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117" saveSubsetFonts="1" autoCompressPictures="0">
  <p:sldMasterIdLst>
    <p:sldMasterId id="2147483660" r:id="rId4"/>
  </p:sldMasterIdLst>
  <p:notesMasterIdLst>
    <p:notesMasterId r:id="rId13"/>
  </p:notesMasterIdLst>
  <p:handoutMasterIdLst>
    <p:handoutMasterId r:id="rId14"/>
  </p:handoutMasterIdLst>
  <p:sldIdLst>
    <p:sldId id="256" r:id="rId5"/>
    <p:sldId id="430" r:id="rId6"/>
    <p:sldId id="431" r:id="rId7"/>
    <p:sldId id="432" r:id="rId8"/>
    <p:sldId id="433" r:id="rId9"/>
    <p:sldId id="434" r:id="rId10"/>
    <p:sldId id="435" r:id="rId11"/>
    <p:sldId id="268" r:id="rId12"/>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1470"/>
    <a:srgbClr val="F79037"/>
    <a:srgbClr val="F9A835"/>
    <a:srgbClr val="8E2F91"/>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37" autoAdjust="0"/>
    <p:restoredTop sz="96197"/>
  </p:normalViewPr>
  <p:slideViewPr>
    <p:cSldViewPr snapToGrid="0" snapToObjects="1">
      <p:cViewPr>
        <p:scale>
          <a:sx n="150" d="100"/>
          <a:sy n="150" d="100"/>
        </p:scale>
        <p:origin x="408" y="-6701"/>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niamin Zawilla" userId="ddf0d743-5318-4a4c-9abc-8826c9d150fb" providerId="ADAL" clId="{92159B65-B0DC-4031-AE3B-E080CA79AC84}"/>
    <pc:docChg chg="modSld">
      <pc:chgData name="Beniamin Zawilla" userId="ddf0d743-5318-4a4c-9abc-8826c9d150fb" providerId="ADAL" clId="{92159B65-B0DC-4031-AE3B-E080CA79AC84}" dt="2023-06-28T12:40:13.986" v="0"/>
      <pc:docMkLst>
        <pc:docMk/>
      </pc:docMkLst>
      <pc:sldChg chg="modSp mod">
        <pc:chgData name="Beniamin Zawilla" userId="ddf0d743-5318-4a4c-9abc-8826c9d150fb" providerId="ADAL" clId="{92159B65-B0DC-4031-AE3B-E080CA79AC84}" dt="2023-06-28T12:40:13.986" v="0"/>
        <pc:sldMkLst>
          <pc:docMk/>
          <pc:sldMk cId="1500128183" sldId="430"/>
        </pc:sldMkLst>
        <pc:spChg chg="mod">
          <ac:chgData name="Beniamin Zawilla" userId="ddf0d743-5318-4a4c-9abc-8826c9d150fb" providerId="ADAL" clId="{92159B65-B0DC-4031-AE3B-E080CA79AC84}" dt="2023-06-28T12:40:13.986" v="0"/>
          <ac:spMkLst>
            <pc:docMk/>
            <pc:sldMk cId="1500128183" sldId="430"/>
            <ac:spMk id="7" creationId="{22481928-3C80-9E0A-6E29-7A6C9FE87539}"/>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6/28/2023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6/28/2023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17EB0D1-917C-86CE-337A-8D1CF04AE53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grpSp>
        <p:nvGrpSpPr>
          <p:cNvPr id="6" name="Group 5">
            <a:extLst>
              <a:ext uri="{FF2B5EF4-FFF2-40B4-BE49-F238E27FC236}">
                <a16:creationId xmlns:a16="http://schemas.microsoft.com/office/drawing/2014/main" id="{FCFF87EE-1C04-692C-ECEB-D661AE5AF7A6}"/>
              </a:ext>
            </a:extLst>
          </p:cNvPr>
          <p:cNvGrpSpPr/>
          <p:nvPr userDrawn="1"/>
        </p:nvGrpSpPr>
        <p:grpSpPr>
          <a:xfrm>
            <a:off x="3960856" y="8668782"/>
            <a:ext cx="3060031" cy="338554"/>
            <a:chOff x="3960856" y="8668782"/>
            <a:chExt cx="3060031" cy="338554"/>
          </a:xfrm>
        </p:grpSpPr>
        <p:pic>
          <p:nvPicPr>
            <p:cNvPr id="7" name="Picture 6">
              <a:extLst>
                <a:ext uri="{FF2B5EF4-FFF2-40B4-BE49-F238E27FC236}">
                  <a16:creationId xmlns:a16="http://schemas.microsoft.com/office/drawing/2014/main" id="{25D1D2AA-8010-FAC0-AFE3-1AE7DD87D69A}"/>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DD4B5823-06D3-EB31-45E0-3AA4E3C4A47D}"/>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pic>
        <p:nvPicPr>
          <p:cNvPr id="2" name="Picture 1">
            <a:extLst>
              <a:ext uri="{FF2B5EF4-FFF2-40B4-BE49-F238E27FC236}">
                <a16:creationId xmlns:a16="http://schemas.microsoft.com/office/drawing/2014/main" id="{9C263C9F-6B70-688D-5FFF-CE7D04C44BD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 name="Rectangle 2">
            <a:extLst>
              <a:ext uri="{FF2B5EF4-FFF2-40B4-BE49-F238E27FC236}">
                <a16:creationId xmlns:a16="http://schemas.microsoft.com/office/drawing/2014/main" id="{11A72E82-F877-2850-1549-3B49FBCC79BC}"/>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 name="Rectangle 3">
            <a:extLst>
              <a:ext uri="{FF2B5EF4-FFF2-40B4-BE49-F238E27FC236}">
                <a16:creationId xmlns:a16="http://schemas.microsoft.com/office/drawing/2014/main" id="{CB03A915-3E8E-C23C-0C78-5429E26769B5}"/>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9D7E9FE-F96D-EB35-9174-27B52BB83304}"/>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4" name="Rectangle 3">
            <a:extLst>
              <a:ext uri="{FF2B5EF4-FFF2-40B4-BE49-F238E27FC236}">
                <a16:creationId xmlns:a16="http://schemas.microsoft.com/office/drawing/2014/main" id="{92936656-B94A-6CA5-D40D-1C8DF39D301F}"/>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3CB8F7E-F0A6-34A1-27E8-8E42B441BC87}"/>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ftr="0" dt="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hyperlink" Target="https://cryptozombies.io/en/course/" TargetMode="External"/><Relationship Id="rId1" Type="http://schemas.openxmlformats.org/officeDocument/2006/relationships/slideLayout" Target="../slideLayouts/slideLayout1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hyperlink" Target="https://docs.google.com/forms/d/e/1FAIpQLScfoT1i8iEmW_r88gv3AcnWoICV1GZHfCokC6lMFgXgh1BQhg/viewform" TargetMode="External"/><Relationship Id="rId7" Type="http://schemas.openxmlformats.org/officeDocument/2006/relationships/image" Target="../media/image12.pn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6.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pPr algn="l" rtl="0"/>
            <a:r>
              <a:rPr lang="en-US" b="1" dirty="0"/>
              <a:t>2022-2024</a:t>
            </a:r>
          </a:p>
          <a:p>
            <a:pPr algn="l" rtl="0"/>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pPr algn="l" rtl="0"/>
            <a:r>
              <a:rPr lang="en-US" b="1" dirty="0"/>
              <a:t>Por</a:t>
            </a:r>
          </a:p>
          <a:p>
            <a:pPr algn="l" rtl="0"/>
            <a:r>
              <a:rPr lang="en-US" dirty="0"/>
              <a:t>Escola de Finanças e Gestão de Frankfurt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6" y="7156000"/>
            <a:ext cx="4720070" cy="1224685"/>
          </a:xfrm>
        </p:spPr>
        <p:txBody>
          <a:bodyPr/>
          <a:lstStyle/>
          <a:p>
            <a:pPr algn="l" rtl="0"/>
            <a:r>
              <a:rPr lang="en-US" dirty="0" err="1"/>
              <a:t>Currículo</a:t>
            </a:r>
            <a:r>
              <a:rPr lang="en-US" dirty="0"/>
              <a:t> de </a:t>
            </a:r>
            <a:r>
              <a:rPr lang="en-US" dirty="0" err="1"/>
              <a:t>Mestrado</a:t>
            </a:r>
            <a:endParaRPr lang="en-US" dirty="0"/>
          </a:p>
          <a:p>
            <a:pPr algn="l" rtl="0"/>
            <a:r>
              <a:rPr lang="en-US" b="0" dirty="0" err="1"/>
              <a:t>Tecnologia</a:t>
            </a:r>
            <a:r>
              <a:rPr lang="en-US" b="0" dirty="0"/>
              <a:t> Blockchain e Criptomoedas</a:t>
            </a:r>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www.</a:t>
            </a:r>
            <a:r>
              <a:rPr lang="en-US" b="1" dirty="0"/>
              <a:t>generationblockchain</a:t>
            </a:r>
            <a:r>
              <a:rPr lang="en-US" dirty="0"/>
              <a:t>.eu</a:t>
            </a:r>
          </a:p>
        </p:txBody>
      </p:sp>
    </p:spTree>
    <p:extLst>
      <p:ext uri="{BB962C8B-B14F-4D97-AF65-F5344CB8AC3E}">
        <p14:creationId xmlns:p14="http://schemas.microsoft.com/office/powerpoint/2010/main" val="2653974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pPr algn="l" rtl="0"/>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pPr algn="l" rtl="0"/>
            <a:r>
              <a:rPr lang="en-US" sz="3600" dirty="0">
                <a:solidFill>
                  <a:srgbClr val="F79037"/>
                </a:solidFill>
              </a:rPr>
              <a:t>MÓDULO 5</a:t>
            </a:r>
          </a:p>
          <a:p>
            <a:pPr algn="l" rtl="0">
              <a:spcBef>
                <a:spcPts val="0"/>
              </a:spcBef>
            </a:pPr>
            <a:r>
              <a:rPr lang="en-US" dirty="0"/>
              <a:t>FUNDAMENTOS DE</a:t>
            </a:r>
          </a:p>
          <a:p>
            <a:pPr algn="l" rtl="0">
              <a:spcBef>
                <a:spcPts val="0"/>
              </a:spcBef>
            </a:pPr>
            <a:r>
              <a:rPr lang="en-US" dirty="0"/>
              <a:t>CODIFICAÇÃO E PROGRAMAÇÃO</a:t>
            </a:r>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pPr algn="l" rtl="0"/>
            <a:fld id="{CB2079F2-58AF-ED44-82D7-E04B2F6FD686}" type="slidenum">
              <a:rPr lang="en-US" smtClean="0"/>
              <a:pPr algn="l" rtl="0"/>
              <a:t>118</a:t>
            </a:fld>
            <a:endParaRPr lang="en-US" dirty="0"/>
          </a:p>
        </p:txBody>
      </p:sp>
      <p:grpSp>
        <p:nvGrpSpPr>
          <p:cNvPr id="5" name="Group 4">
            <a:extLst>
              <a:ext uri="{FF2B5EF4-FFF2-40B4-BE49-F238E27FC236}">
                <a16:creationId xmlns:a16="http://schemas.microsoft.com/office/drawing/2014/main" id="{FB3B9498-C2E0-B21E-8C3C-3AE09C5507DF}"/>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A04E6B89-6521-03FE-FD35-0B35B095EB2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22481928-3C80-9E0A-6E29-7A6C9FE87539}"/>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a:t>
              </a: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grpSp>
    </p:spTree>
    <p:extLst>
      <p:ext uri="{BB962C8B-B14F-4D97-AF65-F5344CB8AC3E}">
        <p14:creationId xmlns:p14="http://schemas.microsoft.com/office/powerpoint/2010/main" val="15001281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pPr algn="l" rtl="0"/>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pPr algn="l" rtl="0"/>
            <a:r>
              <a:rPr lang="en-US"/>
              <a:t>Introdução à codificação de contrato inteligente</a:t>
            </a:r>
            <a:endParaRPr lang="en-US" dirty="0"/>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pPr algn="l" rtl="0"/>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pPr algn="l" rtl="0"/>
            <a:r>
              <a:rPr lang="en-US" dirty="0"/>
              <a:t>Avaliação de Aprendizagem para o Módulo 5</a:t>
            </a:r>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550172"/>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sz="1200" dirty="0"/>
              <a:t>121</a:t>
            </a:r>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5210629" y="4789655"/>
            <a:ext cx="1279817"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sz="1200" dirty="0"/>
              <a:t>122</a:t>
            </a:r>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4905829" y="5266576"/>
            <a:ext cx="1584617"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283493" y="2884314"/>
            <a:ext cx="6992687"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sz="6000" dirty="0" err="1"/>
              <a:t>Conteúdos</a:t>
            </a:r>
            <a:r>
              <a:rPr lang="en-US" sz="6000" dirty="0"/>
              <a:t> </a:t>
            </a:r>
            <a:r>
              <a:rPr lang="en-US" sz="6000" dirty="0" err="1"/>
              <a:t>Módulo</a:t>
            </a:r>
            <a:r>
              <a:rPr lang="en-US" sz="6000" dirty="0"/>
              <a:t> 5</a:t>
            </a:r>
          </a:p>
        </p:txBody>
      </p:sp>
    </p:spTree>
    <p:extLst>
      <p:ext uri="{BB962C8B-B14F-4D97-AF65-F5344CB8AC3E}">
        <p14:creationId xmlns:p14="http://schemas.microsoft.com/office/powerpoint/2010/main" val="38634291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pPr algn="l" rtl="0">
              <a:spcBef>
                <a:spcPts val="0"/>
              </a:spcBef>
            </a:pPr>
            <a:r>
              <a:rPr lang="en-US" dirty="0"/>
              <a:t>01| MÓDULO 5</a:t>
            </a:r>
            <a:r>
              <a:rPr lang="en-US"/>
              <a:t>Fundamentos de</a:t>
            </a:r>
          </a:p>
          <a:p>
            <a:pPr algn="l" rtl="0">
              <a:spcBef>
                <a:spcPts val="0"/>
              </a:spcBef>
            </a:pPr>
            <a:r>
              <a:rPr lang="en-US"/>
              <a:t>Codificação e Programação</a:t>
            </a:r>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507069"/>
          </a:xfrm>
        </p:spPr>
        <p:txBody>
          <a:bodyPr/>
          <a:lstStyle/>
          <a:p>
            <a:pPr algn="l" rtl="0"/>
            <a:r>
              <a:rPr lang="en-US" dirty="0"/>
              <a:t>Após o primeiro </a:t>
            </a:r>
            <a:r>
              <a:rPr lang="en-US" dirty="0" err="1"/>
              <a:t>módulo</a:t>
            </a:r>
            <a:r>
              <a:rPr lang="en-US" dirty="0"/>
              <a:t>, </a:t>
            </a:r>
            <a:r>
              <a:rPr lang="en-US" dirty="0" err="1"/>
              <a:t>deverá</a:t>
            </a:r>
            <a:r>
              <a:rPr lang="en-US" dirty="0"/>
              <a:t> ser capaz de:</a:t>
            </a:r>
          </a:p>
          <a:p>
            <a:pPr algn="l" rtl="0"/>
            <a:r>
              <a:rPr lang="en-US" dirty="0"/>
              <a:t> </a:t>
            </a:r>
          </a:p>
          <a:p>
            <a:pPr marL="342900" lvl="0" indent="-342900" algn="l" rtl="0">
              <a:buClr>
                <a:srgbClr val="DD1470"/>
              </a:buClr>
              <a:buSzPct val="120000"/>
              <a:buFont typeface="Wingdings" pitchFamily="2" charset="2"/>
              <a:buChar char="§"/>
            </a:pPr>
            <a:r>
              <a:rPr lang="en-US" dirty="0" err="1"/>
              <a:t>Aprender</a:t>
            </a:r>
            <a:r>
              <a:rPr lang="en-US" dirty="0"/>
              <a:t> a </a:t>
            </a:r>
            <a:r>
              <a:rPr lang="en-US" dirty="0" err="1"/>
              <a:t>programar</a:t>
            </a:r>
            <a:r>
              <a:rPr lang="en-US" dirty="0"/>
              <a:t> um </a:t>
            </a:r>
            <a:r>
              <a:rPr lang="en-US" dirty="0" err="1"/>
              <a:t>jogo</a:t>
            </a:r>
            <a:r>
              <a:rPr lang="en-US" dirty="0"/>
              <a:t> no Ethereum.</a:t>
            </a:r>
          </a:p>
          <a:p>
            <a:pPr marL="342900" lvl="0" indent="-342900" algn="l" rtl="0">
              <a:buClr>
                <a:srgbClr val="DD1470"/>
              </a:buClr>
              <a:buSzPct val="120000"/>
              <a:buFont typeface="Wingdings" pitchFamily="2" charset="2"/>
              <a:buChar char="§"/>
            </a:pPr>
            <a:r>
              <a:rPr lang="en-US" dirty="0" err="1"/>
              <a:t>Aprender</a:t>
            </a:r>
            <a:r>
              <a:rPr lang="en-US" dirty="0"/>
              <a:t> e use </a:t>
            </a:r>
            <a:r>
              <a:rPr lang="en-US" dirty="0" err="1"/>
              <a:t>conceitos</a:t>
            </a:r>
            <a:r>
              <a:rPr lang="en-US" dirty="0"/>
              <a:t> </a:t>
            </a:r>
            <a:r>
              <a:rPr lang="en-US" dirty="0" err="1"/>
              <a:t>básicos</a:t>
            </a:r>
            <a:r>
              <a:rPr lang="en-US" dirty="0"/>
              <a:t> de </a:t>
            </a:r>
            <a:r>
              <a:rPr lang="en-US" dirty="0" err="1"/>
              <a:t>solidez</a:t>
            </a:r>
            <a:r>
              <a:rPr lang="en-US" dirty="0"/>
              <a:t>.</a:t>
            </a:r>
          </a:p>
          <a:p>
            <a:pPr marL="342900" lvl="0" indent="-342900" algn="l" rtl="0">
              <a:buClr>
                <a:srgbClr val="DD1470"/>
              </a:buClr>
              <a:buSzPct val="120000"/>
              <a:buFont typeface="Wingdings" pitchFamily="2" charset="2"/>
              <a:buChar char="§"/>
            </a:pPr>
            <a:r>
              <a:rPr lang="en-US" dirty="0" err="1"/>
              <a:t>Compreender</a:t>
            </a:r>
            <a:r>
              <a:rPr lang="en-US" dirty="0"/>
              <a:t> e </a:t>
            </a:r>
            <a:r>
              <a:rPr lang="en-US" dirty="0" err="1"/>
              <a:t>implantar</a:t>
            </a:r>
            <a:r>
              <a:rPr lang="en-US" dirty="0"/>
              <a:t> ERC721 e </a:t>
            </a:r>
            <a:r>
              <a:rPr lang="en-US" dirty="0" err="1"/>
              <a:t>colecionáveis</a:t>
            </a:r>
            <a:r>
              <a:rPr lang="en-US" dirty="0"/>
              <a:t> ​​</a:t>
            </a:r>
            <a:r>
              <a:rPr lang="en-US" dirty="0" err="1"/>
              <a:t>criptográficos</a:t>
            </a:r>
            <a:r>
              <a:rPr lang="en-US" dirty="0"/>
              <a:t>.</a:t>
            </a:r>
          </a:p>
          <a:p>
            <a:pPr marL="342900" lvl="0" indent="-342900" algn="l" rtl="0">
              <a:buClr>
                <a:srgbClr val="DD1470"/>
              </a:buClr>
              <a:buSzPct val="120000"/>
              <a:buFont typeface="Wingdings" pitchFamily="2" charset="2"/>
              <a:buChar char="§"/>
            </a:pPr>
            <a:r>
              <a:rPr lang="en-US" dirty="0" err="1"/>
              <a:t>Compreender</a:t>
            </a:r>
            <a:r>
              <a:rPr lang="en-US" dirty="0"/>
              <a:t> e ser </a:t>
            </a:r>
            <a:r>
              <a:rPr lang="en-US" dirty="0" err="1"/>
              <a:t>capaz</a:t>
            </a:r>
            <a:r>
              <a:rPr lang="en-US" dirty="0"/>
              <a:t> de </a:t>
            </a:r>
            <a:r>
              <a:rPr lang="en-US" dirty="0" err="1"/>
              <a:t>programar</a:t>
            </a:r>
            <a:r>
              <a:rPr lang="en-US" dirty="0"/>
              <a:t> front-ends de </a:t>
            </a:r>
            <a:r>
              <a:rPr lang="en-US" dirty="0" err="1"/>
              <a:t>aplicativos</a:t>
            </a:r>
            <a:r>
              <a:rPr lang="en-US" dirty="0"/>
              <a:t> e web3.js.</a:t>
            </a:r>
          </a:p>
          <a:p>
            <a:pPr marL="342900" lvl="0" indent="-342900" algn="l" rtl="0">
              <a:buClr>
                <a:srgbClr val="DD1470"/>
              </a:buClr>
              <a:buSzPct val="120000"/>
              <a:buFont typeface="Wingdings" pitchFamily="2" charset="2"/>
              <a:buChar char="§"/>
            </a:pPr>
            <a:r>
              <a:rPr lang="en-US" dirty="0" err="1"/>
              <a:t>Entender</a:t>
            </a:r>
            <a:r>
              <a:rPr lang="en-US" dirty="0"/>
              <a:t> </a:t>
            </a:r>
            <a:r>
              <a:rPr lang="en-US" dirty="0" err="1"/>
              <a:t>como</a:t>
            </a:r>
            <a:r>
              <a:rPr lang="en-US" dirty="0"/>
              <a:t> </a:t>
            </a:r>
            <a:r>
              <a:rPr lang="en-US" dirty="0" err="1"/>
              <a:t>os</a:t>
            </a:r>
            <a:r>
              <a:rPr lang="en-US" dirty="0"/>
              <a:t> feeds de dados e </a:t>
            </a:r>
            <a:r>
              <a:rPr lang="en-US" dirty="0" err="1"/>
              <a:t>os</a:t>
            </a:r>
            <a:r>
              <a:rPr lang="en-US" dirty="0"/>
              <a:t> </a:t>
            </a:r>
            <a:r>
              <a:rPr lang="en-US" dirty="0" err="1"/>
              <a:t>cálculos</a:t>
            </a:r>
            <a:r>
              <a:rPr lang="en-US" dirty="0"/>
              <a:t> </a:t>
            </a:r>
            <a:r>
              <a:rPr lang="en-US" dirty="0" err="1"/>
              <a:t>funcionam</a:t>
            </a:r>
            <a:r>
              <a:rPr lang="en-US" dirty="0"/>
              <a:t> </a:t>
            </a:r>
            <a:r>
              <a:rPr lang="en-US" dirty="0" err="1"/>
              <a:t>teoricamente</a:t>
            </a:r>
            <a:r>
              <a:rPr lang="en-US" dirty="0"/>
              <a:t> e </a:t>
            </a:r>
            <a:r>
              <a:rPr lang="en-US" dirty="0" err="1"/>
              <a:t>na</a:t>
            </a:r>
            <a:r>
              <a:rPr lang="en-US" dirty="0"/>
              <a:t> </a:t>
            </a:r>
            <a:r>
              <a:rPr lang="en-US" dirty="0" err="1"/>
              <a:t>prática</a:t>
            </a:r>
            <a:r>
              <a:rPr lang="en-US" dirty="0"/>
              <a:t>.</a:t>
            </a:r>
          </a:p>
          <a:p>
            <a:pPr marL="342900" lvl="0" indent="-342900" algn="l" rtl="0">
              <a:buClr>
                <a:srgbClr val="DD1470"/>
              </a:buClr>
              <a:buSzPct val="120000"/>
              <a:buFont typeface="Wingdings" pitchFamily="2" charset="2"/>
              <a:buChar char="§"/>
            </a:pPr>
            <a:r>
              <a:rPr lang="en-US" dirty="0" err="1"/>
              <a:t>Aprender</a:t>
            </a:r>
            <a:r>
              <a:rPr lang="en-US" dirty="0"/>
              <a:t> a </a:t>
            </a:r>
            <a:r>
              <a:rPr lang="en-US" dirty="0" err="1"/>
              <a:t>implantar</a:t>
            </a:r>
            <a:r>
              <a:rPr lang="en-US" dirty="0"/>
              <a:t> </a:t>
            </a:r>
            <a:r>
              <a:rPr lang="en-US" dirty="0" err="1"/>
              <a:t>dApps</a:t>
            </a:r>
            <a:r>
              <a:rPr lang="en-US" dirty="0"/>
              <a:t> com Truffle.</a:t>
            </a:r>
          </a:p>
          <a:p>
            <a:pPr marL="342900" lvl="0" indent="-342900" algn="l" rtl="0">
              <a:buClr>
                <a:srgbClr val="DD1470"/>
              </a:buClr>
              <a:buSzPct val="120000"/>
              <a:buFont typeface="Wingdings" pitchFamily="2" charset="2"/>
              <a:buChar char="§"/>
            </a:pPr>
            <a:r>
              <a:rPr lang="en-US" dirty="0" err="1"/>
              <a:t>Aprender</a:t>
            </a:r>
            <a:r>
              <a:rPr lang="en-US" dirty="0"/>
              <a:t> a </a:t>
            </a:r>
            <a:r>
              <a:rPr lang="en-US" dirty="0" err="1"/>
              <a:t>construir</a:t>
            </a:r>
            <a:r>
              <a:rPr lang="en-US" dirty="0"/>
              <a:t> um </a:t>
            </a:r>
            <a:r>
              <a:rPr lang="en-US" dirty="0" err="1"/>
              <a:t>Oráculo</a:t>
            </a:r>
            <a:r>
              <a:rPr lang="en-US" dirty="0"/>
              <a:t>.</a:t>
            </a:r>
          </a:p>
          <a:p>
            <a:pPr marL="342900" lvl="0" indent="-342900" algn="l" rtl="0">
              <a:buClr>
                <a:srgbClr val="DD1470"/>
              </a:buClr>
              <a:buSzPct val="120000"/>
              <a:buFont typeface="Wingdings" pitchFamily="2" charset="2"/>
              <a:buChar char="§"/>
            </a:pPr>
            <a:r>
              <a:rPr lang="en-US" dirty="0"/>
              <a:t>Teste </a:t>
            </a:r>
            <a:r>
              <a:rPr lang="en-US" dirty="0" err="1"/>
              <a:t>contratos</a:t>
            </a:r>
            <a:r>
              <a:rPr lang="en-US" dirty="0"/>
              <a:t> </a:t>
            </a:r>
            <a:r>
              <a:rPr lang="en-US" dirty="0" err="1"/>
              <a:t>inteligentes</a:t>
            </a:r>
            <a:r>
              <a:rPr lang="en-US" dirty="0"/>
              <a:t> com Truffle (</a:t>
            </a:r>
            <a:r>
              <a:rPr lang="en-US" dirty="0" err="1"/>
              <a:t>por</a:t>
            </a:r>
            <a:r>
              <a:rPr lang="en-US" dirty="0"/>
              <a:t> </a:t>
            </a:r>
            <a:r>
              <a:rPr lang="en-US" dirty="0" err="1"/>
              <a:t>exemplo</a:t>
            </a:r>
            <a:r>
              <a:rPr lang="en-US" dirty="0"/>
              <a:t>, </a:t>
            </a:r>
            <a:r>
              <a:rPr lang="en-US" dirty="0" err="1"/>
              <a:t>usando</a:t>
            </a:r>
            <a:r>
              <a:rPr lang="en-US" dirty="0"/>
              <a:t> Chai para </a:t>
            </a:r>
            <a:r>
              <a:rPr lang="en-US" dirty="0" err="1"/>
              <a:t>escrever</a:t>
            </a:r>
            <a:r>
              <a:rPr lang="en-US" dirty="0"/>
              <a:t> </a:t>
            </a:r>
            <a:r>
              <a:rPr lang="en-US" dirty="0" err="1"/>
              <a:t>afirmações</a:t>
            </a:r>
            <a:r>
              <a:rPr lang="en-US" dirty="0"/>
              <a:t> </a:t>
            </a:r>
            <a:r>
              <a:rPr lang="en-US" dirty="0" err="1"/>
              <a:t>mais</a:t>
            </a:r>
            <a:r>
              <a:rPr lang="en-US" dirty="0"/>
              <a:t> </a:t>
            </a:r>
            <a:r>
              <a:rPr lang="en-US" dirty="0" err="1"/>
              <a:t>expressivas</a:t>
            </a:r>
            <a:r>
              <a:rPr lang="en-US" dirty="0"/>
              <a:t>, </a:t>
            </a:r>
            <a:r>
              <a:rPr lang="en-US" dirty="0" err="1"/>
              <a:t>testando</a:t>
            </a:r>
            <a:r>
              <a:rPr lang="en-US" dirty="0"/>
              <a:t> contra Loom).</a:t>
            </a:r>
          </a:p>
          <a:p>
            <a:pPr marL="342900" lvl="0" indent="-342900" algn="l" rtl="0">
              <a:buClr>
                <a:srgbClr val="DD1470"/>
              </a:buClr>
              <a:buSzPct val="120000"/>
              <a:buFont typeface="Wingdings" pitchFamily="2" charset="2"/>
              <a:buChar char="§"/>
            </a:pPr>
            <a:r>
              <a:rPr lang="en-US" dirty="0" err="1"/>
              <a:t>Aprender</a:t>
            </a:r>
            <a:r>
              <a:rPr lang="en-US" dirty="0"/>
              <a:t> </a:t>
            </a:r>
            <a:r>
              <a:rPr lang="en-US" dirty="0" err="1"/>
              <a:t>como</a:t>
            </a:r>
            <a:r>
              <a:rPr lang="en-US" dirty="0"/>
              <a:t> </a:t>
            </a:r>
            <a:r>
              <a:rPr lang="en-US" dirty="0" err="1"/>
              <a:t>implantar</a:t>
            </a:r>
            <a:r>
              <a:rPr lang="en-US" dirty="0"/>
              <a:t> no TRON, um dos blockchains públicos de </a:t>
            </a:r>
            <a:r>
              <a:rPr lang="en-US" dirty="0" err="1"/>
              <a:t>crescimento</a:t>
            </a:r>
            <a:r>
              <a:rPr lang="en-US" dirty="0"/>
              <a:t> </a:t>
            </a:r>
            <a:r>
              <a:rPr lang="en-US" dirty="0" err="1"/>
              <a:t>mais</a:t>
            </a:r>
            <a:r>
              <a:rPr lang="en-US" dirty="0"/>
              <a:t> </a:t>
            </a:r>
            <a:r>
              <a:rPr lang="en-US" dirty="0" err="1"/>
              <a:t>rápido</a:t>
            </a:r>
            <a:r>
              <a:rPr lang="en-US" dirty="0"/>
              <a:t>.</a:t>
            </a:r>
          </a:p>
          <a:p>
            <a:pPr marL="342900" lvl="0" indent="-342900" algn="l" rtl="0">
              <a:buClr>
                <a:srgbClr val="DD1470"/>
              </a:buClr>
              <a:buSzPct val="120000"/>
              <a:buFont typeface="Wingdings" pitchFamily="2" charset="2"/>
              <a:buChar char="§"/>
            </a:pPr>
            <a:r>
              <a:rPr lang="en-US" dirty="0" err="1"/>
              <a:t>Entender</a:t>
            </a:r>
            <a:r>
              <a:rPr lang="en-US" dirty="0"/>
              <a:t> </a:t>
            </a:r>
            <a:r>
              <a:rPr lang="en-US" dirty="0" err="1"/>
              <a:t>os</a:t>
            </a:r>
            <a:r>
              <a:rPr lang="en-US" dirty="0"/>
              <a:t> </a:t>
            </a:r>
            <a:r>
              <a:rPr lang="en-US" dirty="0" err="1"/>
              <a:t>fundamentos</a:t>
            </a:r>
            <a:r>
              <a:rPr lang="en-US" dirty="0"/>
              <a:t> do </a:t>
            </a:r>
            <a:r>
              <a:rPr lang="en-US" dirty="0" err="1"/>
              <a:t>zkSync</a:t>
            </a:r>
            <a:r>
              <a:rPr lang="en-US" dirty="0"/>
              <a:t>.</a:t>
            </a:r>
          </a:p>
          <a:p>
            <a:pPr marL="342900" lvl="0" indent="-342900" algn="l" rtl="0">
              <a:lnSpc>
                <a:spcPct val="150000"/>
              </a:lnSpc>
              <a:buClr>
                <a:srgbClr val="DD1470"/>
              </a:buClr>
              <a:buSzPct val="120000"/>
              <a:buFont typeface="Wingdings" pitchFamily="2" charset="2"/>
              <a:buChar char="§"/>
            </a:pPr>
            <a:endParaRPr lang="en-LB" dirty="0">
              <a:effectLst/>
              <a:latin typeface="Times New Roman" panose="02020603050405020304" pitchFamily="18" charset="0"/>
              <a:ea typeface="Times New Roman" panose="02020603050405020304" pitchFamily="18" charset="0"/>
            </a:endParaRPr>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1502233"/>
          </a:xfrm>
        </p:spPr>
        <p:txBody>
          <a:bodyPr/>
          <a:lstStyle/>
          <a:p>
            <a:pPr algn="l" rtl="0"/>
            <a:r>
              <a:rPr lang="en-US" dirty="0">
                <a:solidFill>
                  <a:srgbClr val="000000"/>
                </a:solidFill>
                <a:effectLst/>
                <a:ea typeface="Times New Roman" panose="02020603050405020304" pitchFamily="18" charset="0"/>
              </a:rPr>
              <a:t>Neste </a:t>
            </a:r>
            <a:r>
              <a:rPr lang="en-US" dirty="0" err="1">
                <a:solidFill>
                  <a:srgbClr val="000000"/>
                </a:solidFill>
                <a:effectLst/>
                <a:ea typeface="Times New Roman" panose="02020603050405020304" pitchFamily="18" charset="0"/>
              </a:rPr>
              <a:t>módulo</a:t>
            </a:r>
            <a:r>
              <a:rPr lang="en-US" dirty="0">
                <a:solidFill>
                  <a:srgbClr val="000000"/>
                </a:solidFill>
                <a:effectLst/>
                <a:ea typeface="Times New Roman" panose="02020603050405020304" pitchFamily="18" charset="0"/>
              </a:rPr>
              <a:t>, </a:t>
            </a:r>
            <a:r>
              <a:rPr lang="en-US" dirty="0" err="1">
                <a:solidFill>
                  <a:srgbClr val="000000"/>
                </a:solidFill>
                <a:effectLst/>
                <a:ea typeface="Times New Roman" panose="02020603050405020304" pitchFamily="18" charset="0"/>
              </a:rPr>
              <a:t>irá</a:t>
            </a:r>
            <a:r>
              <a:rPr lang="en-US" dirty="0">
                <a:solidFill>
                  <a:srgbClr val="000000"/>
                </a:solidFill>
                <a:effectLst/>
                <a:ea typeface="Times New Roman" panose="02020603050405020304" pitchFamily="18" charset="0"/>
              </a:rPr>
              <a:t> ser </a:t>
            </a:r>
            <a:r>
              <a:rPr lang="en-US" dirty="0" err="1">
                <a:solidFill>
                  <a:srgbClr val="000000"/>
                </a:solidFill>
                <a:effectLst/>
                <a:ea typeface="Times New Roman" panose="02020603050405020304" pitchFamily="18" charset="0"/>
              </a:rPr>
              <a:t>apresentado</a:t>
            </a:r>
            <a:r>
              <a:rPr lang="en-US" dirty="0">
                <a:solidFill>
                  <a:srgbClr val="000000"/>
                </a:solidFill>
                <a:effectLst/>
                <a:ea typeface="Times New Roman" panose="02020603050405020304" pitchFamily="18" charset="0"/>
              </a:rPr>
              <a:t> à </a:t>
            </a:r>
            <a:r>
              <a:rPr lang="en-US" dirty="0" err="1">
                <a:solidFill>
                  <a:srgbClr val="000000"/>
                </a:solidFill>
                <a:effectLst/>
                <a:ea typeface="Times New Roman" panose="02020603050405020304" pitchFamily="18" charset="0"/>
              </a:rPr>
              <a:t>linguagem</a:t>
            </a:r>
            <a:r>
              <a:rPr lang="en-US" dirty="0">
                <a:solidFill>
                  <a:srgbClr val="000000"/>
                </a:solidFill>
                <a:effectLst/>
                <a:ea typeface="Times New Roman" panose="02020603050405020304" pitchFamily="18" charset="0"/>
              </a:rPr>
              <a:t> de </a:t>
            </a:r>
            <a:r>
              <a:rPr lang="en-US" dirty="0" err="1">
                <a:solidFill>
                  <a:srgbClr val="000000"/>
                </a:solidFill>
                <a:effectLst/>
                <a:ea typeface="Times New Roman" panose="02020603050405020304" pitchFamily="18" charset="0"/>
              </a:rPr>
              <a:t>programação</a:t>
            </a:r>
            <a:r>
              <a:rPr lang="en-US" dirty="0">
                <a:solidFill>
                  <a:srgbClr val="000000"/>
                </a:solidFill>
                <a:effectLst/>
                <a:ea typeface="Times New Roman" panose="02020603050405020304" pitchFamily="18" charset="0"/>
              </a:rPr>
              <a:t> Solidity e </a:t>
            </a:r>
            <a:r>
              <a:rPr lang="en-US" dirty="0" err="1">
                <a:solidFill>
                  <a:srgbClr val="000000"/>
                </a:solidFill>
                <a:effectLst/>
                <a:ea typeface="Times New Roman" panose="02020603050405020304" pitchFamily="18" charset="0"/>
              </a:rPr>
              <a:t>ao</a:t>
            </a:r>
            <a:r>
              <a:rPr lang="en-US" dirty="0">
                <a:solidFill>
                  <a:srgbClr val="000000"/>
                </a:solidFill>
                <a:effectLst/>
                <a:ea typeface="Times New Roman" panose="02020603050405020304" pitchFamily="18" charset="0"/>
              </a:rPr>
              <a:t> </a:t>
            </a:r>
            <a:r>
              <a:rPr lang="en-US" dirty="0" err="1">
                <a:solidFill>
                  <a:srgbClr val="000000"/>
                </a:solidFill>
                <a:effectLst/>
                <a:ea typeface="Times New Roman" panose="02020603050405020304" pitchFamily="18" charset="0"/>
              </a:rPr>
              <a:t>conceito</a:t>
            </a:r>
            <a:r>
              <a:rPr lang="en-US" dirty="0">
                <a:solidFill>
                  <a:srgbClr val="000000"/>
                </a:solidFill>
                <a:effectLst/>
                <a:ea typeface="Times New Roman" panose="02020603050405020304" pitchFamily="18" charset="0"/>
              </a:rPr>
              <a:t> de </a:t>
            </a:r>
            <a:r>
              <a:rPr lang="en-US" dirty="0" err="1">
                <a:solidFill>
                  <a:srgbClr val="000000"/>
                </a:solidFill>
                <a:effectLst/>
                <a:ea typeface="Times New Roman" panose="02020603050405020304" pitchFamily="18" charset="0"/>
              </a:rPr>
              <a:t>construção</a:t>
            </a:r>
            <a:r>
              <a:rPr lang="en-US" dirty="0">
                <a:solidFill>
                  <a:srgbClr val="000000"/>
                </a:solidFill>
                <a:effectLst/>
                <a:ea typeface="Times New Roman" panose="02020603050405020304" pitchFamily="18" charset="0"/>
              </a:rPr>
              <a:t> de </a:t>
            </a:r>
            <a:r>
              <a:rPr lang="en-US" dirty="0" err="1">
                <a:solidFill>
                  <a:srgbClr val="000000"/>
                </a:solidFill>
                <a:effectLst/>
                <a:ea typeface="Times New Roman" panose="02020603050405020304" pitchFamily="18" charset="0"/>
              </a:rPr>
              <a:t>contratos</a:t>
            </a:r>
            <a:r>
              <a:rPr lang="en-US" dirty="0">
                <a:solidFill>
                  <a:srgbClr val="000000"/>
                </a:solidFill>
                <a:effectLst/>
                <a:ea typeface="Times New Roman" panose="02020603050405020304" pitchFamily="18" charset="0"/>
              </a:rPr>
              <a:t> </a:t>
            </a:r>
            <a:r>
              <a:rPr lang="en-US" dirty="0" err="1">
                <a:solidFill>
                  <a:srgbClr val="000000"/>
                </a:solidFill>
                <a:effectLst/>
                <a:ea typeface="Times New Roman" panose="02020603050405020304" pitchFamily="18" charset="0"/>
              </a:rPr>
              <a:t>inteligentes</a:t>
            </a:r>
            <a:r>
              <a:rPr lang="en-US" dirty="0">
                <a:solidFill>
                  <a:srgbClr val="000000"/>
                </a:solidFill>
                <a:effectLst/>
                <a:ea typeface="Times New Roman" panose="02020603050405020304" pitchFamily="18" charset="0"/>
              </a:rPr>
              <a:t> e </a:t>
            </a:r>
            <a:r>
              <a:rPr lang="en-US" dirty="0" err="1">
                <a:solidFill>
                  <a:srgbClr val="000000"/>
                </a:solidFill>
                <a:effectLst/>
                <a:ea typeface="Times New Roman" panose="02020603050405020304" pitchFamily="18" charset="0"/>
              </a:rPr>
              <a:t>aplicativos</a:t>
            </a:r>
            <a:r>
              <a:rPr lang="en-US" dirty="0">
                <a:solidFill>
                  <a:srgbClr val="000000"/>
                </a:solidFill>
                <a:effectLst/>
                <a:ea typeface="Times New Roman" panose="02020603050405020304" pitchFamily="18" charset="0"/>
              </a:rPr>
              <a:t> </a:t>
            </a:r>
            <a:r>
              <a:rPr lang="en-US" dirty="0" err="1">
                <a:solidFill>
                  <a:srgbClr val="000000"/>
                </a:solidFill>
                <a:effectLst/>
                <a:ea typeface="Times New Roman" panose="02020603050405020304" pitchFamily="18" charset="0"/>
              </a:rPr>
              <a:t>descentralizados</a:t>
            </a:r>
            <a:r>
              <a:rPr lang="en-US" dirty="0">
                <a:solidFill>
                  <a:srgbClr val="000000"/>
                </a:solidFill>
                <a:effectLst/>
                <a:ea typeface="Times New Roman" panose="02020603050405020304" pitchFamily="18" charset="0"/>
              </a:rPr>
              <a:t>.</a:t>
            </a:r>
            <a:endParaRPr lang="en-LB" dirty="0">
              <a:effectLst/>
              <a:ea typeface="Times New Roman" panose="02020603050405020304" pitchFamily="18" charset="0"/>
            </a:endParaRPr>
          </a:p>
          <a:p>
            <a:pPr algn="l" rtl="0"/>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r="-85"/>
          <a:stretch/>
        </p:blipFill>
        <p:spPr>
          <a:xfrm>
            <a:off x="1" y="-11581"/>
            <a:ext cx="7559675"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pPr algn="l" rtl="0"/>
            <a:fld id="{CB2079F2-58AF-ED44-82D7-E04B2F6FD686}" type="slidenum">
              <a:rPr lang="en-US" smtClean="0"/>
              <a:pPr algn="l" rtl="0"/>
              <a:t>120</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sz="1800">
                <a:solidFill>
                  <a:srgbClr val="F9A835"/>
                </a:solidFill>
                <a:cs typeface="Poppins SemiBold" pitchFamily="2" charset="77"/>
              </a:rPr>
              <a:t>Visão geral do capítulo</a:t>
            </a:r>
            <a:endParaRPr lang="en-LB" sz="1800">
              <a:solidFill>
                <a:srgbClr val="F9A835"/>
              </a:solidFill>
              <a:cs typeface="Poppins SemiBold" pitchFamily="2" charset="77"/>
            </a:endParaRPr>
          </a:p>
          <a:p>
            <a:pPr algn="l" rtl="0"/>
            <a:endParaRPr lang="en-US" dirty="0">
              <a:solidFill>
                <a:srgbClr val="F9A835"/>
              </a:solidFill>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sz="1800">
                <a:solidFill>
                  <a:srgbClr val="F9A835"/>
                </a:solidFill>
                <a:cs typeface="Poppins SemiBold" pitchFamily="2" charset="77"/>
              </a:rPr>
              <a:t>objetivos de aprendizado</a:t>
            </a:r>
          </a:p>
          <a:p>
            <a:pPr algn="l" rtl="0"/>
            <a:endParaRPr lang="en-US" dirty="0">
              <a:solidFill>
                <a:srgbClr val="F9A835"/>
              </a:solidFill>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pPr algn="l" rtl="0"/>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pPr algn="l" rtl="0"/>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pPr algn="l" rtl="0"/>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pPr algn="l" rtl="0"/>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pPr algn="l" rtl="0"/>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pPr algn="l" rtl="0"/>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pPr algn="l" rtl="0"/>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pPr algn="l" rtl="0"/>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pPr algn="l" rtl="0"/>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pPr algn="l" rtl="0"/>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pPr algn="l" rtl="0"/>
              <a:endParaRPr lang="en-US" sz="1283" b="0" i="0" dirty="0">
                <a:latin typeface="Calibri" panose="020F0502020204030204" pitchFamily="34" charset="0"/>
              </a:endParaRPr>
            </a:p>
          </p:txBody>
        </p:sp>
      </p:grpSp>
      <p:grpSp>
        <p:nvGrpSpPr>
          <p:cNvPr id="5" name="Group 4">
            <a:extLst>
              <a:ext uri="{FF2B5EF4-FFF2-40B4-BE49-F238E27FC236}">
                <a16:creationId xmlns:a16="http://schemas.microsoft.com/office/drawing/2014/main" id="{20EE5072-6761-975F-54AF-9628C233F741}"/>
              </a:ext>
            </a:extLst>
          </p:cNvPr>
          <p:cNvGrpSpPr/>
          <p:nvPr/>
        </p:nvGrpSpPr>
        <p:grpSpPr>
          <a:xfrm flipH="1">
            <a:off x="-172078" y="9078092"/>
            <a:ext cx="1380420" cy="1309652"/>
            <a:chOff x="6346354" y="435340"/>
            <a:chExt cx="1380420" cy="1309652"/>
          </a:xfrm>
        </p:grpSpPr>
        <p:sp>
          <p:nvSpPr>
            <p:cNvPr id="6" name="Freeform 5">
              <a:extLst>
                <a:ext uri="{FF2B5EF4-FFF2-40B4-BE49-F238E27FC236}">
                  <a16:creationId xmlns:a16="http://schemas.microsoft.com/office/drawing/2014/main" id="{E0DE8D63-A89C-1015-8377-CD5888624649}"/>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pPr algn="l" rtl="0"/>
              <a:endParaRPr lang="en-US"/>
            </a:p>
          </p:txBody>
        </p:sp>
        <p:sp>
          <p:nvSpPr>
            <p:cNvPr id="7" name="Freeform 6">
              <a:extLst>
                <a:ext uri="{FF2B5EF4-FFF2-40B4-BE49-F238E27FC236}">
                  <a16:creationId xmlns:a16="http://schemas.microsoft.com/office/drawing/2014/main" id="{66C87853-A794-F688-351B-9639E38A6F31}"/>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pPr algn="l" rtl="0"/>
              <a:endParaRPr lang="en-US"/>
            </a:p>
          </p:txBody>
        </p:sp>
        <p:sp>
          <p:nvSpPr>
            <p:cNvPr id="8" name="Freeform 7">
              <a:extLst>
                <a:ext uri="{FF2B5EF4-FFF2-40B4-BE49-F238E27FC236}">
                  <a16:creationId xmlns:a16="http://schemas.microsoft.com/office/drawing/2014/main" id="{535D90BE-7F4A-61FD-DA95-CDC28E5C4CFA}"/>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pPr algn="l" rtl="0"/>
              <a:endParaRPr lang="en-US"/>
            </a:p>
          </p:txBody>
        </p:sp>
        <p:sp>
          <p:nvSpPr>
            <p:cNvPr id="9" name="Freeform 8">
              <a:extLst>
                <a:ext uri="{FF2B5EF4-FFF2-40B4-BE49-F238E27FC236}">
                  <a16:creationId xmlns:a16="http://schemas.microsoft.com/office/drawing/2014/main" id="{0B237210-8E31-4DCB-13A5-CE96550C3F4E}"/>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pPr algn="l" rtl="0"/>
              <a:endParaRPr lang="en-US"/>
            </a:p>
          </p:txBody>
        </p:sp>
        <p:sp>
          <p:nvSpPr>
            <p:cNvPr id="10" name="Freeform 9">
              <a:extLst>
                <a:ext uri="{FF2B5EF4-FFF2-40B4-BE49-F238E27FC236}">
                  <a16:creationId xmlns:a16="http://schemas.microsoft.com/office/drawing/2014/main" id="{EF78B98C-5191-E781-458A-98DD5B2822C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pPr algn="l" rtl="0"/>
              <a:endParaRPr lang="en-US"/>
            </a:p>
          </p:txBody>
        </p:sp>
        <p:sp>
          <p:nvSpPr>
            <p:cNvPr id="11" name="Freeform 10">
              <a:extLst>
                <a:ext uri="{FF2B5EF4-FFF2-40B4-BE49-F238E27FC236}">
                  <a16:creationId xmlns:a16="http://schemas.microsoft.com/office/drawing/2014/main" id="{C2BE9743-D0B6-915F-5345-07A848D0C8F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pPr algn="l" rtl="0"/>
              <a:endParaRPr lang="en-US"/>
            </a:p>
          </p:txBody>
        </p:sp>
      </p:grpSp>
    </p:spTree>
    <p:extLst>
      <p:ext uri="{BB962C8B-B14F-4D97-AF65-F5344CB8AC3E}">
        <p14:creationId xmlns:p14="http://schemas.microsoft.com/office/powerpoint/2010/main" val="4236031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E96E73FB-EAA3-1C72-7110-2E084D55CF1B}"/>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en-US" sz="1283" b="0" i="0" dirty="0">
              <a:latin typeface="Calibri" panose="020F0502020204030204" pitchFamily="34" charset="0"/>
            </a:endParaRPr>
          </a:p>
        </p:txBody>
      </p:sp>
      <p:sp>
        <p:nvSpPr>
          <p:cNvPr id="36" name="Text Placeholder 17">
            <a:extLst>
              <a:ext uri="{FF2B5EF4-FFF2-40B4-BE49-F238E27FC236}">
                <a16:creationId xmlns:a16="http://schemas.microsoft.com/office/drawing/2014/main" id="{27C29596-3285-C552-D750-C3970372A13D}"/>
              </a:ext>
            </a:extLst>
          </p:cNvPr>
          <p:cNvSpPr>
            <a:spLocks noGrp="1"/>
          </p:cNvSpPr>
          <p:nvPr/>
        </p:nvSpPr>
        <p:spPr>
          <a:xfrm>
            <a:off x="978370" y="5611529"/>
            <a:ext cx="6143488" cy="367418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a:effectLst/>
                <a:ea typeface="Times New Roman" panose="02020603050405020304" pitchFamily="18" charset="0"/>
              </a:rPr>
              <a:t>Durante a seção “Solidity: Beginner to Intermediate Smart Contracts”, você aprenderá:</a:t>
            </a:r>
          </a:p>
          <a:p>
            <a:pPr algn="l" rtl="0"/>
            <a:endParaRPr lang="en-LB">
              <a:effectLst/>
              <a:ea typeface="Times New Roman" panose="02020603050405020304" pitchFamily="18" charset="0"/>
            </a:endParaRPr>
          </a:p>
          <a:p>
            <a:pPr marL="342900" lvl="0" indent="-342900" algn="l" rtl="0">
              <a:buClr>
                <a:srgbClr val="F79037"/>
              </a:buClr>
              <a:buSzPct val="120000"/>
              <a:buFont typeface="Wingdings" pitchFamily="2" charset="2"/>
              <a:buChar char="§"/>
            </a:pPr>
            <a:r>
              <a:rPr lang="en-US">
                <a:effectLst/>
                <a:ea typeface="Times New Roman" panose="02020603050405020304" pitchFamily="18" charset="0"/>
              </a:rPr>
              <a:t>Como construir um jogo no Ethereum</a:t>
            </a:r>
            <a:endParaRPr lang="en-LB">
              <a:effectLst/>
              <a:ea typeface="Times New Roman" panose="02020603050405020304" pitchFamily="18" charset="0"/>
            </a:endParaRPr>
          </a:p>
          <a:p>
            <a:pPr marL="342900" lvl="0" indent="-342900" algn="l" rtl="0">
              <a:buClr>
                <a:srgbClr val="F79037"/>
              </a:buClr>
              <a:buSzPct val="120000"/>
              <a:buFont typeface="Wingdings" pitchFamily="2" charset="2"/>
              <a:buChar char="§"/>
            </a:pPr>
            <a:r>
              <a:rPr lang="en-US">
                <a:effectLst/>
                <a:ea typeface="Times New Roman" panose="02020603050405020304" pitchFamily="18" charset="0"/>
              </a:rPr>
              <a:t>Conceitos básicos de solidez</a:t>
            </a:r>
            <a:endParaRPr lang="en-LB">
              <a:effectLst/>
              <a:ea typeface="Times New Roman" panose="02020603050405020304" pitchFamily="18" charset="0"/>
            </a:endParaRPr>
          </a:p>
          <a:p>
            <a:pPr marL="342900" lvl="0" indent="-342900" algn="l" rtl="0">
              <a:buClr>
                <a:srgbClr val="F79037"/>
              </a:buClr>
              <a:buSzPct val="120000"/>
              <a:buFont typeface="Wingdings" pitchFamily="2" charset="2"/>
              <a:buChar char="§"/>
            </a:pPr>
            <a:r>
              <a:rPr lang="en-US">
                <a:effectLst/>
                <a:ea typeface="Times New Roman" panose="02020603050405020304" pitchFamily="18" charset="0"/>
              </a:rPr>
              <a:t>ERC721 e colecionáveis ​​criptográficos</a:t>
            </a:r>
            <a:endParaRPr lang="en-LB">
              <a:effectLst/>
              <a:ea typeface="Times New Roman" panose="02020603050405020304" pitchFamily="18" charset="0"/>
            </a:endParaRPr>
          </a:p>
          <a:p>
            <a:pPr marL="342900" lvl="0" indent="-342900" algn="l" rtl="0">
              <a:buClr>
                <a:srgbClr val="F79037"/>
              </a:buClr>
              <a:buSzPct val="120000"/>
              <a:buFont typeface="Wingdings" pitchFamily="2" charset="2"/>
              <a:buChar char="§"/>
            </a:pPr>
            <a:r>
              <a:rPr lang="en-US">
                <a:effectLst/>
                <a:ea typeface="Times New Roman" panose="02020603050405020304" pitchFamily="18" charset="0"/>
              </a:rPr>
              <a:t>Front-ends de aplicativos e web3.js</a:t>
            </a:r>
            <a:endParaRPr lang="en-LB">
              <a:effectLst/>
              <a:ea typeface="Times New Roman" panose="02020603050405020304" pitchFamily="18" charset="0"/>
            </a:endParaRPr>
          </a:p>
          <a:p>
            <a:pPr marL="228600" algn="l" rtl="0"/>
            <a:r>
              <a:rPr lang="en-US">
                <a:effectLst/>
                <a:ea typeface="Times New Roman" panose="02020603050405020304" pitchFamily="18" charset="0"/>
              </a:rPr>
              <a:t> </a:t>
            </a:r>
            <a:endParaRPr lang="en-LB">
              <a:effectLst/>
              <a:ea typeface="Times New Roman" panose="02020603050405020304" pitchFamily="18" charset="0"/>
            </a:endParaRPr>
          </a:p>
          <a:p>
            <a:pPr algn="l" rtl="0"/>
            <a:r>
              <a:rPr lang="en-US">
                <a:effectLst/>
                <a:ea typeface="Times New Roman" panose="02020603050405020304" pitchFamily="18" charset="0"/>
              </a:rPr>
              <a:t>Durante a seção “Chainlink: Oráculos Descentralizados”, você aprenderá:</a:t>
            </a:r>
          </a:p>
          <a:p>
            <a:pPr algn="l" rtl="0"/>
            <a:endParaRPr lang="en-LB">
              <a:effectLst/>
              <a:ea typeface="Times New Roman" panose="02020603050405020304" pitchFamily="18" charset="0"/>
            </a:endParaRPr>
          </a:p>
          <a:p>
            <a:pPr marL="342900" indent="-342900" algn="l" rtl="0">
              <a:buClr>
                <a:srgbClr val="F79037"/>
              </a:buClr>
              <a:buSzPct val="120000"/>
              <a:buFont typeface="Wingdings" pitchFamily="2" charset="2"/>
              <a:buChar char="§"/>
            </a:pPr>
            <a:r>
              <a:rPr lang="en-US"/>
              <a:t>Como funcionam os feeds de dados e os cálculos</a:t>
            </a:r>
            <a:endParaRPr lang="en-LB"/>
          </a:p>
          <a:p>
            <a:pPr algn="l" rtl="0"/>
            <a:r>
              <a:rPr lang="en-US">
                <a:effectLst/>
                <a:ea typeface="Times New Roman" panose="02020603050405020304" pitchFamily="18" charset="0"/>
              </a:rPr>
              <a:t> </a:t>
            </a:r>
            <a:endParaRPr lang="en-LB">
              <a:effectLst/>
              <a:ea typeface="Times New Roman" panose="02020603050405020304" pitchFamily="18" charset="0"/>
            </a:endParaRPr>
          </a:p>
          <a:p>
            <a:pPr algn="l" rtl="0"/>
            <a:r>
              <a:rPr lang="en-US">
                <a:effectLst/>
                <a:ea typeface="Times New Roman" panose="02020603050405020304" pitchFamily="18" charset="0"/>
              </a:rPr>
              <a:t>Durante a seção “Advanced Solidity: Get Deep Knowledge”, você aprenderá:</a:t>
            </a:r>
          </a:p>
          <a:p>
            <a:pPr algn="l" rtl="0"/>
            <a:endParaRPr lang="en-LB">
              <a:effectLst/>
              <a:ea typeface="Times New Roman" panose="02020603050405020304" pitchFamily="18" charset="0"/>
            </a:endParaRPr>
          </a:p>
          <a:p>
            <a:pPr marL="342900" lvl="0" indent="-342900" algn="l" rtl="0">
              <a:buClr>
                <a:srgbClr val="F79037"/>
              </a:buClr>
              <a:buSzPct val="120000"/>
              <a:buFont typeface="Wingdings" pitchFamily="2" charset="2"/>
              <a:buChar char="§"/>
            </a:pPr>
            <a:r>
              <a:rPr lang="en-US"/>
              <a:t>Implante dApps com Truffle</a:t>
            </a:r>
            <a:endParaRPr lang="en-LB"/>
          </a:p>
          <a:p>
            <a:pPr marL="342900" lvl="0" indent="-342900" algn="l" rtl="0">
              <a:buClr>
                <a:srgbClr val="F79037"/>
              </a:buClr>
              <a:buSzPct val="120000"/>
              <a:buFont typeface="Wingdings" pitchFamily="2" charset="2"/>
              <a:buChar char="§"/>
            </a:pPr>
            <a:r>
              <a:rPr lang="en-US"/>
              <a:t>Como construir um Oráculo</a:t>
            </a:r>
            <a:endParaRPr lang="en-LB"/>
          </a:p>
          <a:p>
            <a:pPr marL="342900" lvl="0" indent="-342900" algn="l" rtl="0">
              <a:spcAft>
                <a:spcPts val="600"/>
              </a:spcAft>
              <a:buClr>
                <a:srgbClr val="F79037"/>
              </a:buClr>
              <a:buSzPct val="120000"/>
              <a:buFont typeface="Wingdings" pitchFamily="2" charset="2"/>
              <a:buChar char="§"/>
            </a:pPr>
            <a:r>
              <a:rPr lang="en-US"/>
              <a:t>Testando Smart Contracts com Truffle (por exemplo, usando Chai para escrever assertivas mais expressivas, testando contra Loom)</a:t>
            </a:r>
          </a:p>
          <a:p>
            <a:pPr algn="l" rtl="0"/>
            <a:r>
              <a:rPr lang="en-US">
                <a:effectLst/>
                <a:ea typeface="Times New Roman" panose="02020603050405020304" pitchFamily="18" charset="0"/>
              </a:rPr>
              <a:t>Durante a seção “Beyond Ethereum: Explore the Blockchain Ecosystem”, você aprenderá:</a:t>
            </a:r>
          </a:p>
          <a:p>
            <a:pPr algn="l" rtl="0"/>
            <a:endParaRPr lang="en-LB">
              <a:effectLst/>
              <a:ea typeface="Times New Roman" panose="02020603050405020304" pitchFamily="18" charset="0"/>
            </a:endParaRPr>
          </a:p>
          <a:p>
            <a:pPr marL="342900" indent="-342900" algn="l" rtl="0">
              <a:buClr>
                <a:srgbClr val="F79037"/>
              </a:buClr>
              <a:buSzPct val="120000"/>
              <a:buFont typeface="Wingdings" pitchFamily="2" charset="2"/>
              <a:buChar char="§"/>
            </a:pPr>
            <a:r>
              <a:rPr lang="en-US"/>
              <a:t>O básico do zkSync</a:t>
            </a:r>
            <a:endParaRPr lang="en-LB"/>
          </a:p>
          <a:p>
            <a:pPr algn="l" rtl="0"/>
            <a:r>
              <a:rPr lang="en-US">
                <a:effectLst/>
                <a:ea typeface="Times New Roman" panose="02020603050405020304" pitchFamily="18" charset="0"/>
              </a:rPr>
              <a:t> </a:t>
            </a:r>
            <a:endParaRPr lang="en-LB"/>
          </a:p>
          <a:p>
            <a:pPr algn="l" rtl="0"/>
            <a:r>
              <a:rPr lang="en-US">
                <a:effectLst/>
                <a:ea typeface="Times New Roman" panose="02020603050405020304" pitchFamily="18" charset="0"/>
              </a:rPr>
              <a:t>Durante a seção “Tron: Descentralize a Web”, você aprenderá:</a:t>
            </a:r>
          </a:p>
          <a:p>
            <a:pPr algn="l" rtl="0"/>
            <a:endParaRPr lang="en-LB">
              <a:effectLst/>
              <a:ea typeface="Times New Roman" panose="02020603050405020304" pitchFamily="18" charset="0"/>
            </a:endParaRPr>
          </a:p>
          <a:p>
            <a:pPr marL="342900" lvl="0" indent="-342900" algn="l" rtl="0">
              <a:buClr>
                <a:srgbClr val="F79037"/>
              </a:buClr>
              <a:buSzPct val="120000"/>
              <a:buFont typeface="Wingdings" pitchFamily="2" charset="2"/>
              <a:buChar char="§"/>
            </a:pPr>
            <a:r>
              <a:rPr lang="en-US"/>
              <a:t>Como implantar no TRON, um dos blockchains públicos de crescimento mais rápido</a:t>
            </a:r>
            <a:endParaRPr lang="en-LB"/>
          </a:p>
        </p:txBody>
      </p:sp>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pPr algn="l" rtl="0"/>
            <a:r>
              <a:rPr lang="en-US" b="1">
                <a:solidFill>
                  <a:srgbClr val="F48043"/>
                </a:solidFill>
                <a:effectLst/>
                <a:ea typeface="Calibri" panose="020F0502020204030204" pitchFamily="34" charset="0"/>
                <a:cs typeface="Calibri" panose="020F0502020204030204" pitchFamily="34" charset="0"/>
              </a:rPr>
              <a:t>01|</a:t>
            </a:r>
            <a:r>
              <a:rPr lang="en-US" b="1">
                <a:solidFill>
                  <a:srgbClr val="8E2F91"/>
                </a:solidFill>
                <a:effectLst/>
                <a:ea typeface="Calibri" panose="020F0502020204030204" pitchFamily="34" charset="0"/>
                <a:cs typeface="Calibri" panose="020F0502020204030204" pitchFamily="34" charset="0"/>
              </a:rPr>
              <a:t> </a:t>
            </a:r>
            <a:r>
              <a:rPr lang="en-US" b="1">
                <a:solidFill>
                  <a:srgbClr val="8E2F91"/>
                </a:solidFill>
                <a:effectLst/>
                <a:latin typeface="Calibri" panose="020F0502020204030204" pitchFamily="34" charset="0"/>
                <a:ea typeface="Times New Roman" panose="02020603050405020304" pitchFamily="18" charset="0"/>
              </a:rPr>
              <a:t>INTRODUÇÃO À CODIFICAÇÃO DE CONTRATO INTELIGENTE</a:t>
            </a:r>
            <a:endParaRPr lang="en-US" dirty="0">
              <a:solidFill>
                <a:srgbClr val="8E2F91"/>
              </a:solidFill>
              <a:cs typeface="Calibri" panose="020F0502020204030204" pitchFamily="34"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algn="l" rtl="0"/>
            <a:fld id="{CB2079F2-58AF-ED44-82D7-E04B2F6FD686}" type="slidenum">
              <a:rPr lang="en-US" smtClean="0"/>
              <a:pPr algn="l" rtl="0"/>
              <a:t>121</a:t>
            </a:fld>
            <a:endParaRPr lang="en-US"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864993"/>
            <a:ext cx="6036131" cy="3917449"/>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rtl="0"/>
            <a:r>
              <a:rPr lang="en-US" sz="1100" dirty="0">
                <a:solidFill>
                  <a:srgbClr val="000000"/>
                </a:solidFill>
                <a:effectLst/>
                <a:latin typeface="Calibri" panose="020F0502020204030204" pitchFamily="34" charset="0"/>
                <a:ea typeface="Times New Roman" panose="02020603050405020304" pitchFamily="18" charset="0"/>
              </a:rPr>
              <a:t>Como a </a:t>
            </a:r>
            <a:r>
              <a:rPr lang="en-US" sz="1100" dirty="0" err="1">
                <a:solidFill>
                  <a:srgbClr val="000000"/>
                </a:solidFill>
                <a:effectLst/>
                <a:latin typeface="Calibri" panose="020F0502020204030204" pitchFamily="34" charset="0"/>
                <a:ea typeface="Times New Roman" panose="02020603050405020304" pitchFamily="18" charset="0"/>
              </a:rPr>
              <a:t>programação</a:t>
            </a:r>
            <a:r>
              <a:rPr lang="en-US" sz="1100" dirty="0">
                <a:solidFill>
                  <a:srgbClr val="000000"/>
                </a:solidFill>
                <a:effectLst/>
                <a:latin typeface="Calibri" panose="020F0502020204030204" pitchFamily="34" charset="0"/>
                <a:ea typeface="Times New Roman" panose="02020603050405020304" pitchFamily="18" charset="0"/>
              </a:rPr>
              <a:t> é </a:t>
            </a:r>
            <a:r>
              <a:rPr lang="en-US" sz="1100" dirty="0" err="1">
                <a:solidFill>
                  <a:srgbClr val="000000"/>
                </a:solidFill>
                <a:effectLst/>
                <a:latin typeface="Calibri" panose="020F0502020204030204" pitchFamily="34" charset="0"/>
                <a:ea typeface="Times New Roman" panose="02020603050405020304" pitchFamily="18" charset="0"/>
              </a:rPr>
              <a:t>melhor</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aprendida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fazê</a:t>
            </a:r>
            <a:r>
              <a:rPr lang="en-US" sz="1100" dirty="0">
                <a:solidFill>
                  <a:srgbClr val="000000"/>
                </a:solidFill>
                <a:effectLst/>
                <a:latin typeface="Calibri" panose="020F0502020204030204" pitchFamily="34" charset="0"/>
                <a:ea typeface="Times New Roman" panose="02020603050405020304" pitchFamily="18" charset="0"/>
              </a:rPr>
              <a:t>-lo, </a:t>
            </a:r>
            <a:r>
              <a:rPr lang="en-US" sz="1100" dirty="0" err="1">
                <a:solidFill>
                  <a:srgbClr val="000000"/>
                </a:solidFill>
                <a:effectLst/>
                <a:latin typeface="Calibri" panose="020F0502020204030204" pitchFamily="34" charset="0"/>
                <a:ea typeface="Times New Roman" panose="02020603050405020304" pitchFamily="18" charset="0"/>
              </a:rPr>
              <a:t>vá</a:t>
            </a:r>
            <a:r>
              <a:rPr lang="en-US" sz="1100" dirty="0">
                <a:solidFill>
                  <a:srgbClr val="000000"/>
                </a:solidFill>
                <a:effectLst/>
                <a:latin typeface="Calibri" panose="020F0502020204030204" pitchFamily="34" charset="0"/>
                <a:ea typeface="Times New Roman" panose="02020603050405020304" pitchFamily="18" charset="0"/>
              </a:rPr>
              <a:t> para o </a:t>
            </a:r>
            <a:r>
              <a:rPr lang="en-US" sz="1100" dirty="0" err="1">
                <a:solidFill>
                  <a:srgbClr val="000000"/>
                </a:solidFill>
                <a:effectLst/>
                <a:latin typeface="Calibri" panose="020F0502020204030204" pitchFamily="34" charset="0"/>
                <a:ea typeface="Times New Roman" panose="02020603050405020304" pitchFamily="18" charset="0"/>
              </a:rPr>
              <a:t>curso</a:t>
            </a:r>
            <a:r>
              <a:rPr lang="en-US" sz="1100" dirty="0">
                <a:solidFill>
                  <a:srgbClr val="000000"/>
                </a:solidFill>
                <a:effectLst/>
                <a:latin typeface="Calibri" panose="020F0502020204030204" pitchFamily="34" charset="0"/>
                <a:ea typeface="Times New Roman" panose="02020603050405020304" pitchFamily="18" charset="0"/>
              </a:rPr>
              <a:t> Solidity “</a:t>
            </a:r>
            <a:r>
              <a:rPr lang="en-US" sz="1100" dirty="0" err="1">
                <a:solidFill>
                  <a:srgbClr val="000000"/>
                </a:solidFill>
                <a:effectLst/>
                <a:latin typeface="Calibri" panose="020F0502020204030204" pitchFamily="34" charset="0"/>
                <a:ea typeface="Times New Roman" panose="02020603050405020304" pitchFamily="18" charset="0"/>
              </a:rPr>
              <a:t>CryptoZombies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onde</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será</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guiado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na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implantação</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próprios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contratos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inteligentes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depois</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ter</a:t>
            </a:r>
            <a:r>
              <a:rPr lang="en-US" sz="1100" dirty="0">
                <a:solidFill>
                  <a:srgbClr val="000000"/>
                </a:solidFill>
                <a:effectLst/>
                <a:latin typeface="Calibri" panose="020F0502020204030204" pitchFamily="34" charset="0"/>
                <a:ea typeface="Times New Roman" panose="02020603050405020304" pitchFamily="18" charset="0"/>
              </a:rPr>
              <a:t> um </a:t>
            </a:r>
            <a:r>
              <a:rPr lang="en-US" sz="1100" dirty="0" err="1">
                <a:solidFill>
                  <a:srgbClr val="000000"/>
                </a:solidFill>
                <a:effectLst/>
                <a:latin typeface="Calibri" panose="020F0502020204030204" pitchFamily="34" charset="0"/>
                <a:ea typeface="Times New Roman" panose="02020603050405020304" pitchFamily="18" charset="0"/>
              </a:rPr>
              <a:t>bom</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entendimento</a:t>
            </a:r>
            <a:r>
              <a:rPr lang="en-US" sz="1100" dirty="0">
                <a:solidFill>
                  <a:srgbClr val="000000"/>
                </a:solidFill>
                <a:effectLst/>
                <a:latin typeface="Calibri" panose="020F0502020204030204" pitchFamily="34" charset="0"/>
                <a:ea typeface="Times New Roman" panose="02020603050405020304" pitchFamily="18" charset="0"/>
              </a:rPr>
              <a:t> do </a:t>
            </a:r>
            <a:r>
              <a:rPr lang="en-US" sz="1100" dirty="0" err="1">
                <a:solidFill>
                  <a:srgbClr val="000000"/>
                </a:solidFill>
                <a:effectLst/>
                <a:latin typeface="Calibri" panose="020F0502020204030204" pitchFamily="34" charset="0"/>
                <a:ea typeface="Times New Roman" panose="02020603050405020304" pitchFamily="18" charset="0"/>
              </a:rPr>
              <a:t>básico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CryptoZombies</a:t>
            </a:r>
            <a:r>
              <a:rPr lang="en-US" sz="1100" dirty="0">
                <a:solidFill>
                  <a:srgbClr val="000000"/>
                </a:solidFill>
                <a:effectLst/>
                <a:latin typeface="Calibri" panose="020F0502020204030204" pitchFamily="34" charset="0"/>
                <a:ea typeface="Times New Roman" panose="02020603050405020304" pitchFamily="18" charset="0"/>
              </a:rPr>
              <a:t> é </a:t>
            </a:r>
            <a:r>
              <a:rPr lang="en-US" sz="1100" dirty="0" err="1">
                <a:solidFill>
                  <a:srgbClr val="000000"/>
                </a:solidFill>
                <a:effectLst/>
                <a:latin typeface="Calibri" panose="020F0502020204030204" pitchFamily="34" charset="0"/>
                <a:ea typeface="Times New Roman" panose="02020603050405020304" pitchFamily="18" charset="0"/>
              </a:rPr>
              <a:t>uma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escola</a:t>
            </a:r>
            <a:r>
              <a:rPr lang="en-US" sz="1100" dirty="0">
                <a:solidFill>
                  <a:srgbClr val="000000"/>
                </a:solidFill>
                <a:effectLst/>
                <a:latin typeface="Calibri" panose="020F0502020204030204" pitchFamily="34" charset="0"/>
                <a:ea typeface="Times New Roman" panose="02020603050405020304" pitchFamily="18" charset="0"/>
              </a:rPr>
              <a:t> de </a:t>
            </a:r>
            <a:r>
              <a:rPr lang="en-US" sz="1100" dirty="0" err="1">
                <a:solidFill>
                  <a:srgbClr val="000000"/>
                </a:solidFill>
                <a:effectLst/>
                <a:latin typeface="Calibri" panose="020F0502020204030204" pitchFamily="34" charset="0"/>
                <a:ea typeface="Times New Roman" panose="02020603050405020304" pitchFamily="18" charset="0"/>
              </a:rPr>
              <a:t>código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interativa</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gratuita</a:t>
            </a:r>
            <a:r>
              <a:rPr lang="en-US" sz="1100" dirty="0">
                <a:solidFill>
                  <a:srgbClr val="000000"/>
                </a:solidFill>
                <a:effectLst/>
                <a:latin typeface="Calibri" panose="020F0502020204030204" pitchFamily="34" charset="0"/>
                <a:ea typeface="Times New Roman" panose="02020603050405020304" pitchFamily="18" charset="0"/>
              </a:rPr>
              <a:t> e de </a:t>
            </a:r>
            <a:r>
              <a:rPr lang="en-US" sz="1100" dirty="0" err="1">
                <a:solidFill>
                  <a:srgbClr val="000000"/>
                </a:solidFill>
                <a:effectLst/>
                <a:latin typeface="Calibri" panose="020F0502020204030204" pitchFamily="34" charset="0"/>
                <a:ea typeface="Times New Roman" panose="02020603050405020304" pitchFamily="18" charset="0"/>
              </a:rPr>
              <a:t>código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aberto</a:t>
            </a:r>
            <a:r>
              <a:rPr lang="en-US" sz="1100" dirty="0">
                <a:solidFill>
                  <a:srgbClr val="000000"/>
                </a:solidFill>
                <a:effectLst/>
                <a:latin typeface="Calibri" panose="020F0502020204030204" pitchFamily="34" charset="0"/>
                <a:ea typeface="Times New Roman" panose="02020603050405020304" pitchFamily="18" charset="0"/>
              </a:rPr>
              <a:t> que </a:t>
            </a:r>
            <a:r>
              <a:rPr lang="en-US" sz="1100" dirty="0" err="1">
                <a:solidFill>
                  <a:srgbClr val="000000"/>
                </a:solidFill>
                <a:effectLst/>
                <a:latin typeface="Calibri" panose="020F0502020204030204" pitchFamily="34" charset="0"/>
                <a:ea typeface="Times New Roman" panose="02020603050405020304" pitchFamily="18" charset="0"/>
              </a:rPr>
              <a:t>ensina</a:t>
            </a:r>
            <a:r>
              <a:rPr lang="en-US" sz="1100" dirty="0">
                <a:solidFill>
                  <a:srgbClr val="000000"/>
                </a:solidFill>
                <a:effectLst/>
                <a:latin typeface="Calibri" panose="020F0502020204030204" pitchFamily="34" charset="0"/>
                <a:ea typeface="Times New Roman" panose="02020603050405020304" pitchFamily="18" charset="0"/>
              </a:rPr>
              <a:t>  a </a:t>
            </a:r>
            <a:r>
              <a:rPr lang="en-US" sz="1100" dirty="0" err="1">
                <a:solidFill>
                  <a:srgbClr val="000000"/>
                </a:solidFill>
                <a:effectLst/>
                <a:latin typeface="Calibri" panose="020F0502020204030204" pitchFamily="34" charset="0"/>
                <a:ea typeface="Times New Roman" panose="02020603050405020304" pitchFamily="18" charset="0"/>
              </a:rPr>
              <a:t>criar</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jogos</a:t>
            </a:r>
            <a:r>
              <a:rPr lang="en-US" sz="1100" dirty="0">
                <a:solidFill>
                  <a:srgbClr val="000000"/>
                </a:solidFill>
                <a:effectLst/>
                <a:latin typeface="Calibri" panose="020F0502020204030204" pitchFamily="34" charset="0"/>
                <a:ea typeface="Times New Roman" panose="02020603050405020304" pitchFamily="18" charset="0"/>
              </a:rPr>
              <a:t> no Ethereum. O </a:t>
            </a:r>
            <a:r>
              <a:rPr lang="en-US" sz="1100" dirty="0" err="1">
                <a:solidFill>
                  <a:srgbClr val="000000"/>
                </a:solidFill>
                <a:effectLst/>
                <a:latin typeface="Calibri" panose="020F0502020204030204" pitchFamily="34" charset="0"/>
                <a:ea typeface="Times New Roman" panose="02020603050405020304" pitchFamily="18" charset="0"/>
              </a:rPr>
              <a:t>curso</a:t>
            </a:r>
            <a:r>
              <a:rPr lang="en-US" sz="1100" dirty="0">
                <a:solidFill>
                  <a:srgbClr val="000000"/>
                </a:solidFill>
                <a:effectLst/>
                <a:latin typeface="Calibri" panose="020F0502020204030204" pitchFamily="34" charset="0"/>
                <a:ea typeface="Times New Roman" panose="02020603050405020304" pitchFamily="18" charset="0"/>
              </a:rPr>
              <a:t> é </a:t>
            </a:r>
            <a:r>
              <a:rPr lang="en-US" sz="1100" dirty="0" err="1">
                <a:solidFill>
                  <a:srgbClr val="000000"/>
                </a:solidFill>
                <a:effectLst/>
                <a:latin typeface="Calibri" panose="020F0502020204030204" pitchFamily="34" charset="0"/>
                <a:ea typeface="Times New Roman" panose="02020603050405020304" pitchFamily="18" charset="0"/>
              </a:rPr>
              <a:t>projetado</a:t>
            </a:r>
            <a:r>
              <a:rPr lang="en-US" sz="1100" dirty="0">
                <a:solidFill>
                  <a:srgbClr val="000000"/>
                </a:solidFill>
                <a:effectLst/>
                <a:latin typeface="Calibri" panose="020F0502020204030204" pitchFamily="34" charset="0"/>
                <a:ea typeface="Times New Roman" panose="02020603050405020304" pitchFamily="18" charset="0"/>
              </a:rPr>
              <a:t> para </a:t>
            </a:r>
            <a:r>
              <a:rPr lang="en-US" sz="1100" dirty="0" err="1">
                <a:solidFill>
                  <a:srgbClr val="000000"/>
                </a:solidFill>
                <a:effectLst/>
                <a:latin typeface="Calibri" panose="020F0502020204030204" pitchFamily="34" charset="0"/>
                <a:ea typeface="Times New Roman" panose="02020603050405020304" pitchFamily="18" charset="0"/>
              </a:rPr>
              <a:t>iniciantes</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em</a:t>
            </a:r>
            <a:r>
              <a:rPr lang="en-US" sz="1100" dirty="0">
                <a:solidFill>
                  <a:srgbClr val="000000"/>
                </a:solidFill>
                <a:effectLst/>
                <a:latin typeface="Calibri" panose="020F0502020204030204" pitchFamily="34" charset="0"/>
                <a:ea typeface="Times New Roman" panose="02020603050405020304" pitchFamily="18" charset="0"/>
              </a:rPr>
              <a:t> Solidity e </a:t>
            </a:r>
            <a:r>
              <a:rPr lang="en-US" sz="1100" dirty="0" err="1">
                <a:solidFill>
                  <a:srgbClr val="000000"/>
                </a:solidFill>
                <a:effectLst/>
                <a:latin typeface="Calibri" panose="020F0502020204030204" pitchFamily="34" charset="0"/>
                <a:ea typeface="Times New Roman" panose="02020603050405020304" pitchFamily="18" charset="0"/>
              </a:rPr>
              <a:t>começa</a:t>
            </a:r>
            <a:r>
              <a:rPr lang="en-US" sz="1100" dirty="0">
                <a:solidFill>
                  <a:srgbClr val="000000"/>
                </a:solidFill>
                <a:effectLst/>
                <a:latin typeface="Calibri" panose="020F0502020204030204" pitchFamily="34" charset="0"/>
                <a:ea typeface="Times New Roman" panose="02020603050405020304" pitchFamily="18" charset="0"/>
              </a:rPr>
              <a:t> com o </a:t>
            </a:r>
            <a:r>
              <a:rPr lang="en-US" sz="1100" dirty="0" err="1">
                <a:solidFill>
                  <a:srgbClr val="000000"/>
                </a:solidFill>
                <a:effectLst/>
                <a:latin typeface="Calibri" panose="020F0502020204030204" pitchFamily="34" charset="0"/>
                <a:ea typeface="Times New Roman" panose="02020603050405020304" pitchFamily="18" charset="0"/>
              </a:rPr>
              <a:t>básico</a:t>
            </a:r>
            <a:r>
              <a:rPr lang="en-US" sz="1100" dirty="0">
                <a:solidFill>
                  <a:srgbClr val="000000"/>
                </a:solidFill>
                <a:effectLst/>
                <a:latin typeface="Calibri" panose="020F0502020204030204" pitchFamily="34" charset="0"/>
                <a:ea typeface="Times New Roman" panose="02020603050405020304" pitchFamily="18" charset="0"/>
              </a:rPr>
              <a:t> </a:t>
            </a:r>
            <a:r>
              <a:rPr lang="en-US" sz="1100" dirty="0" err="1">
                <a:solidFill>
                  <a:srgbClr val="000000"/>
                </a:solidFill>
                <a:effectLst/>
                <a:latin typeface="Calibri" panose="020F0502020204030204" pitchFamily="34" charset="0"/>
                <a:ea typeface="Times New Roman" panose="02020603050405020304" pitchFamily="18" charset="0"/>
              </a:rPr>
              <a:t>absoluto</a:t>
            </a:r>
            <a:r>
              <a:rPr lang="en-US" sz="1100" dirty="0">
                <a:solidFill>
                  <a:srgbClr val="000000"/>
                </a:solidFill>
                <a:effectLst/>
                <a:latin typeface="Calibri" panose="020F0502020204030204" pitchFamily="34" charset="0"/>
                <a:ea typeface="Times New Roman" panose="02020603050405020304" pitchFamily="18" charset="0"/>
              </a:rPr>
              <a:t>. Clique </a:t>
            </a:r>
            <a:r>
              <a:rPr lang="en-US" sz="1100" u="sng" dirty="0">
                <a:solidFill>
                  <a:srgbClr val="F79037"/>
                </a:solidFill>
                <a:effectLst/>
                <a:latin typeface="Calibri" panose="020F0502020204030204" pitchFamily="34" charset="0"/>
                <a:ea typeface="Times New Roman" panose="02020603050405020304" pitchFamily="18" charset="0"/>
                <a:hlinkClick r:id="rId2"/>
              </a:rPr>
              <a:t>aqui</a:t>
            </a:r>
            <a:r>
              <a:rPr lang="en-US" sz="1100" dirty="0">
                <a:solidFill>
                  <a:srgbClr val="F79037"/>
                </a:solidFill>
                <a:effectLst/>
                <a:latin typeface="Calibri" panose="020F0502020204030204" pitchFamily="34" charset="0"/>
                <a:ea typeface="Times New Roman" panose="02020603050405020304" pitchFamily="18" charset="0"/>
                <a:hlinkClick r:id="rId2"/>
              </a:rPr>
              <a:t>.</a:t>
            </a:r>
            <a:endParaRPr lang="en-US" sz="1100" dirty="0">
              <a:solidFill>
                <a:srgbClr val="F79037"/>
              </a:solidFill>
              <a:effectLst/>
              <a:latin typeface="Calibri" panose="020F0502020204030204" pitchFamily="34" charset="0"/>
              <a:ea typeface="Times New Roman" panose="02020603050405020304" pitchFamily="18" charset="0"/>
            </a:endParaRPr>
          </a:p>
          <a:p>
            <a:pPr algn="just" rtl="0"/>
            <a:br>
              <a:rPr lang="en-US" sz="1100" dirty="0">
                <a:solidFill>
                  <a:srgbClr val="000000"/>
                </a:solidFill>
                <a:effectLst/>
                <a:latin typeface="Calibri" panose="020F0502020204030204" pitchFamily="34" charset="0"/>
                <a:ea typeface="Times New Roman" panose="02020603050405020304" pitchFamily="18" charset="0"/>
              </a:rPr>
            </a:br>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grpSp>
        <p:nvGrpSpPr>
          <p:cNvPr id="3" name="object 15">
            <a:extLst>
              <a:ext uri="{FF2B5EF4-FFF2-40B4-BE49-F238E27FC236}">
                <a16:creationId xmlns:a16="http://schemas.microsoft.com/office/drawing/2014/main" id="{D1E1729F-2DD6-6448-B541-C76BE2A3F877}"/>
              </a:ext>
            </a:extLst>
          </p:cNvPr>
          <p:cNvGrpSpPr/>
          <p:nvPr/>
        </p:nvGrpSpPr>
        <p:grpSpPr>
          <a:xfrm>
            <a:off x="4277272" y="3004233"/>
            <a:ext cx="3047022" cy="1729173"/>
            <a:chOff x="485139" y="4586859"/>
            <a:chExt cx="3134043" cy="1778557"/>
          </a:xfrm>
        </p:grpSpPr>
        <p:pic>
          <p:nvPicPr>
            <p:cNvPr id="5" name="object 16">
              <a:extLst>
                <a:ext uri="{FF2B5EF4-FFF2-40B4-BE49-F238E27FC236}">
                  <a16:creationId xmlns:a16="http://schemas.microsoft.com/office/drawing/2014/main" id="{BBE81426-A3A2-DC54-424C-5079CD47008E}"/>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1" name="object 17">
              <a:extLst>
                <a:ext uri="{FF2B5EF4-FFF2-40B4-BE49-F238E27FC236}">
                  <a16:creationId xmlns:a16="http://schemas.microsoft.com/office/drawing/2014/main" id="{7D3A1823-8077-CA93-6BB1-68A83B0E0B0F}"/>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pic>
          <p:nvPicPr>
            <p:cNvPr id="13" name="object 18">
              <a:extLst>
                <a:ext uri="{FF2B5EF4-FFF2-40B4-BE49-F238E27FC236}">
                  <a16:creationId xmlns:a16="http://schemas.microsoft.com/office/drawing/2014/main" id="{B425F8EB-2B3D-8E8A-9F8C-B9339CBE82C6}"/>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5" name="object 19">
              <a:extLst>
                <a:ext uri="{FF2B5EF4-FFF2-40B4-BE49-F238E27FC236}">
                  <a16:creationId xmlns:a16="http://schemas.microsoft.com/office/drawing/2014/main" id="{239AF68C-1283-BA37-3A58-BFFDEF248CC8}"/>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6" name="object 20">
              <a:extLst>
                <a:ext uri="{FF2B5EF4-FFF2-40B4-BE49-F238E27FC236}">
                  <a16:creationId xmlns:a16="http://schemas.microsoft.com/office/drawing/2014/main" id="{5EE7739C-C3A7-4624-E9ED-0F1B0B0004AF}"/>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9" name="Picture 18">
            <a:extLst>
              <a:ext uri="{FF2B5EF4-FFF2-40B4-BE49-F238E27FC236}">
                <a16:creationId xmlns:a16="http://schemas.microsoft.com/office/drawing/2014/main" id="{F02FD7F3-D81B-3D02-B260-D95D37FBD89E}"/>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655964" y="3089822"/>
            <a:ext cx="2319372" cy="1498655"/>
          </a:xfrm>
          <a:prstGeom prst="rect">
            <a:avLst/>
          </a:prstGeom>
        </p:spPr>
      </p:pic>
      <p:grpSp>
        <p:nvGrpSpPr>
          <p:cNvPr id="20" name="Group 19">
            <a:extLst>
              <a:ext uri="{FF2B5EF4-FFF2-40B4-BE49-F238E27FC236}">
                <a16:creationId xmlns:a16="http://schemas.microsoft.com/office/drawing/2014/main" id="{8605A959-8B06-D7A2-A0EE-FA1A47D08A68}"/>
              </a:ext>
            </a:extLst>
          </p:cNvPr>
          <p:cNvGrpSpPr/>
          <p:nvPr/>
        </p:nvGrpSpPr>
        <p:grpSpPr>
          <a:xfrm>
            <a:off x="4015275" y="3408937"/>
            <a:ext cx="824852" cy="742396"/>
            <a:chOff x="7615126" y="6464727"/>
            <a:chExt cx="824852" cy="742396"/>
          </a:xfrm>
        </p:grpSpPr>
        <p:sp>
          <p:nvSpPr>
            <p:cNvPr id="21" name="Oval 20">
              <a:extLst>
                <a:ext uri="{FF2B5EF4-FFF2-40B4-BE49-F238E27FC236}">
                  <a16:creationId xmlns:a16="http://schemas.microsoft.com/office/drawing/2014/main" id="{0DC7DE8F-768F-E122-F3D8-10BBDDE0B805}"/>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22" name="Text Placeholder 1">
              <a:extLst>
                <a:ext uri="{FF2B5EF4-FFF2-40B4-BE49-F238E27FC236}">
                  <a16:creationId xmlns:a16="http://schemas.microsoft.com/office/drawing/2014/main" id="{F102F08B-F33F-D0BE-CCC0-FA8448E0A685}"/>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rtl="0">
                <a:buNone/>
              </a:pPr>
              <a:r>
                <a:rPr lang="en-US" sz="1200" b="1" dirty="0">
                  <a:solidFill>
                    <a:schemeClr val="bg1"/>
                  </a:solidFill>
                  <a:latin typeface="Calibri" panose="020F0502020204030204" pitchFamily="34" charset="0"/>
                  <a:cs typeface="Calibri" panose="020F0502020204030204" pitchFamily="34" charset="0"/>
                  <a:hlinkClick r:id="rId2"/>
                </a:rPr>
                <a:t>CLIQUE PARA VER</a:t>
              </a:r>
              <a:endParaRPr lang="en-US" sz="1200" b="1" dirty="0">
                <a:solidFill>
                  <a:srgbClr val="F79037"/>
                </a:solidFill>
                <a:latin typeface="Calibri" panose="020F0502020204030204" pitchFamily="34" charset="0"/>
                <a:cs typeface="Calibri" panose="020F0502020204030204" pitchFamily="34" charset="0"/>
              </a:endParaRPr>
            </a:p>
          </p:txBody>
        </p:sp>
      </p:grpSp>
      <p:grpSp>
        <p:nvGrpSpPr>
          <p:cNvPr id="12" name="Group 11">
            <a:extLst>
              <a:ext uri="{FF2B5EF4-FFF2-40B4-BE49-F238E27FC236}">
                <a16:creationId xmlns:a16="http://schemas.microsoft.com/office/drawing/2014/main" id="{CD3B2A19-C3D0-3C86-B727-D0806353E4D6}"/>
              </a:ext>
            </a:extLst>
          </p:cNvPr>
          <p:cNvGrpSpPr/>
          <p:nvPr/>
        </p:nvGrpSpPr>
        <p:grpSpPr>
          <a:xfrm flipH="1">
            <a:off x="5197628" y="8026617"/>
            <a:ext cx="2590078" cy="2250924"/>
            <a:chOff x="-220413" y="5470274"/>
            <a:chExt cx="2590078" cy="2250924"/>
          </a:xfrm>
        </p:grpSpPr>
        <p:sp>
          <p:nvSpPr>
            <p:cNvPr id="14" name="Freeform 13">
              <a:extLst>
                <a:ext uri="{FF2B5EF4-FFF2-40B4-BE49-F238E27FC236}">
                  <a16:creationId xmlns:a16="http://schemas.microsoft.com/office/drawing/2014/main" id="{575ACC8A-906D-8B9B-DE82-05DD263AEB1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AC8B0F57-B021-AE07-E7C9-0E061AC07276}"/>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6D614DF7-AE89-F64C-E704-64D1DF3DB845}"/>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1810E1A-9638-175C-B9D0-6A280237E67B}"/>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EA66139-5648-7639-5758-FE06CD72C06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4B5C663A-063E-FBED-7C3E-134A931DFB6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E24E3975-8772-69A7-B20E-2E5BF91C2D5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D5468754-7D9F-22A2-4D2F-8D006A644BD4}"/>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EB5E218B-19F8-388D-7AFD-25D6FC32E93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EE864FDB-FEC6-37D2-351A-A14385D9739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3C25548F-918C-4730-0A90-6F4C125EF137}"/>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C688D99B-318C-151B-D70B-9B086C20B24D}"/>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D6B1327F-0BCE-AB10-E622-24350FB5BDA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D940C2A9-4CBE-E563-9900-7AEDB6D5080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31D31D6F-62AF-C156-9B60-CD81CC075F8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6EDC3622-0692-A1AE-7520-A6C7D05D5534}"/>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EA78B30-B889-8807-E7AB-45765CD247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9CDC1198-F692-1EC3-8DB9-205C4354CC58}"/>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l" rtl="0"/>
              <a:endParaRPr lang="en-US" dirty="0">
                <a:latin typeface="Calibri" panose="020F0502020204030204" pitchFamily="34" charset="0"/>
              </a:endParaRPr>
            </a:p>
          </p:txBody>
        </p:sp>
      </p:grpSp>
    </p:spTree>
    <p:extLst>
      <p:ext uri="{BB962C8B-B14F-4D97-AF65-F5344CB8AC3E}">
        <p14:creationId xmlns:p14="http://schemas.microsoft.com/office/powerpoint/2010/main" val="3184534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pPr algn="l" rtl="0"/>
            <a:r>
              <a:rPr lang="en-GB"/>
              <a:t>02</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pPr algn="l" rtl="0"/>
            <a:r>
              <a:rPr lang="en-GB"/>
              <a:t>AVALIAÇÃO DE APRENDIZAGEM PARA O MÓDULO 5</a:t>
            </a:r>
            <a:br>
              <a:rPr lang="en-GB"/>
            </a:br>
            <a:endParaRPr lang="en-GB"/>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pPr algn="l" rtl="0"/>
            <a:fld id="{CB2079F2-58AF-ED44-82D7-E04B2F6FD686}" type="slidenum">
              <a:rPr lang="en-US" smtClean="0"/>
              <a:pPr algn="l" rtl="0"/>
              <a:t>122</a:t>
            </a:fld>
            <a:endParaRPr lang="en-US" dirty="0"/>
          </a:p>
        </p:txBody>
      </p:sp>
    </p:spTree>
    <p:extLst>
      <p:ext uri="{BB962C8B-B14F-4D97-AF65-F5344CB8AC3E}">
        <p14:creationId xmlns:p14="http://schemas.microsoft.com/office/powerpoint/2010/main" val="2072884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pPr algn="l" rtl="0"/>
            <a:fld id="{CB2079F2-58AF-ED44-82D7-E04B2F6FD686}" type="slidenum">
              <a:rPr lang="en-US" smtClean="0"/>
              <a:pPr algn="l" rtl="0"/>
              <a:t>123</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rtl="0"/>
            <a:r>
              <a:rPr lang="en-US" b="0" dirty="0">
                <a:effectLst/>
                <a:latin typeface="Calibri" panose="020F0502020204030204" pitchFamily="34" charset="0"/>
                <a:ea typeface="Times New Roman" panose="02020603050405020304" pitchFamily="18" charset="0"/>
                <a:cs typeface="Calibri" panose="020F0502020204030204" pitchFamily="34" charset="0"/>
              </a:rPr>
              <a:t>Para </a:t>
            </a:r>
            <a:r>
              <a:rPr lang="en-US" b="0" dirty="0" err="1">
                <a:effectLst/>
                <a:latin typeface="Calibri" panose="020F0502020204030204" pitchFamily="34" charset="0"/>
                <a:ea typeface="Times New Roman" panose="02020603050405020304" pitchFamily="18" charset="0"/>
                <a:cs typeface="Calibri" panose="020F0502020204030204" pitchFamily="34" charset="0"/>
              </a:rPr>
              <a:t>testar</a:t>
            </a:r>
            <a:r>
              <a:rPr lang="en-US" b="0" dirty="0">
                <a:effectLst/>
                <a:latin typeface="Calibri" panose="020F0502020204030204" pitchFamily="34" charset="0"/>
                <a:ea typeface="Times New Roman" panose="02020603050405020304" pitchFamily="18" charset="0"/>
                <a:cs typeface="Calibri" panose="020F0502020204030204" pitchFamily="34" charset="0"/>
              </a:rPr>
              <a:t> o </a:t>
            </a:r>
            <a:r>
              <a:rPr lang="en-US" b="0" dirty="0" err="1">
                <a:effectLst/>
                <a:latin typeface="Calibri" panose="020F0502020204030204" pitchFamily="34" charset="0"/>
                <a:ea typeface="Times New Roman" panose="02020603050405020304" pitchFamily="18" charset="0"/>
                <a:cs typeface="Calibri" panose="020F0502020204030204" pitchFamily="34" charset="0"/>
              </a:rPr>
              <a:t>seu</a:t>
            </a:r>
            <a:r>
              <a:rPr lang="en-US" b="0" dirty="0">
                <a:effectLst/>
                <a:latin typeface="Calibri" panose="020F0502020204030204" pitchFamily="34" charset="0"/>
                <a:ea typeface="Times New Roman" panose="02020603050405020304" pitchFamily="18" charset="0"/>
                <a:cs typeface="Calibri" panose="020F0502020204030204" pitchFamily="34" charset="0"/>
              </a:rPr>
              <a:t> </a:t>
            </a:r>
            <a:r>
              <a:rPr lang="en-US" b="0" dirty="0" err="1">
                <a:effectLst/>
                <a:latin typeface="Calibri" panose="020F0502020204030204" pitchFamily="34" charset="0"/>
                <a:ea typeface="Times New Roman" panose="02020603050405020304" pitchFamily="18" charset="0"/>
                <a:cs typeface="Calibri" panose="020F0502020204030204" pitchFamily="34" charset="0"/>
              </a:rPr>
              <a:t>conhecimento</a:t>
            </a:r>
            <a:r>
              <a:rPr lang="en-US" b="0" dirty="0">
                <a:effectLst/>
                <a:latin typeface="Calibri" panose="020F0502020204030204" pitchFamily="34" charset="0"/>
                <a:ea typeface="Times New Roman" panose="02020603050405020304" pitchFamily="18" charset="0"/>
                <a:cs typeface="Calibri" panose="020F0502020204030204" pitchFamily="34" charset="0"/>
              </a:rPr>
              <a:t>, </a:t>
            </a:r>
            <a:r>
              <a:rPr lang="en-US" b="0" dirty="0" err="1">
                <a:effectLst/>
                <a:latin typeface="Calibri" panose="020F0502020204030204" pitchFamily="34" charset="0"/>
                <a:ea typeface="Times New Roman" panose="02020603050405020304" pitchFamily="18" charset="0"/>
                <a:cs typeface="Calibri" panose="020F0502020204030204" pitchFamily="34" charset="0"/>
              </a:rPr>
              <a:t>conclua</a:t>
            </a:r>
            <a:r>
              <a:rPr lang="en-US" b="0" dirty="0">
                <a:effectLst/>
                <a:latin typeface="Calibri" panose="020F0502020204030204" pitchFamily="34" charset="0"/>
                <a:ea typeface="Times New Roman" panose="02020603050405020304" pitchFamily="18" charset="0"/>
                <a:cs typeface="Calibri" panose="020F0502020204030204" pitchFamily="34" charset="0"/>
              </a:rPr>
              <a:t> </a:t>
            </a:r>
            <a:r>
              <a:rPr lang="en-US" b="0" dirty="0" err="1">
                <a:effectLst/>
                <a:latin typeface="Calibri" panose="020F0502020204030204" pitchFamily="34" charset="0"/>
                <a:ea typeface="Times New Roman" panose="02020603050405020304" pitchFamily="18" charset="0"/>
                <a:cs typeface="Calibri" panose="020F0502020204030204" pitchFamily="34" charset="0"/>
              </a:rPr>
              <a:t>esta</a:t>
            </a:r>
            <a:r>
              <a:rPr lang="en-US" b="0" dirty="0">
                <a:effectLst/>
                <a:latin typeface="Calibri" panose="020F0502020204030204" pitchFamily="34" charset="0"/>
                <a:ea typeface="Times New Roman" panose="02020603050405020304" pitchFamily="18" charset="0"/>
                <a:cs typeface="Calibri" panose="020F0502020204030204" pitchFamily="34" charset="0"/>
              </a:rPr>
              <a:t> </a:t>
            </a:r>
            <a:r>
              <a:rPr lang="en-US" b="0" dirty="0" err="1">
                <a:effectLst/>
                <a:latin typeface="Calibri" panose="020F0502020204030204" pitchFamily="34" charset="0"/>
                <a:ea typeface="Times New Roman" panose="02020603050405020304" pitchFamily="18" charset="0"/>
                <a:cs typeface="Calibri" panose="020F0502020204030204" pitchFamily="34" charset="0"/>
              </a:rPr>
              <a:t>avaliação</a:t>
            </a:r>
            <a:r>
              <a:rPr lang="en-US" b="0" dirty="0">
                <a:effectLst/>
                <a:latin typeface="Calibri" panose="020F0502020204030204" pitchFamily="34" charset="0"/>
                <a:ea typeface="Times New Roman" panose="02020603050405020304" pitchFamily="18" charset="0"/>
                <a:cs typeface="Calibri" panose="020F0502020204030204" pitchFamily="34" charset="0"/>
              </a:rPr>
              <a:t> de </a:t>
            </a:r>
            <a:r>
              <a:rPr lang="en-US" b="0" dirty="0" err="1">
                <a:effectLst/>
                <a:latin typeface="Calibri" panose="020F0502020204030204" pitchFamily="34" charset="0"/>
                <a:ea typeface="Times New Roman" panose="02020603050405020304" pitchFamily="18" charset="0"/>
                <a:cs typeface="Calibri" panose="020F0502020204030204" pitchFamily="34" charset="0"/>
              </a:rPr>
              <a:t>aprendizagem</a:t>
            </a:r>
            <a:r>
              <a:rPr lang="en-US" b="0" dirty="0">
                <a:effectLst/>
                <a:latin typeface="Calibri" panose="020F0502020204030204" pitchFamily="34" charset="0"/>
                <a:ea typeface="Times New Roman" panose="02020603050405020304" pitchFamily="18" charset="0"/>
                <a:cs typeface="Calibri" panose="020F0502020204030204" pitchFamily="34" charset="0"/>
              </a:rPr>
              <a:t> </a:t>
            </a:r>
            <a:r>
              <a:rPr lang="en-US" b="0" dirty="0" err="1">
                <a:effectLst/>
                <a:latin typeface="Calibri" panose="020F0502020204030204" pitchFamily="34" charset="0"/>
                <a:ea typeface="Times New Roman" panose="02020603050405020304" pitchFamily="18" charset="0"/>
                <a:cs typeface="Calibri" panose="020F0502020204030204" pitchFamily="34" charset="0"/>
              </a:rPr>
              <a:t>como</a:t>
            </a:r>
            <a:r>
              <a:rPr lang="en-US" b="0" dirty="0">
                <a:effectLst/>
                <a:latin typeface="Calibri" panose="020F0502020204030204" pitchFamily="34" charset="0"/>
                <a:ea typeface="Times New Roman" panose="02020603050405020304" pitchFamily="18" charset="0"/>
                <a:cs typeface="Calibri" panose="020F0502020204030204" pitchFamily="34" charset="0"/>
              </a:rPr>
              <a:t> </a:t>
            </a:r>
            <a:r>
              <a:rPr lang="en-US" b="0" dirty="0" err="1">
                <a:effectLst/>
                <a:latin typeface="Calibri" panose="020F0502020204030204" pitchFamily="34" charset="0"/>
                <a:ea typeface="Times New Roman" panose="02020603050405020304" pitchFamily="18" charset="0"/>
                <a:cs typeface="Calibri" panose="020F0502020204030204" pitchFamily="34" charset="0"/>
              </a:rPr>
              <a:t>parte</a:t>
            </a:r>
            <a:r>
              <a:rPr lang="en-US" b="0" dirty="0">
                <a:effectLst/>
                <a:latin typeface="Calibri" panose="020F0502020204030204" pitchFamily="34" charset="0"/>
                <a:ea typeface="Times New Roman" panose="02020603050405020304" pitchFamily="18" charset="0"/>
                <a:cs typeface="Calibri" panose="020F0502020204030204" pitchFamily="34" charset="0"/>
              </a:rPr>
              <a:t> de </a:t>
            </a:r>
            <a:r>
              <a:rPr lang="en-US" b="0" dirty="0" err="1">
                <a:effectLst/>
                <a:latin typeface="Calibri" panose="020F0502020204030204" pitchFamily="34" charset="0"/>
                <a:ea typeface="Times New Roman" panose="02020603050405020304" pitchFamily="18" charset="0"/>
                <a:cs typeface="Calibri" panose="020F0502020204030204" pitchFamily="34" charset="0"/>
              </a:rPr>
              <a:t>sua</a:t>
            </a:r>
            <a:r>
              <a:rPr lang="en-US" b="0" dirty="0">
                <a:effectLst/>
                <a:latin typeface="Calibri" panose="020F0502020204030204" pitchFamily="34" charset="0"/>
                <a:ea typeface="Times New Roman" panose="02020603050405020304" pitchFamily="18" charset="0"/>
                <a:cs typeface="Calibri" panose="020F0502020204030204" pitchFamily="34" charset="0"/>
              </a:rPr>
              <a:t> nota </a:t>
            </a:r>
            <a:r>
              <a:rPr lang="en-US" b="0" dirty="0" err="1">
                <a:effectLst/>
                <a:latin typeface="Calibri" panose="020F0502020204030204" pitchFamily="34" charset="0"/>
                <a:ea typeface="Times New Roman" panose="02020603050405020304" pitchFamily="18" charset="0"/>
                <a:cs typeface="Calibri" panose="020F0502020204030204" pitchFamily="34" charset="0"/>
              </a:rPr>
              <a:t>geral</a:t>
            </a:r>
            <a:r>
              <a:rPr lang="en-US" b="0" dirty="0">
                <a:effectLst/>
                <a:latin typeface="Calibri" panose="020F0502020204030204" pitchFamily="34" charset="0"/>
                <a:ea typeface="Times New Roman" panose="02020603050405020304" pitchFamily="18" charset="0"/>
                <a:cs typeface="Calibri" panose="020F0502020204030204" pitchFamily="34" charset="0"/>
              </a:rPr>
              <a:t> do </a:t>
            </a:r>
            <a:r>
              <a:rPr lang="en-US" b="0" dirty="0" err="1">
                <a:effectLst/>
                <a:latin typeface="Calibri" panose="020F0502020204030204" pitchFamily="34" charset="0"/>
                <a:ea typeface="Times New Roman" panose="02020603050405020304" pitchFamily="18" charset="0"/>
                <a:cs typeface="Calibri" panose="020F0502020204030204" pitchFamily="34" charset="0"/>
              </a:rPr>
              <a:t>curso</a:t>
            </a:r>
            <a:r>
              <a:rPr lang="en-US" b="0" dirty="0">
                <a:effectLst/>
                <a:latin typeface="Calibri" panose="020F0502020204030204" pitchFamily="34" charset="0"/>
                <a:ea typeface="Times New Roman" panose="02020603050405020304" pitchFamily="18" charset="0"/>
                <a:cs typeface="Calibri" panose="020F0502020204030204" pitchFamily="34" charset="0"/>
              </a:rPr>
              <a:t>.</a:t>
            </a:r>
            <a:br>
              <a:rPr lang="en-US" b="0" dirty="0">
                <a:effectLst/>
                <a:latin typeface="Calibri" panose="020F0502020204030204" pitchFamily="34" charset="0"/>
                <a:ea typeface="Times New Roman" panose="02020603050405020304" pitchFamily="18" charset="0"/>
                <a:cs typeface="Calibri" panose="020F0502020204030204" pitchFamily="34" charset="0"/>
              </a:rPr>
            </a:br>
            <a:r>
              <a:rPr lang="en-US" b="0" dirty="0">
                <a:effectLst/>
                <a:latin typeface="Calibri" panose="020F0502020204030204" pitchFamily="34" charset="0"/>
                <a:ea typeface="Times New Roman" panose="02020603050405020304" pitchFamily="18" charset="0"/>
                <a:cs typeface="Calibri" panose="020F0502020204030204" pitchFamily="34" charset="0"/>
              </a:rPr>
              <a:t>Clique </a:t>
            </a:r>
            <a:r>
              <a:rPr lang="en-US" b="0" u="sng"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aqui</a:t>
            </a:r>
            <a:r>
              <a:rPr lang="en-US" b="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b="1" dirty="0">
              <a:solidFill>
                <a:srgbClr val="F79037"/>
              </a:solidFill>
              <a:effectLst/>
              <a:latin typeface="Calibri" panose="020F0502020204030204" pitchFamily="34" charset="0"/>
              <a:ea typeface="Calibri" panose="020F0502020204030204" pitchFamily="34" charset="0"/>
              <a:cs typeface="Times New Roman" panose="02020603050405020304" pitchFamily="18" charset="0"/>
            </a:endParaRPr>
          </a:p>
          <a:p>
            <a:pPr algn="l" rtl="0"/>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pPr algn="l" rtl="0"/>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390743" y="2780060"/>
            <a:ext cx="824852" cy="742396"/>
            <a:chOff x="7589824"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589824" y="6621763"/>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rtl="0">
                <a:buNone/>
              </a:pPr>
              <a:r>
                <a:rPr lang="en-US" sz="1200" b="1" dirty="0">
                  <a:solidFill>
                    <a:schemeClr val="bg1"/>
                  </a:solidFill>
                  <a:latin typeface="Calibri" panose="020F0502020204030204" pitchFamily="34" charset="0"/>
                  <a:cs typeface="Calibri" panose="020F0502020204030204" pitchFamily="34" charset="0"/>
                  <a:hlinkClick r:id="rId3"/>
                </a:rPr>
                <a:t>CLIQUE PARA VER</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3879322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a:t>www.</a:t>
            </a:r>
            <a:r>
              <a:rPr lang="en-US" b="1"/>
              <a:t>generationblockchain</a:t>
            </a:r>
            <a:r>
              <a:rPr lang="en-US"/>
              <a:t>.eu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l" rtl="0">
              <a:buNone/>
            </a:pPr>
            <a:r>
              <a:rPr lang="en-US" sz="2000" b="1" dirty="0">
                <a:solidFill>
                  <a:srgbClr val="8E2F91"/>
                </a:solidFill>
                <a:latin typeface="Calibri" panose="020F0502020204030204" pitchFamily="34" charset="0"/>
                <a:cs typeface="Calibri" panose="020F0502020204030204" pitchFamily="34" charset="0"/>
              </a:rPr>
              <a:t>siga sua jornada</a:t>
            </a: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pPr algn="l" rtl="0"/>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18690</TotalTime>
  <Words>540</Words>
  <Application>Microsoft Office PowerPoint</Application>
  <PresentationFormat>Niestandardowy</PresentationFormat>
  <Paragraphs>74</Paragraphs>
  <Slides>8</Slides>
  <Notes>0</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8</vt:i4>
      </vt:variant>
    </vt:vector>
  </HeadingPairs>
  <TitlesOfParts>
    <vt:vector size="16" baseType="lpstr">
      <vt:lpstr>Arial</vt:lpstr>
      <vt:lpstr>Calibri</vt:lpstr>
      <vt:lpstr>Century Schoolbook</vt:lpstr>
      <vt:lpstr>Montserrat</vt:lpstr>
      <vt:lpstr>Poppins</vt:lpstr>
      <vt:lpstr>Times New Roman</vt:lpstr>
      <vt:lpstr>Wingdings</vt:lpstr>
      <vt:lpstr>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Beniamin Zawilla</cp:lastModifiedBy>
  <cp:revision>454</cp:revision>
  <dcterms:created xsi:type="dcterms:W3CDTF">2021-06-15T11:45:52Z</dcterms:created>
  <dcterms:modified xsi:type="dcterms:W3CDTF">2023-06-28T12:40:14Z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