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1"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xmlns=""/>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xmlns=""/>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a14="http://schemas.microsoft.com/office/drawing/2010/main" xmlns=""/>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dpqhoiaaQ4Rl0jK5aGJDYZK3NTo9jbhAf4qVZV-nbsO2BNhw/viewform" TargetMode="External"/><Relationship Id="rId7"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5" y="7156000"/>
            <a:ext cx="5190483" cy="1224685"/>
          </a:xfrm>
        </p:spPr>
        <p:txBody>
          <a:bodyPr/>
          <a:lstStyle/>
          <a:p>
            <a:r>
              <a:rPr lang="en-US" dirty="0" err="1"/>
              <a:t>Currículo</a:t>
            </a:r>
            <a:r>
              <a:rPr lang="en-US" dirty="0"/>
              <a:t> de </a:t>
            </a:r>
            <a:r>
              <a:rPr lang="en-US" dirty="0" err="1"/>
              <a:t>Mestrado</a:t>
            </a:r>
            <a:r>
              <a:rPr lang="en-US" dirty="0"/>
              <a:t> </a:t>
            </a:r>
            <a:r>
              <a:rPr lang="en-US" b="0" dirty="0" err="1"/>
              <a:t>Tecnologia</a:t>
            </a:r>
            <a:r>
              <a:rPr lang="en-US" b="0" dirty="0"/>
              <a:t> 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de-DE" b="1" dirty="0">
                <a:solidFill>
                  <a:srgbClr val="F79037"/>
                </a:solidFill>
                <a:ea typeface="Times New Roman" panose="02020603050405020304" pitchFamily="18" charset="0"/>
              </a:rPr>
              <a:t>A Lei </a:t>
            </a:r>
            <a:r>
              <a:rPr lang="de-DE" b="1" dirty="0" err="1">
                <a:solidFill>
                  <a:srgbClr val="F79037"/>
                </a:solidFill>
                <a:ea typeface="Times New Roman" panose="02020603050405020304" pitchFamily="18" charset="0"/>
              </a:rPr>
              <a:t>Blockchain</a:t>
            </a:r>
            <a:r>
              <a:rPr lang="de-DE" b="1" dirty="0">
                <a:solidFill>
                  <a:srgbClr val="F79037"/>
                </a:solidFill>
                <a:ea typeface="Times New Roman" panose="02020603050405020304" pitchFamily="18" charset="0"/>
              </a:rPr>
              <a:t> do Liechtenstein</a:t>
            </a:r>
          </a:p>
          <a:p>
            <a:r>
              <a:rPr lang="de-DE" kern="0" dirty="0">
                <a:ea typeface="Times New Roman" panose="02020603050405020304" pitchFamily="18" charset="0"/>
              </a:rPr>
              <a:t>Liechtenstein </a:t>
            </a:r>
            <a:r>
              <a:rPr lang="de-DE" kern="0" dirty="0" err="1">
                <a:ea typeface="Times New Roman" panose="02020603050405020304" pitchFamily="18" charset="0"/>
              </a:rPr>
              <a:t>conseguiu</a:t>
            </a:r>
            <a:r>
              <a:rPr lang="de-DE" kern="0" dirty="0">
                <a:ea typeface="Times New Roman" panose="02020603050405020304" pitchFamily="18" charset="0"/>
              </a:rPr>
              <a:t>! </a:t>
            </a:r>
            <a:r>
              <a:rPr lang="de-DE" kern="0" dirty="0" err="1">
                <a:ea typeface="Times New Roman" panose="02020603050405020304" pitchFamily="18" charset="0"/>
              </a:rPr>
              <a:t>No</a:t>
            </a:r>
            <a:r>
              <a:rPr lang="de-DE" kern="0" dirty="0">
                <a:ea typeface="Times New Roman" panose="02020603050405020304" pitchFamily="18" charset="0"/>
              </a:rPr>
              <a:t> </a:t>
            </a:r>
            <a:r>
              <a:rPr lang="de-DE" kern="0" dirty="0" err="1">
                <a:ea typeface="Times New Roman" panose="02020603050405020304" pitchFamily="18" charset="0"/>
              </a:rPr>
              <a:t>início</a:t>
            </a:r>
            <a:r>
              <a:rPr lang="de-DE" kern="0" dirty="0">
                <a:ea typeface="Times New Roman" panose="02020603050405020304" pitchFamily="18" charset="0"/>
              </a:rPr>
              <a:t> de </a:t>
            </a:r>
            <a:r>
              <a:rPr lang="de-DE" kern="0" dirty="0" err="1">
                <a:ea typeface="Times New Roman" panose="02020603050405020304" pitchFamily="18" charset="0"/>
              </a:rPr>
              <a:t>outubro</a:t>
            </a:r>
            <a:r>
              <a:rPr lang="de-DE" kern="0" dirty="0">
                <a:ea typeface="Times New Roman" panose="02020603050405020304" pitchFamily="18" charset="0"/>
              </a:rPr>
              <a:t> de 2019, </a:t>
            </a:r>
            <a:r>
              <a:rPr lang="de-DE" kern="0" dirty="0" err="1">
                <a:ea typeface="Times New Roman" panose="02020603050405020304" pitchFamily="18" charset="0"/>
              </a:rPr>
              <a:t>ocorreu</a:t>
            </a:r>
            <a:r>
              <a:rPr lang="de-DE" kern="0" dirty="0">
                <a:ea typeface="Times New Roman" panose="02020603050405020304" pitchFamily="18" charset="0"/>
              </a:rPr>
              <a:t> a </a:t>
            </a:r>
            <a:r>
              <a:rPr lang="de-DE" kern="0" dirty="0" err="1">
                <a:ea typeface="Times New Roman" panose="02020603050405020304" pitchFamily="18" charset="0"/>
              </a:rPr>
              <a:t>segunda</a:t>
            </a:r>
            <a:r>
              <a:rPr lang="de-DE" kern="0" dirty="0">
                <a:ea typeface="Times New Roman" panose="02020603050405020304" pitchFamily="18" charset="0"/>
              </a:rPr>
              <a:t> </a:t>
            </a:r>
            <a:r>
              <a:rPr lang="de-DE" kern="0" dirty="0" err="1">
                <a:ea typeface="Times New Roman" panose="02020603050405020304" pitchFamily="18" charset="0"/>
              </a:rPr>
              <a:t>audiência</a:t>
            </a:r>
            <a:r>
              <a:rPr lang="de-DE" kern="0" dirty="0">
                <a:ea typeface="Times New Roman" panose="02020603050405020304" pitchFamily="18" charset="0"/>
              </a:rPr>
              <a:t> do </a:t>
            </a:r>
            <a:r>
              <a:rPr lang="de-DE" kern="0" dirty="0" err="1">
                <a:ea typeface="Times New Roman" panose="02020603050405020304" pitchFamily="18" charset="0"/>
              </a:rPr>
              <a:t>Parlamento</a:t>
            </a:r>
            <a:r>
              <a:rPr lang="de-DE" kern="0" dirty="0">
                <a:ea typeface="Times New Roman" panose="02020603050405020304" pitchFamily="18" charset="0"/>
              </a:rPr>
              <a:t> de Liechtenstein </a:t>
            </a:r>
            <a:r>
              <a:rPr lang="de-DE" kern="0" dirty="0" err="1">
                <a:ea typeface="Times New Roman" panose="02020603050405020304" pitchFamily="18" charset="0"/>
              </a:rPr>
              <a:t>sobre</a:t>
            </a:r>
            <a:r>
              <a:rPr lang="de-DE" kern="0" dirty="0">
                <a:ea typeface="Times New Roman" panose="02020603050405020304" pitchFamily="18" charset="0"/>
              </a:rPr>
              <a:t> o </a:t>
            </a:r>
            <a:r>
              <a:rPr lang="de-DE" kern="0" dirty="0" err="1">
                <a:ea typeface="Times New Roman" panose="02020603050405020304" pitchFamily="18" charset="0"/>
              </a:rPr>
              <a:t>novo</a:t>
            </a:r>
            <a:r>
              <a:rPr lang="de-DE" kern="0" dirty="0">
                <a:ea typeface="Times New Roman" panose="02020603050405020304" pitchFamily="18" charset="0"/>
              </a:rPr>
              <a:t> Liechtenstein </a:t>
            </a:r>
            <a:r>
              <a:rPr lang="de-DE" kern="0" dirty="0" err="1">
                <a:ea typeface="Times New Roman" panose="02020603050405020304" pitchFamily="18" charset="0"/>
              </a:rPr>
              <a:t>Blockchain</a:t>
            </a:r>
            <a:r>
              <a:rPr lang="de-DE" kern="0" dirty="0">
                <a:ea typeface="Times New Roman" panose="02020603050405020304" pitchFamily="18" charset="0"/>
              </a:rPr>
              <a:t> </a:t>
            </a:r>
            <a:r>
              <a:rPr lang="de-DE" kern="0" dirty="0" err="1">
                <a:ea typeface="Times New Roman" panose="02020603050405020304" pitchFamily="18" charset="0"/>
              </a:rPr>
              <a:t>Act</a:t>
            </a:r>
            <a:r>
              <a:rPr lang="de-DE" kern="0" dirty="0">
                <a:ea typeface="Times New Roman" panose="02020603050405020304" pitchFamily="18" charset="0"/>
              </a:rPr>
              <a:t>. </a:t>
            </a:r>
            <a:r>
              <a:rPr lang="de-DE" kern="0" dirty="0" err="1">
                <a:ea typeface="Times New Roman" panose="02020603050405020304" pitchFamily="18" charset="0"/>
              </a:rPr>
              <a:t>Nenhuma</a:t>
            </a:r>
            <a:r>
              <a:rPr lang="de-DE" kern="0" dirty="0">
                <a:ea typeface="Times New Roman" panose="02020603050405020304" pitchFamily="18" charset="0"/>
              </a:rPr>
              <a:t> </a:t>
            </a:r>
            <a:r>
              <a:rPr lang="de-DE" kern="0" dirty="0" err="1">
                <a:ea typeface="Times New Roman" panose="02020603050405020304" pitchFamily="18" charset="0"/>
              </a:rPr>
              <a:t>questão</a:t>
            </a:r>
            <a:r>
              <a:rPr lang="de-DE" kern="0" dirty="0">
                <a:ea typeface="Times New Roman" panose="02020603050405020304" pitchFamily="18" charset="0"/>
              </a:rPr>
              <a:t> </a:t>
            </a:r>
            <a:r>
              <a:rPr lang="de-DE" kern="0" dirty="0" err="1">
                <a:ea typeface="Times New Roman" panose="02020603050405020304" pitchFamily="18" charset="0"/>
              </a:rPr>
              <a:t>significativa</a:t>
            </a:r>
            <a:r>
              <a:rPr lang="de-DE" kern="0" dirty="0">
                <a:ea typeface="Times New Roman" panose="02020603050405020304" pitchFamily="18" charset="0"/>
              </a:rPr>
              <a:t> </a:t>
            </a:r>
            <a:r>
              <a:rPr lang="de-DE" kern="0" dirty="0" err="1">
                <a:ea typeface="Times New Roman" panose="02020603050405020304" pitchFamily="18" charset="0"/>
              </a:rPr>
              <a:t>surgiu</a:t>
            </a:r>
            <a:r>
              <a:rPr lang="de-DE" kern="0" dirty="0">
                <a:ea typeface="Times New Roman" panose="02020603050405020304" pitchFamily="18" charset="0"/>
              </a:rPr>
              <a:t> </a:t>
            </a:r>
            <a:r>
              <a:rPr lang="de-DE" kern="0" dirty="0" err="1">
                <a:ea typeface="Times New Roman" panose="02020603050405020304" pitchFamily="18" charset="0"/>
              </a:rPr>
              <a:t>durante</a:t>
            </a:r>
            <a:r>
              <a:rPr lang="de-DE" kern="0" dirty="0">
                <a:ea typeface="Times New Roman" panose="02020603050405020304" pitchFamily="18" charset="0"/>
              </a:rPr>
              <a:t> </a:t>
            </a:r>
            <a:r>
              <a:rPr lang="de-DE" kern="0" dirty="0" err="1">
                <a:ea typeface="Times New Roman" panose="02020603050405020304" pitchFamily="18" charset="0"/>
              </a:rPr>
              <a:t>esta</a:t>
            </a:r>
            <a:r>
              <a:rPr lang="de-DE" kern="0" dirty="0">
                <a:ea typeface="Times New Roman" panose="02020603050405020304" pitchFamily="18" charset="0"/>
              </a:rPr>
              <a:t> </a:t>
            </a:r>
            <a:r>
              <a:rPr lang="de-DE" kern="0" dirty="0" err="1">
                <a:ea typeface="Times New Roman" panose="02020603050405020304" pitchFamily="18" charset="0"/>
              </a:rPr>
              <a:t>audiência</a:t>
            </a:r>
            <a:r>
              <a:rPr lang="de-DE" kern="0" dirty="0">
                <a:ea typeface="Times New Roman" panose="02020603050405020304" pitchFamily="18" charset="0"/>
              </a:rPr>
              <a:t>. O </a:t>
            </a:r>
            <a:r>
              <a:rPr lang="de-DE" kern="0" dirty="0" err="1">
                <a:ea typeface="Times New Roman" panose="02020603050405020304" pitchFamily="18" charset="0"/>
              </a:rPr>
              <a:t>resultado</a:t>
            </a:r>
            <a:r>
              <a:rPr lang="de-DE" kern="0" dirty="0">
                <a:ea typeface="Times New Roman" panose="02020603050405020304" pitchFamily="18" charset="0"/>
              </a:rPr>
              <a:t> </a:t>
            </a:r>
            <a:r>
              <a:rPr lang="de-DE" kern="0" dirty="0" err="1">
                <a:ea typeface="Times New Roman" panose="02020603050405020304" pitchFamily="18" charset="0"/>
              </a:rPr>
              <a:t>é</a:t>
            </a:r>
            <a:r>
              <a:rPr lang="de-DE" kern="0" dirty="0">
                <a:ea typeface="Times New Roman" panose="02020603050405020304" pitchFamily="18" charset="0"/>
              </a:rPr>
              <a:t> </a:t>
            </a:r>
            <a:r>
              <a:rPr lang="de-DE" kern="0" dirty="0" err="1">
                <a:ea typeface="Times New Roman" panose="02020603050405020304" pitchFamily="18" charset="0"/>
              </a:rPr>
              <a:t>que</a:t>
            </a:r>
            <a:r>
              <a:rPr lang="de-DE" kern="0" dirty="0">
                <a:ea typeface="Times New Roman" panose="02020603050405020304" pitchFamily="18" charset="0"/>
              </a:rPr>
              <a:t> o Liechtenstein </a:t>
            </a:r>
            <a:r>
              <a:rPr lang="de-DE" kern="0" dirty="0" err="1">
                <a:ea typeface="Times New Roman" panose="02020603050405020304" pitchFamily="18" charset="0"/>
              </a:rPr>
              <a:t>Blockchain</a:t>
            </a:r>
            <a:r>
              <a:rPr lang="de-DE" kern="0" dirty="0">
                <a:ea typeface="Times New Roman" panose="02020603050405020304" pitchFamily="18" charset="0"/>
              </a:rPr>
              <a:t> </a:t>
            </a:r>
            <a:r>
              <a:rPr lang="de-DE" kern="0" dirty="0" err="1">
                <a:ea typeface="Times New Roman" panose="02020603050405020304" pitchFamily="18" charset="0"/>
              </a:rPr>
              <a:t>Act</a:t>
            </a:r>
            <a:r>
              <a:rPr lang="de-DE" kern="0" dirty="0">
                <a:ea typeface="Times New Roman" panose="02020603050405020304" pitchFamily="18" charset="0"/>
              </a:rPr>
              <a:t> </a:t>
            </a:r>
            <a:r>
              <a:rPr lang="de-DE" kern="0" dirty="0" err="1">
                <a:ea typeface="Times New Roman" panose="02020603050405020304" pitchFamily="18" charset="0"/>
              </a:rPr>
              <a:t>entrará</a:t>
            </a:r>
            <a:r>
              <a:rPr lang="de-DE" kern="0" dirty="0">
                <a:ea typeface="Times New Roman" panose="02020603050405020304" pitchFamily="18" charset="0"/>
              </a:rPr>
              <a:t> </a:t>
            </a:r>
            <a:r>
              <a:rPr lang="de-DE" kern="0" dirty="0" err="1">
                <a:ea typeface="Times New Roman" panose="02020603050405020304" pitchFamily="18" charset="0"/>
              </a:rPr>
              <a:t>em</a:t>
            </a:r>
            <a:r>
              <a:rPr lang="de-DE" kern="0" dirty="0">
                <a:ea typeface="Times New Roman" panose="02020603050405020304" pitchFamily="18" charset="0"/>
              </a:rPr>
              <a:t> </a:t>
            </a:r>
            <a:r>
              <a:rPr lang="de-DE" kern="0" dirty="0" err="1">
                <a:ea typeface="Times New Roman" panose="02020603050405020304" pitchFamily="18" charset="0"/>
              </a:rPr>
              <a:t>vigor</a:t>
            </a:r>
            <a:r>
              <a:rPr lang="de-DE" kern="0" dirty="0">
                <a:ea typeface="Times New Roman" panose="02020603050405020304" pitchFamily="18" charset="0"/>
              </a:rPr>
              <a:t> </a:t>
            </a:r>
            <a:r>
              <a:rPr lang="de-DE" kern="0" dirty="0" err="1">
                <a:ea typeface="Times New Roman" panose="02020603050405020304" pitchFamily="18" charset="0"/>
              </a:rPr>
              <a:t>em</a:t>
            </a:r>
            <a:r>
              <a:rPr lang="de-DE" kern="0" dirty="0">
                <a:ea typeface="Times New Roman" panose="02020603050405020304" pitchFamily="18" charset="0"/>
              </a:rPr>
              <a:t> </a:t>
            </a:r>
            <a:r>
              <a:rPr lang="de-DE" kern="0" dirty="0" err="1">
                <a:ea typeface="Times New Roman" panose="02020603050405020304" pitchFamily="18" charset="0"/>
              </a:rPr>
              <a:t>janeiro</a:t>
            </a:r>
            <a:r>
              <a:rPr lang="de-DE" kern="0" dirty="0">
                <a:ea typeface="Times New Roman" panose="02020603050405020304" pitchFamily="18" charset="0"/>
              </a:rPr>
              <a:t> de 2020 </a:t>
            </a:r>
            <a:r>
              <a:rPr lang="de-DE" kern="0" dirty="0" err="1">
                <a:ea typeface="Times New Roman" panose="02020603050405020304" pitchFamily="18" charset="0"/>
              </a:rPr>
              <a:t>e</a:t>
            </a:r>
            <a:r>
              <a:rPr lang="de-DE" kern="0" dirty="0">
                <a:ea typeface="Times New Roman" panose="02020603050405020304" pitchFamily="18" charset="0"/>
              </a:rPr>
              <a:t> </a:t>
            </a:r>
            <a:r>
              <a:rPr lang="de-DE" kern="0" dirty="0" err="1">
                <a:ea typeface="Times New Roman" panose="02020603050405020304" pitchFamily="18" charset="0"/>
              </a:rPr>
              <a:t>permite</a:t>
            </a:r>
            <a:r>
              <a:rPr lang="de-DE" kern="0" dirty="0">
                <a:ea typeface="Times New Roman" panose="02020603050405020304" pitchFamily="18" charset="0"/>
              </a:rPr>
              <a:t> a </a:t>
            </a:r>
            <a:r>
              <a:rPr lang="de-DE" kern="0" dirty="0" err="1">
                <a:ea typeface="Times New Roman" panose="02020603050405020304" pitchFamily="18" charset="0"/>
              </a:rPr>
              <a:t>tokenização</a:t>
            </a:r>
            <a:r>
              <a:rPr lang="de-DE" kern="0" dirty="0">
                <a:ea typeface="Times New Roman" panose="02020603050405020304" pitchFamily="18" charset="0"/>
              </a:rPr>
              <a:t> </a:t>
            </a:r>
            <a:r>
              <a:rPr lang="de-DE" kern="0" dirty="0" err="1">
                <a:ea typeface="Times New Roman" panose="02020603050405020304" pitchFamily="18" charset="0"/>
              </a:rPr>
              <a:t>direta</a:t>
            </a:r>
            <a:r>
              <a:rPr lang="de-DE" kern="0" dirty="0">
                <a:ea typeface="Times New Roman" panose="02020603050405020304" pitchFamily="18" charset="0"/>
              </a:rPr>
              <a:t> de </a:t>
            </a:r>
            <a:r>
              <a:rPr lang="de-DE" kern="0" dirty="0" err="1">
                <a:ea typeface="Times New Roman" panose="02020603050405020304" pitchFamily="18" charset="0"/>
              </a:rPr>
              <a:t>todos</a:t>
            </a:r>
            <a:r>
              <a:rPr lang="de-DE" kern="0" dirty="0">
                <a:ea typeface="Times New Roman" panose="02020603050405020304" pitchFamily="18" charset="0"/>
              </a:rPr>
              <a:t> </a:t>
            </a:r>
            <a:r>
              <a:rPr lang="de-DE" kern="0" dirty="0" err="1">
                <a:ea typeface="Times New Roman" panose="02020603050405020304" pitchFamily="18" charset="0"/>
              </a:rPr>
              <a:t>os</a:t>
            </a:r>
            <a:r>
              <a:rPr lang="de-DE" kern="0" dirty="0">
                <a:ea typeface="Times New Roman" panose="02020603050405020304" pitchFamily="18" charset="0"/>
              </a:rPr>
              <a:t> </a:t>
            </a:r>
            <a:r>
              <a:rPr lang="de-DE" kern="0" dirty="0" err="1">
                <a:ea typeface="Times New Roman" panose="02020603050405020304" pitchFamily="18" charset="0"/>
              </a:rPr>
              <a:t>tipos</a:t>
            </a:r>
            <a:r>
              <a:rPr lang="de-DE" kern="0" dirty="0">
                <a:ea typeface="Times New Roman" panose="02020603050405020304" pitchFamily="18" charset="0"/>
              </a:rPr>
              <a:t> de </a:t>
            </a:r>
            <a:r>
              <a:rPr lang="de-DE" kern="0" dirty="0" err="1">
                <a:ea typeface="Times New Roman" panose="02020603050405020304" pitchFamily="18" charset="0"/>
              </a:rPr>
              <a:t>ativos</a:t>
            </a:r>
            <a:r>
              <a:rPr lang="de-DE" kern="0" dirty="0">
                <a:ea typeface="Times New Roman" panose="02020603050405020304" pitchFamily="18" charset="0"/>
              </a:rPr>
              <a:t> </a:t>
            </a:r>
            <a:r>
              <a:rPr lang="de-DE" kern="0" dirty="0" err="1">
                <a:ea typeface="Times New Roman" panose="02020603050405020304" pitchFamily="18" charset="0"/>
              </a:rPr>
              <a:t>e</a:t>
            </a:r>
            <a:r>
              <a:rPr lang="de-DE" kern="0" dirty="0">
                <a:ea typeface="Times New Roman" panose="02020603050405020304" pitchFamily="18" charset="0"/>
              </a:rPr>
              <a:t> </a:t>
            </a:r>
            <a:r>
              <a:rPr lang="de-DE" kern="0" dirty="0" err="1">
                <a:ea typeface="Times New Roman" panose="02020603050405020304" pitchFamily="18" charset="0"/>
              </a:rPr>
              <a:t>direitos</a:t>
            </a:r>
            <a:r>
              <a:rPr lang="de-DE" kern="0" dirty="0">
                <a:ea typeface="Times New Roman" panose="02020603050405020304" pitchFamily="18" charset="0"/>
              </a:rPr>
              <a:t> </a:t>
            </a:r>
            <a:r>
              <a:rPr lang="de-DE" kern="0" dirty="0" err="1">
                <a:ea typeface="Times New Roman" panose="02020603050405020304" pitchFamily="18" charset="0"/>
              </a:rPr>
              <a:t>sem</a:t>
            </a:r>
            <a:r>
              <a:rPr lang="de-DE" kern="0" dirty="0">
                <a:ea typeface="Times New Roman" panose="02020603050405020304" pitchFamily="18" charset="0"/>
              </a:rPr>
              <a:t> </a:t>
            </a:r>
            <a:r>
              <a:rPr lang="de-DE" kern="0" dirty="0" err="1">
                <a:ea typeface="Times New Roman" panose="02020603050405020304" pitchFamily="18" charset="0"/>
              </a:rPr>
              <a:t>soluções</a:t>
            </a:r>
            <a:r>
              <a:rPr lang="de-DE" kern="0" dirty="0">
                <a:ea typeface="Times New Roman" panose="02020603050405020304" pitchFamily="18" charset="0"/>
              </a:rPr>
              <a:t> </a:t>
            </a:r>
            <a:r>
              <a:rPr lang="de-DE" kern="0" dirty="0" err="1">
                <a:ea typeface="Times New Roman" panose="02020603050405020304" pitchFamily="18" charset="0"/>
              </a:rPr>
              <a:t>legais</a:t>
            </a:r>
            <a:r>
              <a:rPr lang="de-DE" kern="0" dirty="0">
                <a:ea typeface="Times New Roman" panose="02020603050405020304" pitchFamily="18" charset="0"/>
              </a:rPr>
              <a:t>.</a:t>
            </a:r>
            <a:endParaRPr lang="en-US" dirty="0"/>
          </a:p>
          <a:p>
            <a:endParaRPr lang="en-US" dirty="0"/>
          </a:p>
          <a:p>
            <a:r>
              <a:rPr lang="en-US" dirty="0"/>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50206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modelo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útil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entender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impacto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regem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alterados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natureza</a:t>
            </a:r>
            <a:r>
              <a:rPr lang="en-US" sz="1100" dirty="0">
                <a:latin typeface="Calibri" panose="020F0502020204030204" pitchFamily="34" charset="0"/>
                <a:cs typeface="Calibri" panose="020F0502020204030204" pitchFamily="34" charset="0"/>
              </a:rPr>
              <a:t> digital do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empacotado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um token. </a:t>
            </a:r>
            <a:r>
              <a:rPr lang="en-US" sz="1100" dirty="0" err="1">
                <a:latin typeface="Calibri" panose="020F0502020204030204" pitchFamily="34" charset="0"/>
                <a:cs typeface="Calibri" panose="020F0502020204030204" pitchFamily="34" charset="0"/>
              </a:rPr>
              <a:t>Aqui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pensam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tokens de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nova </a:t>
            </a:r>
            <a:r>
              <a:rPr lang="en-US" sz="1100" dirty="0" err="1">
                <a:latin typeface="Calibri" panose="020F0502020204030204" pitchFamily="34" charset="0"/>
                <a:cs typeface="Calibri" panose="020F0502020204030204" pitchFamily="34" charset="0"/>
              </a:rPr>
              <a:t>classe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Mas o Token Container Model </a:t>
            </a:r>
            <a:r>
              <a:rPr lang="en-US" sz="1100" dirty="0" err="1">
                <a:latin typeface="Calibri" panose="020F0502020204030204" pitchFamily="34" charset="0"/>
                <a:cs typeface="Calibri" panose="020F0502020204030204" pitchFamily="34" charset="0"/>
              </a:rPr>
              <a:t>deixa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um token de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nada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título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licenças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deveres</a:t>
            </a:r>
            <a:r>
              <a:rPr lang="en-US" sz="1100" dirty="0">
                <a:latin typeface="Calibri" panose="020F0502020204030204" pitchFamily="34" charset="0"/>
                <a:cs typeface="Calibri" panose="020F0502020204030204" pitchFamily="34" charset="0"/>
              </a:rPr>
              <a:t> etc. </a:t>
            </a:r>
            <a:r>
              <a:rPr lang="en-US" sz="1100" dirty="0" err="1">
                <a:latin typeface="Calibri" panose="020F0502020204030204" pitchFamily="34" charset="0"/>
                <a:cs typeface="Calibri" panose="020F0502020204030204" pitchFamily="34" charset="0"/>
              </a:rPr>
              <a:t>aplicáveis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tecnicamente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empacotado</a:t>
            </a:r>
            <a:r>
              <a:rPr lang="en-US" sz="1100" dirty="0">
                <a:latin typeface="Calibri" panose="020F0502020204030204" pitchFamily="34" charset="0"/>
                <a:cs typeface="Calibri" panose="020F0502020204030204" pitchFamily="34" charset="0"/>
              </a:rPr>
              <a:t>” no token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carrega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título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contentor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palavra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recipiente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entendida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literalmente</a:t>
            </a:r>
            <a:r>
              <a:rPr lang="en-US" sz="1100" dirty="0">
                <a:latin typeface="Calibri" panose="020F0502020204030204" pitchFamily="34" charset="0"/>
                <a:cs typeface="Calibri" panose="020F0502020204030204" pitchFamily="34" charset="0"/>
              </a:rPr>
              <a:t>. O token agora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transferido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proprietários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gerenciado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portfólio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provedor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custódia</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contentor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alterados</a:t>
            </a:r>
            <a:r>
              <a:rPr lang="en-US" sz="1100" dirty="0">
                <a:latin typeface="Calibri" panose="020F0502020204030204" pitchFamily="34" charset="0"/>
                <a:cs typeface="Calibri" panose="020F0502020204030204" pitchFamily="34" charset="0"/>
              </a:rPr>
              <a:t>.</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ilustrar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clareza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virtualmente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num </a:t>
            </a:r>
            <a:r>
              <a:rPr lang="en-US" sz="1100" dirty="0" err="1">
                <a:latin typeface="Calibri" panose="020F0502020204030204" pitchFamily="34" charset="0"/>
                <a:cs typeface="Calibri" panose="020F0502020204030204" pitchFamily="34" charset="0"/>
              </a:rPr>
              <a:t>contentor</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representa</a:t>
            </a:r>
            <a:r>
              <a:rPr lang="en-US" sz="1100" dirty="0">
                <a:latin typeface="Calibri" panose="020F0502020204030204" pitchFamily="34" charset="0"/>
                <a:cs typeface="Calibri" panose="020F0502020204030204" pitchFamily="34" charset="0"/>
              </a:rPr>
              <a:t> o token e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executado</a:t>
            </a:r>
            <a:r>
              <a:rPr lang="en-US" sz="1100" dirty="0">
                <a:latin typeface="Calibri" panose="020F0502020204030204" pitchFamily="34" charset="0"/>
                <a:cs typeface="Calibri" panose="020F0502020204030204" pitchFamily="34" charset="0"/>
              </a:rPr>
              <a:t> num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blockchain.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ser,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de um diamante.</a:t>
            </a: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Quem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a:t>
            </a:r>
            <a:r>
              <a:rPr lang="en-US" sz="1100" dirty="0">
                <a:latin typeface="Calibri" panose="020F0502020204030204" pitchFamily="34" charset="0"/>
                <a:cs typeface="Calibri" panose="020F0502020204030204" pitchFamily="34" charset="0"/>
              </a:rPr>
              <a:t> o token </a:t>
            </a:r>
            <a:r>
              <a:rPr lang="en-US" sz="1100" dirty="0" err="1">
                <a:latin typeface="Calibri" panose="020F0502020204030204" pitchFamily="34" charset="0"/>
                <a:cs typeface="Calibri" panose="020F0502020204030204" pitchFamily="34" charset="0"/>
              </a:rPr>
              <a:t>possui</a:t>
            </a:r>
            <a:r>
              <a:rPr lang="en-US" sz="1100" dirty="0">
                <a:latin typeface="Calibri" panose="020F0502020204030204" pitchFamily="34" charset="0"/>
                <a:cs typeface="Calibri" panose="020F0502020204030204" pitchFamily="34" charset="0"/>
              </a:rPr>
              <a:t> o diamante — </a:t>
            </a:r>
            <a:r>
              <a:rPr lang="en-US" sz="1100" dirty="0" err="1">
                <a:latin typeface="Calibri" panose="020F0502020204030204" pitchFamily="34" charset="0"/>
                <a:cs typeface="Calibri" panose="020F0502020204030204" pitchFamily="34" charset="0"/>
              </a:rPr>
              <a:t>exatamente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estabelecida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Token Container Model. O diamante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mudar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localização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cofre</a:t>
            </a:r>
            <a:r>
              <a:rPr lang="en-US" sz="1100" dirty="0">
                <a:latin typeface="Calibri" panose="020F0502020204030204" pitchFamily="34" charset="0"/>
                <a:cs typeface="Calibri" panose="020F0502020204030204" pitchFamily="34" charset="0"/>
              </a:rPr>
              <a:t>. Mas a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do diamante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mudar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transferindo</a:t>
            </a:r>
            <a:r>
              <a:rPr lang="en-US" sz="1100" dirty="0">
                <a:latin typeface="Calibri" panose="020F0502020204030204" pitchFamily="34" charset="0"/>
                <a:cs typeface="Calibri" panose="020F0502020204030204" pitchFamily="34" charset="0"/>
              </a:rPr>
              <a:t> o token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sentido</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privada</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armazena</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possuir</a:t>
            </a:r>
            <a:r>
              <a:rPr lang="en-US" sz="1100" dirty="0">
                <a:latin typeface="Calibri" panose="020F0502020204030204" pitchFamily="34" charset="0"/>
                <a:cs typeface="Calibri" panose="020F0502020204030204" pitchFamily="34" charset="0"/>
              </a:rPr>
              <a:t> um diamante,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investidores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institucionais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constroem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inteiras</a:t>
            </a:r>
            <a:r>
              <a:rPr lang="en-US" sz="1100" dirty="0">
                <a:latin typeface="Calibri" panose="020F0502020204030204" pitchFamily="34" charset="0"/>
                <a:cs typeface="Calibri" panose="020F0502020204030204" pitchFamily="34" charset="0"/>
              </a:rPr>
              <a:t> de diamantes de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fracionária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pense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1.000 </a:t>
            </a:r>
            <a:r>
              <a:rPr lang="en-US" sz="1100" dirty="0" err="1">
                <a:latin typeface="Calibri" panose="020F0502020204030204" pitchFamily="34" charset="0"/>
                <a:cs typeface="Calibri" panose="020F0502020204030204" pitchFamily="34" charset="0"/>
              </a:rPr>
              <a:t>investimentos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frações</a:t>
            </a:r>
            <a:r>
              <a:rPr lang="en-US" sz="1100" dirty="0">
                <a:latin typeface="Calibri" panose="020F0502020204030204" pitchFamily="34" charset="0"/>
                <a:cs typeface="Calibri" panose="020F0502020204030204" pitchFamily="34" charset="0"/>
              </a:rPr>
              <a:t> de um diamante para fins de </a:t>
            </a:r>
            <a:r>
              <a:rPr lang="en-US" sz="1100" dirty="0" err="1">
                <a:latin typeface="Calibri" panose="020F0502020204030204" pitchFamily="34" charset="0"/>
                <a:cs typeface="Calibri" panose="020F0502020204030204" pitchFamily="34" charset="0"/>
              </a:rPr>
              <a:t>diversificação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dirty="0">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representa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direito</a:t>
            </a:r>
            <a:endParaRPr lang="x-none" sz="1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disposição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Token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resulta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disposição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direito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dirty="0">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leva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físico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sob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custódia</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12: Token Container Model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representar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direito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um diamante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num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contentor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modo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possa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transferido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facilmente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mover o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físico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sob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custódia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NÄGELE Attorneys at Law LLC, 2019)</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rPr>
              <a:t>Esse</a:t>
            </a:r>
            <a:r>
              <a:rPr lang="en-US" dirty="0">
                <a:solidFill>
                  <a:srgbClr val="000000"/>
                </a:solidFill>
              </a:rPr>
              <a:t> </a:t>
            </a:r>
            <a:r>
              <a:rPr lang="en-US" dirty="0" err="1">
                <a:solidFill>
                  <a:srgbClr val="000000"/>
                </a:solidFill>
              </a:rPr>
              <a:t>modelo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progressivo</a:t>
            </a:r>
            <a:r>
              <a:rPr lang="en-US" dirty="0">
                <a:solidFill>
                  <a:srgbClr val="000000"/>
                </a:solidFill>
              </a:rPr>
              <a:t> e </a:t>
            </a:r>
            <a:r>
              <a:rPr lang="en-US" dirty="0" err="1">
                <a:solidFill>
                  <a:srgbClr val="000000"/>
                </a:solidFill>
              </a:rPr>
              <a:t>oferece</a:t>
            </a:r>
            <a:r>
              <a:rPr lang="en-US" dirty="0">
                <a:solidFill>
                  <a:srgbClr val="000000"/>
                </a:solidFill>
              </a:rPr>
              <a:t> </a:t>
            </a:r>
            <a:r>
              <a:rPr lang="en-US" dirty="0" err="1">
                <a:solidFill>
                  <a:srgbClr val="000000"/>
                </a:solidFill>
              </a:rPr>
              <a:t>segurança</a:t>
            </a:r>
            <a:r>
              <a:rPr lang="en-US" dirty="0">
                <a:solidFill>
                  <a:srgbClr val="000000"/>
                </a:solidFill>
              </a:rPr>
              <a:t> </a:t>
            </a:r>
            <a:r>
              <a:rPr lang="en-US" dirty="0" err="1">
                <a:solidFill>
                  <a:srgbClr val="000000"/>
                </a:solidFill>
              </a:rPr>
              <a:t>jurídica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direitos</a:t>
            </a:r>
            <a:r>
              <a:rPr lang="en-US" dirty="0">
                <a:solidFill>
                  <a:srgbClr val="000000"/>
                </a:solidFill>
              </a:rPr>
              <a:t> </a:t>
            </a:r>
            <a:r>
              <a:rPr lang="en-US" dirty="0" err="1">
                <a:solidFill>
                  <a:srgbClr val="000000"/>
                </a:solidFill>
              </a:rPr>
              <a:t>pré-existentes</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tokenizados</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para</a:t>
            </a:r>
            <a:r>
              <a:rPr lang="en-US" dirty="0">
                <a:solidFill>
                  <a:srgbClr val="000000"/>
                </a:solidFill>
              </a:rPr>
              <a:t> as </a:t>
            </a:r>
            <a:r>
              <a:rPr lang="en-US" dirty="0" err="1">
                <a:solidFill>
                  <a:srgbClr val="000000"/>
                </a:solidFill>
              </a:rPr>
              <a:t>informações</a:t>
            </a:r>
            <a:r>
              <a:rPr lang="en-US" dirty="0">
                <a:solidFill>
                  <a:srgbClr val="000000"/>
                </a:solidFill>
              </a:rPr>
              <a:t> </a:t>
            </a:r>
            <a:r>
              <a:rPr lang="en-US" dirty="0" err="1">
                <a:solidFill>
                  <a:srgbClr val="000000"/>
                </a:solidFill>
              </a:rPr>
              <a:t>armazenadas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sistemas</a:t>
            </a:r>
            <a:r>
              <a:rPr lang="en-US" dirty="0">
                <a:solidFill>
                  <a:srgbClr val="000000"/>
                </a:solidFill>
              </a:rPr>
              <a:t> </a:t>
            </a:r>
            <a:r>
              <a:rPr lang="en-US" dirty="0" err="1">
                <a:solidFill>
                  <a:srgbClr val="000000"/>
                </a:solidFill>
              </a:rPr>
              <a:t>baseados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blockchain</a:t>
            </a:r>
            <a:r>
              <a:rPr lang="en-US" dirty="0">
                <a:solidFill>
                  <a:srgbClr val="000000"/>
                </a:solidFill>
              </a:rPr>
              <a:t>. Observe </a:t>
            </a:r>
            <a:r>
              <a:rPr lang="en-US" dirty="0" err="1">
                <a:solidFill>
                  <a:srgbClr val="000000"/>
                </a:solidFill>
              </a:rPr>
              <a:t>que</a:t>
            </a:r>
            <a:r>
              <a:rPr lang="en-US" dirty="0">
                <a:solidFill>
                  <a:srgbClr val="000000"/>
                </a:solidFill>
              </a:rPr>
              <a:t> Liechtenstein </a:t>
            </a:r>
            <a:r>
              <a:rPr lang="en-US" dirty="0" err="1">
                <a:solidFill>
                  <a:srgbClr val="000000"/>
                </a:solidFill>
              </a:rPr>
              <a:t>alterou</a:t>
            </a:r>
            <a:r>
              <a:rPr lang="en-US" dirty="0">
                <a:solidFill>
                  <a:srgbClr val="000000"/>
                </a:solidFill>
              </a:rPr>
              <a:t> a </a:t>
            </a:r>
            <a:r>
              <a:rPr lang="en-US" dirty="0" err="1">
                <a:solidFill>
                  <a:srgbClr val="000000"/>
                </a:solidFill>
              </a:rPr>
              <a:t>sua</a:t>
            </a:r>
            <a:r>
              <a:rPr lang="en-US" dirty="0">
                <a:solidFill>
                  <a:srgbClr val="000000"/>
                </a:solidFill>
              </a:rPr>
              <a:t> lei civil </a:t>
            </a:r>
            <a:r>
              <a:rPr lang="en-US" dirty="0" err="1">
                <a:solidFill>
                  <a:srgbClr val="000000"/>
                </a:solidFill>
              </a:rPr>
              <a:t>para</a:t>
            </a:r>
            <a:r>
              <a:rPr lang="en-US" dirty="0">
                <a:solidFill>
                  <a:srgbClr val="000000"/>
                </a:solidFill>
              </a:rPr>
              <a:t> </a:t>
            </a:r>
            <a:r>
              <a:rPr lang="en-US" dirty="0" err="1">
                <a:solidFill>
                  <a:srgbClr val="000000"/>
                </a:solidFill>
              </a:rPr>
              <a:t>permitir</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mundo</a:t>
            </a:r>
            <a:r>
              <a:rPr lang="en-US" dirty="0">
                <a:solidFill>
                  <a:srgbClr val="000000"/>
                </a:solidFill>
              </a:rPr>
              <a:t> dos tokens </a:t>
            </a:r>
            <a:r>
              <a:rPr lang="en-US" dirty="0" err="1">
                <a:solidFill>
                  <a:srgbClr val="000000"/>
                </a:solidFill>
              </a:rPr>
              <a:t>tenha</a:t>
            </a:r>
            <a:r>
              <a:rPr lang="en-US" dirty="0">
                <a:solidFill>
                  <a:srgbClr val="000000"/>
                </a:solidFill>
              </a:rPr>
              <a:t> </a:t>
            </a:r>
            <a:r>
              <a:rPr lang="en-US" dirty="0" err="1">
                <a:solidFill>
                  <a:srgbClr val="000000"/>
                </a:solidFill>
              </a:rPr>
              <a:t>prioridade</a:t>
            </a:r>
            <a:r>
              <a:rPr lang="en-US" dirty="0">
                <a:solidFill>
                  <a:srgbClr val="000000"/>
                </a:solidFill>
              </a:rPr>
              <a:t> </a:t>
            </a:r>
            <a:r>
              <a:rPr lang="en-US" dirty="0" err="1">
                <a:solidFill>
                  <a:srgbClr val="000000"/>
                </a:solidFill>
              </a:rPr>
              <a:t>sobre</a:t>
            </a:r>
            <a:r>
              <a:rPr lang="en-US" dirty="0">
                <a:solidFill>
                  <a:srgbClr val="000000"/>
                </a:solidFill>
              </a:rPr>
              <a:t> o </a:t>
            </a:r>
            <a:r>
              <a:rPr lang="en-US" dirty="0" err="1">
                <a:solidFill>
                  <a:srgbClr val="000000"/>
                </a:solidFill>
              </a:rPr>
              <a:t>mundo</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nos</a:t>
            </a:r>
            <a:r>
              <a:rPr lang="en-US" dirty="0">
                <a:solidFill>
                  <a:srgbClr val="000000"/>
                </a:solidFill>
              </a:rPr>
              <a:t> </a:t>
            </a:r>
            <a:r>
              <a:rPr lang="en-US" dirty="0" err="1">
                <a:solidFill>
                  <a:srgbClr val="000000"/>
                </a:solidFill>
              </a:rPr>
              <a:t>casos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existam</a:t>
            </a:r>
            <a:r>
              <a:rPr lang="en-US" dirty="0">
                <a:solidFill>
                  <a:srgbClr val="000000"/>
                </a:solidFill>
              </a:rPr>
              <a:t> tokens </a:t>
            </a:r>
            <a:r>
              <a:rPr lang="en-US" dirty="0" err="1">
                <a:solidFill>
                  <a:srgbClr val="000000"/>
                </a:solidFill>
              </a:rPr>
              <a:t>para</a:t>
            </a:r>
            <a:r>
              <a:rPr lang="en-US" dirty="0">
                <a:solidFill>
                  <a:srgbClr val="000000"/>
                </a:solidFill>
              </a:rPr>
              <a:t> </a:t>
            </a:r>
            <a:r>
              <a:rPr lang="en-US" dirty="0" err="1">
                <a:solidFill>
                  <a:srgbClr val="000000"/>
                </a:solidFill>
              </a:rPr>
              <a:t>direitos</a:t>
            </a:r>
            <a:r>
              <a:rPr lang="en-US" dirty="0">
                <a:solidFill>
                  <a:srgbClr val="000000"/>
                </a:solidFill>
              </a:rPr>
              <a:t> e </a:t>
            </a:r>
            <a:r>
              <a:rPr lang="en-US" dirty="0" err="1">
                <a:solidFill>
                  <a:srgbClr val="000000"/>
                </a:solidFill>
              </a:rPr>
              <a:t>ativos</a:t>
            </a:r>
            <a:r>
              <a:rPr lang="en-US" dirty="0">
                <a:solidFill>
                  <a:srgbClr val="000000"/>
                </a:solidFill>
              </a:rPr>
              <a:t>.</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Right</a:t>
            </a:r>
            <a:endParaRPr lang="x-none"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O </a:t>
            </a:r>
            <a:r>
              <a:rPr lang="en-US" b="1" dirty="0" err="1">
                <a:solidFill>
                  <a:srgbClr val="F79037"/>
                </a:solidFill>
              </a:rPr>
              <a:t>validador</a:t>
            </a:r>
            <a:r>
              <a:rPr lang="en-US" b="1" dirty="0">
                <a:solidFill>
                  <a:srgbClr val="F79037"/>
                </a:solidFill>
              </a:rPr>
              <a:t> </a:t>
            </a:r>
            <a:r>
              <a:rPr lang="en-US" b="1" dirty="0" err="1">
                <a:solidFill>
                  <a:srgbClr val="F79037"/>
                </a:solidFill>
              </a:rPr>
              <a:t>físico</a:t>
            </a:r>
            <a:r>
              <a:rPr lang="en-US" b="1" dirty="0">
                <a:solidFill>
                  <a:srgbClr val="F79037"/>
                </a:solidFill>
              </a:rPr>
              <a:t> tem o </a:t>
            </a:r>
            <a:r>
              <a:rPr lang="en-US" b="1" dirty="0" err="1">
                <a:solidFill>
                  <a:srgbClr val="F79037"/>
                </a:solidFill>
              </a:rPr>
              <a:t>dever</a:t>
            </a:r>
            <a:r>
              <a:rPr lang="en-US" b="1" dirty="0">
                <a:solidFill>
                  <a:srgbClr val="F79037"/>
                </a:solidFill>
              </a:rPr>
              <a:t> de </a:t>
            </a:r>
            <a:r>
              <a:rPr lang="en-US" b="1" dirty="0" err="1">
                <a:solidFill>
                  <a:srgbClr val="F79037"/>
                </a:solidFill>
              </a:rPr>
              <a:t>integrar</a:t>
            </a:r>
            <a:r>
              <a:rPr lang="en-US" b="1" dirty="0">
                <a:solidFill>
                  <a:srgbClr val="F79037"/>
                </a:solidFill>
              </a:rPr>
              <a:t> o </a:t>
            </a:r>
            <a:r>
              <a:rPr lang="en-US" b="1" dirty="0" err="1">
                <a:solidFill>
                  <a:srgbClr val="F79037"/>
                </a:solidFill>
              </a:rPr>
              <a:t>mundo</a:t>
            </a:r>
            <a:r>
              <a:rPr lang="en-US" b="1" dirty="0">
                <a:solidFill>
                  <a:srgbClr val="F79037"/>
                </a:solidFill>
              </a:rPr>
              <a:t> </a:t>
            </a:r>
            <a:r>
              <a:rPr lang="en-US" b="1" dirty="0" err="1">
                <a:solidFill>
                  <a:srgbClr val="F79037"/>
                </a:solidFill>
              </a:rPr>
              <a:t>físico</a:t>
            </a:r>
            <a:r>
              <a:rPr lang="en-US" b="1" dirty="0">
                <a:solidFill>
                  <a:srgbClr val="F79037"/>
                </a:solidFill>
              </a:rPr>
              <a:t> com o digital</a:t>
            </a:r>
          </a:p>
          <a:p>
            <a:r>
              <a:rPr lang="en-US" dirty="0">
                <a:solidFill>
                  <a:srgbClr val="000000"/>
                </a:solidFill>
              </a:rPr>
              <a:t>Um </a:t>
            </a:r>
            <a:r>
              <a:rPr lang="en-US" dirty="0" err="1">
                <a:solidFill>
                  <a:srgbClr val="000000"/>
                </a:solidFill>
              </a:rPr>
              <a:t>princípio</a:t>
            </a:r>
            <a:r>
              <a:rPr lang="en-US" dirty="0">
                <a:solidFill>
                  <a:srgbClr val="000000"/>
                </a:solidFill>
              </a:rPr>
              <a:t> </a:t>
            </a:r>
            <a:r>
              <a:rPr lang="en-US" dirty="0" err="1">
                <a:solidFill>
                  <a:srgbClr val="000000"/>
                </a:solidFill>
              </a:rPr>
              <a:t>orientador</a:t>
            </a:r>
            <a:r>
              <a:rPr lang="en-US" dirty="0">
                <a:solidFill>
                  <a:srgbClr val="000000"/>
                </a:solidFill>
              </a:rPr>
              <a:t> do Liechtenstein </a:t>
            </a:r>
            <a:r>
              <a:rPr lang="en-US" dirty="0" err="1">
                <a:solidFill>
                  <a:srgbClr val="000000"/>
                </a:solidFill>
              </a:rPr>
              <a:t>Blockchain</a:t>
            </a:r>
            <a:r>
              <a:rPr lang="en-US" dirty="0">
                <a:solidFill>
                  <a:srgbClr val="000000"/>
                </a:solidFill>
              </a:rPr>
              <a:t> Act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alguns</a:t>
            </a:r>
            <a:r>
              <a:rPr lang="en-US" dirty="0">
                <a:solidFill>
                  <a:srgbClr val="000000"/>
                </a:solidFill>
              </a:rPr>
              <a:t> </a:t>
            </a:r>
            <a:r>
              <a:rPr lang="en-US" dirty="0" err="1">
                <a:solidFill>
                  <a:srgbClr val="000000"/>
                </a:solidFill>
              </a:rPr>
              <a:t>novos</a:t>
            </a:r>
            <a:r>
              <a:rPr lang="en-US" dirty="0">
                <a:solidFill>
                  <a:srgbClr val="000000"/>
                </a:solidFill>
              </a:rPr>
              <a:t> </a:t>
            </a:r>
            <a:r>
              <a:rPr lang="en-US" dirty="0" err="1">
                <a:solidFill>
                  <a:srgbClr val="000000"/>
                </a:solidFill>
              </a:rPr>
              <a:t>provedores</a:t>
            </a:r>
            <a:r>
              <a:rPr lang="en-US" dirty="0">
                <a:solidFill>
                  <a:srgbClr val="000000"/>
                </a:solidFill>
              </a:rPr>
              <a:t> de </a:t>
            </a:r>
            <a:r>
              <a:rPr lang="en-US" dirty="0" err="1">
                <a:solidFill>
                  <a:srgbClr val="000000"/>
                </a:solidFill>
              </a:rPr>
              <a:t>serviços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interagem</a:t>
            </a:r>
            <a:r>
              <a:rPr lang="en-US" dirty="0">
                <a:solidFill>
                  <a:srgbClr val="000000"/>
                </a:solidFill>
              </a:rPr>
              <a:t> com o </a:t>
            </a:r>
            <a:r>
              <a:rPr lang="en-US" dirty="0" err="1">
                <a:solidFill>
                  <a:srgbClr val="000000"/>
                </a:solidFill>
              </a:rPr>
              <a:t>blockchain</a:t>
            </a:r>
            <a:r>
              <a:rPr lang="en-US" dirty="0">
                <a:solidFill>
                  <a:srgbClr val="000000"/>
                </a:solidFill>
              </a:rPr>
              <a:t> e </a:t>
            </a:r>
            <a:r>
              <a:rPr lang="en-US" dirty="0" err="1">
                <a:solidFill>
                  <a:srgbClr val="000000"/>
                </a:solidFill>
              </a:rPr>
              <a:t>os</a:t>
            </a:r>
            <a:r>
              <a:rPr lang="en-US" dirty="0">
                <a:solidFill>
                  <a:srgbClr val="000000"/>
                </a:solidFill>
              </a:rPr>
              <a:t> tokens </a:t>
            </a:r>
            <a:r>
              <a:rPr lang="en-US" dirty="0" err="1">
                <a:solidFill>
                  <a:srgbClr val="000000"/>
                </a:solidFill>
              </a:rPr>
              <a:t>precisam</a:t>
            </a:r>
            <a:r>
              <a:rPr lang="en-US" dirty="0">
                <a:solidFill>
                  <a:srgbClr val="000000"/>
                </a:solidFill>
              </a:rPr>
              <a:t> de </a:t>
            </a:r>
            <a:r>
              <a:rPr lang="en-US" dirty="0" err="1">
                <a:solidFill>
                  <a:srgbClr val="000000"/>
                </a:solidFill>
              </a:rPr>
              <a:t>ser</a:t>
            </a:r>
            <a:r>
              <a:rPr lang="en-US" dirty="0">
                <a:solidFill>
                  <a:srgbClr val="000000"/>
                </a:solidFill>
              </a:rPr>
              <a:t> </a:t>
            </a:r>
            <a:r>
              <a:rPr lang="en-US" dirty="0" err="1">
                <a:solidFill>
                  <a:srgbClr val="000000"/>
                </a:solidFill>
              </a:rPr>
              <a:t>regulamentados</a:t>
            </a:r>
            <a:r>
              <a:rPr lang="en-US" dirty="0">
                <a:solidFill>
                  <a:srgbClr val="000000"/>
                </a:solidFill>
              </a:rPr>
              <a:t>. </a:t>
            </a:r>
            <a:r>
              <a:rPr lang="en-US" dirty="0" err="1">
                <a:solidFill>
                  <a:srgbClr val="000000"/>
                </a:solidFill>
              </a:rPr>
              <a:t>Alguns</a:t>
            </a:r>
            <a:r>
              <a:rPr lang="en-US" dirty="0">
                <a:solidFill>
                  <a:srgbClr val="000000"/>
                </a:solidFill>
              </a:rPr>
              <a:t> </a:t>
            </a:r>
            <a:r>
              <a:rPr lang="en-US" dirty="0" err="1">
                <a:solidFill>
                  <a:srgbClr val="000000"/>
                </a:solidFill>
              </a:rPr>
              <a:t>desses</a:t>
            </a:r>
            <a:r>
              <a:rPr lang="en-US" dirty="0">
                <a:solidFill>
                  <a:srgbClr val="000000"/>
                </a:solidFill>
              </a:rPr>
              <a:t> </a:t>
            </a:r>
            <a:r>
              <a:rPr lang="en-US" dirty="0" err="1">
                <a:solidFill>
                  <a:srgbClr val="000000"/>
                </a:solidFill>
              </a:rPr>
              <a:t>novos</a:t>
            </a:r>
            <a:r>
              <a:rPr lang="en-US" dirty="0">
                <a:solidFill>
                  <a:srgbClr val="000000"/>
                </a:solidFill>
              </a:rPr>
              <a:t> </a:t>
            </a:r>
            <a:r>
              <a:rPr lang="en-US" dirty="0" err="1">
                <a:solidFill>
                  <a:srgbClr val="000000"/>
                </a:solidFill>
              </a:rPr>
              <a:t>formatos</a:t>
            </a:r>
            <a:r>
              <a:rPr lang="en-US" dirty="0">
                <a:solidFill>
                  <a:srgbClr val="000000"/>
                </a:solidFill>
              </a:rPr>
              <a:t> de </a:t>
            </a:r>
            <a:r>
              <a:rPr lang="en-US" dirty="0" err="1">
                <a:solidFill>
                  <a:srgbClr val="000000"/>
                </a:solidFill>
              </a:rPr>
              <a:t>provedores</a:t>
            </a:r>
            <a:r>
              <a:rPr lang="en-US" dirty="0">
                <a:solidFill>
                  <a:srgbClr val="000000"/>
                </a:solidFill>
              </a:rPr>
              <a:t> de </a:t>
            </a:r>
            <a:r>
              <a:rPr lang="en-US" dirty="0" err="1">
                <a:solidFill>
                  <a:srgbClr val="000000"/>
                </a:solidFill>
              </a:rPr>
              <a:t>serviços</a:t>
            </a:r>
            <a:r>
              <a:rPr lang="en-US" dirty="0">
                <a:solidFill>
                  <a:srgbClr val="000000"/>
                </a:solidFill>
              </a:rPr>
              <a:t> </a:t>
            </a:r>
            <a:r>
              <a:rPr lang="en-US" dirty="0" err="1">
                <a:solidFill>
                  <a:srgbClr val="000000"/>
                </a:solidFill>
              </a:rPr>
              <a:t>precisam</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apenas</a:t>
            </a:r>
            <a:r>
              <a:rPr lang="en-US" dirty="0">
                <a:solidFill>
                  <a:srgbClr val="000000"/>
                </a:solidFill>
              </a:rPr>
              <a:t> de um </a:t>
            </a:r>
            <a:r>
              <a:rPr lang="en-US" dirty="0" err="1">
                <a:solidFill>
                  <a:srgbClr val="000000"/>
                </a:solidFill>
              </a:rPr>
              <a:t>registro</a:t>
            </a:r>
            <a:r>
              <a:rPr lang="en-US" dirty="0">
                <a:solidFill>
                  <a:srgbClr val="000000"/>
                </a:solidFill>
              </a:rPr>
              <a:t> </a:t>
            </a:r>
            <a:r>
              <a:rPr lang="en-US" dirty="0" err="1">
                <a:solidFill>
                  <a:srgbClr val="000000"/>
                </a:solidFill>
              </a:rPr>
              <a:t>na</a:t>
            </a:r>
            <a:r>
              <a:rPr lang="en-US" dirty="0">
                <a:solidFill>
                  <a:srgbClr val="000000"/>
                </a:solidFill>
              </a:rPr>
              <a:t> Liechtenstein Financial Market Authority (FMA), mas </a:t>
            </a:r>
            <a:r>
              <a:rPr lang="en-US" dirty="0" err="1">
                <a:solidFill>
                  <a:srgbClr val="000000"/>
                </a:solidFill>
              </a:rPr>
              <a:t>também</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licença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operar</a:t>
            </a:r>
            <a:r>
              <a:rPr lang="en-US" dirty="0">
                <a:solidFill>
                  <a:srgbClr val="000000"/>
                </a:solidFill>
              </a:rPr>
              <a:t>. Uma </a:t>
            </a:r>
            <a:r>
              <a:rPr lang="en-US" dirty="0" err="1">
                <a:solidFill>
                  <a:srgbClr val="000000"/>
                </a:solidFill>
              </a:rPr>
              <a:t>dessas</a:t>
            </a:r>
            <a:r>
              <a:rPr lang="en-US" dirty="0">
                <a:solidFill>
                  <a:srgbClr val="000000"/>
                </a:solidFill>
              </a:rPr>
              <a:t> </a:t>
            </a:r>
            <a:r>
              <a:rPr lang="en-US" dirty="0" err="1">
                <a:solidFill>
                  <a:srgbClr val="000000"/>
                </a:solidFill>
              </a:rPr>
              <a:t>novas</a:t>
            </a:r>
            <a:r>
              <a:rPr lang="en-US" dirty="0">
                <a:solidFill>
                  <a:srgbClr val="000000"/>
                </a:solidFill>
              </a:rPr>
              <a:t> </a:t>
            </a:r>
            <a:r>
              <a:rPr lang="en-US" dirty="0" err="1">
                <a:solidFill>
                  <a:srgbClr val="000000"/>
                </a:solidFill>
              </a:rPr>
              <a:t>funções</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chamado</a:t>
            </a:r>
            <a:r>
              <a:rPr lang="en-US" dirty="0">
                <a:solidFill>
                  <a:srgbClr val="000000"/>
                </a:solidFill>
              </a:rPr>
              <a:t>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O </a:t>
            </a:r>
            <a:r>
              <a:rPr lang="en-US" dirty="0" err="1">
                <a:solidFill>
                  <a:srgbClr val="000000"/>
                </a:solidFill>
              </a:rPr>
              <a:t>seu</a:t>
            </a:r>
            <a:r>
              <a:rPr lang="en-US" dirty="0">
                <a:solidFill>
                  <a:srgbClr val="000000"/>
                </a:solidFill>
              </a:rPr>
              <a:t> </a:t>
            </a:r>
            <a:r>
              <a:rPr lang="en-US" dirty="0" err="1">
                <a:solidFill>
                  <a:srgbClr val="000000"/>
                </a:solidFill>
              </a:rPr>
              <a:t>papel</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integrar</a:t>
            </a:r>
            <a:r>
              <a:rPr lang="en-US" dirty="0">
                <a:solidFill>
                  <a:srgbClr val="000000"/>
                </a:solidFill>
              </a:rPr>
              <a:t> o </a:t>
            </a:r>
            <a:r>
              <a:rPr lang="en-US" dirty="0" err="1">
                <a:solidFill>
                  <a:srgbClr val="000000"/>
                </a:solidFill>
              </a:rPr>
              <a:t>mundo</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mundo</a:t>
            </a:r>
            <a:r>
              <a:rPr lang="en-US" dirty="0">
                <a:solidFill>
                  <a:srgbClr val="000000"/>
                </a:solidFill>
              </a:rPr>
              <a:t> digital.</a:t>
            </a:r>
          </a:p>
          <a:p>
            <a:r>
              <a:rPr lang="en-US" dirty="0">
                <a:solidFill>
                  <a:srgbClr val="000000"/>
                </a:solidFill>
              </a:rPr>
              <a:t> </a:t>
            </a:r>
          </a:p>
          <a:p>
            <a:r>
              <a:rPr lang="en-US" dirty="0">
                <a:solidFill>
                  <a:srgbClr val="000000"/>
                </a:solidFill>
              </a:rPr>
              <a:t>O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tem o </a:t>
            </a:r>
            <a:r>
              <a:rPr lang="en-US" dirty="0" err="1">
                <a:solidFill>
                  <a:srgbClr val="000000"/>
                </a:solidFill>
              </a:rPr>
              <a:t>dever</a:t>
            </a:r>
            <a:r>
              <a:rPr lang="en-US" dirty="0">
                <a:solidFill>
                  <a:srgbClr val="000000"/>
                </a:solidFill>
              </a:rPr>
              <a:t> de </a:t>
            </a:r>
            <a:r>
              <a:rPr lang="en-US" dirty="0" err="1">
                <a:solidFill>
                  <a:srgbClr val="000000"/>
                </a:solidFill>
              </a:rPr>
              <a:t>identificar</a:t>
            </a:r>
            <a:r>
              <a:rPr lang="en-US" dirty="0">
                <a:solidFill>
                  <a:srgbClr val="000000"/>
                </a:solidFill>
              </a:rPr>
              <a:t> o titular dos tokens. No </a:t>
            </a:r>
            <a:r>
              <a:rPr lang="en-US" dirty="0" err="1">
                <a:solidFill>
                  <a:srgbClr val="000000"/>
                </a:solidFill>
              </a:rPr>
              <a:t>exemplo</a:t>
            </a:r>
            <a:r>
              <a:rPr lang="en-US" dirty="0">
                <a:solidFill>
                  <a:srgbClr val="000000"/>
                </a:solidFill>
              </a:rPr>
              <a:t> anterior com o diamante </a:t>
            </a:r>
            <a:r>
              <a:rPr lang="en-US" dirty="0" err="1">
                <a:solidFill>
                  <a:srgbClr val="000000"/>
                </a:solidFill>
              </a:rPr>
              <a:t>tokenizado</a:t>
            </a:r>
            <a:r>
              <a:rPr lang="en-US" dirty="0">
                <a:solidFill>
                  <a:srgbClr val="000000"/>
                </a:solidFill>
              </a:rPr>
              <a:t>, o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sabe</a:t>
            </a:r>
            <a:r>
              <a:rPr lang="en-US" dirty="0">
                <a:solidFill>
                  <a:srgbClr val="000000"/>
                </a:solidFill>
              </a:rPr>
              <a:t> a </a:t>
            </a:r>
            <a:r>
              <a:rPr lang="en-US" dirty="0" err="1">
                <a:solidFill>
                  <a:srgbClr val="000000"/>
                </a:solidFill>
              </a:rPr>
              <a:t>quem</a:t>
            </a:r>
            <a:r>
              <a:rPr lang="en-US" dirty="0">
                <a:solidFill>
                  <a:srgbClr val="000000"/>
                </a:solidFill>
              </a:rPr>
              <a:t> </a:t>
            </a:r>
            <a:r>
              <a:rPr lang="en-US" dirty="0" err="1">
                <a:solidFill>
                  <a:srgbClr val="000000"/>
                </a:solidFill>
              </a:rPr>
              <a:t>pertence</a:t>
            </a:r>
            <a:r>
              <a:rPr lang="en-US" dirty="0">
                <a:solidFill>
                  <a:srgbClr val="000000"/>
                </a:solidFill>
              </a:rPr>
              <a:t> o token e, com </a:t>
            </a:r>
            <a:r>
              <a:rPr lang="en-US" dirty="0" err="1">
                <a:solidFill>
                  <a:srgbClr val="000000"/>
                </a:solidFill>
              </a:rPr>
              <a:t>ele</a:t>
            </a:r>
            <a:r>
              <a:rPr lang="en-US" dirty="0">
                <a:solidFill>
                  <a:srgbClr val="000000"/>
                </a:solidFill>
              </a:rPr>
              <a:t>, o diamante e tem o </a:t>
            </a:r>
            <a:r>
              <a:rPr lang="en-US" dirty="0" err="1">
                <a:solidFill>
                  <a:srgbClr val="000000"/>
                </a:solidFill>
              </a:rPr>
              <a:t>dever</a:t>
            </a:r>
            <a:r>
              <a:rPr lang="en-US" dirty="0">
                <a:solidFill>
                  <a:srgbClr val="000000"/>
                </a:solidFill>
              </a:rPr>
              <a:t> de </a:t>
            </a:r>
            <a:r>
              <a:rPr lang="en-US" dirty="0" err="1">
                <a:solidFill>
                  <a:srgbClr val="000000"/>
                </a:solidFill>
              </a:rPr>
              <a:t>assegurar</a:t>
            </a:r>
            <a:r>
              <a:rPr lang="en-US" dirty="0">
                <a:solidFill>
                  <a:srgbClr val="000000"/>
                </a:solidFill>
              </a:rPr>
              <a:t> a </a:t>
            </a:r>
            <a:r>
              <a:rPr lang="en-US" dirty="0" err="1">
                <a:solidFill>
                  <a:srgbClr val="000000"/>
                </a:solidFill>
              </a:rPr>
              <a:t>execução</a:t>
            </a:r>
            <a:r>
              <a:rPr lang="en-US" dirty="0">
                <a:solidFill>
                  <a:srgbClr val="000000"/>
                </a:solidFill>
              </a:rPr>
              <a:t> </a:t>
            </a:r>
            <a:r>
              <a:rPr lang="en-US" dirty="0" err="1">
                <a:solidFill>
                  <a:srgbClr val="000000"/>
                </a:solidFill>
              </a:rPr>
              <a:t>contratual</a:t>
            </a:r>
            <a:r>
              <a:rPr lang="en-US" dirty="0">
                <a:solidFill>
                  <a:srgbClr val="000000"/>
                </a:solidFill>
              </a:rPr>
              <a:t> dos </a:t>
            </a:r>
            <a:r>
              <a:rPr lang="en-US" dirty="0" err="1">
                <a:solidFill>
                  <a:srgbClr val="000000"/>
                </a:solidFill>
              </a:rPr>
              <a:t>direitos</a:t>
            </a:r>
            <a:r>
              <a:rPr lang="en-US" dirty="0">
                <a:solidFill>
                  <a:srgbClr val="000000"/>
                </a:solidFill>
              </a:rPr>
              <a:t> e </a:t>
            </a:r>
            <a:r>
              <a:rPr lang="en-US" dirty="0" err="1">
                <a:solidFill>
                  <a:srgbClr val="000000"/>
                </a:solidFill>
              </a:rPr>
              <a:t>obrigações</a:t>
            </a:r>
            <a:r>
              <a:rPr lang="en-US" dirty="0">
                <a:solidFill>
                  <a:srgbClr val="000000"/>
                </a:solidFill>
              </a:rPr>
              <a:t> </a:t>
            </a:r>
            <a:r>
              <a:rPr lang="en-US" dirty="0" err="1">
                <a:solidFill>
                  <a:srgbClr val="000000"/>
                </a:solidFill>
              </a:rPr>
              <a:t>representados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guardando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ativos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direitos</a:t>
            </a:r>
            <a:r>
              <a:rPr lang="en-US" dirty="0">
                <a:solidFill>
                  <a:srgbClr val="000000"/>
                </a:solidFill>
              </a:rPr>
              <a:t> ) do </a:t>
            </a:r>
            <a:r>
              <a:rPr lang="en-US" dirty="0" err="1">
                <a:solidFill>
                  <a:srgbClr val="000000"/>
                </a:solidFill>
              </a:rPr>
              <a:t>mundo</a:t>
            </a:r>
            <a:r>
              <a:rPr lang="en-US" dirty="0">
                <a:solidFill>
                  <a:srgbClr val="000000"/>
                </a:solidFill>
              </a:rPr>
              <a:t> real </a:t>
            </a:r>
            <a:r>
              <a:rPr lang="en-US" dirty="0" err="1">
                <a:solidFill>
                  <a:srgbClr val="000000"/>
                </a:solidFill>
              </a:rPr>
              <a:t>num</a:t>
            </a:r>
            <a:r>
              <a:rPr lang="en-US" dirty="0">
                <a:solidFill>
                  <a:srgbClr val="000000"/>
                </a:solidFill>
              </a:rPr>
              <a:t> </a:t>
            </a:r>
            <a:r>
              <a:rPr lang="en-US" dirty="0" err="1">
                <a:solidFill>
                  <a:srgbClr val="000000"/>
                </a:solidFill>
              </a:rPr>
              <a:t>cofre</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feito</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Ele</a:t>
            </a:r>
            <a:r>
              <a:rPr lang="en-US" dirty="0">
                <a:solidFill>
                  <a:srgbClr val="000000"/>
                </a:solidFill>
              </a:rPr>
              <a:t> </a:t>
            </a:r>
            <a:r>
              <a:rPr lang="en-US" dirty="0" err="1">
                <a:solidFill>
                  <a:srgbClr val="000000"/>
                </a:solidFill>
              </a:rPr>
              <a:t>também</a:t>
            </a:r>
            <a:r>
              <a:rPr lang="en-US" dirty="0">
                <a:solidFill>
                  <a:srgbClr val="000000"/>
                </a:solidFill>
              </a:rPr>
              <a:t> tem a </a:t>
            </a:r>
            <a:r>
              <a:rPr lang="en-US" dirty="0" err="1">
                <a:solidFill>
                  <a:srgbClr val="000000"/>
                </a:solidFill>
              </a:rPr>
              <a:t>responsabilidade</a:t>
            </a:r>
            <a:r>
              <a:rPr lang="en-US" dirty="0">
                <a:solidFill>
                  <a:srgbClr val="000000"/>
                </a:solidFill>
              </a:rPr>
              <a:t> de </a:t>
            </a:r>
            <a:r>
              <a:rPr lang="en-US" dirty="0" err="1">
                <a:solidFill>
                  <a:srgbClr val="000000"/>
                </a:solidFill>
              </a:rPr>
              <a:t>estabelecer</a:t>
            </a:r>
            <a:r>
              <a:rPr lang="en-US" dirty="0">
                <a:solidFill>
                  <a:srgbClr val="000000"/>
                </a:solidFill>
              </a:rPr>
              <a:t> </a:t>
            </a:r>
            <a:r>
              <a:rPr lang="en-US" dirty="0" err="1">
                <a:solidFill>
                  <a:srgbClr val="000000"/>
                </a:solidFill>
              </a:rPr>
              <a:t>processos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corretos</a:t>
            </a:r>
            <a:r>
              <a:rPr lang="en-US" dirty="0">
                <a:solidFill>
                  <a:srgbClr val="000000"/>
                </a:solidFill>
              </a:rPr>
              <a:t>. </a:t>
            </a:r>
          </a:p>
          <a:p>
            <a:r>
              <a:rPr lang="en-US" dirty="0">
                <a:solidFill>
                  <a:srgbClr val="000000"/>
                </a:solidFill>
              </a:rPr>
              <a:t>Se </a:t>
            </a:r>
            <a:r>
              <a:rPr lang="en-US" dirty="0" err="1">
                <a:solidFill>
                  <a:srgbClr val="000000"/>
                </a:solidFill>
              </a:rPr>
              <a:t>ocorrerem</a:t>
            </a:r>
            <a:r>
              <a:rPr lang="en-US" dirty="0">
                <a:solidFill>
                  <a:srgbClr val="000000"/>
                </a:solidFill>
              </a:rPr>
              <a:t> </a:t>
            </a:r>
            <a:r>
              <a:rPr lang="en-US" dirty="0" err="1">
                <a:solidFill>
                  <a:srgbClr val="000000"/>
                </a:solidFill>
              </a:rPr>
              <a:t>erros</a:t>
            </a:r>
            <a:r>
              <a:rPr lang="en-US" dirty="0">
                <a:solidFill>
                  <a:srgbClr val="000000"/>
                </a:solidFill>
              </a:rPr>
              <a:t>, se </a:t>
            </a:r>
            <a:r>
              <a:rPr lang="en-US" dirty="0" err="1">
                <a:solidFill>
                  <a:srgbClr val="000000"/>
                </a:solidFill>
              </a:rPr>
              <a:t>os</a:t>
            </a:r>
            <a:r>
              <a:rPr lang="en-US" dirty="0">
                <a:solidFill>
                  <a:srgbClr val="000000"/>
                </a:solidFill>
              </a:rPr>
              <a:t> bens </a:t>
            </a:r>
            <a:r>
              <a:rPr lang="en-US" dirty="0" err="1">
                <a:solidFill>
                  <a:srgbClr val="000000"/>
                </a:solidFill>
              </a:rPr>
              <a:t>físicos</a:t>
            </a:r>
            <a:r>
              <a:rPr lang="en-US" dirty="0">
                <a:solidFill>
                  <a:srgbClr val="000000"/>
                </a:solidFill>
              </a:rPr>
              <a:t> </a:t>
            </a:r>
            <a:r>
              <a:rPr lang="en-US" dirty="0" err="1">
                <a:solidFill>
                  <a:srgbClr val="000000"/>
                </a:solidFill>
              </a:rPr>
              <a:t>forem</a:t>
            </a:r>
            <a:r>
              <a:rPr lang="en-US" dirty="0">
                <a:solidFill>
                  <a:srgbClr val="000000"/>
                </a:solidFill>
              </a:rPr>
              <a:t> </a:t>
            </a:r>
            <a:r>
              <a:rPr lang="en-US" dirty="0" err="1">
                <a:solidFill>
                  <a:srgbClr val="000000"/>
                </a:solidFill>
              </a:rPr>
              <a:t>roubados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danificados</a:t>
            </a:r>
            <a:r>
              <a:rPr lang="en-US" dirty="0">
                <a:solidFill>
                  <a:srgbClr val="000000"/>
                </a:solidFill>
              </a:rPr>
              <a:t>, </a:t>
            </a:r>
            <a:r>
              <a:rPr lang="en-US" dirty="0" err="1">
                <a:solidFill>
                  <a:srgbClr val="000000"/>
                </a:solidFill>
              </a:rPr>
              <a:t>ou</a:t>
            </a:r>
            <a:r>
              <a:rPr lang="en-US" dirty="0">
                <a:solidFill>
                  <a:srgbClr val="000000"/>
                </a:solidFill>
              </a:rPr>
              <a:t> se </a:t>
            </a:r>
            <a:r>
              <a:rPr lang="en-US" dirty="0" err="1">
                <a:solidFill>
                  <a:srgbClr val="000000"/>
                </a:solidFill>
              </a:rPr>
              <a:t>ele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cumprir</a:t>
            </a:r>
            <a:r>
              <a:rPr lang="en-US" dirty="0">
                <a:solidFill>
                  <a:srgbClr val="000000"/>
                </a:solidFill>
              </a:rPr>
              <a:t> as </a:t>
            </a:r>
            <a:r>
              <a:rPr lang="en-US" dirty="0" err="1">
                <a:solidFill>
                  <a:srgbClr val="000000"/>
                </a:solidFill>
              </a:rPr>
              <a:t>regras</a:t>
            </a:r>
            <a:r>
              <a:rPr lang="en-US" dirty="0">
                <a:solidFill>
                  <a:srgbClr val="000000"/>
                </a:solidFill>
              </a:rPr>
              <a:t>, </a:t>
            </a:r>
            <a:r>
              <a:rPr lang="en-US" dirty="0" err="1">
                <a:solidFill>
                  <a:srgbClr val="000000"/>
                </a:solidFill>
              </a:rPr>
              <a:t>é</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responsabilidade</a:t>
            </a:r>
            <a:r>
              <a:rPr lang="en-US" dirty="0">
                <a:solidFill>
                  <a:srgbClr val="000000"/>
                </a:solidFill>
              </a:rPr>
              <a:t> resolver </a:t>
            </a:r>
            <a:r>
              <a:rPr lang="en-US" dirty="0" err="1">
                <a:solidFill>
                  <a:srgbClr val="000000"/>
                </a:solidFill>
              </a:rPr>
              <a:t>esses</a:t>
            </a:r>
            <a:r>
              <a:rPr lang="en-US" dirty="0">
                <a:solidFill>
                  <a:srgbClr val="000000"/>
                </a:solidFill>
              </a:rPr>
              <a:t> </a:t>
            </a:r>
            <a:r>
              <a:rPr lang="en-US" dirty="0" err="1">
                <a:solidFill>
                  <a:srgbClr val="000000"/>
                </a:solidFill>
              </a:rPr>
              <a:t>problemas</a:t>
            </a:r>
            <a:r>
              <a:rPr lang="en-US" dirty="0">
                <a:solidFill>
                  <a:srgbClr val="000000"/>
                </a:solidFill>
              </a:rPr>
              <a:t>. </a:t>
            </a:r>
            <a:r>
              <a:rPr lang="en-US" dirty="0" err="1">
                <a:solidFill>
                  <a:srgbClr val="000000"/>
                </a:solidFill>
              </a:rPr>
              <a:t>Caso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capaz</a:t>
            </a:r>
            <a:r>
              <a:rPr lang="en-US" dirty="0">
                <a:solidFill>
                  <a:srgbClr val="000000"/>
                </a:solidFill>
              </a:rPr>
              <a:t>, </a:t>
            </a:r>
            <a:r>
              <a:rPr lang="en-US" dirty="0" err="1">
                <a:solidFill>
                  <a:srgbClr val="000000"/>
                </a:solidFill>
              </a:rPr>
              <a:t>arrisca</a:t>
            </a:r>
            <a:r>
              <a:rPr lang="en-US" dirty="0">
                <a:solidFill>
                  <a:srgbClr val="000000"/>
                </a:solidFill>
              </a:rPr>
              <a:t> a </a:t>
            </a:r>
            <a:r>
              <a:rPr lang="en-US" dirty="0" err="1">
                <a:solidFill>
                  <a:srgbClr val="000000"/>
                </a:solidFill>
              </a:rPr>
              <a:t>licença</a:t>
            </a:r>
            <a:r>
              <a:rPr lang="en-US" dirty="0">
                <a:solidFill>
                  <a:srgbClr val="000000"/>
                </a:solidFill>
              </a:rPr>
              <a:t> de </a:t>
            </a:r>
            <a:r>
              <a:rPr lang="en-US" dirty="0" err="1">
                <a:solidFill>
                  <a:srgbClr val="000000"/>
                </a:solidFill>
              </a:rPr>
              <a:t>prestador</a:t>
            </a:r>
            <a:r>
              <a:rPr lang="en-US" dirty="0">
                <a:solidFill>
                  <a:srgbClr val="000000"/>
                </a:solidFill>
              </a:rPr>
              <a:t> de </a:t>
            </a:r>
            <a:r>
              <a:rPr lang="en-US" dirty="0" err="1">
                <a:solidFill>
                  <a:srgbClr val="000000"/>
                </a:solidFill>
              </a:rPr>
              <a:t>serviço</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perde</a:t>
            </a:r>
            <a:r>
              <a:rPr lang="en-US" dirty="0">
                <a:solidFill>
                  <a:srgbClr val="000000"/>
                </a:solidFill>
              </a:rPr>
              <a:t> o </a:t>
            </a:r>
            <a:r>
              <a:rPr lang="en-US" dirty="0" err="1">
                <a:solidFill>
                  <a:srgbClr val="000000"/>
                </a:solidFill>
              </a:rPr>
              <a:t>direito</a:t>
            </a:r>
            <a:r>
              <a:rPr lang="en-US" dirty="0">
                <a:solidFill>
                  <a:srgbClr val="000000"/>
                </a:solidFill>
              </a:rPr>
              <a:t> de </a:t>
            </a:r>
            <a:r>
              <a:rPr lang="en-US" dirty="0" err="1">
                <a:solidFill>
                  <a:srgbClr val="000000"/>
                </a:solidFill>
              </a:rPr>
              <a:t>operar</a:t>
            </a:r>
            <a:r>
              <a:rPr lang="en-US" dirty="0">
                <a:solidFill>
                  <a:srgbClr val="000000"/>
                </a:solidFill>
              </a:rPr>
              <a:t>. Com </a:t>
            </a:r>
            <a:r>
              <a:rPr lang="en-US" dirty="0" err="1">
                <a:solidFill>
                  <a:srgbClr val="000000"/>
                </a:solidFill>
              </a:rPr>
              <a:t>essa</a:t>
            </a:r>
            <a:r>
              <a:rPr lang="en-US" dirty="0">
                <a:solidFill>
                  <a:srgbClr val="000000"/>
                </a:solidFill>
              </a:rPr>
              <a:t> </a:t>
            </a:r>
            <a:r>
              <a:rPr lang="en-US" dirty="0" err="1">
                <a:solidFill>
                  <a:srgbClr val="000000"/>
                </a:solidFill>
              </a:rPr>
              <a:t>abordagem</a:t>
            </a:r>
            <a:r>
              <a:rPr lang="en-US" dirty="0">
                <a:solidFill>
                  <a:srgbClr val="000000"/>
                </a:solidFill>
              </a:rPr>
              <a:t>, o Liechtenstein </a:t>
            </a:r>
            <a:r>
              <a:rPr lang="en-US" dirty="0" err="1">
                <a:solidFill>
                  <a:srgbClr val="000000"/>
                </a:solidFill>
              </a:rPr>
              <a:t>Blockchain</a:t>
            </a:r>
            <a:r>
              <a:rPr lang="en-US" dirty="0">
                <a:solidFill>
                  <a:srgbClr val="000000"/>
                </a:solidFill>
              </a:rPr>
              <a:t> Act </a:t>
            </a:r>
            <a:r>
              <a:rPr lang="en-US" dirty="0" err="1">
                <a:solidFill>
                  <a:srgbClr val="000000"/>
                </a:solidFill>
              </a:rPr>
              <a:t>atribui</a:t>
            </a:r>
            <a:r>
              <a:rPr lang="en-US" dirty="0">
                <a:solidFill>
                  <a:srgbClr val="000000"/>
                </a:solidFill>
              </a:rPr>
              <a:t> a </a:t>
            </a:r>
            <a:r>
              <a:rPr lang="en-US" dirty="0" err="1">
                <a:solidFill>
                  <a:srgbClr val="000000"/>
                </a:solidFill>
              </a:rPr>
              <a:t>responsabilidade</a:t>
            </a:r>
            <a:r>
              <a:rPr lang="en-US" dirty="0">
                <a:solidFill>
                  <a:srgbClr val="000000"/>
                </a:solidFill>
              </a:rPr>
              <a:t> de </a:t>
            </a:r>
            <a:r>
              <a:rPr lang="en-US" dirty="0" err="1">
                <a:solidFill>
                  <a:srgbClr val="000000"/>
                </a:solidFill>
              </a:rPr>
              <a:t>garantir</a:t>
            </a:r>
            <a:r>
              <a:rPr lang="en-US" dirty="0">
                <a:solidFill>
                  <a:srgbClr val="000000"/>
                </a:solidFill>
              </a:rPr>
              <a:t> a </a:t>
            </a:r>
            <a:r>
              <a:rPr lang="en-US" dirty="0" err="1">
                <a:solidFill>
                  <a:srgbClr val="000000"/>
                </a:solidFill>
              </a:rPr>
              <a:t>perfeita</a:t>
            </a:r>
            <a:r>
              <a:rPr lang="en-US" dirty="0">
                <a:solidFill>
                  <a:srgbClr val="000000"/>
                </a:solidFill>
              </a:rPr>
              <a:t> </a:t>
            </a:r>
            <a:r>
              <a:rPr lang="en-US" dirty="0" err="1">
                <a:solidFill>
                  <a:srgbClr val="000000"/>
                </a:solidFill>
              </a:rPr>
              <a:t>sincronia</a:t>
            </a:r>
            <a:r>
              <a:rPr lang="en-US" dirty="0">
                <a:solidFill>
                  <a:srgbClr val="000000"/>
                </a:solidFill>
              </a:rPr>
              <a:t> do </a:t>
            </a:r>
            <a:r>
              <a:rPr lang="en-US" dirty="0" err="1">
                <a:solidFill>
                  <a:srgbClr val="000000"/>
                </a:solidFill>
              </a:rPr>
              <a:t>mundo</a:t>
            </a:r>
            <a:r>
              <a:rPr lang="en-US" dirty="0">
                <a:solidFill>
                  <a:srgbClr val="000000"/>
                </a:solidFill>
              </a:rPr>
              <a:t> </a:t>
            </a:r>
            <a:r>
              <a:rPr lang="en-US" dirty="0" err="1">
                <a:solidFill>
                  <a:srgbClr val="000000"/>
                </a:solidFill>
              </a:rPr>
              <a:t>físico</a:t>
            </a:r>
            <a:r>
              <a:rPr lang="en-US" dirty="0">
                <a:solidFill>
                  <a:srgbClr val="000000"/>
                </a:solidFill>
              </a:rPr>
              <a:t> e do </a:t>
            </a:r>
            <a:r>
              <a:rPr lang="en-US" dirty="0" err="1">
                <a:solidFill>
                  <a:srgbClr val="000000"/>
                </a:solidFill>
              </a:rPr>
              <a:t>mundo</a:t>
            </a:r>
            <a:r>
              <a:rPr lang="en-US" dirty="0">
                <a:solidFill>
                  <a:srgbClr val="000000"/>
                </a:solidFill>
              </a:rPr>
              <a:t> digital </a:t>
            </a:r>
            <a:r>
              <a:rPr lang="en-US" dirty="0" err="1">
                <a:solidFill>
                  <a:srgbClr val="000000"/>
                </a:solidFill>
              </a:rPr>
              <a:t>ao</a:t>
            </a:r>
            <a:r>
              <a:rPr lang="en-US" dirty="0">
                <a:solidFill>
                  <a:srgbClr val="000000"/>
                </a:solidFill>
              </a:rPr>
              <a:t>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Portanto</a:t>
            </a:r>
            <a:r>
              <a:rPr lang="en-US" dirty="0">
                <a:solidFill>
                  <a:srgbClr val="000000"/>
                </a:solidFill>
              </a:rPr>
              <a:t>, o </a:t>
            </a:r>
            <a:r>
              <a:rPr lang="en-US" dirty="0" err="1">
                <a:solidFill>
                  <a:srgbClr val="000000"/>
                </a:solidFill>
              </a:rPr>
              <a:t>papel</a:t>
            </a:r>
            <a:r>
              <a:rPr lang="en-US" dirty="0">
                <a:solidFill>
                  <a:srgbClr val="000000"/>
                </a:solidFill>
              </a:rPr>
              <a:t> </a:t>
            </a:r>
            <a:r>
              <a:rPr lang="en-US" dirty="0" err="1">
                <a:solidFill>
                  <a:srgbClr val="000000"/>
                </a:solidFill>
              </a:rPr>
              <a:t>recém-definido</a:t>
            </a:r>
            <a:r>
              <a:rPr lang="en-US" dirty="0">
                <a:solidFill>
                  <a:srgbClr val="000000"/>
                </a:solidFill>
              </a:rPr>
              <a:t> do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altamente</a:t>
            </a:r>
            <a:r>
              <a:rPr lang="en-US" dirty="0">
                <a:solidFill>
                  <a:srgbClr val="000000"/>
                </a:solidFill>
              </a:rPr>
              <a:t> </a:t>
            </a:r>
            <a:r>
              <a:rPr lang="en-US" dirty="0" err="1">
                <a:solidFill>
                  <a:srgbClr val="000000"/>
                </a:solidFill>
              </a:rPr>
              <a:t>importante</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permite</a:t>
            </a:r>
            <a:r>
              <a:rPr lang="en-US" dirty="0">
                <a:solidFill>
                  <a:srgbClr val="000000"/>
                </a:solidFill>
              </a:rPr>
              <a:t> a </a:t>
            </a:r>
            <a:r>
              <a:rPr lang="en-US" dirty="0" err="1">
                <a:solidFill>
                  <a:srgbClr val="000000"/>
                </a:solidFill>
              </a:rPr>
              <a:t>economia</a:t>
            </a:r>
            <a:r>
              <a:rPr lang="en-US" dirty="0">
                <a:solidFill>
                  <a:srgbClr val="000000"/>
                </a:solidFill>
              </a:rPr>
              <a:t> de tokens: </a:t>
            </a:r>
            <a:r>
              <a:rPr lang="en-US" dirty="0" err="1">
                <a:solidFill>
                  <a:srgbClr val="000000"/>
                </a:solidFill>
              </a:rPr>
              <a:t>fornecer</a:t>
            </a:r>
            <a:r>
              <a:rPr lang="en-US" dirty="0">
                <a:solidFill>
                  <a:srgbClr val="000000"/>
                </a:solidFill>
              </a:rPr>
              <a:t> </a:t>
            </a:r>
            <a:r>
              <a:rPr lang="en-US" dirty="0" err="1">
                <a:solidFill>
                  <a:srgbClr val="000000"/>
                </a:solidFill>
              </a:rPr>
              <a:t>certeza</a:t>
            </a:r>
            <a:r>
              <a:rPr lang="en-US" dirty="0">
                <a:solidFill>
                  <a:srgbClr val="000000"/>
                </a:solidFill>
              </a:rPr>
              <a:t> e </a:t>
            </a:r>
            <a:r>
              <a:rPr lang="en-US" dirty="0" err="1">
                <a:solidFill>
                  <a:srgbClr val="000000"/>
                </a:solidFill>
              </a:rPr>
              <a:t>permitir</a:t>
            </a:r>
            <a:r>
              <a:rPr lang="en-US" dirty="0">
                <a:solidFill>
                  <a:srgbClr val="000000"/>
                </a:solidFill>
              </a:rPr>
              <a:t> a </a:t>
            </a:r>
            <a:r>
              <a:rPr lang="en-US" dirty="0" err="1">
                <a:solidFill>
                  <a:srgbClr val="000000"/>
                </a:solidFill>
              </a:rPr>
              <a:t>tokenização</a:t>
            </a:r>
            <a:r>
              <a:rPr lang="en-US" dirty="0">
                <a:solidFill>
                  <a:srgbClr val="000000"/>
                </a:solidFill>
              </a:rPr>
              <a:t> de um </a:t>
            </a:r>
            <a:r>
              <a:rPr lang="en-US" dirty="0" err="1">
                <a:solidFill>
                  <a:srgbClr val="000000"/>
                </a:solidFill>
              </a:rPr>
              <a:t>direito</a:t>
            </a:r>
            <a:r>
              <a:rPr lang="en-US" dirty="0">
                <a:solidFill>
                  <a:srgbClr val="000000"/>
                </a:solidFill>
              </a:rPr>
              <a:t> </a:t>
            </a:r>
            <a:r>
              <a:rPr lang="en-US" dirty="0" err="1">
                <a:solidFill>
                  <a:srgbClr val="000000"/>
                </a:solidFill>
              </a:rPr>
              <a:t>existente</a:t>
            </a:r>
            <a:r>
              <a:rPr lang="en-US" dirty="0">
                <a:solidFill>
                  <a:srgbClr val="000000"/>
                </a:solidFill>
              </a:rPr>
              <a:t> e a </a:t>
            </a:r>
            <a:r>
              <a:rPr lang="en-US" dirty="0" err="1">
                <a:solidFill>
                  <a:srgbClr val="000000"/>
                </a:solidFill>
              </a:rPr>
              <a:t>sua</a:t>
            </a:r>
            <a:r>
              <a:rPr lang="en-US" dirty="0">
                <a:solidFill>
                  <a:srgbClr val="000000"/>
                </a:solidFill>
              </a:rPr>
              <a:t> </a:t>
            </a:r>
            <a:r>
              <a:rPr lang="en-US" dirty="0" err="1">
                <a:solidFill>
                  <a:srgbClr val="000000"/>
                </a:solidFill>
              </a:rPr>
              <a:t>subsequente</a:t>
            </a:r>
            <a:r>
              <a:rPr lang="en-US" dirty="0">
                <a:solidFill>
                  <a:srgbClr val="000000"/>
                </a:solidFill>
              </a:rPr>
              <a:t> </a:t>
            </a:r>
            <a:r>
              <a:rPr lang="en-US" dirty="0" err="1">
                <a:solidFill>
                  <a:srgbClr val="000000"/>
                </a:solidFill>
              </a:rPr>
              <a:t>transferência</a:t>
            </a:r>
            <a:r>
              <a:rPr lang="en-US" dirty="0">
                <a:solidFill>
                  <a:srgbClr val="000000"/>
                </a:solidFill>
              </a:rPr>
              <a:t> </a:t>
            </a:r>
            <a:r>
              <a:rPr lang="en-US" dirty="0" err="1">
                <a:solidFill>
                  <a:srgbClr val="000000"/>
                </a:solidFill>
              </a:rPr>
              <a:t>válida</a:t>
            </a:r>
            <a:r>
              <a:rPr lang="en-US" dirty="0">
                <a:solidFill>
                  <a:srgbClr val="000000"/>
                </a:solidFill>
              </a:rPr>
              <a:t> </a:t>
            </a:r>
            <a:r>
              <a:rPr lang="en-US" dirty="0" err="1">
                <a:solidFill>
                  <a:srgbClr val="000000"/>
                </a:solidFill>
              </a:rPr>
              <a:t>para</a:t>
            </a:r>
            <a:r>
              <a:rPr lang="en-US" dirty="0">
                <a:solidFill>
                  <a:srgbClr val="000000"/>
                </a:solidFill>
              </a:rPr>
              <a:t> um </a:t>
            </a:r>
            <a:r>
              <a:rPr lang="en-US" dirty="0" err="1">
                <a:solidFill>
                  <a:srgbClr val="000000"/>
                </a:solidFill>
              </a:rPr>
              <a:t>sistema</a:t>
            </a:r>
            <a:r>
              <a:rPr lang="en-US" dirty="0">
                <a:solidFill>
                  <a:srgbClr val="000000"/>
                </a:solidFill>
              </a:rPr>
              <a:t> </a:t>
            </a:r>
            <a:r>
              <a:rPr lang="en-US" dirty="0" err="1">
                <a:solidFill>
                  <a:srgbClr val="000000"/>
                </a:solidFill>
              </a:rPr>
              <a:t>blockchain</a:t>
            </a:r>
            <a:r>
              <a:rPr lang="en-US" dirty="0">
                <a:solidFill>
                  <a:srgbClr val="000000"/>
                </a:solidFill>
              </a:rPr>
              <a:t>.</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102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Tokenização</a:t>
            </a:r>
            <a:r>
              <a:rPr lang="en-US" b="1" dirty="0">
                <a:solidFill>
                  <a:srgbClr val="F79037"/>
                </a:solidFill>
                <a:cs typeface="+mn-cs"/>
              </a:rPr>
              <a:t> de </a:t>
            </a:r>
            <a:r>
              <a:rPr lang="en-US" b="1" dirty="0" err="1">
                <a:solidFill>
                  <a:srgbClr val="F79037"/>
                </a:solidFill>
                <a:cs typeface="+mn-cs"/>
              </a:rPr>
              <a:t>qualquer</a:t>
            </a:r>
            <a:r>
              <a:rPr lang="en-US" b="1" dirty="0">
                <a:solidFill>
                  <a:srgbClr val="F79037"/>
                </a:solidFill>
                <a:cs typeface="+mn-cs"/>
              </a:rPr>
              <a:t> </a:t>
            </a:r>
            <a:r>
              <a:rPr lang="en-US" b="1" dirty="0" err="1">
                <a:solidFill>
                  <a:srgbClr val="F79037"/>
                </a:solidFill>
                <a:cs typeface="+mn-cs"/>
              </a:rPr>
              <a:t>direito</a:t>
            </a:r>
            <a:r>
              <a:rPr lang="en-US" b="1" dirty="0">
                <a:solidFill>
                  <a:srgbClr val="F79037"/>
                </a:solidFill>
                <a:cs typeface="+mn-cs"/>
              </a:rPr>
              <a:t> e </a:t>
            </a:r>
            <a:r>
              <a:rPr lang="en-US" b="1" dirty="0" err="1">
                <a:solidFill>
                  <a:srgbClr val="F79037"/>
                </a:solidFill>
                <a:cs typeface="+mn-cs"/>
              </a:rPr>
              <a:t>ativo</a:t>
            </a:r>
            <a:endParaRPr lang="en-US" b="1" dirty="0">
              <a:solidFill>
                <a:srgbClr val="F79037"/>
              </a:solidFill>
              <a:cs typeface="+mn-cs"/>
            </a:endParaRPr>
          </a:p>
          <a:p>
            <a:pPr>
              <a:tabLst>
                <a:tab pos="93663" algn="l"/>
              </a:tabLst>
            </a:pPr>
            <a:r>
              <a:rPr lang="en-US" dirty="0">
                <a:solidFill>
                  <a:srgbClr val="000000"/>
                </a:solidFill>
                <a:cs typeface="+mn-cs"/>
              </a:rPr>
              <a:t>De </a:t>
            </a:r>
            <a:r>
              <a:rPr lang="en-US" dirty="0" err="1">
                <a:solidFill>
                  <a:srgbClr val="000000"/>
                </a:solidFill>
                <a:cs typeface="+mn-cs"/>
              </a:rPr>
              <a:t>acordo</a:t>
            </a:r>
            <a:r>
              <a:rPr lang="en-US" dirty="0">
                <a:solidFill>
                  <a:srgbClr val="000000"/>
                </a:solidFill>
                <a:cs typeface="+mn-cs"/>
              </a:rPr>
              <a:t> com o Token Container Model, </a:t>
            </a:r>
            <a:r>
              <a:rPr lang="en-US" dirty="0" err="1">
                <a:solidFill>
                  <a:srgbClr val="000000"/>
                </a:solidFill>
                <a:cs typeface="+mn-cs"/>
              </a:rPr>
              <a:t>qualquer</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direito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basicamente</a:t>
            </a:r>
            <a:r>
              <a:rPr lang="en-US" dirty="0">
                <a:solidFill>
                  <a:srgbClr val="000000"/>
                </a:solidFill>
                <a:cs typeface="+mn-cs"/>
              </a:rPr>
              <a:t> </a:t>
            </a:r>
            <a:r>
              <a:rPr lang="en-US" dirty="0" err="1">
                <a:solidFill>
                  <a:srgbClr val="000000"/>
                </a:solidFill>
                <a:cs typeface="+mn-cs"/>
              </a:rPr>
              <a:t>representado</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um token. </a:t>
            </a:r>
            <a:r>
              <a:rPr lang="en-US" dirty="0" err="1">
                <a:solidFill>
                  <a:srgbClr val="000000"/>
                </a:solidFill>
                <a:cs typeface="+mn-cs"/>
              </a:rPr>
              <a:t>Alguns</a:t>
            </a:r>
            <a:r>
              <a:rPr lang="en-US" dirty="0">
                <a:solidFill>
                  <a:srgbClr val="000000"/>
                </a:solidFill>
                <a:cs typeface="+mn-cs"/>
              </a:rPr>
              <a:t> </a:t>
            </a:r>
            <a:r>
              <a:rPr lang="en-US" dirty="0" err="1">
                <a:solidFill>
                  <a:srgbClr val="000000"/>
                </a:solidFill>
                <a:cs typeface="+mn-cs"/>
              </a:rPr>
              <a:t>exemplos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vistos</a:t>
            </a:r>
            <a:r>
              <a:rPr lang="en-US" dirty="0">
                <a:solidFill>
                  <a:srgbClr val="000000"/>
                </a:solidFill>
                <a:cs typeface="+mn-cs"/>
              </a:rPr>
              <a:t> a </a:t>
            </a:r>
            <a:r>
              <a:rPr lang="en-US" dirty="0" err="1">
                <a:solidFill>
                  <a:srgbClr val="000000"/>
                </a:solidFill>
                <a:cs typeface="+mn-cs"/>
              </a:rPr>
              <a:t>seguir</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um </a:t>
            </a:r>
            <a:r>
              <a:rPr lang="en-US" dirty="0" err="1">
                <a:solidFill>
                  <a:srgbClr val="000000"/>
                </a:solidFill>
                <a:cs typeface="+mn-cs"/>
              </a:rPr>
              <a:t>direito</a:t>
            </a:r>
            <a:r>
              <a:rPr lang="en-US" dirty="0">
                <a:solidFill>
                  <a:srgbClr val="000000"/>
                </a:solidFill>
                <a:cs typeface="+mn-cs"/>
              </a:rPr>
              <a:t> de </a:t>
            </a:r>
            <a:r>
              <a:rPr lang="en-US" dirty="0" err="1">
                <a:solidFill>
                  <a:srgbClr val="000000"/>
                </a:solidFill>
                <a:cs typeface="+mn-cs"/>
              </a:rPr>
              <a:t>licença</a:t>
            </a:r>
            <a:r>
              <a:rPr lang="en-US" dirty="0">
                <a:solidFill>
                  <a:srgbClr val="000000"/>
                </a:solidFill>
                <a:cs typeface="+mn-cs"/>
              </a:rPr>
              <a:t> de software </a:t>
            </a:r>
            <a:r>
              <a:rPr lang="en-US" dirty="0" err="1">
                <a:solidFill>
                  <a:srgbClr val="000000"/>
                </a:solidFill>
                <a:cs typeface="+mn-cs"/>
              </a:rPr>
              <a:t>ou</a:t>
            </a:r>
            <a:r>
              <a:rPr lang="en-US" dirty="0">
                <a:solidFill>
                  <a:srgbClr val="000000"/>
                </a:solidFill>
                <a:cs typeface="+mn-cs"/>
              </a:rPr>
              <a:t> um </a:t>
            </a:r>
            <a:r>
              <a:rPr lang="en-US" dirty="0" err="1">
                <a:solidFill>
                  <a:srgbClr val="000000"/>
                </a:solidFill>
                <a:cs typeface="+mn-cs"/>
              </a:rPr>
              <a:t>direito</a:t>
            </a:r>
            <a:r>
              <a:rPr lang="en-US" dirty="0">
                <a:solidFill>
                  <a:srgbClr val="000000"/>
                </a:solidFill>
                <a:cs typeface="+mn-cs"/>
              </a:rPr>
              <a:t> de </a:t>
            </a:r>
            <a:r>
              <a:rPr lang="en-US" dirty="0" err="1">
                <a:solidFill>
                  <a:srgbClr val="000000"/>
                </a:solidFill>
                <a:cs typeface="+mn-cs"/>
              </a:rPr>
              <a:t>acesso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colocado</a:t>
            </a:r>
            <a:r>
              <a:rPr lang="en-US" dirty="0">
                <a:solidFill>
                  <a:srgbClr val="000000"/>
                </a:solidFill>
                <a:cs typeface="+mn-cs"/>
              </a:rPr>
              <a:t> no </a:t>
            </a:r>
            <a:r>
              <a:rPr lang="en-US" dirty="0" err="1">
                <a:solidFill>
                  <a:srgbClr val="000000"/>
                </a:solidFill>
                <a:cs typeface="+mn-cs"/>
              </a:rPr>
              <a:t>contentor</a:t>
            </a:r>
            <a:r>
              <a:rPr lang="en-US" dirty="0">
                <a:solidFill>
                  <a:srgbClr val="000000"/>
                </a:solidFill>
                <a:cs typeface="+mn-cs"/>
              </a:rPr>
              <a:t> de token. Na </a:t>
            </a:r>
            <a:r>
              <a:rPr lang="en-US" dirty="0" err="1">
                <a:solidFill>
                  <a:srgbClr val="000000"/>
                </a:solidFill>
                <a:cs typeface="+mn-cs"/>
              </a:rPr>
              <a:t>maioria</a:t>
            </a:r>
            <a:r>
              <a:rPr lang="en-US" dirty="0">
                <a:solidFill>
                  <a:srgbClr val="000000"/>
                </a:solidFill>
                <a:cs typeface="+mn-cs"/>
              </a:rPr>
              <a:t> das </a:t>
            </a:r>
            <a:r>
              <a:rPr lang="en-US" dirty="0" err="1">
                <a:solidFill>
                  <a:srgbClr val="000000"/>
                </a:solidFill>
                <a:cs typeface="+mn-cs"/>
              </a:rPr>
              <a:t>jurisdições</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seria</a:t>
            </a:r>
            <a:r>
              <a:rPr lang="en-US" dirty="0">
                <a:solidFill>
                  <a:srgbClr val="000000"/>
                </a:solidFill>
                <a:cs typeface="+mn-cs"/>
              </a:rPr>
              <a:t> </a:t>
            </a:r>
            <a:r>
              <a:rPr lang="en-US" dirty="0" err="1">
                <a:solidFill>
                  <a:srgbClr val="000000"/>
                </a:solidFill>
                <a:cs typeface="+mn-cs"/>
              </a:rPr>
              <a:t>classificado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token de </a:t>
            </a:r>
            <a:r>
              <a:rPr lang="en-US" dirty="0" err="1">
                <a:solidFill>
                  <a:srgbClr val="000000"/>
                </a:solidFill>
                <a:cs typeface="+mn-cs"/>
              </a:rPr>
              <a:t>utilidade</a:t>
            </a:r>
            <a:r>
              <a:rPr lang="en-US" dirty="0">
                <a:solidFill>
                  <a:srgbClr val="000000"/>
                </a:solidFill>
                <a:cs typeface="+mn-cs"/>
              </a:rPr>
              <a:t>. Se o token for </a:t>
            </a:r>
            <a:r>
              <a:rPr lang="en-US" dirty="0" err="1">
                <a:solidFill>
                  <a:srgbClr val="000000"/>
                </a:solidFill>
                <a:cs typeface="+mn-cs"/>
              </a:rPr>
              <a:t>vendido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mercado</a:t>
            </a:r>
            <a:r>
              <a:rPr lang="en-US" dirty="0">
                <a:solidFill>
                  <a:srgbClr val="000000"/>
                </a:solidFill>
                <a:cs typeface="+mn-cs"/>
              </a:rPr>
              <a:t> antes </a:t>
            </a:r>
            <a:r>
              <a:rPr lang="en-US" dirty="0" err="1">
                <a:solidFill>
                  <a:srgbClr val="000000"/>
                </a:solidFill>
                <a:cs typeface="+mn-cs"/>
              </a:rPr>
              <a:t>que</a:t>
            </a:r>
            <a:r>
              <a:rPr lang="en-US" dirty="0">
                <a:solidFill>
                  <a:srgbClr val="000000"/>
                </a:solidFill>
                <a:cs typeface="+mn-cs"/>
              </a:rPr>
              <a:t> o </a:t>
            </a:r>
            <a:r>
              <a:rPr lang="en-US" dirty="0" err="1">
                <a:solidFill>
                  <a:srgbClr val="000000"/>
                </a:solidFill>
                <a:cs typeface="+mn-cs"/>
              </a:rPr>
              <a:t>desenvolvimento</a:t>
            </a:r>
            <a:r>
              <a:rPr lang="en-US" dirty="0">
                <a:solidFill>
                  <a:srgbClr val="000000"/>
                </a:solidFill>
                <a:cs typeface="+mn-cs"/>
              </a:rPr>
              <a:t> do </a:t>
            </a:r>
            <a:r>
              <a:rPr lang="en-US" dirty="0" err="1">
                <a:solidFill>
                  <a:srgbClr val="000000"/>
                </a:solidFill>
                <a:cs typeface="+mn-cs"/>
              </a:rPr>
              <a:t>produto</a:t>
            </a:r>
            <a:r>
              <a:rPr lang="en-US" dirty="0">
                <a:solidFill>
                  <a:srgbClr val="000000"/>
                </a:solidFill>
                <a:cs typeface="+mn-cs"/>
              </a:rPr>
              <a:t> </a:t>
            </a:r>
            <a:r>
              <a:rPr lang="en-US" dirty="0" err="1">
                <a:solidFill>
                  <a:srgbClr val="000000"/>
                </a:solidFill>
                <a:cs typeface="+mn-cs"/>
              </a:rPr>
              <a:t>tenha</a:t>
            </a:r>
            <a:r>
              <a:rPr lang="en-US" dirty="0">
                <a:solidFill>
                  <a:srgbClr val="000000"/>
                </a:solidFill>
                <a:cs typeface="+mn-cs"/>
              </a:rPr>
              <a:t> </a:t>
            </a:r>
            <a:r>
              <a:rPr lang="en-US" dirty="0" err="1">
                <a:solidFill>
                  <a:srgbClr val="000000"/>
                </a:solidFill>
                <a:cs typeface="+mn-cs"/>
              </a:rPr>
              <a:t>sido</a:t>
            </a:r>
            <a:r>
              <a:rPr lang="en-US" dirty="0">
                <a:solidFill>
                  <a:srgbClr val="000000"/>
                </a:solidFill>
                <a:cs typeface="+mn-cs"/>
              </a:rPr>
              <a:t> </a:t>
            </a:r>
            <a:r>
              <a:rPr lang="en-US" dirty="0" err="1">
                <a:solidFill>
                  <a:srgbClr val="000000"/>
                </a:solidFill>
                <a:cs typeface="+mn-cs"/>
              </a:rPr>
              <a:t>realmente</a:t>
            </a:r>
            <a:r>
              <a:rPr lang="en-US" dirty="0">
                <a:solidFill>
                  <a:srgbClr val="000000"/>
                </a:solidFill>
                <a:cs typeface="+mn-cs"/>
              </a:rPr>
              <a:t> </a:t>
            </a:r>
            <a:r>
              <a:rPr lang="en-US" dirty="0" err="1">
                <a:solidFill>
                  <a:srgbClr val="000000"/>
                </a:solidFill>
                <a:cs typeface="+mn-cs"/>
              </a:rPr>
              <a:t>finalizado</a:t>
            </a:r>
            <a:r>
              <a:rPr lang="en-US" dirty="0">
                <a:solidFill>
                  <a:srgbClr val="000000"/>
                </a:solidFill>
                <a:cs typeface="+mn-cs"/>
              </a:rPr>
              <a:t>, </a:t>
            </a:r>
            <a:r>
              <a:rPr lang="en-US" dirty="0" err="1">
                <a:solidFill>
                  <a:srgbClr val="000000"/>
                </a:solidFill>
                <a:cs typeface="+mn-cs"/>
              </a:rPr>
              <a:t>esse</a:t>
            </a:r>
            <a:r>
              <a:rPr lang="en-US" dirty="0">
                <a:solidFill>
                  <a:srgbClr val="000000"/>
                </a:solidFill>
                <a:cs typeface="+mn-cs"/>
              </a:rPr>
              <a:t> </a:t>
            </a:r>
            <a:r>
              <a:rPr lang="en-US" dirty="0" err="1">
                <a:solidFill>
                  <a:srgbClr val="000000"/>
                </a:solidFill>
                <a:cs typeface="+mn-cs"/>
              </a:rPr>
              <a:t>processo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chamado</a:t>
            </a:r>
            <a:r>
              <a:rPr lang="en-US" dirty="0">
                <a:solidFill>
                  <a:srgbClr val="000000"/>
                </a:solidFill>
                <a:cs typeface="+mn-cs"/>
              </a:rPr>
              <a:t> de </a:t>
            </a:r>
            <a:r>
              <a:rPr lang="en-US" dirty="0" err="1">
                <a:solidFill>
                  <a:srgbClr val="000000"/>
                </a:solidFill>
                <a:cs typeface="+mn-cs"/>
              </a:rPr>
              <a:t>Oferta</a:t>
            </a:r>
            <a:r>
              <a:rPr lang="en-US" dirty="0">
                <a:solidFill>
                  <a:srgbClr val="000000"/>
                </a:solidFill>
                <a:cs typeface="+mn-cs"/>
              </a:rPr>
              <a:t> </a:t>
            </a:r>
            <a:r>
              <a:rPr lang="en-US" dirty="0" err="1">
                <a:solidFill>
                  <a:srgbClr val="000000"/>
                </a:solidFill>
                <a:cs typeface="+mn-cs"/>
              </a:rPr>
              <a:t>Inicial</a:t>
            </a:r>
            <a:r>
              <a:rPr lang="en-US" dirty="0">
                <a:solidFill>
                  <a:srgbClr val="000000"/>
                </a:solidFill>
                <a:cs typeface="+mn-cs"/>
              </a:rPr>
              <a:t> de </a:t>
            </a:r>
            <a:r>
              <a:rPr lang="en-US" dirty="0" err="1">
                <a:solidFill>
                  <a:srgbClr val="000000"/>
                </a:solidFill>
                <a:cs typeface="+mn-cs"/>
              </a:rPr>
              <a:t>Moeda</a:t>
            </a:r>
            <a:r>
              <a:rPr lang="en-US" dirty="0">
                <a:solidFill>
                  <a:srgbClr val="000000"/>
                </a:solidFill>
                <a:cs typeface="+mn-cs"/>
              </a:rPr>
              <a:t> (ICO).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seguida</a:t>
            </a:r>
            <a:r>
              <a:rPr lang="en-US" dirty="0">
                <a:solidFill>
                  <a:srgbClr val="000000"/>
                </a:solidFill>
                <a:cs typeface="+mn-cs"/>
              </a:rPr>
              <a:t>, </a:t>
            </a:r>
            <a:r>
              <a:rPr lang="en-US" dirty="0" err="1">
                <a:solidFill>
                  <a:srgbClr val="000000"/>
                </a:solidFill>
                <a:cs typeface="+mn-cs"/>
              </a:rPr>
              <a:t>aplicar</a:t>
            </a:r>
            <a:r>
              <a:rPr lang="en-US" dirty="0">
                <a:solidFill>
                  <a:srgbClr val="000000"/>
                </a:solidFill>
                <a:cs typeface="+mn-cs"/>
              </a:rPr>
              <a:t> a </a:t>
            </a:r>
            <a:r>
              <a:rPr lang="en-US" dirty="0" err="1">
                <a:solidFill>
                  <a:srgbClr val="000000"/>
                </a:solidFill>
                <a:cs typeface="+mn-cs"/>
              </a:rPr>
              <a:t>estrutura</a:t>
            </a:r>
            <a:r>
              <a:rPr lang="en-US" dirty="0">
                <a:solidFill>
                  <a:srgbClr val="000000"/>
                </a:solidFill>
                <a:cs typeface="+mn-cs"/>
              </a:rPr>
              <a:t> do E-Money </a:t>
            </a:r>
            <a:r>
              <a:rPr lang="en-US" dirty="0" err="1">
                <a:solidFill>
                  <a:srgbClr val="000000"/>
                </a:solidFill>
                <a:cs typeface="+mn-cs"/>
              </a:rPr>
              <a:t>europeu</a:t>
            </a:r>
            <a:r>
              <a:rPr lang="en-US" dirty="0">
                <a:solidFill>
                  <a:srgbClr val="000000"/>
                </a:solidFill>
                <a:cs typeface="+mn-cs"/>
              </a:rPr>
              <a:t> </a:t>
            </a:r>
            <a:r>
              <a:rPr lang="en-US" dirty="0" err="1">
                <a:solidFill>
                  <a:srgbClr val="000000"/>
                </a:solidFill>
                <a:cs typeface="+mn-cs"/>
              </a:rPr>
              <a:t>permitiria</a:t>
            </a:r>
            <a:r>
              <a:rPr lang="en-US" dirty="0">
                <a:solidFill>
                  <a:srgbClr val="000000"/>
                </a:solidFill>
                <a:cs typeface="+mn-cs"/>
              </a:rPr>
              <a:t> </a:t>
            </a:r>
            <a:r>
              <a:rPr lang="en-US" dirty="0" err="1">
                <a:solidFill>
                  <a:srgbClr val="000000"/>
                </a:solidFill>
                <a:cs typeface="+mn-cs"/>
              </a:rPr>
              <a:t>empacotar</a:t>
            </a:r>
            <a:r>
              <a:rPr lang="en-US" dirty="0">
                <a:solidFill>
                  <a:srgbClr val="000000"/>
                </a:solidFill>
                <a:cs typeface="+mn-cs"/>
              </a:rPr>
              <a:t>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o Euro </a:t>
            </a:r>
            <a:r>
              <a:rPr lang="en-US" dirty="0" err="1">
                <a:solidFill>
                  <a:srgbClr val="000000"/>
                </a:solidFill>
                <a:cs typeface="+mn-cs"/>
              </a:rPr>
              <a:t>ou</a:t>
            </a:r>
            <a:r>
              <a:rPr lang="en-US" dirty="0">
                <a:solidFill>
                  <a:srgbClr val="000000"/>
                </a:solidFill>
                <a:cs typeface="+mn-cs"/>
              </a:rPr>
              <a:t> o Franco </a:t>
            </a:r>
            <a:r>
              <a:rPr lang="en-US" dirty="0" err="1">
                <a:solidFill>
                  <a:srgbClr val="000000"/>
                </a:solidFill>
                <a:cs typeface="+mn-cs"/>
              </a:rPr>
              <a:t>Suíço</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token. </a:t>
            </a:r>
            <a:r>
              <a:rPr lang="en-US" dirty="0" err="1">
                <a:solidFill>
                  <a:srgbClr val="000000"/>
                </a:solidFill>
                <a:cs typeface="+mn-cs"/>
              </a:rPr>
              <a:t>Esses</a:t>
            </a:r>
            <a:r>
              <a:rPr lang="en-US" dirty="0">
                <a:solidFill>
                  <a:srgbClr val="000000"/>
                </a:solidFill>
                <a:cs typeface="+mn-cs"/>
              </a:rPr>
              <a:t> tokens </a:t>
            </a:r>
            <a:r>
              <a:rPr lang="en-US" dirty="0" err="1">
                <a:solidFill>
                  <a:srgbClr val="000000"/>
                </a:solidFill>
                <a:cs typeface="+mn-cs"/>
              </a:rPr>
              <a:t>seriam</a:t>
            </a:r>
            <a:r>
              <a:rPr lang="en-US" dirty="0">
                <a:solidFill>
                  <a:srgbClr val="000000"/>
                </a:solidFill>
                <a:cs typeface="+mn-cs"/>
              </a:rPr>
              <a:t> </a:t>
            </a:r>
            <a:r>
              <a:rPr lang="en-US" dirty="0" err="1">
                <a:solidFill>
                  <a:srgbClr val="000000"/>
                </a:solidFill>
                <a:cs typeface="+mn-cs"/>
              </a:rPr>
              <a:t>classificados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tokens de </a:t>
            </a:r>
            <a:r>
              <a:rPr lang="en-US" dirty="0" err="1">
                <a:solidFill>
                  <a:srgbClr val="000000"/>
                </a:solidFill>
                <a:cs typeface="+mn-cs"/>
              </a:rPr>
              <a:t>pagamento</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precisamente</a:t>
            </a:r>
            <a:r>
              <a:rPr lang="en-US" dirty="0">
                <a:solidFill>
                  <a:srgbClr val="000000"/>
                </a:solidFill>
                <a:cs typeface="+mn-cs"/>
              </a:rPr>
              <a:t>, tokens Euro, Euro digital, Euro </a:t>
            </a:r>
            <a:r>
              <a:rPr lang="en-US" dirty="0" err="1">
                <a:solidFill>
                  <a:srgbClr val="000000"/>
                </a:solidFill>
                <a:cs typeface="+mn-cs"/>
              </a:rPr>
              <a:t>em</a:t>
            </a:r>
            <a:r>
              <a:rPr lang="en-US" dirty="0">
                <a:solidFill>
                  <a:srgbClr val="000000"/>
                </a:solidFill>
                <a:cs typeface="+mn-cs"/>
              </a:rPr>
              <a:t> blockchain, </a:t>
            </a:r>
            <a:r>
              <a:rPr lang="en-US" dirty="0" err="1">
                <a:solidFill>
                  <a:srgbClr val="000000"/>
                </a:solidFill>
                <a:cs typeface="+mn-cs"/>
              </a:rPr>
              <a:t>dinheiro</a:t>
            </a:r>
            <a:r>
              <a:rPr lang="en-US" dirty="0">
                <a:solidFill>
                  <a:srgbClr val="000000"/>
                </a:solidFill>
                <a:cs typeface="+mn-cs"/>
              </a:rPr>
              <a:t> no </a:t>
            </a:r>
            <a:r>
              <a:rPr lang="en-US" dirty="0" err="1">
                <a:solidFill>
                  <a:srgbClr val="000000"/>
                </a:solidFill>
                <a:cs typeface="+mn-cs"/>
              </a:rPr>
              <a:t>livro</a:t>
            </a:r>
            <a:r>
              <a:rPr lang="en-US" dirty="0">
                <a:solidFill>
                  <a:srgbClr val="000000"/>
                </a:solidFill>
                <a:cs typeface="+mn-cs"/>
              </a:rPr>
              <a:t> </a:t>
            </a:r>
            <a:r>
              <a:rPr lang="en-US" dirty="0" err="1">
                <a:solidFill>
                  <a:srgbClr val="000000"/>
                </a:solidFill>
                <a:cs typeface="+mn-cs"/>
              </a:rPr>
              <a:t>razão</a:t>
            </a:r>
            <a:r>
              <a:rPr lang="en-US" dirty="0">
                <a:solidFill>
                  <a:srgbClr val="000000"/>
                </a:solidFill>
                <a:cs typeface="+mn-cs"/>
              </a:rPr>
              <a:t>, etc. </a:t>
            </a: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nada </a:t>
            </a:r>
            <a:r>
              <a:rPr lang="en-US" dirty="0" err="1">
                <a:solidFill>
                  <a:srgbClr val="000000"/>
                </a:solidFill>
                <a:cs typeface="+mn-cs"/>
              </a:rPr>
              <a:t>mais</a:t>
            </a:r>
            <a:r>
              <a:rPr lang="en-US" dirty="0">
                <a:solidFill>
                  <a:srgbClr val="000000"/>
                </a:solidFill>
                <a:cs typeface="+mn-cs"/>
              </a:rPr>
              <a:t> do que </a:t>
            </a:r>
            <a:r>
              <a:rPr lang="en-US" dirty="0" err="1">
                <a:solidFill>
                  <a:srgbClr val="000000"/>
                </a:solidFill>
                <a:cs typeface="+mn-cs"/>
              </a:rPr>
              <a:t>colocar</a:t>
            </a:r>
            <a:r>
              <a:rPr lang="en-US" dirty="0">
                <a:solidFill>
                  <a:srgbClr val="000000"/>
                </a:solidFill>
                <a:cs typeface="+mn-cs"/>
              </a:rPr>
              <a:t> um Euro num token </a:t>
            </a:r>
            <a:r>
              <a:rPr lang="en-US" dirty="0" err="1">
                <a:solidFill>
                  <a:srgbClr val="000000"/>
                </a:solidFill>
                <a:cs typeface="+mn-cs"/>
              </a:rPr>
              <a:t>aplicando</a:t>
            </a:r>
            <a:r>
              <a:rPr lang="en-US" dirty="0">
                <a:solidFill>
                  <a:srgbClr val="000000"/>
                </a:solidFill>
                <a:cs typeface="+mn-cs"/>
              </a:rPr>
              <a:t> </a:t>
            </a:r>
            <a:r>
              <a:rPr lang="en-US" dirty="0" err="1">
                <a:solidFill>
                  <a:srgbClr val="000000"/>
                </a:solidFill>
                <a:cs typeface="+mn-cs"/>
              </a:rPr>
              <a:t>regras</a:t>
            </a:r>
            <a:r>
              <a:rPr lang="en-US" dirty="0">
                <a:solidFill>
                  <a:srgbClr val="000000"/>
                </a:solidFill>
                <a:cs typeface="+mn-cs"/>
              </a:rPr>
              <a:t> de E-Money para o </a:t>
            </a:r>
            <a:r>
              <a:rPr lang="en-US" dirty="0" err="1">
                <a:solidFill>
                  <a:srgbClr val="000000"/>
                </a:solidFill>
                <a:cs typeface="+mn-cs"/>
              </a:rPr>
              <a:t>conteúdo</a:t>
            </a:r>
            <a:r>
              <a:rPr lang="en-US" dirty="0">
                <a:solidFill>
                  <a:srgbClr val="000000"/>
                </a:solidFill>
                <a:cs typeface="+mn-cs"/>
              </a:rPr>
              <a:t> do </a:t>
            </a:r>
            <a:r>
              <a:rPr lang="en-US" dirty="0" err="1">
                <a:solidFill>
                  <a:srgbClr val="000000"/>
                </a:solidFill>
                <a:cs typeface="+mn-cs"/>
              </a:rPr>
              <a:t>recipiente</a:t>
            </a:r>
            <a:r>
              <a:rPr lang="en-US" dirty="0">
                <a:solidFill>
                  <a:srgbClr val="000000"/>
                </a:solidFill>
                <a:cs typeface="+mn-cs"/>
              </a:rPr>
              <a:t>.  Por </a:t>
            </a:r>
            <a:r>
              <a:rPr lang="en-US" dirty="0" err="1">
                <a:solidFill>
                  <a:srgbClr val="000000"/>
                </a:solidFill>
                <a:cs typeface="+mn-cs"/>
              </a:rPr>
              <a:t>fim</a:t>
            </a:r>
            <a:r>
              <a:rPr lang="en-US" dirty="0">
                <a:solidFill>
                  <a:srgbClr val="000000"/>
                </a:solidFill>
                <a:cs typeface="+mn-cs"/>
              </a:rPr>
              <a:t>, um </a:t>
            </a:r>
            <a:r>
              <a:rPr lang="en-US" dirty="0" err="1">
                <a:solidFill>
                  <a:srgbClr val="000000"/>
                </a:solidFill>
                <a:cs typeface="+mn-cs"/>
              </a:rPr>
              <a:t>título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ser </a:t>
            </a:r>
            <a:r>
              <a:rPr lang="en-US" dirty="0" err="1">
                <a:solidFill>
                  <a:srgbClr val="000000"/>
                </a:solidFill>
                <a:cs typeface="+mn-cs"/>
              </a:rPr>
              <a:t>empacotado</a:t>
            </a:r>
            <a:r>
              <a:rPr lang="en-US" dirty="0">
                <a:solidFill>
                  <a:srgbClr val="000000"/>
                </a:solidFill>
                <a:cs typeface="+mn-cs"/>
              </a:rPr>
              <a:t> no token. </a:t>
            </a:r>
            <a:r>
              <a:rPr lang="en-US" dirty="0" err="1">
                <a:solidFill>
                  <a:srgbClr val="000000"/>
                </a:solidFill>
                <a:cs typeface="+mn-cs"/>
              </a:rPr>
              <a:t>Então</a:t>
            </a:r>
            <a:r>
              <a:rPr lang="en-US" dirty="0">
                <a:solidFill>
                  <a:srgbClr val="000000"/>
                </a:solidFill>
                <a:cs typeface="+mn-cs"/>
              </a:rPr>
              <a:t>, </a:t>
            </a:r>
            <a:r>
              <a:rPr lang="en-US" dirty="0" err="1">
                <a:solidFill>
                  <a:srgbClr val="000000"/>
                </a:solidFill>
                <a:cs typeface="+mn-cs"/>
              </a:rPr>
              <a:t>todas</a:t>
            </a:r>
            <a:r>
              <a:rPr lang="en-US" dirty="0">
                <a:solidFill>
                  <a:srgbClr val="000000"/>
                </a:solidFill>
                <a:cs typeface="+mn-cs"/>
              </a:rPr>
              <a:t> as leis de </a:t>
            </a:r>
            <a:r>
              <a:rPr lang="en-US" dirty="0" err="1">
                <a:solidFill>
                  <a:srgbClr val="000000"/>
                </a:solidFill>
                <a:cs typeface="+mn-cs"/>
              </a:rPr>
              <a:t>valores</a:t>
            </a:r>
            <a:r>
              <a:rPr lang="en-US" dirty="0">
                <a:solidFill>
                  <a:srgbClr val="000000"/>
                </a:solidFill>
                <a:cs typeface="+mn-cs"/>
              </a:rPr>
              <a:t> </a:t>
            </a:r>
            <a:r>
              <a:rPr lang="en-US" dirty="0" err="1">
                <a:solidFill>
                  <a:srgbClr val="000000"/>
                </a:solidFill>
                <a:cs typeface="+mn-cs"/>
              </a:rPr>
              <a:t>mobiliários</a:t>
            </a:r>
            <a:r>
              <a:rPr lang="en-US" dirty="0">
                <a:solidFill>
                  <a:srgbClr val="000000"/>
                </a:solidFill>
                <a:cs typeface="+mn-cs"/>
              </a:rPr>
              <a:t> </a:t>
            </a:r>
            <a:r>
              <a:rPr lang="en-US" dirty="0" err="1">
                <a:solidFill>
                  <a:srgbClr val="000000"/>
                </a:solidFill>
                <a:cs typeface="+mn-cs"/>
              </a:rPr>
              <a:t>aplicam</a:t>
            </a:r>
            <a:r>
              <a:rPr lang="en-US" dirty="0">
                <a:solidFill>
                  <a:srgbClr val="000000"/>
                </a:solidFill>
                <a:cs typeface="+mn-cs"/>
              </a:rPr>
              <a:t>-se e o </a:t>
            </a:r>
            <a:r>
              <a:rPr lang="en-US" dirty="0" err="1">
                <a:solidFill>
                  <a:srgbClr val="000000"/>
                </a:solidFill>
                <a:cs typeface="+mn-cs"/>
              </a:rPr>
              <a:t>resultado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um token de </a:t>
            </a:r>
            <a:r>
              <a:rPr lang="en-US" dirty="0" err="1">
                <a:solidFill>
                  <a:srgbClr val="000000"/>
                </a:solidFill>
                <a:cs typeface="+mn-cs"/>
              </a:rPr>
              <a:t>segurança</a:t>
            </a:r>
            <a:r>
              <a:rPr lang="en-US" dirty="0">
                <a:solidFill>
                  <a:srgbClr val="000000"/>
                </a:solidFill>
                <a:cs typeface="+mn-cs"/>
              </a:rPr>
              <a:t>. Se </a:t>
            </a:r>
            <a:r>
              <a:rPr lang="en-US" dirty="0" err="1">
                <a:solidFill>
                  <a:srgbClr val="000000"/>
                </a:solidFill>
                <a:cs typeface="+mn-cs"/>
              </a:rPr>
              <a:t>vendido</a:t>
            </a:r>
            <a:r>
              <a:rPr lang="en-US" dirty="0">
                <a:solidFill>
                  <a:srgbClr val="000000"/>
                </a:solidFill>
                <a:cs typeface="+mn-cs"/>
              </a:rPr>
              <a:t> a </a:t>
            </a:r>
            <a:r>
              <a:rPr lang="en-US" dirty="0" err="1">
                <a:solidFill>
                  <a:srgbClr val="000000"/>
                </a:solidFill>
                <a:cs typeface="+mn-cs"/>
              </a:rPr>
              <a:t>investidores</a:t>
            </a:r>
            <a:r>
              <a:rPr lang="en-US" dirty="0">
                <a:solidFill>
                  <a:srgbClr val="000000"/>
                </a:solidFill>
                <a:cs typeface="+mn-cs"/>
              </a:rPr>
              <a:t>, </a:t>
            </a:r>
            <a:r>
              <a:rPr lang="en-US" dirty="0" err="1">
                <a:solidFill>
                  <a:srgbClr val="000000"/>
                </a:solidFill>
                <a:cs typeface="+mn-cs"/>
              </a:rPr>
              <a:t>chamamos</a:t>
            </a:r>
            <a:r>
              <a:rPr lang="en-US" dirty="0">
                <a:solidFill>
                  <a:srgbClr val="000000"/>
                </a:solidFill>
                <a:cs typeface="+mn-cs"/>
              </a:rPr>
              <a:t> </a:t>
            </a:r>
            <a:r>
              <a:rPr lang="en-US" dirty="0" err="1">
                <a:solidFill>
                  <a:srgbClr val="000000"/>
                </a:solidFill>
                <a:cs typeface="+mn-cs"/>
              </a:rPr>
              <a:t>esse</a:t>
            </a:r>
            <a:r>
              <a:rPr lang="en-US" dirty="0">
                <a:solidFill>
                  <a:srgbClr val="000000"/>
                </a:solidFill>
                <a:cs typeface="+mn-cs"/>
              </a:rPr>
              <a:t>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oferta</a:t>
            </a:r>
            <a:r>
              <a:rPr lang="en-US" dirty="0">
                <a:solidFill>
                  <a:srgbClr val="000000"/>
                </a:solidFill>
                <a:cs typeface="+mn-cs"/>
              </a:rPr>
              <a:t> de token de </a:t>
            </a:r>
            <a:r>
              <a:rPr lang="en-US" dirty="0" err="1">
                <a:solidFill>
                  <a:srgbClr val="000000"/>
                </a:solidFill>
                <a:cs typeface="+mn-cs"/>
              </a:rPr>
              <a:t>segurança</a:t>
            </a:r>
            <a:r>
              <a:rPr lang="en-US" dirty="0">
                <a:solidFill>
                  <a:srgbClr val="000000"/>
                </a:solidFill>
                <a:cs typeface="+mn-cs"/>
              </a:rPr>
              <a:t>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13: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Exemplos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o Token Container Model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Dünser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2018)</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Licença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software</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(Nada)</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segurança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Euro digital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dinheiro</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moeda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estável</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utilidade</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Moeda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criptográfica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cripto</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02858" y="9163937"/>
            <a:ext cx="1737292"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r>
              <a:rPr lang="en-US" b="1" dirty="0">
                <a:solidFill>
                  <a:srgbClr val="F79037"/>
                </a:solidFill>
                <a:ea typeface="Times New Roman" panose="02020603050405020304" pitchFamily="18" charset="0"/>
              </a:rPr>
              <a:t>A </a:t>
            </a:r>
            <a:r>
              <a:rPr lang="en-US" b="1" dirty="0" err="1">
                <a:solidFill>
                  <a:srgbClr val="F79037"/>
                </a:solidFill>
                <a:ea typeface="Times New Roman" panose="02020603050405020304" pitchFamily="18" charset="0"/>
              </a:rPr>
              <a:t>tokenização</a:t>
            </a:r>
            <a:r>
              <a:rPr lang="en-US" b="1" dirty="0">
                <a:solidFill>
                  <a:srgbClr val="F79037"/>
                </a:solidFill>
                <a:ea typeface="Times New Roman" panose="02020603050405020304" pitchFamily="18" charset="0"/>
              </a:rPr>
              <a:t> segue um </a:t>
            </a:r>
            <a:r>
              <a:rPr lang="en-US" b="1" dirty="0" err="1">
                <a:solidFill>
                  <a:srgbClr val="F79037"/>
                </a:solidFill>
                <a:ea typeface="Times New Roman" panose="02020603050405020304" pitchFamily="18" charset="0"/>
              </a:rPr>
              <a:t>ciclo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vida</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Quando</a:t>
            </a:r>
            <a:r>
              <a:rPr lang="en-US" dirty="0">
                <a:ea typeface="Times New Roman" panose="02020603050405020304" pitchFamily="18" charset="0"/>
              </a:rPr>
              <a:t> um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um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tokenizado</a:t>
            </a:r>
            <a:r>
              <a:rPr lang="en-US" dirty="0">
                <a:ea typeface="Times New Roman" panose="02020603050405020304" pitchFamily="18" charset="0"/>
              </a:rPr>
              <a:t>, </a:t>
            </a:r>
            <a:r>
              <a:rPr lang="en-US" dirty="0" err="1">
                <a:ea typeface="Times New Roman" panose="02020603050405020304" pitchFamily="18" charset="0"/>
              </a:rPr>
              <a:t>primeiro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gerados</a:t>
            </a:r>
            <a:r>
              <a:rPr lang="en-US" dirty="0">
                <a:ea typeface="Times New Roman" panose="02020603050405020304" pitchFamily="18" charset="0"/>
              </a:rPr>
              <a:t> </a:t>
            </a:r>
            <a:r>
              <a:rPr lang="en-US" dirty="0" err="1">
                <a:ea typeface="Times New Roman" panose="02020603050405020304" pitchFamily="18" charset="0"/>
              </a:rPr>
              <a:t>tecnicamente</a:t>
            </a:r>
            <a:r>
              <a:rPr lang="en-US" dirty="0">
                <a:ea typeface="Times New Roman" panose="02020603050405020304" pitchFamily="18" charset="0"/>
              </a:rPr>
              <a:t>. De </a:t>
            </a:r>
            <a:r>
              <a:rPr lang="en-US" dirty="0" err="1">
                <a:ea typeface="Times New Roman" panose="02020603050405020304" pitchFamily="18" charset="0"/>
              </a:rPr>
              <a:t>seguida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emitidos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detentores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ocorrer</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a:t>
            </a:r>
            <a:r>
              <a:rPr lang="en-US" dirty="0" err="1">
                <a:ea typeface="Times New Roman" panose="02020603050405020304" pitchFamily="18" charset="0"/>
              </a:rPr>
              <a:t>venda</a:t>
            </a:r>
            <a:r>
              <a:rPr lang="en-US" dirty="0">
                <a:ea typeface="Times New Roman" panose="02020603050405020304" pitchFamily="18" charset="0"/>
              </a:rPr>
              <a:t> de token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STO, IEO, ICO).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trocados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outros tokens e,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maioria</a:t>
            </a:r>
            <a:r>
              <a:rPr lang="en-US" dirty="0">
                <a:ea typeface="Times New Roman" panose="02020603050405020304" pitchFamily="18" charset="0"/>
              </a:rPr>
              <a:t> dos </a:t>
            </a:r>
            <a:r>
              <a:rPr lang="en-US" dirty="0" err="1">
                <a:ea typeface="Times New Roman" panose="02020603050405020304" pitchFamily="18" charset="0"/>
              </a:rPr>
              <a:t>casos</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custodiados</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 no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financeiro</a:t>
            </a:r>
            <a:r>
              <a:rPr lang="en-US" dirty="0">
                <a:ea typeface="Times New Roman" panose="02020603050405020304" pitchFamily="18" charset="0"/>
              </a:rPr>
              <a:t> -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comprados</a:t>
            </a:r>
            <a:r>
              <a:rPr lang="en-US" dirty="0">
                <a:ea typeface="Times New Roman" panose="02020603050405020304" pitchFamily="18" charset="0"/>
              </a:rPr>
              <a:t> e </a:t>
            </a:r>
            <a:r>
              <a:rPr lang="en-US" dirty="0" err="1">
                <a:ea typeface="Times New Roman" panose="02020603050405020304" pitchFamily="18" charset="0"/>
              </a:rPr>
              <a:t>colocados</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a:t>
            </a:r>
            <a:r>
              <a:rPr lang="en-US" dirty="0" err="1">
                <a:ea typeface="Times New Roman" panose="02020603050405020304" pitchFamily="18" charset="0"/>
              </a:rPr>
              <a:t>carteira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investimento</a:t>
            </a:r>
            <a:r>
              <a:rPr lang="en-US" dirty="0">
                <a:ea typeface="Times New Roman" panose="02020603050405020304" pitchFamily="18" charset="0"/>
              </a:rPr>
              <a:t>, etc.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poucas</a:t>
            </a:r>
            <a:r>
              <a:rPr lang="en-US" dirty="0">
                <a:ea typeface="Times New Roman" panose="02020603050405020304" pitchFamily="18" charset="0"/>
              </a:rPr>
              <a:t> </a:t>
            </a:r>
            <a:r>
              <a:rPr lang="en-US" dirty="0" err="1">
                <a:ea typeface="Times New Roman" panose="02020603050405020304" pitchFamily="18" charset="0"/>
              </a:rPr>
              <a:t>palavras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têm</a:t>
            </a:r>
            <a:r>
              <a:rPr lang="en-US" dirty="0">
                <a:ea typeface="Times New Roman" panose="02020603050405020304" pitchFamily="18" charset="0"/>
              </a:rPr>
              <a:t> um </a:t>
            </a:r>
            <a:r>
              <a:rPr lang="en-US" dirty="0" err="1">
                <a:ea typeface="Times New Roman" panose="02020603050405020304" pitchFamily="18" charset="0"/>
              </a:rPr>
              <a:t>ciclo</a:t>
            </a:r>
            <a:r>
              <a:rPr lang="en-US" dirty="0">
                <a:ea typeface="Times New Roman" panose="02020603050405020304" pitchFamily="18" charset="0"/>
              </a:rPr>
              <a:t> de </a:t>
            </a:r>
            <a:r>
              <a:rPr lang="en-US" dirty="0" err="1">
                <a:ea typeface="Times New Roman" panose="02020603050405020304" pitchFamily="18" charset="0"/>
              </a:rPr>
              <a:t>vida</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eventos</a:t>
            </a:r>
            <a:r>
              <a:rPr lang="en-US" dirty="0">
                <a:ea typeface="Times New Roman" panose="02020603050405020304" pitchFamily="18" charset="0"/>
              </a:rPr>
              <a:t> no </a:t>
            </a:r>
            <a:r>
              <a:rPr lang="en-US" dirty="0" err="1">
                <a:ea typeface="Times New Roman" panose="02020603050405020304" pitchFamily="18" charset="0"/>
              </a:rPr>
              <a:t>ciclo</a:t>
            </a:r>
            <a:r>
              <a:rPr lang="en-US" dirty="0">
                <a:ea typeface="Times New Roman" panose="02020603050405020304" pitchFamily="18" charset="0"/>
              </a:rPr>
              <a:t> de </a:t>
            </a:r>
            <a:r>
              <a:rPr lang="en-US" dirty="0" err="1">
                <a:ea typeface="Times New Roman" panose="02020603050405020304" pitchFamily="18" charset="0"/>
              </a:rPr>
              <a:t>vida</a:t>
            </a:r>
            <a:r>
              <a:rPr lang="en-US" dirty="0">
                <a:ea typeface="Times New Roman" panose="02020603050405020304" pitchFamily="18" charset="0"/>
              </a:rPr>
              <a:t> do token </a:t>
            </a:r>
            <a:r>
              <a:rPr lang="en-US" dirty="0" err="1">
                <a:ea typeface="Times New Roman" panose="02020603050405020304" pitchFamily="18" charset="0"/>
              </a:rPr>
              <a:t>indicam</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dos </a:t>
            </a:r>
            <a:r>
              <a:rPr lang="en-US" dirty="0" err="1">
                <a:ea typeface="Times New Roman" panose="02020603050405020304" pitchFamily="18" charset="0"/>
              </a:rPr>
              <a:t>atores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gerador</a:t>
            </a:r>
            <a:r>
              <a:rPr lang="en-US" dirty="0">
                <a:ea typeface="Times New Roman" panose="02020603050405020304" pitchFamily="18" charset="0"/>
              </a:rPr>
              <a:t> de token, </a:t>
            </a:r>
            <a:r>
              <a:rPr lang="en-US" dirty="0" err="1">
                <a:ea typeface="Times New Roman" panose="02020603050405020304" pitchFamily="18" charset="0"/>
              </a:rPr>
              <a:t>emissor</a:t>
            </a:r>
            <a:r>
              <a:rPr lang="en-US" dirty="0">
                <a:ea typeface="Times New Roman" panose="02020603050405020304" pitchFamily="18" charset="0"/>
              </a:rPr>
              <a:t> de token, </a:t>
            </a:r>
            <a:r>
              <a:rPr lang="en-US" dirty="0" err="1">
                <a:ea typeface="Times New Roman" panose="02020603050405020304" pitchFamily="18" charset="0"/>
              </a:rPr>
              <a:t>depositário</a:t>
            </a:r>
            <a:r>
              <a:rPr lang="en-US" dirty="0">
                <a:ea typeface="Times New Roman" panose="02020603050405020304" pitchFamily="18" charset="0"/>
              </a:rPr>
              <a:t> de token. 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oferece</a:t>
            </a:r>
            <a:r>
              <a:rPr lang="en-US" dirty="0">
                <a:ea typeface="Times New Roman" panose="02020603050405020304" pitchFamily="18" charset="0"/>
              </a:rPr>
              <a:t> </a:t>
            </a:r>
            <a:r>
              <a:rPr lang="en-US" dirty="0" err="1">
                <a:ea typeface="Times New Roman" panose="02020603050405020304" pitchFamily="18" charset="0"/>
              </a:rPr>
              <a:t>múltiplas</a:t>
            </a:r>
            <a:r>
              <a:rPr lang="en-US" dirty="0">
                <a:ea typeface="Times New Roman" panose="02020603050405020304" pitchFamily="18" charset="0"/>
              </a:rPr>
              <a:t> </a:t>
            </a:r>
            <a:r>
              <a:rPr lang="en-US" dirty="0" err="1">
                <a:ea typeface="Times New Roman" panose="02020603050405020304" pitchFamily="18" charset="0"/>
              </a:rPr>
              <a:t>possibilidades</a:t>
            </a:r>
            <a:r>
              <a:rPr lang="en-US" dirty="0">
                <a:ea typeface="Times New Roman" panose="02020603050405020304" pitchFamily="18" charset="0"/>
              </a:rPr>
              <a:t> de </a:t>
            </a:r>
            <a:r>
              <a:rPr lang="en-US" dirty="0" err="1">
                <a:ea typeface="Times New Roman" panose="02020603050405020304" pitchFamily="18" charset="0"/>
              </a:rPr>
              <a:t>registro</a:t>
            </a:r>
            <a:r>
              <a:rPr lang="en-US" dirty="0">
                <a:ea typeface="Times New Roman" panose="02020603050405020304" pitchFamily="18" charset="0"/>
              </a:rPr>
              <a:t> no FMA, de </a:t>
            </a:r>
            <a:r>
              <a:rPr lang="en-US" dirty="0" err="1">
                <a:ea typeface="Times New Roman" panose="02020603050405020304" pitchFamily="18" charset="0"/>
              </a:rPr>
              <a:t>modo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possam</a:t>
            </a:r>
            <a:r>
              <a:rPr lang="en-US" dirty="0">
                <a:ea typeface="Times New Roman" panose="02020603050405020304" pitchFamily="18" charset="0"/>
              </a:rPr>
              <a:t> </a:t>
            </a:r>
            <a:r>
              <a:rPr lang="en-US" dirty="0" err="1">
                <a:ea typeface="Times New Roman" panose="02020603050405020304" pitchFamily="18" charset="0"/>
              </a:rPr>
              <a:t>atuar</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longo</a:t>
            </a:r>
            <a:r>
              <a:rPr lang="en-US" dirty="0">
                <a:ea typeface="Times New Roman" panose="02020603050405020304" pitchFamily="18" charset="0"/>
              </a:rPr>
              <a:t> do </a:t>
            </a:r>
            <a:r>
              <a:rPr lang="en-US" dirty="0" err="1">
                <a:ea typeface="Times New Roman" panose="02020603050405020304" pitchFamily="18" charset="0"/>
              </a:rPr>
              <a:t>ciclo</a:t>
            </a:r>
            <a:r>
              <a:rPr lang="en-US" dirty="0">
                <a:ea typeface="Times New Roman" panose="02020603050405020304" pitchFamily="18" charset="0"/>
              </a:rPr>
              <a:t> de </a:t>
            </a:r>
            <a:r>
              <a:rPr lang="en-US" dirty="0" err="1">
                <a:ea typeface="Times New Roman" panose="02020603050405020304" pitchFamily="18" charset="0"/>
              </a:rPr>
              <a:t>vida</a:t>
            </a:r>
            <a:r>
              <a:rPr lang="en-US" dirty="0">
                <a:ea typeface="Times New Roman" panose="02020603050405020304" pitchFamily="18" charset="0"/>
              </a:rPr>
              <a:t> dos tokens. Como </a:t>
            </a:r>
            <a:r>
              <a:rPr lang="en-US" dirty="0" err="1">
                <a:ea typeface="Times New Roman" panose="02020603050405020304" pitchFamily="18" charset="0"/>
              </a:rPr>
              <a:t>mostra</a:t>
            </a:r>
            <a:r>
              <a:rPr lang="en-US" dirty="0">
                <a:ea typeface="Times New Roman" panose="02020603050405020304" pitchFamily="18" charset="0"/>
              </a:rPr>
              <a:t> a </a:t>
            </a:r>
            <a:r>
              <a:rPr lang="en-US" dirty="0" err="1">
                <a:ea typeface="Times New Roman" panose="02020603050405020304" pitchFamily="18" charset="0"/>
              </a:rPr>
              <a:t>Figura</a:t>
            </a:r>
            <a:r>
              <a:rPr lang="en-US" dirty="0">
                <a:ea typeface="Times New Roman" panose="02020603050405020304" pitchFamily="18" charset="0"/>
              </a:rPr>
              <a:t> 4, as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poderão</a:t>
            </a:r>
            <a:r>
              <a:rPr lang="en-US" dirty="0">
                <a:ea typeface="Times New Roman" panose="02020603050405020304" pitchFamily="18" charset="0"/>
              </a:rPr>
              <a:t> </a:t>
            </a:r>
            <a:r>
              <a:rPr lang="en-US" dirty="0" err="1">
                <a:ea typeface="Times New Roman" panose="02020603050405020304" pitchFamily="18" charset="0"/>
              </a:rPr>
              <a:t>solicitar</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breve</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candidato</a:t>
            </a:r>
            <a:r>
              <a:rPr lang="en-US" dirty="0">
                <a:ea typeface="Times New Roman" panose="02020603050405020304" pitchFamily="18" charset="0"/>
              </a:rPr>
              <a:t>. E, </a:t>
            </a:r>
            <a:r>
              <a:rPr lang="en-US" dirty="0" err="1">
                <a:ea typeface="Times New Roman" panose="02020603050405020304" pitchFamily="18" charset="0"/>
              </a:rPr>
              <a:t>claro</a:t>
            </a:r>
            <a:r>
              <a:rPr lang="en-US" dirty="0">
                <a:ea typeface="Times New Roman" panose="02020603050405020304" pitchFamily="18" charset="0"/>
              </a:rPr>
              <a:t>, as </a:t>
            </a:r>
            <a:r>
              <a:rPr lang="en-US" dirty="0" err="1">
                <a:ea typeface="Times New Roman" panose="02020603050405020304" pitchFamily="18" charset="0"/>
              </a:rPr>
              <a:t>licenças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gratuitas</a:t>
            </a:r>
            <a:r>
              <a:rPr lang="en-US" dirty="0">
                <a:ea typeface="Times New Roman" panose="02020603050405020304" pitchFamily="18" charset="0"/>
              </a:rPr>
              <a:t>. Mas a </a:t>
            </a:r>
            <a:r>
              <a:rPr lang="en-US" dirty="0" err="1">
                <a:ea typeface="Times New Roman" panose="02020603050405020304" pitchFamily="18" charset="0"/>
              </a:rPr>
              <a:t>comparação</a:t>
            </a:r>
            <a:r>
              <a:rPr lang="en-US" dirty="0">
                <a:ea typeface="Times New Roman" panose="02020603050405020304" pitchFamily="18" charset="0"/>
              </a:rPr>
              <a:t> das </a:t>
            </a:r>
            <a:r>
              <a:rPr lang="en-US" dirty="0" err="1">
                <a:ea typeface="Times New Roman" panose="02020603050405020304" pitchFamily="18" charset="0"/>
              </a:rPr>
              <a:t>taxas</a:t>
            </a:r>
            <a:r>
              <a:rPr lang="en-US" dirty="0">
                <a:ea typeface="Times New Roman" panose="02020603050405020304" pitchFamily="18" charset="0"/>
              </a:rPr>
              <a:t> e </a:t>
            </a:r>
            <a:r>
              <a:rPr lang="en-US" dirty="0" err="1">
                <a:ea typeface="Times New Roman" panose="02020603050405020304" pitchFamily="18" charset="0"/>
              </a:rPr>
              <a:t>requisitos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outros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licenças</a:t>
            </a:r>
            <a:r>
              <a:rPr lang="en-US" dirty="0">
                <a:ea typeface="Times New Roman" panose="02020603050405020304" pitchFamily="18" charset="0"/>
              </a:rPr>
              <a:t> das </a:t>
            </a:r>
            <a:r>
              <a:rPr lang="en-US" dirty="0" err="1">
                <a:ea typeface="Times New Roman" panose="02020603050405020304" pitchFamily="18" charset="0"/>
              </a:rPr>
              <a:t>autoridades</a:t>
            </a:r>
            <a:r>
              <a:rPr lang="en-US" dirty="0">
                <a:ea typeface="Times New Roman" panose="02020603050405020304" pitchFamily="18" charset="0"/>
              </a:rPr>
              <a:t> </a:t>
            </a:r>
            <a:r>
              <a:rPr lang="en-US" dirty="0" err="1">
                <a:ea typeface="Times New Roman" panose="02020603050405020304" pitchFamily="18" charset="0"/>
              </a:rPr>
              <a:t>financeiras</a:t>
            </a:r>
            <a:r>
              <a:rPr lang="en-US" dirty="0">
                <a:ea typeface="Times New Roman" panose="02020603050405020304" pitchFamily="18" charset="0"/>
              </a:rPr>
              <a:t> </a:t>
            </a:r>
            <a:r>
              <a:rPr lang="en-US" dirty="0" err="1">
                <a:ea typeface="Times New Roman" panose="02020603050405020304" pitchFamily="18" charset="0"/>
              </a:rPr>
              <a:t>indica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taxas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licenças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Liechtenstein são </a:t>
            </a:r>
            <a:r>
              <a:rPr lang="en-US" dirty="0" err="1">
                <a:ea typeface="Times New Roman" panose="02020603050405020304" pitchFamily="18" charset="0"/>
              </a:rPr>
              <a:t>razoáveis</a:t>
            </a:r>
            <a:r>
              <a:rPr lang="en-US" dirty="0">
                <a:ea typeface="Times New Roman" panose="02020603050405020304" pitchFamily="18" charset="0"/>
              </a:rPr>
              <a:t>. Uma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claramente</a:t>
            </a:r>
            <a:r>
              <a:rPr lang="en-US" dirty="0">
                <a:ea typeface="Times New Roman" panose="02020603050405020304" pitchFamily="18" charset="0"/>
              </a:rPr>
              <a:t> </a:t>
            </a:r>
            <a:r>
              <a:rPr lang="en-US" dirty="0" err="1">
                <a:ea typeface="Times New Roman" panose="02020603050405020304" pitchFamily="18" charset="0"/>
              </a:rPr>
              <a:t>definidos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Liechtenstein, 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tokenização</a:t>
            </a:r>
            <a:r>
              <a:rPr lang="en-US" dirty="0">
                <a:ea typeface="Times New Roman" panose="02020603050405020304" pitchFamily="18" charset="0"/>
              </a:rPr>
              <a:t> e </a:t>
            </a:r>
            <a:r>
              <a:rPr lang="en-US" dirty="0" err="1">
                <a:ea typeface="Times New Roman" panose="02020603050405020304" pitchFamily="18" charset="0"/>
              </a:rPr>
              <a:t>contratos</a:t>
            </a:r>
            <a:r>
              <a:rPr lang="en-US" dirty="0">
                <a:ea typeface="Times New Roman" panose="02020603050405020304" pitchFamily="18" charset="0"/>
              </a:rPr>
              <a:t> </a:t>
            </a:r>
            <a:r>
              <a:rPr lang="en-US" dirty="0" err="1">
                <a:ea typeface="Times New Roman" panose="02020603050405020304" pitchFamily="18" charset="0"/>
              </a:rPr>
              <a:t>inteligentes</a:t>
            </a:r>
            <a:r>
              <a:rPr lang="en-US" dirty="0">
                <a:ea typeface="Times New Roman" panose="02020603050405020304" pitchFamily="18" charset="0"/>
              </a:rPr>
              <a:t> </a:t>
            </a:r>
            <a:r>
              <a:rPr lang="en-US" dirty="0" err="1">
                <a:ea typeface="Times New Roman" panose="02020603050405020304" pitchFamily="18" charset="0"/>
              </a:rPr>
              <a:t>tornem</a:t>
            </a:r>
            <a:r>
              <a:rPr lang="en-US" dirty="0">
                <a:ea typeface="Times New Roman" panose="02020603050405020304" pitchFamily="18" charset="0"/>
              </a:rPr>
              <a:t>-se </a:t>
            </a:r>
            <a:r>
              <a:rPr lang="en-US" dirty="0" err="1">
                <a:ea typeface="Times New Roman" panose="02020603050405020304" pitchFamily="18" charset="0"/>
              </a:rPr>
              <a:t>padronizados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tokenização</a:t>
            </a:r>
            <a:r>
              <a:rPr lang="en-US" dirty="0">
                <a:ea typeface="Times New Roman" panose="02020603050405020304" pitchFamily="18" charset="0"/>
              </a:rPr>
              <a:t> de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reduzidos</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18120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14: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Visão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geral</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5 dos 10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requisitos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registro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NÄGELE Attorneys at Law LLC, 2019)</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508363"/>
            <a:ext cx="2693750" cy="5921904"/>
          </a:xfrm>
        </p:spPr>
        <p:txBody>
          <a:bodyPr/>
          <a:lstStyle/>
          <a:p>
            <a:pPr algn="just"/>
            <a:r>
              <a:rPr lang="en-US" b="1" dirty="0">
                <a:solidFill>
                  <a:srgbClr val="F79037"/>
                </a:solidFill>
                <a:ea typeface="Times New Roman" panose="02020603050405020304" pitchFamily="18" charset="0"/>
              </a:rPr>
              <a:t>Liechtenstein e outros </a:t>
            </a:r>
            <a:r>
              <a:rPr lang="en-US" b="1" dirty="0" err="1">
                <a:solidFill>
                  <a:srgbClr val="F79037"/>
                </a:solidFill>
                <a:ea typeface="Times New Roman" panose="02020603050405020304" pitchFamily="18" charset="0"/>
              </a:rPr>
              <a:t>países</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Liechtenstein </a:t>
            </a:r>
            <a:r>
              <a:rPr lang="en-US" dirty="0" err="1">
                <a:ea typeface="Times New Roman" panose="02020603050405020304" pitchFamily="18" charset="0"/>
              </a:rPr>
              <a:t>estabelece</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a:t>
            </a:r>
            <a:r>
              <a:rPr lang="en-US" dirty="0" err="1">
                <a:ea typeface="Times New Roman" panose="02020603050405020304" pitchFamily="18" charset="0"/>
              </a:rPr>
              <a:t>tecnologicamente</a:t>
            </a:r>
            <a:r>
              <a:rPr lang="en-US" dirty="0">
                <a:ea typeface="Times New Roman" panose="02020603050405020304" pitchFamily="18" charset="0"/>
              </a:rPr>
              <a:t> </a:t>
            </a:r>
            <a:r>
              <a:rPr lang="en-US" dirty="0" err="1">
                <a:ea typeface="Times New Roman" panose="02020603050405020304" pitchFamily="18" charset="0"/>
              </a:rPr>
              <a:t>neutra</a:t>
            </a:r>
            <a:r>
              <a:rPr lang="en-US" dirty="0">
                <a:ea typeface="Times New Roman" panose="02020603050405020304" pitchFamily="18" charset="0"/>
              </a:rPr>
              <a:t> e </a:t>
            </a:r>
            <a:r>
              <a:rPr lang="en-US" dirty="0" err="1">
                <a:ea typeface="Times New Roman" panose="02020603050405020304" pitchFamily="18" charset="0"/>
              </a:rPr>
              <a:t>abrangente</a:t>
            </a:r>
            <a:r>
              <a:rPr lang="en-US" dirty="0">
                <a:ea typeface="Times New Roman" panose="02020603050405020304" pitchFamily="18" charset="0"/>
              </a:rPr>
              <a:t>, </a:t>
            </a:r>
            <a:r>
              <a:rPr lang="en-US" dirty="0" err="1">
                <a:ea typeface="Times New Roman" panose="02020603050405020304" pitchFamily="18" charset="0"/>
              </a:rPr>
              <a:t>projetada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capturar</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aspectos</a:t>
            </a:r>
            <a:r>
              <a:rPr lang="en-US" dirty="0">
                <a:ea typeface="Times New Roman" panose="02020603050405020304" pitchFamily="18" charset="0"/>
              </a:rPr>
              <a:t> da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Devido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status de Liechtenstein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membro</a:t>
            </a:r>
            <a:r>
              <a:rPr lang="en-US" dirty="0">
                <a:ea typeface="Times New Roman" panose="02020603050405020304" pitchFamily="18" charset="0"/>
              </a:rPr>
              <a:t> da </a:t>
            </a:r>
            <a:r>
              <a:rPr lang="en-US" dirty="0" err="1">
                <a:ea typeface="Times New Roman" panose="02020603050405020304" pitchFamily="18" charset="0"/>
              </a:rPr>
              <a:t>Associação</a:t>
            </a:r>
            <a:r>
              <a:rPr lang="en-US" dirty="0">
                <a:ea typeface="Times New Roman" panose="02020603050405020304" pitchFamily="18" charset="0"/>
              </a:rPr>
              <a:t> </a:t>
            </a:r>
            <a:r>
              <a:rPr lang="en-US" dirty="0" err="1">
                <a:ea typeface="Times New Roman" panose="02020603050405020304" pitchFamily="18" charset="0"/>
              </a:rPr>
              <a:t>Económica</a:t>
            </a:r>
            <a:r>
              <a:rPr lang="en-US" dirty="0">
                <a:ea typeface="Times New Roman" panose="02020603050405020304" pitchFamily="18" charset="0"/>
              </a:rPr>
              <a:t> </a:t>
            </a:r>
            <a:r>
              <a:rPr lang="en-US" dirty="0" err="1">
                <a:ea typeface="Times New Roman" panose="02020603050405020304" pitchFamily="18" charset="0"/>
              </a:rPr>
              <a:t>Europeia</a:t>
            </a:r>
            <a:r>
              <a:rPr lang="en-US" dirty="0">
                <a:ea typeface="Times New Roman" panose="02020603050405020304" pitchFamily="18" charset="0"/>
              </a:rPr>
              <a:t> (EEA),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necessária</a:t>
            </a:r>
            <a:r>
              <a:rPr lang="en-US" dirty="0">
                <a:ea typeface="Times New Roman" panose="02020603050405020304" pitchFamily="18" charset="0"/>
              </a:rPr>
              <a:t> a </a:t>
            </a:r>
            <a:r>
              <a:rPr lang="en-US" dirty="0" err="1">
                <a:ea typeface="Times New Roman" panose="02020603050405020304" pitchFamily="18" charset="0"/>
              </a:rPr>
              <a:t>conformidade</a:t>
            </a:r>
            <a:r>
              <a:rPr lang="en-US" dirty="0">
                <a:ea typeface="Times New Roman" panose="02020603050405020304" pitchFamily="18" charset="0"/>
              </a:rPr>
              <a:t> com as </a:t>
            </a:r>
            <a:r>
              <a:rPr lang="en-US" dirty="0" err="1">
                <a:ea typeface="Times New Roman" panose="02020603050405020304" pitchFamily="18" charset="0"/>
              </a:rPr>
              <a:t>diretrizes</a:t>
            </a:r>
            <a:r>
              <a:rPr lang="en-US" dirty="0">
                <a:ea typeface="Times New Roman" panose="02020603050405020304" pitchFamily="18" charset="0"/>
              </a:rPr>
              <a:t> e </a:t>
            </a:r>
            <a:r>
              <a:rPr lang="en-US" dirty="0" err="1">
                <a:ea typeface="Times New Roman" panose="02020603050405020304" pitchFamily="18" charset="0"/>
              </a:rPr>
              <a:t>regulamentos</a:t>
            </a:r>
            <a:r>
              <a:rPr lang="en-US" dirty="0">
                <a:ea typeface="Times New Roman" panose="02020603050405020304" pitchFamily="18" charset="0"/>
              </a:rPr>
              <a:t> </a:t>
            </a:r>
            <a:r>
              <a:rPr lang="en-US" dirty="0" err="1">
                <a:ea typeface="Times New Roman" panose="02020603050405020304" pitchFamily="18" charset="0"/>
              </a:rPr>
              <a:t>codificados</a:t>
            </a:r>
            <a:r>
              <a:rPr lang="en-US" dirty="0">
                <a:ea typeface="Times New Roman" panose="02020603050405020304" pitchFamily="18" charset="0"/>
              </a:rPr>
              <a:t> da UE/EEE.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regulamentos</a:t>
            </a:r>
            <a:r>
              <a:rPr lang="en-US" dirty="0">
                <a:ea typeface="Times New Roman" panose="02020603050405020304" pitchFamily="18" charset="0"/>
              </a:rPr>
              <a:t> </a:t>
            </a:r>
            <a:r>
              <a:rPr lang="en-US" dirty="0" err="1">
                <a:ea typeface="Times New Roman" panose="02020603050405020304" pitchFamily="18" charset="0"/>
              </a:rPr>
              <a:t>básicos</a:t>
            </a:r>
            <a:r>
              <a:rPr lang="en-US" dirty="0">
                <a:ea typeface="Times New Roman" panose="02020603050405020304" pitchFamily="18" charset="0"/>
              </a:rPr>
              <a:t> </a:t>
            </a:r>
            <a:r>
              <a:rPr lang="en-US" dirty="0" err="1">
                <a:ea typeface="Times New Roman" panose="02020603050405020304" pitchFamily="18" charset="0"/>
              </a:rPr>
              <a:t>criam</a:t>
            </a:r>
            <a:r>
              <a:rPr lang="en-US" dirty="0">
                <a:ea typeface="Times New Roman" panose="02020603050405020304" pitchFamily="18" charset="0"/>
              </a:rPr>
              <a:t> um </a:t>
            </a:r>
            <a:r>
              <a:rPr lang="en-US" dirty="0" err="1">
                <a:ea typeface="Times New Roman" panose="02020603050405020304" pitchFamily="18" charset="0"/>
              </a:rPr>
              <a:t>piso</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o </a:t>
            </a:r>
            <a:r>
              <a:rPr lang="en-US" dirty="0" err="1">
                <a:ea typeface="Times New Roman" panose="02020603050405020304" pitchFamily="18" charset="0"/>
              </a:rPr>
              <a:t>qual</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legisladores</a:t>
            </a:r>
            <a:r>
              <a:rPr lang="en-US" dirty="0">
                <a:ea typeface="Times New Roman" panose="02020603050405020304" pitchFamily="18" charset="0"/>
              </a:rPr>
              <a:t> de Liechtenstein se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basear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e </a:t>
            </a:r>
            <a:r>
              <a:rPr lang="en-US" dirty="0" err="1">
                <a:ea typeface="Times New Roman" panose="02020603050405020304" pitchFamily="18" charset="0"/>
              </a:rPr>
              <a:t>licenças</a:t>
            </a:r>
            <a:r>
              <a:rPr lang="en-US" dirty="0">
                <a:ea typeface="Times New Roman" panose="02020603050405020304" pitchFamily="18" charset="0"/>
              </a:rPr>
              <a:t> </a:t>
            </a:r>
            <a:r>
              <a:rPr lang="en-US" dirty="0" err="1">
                <a:ea typeface="Times New Roman" panose="02020603050405020304" pitchFamily="18" charset="0"/>
              </a:rPr>
              <a:t>emitidos</a:t>
            </a:r>
            <a:r>
              <a:rPr lang="en-US" dirty="0">
                <a:ea typeface="Times New Roman" panose="02020603050405020304" pitchFamily="18" charset="0"/>
              </a:rPr>
              <a:t> de </a:t>
            </a:r>
            <a:r>
              <a:rPr lang="en-US" dirty="0" err="1">
                <a:ea typeface="Times New Roman" panose="02020603050405020304" pitchFamily="18" charset="0"/>
              </a:rPr>
              <a:t>acordo</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regulamentos</a:t>
            </a:r>
            <a:r>
              <a:rPr lang="en-US" dirty="0">
                <a:ea typeface="Times New Roman" panose="02020603050405020304" pitchFamily="18" charset="0"/>
              </a:rPr>
              <a:t> e </a:t>
            </a:r>
            <a:r>
              <a:rPr lang="en-US" dirty="0" err="1">
                <a:ea typeface="Times New Roman" panose="02020603050405020304" pitchFamily="18" charset="0"/>
              </a:rPr>
              <a:t>diretrizes</a:t>
            </a:r>
            <a:r>
              <a:rPr lang="en-US" dirty="0">
                <a:ea typeface="Times New Roman" panose="02020603050405020304" pitchFamily="18" charset="0"/>
              </a:rPr>
              <a:t> </a:t>
            </a:r>
            <a:r>
              <a:rPr lang="en-US" dirty="0" err="1">
                <a:ea typeface="Times New Roman" panose="02020603050405020304" pitchFamily="18" charset="0"/>
              </a:rPr>
              <a:t>fundamentais</a:t>
            </a:r>
            <a:r>
              <a:rPr lang="en-US" dirty="0">
                <a:ea typeface="Times New Roman" panose="02020603050405020304" pitchFamily="18" charset="0"/>
              </a:rPr>
              <a:t> da UE/EEE são </a:t>
            </a:r>
            <a:r>
              <a:rPr lang="en-US" dirty="0" err="1">
                <a:ea typeface="Times New Roman" panose="02020603050405020304" pitchFamily="18" charset="0"/>
              </a:rPr>
              <a:t>passáveis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outros </a:t>
            </a:r>
            <a:r>
              <a:rPr lang="en-US" dirty="0" err="1">
                <a:ea typeface="Times New Roman" panose="02020603050405020304" pitchFamily="18" charset="0"/>
              </a:rPr>
              <a:t>estados</a:t>
            </a:r>
            <a:r>
              <a:rPr lang="en-US" dirty="0">
                <a:ea typeface="Times New Roman" panose="02020603050405020304" pitchFamily="18" charset="0"/>
              </a:rPr>
              <a:t> </a:t>
            </a:r>
            <a:r>
              <a:rPr lang="en-US" dirty="0" err="1">
                <a:ea typeface="Times New Roman" panose="02020603050405020304" pitchFamily="18" charset="0"/>
              </a:rPr>
              <a:t>membros</a:t>
            </a:r>
            <a:r>
              <a:rPr lang="en-US" dirty="0">
                <a:ea typeface="Times New Roman" panose="02020603050405020304" pitchFamily="18" charset="0"/>
              </a:rPr>
              <a:t> da UE/EEE, </a:t>
            </a:r>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únicos</a:t>
            </a:r>
            <a:r>
              <a:rPr lang="en-US" dirty="0">
                <a:ea typeface="Times New Roman" panose="02020603050405020304" pitchFamily="18" charset="0"/>
              </a:rPr>
              <a:t> de Liechtenstein sob a Lei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passáveis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claro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regulamentações</a:t>
            </a:r>
            <a:r>
              <a:rPr lang="en-US" dirty="0">
                <a:ea typeface="Times New Roman" panose="02020603050405020304" pitchFamily="18" charset="0"/>
              </a:rPr>
              <a:t> </a:t>
            </a:r>
            <a:r>
              <a:rPr lang="en-US" dirty="0" err="1">
                <a:ea typeface="Times New Roman" panose="02020603050405020304" pitchFamily="18" charset="0"/>
              </a:rPr>
              <a:t>tributárias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outros </a:t>
            </a:r>
            <a:r>
              <a:rPr lang="en-US" dirty="0" err="1">
                <a:ea typeface="Times New Roman" panose="02020603050405020304" pitchFamily="18" charset="0"/>
              </a:rPr>
              <a:t>países</a:t>
            </a:r>
            <a:r>
              <a:rPr lang="en-US" dirty="0">
                <a:ea typeface="Times New Roman" panose="02020603050405020304" pitchFamily="18" charset="0"/>
              </a:rPr>
              <a:t> e a </a:t>
            </a:r>
            <a:r>
              <a:rPr lang="en-US" dirty="0" err="1">
                <a:ea typeface="Times New Roman" panose="02020603050405020304" pitchFamily="18" charset="0"/>
              </a:rPr>
              <a:t>futura</a:t>
            </a:r>
            <a:r>
              <a:rPr lang="en-US" dirty="0">
                <a:ea typeface="Times New Roman" panose="02020603050405020304" pitchFamily="18" charset="0"/>
              </a:rPr>
              <a:t> "</a:t>
            </a:r>
            <a:r>
              <a:rPr lang="en-US" dirty="0" err="1">
                <a:ea typeface="Times New Roman" panose="02020603050405020304" pitchFamily="18" charset="0"/>
              </a:rPr>
              <a:t>licença</a:t>
            </a:r>
            <a:r>
              <a:rPr lang="en-US" dirty="0">
                <a:ea typeface="Times New Roman" panose="02020603050405020304" pitchFamily="18" charset="0"/>
              </a:rPr>
              <a:t> de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Alemanha</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tornar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empreendimentos</a:t>
            </a:r>
            <a:r>
              <a:rPr lang="en-US" dirty="0">
                <a:ea typeface="Times New Roman" panose="02020603050405020304" pitchFamily="18" charset="0"/>
              </a:rPr>
              <a:t> </a:t>
            </a:r>
            <a:r>
              <a:rPr lang="en-US" dirty="0" err="1">
                <a:ea typeface="Times New Roman" panose="02020603050405020304" pitchFamily="18" charset="0"/>
              </a:rPr>
              <a:t>comerciais</a:t>
            </a:r>
            <a:r>
              <a:rPr lang="en-US" dirty="0">
                <a:ea typeface="Times New Roman" panose="02020603050405020304" pitchFamily="18" charset="0"/>
              </a:rPr>
              <a:t> </a:t>
            </a:r>
            <a:r>
              <a:rPr lang="en-US" dirty="0" err="1">
                <a:ea typeface="Times New Roman" panose="02020603050405020304" pitchFamily="18" charset="0"/>
              </a:rPr>
              <a:t>aqui</a:t>
            </a:r>
            <a:r>
              <a:rPr lang="en-US" dirty="0">
                <a:ea typeface="Times New Roman" panose="02020603050405020304" pitchFamily="18" charset="0"/>
              </a:rPr>
              <a:t> e </a:t>
            </a:r>
            <a:r>
              <a:rPr lang="en-US" dirty="0" err="1">
                <a:ea typeface="Times New Roman" panose="02020603050405020304" pitchFamily="18" charset="0"/>
              </a:rPr>
              <a:t>ali</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complexos</a:t>
            </a:r>
            <a:r>
              <a:rPr lang="en-US" dirty="0">
                <a:ea typeface="Times New Roman" panose="02020603050405020304" pitchFamily="18" charset="0"/>
              </a:rPr>
              <a:t>, mas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inviáveis</a:t>
            </a:r>
            <a:r>
              <a:rPr lang="en-US" dirty="0">
                <a:ea typeface="Times New Roman" panose="02020603050405020304" pitchFamily="18" charset="0"/>
              </a:rPr>
              <a:t>.</a:t>
            </a:r>
          </a:p>
          <a:p>
            <a:pPr algn="just"/>
            <a:r>
              <a:rPr lang="en-US" dirty="0">
                <a:effectLst/>
                <a:ea typeface="Times New Roman" panose="02020603050405020304" pitchFamily="18" charset="0"/>
              </a:rPr>
              <a:t> </a:t>
            </a:r>
          </a:p>
          <a:p>
            <a:pPr algn="just"/>
            <a:r>
              <a:rPr lang="en-US" dirty="0">
                <a:ea typeface="Times New Roman" panose="02020603050405020304" pitchFamily="18" charset="0"/>
              </a:rPr>
              <a:t>No </a:t>
            </a:r>
            <a:r>
              <a:rPr lang="en-US" dirty="0" err="1">
                <a:ea typeface="Times New Roman" panose="02020603050405020304" pitchFamily="18" charset="0"/>
              </a:rPr>
              <a:t>fundo</a:t>
            </a:r>
            <a:r>
              <a:rPr lang="en-US" dirty="0">
                <a:ea typeface="Times New Roman" panose="02020603050405020304" pitchFamily="18" charset="0"/>
              </a:rPr>
              <a:t>, 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focado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adaptação</a:t>
            </a:r>
            <a:r>
              <a:rPr lang="en-US" dirty="0">
                <a:ea typeface="Times New Roman" panose="02020603050405020304" pitchFamily="18" charset="0"/>
              </a:rPr>
              <a:t> de leis </a:t>
            </a:r>
            <a:r>
              <a:rPr lang="en-US" dirty="0" err="1">
                <a:ea typeface="Times New Roman" panose="02020603050405020304" pitchFamily="18" charset="0"/>
              </a:rPr>
              <a:t>pré-existentes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promover</a:t>
            </a:r>
            <a:r>
              <a:rPr lang="en-US" dirty="0">
                <a:ea typeface="Times New Roman" panose="02020603050405020304" pitchFamily="18" charset="0"/>
              </a:rPr>
              <a:t> a </a:t>
            </a:r>
            <a:r>
              <a:rPr lang="en-US" dirty="0" err="1">
                <a:ea typeface="Times New Roman" panose="02020603050405020304" pitchFamily="18" charset="0"/>
              </a:rPr>
              <a:t>segurança</a:t>
            </a:r>
            <a:r>
              <a:rPr lang="en-US" dirty="0">
                <a:ea typeface="Times New Roman" panose="02020603050405020304" pitchFamily="18" charset="0"/>
              </a:rPr>
              <a:t> </a:t>
            </a:r>
            <a:r>
              <a:rPr lang="en-US" dirty="0" err="1">
                <a:ea typeface="Times New Roman" panose="02020603050405020304" pitchFamily="18" charset="0"/>
              </a:rPr>
              <a:t>jurídica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economia</a:t>
            </a:r>
            <a:r>
              <a:rPr lang="en-US" dirty="0">
                <a:ea typeface="Times New Roman" panose="02020603050405020304" pitchFamily="18" charset="0"/>
              </a:rPr>
              <a:t> de tokens. </a:t>
            </a:r>
            <a:r>
              <a:rPr lang="en-US" dirty="0" err="1">
                <a:ea typeface="Times New Roman" panose="02020603050405020304" pitchFamily="18" charset="0"/>
              </a:rPr>
              <a:t>Traçando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linha</a:t>
            </a:r>
            <a:r>
              <a:rPr lang="en-US" dirty="0">
                <a:ea typeface="Times New Roman" panose="02020603050405020304" pitchFamily="18" charset="0"/>
              </a:rPr>
              <a:t> </a:t>
            </a:r>
            <a:r>
              <a:rPr lang="en-US" dirty="0" err="1">
                <a:ea typeface="Times New Roman" panose="02020603050405020304" pitchFamily="18" charset="0"/>
              </a:rPr>
              <a:t>clara</a:t>
            </a:r>
            <a:r>
              <a:rPr lang="en-US" dirty="0">
                <a:ea typeface="Times New Roman" panose="02020603050405020304" pitchFamily="18" charset="0"/>
              </a:rPr>
              <a:t> entre o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enquadra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lei civil versus a lei </a:t>
            </a:r>
            <a:r>
              <a:rPr lang="en-US" dirty="0" err="1">
                <a:ea typeface="Times New Roman" panose="02020603050405020304" pitchFamily="18" charset="0"/>
              </a:rPr>
              <a:t>regulatória</a:t>
            </a:r>
            <a:r>
              <a:rPr lang="en-US" dirty="0">
                <a:ea typeface="Times New Roman" panose="02020603050405020304" pitchFamily="18" charset="0"/>
              </a:rPr>
              <a:t> e de </a:t>
            </a:r>
            <a:r>
              <a:rPr lang="en-US" dirty="0" err="1">
                <a:ea typeface="Times New Roman" panose="02020603050405020304" pitchFamily="18" charset="0"/>
              </a:rPr>
              <a:t>supervisão</a:t>
            </a:r>
            <a:r>
              <a:rPr lang="en-US" dirty="0">
                <a:ea typeface="Times New Roman" panose="02020603050405020304" pitchFamily="18" charset="0"/>
              </a:rPr>
              <a:t>, a Lei </a:t>
            </a:r>
            <a:r>
              <a:rPr lang="en-US" dirty="0" err="1">
                <a:ea typeface="Times New Roman" panose="02020603050405020304" pitchFamily="18" charset="0"/>
              </a:rPr>
              <a:t>Blockchain</a:t>
            </a:r>
            <a:r>
              <a:rPr lang="en-US" dirty="0">
                <a:ea typeface="Times New Roman" panose="02020603050405020304" pitchFamily="18" charset="0"/>
              </a:rPr>
              <a:t> de Liechtenstein </a:t>
            </a:r>
            <a:r>
              <a:rPr lang="en-US" dirty="0" err="1">
                <a:ea typeface="Times New Roman" panose="02020603050405020304" pitchFamily="18" charset="0"/>
              </a:rPr>
              <a:t>inclui</a:t>
            </a:r>
            <a:r>
              <a:rPr lang="en-US" dirty="0">
                <a:ea typeface="Times New Roman" panose="02020603050405020304" pitchFamily="18" charset="0"/>
              </a:rPr>
              <a:t> </a:t>
            </a:r>
            <a:r>
              <a:rPr lang="en-US" dirty="0" err="1">
                <a:ea typeface="Times New Roman" panose="02020603050405020304" pitchFamily="18" charset="0"/>
              </a:rPr>
              <a:t>alterações</a:t>
            </a:r>
            <a:r>
              <a:rPr lang="en-US" dirty="0">
                <a:ea typeface="Times New Roman" panose="02020603050405020304" pitchFamily="18" charset="0"/>
              </a:rPr>
              <a:t> da Lei de </a:t>
            </a:r>
            <a:r>
              <a:rPr lang="en-US" dirty="0" err="1">
                <a:ea typeface="Times New Roman" panose="02020603050405020304" pitchFamily="18" charset="0"/>
              </a:rPr>
              <a:t>Pessoas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de Liechtenstein, Lei </a:t>
            </a:r>
            <a:r>
              <a:rPr lang="en-US" dirty="0" err="1">
                <a:ea typeface="Times New Roman" panose="02020603050405020304" pitchFamily="18" charset="0"/>
              </a:rPr>
              <a:t>Comercial</a:t>
            </a:r>
            <a:r>
              <a:rPr lang="en-US" dirty="0">
                <a:ea typeface="Times New Roman" panose="02020603050405020304" pitchFamily="18" charset="0"/>
              </a:rPr>
              <a:t>, Lei de Due Diligence e Lei da </a:t>
            </a:r>
            <a:r>
              <a:rPr lang="en-US" dirty="0" err="1">
                <a:ea typeface="Times New Roman" panose="02020603050405020304" pitchFamily="18" charset="0"/>
              </a:rPr>
              <a:t>Autoridade</a:t>
            </a:r>
            <a:r>
              <a:rPr lang="en-US" dirty="0">
                <a:ea typeface="Times New Roman" panose="02020603050405020304" pitchFamily="18" charset="0"/>
              </a:rPr>
              <a:t> do Mercado </a:t>
            </a:r>
            <a:r>
              <a:rPr lang="en-US" dirty="0" err="1">
                <a:ea typeface="Times New Roman" panose="02020603050405020304" pitchFamily="18" charset="0"/>
              </a:rPr>
              <a:t>Financeiro</a:t>
            </a:r>
            <a:r>
              <a:rPr lang="en-US" dirty="0">
                <a:ea typeface="Times New Roman" panose="02020603050405020304" pitchFamily="18" charset="0"/>
              </a:rPr>
              <a:t>. </a:t>
            </a:r>
            <a:r>
              <a:rPr lang="en-US" dirty="0" err="1">
                <a:ea typeface="Times New Roman" panose="02020603050405020304" pitchFamily="18" charset="0"/>
              </a:rPr>
              <a:t>Provavelmente</a:t>
            </a:r>
            <a:r>
              <a:rPr lang="en-US" dirty="0">
                <a:ea typeface="Times New Roman" panose="02020603050405020304" pitchFamily="18" charset="0"/>
              </a:rPr>
              <a:t>, o </a:t>
            </a:r>
            <a:r>
              <a:rPr lang="en-US" dirty="0" err="1">
                <a:ea typeface="Times New Roman" panose="02020603050405020304" pitchFamily="18" charset="0"/>
              </a:rPr>
              <a:t>aspecto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importante</a:t>
            </a:r>
            <a:r>
              <a:rPr lang="en-US" dirty="0">
                <a:ea typeface="Times New Roman" panose="02020603050405020304" pitchFamily="18" charset="0"/>
              </a:rPr>
              <a:t> são as </a:t>
            </a:r>
            <a:r>
              <a:rPr lang="en-US" dirty="0" err="1">
                <a:ea typeface="Times New Roman" panose="02020603050405020304" pitchFamily="18" charset="0"/>
              </a:rPr>
              <a:t>mudanças</a:t>
            </a:r>
            <a:r>
              <a:rPr lang="en-US" dirty="0">
                <a:ea typeface="Times New Roman" panose="02020603050405020304" pitchFamily="18" charset="0"/>
              </a:rPr>
              <a:t> no </a:t>
            </a:r>
            <a:r>
              <a:rPr lang="en-US" dirty="0" err="1">
                <a:ea typeface="Times New Roman" panose="02020603050405020304" pitchFamily="18" charset="0"/>
              </a:rPr>
              <a:t>direito</a:t>
            </a:r>
            <a:r>
              <a:rPr lang="en-US" dirty="0">
                <a:ea typeface="Times New Roman" panose="02020603050405020304" pitchFamily="18" charset="0"/>
              </a:rPr>
              <a:t> civil,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subjacente</a:t>
            </a:r>
            <a:r>
              <a:rPr lang="en-US" dirty="0">
                <a:ea typeface="Times New Roman" panose="02020603050405020304" pitchFamily="18" charset="0"/>
              </a:rPr>
              <a:t> </a:t>
            </a:r>
            <a:r>
              <a:rPr lang="en-US" dirty="0" err="1">
                <a:ea typeface="Times New Roman" panose="02020603050405020304" pitchFamily="18" charset="0"/>
              </a:rPr>
              <a:t>representado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token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efetivamente</a:t>
            </a:r>
            <a:r>
              <a:rPr lang="en-US" dirty="0">
                <a:ea typeface="Times New Roman" panose="02020603050405020304" pitchFamily="18" charset="0"/>
              </a:rPr>
              <a:t> </a:t>
            </a:r>
            <a:r>
              <a:rPr lang="en-US" dirty="0" err="1">
                <a:ea typeface="Times New Roman" panose="02020603050405020304" pitchFamily="18" charset="0"/>
              </a:rPr>
              <a:t>transferido</a:t>
            </a:r>
            <a:r>
              <a:rPr lang="en-US" dirty="0">
                <a:ea typeface="Times New Roman" panose="02020603050405020304" pitchFamily="18" charset="0"/>
              </a:rPr>
              <a:t> da parte A </a:t>
            </a:r>
            <a:r>
              <a:rPr lang="en-US" dirty="0" err="1">
                <a:ea typeface="Times New Roman" panose="02020603050405020304" pitchFamily="18" charset="0"/>
              </a:rPr>
              <a:t>para</a:t>
            </a:r>
            <a:r>
              <a:rPr lang="en-US" dirty="0">
                <a:ea typeface="Times New Roman" panose="02020603050405020304" pitchFamily="18" charset="0"/>
              </a:rPr>
              <a:t> a parte B. </a:t>
            </a:r>
            <a:r>
              <a:rPr lang="en-US" dirty="0" err="1">
                <a:ea typeface="Times New Roman" panose="02020603050405020304" pitchFamily="18" charset="0"/>
              </a:rPr>
              <a:t>Além</a:t>
            </a:r>
            <a:r>
              <a:rPr lang="en-US" dirty="0">
                <a:ea typeface="Times New Roman" panose="02020603050405020304" pitchFamily="18" charset="0"/>
              </a:rPr>
              <a:t> disso, a lei </a:t>
            </a:r>
            <a:r>
              <a:rPr lang="en-US" dirty="0" err="1">
                <a:ea typeface="Times New Roman" panose="02020603050405020304" pitchFamily="18" charset="0"/>
              </a:rPr>
              <a:t>fornece</a:t>
            </a:r>
            <a:r>
              <a:rPr lang="en-US" dirty="0">
                <a:ea typeface="Times New Roman" panose="02020603050405020304" pitchFamily="18" charset="0"/>
              </a:rPr>
              <a:t> </a:t>
            </a:r>
            <a:r>
              <a:rPr lang="en-US" dirty="0" err="1">
                <a:ea typeface="Times New Roman" panose="02020603050405020304" pitchFamily="18" charset="0"/>
              </a:rPr>
              <a:t>regras</a:t>
            </a:r>
            <a:r>
              <a:rPr lang="en-US" dirty="0">
                <a:ea typeface="Times New Roman" panose="02020603050405020304" pitchFamily="18" charset="0"/>
              </a:rPr>
              <a:t> </a:t>
            </a:r>
            <a:r>
              <a:rPr lang="en-US" dirty="0" err="1">
                <a:ea typeface="Times New Roman" panose="02020603050405020304" pitchFamily="18" charset="0"/>
              </a:rPr>
              <a:t>regulatórias</a:t>
            </a:r>
            <a:r>
              <a:rPr lang="en-US" dirty="0">
                <a:ea typeface="Times New Roman" panose="02020603050405020304" pitchFamily="18" charset="0"/>
              </a:rPr>
              <a:t> e de </a:t>
            </a:r>
            <a:r>
              <a:rPr lang="en-US" dirty="0" err="1">
                <a:ea typeface="Times New Roman" panose="02020603050405020304" pitchFamily="18" charset="0"/>
              </a:rPr>
              <a:t>supervisão</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a:t>
            </a:r>
            <a:r>
              <a:rPr lang="en-US" dirty="0" err="1">
                <a:ea typeface="Times New Roman" panose="02020603050405020304" pitchFamily="18" charset="0"/>
              </a:rPr>
              <a:t>aqueles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interagem</a:t>
            </a:r>
            <a:r>
              <a:rPr lang="en-US" dirty="0">
                <a:ea typeface="Times New Roman" panose="02020603050405020304" pitchFamily="18" charset="0"/>
              </a:rPr>
              <a:t> com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 </a:t>
            </a:r>
            <a:r>
              <a:rPr lang="en-US" dirty="0" err="1">
                <a:ea typeface="Times New Roman" panose="02020603050405020304" pitchFamily="18" charset="0"/>
              </a:rPr>
              <a:t>incluindo</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a:t>
            </a:r>
            <a:r>
              <a:rPr lang="en-US" dirty="0" err="1">
                <a:ea typeface="Times New Roman" panose="02020603050405020304" pitchFamily="18" charset="0"/>
              </a:rPr>
              <a:t>prestadores</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e </a:t>
            </a:r>
            <a:r>
              <a:rPr lang="en-US" dirty="0" err="1">
                <a:ea typeface="Times New Roman" panose="02020603050405020304" pitchFamily="18" charset="0"/>
              </a:rPr>
              <a:t>intermediários</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1" y="3390247"/>
            <a:ext cx="6372783"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Liechtenstein: “</a:t>
            </a:r>
            <a:r>
              <a:rPr lang="en-US" sz="1100" b="1" dirty="0" err="1">
                <a:solidFill>
                  <a:srgbClr val="F79037"/>
                </a:solidFill>
                <a:latin typeface="Calibri" panose="020F0502020204030204" pitchFamily="34" charset="0"/>
                <a:cs typeface="Calibri" panose="020F0502020204030204" pitchFamily="34" charset="0"/>
              </a:rPr>
              <a:t>tokenização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direta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sem</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soluções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alternativas</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difícil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desafiante</a:t>
            </a:r>
            <a:r>
              <a:rPr lang="en-US" sz="1100" dirty="0">
                <a:latin typeface="Calibri" panose="020F0502020204030204" pitchFamily="34" charset="0"/>
                <a:cs typeface="Calibri" panose="020F0502020204030204" pitchFamily="34" charset="0"/>
              </a:rPr>
              <a:t> com as leis </a:t>
            </a:r>
            <a:r>
              <a:rPr lang="en-US" sz="1100" dirty="0" err="1">
                <a:latin typeface="Calibri" panose="020F0502020204030204" pitchFamily="34" charset="0"/>
                <a:cs typeface="Calibri" panose="020F0502020204030204" pitchFamily="34" charset="0"/>
              </a:rPr>
              <a:t>locais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vigor. Na </a:t>
            </a:r>
            <a:r>
              <a:rPr lang="en-US" sz="1100" dirty="0" err="1">
                <a:latin typeface="Calibri" panose="020F0502020204030204" pitchFamily="34" charset="0"/>
                <a:cs typeface="Calibri" panose="020F0502020204030204" pitchFamily="34" charset="0"/>
              </a:rPr>
              <a:t>Alemanha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dívida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tokenizadas</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agora. Um </a:t>
            </a:r>
            <a:r>
              <a:rPr lang="en-US" sz="1100" dirty="0" err="1">
                <a:latin typeface="Calibri" panose="020F0502020204030204" pitchFamily="34" charset="0"/>
                <a:cs typeface="Calibri" panose="020F0502020204030204" pitchFamily="34" charset="0"/>
              </a:rPr>
              <a:t>advogado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sempre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encontrar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e - </a:t>
            </a:r>
            <a:r>
              <a:rPr lang="en-US" sz="1100" dirty="0" err="1">
                <a:latin typeface="Calibri" panose="020F0502020204030204" pitchFamily="34" charset="0"/>
                <a:cs typeface="Calibri" panose="020F0502020204030204" pitchFamily="34" charset="0"/>
              </a:rPr>
              <a:t>posteriormente</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convencer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órgãos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proposta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acordo</a:t>
            </a:r>
            <a:r>
              <a:rPr lang="en-US" sz="1100" dirty="0">
                <a:latin typeface="Calibri" panose="020F0502020204030204" pitchFamily="34" charset="0"/>
                <a:cs typeface="Calibri" panose="020F0502020204030204" pitchFamily="34" charset="0"/>
              </a:rPr>
              <a:t> com a lei local, </a:t>
            </a:r>
            <a:r>
              <a:rPr lang="en-US" sz="1100" dirty="0" err="1">
                <a:latin typeface="Calibri" panose="020F0502020204030204" pitchFamily="34" charset="0"/>
                <a:cs typeface="Calibri" panose="020F0502020204030204" pitchFamily="34" charset="0"/>
              </a:rPr>
              <a:t>interpretando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parágrafo</a:t>
            </a:r>
            <a:r>
              <a:rPr lang="en-US" sz="1100" dirty="0">
                <a:latin typeface="Calibri" panose="020F0502020204030204" pitchFamily="34" charset="0"/>
                <a:cs typeface="Calibri" panose="020F0502020204030204" pitchFamily="34" charset="0"/>
              </a:rPr>
              <a:t> da lei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"nova". O </a:t>
            </a:r>
            <a:r>
              <a:rPr lang="en-US" sz="1100" dirty="0" err="1">
                <a:latin typeface="Calibri" panose="020F0502020204030204" pitchFamily="34" charset="0"/>
                <a:cs typeface="Calibri" panose="020F0502020204030204" pitchFamily="34" charset="0"/>
              </a:rPr>
              <a:t>advogado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nunca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fácil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caras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ainda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sujeitas</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padronizado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Liechtenstein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destino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atraente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esforços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esforços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demorados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caros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tokenizados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outros </a:t>
            </a:r>
            <a:r>
              <a:rPr lang="en-US" sz="1100" dirty="0" err="1">
                <a:latin typeface="Calibri" panose="020F0502020204030204" pitchFamily="34" charset="0"/>
                <a:cs typeface="Calibri" panose="020F0502020204030204" pitchFamily="34" charset="0"/>
              </a:rPr>
              <a:t>países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padronizou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diminuiu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desde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introdução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de bens </a:t>
            </a:r>
            <a:r>
              <a:rPr lang="en-US" sz="1100" dirty="0" err="1">
                <a:latin typeface="Calibri" panose="020F0502020204030204" pitchFamily="34" charset="0"/>
                <a:cs typeface="Calibri" panose="020F0502020204030204" pitchFamily="34" charset="0"/>
              </a:rPr>
              <a:t>tokenizados</a:t>
            </a:r>
            <a:r>
              <a:rPr lang="en-US" sz="1100" dirty="0">
                <a:latin typeface="Calibri" panose="020F0502020204030204" pitchFamily="34" charset="0"/>
                <a:cs typeface="Calibri" panose="020F0502020204030204" pitchFamily="34" charset="0"/>
              </a:rPr>
              <a:t> com o TVTG </a:t>
            </a:r>
            <a:r>
              <a:rPr lang="en-US" sz="1100" dirty="0" err="1">
                <a:latin typeface="Calibri" panose="020F0502020204030204" pitchFamily="34" charset="0"/>
                <a:cs typeface="Calibri" panose="020F0502020204030204" pitchFamily="34" charset="0"/>
              </a:rPr>
              <a:t>ficou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abaixo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números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esperados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680865"/>
            <a:ext cx="6005741" cy="92042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mergulhar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especificamente</a:t>
            </a:r>
            <a:r>
              <a:rPr lang="en-US" sz="1100" dirty="0">
                <a:latin typeface="Calibri" panose="020F0502020204030204" pitchFamily="34" charset="0"/>
                <a:cs typeface="Calibri" panose="020F0502020204030204" pitchFamily="34" charset="0"/>
              </a:rPr>
              <a:t> e no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assista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vídeo</a:t>
            </a:r>
            <a:r>
              <a:rPr lang="en-US" sz="1100" dirty="0">
                <a:latin typeface="Calibri" panose="020F0502020204030204" pitchFamily="34" charset="0"/>
                <a:cs typeface="Calibri" panose="020F0502020204030204" pitchFamily="34" charset="0"/>
              </a:rPr>
              <a:t> da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152137"/>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8"/>
                </a:rPr>
                <a:t>CLICA PARA </a:t>
              </a:r>
              <a:r>
                <a:rPr lang="en-US" sz="1200" b="1" u="sng" dirty="0">
                  <a:solidFill>
                    <a:srgbClr val="59911D"/>
                  </a:solidFill>
                  <a:latin typeface="Calibri" panose="020F0502020204030204" pitchFamily="34" charset="0"/>
                  <a:cs typeface="Calibri" panose="020F0502020204030204" pitchFamily="34" charset="0"/>
                  <a:hlinkClick r:id="rId8"/>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ea typeface="Times New Roman" panose="02020603050405020304" pitchFamily="18" charset="0"/>
              </a:rPr>
              <a:t>O </a:t>
            </a:r>
            <a:r>
              <a:rPr lang="en-US" dirty="0" err="1">
                <a:ea typeface="Times New Roman" panose="02020603050405020304" pitchFamily="18" charset="0"/>
              </a:rPr>
              <a:t>atual</a:t>
            </a:r>
            <a:r>
              <a:rPr lang="en-US" dirty="0">
                <a:ea typeface="Times New Roman" panose="02020603050405020304" pitchFamily="18" charset="0"/>
              </a:rPr>
              <a:t> </a:t>
            </a:r>
            <a:r>
              <a:rPr lang="en-US" dirty="0" err="1">
                <a:ea typeface="Times New Roman" panose="02020603050405020304" pitchFamily="18" charset="0"/>
              </a:rPr>
              <a:t>mercado</a:t>
            </a:r>
            <a:r>
              <a:rPr lang="en-US" dirty="0">
                <a:ea typeface="Times New Roman" panose="02020603050405020304" pitchFamily="18" charset="0"/>
              </a:rPr>
              <a:t> da UE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torno</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caracterizado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forte </a:t>
            </a:r>
            <a:r>
              <a:rPr lang="en-US" dirty="0" err="1">
                <a:ea typeface="Times New Roman" panose="02020603050405020304" pitchFamily="18" charset="0"/>
              </a:rPr>
              <a:t>crescimento</a:t>
            </a:r>
            <a:r>
              <a:rPr lang="en-US" dirty="0">
                <a:ea typeface="Times New Roman" panose="02020603050405020304" pitchFamily="18" charset="0"/>
              </a:rPr>
              <a:t> </a:t>
            </a:r>
            <a:r>
              <a:rPr lang="en-US" dirty="0" err="1">
                <a:ea typeface="Times New Roman" panose="02020603050405020304" pitchFamily="18" charset="0"/>
              </a:rPr>
              <a:t>contínuo</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ampla</a:t>
            </a:r>
            <a:r>
              <a:rPr lang="en-US" dirty="0">
                <a:ea typeface="Times New Roman" panose="02020603050405020304" pitchFamily="18" charset="0"/>
              </a:rPr>
              <a:t> </a:t>
            </a:r>
            <a:r>
              <a:rPr lang="en-US" dirty="0" err="1">
                <a:ea typeface="Times New Roman" panose="02020603050405020304" pitchFamily="18" charset="0"/>
              </a:rPr>
              <a:t>variedade</a:t>
            </a:r>
            <a:r>
              <a:rPr lang="en-US" dirty="0">
                <a:ea typeface="Times New Roman" panose="02020603050405020304" pitchFamily="18" charset="0"/>
              </a:rPr>
              <a:t> de </a:t>
            </a:r>
            <a:r>
              <a:rPr lang="en-US" dirty="0" err="1">
                <a:ea typeface="Times New Roman" panose="02020603050405020304" pitchFamily="18" charset="0"/>
              </a:rPr>
              <a:t>casos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a:t>
            </a:r>
            <a:r>
              <a:rPr lang="en-US" dirty="0" err="1">
                <a:ea typeface="Times New Roman" panose="02020603050405020304" pitchFamily="18" charset="0"/>
              </a:rPr>
              <a:t>Impulsionado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interesse</a:t>
            </a:r>
            <a:r>
              <a:rPr lang="en-US" dirty="0">
                <a:ea typeface="Times New Roman" panose="02020603050405020304" pitchFamily="18" charset="0"/>
              </a:rPr>
              <a:t> de </a:t>
            </a:r>
            <a:r>
              <a:rPr lang="en-US" dirty="0" err="1">
                <a:ea typeface="Times New Roman" panose="02020603050405020304" pitchFamily="18" charset="0"/>
              </a:rPr>
              <a:t>particulares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de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setores</a:t>
            </a:r>
            <a:r>
              <a:rPr lang="en-US" dirty="0">
                <a:ea typeface="Times New Roman" panose="02020603050405020304" pitchFamily="18" charset="0"/>
              </a:rPr>
              <a:t>, o </a:t>
            </a:r>
            <a:r>
              <a:rPr lang="en-US" dirty="0" err="1">
                <a:ea typeface="Times New Roman" panose="02020603050405020304" pitchFamily="18" charset="0"/>
              </a:rPr>
              <a:t>setor</a:t>
            </a:r>
            <a:r>
              <a:rPr lang="en-US" dirty="0">
                <a:ea typeface="Times New Roman" panose="02020603050405020304" pitchFamily="18" charset="0"/>
              </a:rPr>
              <a:t> continua a </a:t>
            </a:r>
            <a:r>
              <a:rPr lang="en-US" dirty="0" err="1">
                <a:ea typeface="Times New Roman" panose="02020603050405020304" pitchFamily="18" charset="0"/>
              </a:rPr>
              <a:t>atrair</a:t>
            </a:r>
            <a:r>
              <a:rPr lang="en-US" dirty="0">
                <a:ea typeface="Times New Roman" panose="02020603050405020304" pitchFamily="18" charset="0"/>
              </a:rPr>
              <a:t> </a:t>
            </a:r>
            <a:r>
              <a:rPr lang="en-US" dirty="0" err="1">
                <a:ea typeface="Times New Roman" panose="02020603050405020304" pitchFamily="18" charset="0"/>
              </a:rPr>
              <a:t>elevada</a:t>
            </a:r>
            <a:r>
              <a:rPr lang="en-US" dirty="0">
                <a:ea typeface="Times New Roman" panose="02020603050405020304" pitchFamily="18" charset="0"/>
              </a:rPr>
              <a:t>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apesar</a:t>
            </a:r>
            <a:r>
              <a:rPr lang="en-US" dirty="0">
                <a:ea typeface="Times New Roman" panose="02020603050405020304" pitchFamily="18" charset="0"/>
              </a:rPr>
              <a:t> das </a:t>
            </a:r>
            <a:r>
              <a:rPr lang="en-US" dirty="0" err="1">
                <a:ea typeface="Times New Roman" panose="02020603050405020304" pitchFamily="18" charset="0"/>
              </a:rPr>
              <a:t>extremas</a:t>
            </a:r>
            <a:r>
              <a:rPr lang="en-US" dirty="0">
                <a:ea typeface="Times New Roman" panose="02020603050405020304" pitchFamily="18" charset="0"/>
              </a:rPr>
              <a:t> </a:t>
            </a:r>
            <a:r>
              <a:rPr lang="en-US" dirty="0" err="1">
                <a:ea typeface="Times New Roman" panose="02020603050405020304" pitchFamily="18" charset="0"/>
              </a:rPr>
              <a:t>flutuações</a:t>
            </a:r>
            <a:r>
              <a:rPr lang="en-US" dirty="0">
                <a:ea typeface="Times New Roman" panose="02020603050405020304" pitchFamily="18" charset="0"/>
              </a:rPr>
              <a:t> de </a:t>
            </a:r>
            <a:r>
              <a:rPr lang="en-US" dirty="0" err="1">
                <a:ea typeface="Times New Roman" panose="02020603050405020304" pitchFamily="18" charset="0"/>
              </a:rPr>
              <a:t>preços</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3" y="6966149"/>
            <a:ext cx="2991079"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dirty="0"/>
              <a:t>1.3 Um </a:t>
            </a:r>
            <a:r>
              <a:rPr lang="en-US" sz="1800" b="0" dirty="0" err="1"/>
              <a:t>mergulho</a:t>
            </a:r>
            <a:r>
              <a:rPr lang="en-US" sz="1800" b="0" dirty="0"/>
              <a:t> </a:t>
            </a:r>
            <a:r>
              <a:rPr lang="en-US" sz="1800" b="0" dirty="0" err="1"/>
              <a:t>na</a:t>
            </a:r>
            <a:r>
              <a:rPr lang="en-US" sz="1800" b="0" dirty="0"/>
              <a:t> </a:t>
            </a:r>
            <a:r>
              <a:rPr lang="en-US" sz="1800" b="0" dirty="0" err="1"/>
              <a:t>regulamentação</a:t>
            </a:r>
            <a:r>
              <a:rPr lang="en-US" sz="1800" b="0" dirty="0"/>
              <a:t> e </a:t>
            </a:r>
            <a:r>
              <a:rPr lang="en-US" sz="1800" b="0" dirty="0" err="1"/>
              <a:t>legislação</a:t>
            </a:r>
            <a:r>
              <a:rPr lang="en-US" sz="1800" b="0" dirty="0"/>
              <a:t> da UE</a:t>
            </a:r>
            <a:endParaRPr lang="x-none" sz="1800" b="0" dirty="0"/>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470401"/>
            <a:ext cx="6036131" cy="723368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Definição</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uma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criptomoeda</a:t>
            </a:r>
            <a:r>
              <a:rPr lang="en-US" sz="1100" b="1" dirty="0">
                <a:solidFill>
                  <a:srgbClr val="F79037"/>
                </a:solidFill>
                <a:latin typeface="Calibri" panose="020F0502020204030204" pitchFamily="34" charset="0"/>
                <a:cs typeface="Calibri" panose="020F0502020204030204" pitchFamily="34" charset="0"/>
              </a:rPr>
              <a:t> sob a Lei </a:t>
            </a:r>
            <a:r>
              <a:rPr lang="en-US" sz="1100" b="1" dirty="0" err="1">
                <a:solidFill>
                  <a:srgbClr val="F79037"/>
                </a:solidFill>
                <a:latin typeface="Calibri" panose="020F0502020204030204" pitchFamily="34" charset="0"/>
                <a:cs typeface="Calibri" panose="020F0502020204030204" pitchFamily="34" charset="0"/>
              </a:rPr>
              <a:t>Bancária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Alemã</a:t>
            </a:r>
            <a:r>
              <a:rPr lang="en-US" sz="1100" b="1" dirty="0">
                <a:solidFill>
                  <a:srgbClr val="F79037"/>
                </a:solidFill>
                <a:latin typeface="Calibri" panose="020F0502020204030204" pitchFamily="34" charset="0"/>
                <a:cs typeface="Calibri" panose="020F0502020204030204" pitchFamily="34" charset="0"/>
              </a:rPr>
              <a:t> (KWG)</a:t>
            </a:r>
          </a:p>
          <a:p>
            <a:pPr algn="just"/>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tempo,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havia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uniforme</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sinónimo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aspectos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ecossistema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Regulamento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Europeus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da Lei </a:t>
            </a:r>
            <a:r>
              <a:rPr lang="en-US" sz="1100" dirty="0" err="1">
                <a:latin typeface="Calibri" panose="020F0502020204030204" pitchFamily="34" charset="0"/>
                <a:cs typeface="Calibri" panose="020F0502020204030204" pitchFamily="34" charset="0"/>
              </a:rPr>
              <a:t>Bancária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Alemã</a:t>
            </a:r>
            <a:r>
              <a:rPr lang="en-US" sz="1100" dirty="0">
                <a:latin typeface="Calibri" panose="020F0502020204030204" pitchFamily="34" charset="0"/>
                <a:cs typeface="Calibri" panose="020F0502020204030204" pitchFamily="34" charset="0"/>
              </a:rPr>
              <a:t> (KWG),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estabelecidas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área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europeia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ambas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definições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introduzem</a:t>
            </a:r>
            <a:r>
              <a:rPr lang="en-US" sz="1100" dirty="0">
                <a:latin typeface="Calibri" panose="020F0502020204030204" pitchFamily="34" charset="0"/>
                <a:cs typeface="Calibri" panose="020F0502020204030204" pitchFamily="34" charset="0"/>
              </a:rPr>
              <a:t> o novo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criptográfico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preliminar</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ampla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inclui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subcategorias</a:t>
            </a:r>
            <a:r>
              <a:rPr lang="en-US" sz="1100" dirty="0">
                <a:latin typeface="Calibri" panose="020F0502020204030204" pitchFamily="34" charset="0"/>
                <a:cs typeface="Calibri" panose="020F0502020204030204" pitchFamily="34" charset="0"/>
              </a:rPr>
              <a:t>. O KWG </a:t>
            </a:r>
            <a:r>
              <a:rPr lang="en-US" sz="1100" dirty="0" err="1">
                <a:latin typeface="Calibri" panose="020F0502020204030204" pitchFamily="34" charset="0"/>
                <a:cs typeface="Calibri" panose="020F0502020204030204" pitchFamily="34" charset="0"/>
              </a:rPr>
              <a:t>mostra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paralelos</a:t>
            </a:r>
            <a:r>
              <a:rPr lang="en-US" sz="1100" dirty="0">
                <a:latin typeface="Calibri" panose="020F0502020204030204" pitchFamily="34" charset="0"/>
                <a:cs typeface="Calibri" panose="020F0502020204030204" pitchFamily="34" charset="0"/>
              </a:rPr>
              <a:t> com o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mapeamento</a:t>
            </a:r>
            <a:r>
              <a:rPr lang="en-US" sz="1100" dirty="0">
                <a:latin typeface="Calibri" panose="020F0502020204030204" pitchFamily="34" charset="0"/>
                <a:cs typeface="Calibri" panose="020F0502020204030204" pitchFamily="34" charset="0"/>
              </a:rPr>
              <a:t> digital e </a:t>
            </a:r>
            <a:r>
              <a:rPr lang="en-US" sz="1100" dirty="0" err="1">
                <a:latin typeface="Calibri" panose="020F0502020204030204" pitchFamily="34" charset="0"/>
                <a:cs typeface="Calibri" panose="020F0502020204030204" pitchFamily="34" charset="0"/>
              </a:rPr>
              <a:t>transferibilidade</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adota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abordagem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o KWG </a:t>
            </a:r>
            <a:r>
              <a:rPr lang="en-US" sz="1100" dirty="0" err="1">
                <a:latin typeface="Calibri" panose="020F0502020204030204" pitchFamily="34" charset="0"/>
                <a:cs typeface="Calibri" panose="020F0502020204030204" pitchFamily="34" charset="0"/>
              </a:rPr>
              <a:t>especifica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descentralização</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governança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correspondente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distingue </a:t>
            </a:r>
            <a:r>
              <a:rPr lang="en-US" sz="1100" dirty="0" err="1">
                <a:latin typeface="Calibri" panose="020F0502020204030204" pitchFamily="34" charset="0"/>
                <a:cs typeface="Calibri" panose="020F0502020204030204" pitchFamily="34" charset="0"/>
              </a:rPr>
              <a:t>claramente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monetários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existentes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acordo</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seção</a:t>
            </a:r>
            <a:r>
              <a:rPr lang="en-US" sz="1100" dirty="0">
                <a:latin typeface="Calibri" panose="020F0502020204030204" pitchFamily="34" charset="0"/>
                <a:cs typeface="Calibri" panose="020F0502020204030204" pitchFamily="34" charset="0"/>
              </a:rPr>
              <a:t> 1 par. 11 </a:t>
            </a:r>
            <a:r>
              <a:rPr lang="en-US" sz="1100" dirty="0" err="1">
                <a:latin typeface="Calibri" panose="020F0502020204030204" pitchFamily="34" charset="0"/>
                <a:cs typeface="Calibri" panose="020F0502020204030204" pitchFamily="34" charset="0"/>
              </a:rPr>
              <a:t>sentença</a:t>
            </a:r>
            <a:r>
              <a:rPr lang="en-US" sz="1100" dirty="0">
                <a:latin typeface="Calibri" panose="020F0502020204030204" pitchFamily="34" charset="0"/>
                <a:cs typeface="Calibri" panose="020F0502020204030204" pitchFamily="34" charset="0"/>
              </a:rPr>
              <a:t> 4 do KWG: "Para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fins </a:t>
            </a:r>
            <a:r>
              <a:rPr lang="en-US" sz="1100" dirty="0" err="1">
                <a:latin typeface="Calibri" panose="020F0502020204030204" pitchFamily="34" charset="0"/>
                <a:cs typeface="Calibri" panose="020F0502020204030204" pitchFamily="34" charset="0"/>
              </a:rPr>
              <a:t>desta</a:t>
            </a:r>
            <a:r>
              <a:rPr lang="en-US" sz="1100" dirty="0">
                <a:latin typeface="Calibri" panose="020F0502020204030204" pitchFamily="34" charset="0"/>
                <a:cs typeface="Calibri" panose="020F0502020204030204" pitchFamily="34" charset="0"/>
              </a:rPr>
              <a:t> Lei,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representações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de um valor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garantido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central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autoridade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tem o status legal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jurídicas</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troca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real,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fins de </a:t>
            </a:r>
            <a:r>
              <a:rPr lang="en-US" sz="1100" dirty="0" err="1">
                <a:latin typeface="Calibri" panose="020F0502020204030204" pitchFamily="34" charset="0"/>
                <a:cs typeface="Calibri" panose="020F0502020204030204" pitchFamily="34" charset="0"/>
              </a:rPr>
              <a:t>investimento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transmitidos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negociados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eletronicamente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negociados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eletrónicos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categoria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do KWG,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definidos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seguinte</a:t>
            </a:r>
            <a:r>
              <a:rPr lang="en-US" sz="1100" dirty="0">
                <a:latin typeface="Calibri" panose="020F0502020204030204" pitchFamily="34" charset="0"/>
                <a:cs typeface="Calibri" panose="020F0502020204030204" pitchFamily="34" charset="0"/>
              </a:rPr>
              <a:t> forma:</a:t>
            </a:r>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Um valor </a:t>
            </a:r>
            <a:r>
              <a:rPr lang="en-US" dirty="0" err="1">
                <a:solidFill>
                  <a:srgbClr val="000000"/>
                </a:solidFill>
              </a:rPr>
              <a:t>criptográfico</a:t>
            </a:r>
            <a:r>
              <a:rPr lang="en-US" dirty="0">
                <a:solidFill>
                  <a:srgbClr val="000000"/>
                </a:solidFill>
              </a:rPr>
              <a:t> </a:t>
            </a:r>
            <a:r>
              <a:rPr lang="en-US" dirty="0" err="1">
                <a:solidFill>
                  <a:srgbClr val="000000"/>
                </a:solidFill>
              </a:rPr>
              <a:t>é</a:t>
            </a:r>
            <a:r>
              <a:rPr lang="en-US" dirty="0">
                <a:solidFill>
                  <a:srgbClr val="000000"/>
                </a:solidFill>
              </a:rPr>
              <a:t> um </a:t>
            </a:r>
            <a:r>
              <a:rPr lang="en-US" dirty="0" err="1">
                <a:solidFill>
                  <a:srgbClr val="000000"/>
                </a:solidFill>
              </a:rPr>
              <a:t>ativo</a:t>
            </a:r>
            <a:r>
              <a:rPr lang="en-US" dirty="0">
                <a:solidFill>
                  <a:srgbClr val="000000"/>
                </a:solidFill>
              </a:rPr>
              <a:t> digital </a:t>
            </a:r>
            <a:r>
              <a:rPr lang="en-US" dirty="0" err="1">
                <a:solidFill>
                  <a:srgbClr val="000000"/>
                </a:solidFill>
              </a:rPr>
              <a:t>criado</a:t>
            </a:r>
            <a:r>
              <a:rPr lang="en-US" dirty="0">
                <a:solidFill>
                  <a:srgbClr val="000000"/>
                </a:solidFill>
              </a:rPr>
              <a:t> </a:t>
            </a:r>
            <a:r>
              <a:rPr lang="en-US" dirty="0" err="1">
                <a:solidFill>
                  <a:srgbClr val="000000"/>
                </a:solidFill>
              </a:rPr>
              <a:t>usando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tecnologia</a:t>
            </a:r>
            <a:r>
              <a:rPr lang="en-US" dirty="0">
                <a:solidFill>
                  <a:srgbClr val="000000"/>
                </a:solidFill>
              </a:rPr>
              <a:t> de </a:t>
            </a:r>
            <a:r>
              <a:rPr lang="en-US" dirty="0" err="1">
                <a:solidFill>
                  <a:srgbClr val="000000"/>
                </a:solidFill>
              </a:rPr>
              <a:t>contabilidade</a:t>
            </a:r>
            <a:r>
              <a:rPr lang="en-US" dirty="0">
                <a:solidFill>
                  <a:srgbClr val="000000"/>
                </a:solidFill>
              </a:rPr>
              <a:t> </a:t>
            </a:r>
            <a:r>
              <a:rPr lang="en-US" dirty="0" err="1">
                <a:solidFill>
                  <a:srgbClr val="000000"/>
                </a:solidFill>
              </a:rPr>
              <a:t>distribuída</a:t>
            </a:r>
            <a:r>
              <a:rPr lang="en-US" dirty="0">
                <a:solidFill>
                  <a:srgbClr val="000000"/>
                </a:solidFill>
              </a:rPr>
              <a:t> (DLT) e </a:t>
            </a:r>
            <a:r>
              <a:rPr lang="en-US" dirty="0" err="1">
                <a:solidFill>
                  <a:srgbClr val="000000"/>
                </a:solidFill>
              </a:rPr>
              <a:t>protegido</a:t>
            </a:r>
            <a:r>
              <a:rPr lang="en-US" dirty="0">
                <a:solidFill>
                  <a:srgbClr val="000000"/>
                </a:solidFill>
              </a:rPr>
              <a:t> </a:t>
            </a:r>
            <a:r>
              <a:rPr lang="en-US" dirty="0" err="1">
                <a:solidFill>
                  <a:srgbClr val="000000"/>
                </a:solidFill>
              </a:rPr>
              <a:t>criptograficamente</a:t>
            </a:r>
            <a:r>
              <a:rPr lang="en-US" dirty="0">
                <a:solidFill>
                  <a:srgbClr val="000000"/>
                </a:solidFill>
              </a:rPr>
              <a:t>.</a:t>
            </a:r>
          </a:p>
          <a:p>
            <a:endParaRPr lang="en-US" dirty="0">
              <a:solidFill>
                <a:srgbClr val="000000"/>
              </a:solidFill>
            </a:endParaRPr>
          </a:p>
          <a:p>
            <a:pPr marL="11113" lvl="1"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possuem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autoridade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existente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exemplo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forma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governamental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jurídica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11113" lvl="1"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valor </a:t>
            </a:r>
            <a:r>
              <a:rPr lang="en-US" sz="1100" dirty="0" err="1">
                <a:latin typeface="Calibri" panose="020F0502020204030204" pitchFamily="34" charset="0"/>
                <a:ea typeface="Times New Roman" panose="02020603050405020304" pitchFamily="18" charset="0"/>
                <a:cs typeface="Calibri" panose="020F0502020204030204" pitchFamily="34" charset="0"/>
              </a:rPr>
              <a:t>intrínseco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cobertos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com valor </a:t>
            </a:r>
            <a:r>
              <a:rPr lang="en-US" sz="1100" dirty="0" err="1">
                <a:latin typeface="Calibri" panose="020F0502020204030204" pitchFamily="34" charset="0"/>
                <a:ea typeface="Times New Roman" panose="02020603050405020304" pitchFamily="18" charset="0"/>
                <a:cs typeface="Calibri" panose="020F0502020204030204" pitchFamily="34" charset="0"/>
              </a:rPr>
              <a:t>intrínseco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Markets in Crypto Assets (MiCAR)</a:t>
            </a:r>
          </a:p>
          <a:p>
            <a:pPr algn="just"/>
            <a:r>
              <a:rPr lang="en-US">
                <a:effectLst/>
                <a:latin typeface="Calibri" panose="020F0502020204030204" pitchFamily="34" charset="0"/>
                <a:ea typeface="Times New Roman" panose="02020603050405020304" pitchFamily="18" charset="0"/>
              </a:rPr>
              <a:t>To understand crypto assets, it is important to establish some definitions and content boundaries. For this purpose, we use the existing legal texts from the European area as a basis. The law is set to create parameters for how each of the European Union's member nations regulates crypto. It is expected to create a common licensing regime, enabling companies operating in one member nation to launch in the others, as well as define rules for issues such as stablecoin issuance. The MiCAR’s definition of crypto assets is not compatible with the term used in the German Banking Act (KWG), thus changes are also expected to the German market.</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ea typeface="Times New Roman" panose="02020603050405020304" pitchFamily="18" charset="0"/>
              </a:rPr>
              <a:t>O </a:t>
            </a:r>
            <a:r>
              <a:rPr lang="en-US" dirty="0" err="1">
                <a:ea typeface="Times New Roman" panose="02020603050405020304" pitchFamily="18" charset="0"/>
              </a:rPr>
              <a:t>MiCAR</a:t>
            </a:r>
            <a:r>
              <a:rPr lang="en-US" dirty="0">
                <a:ea typeface="Times New Roman" panose="02020603050405020304" pitchFamily="18" charset="0"/>
              </a:rPr>
              <a:t> </a:t>
            </a:r>
            <a:r>
              <a:rPr lang="en-US" dirty="0" err="1">
                <a:ea typeface="Times New Roman" panose="02020603050405020304" pitchFamily="18" charset="0"/>
              </a:rPr>
              <a:t>contém</a:t>
            </a:r>
            <a:r>
              <a:rPr lang="en-US" dirty="0">
                <a:ea typeface="Times New Roman" panose="02020603050405020304" pitchFamily="18" charset="0"/>
              </a:rPr>
              <a:t> as </a:t>
            </a:r>
            <a:r>
              <a:rPr lang="en-US" dirty="0" err="1">
                <a:ea typeface="Times New Roman" panose="02020603050405020304" pitchFamily="18" charset="0"/>
              </a:rPr>
              <a:t>três</a:t>
            </a:r>
            <a:r>
              <a:rPr lang="en-US" dirty="0">
                <a:ea typeface="Times New Roman" panose="02020603050405020304" pitchFamily="18" charset="0"/>
              </a:rPr>
              <a:t> </a:t>
            </a:r>
            <a:r>
              <a:rPr lang="en-US" dirty="0" err="1">
                <a:ea typeface="Times New Roman" panose="02020603050405020304" pitchFamily="18" charset="0"/>
              </a:rPr>
              <a:t>seções</a:t>
            </a:r>
            <a:r>
              <a:rPr lang="en-US" dirty="0">
                <a:ea typeface="Times New Roman" panose="02020603050405020304" pitchFamily="18" charset="0"/>
              </a:rPr>
              <a:t> a </a:t>
            </a:r>
            <a:r>
              <a:rPr lang="en-US" dirty="0" err="1">
                <a:ea typeface="Times New Roman" panose="02020603050405020304" pitchFamily="18" charset="0"/>
              </a:rPr>
              <a:t>seguir</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051578" cy="41816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ea typeface="Times New Roman" panose="02020603050405020304" pitchFamily="18" charset="0"/>
              </a:rPr>
              <a:t>O </a:t>
            </a:r>
            <a:r>
              <a:rPr lang="en-US" dirty="0" err="1">
                <a:solidFill>
                  <a:srgbClr val="000000"/>
                </a:solidFill>
                <a:ea typeface="Times New Roman" panose="02020603050405020304" pitchFamily="18" charset="0"/>
              </a:rPr>
              <a:t>MiCAR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introduzir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regulamentos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sobre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licenciamento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supervisão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provedores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criptoativos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seus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emissores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foco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emissores</a:t>
            </a:r>
            <a:r>
              <a:rPr lang="en-US" dirty="0">
                <a:solidFill>
                  <a:srgbClr val="000000"/>
                </a:solidFill>
                <a:ea typeface="Times New Roman" panose="02020603050405020304" pitchFamily="18" charset="0"/>
              </a:rPr>
              <a:t> de tokens </a:t>
            </a:r>
            <a:r>
              <a:rPr lang="en-US" dirty="0" err="1">
                <a:solidFill>
                  <a:srgbClr val="000000"/>
                </a:solidFill>
                <a:ea typeface="Times New Roman" panose="02020603050405020304" pitchFamily="18" charset="0"/>
              </a:rPr>
              <a:t>referenciados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e tokens de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eletrónico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Assim</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partir</a:t>
            </a:r>
            <a:r>
              <a:rPr lang="en-US" dirty="0">
                <a:solidFill>
                  <a:srgbClr val="000000"/>
                </a:solidFill>
                <a:ea typeface="Times New Roman" panose="02020603050405020304" pitchFamily="18" charset="0"/>
              </a:rPr>
              <a:t> de 2024, </a:t>
            </a:r>
            <a:r>
              <a:rPr lang="en-US" dirty="0" err="1">
                <a:solidFill>
                  <a:srgbClr val="000000"/>
                </a:solidFill>
                <a:ea typeface="Times New Roman" panose="02020603050405020304" pitchFamily="18" charset="0"/>
              </a:rPr>
              <a:t>apenas</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pessoas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jurídicas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estabelecidas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UE 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tenham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recebido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correspondente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autorização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autoridade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competente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prestar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serviços</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componente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importante</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MiCAR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portanto</a:t>
            </a:r>
            <a:r>
              <a:rPr lang="en-US" dirty="0">
                <a:solidFill>
                  <a:srgbClr val="000000"/>
                </a:solidFill>
                <a:ea typeface="Times New Roman" panose="02020603050405020304" pitchFamily="18" charset="0"/>
              </a:rPr>
              <a:t>, o regime de </a:t>
            </a:r>
            <a:r>
              <a:rPr lang="en-US" dirty="0" err="1">
                <a:solidFill>
                  <a:srgbClr val="000000"/>
                </a:solidFill>
                <a:ea typeface="Times New Roman" panose="02020603050405020304" pitchFamily="18" charset="0"/>
              </a:rPr>
              <a:t>licenciamento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estabelecido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pelas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respectivas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autoridades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competentes</a:t>
            </a:r>
            <a:r>
              <a:rPr lang="en-US" dirty="0">
                <a:solidFill>
                  <a:srgbClr val="000000"/>
                </a:solidFill>
                <a:ea typeface="Times New Roman" panose="02020603050405020304" pitchFamily="18" charset="0"/>
              </a:rPr>
              <a:t>.</a:t>
            </a:r>
          </a:p>
          <a:p>
            <a:endParaRPr lang="x-none" dirty="0">
              <a:effectLst/>
              <a:ea typeface="Times New Roman" panose="02020603050405020304" pitchFamily="18" charset="0"/>
            </a:endParaRPr>
          </a:p>
          <a:p>
            <a:r>
              <a:rPr lang="en-US" dirty="0">
                <a:solidFill>
                  <a:srgbClr val="262626"/>
                </a:solidFill>
                <a:ea typeface="Times New Roman" panose="02020603050405020304" pitchFamily="18" charset="0"/>
              </a:rPr>
              <a:t>De </a:t>
            </a:r>
            <a:r>
              <a:rPr lang="en-US" dirty="0" err="1">
                <a:solidFill>
                  <a:srgbClr val="262626"/>
                </a:solidFill>
                <a:ea typeface="Times New Roman" panose="02020603050405020304" pitchFamily="18" charset="0"/>
              </a:rPr>
              <a:t>acordo</a:t>
            </a:r>
            <a:r>
              <a:rPr lang="en-US" dirty="0">
                <a:solidFill>
                  <a:srgbClr val="262626"/>
                </a:solidFill>
                <a:ea typeface="Times New Roman" panose="02020603050405020304" pitchFamily="18" charset="0"/>
              </a:rPr>
              <a:t> com o </a:t>
            </a:r>
            <a:r>
              <a:rPr lang="en-US" dirty="0" err="1">
                <a:solidFill>
                  <a:srgbClr val="262626"/>
                </a:solidFill>
                <a:ea typeface="Times New Roman" panose="02020603050405020304" pitchFamily="18" charset="0"/>
              </a:rPr>
              <a:t>acordo</a:t>
            </a:r>
            <a:r>
              <a:rPr lang="en-US" dirty="0">
                <a:solidFill>
                  <a:srgbClr val="262626"/>
                </a:solidFill>
                <a:ea typeface="Times New Roman" panose="02020603050405020304" pitchFamily="18" charset="0"/>
              </a:rPr>
              <a:t> final, </a:t>
            </a:r>
            <a:r>
              <a:rPr lang="en-US" dirty="0" err="1">
                <a:solidFill>
                  <a:srgbClr val="262626"/>
                </a:solidFill>
                <a:ea typeface="Times New Roman" panose="02020603050405020304" pitchFamily="18" charset="0"/>
              </a:rPr>
              <a:t>qualquer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provedor</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serviços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criptográficos</a:t>
            </a:r>
            <a:r>
              <a:rPr lang="en-US" dirty="0">
                <a:solidFill>
                  <a:srgbClr val="262626"/>
                </a:solidFill>
                <a:ea typeface="Times New Roman" panose="02020603050405020304" pitchFamily="18" charset="0"/>
              </a:rPr>
              <a:t> com </a:t>
            </a:r>
            <a:r>
              <a:rPr lang="en-US" dirty="0" err="1">
                <a:solidFill>
                  <a:srgbClr val="262626"/>
                </a:solidFill>
                <a:ea typeface="Times New Roman" panose="02020603050405020304" pitchFamily="18" charset="0"/>
              </a:rPr>
              <a:t>mais</a:t>
            </a:r>
            <a:r>
              <a:rPr lang="en-US" dirty="0">
                <a:solidFill>
                  <a:srgbClr val="262626"/>
                </a:solidFill>
                <a:ea typeface="Times New Roman" panose="02020603050405020304" pitchFamily="18" charset="0"/>
              </a:rPr>
              <a:t> de 15 </a:t>
            </a:r>
            <a:r>
              <a:rPr lang="en-US" dirty="0" err="1">
                <a:solidFill>
                  <a:srgbClr val="262626"/>
                </a:solidFill>
                <a:ea typeface="Times New Roman" panose="02020603050405020304" pitchFamily="18" charset="0"/>
              </a:rPr>
              <a:t>milhões</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usuários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ativos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estaria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sujeito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à</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supervisão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nível</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europeu</a:t>
            </a:r>
            <a:r>
              <a:rPr lang="en-US" dirty="0">
                <a:solidFill>
                  <a:srgbClr val="262626"/>
                </a:solidFill>
                <a:ea typeface="Times New Roman" panose="02020603050405020304" pitchFamily="18" charset="0"/>
              </a:rPr>
              <a:t> a </a:t>
            </a:r>
            <a:r>
              <a:rPr lang="en-US" dirty="0" err="1">
                <a:solidFill>
                  <a:srgbClr val="262626"/>
                </a:solidFill>
                <a:ea typeface="Times New Roman" panose="02020603050405020304" pitchFamily="18" charset="0"/>
              </a:rPr>
              <a:t>partir</a:t>
            </a:r>
            <a:r>
              <a:rPr lang="en-US" dirty="0">
                <a:solidFill>
                  <a:srgbClr val="262626"/>
                </a:solidFill>
                <a:ea typeface="Times New Roman" panose="02020603050405020304" pitchFamily="18" charset="0"/>
              </a:rPr>
              <a:t> de 2022, </a:t>
            </a:r>
            <a:r>
              <a:rPr lang="en-US" dirty="0" err="1">
                <a:solidFill>
                  <a:srgbClr val="262626"/>
                </a:solidFill>
                <a:ea typeface="Times New Roman" panose="02020603050405020304" pitchFamily="18" charset="0"/>
              </a:rPr>
              <a:t>quando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entrar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vigor. </a:t>
            </a:r>
            <a:r>
              <a:rPr lang="en-US" dirty="0" err="1">
                <a:solidFill>
                  <a:srgbClr val="262626"/>
                </a:solidFill>
                <a:ea typeface="Times New Roman" panose="02020603050405020304" pitchFamily="18" charset="0"/>
              </a:rPr>
              <a:t>Após</a:t>
            </a:r>
            <a:r>
              <a:rPr lang="en-US" dirty="0">
                <a:solidFill>
                  <a:srgbClr val="262626"/>
                </a:solidFill>
                <a:ea typeface="Times New Roman" panose="02020603050405020304" pitchFamily="18" charset="0"/>
              </a:rPr>
              <a:t> um </a:t>
            </a:r>
            <a:r>
              <a:rPr lang="en-US" dirty="0" err="1">
                <a:solidFill>
                  <a:srgbClr val="262626"/>
                </a:solidFill>
                <a:ea typeface="Times New Roman" panose="02020603050405020304" pitchFamily="18" charset="0"/>
              </a:rPr>
              <a:t>período</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transição</a:t>
            </a:r>
            <a:r>
              <a:rPr lang="en-US" dirty="0">
                <a:solidFill>
                  <a:srgbClr val="262626"/>
                </a:solidFill>
                <a:ea typeface="Times New Roman" panose="02020603050405020304" pitchFamily="18" charset="0"/>
              </a:rPr>
              <a:t> de 18 </a:t>
            </a:r>
            <a:r>
              <a:rPr lang="en-US" dirty="0" err="1">
                <a:solidFill>
                  <a:srgbClr val="262626"/>
                </a:solidFill>
                <a:ea typeface="Times New Roman" panose="02020603050405020304" pitchFamily="18" charset="0"/>
              </a:rPr>
              <a:t>meses</a:t>
            </a:r>
            <a:r>
              <a:rPr lang="en-US" dirty="0">
                <a:solidFill>
                  <a:srgbClr val="262626"/>
                </a:solidFill>
                <a:ea typeface="Times New Roman" panose="02020603050405020304" pitchFamily="18" charset="0"/>
              </a:rPr>
              <a:t>, o </a:t>
            </a:r>
            <a:r>
              <a:rPr lang="en-US" dirty="0" err="1">
                <a:solidFill>
                  <a:srgbClr val="262626"/>
                </a:solidFill>
                <a:ea typeface="Times New Roman" panose="02020603050405020304" pitchFamily="18" charset="0"/>
              </a:rPr>
              <a:t>MiCAR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tornar</a:t>
            </a:r>
            <a:r>
              <a:rPr lang="en-US" dirty="0">
                <a:solidFill>
                  <a:srgbClr val="262626"/>
                </a:solidFill>
                <a:ea typeface="Times New Roman" panose="02020603050405020304" pitchFamily="18" charset="0"/>
              </a:rPr>
              <a:t>-se-</a:t>
            </a:r>
            <a:r>
              <a:rPr lang="en-US" dirty="0" err="1">
                <a:solidFill>
                  <a:srgbClr val="262626"/>
                </a:solidFill>
                <a:ea typeface="Times New Roman" panose="02020603050405020304" pitchFamily="18" charset="0"/>
              </a:rPr>
              <a:t>á</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diretamente</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aplicável</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todos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estados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membros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Assim</a:t>
            </a:r>
            <a:r>
              <a:rPr lang="en-US" dirty="0">
                <a:solidFill>
                  <a:srgbClr val="262626"/>
                </a:solidFill>
                <a:ea typeface="Times New Roman" panose="02020603050405020304" pitchFamily="18" charset="0"/>
              </a:rPr>
              <a:t>, um </a:t>
            </a:r>
            <a:r>
              <a:rPr lang="en-US" dirty="0" err="1">
                <a:solidFill>
                  <a:srgbClr val="262626"/>
                </a:solidFill>
                <a:ea typeface="Times New Roman" panose="02020603050405020304" pitchFamily="18" charset="0"/>
              </a:rPr>
              <a:t>conjunto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harmonizado</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regras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para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criptoativos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na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União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Europeia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pode</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ser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esperado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2024.</a:t>
            </a:r>
            <a:endParaRPr lang="en-US" dirty="0">
              <a:solidFill>
                <a:srgbClr val="000000"/>
              </a:solidFill>
            </a:endParaRPr>
          </a:p>
          <a:p>
            <a:endParaRPr lang="en-US" dirty="0">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215402" y="1272222"/>
            <a:ext cx="322201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t>O </a:t>
            </a:r>
            <a:r>
              <a:rPr lang="en-US" dirty="0" err="1"/>
              <a:t>procedimento</a:t>
            </a:r>
            <a:r>
              <a:rPr lang="en-US" dirty="0"/>
              <a:t> de </a:t>
            </a:r>
            <a:r>
              <a:rPr lang="en-US" dirty="0" err="1"/>
              <a:t>autorização</a:t>
            </a:r>
            <a:r>
              <a:rPr lang="en-US" dirty="0"/>
              <a:t> </a:t>
            </a:r>
            <a:r>
              <a:rPr lang="en-US" dirty="0" err="1"/>
              <a:t>para</a:t>
            </a:r>
            <a:r>
              <a:rPr lang="en-US" dirty="0"/>
              <a:t> </a:t>
            </a:r>
            <a:r>
              <a:rPr lang="en-US" dirty="0" err="1"/>
              <a:t>emissores</a:t>
            </a:r>
            <a:r>
              <a:rPr lang="en-US" dirty="0"/>
              <a:t> de </a:t>
            </a:r>
            <a:r>
              <a:rPr lang="en-US" dirty="0" err="1"/>
              <a:t>criptoativos</a:t>
            </a:r>
            <a:r>
              <a:rPr lang="en-US" dirty="0"/>
              <a:t> e as </a:t>
            </a:r>
            <a:r>
              <a:rPr lang="en-US" dirty="0" err="1"/>
              <a:t>obrigações</a:t>
            </a:r>
            <a:r>
              <a:rPr lang="en-US" dirty="0"/>
              <a:t> </a:t>
            </a:r>
            <a:r>
              <a:rPr lang="en-US" dirty="0" err="1"/>
              <a:t>correspondentes</a:t>
            </a:r>
            <a:r>
              <a:rPr lang="en-US" dirty="0"/>
              <a:t> </a:t>
            </a:r>
            <a:r>
              <a:rPr lang="en-US" dirty="0" err="1"/>
              <a:t>para</a:t>
            </a:r>
            <a:r>
              <a:rPr lang="en-US" dirty="0"/>
              <a:t> </a:t>
            </a:r>
            <a:r>
              <a:rPr lang="en-US" dirty="0" err="1"/>
              <a:t>os</a:t>
            </a:r>
            <a:r>
              <a:rPr lang="en-US" dirty="0"/>
              <a:t> </a:t>
            </a:r>
            <a:r>
              <a:rPr lang="en-US" dirty="0" err="1"/>
              <a:t>tipos</a:t>
            </a:r>
            <a:r>
              <a:rPr lang="en-US" dirty="0"/>
              <a:t> de token </a:t>
            </a:r>
            <a:r>
              <a:rPr lang="en-US" dirty="0" err="1"/>
              <a:t>cobertos</a:t>
            </a:r>
            <a:r>
              <a:rPr lang="en-US" dirty="0"/>
              <a:t> </a:t>
            </a:r>
            <a:r>
              <a:rPr lang="en-US" dirty="0" err="1"/>
              <a:t>pelo</a:t>
            </a:r>
            <a:r>
              <a:rPr lang="en-US" dirty="0"/>
              <a:t> </a:t>
            </a:r>
            <a:r>
              <a:rPr lang="en-US" dirty="0" err="1"/>
              <a:t>regulamento</a:t>
            </a:r>
            <a:r>
              <a:rPr lang="en-US" dirty="0"/>
              <a:t> (tokens </a:t>
            </a:r>
            <a:r>
              <a:rPr lang="en-US" dirty="0" err="1"/>
              <a:t>referenciados</a:t>
            </a:r>
            <a:r>
              <a:rPr lang="en-US" dirty="0"/>
              <a:t> a </a:t>
            </a:r>
            <a:r>
              <a:rPr lang="en-US" dirty="0" err="1"/>
              <a:t>ativos</a:t>
            </a:r>
            <a:r>
              <a:rPr lang="en-US" dirty="0"/>
              <a:t>, tokens de </a:t>
            </a:r>
            <a:r>
              <a:rPr lang="en-US" dirty="0" err="1"/>
              <a:t>moeda</a:t>
            </a:r>
            <a:r>
              <a:rPr lang="en-US" dirty="0"/>
              <a:t> </a:t>
            </a:r>
            <a:r>
              <a:rPr lang="en-US" dirty="0" err="1"/>
              <a:t>eletrônica</a:t>
            </a:r>
            <a:r>
              <a:rPr lang="en-US" dirty="0"/>
              <a:t> e, </a:t>
            </a:r>
            <a:r>
              <a:rPr lang="en-US" dirty="0" err="1"/>
              <a:t>como</a:t>
            </a:r>
            <a:r>
              <a:rPr lang="en-US" dirty="0"/>
              <a:t> </a:t>
            </a:r>
            <a:r>
              <a:rPr lang="en-US" dirty="0" err="1"/>
              <a:t>uma</a:t>
            </a:r>
            <a:r>
              <a:rPr lang="en-US" dirty="0"/>
              <a:t> </a:t>
            </a:r>
            <a:r>
              <a:rPr lang="en-US" dirty="0" err="1"/>
              <a:t>disposição</a:t>
            </a:r>
            <a:r>
              <a:rPr lang="en-US" dirty="0"/>
              <a:t> </a:t>
            </a:r>
            <a:r>
              <a:rPr lang="en-US" dirty="0" err="1"/>
              <a:t>abrangente</a:t>
            </a:r>
            <a:r>
              <a:rPr lang="en-US" dirty="0"/>
              <a:t>, </a:t>
            </a:r>
            <a:r>
              <a:rPr lang="en-US" dirty="0" err="1"/>
              <a:t>criptoativos</a:t>
            </a:r>
            <a:r>
              <a:rPr lang="en-US" dirty="0"/>
              <a:t>).</a:t>
            </a:r>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 name="Text Placeholder 17">
            <a:extLst>
              <a:ext uri="{FF2B5EF4-FFF2-40B4-BE49-F238E27FC236}">
                <a16:creationId xmlns:a16="http://schemas.microsoft.com/office/drawing/2014/main" id="{A106049A-DD4B-593B-DBA9-0FCAAF5AA533}"/>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dirty="0">
                <a:ea typeface="Times New Roman" panose="02020603050405020304" pitchFamily="18" charset="0"/>
              </a:rPr>
              <a:t>O </a:t>
            </a:r>
            <a:r>
              <a:rPr lang="en-US" dirty="0" err="1">
                <a:ea typeface="Times New Roman" panose="02020603050405020304" pitchFamily="18" charset="0"/>
              </a:rPr>
              <a:t>procedimento</a:t>
            </a:r>
            <a:r>
              <a:rPr lang="en-US" dirty="0">
                <a:ea typeface="Times New Roman" panose="02020603050405020304" pitchFamily="18" charset="0"/>
              </a:rPr>
              <a:t> de </a:t>
            </a:r>
            <a:r>
              <a:rPr lang="en-US" dirty="0" err="1">
                <a:ea typeface="Times New Roman" panose="02020603050405020304" pitchFamily="18" charset="0"/>
              </a:rPr>
              <a:t>autorização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33D04A49-3F96-E334-2C06-8D5BC990D365}"/>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dirty="0">
                <a:ea typeface="Times New Roman" panose="02020603050405020304" pitchFamily="18" charset="0"/>
              </a:rPr>
              <a:t>As </a:t>
            </a:r>
            <a:r>
              <a:rPr lang="en-US" dirty="0" err="1">
                <a:ea typeface="Times New Roman" panose="02020603050405020304" pitchFamily="18" charset="0"/>
              </a:rPr>
              <a:t>autoridades</a:t>
            </a:r>
            <a:r>
              <a:rPr lang="en-US" dirty="0">
                <a:ea typeface="Times New Roman" panose="02020603050405020304" pitchFamily="18" charset="0"/>
              </a:rPr>
              <a:t> </a:t>
            </a:r>
            <a:r>
              <a:rPr lang="en-US" dirty="0" err="1">
                <a:ea typeface="Times New Roman" panose="02020603050405020304" pitchFamily="18" charset="0"/>
              </a:rPr>
              <a:t>competentes</a:t>
            </a:r>
            <a:r>
              <a:rPr lang="en-US" dirty="0">
                <a:ea typeface="Times New Roman" panose="02020603050405020304" pitchFamily="18" charset="0"/>
              </a:rPr>
              <a:t> e as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competências</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115760" y="695272"/>
            <a:ext cx="3818990" cy="3812559"/>
          </a:xfrm>
        </p:spPr>
        <p:txBody>
          <a:bodyPr>
            <a:noAutofit/>
          </a:bodyPr>
          <a:lstStyle/>
          <a:p>
            <a:r>
              <a:rPr lang="en-US" sz="1800" i="1" dirty="0">
                <a:ea typeface="Times New Roman" panose="02020603050405020304" pitchFamily="18" charset="0"/>
              </a:rPr>
              <a:t>O </a:t>
            </a:r>
            <a:r>
              <a:rPr lang="en-US" sz="1800" i="1" dirty="0" err="1">
                <a:ea typeface="Times New Roman" panose="02020603050405020304" pitchFamily="18" charset="0"/>
              </a:rPr>
              <a:t>texto</a:t>
            </a:r>
            <a:r>
              <a:rPr lang="en-US" sz="1800" i="1" dirty="0">
                <a:ea typeface="Times New Roman" panose="02020603050405020304" pitchFamily="18" charset="0"/>
              </a:rPr>
              <a:t> </a:t>
            </a:r>
            <a:r>
              <a:rPr lang="en-US" sz="1800" i="1" dirty="0" err="1">
                <a:ea typeface="Times New Roman" panose="02020603050405020304" pitchFamily="18" charset="0"/>
              </a:rPr>
              <a:t>deriva</a:t>
            </a:r>
            <a:r>
              <a:rPr lang="en-US" sz="1800" i="1" dirty="0">
                <a:ea typeface="Times New Roman" panose="02020603050405020304" pitchFamily="18" charset="0"/>
              </a:rPr>
              <a:t> do </a:t>
            </a:r>
            <a:r>
              <a:rPr lang="en-US" sz="1800" i="1" dirty="0" err="1">
                <a:ea typeface="Times New Roman" panose="02020603050405020304" pitchFamily="18" charset="0"/>
              </a:rPr>
              <a:t>artigo</a:t>
            </a:r>
            <a:r>
              <a:rPr lang="en-US" sz="1800" i="1" dirty="0">
                <a:ea typeface="Times New Roman" panose="02020603050405020304" pitchFamily="18" charset="0"/>
              </a:rPr>
              <a:t> </a:t>
            </a:r>
            <a:r>
              <a:rPr lang="en-US" sz="1800" i="1" dirty="0" err="1">
                <a:ea typeface="Times New Roman" panose="02020603050405020304" pitchFamily="18" charset="0"/>
              </a:rPr>
              <a:t>académico</a:t>
            </a:r>
            <a:r>
              <a:rPr lang="en-US" sz="1800" i="1" dirty="0">
                <a:ea typeface="Times New Roman" panose="02020603050405020304" pitchFamily="18" charset="0"/>
              </a:rPr>
              <a:t> “Liechtenstein </a:t>
            </a:r>
            <a:r>
              <a:rPr lang="en-US" sz="1800" i="1" dirty="0" err="1">
                <a:ea typeface="Times New Roman" panose="02020603050405020304" pitchFamily="18" charset="0"/>
              </a:rPr>
              <a:t>Blockchain</a:t>
            </a:r>
            <a:r>
              <a:rPr lang="en-US" sz="1800" i="1" dirty="0">
                <a:ea typeface="Times New Roman" panose="02020603050405020304" pitchFamily="18" charset="0"/>
              </a:rPr>
              <a:t> Act: Como </a:t>
            </a:r>
            <a:r>
              <a:rPr lang="en-US" sz="1800" i="1" dirty="0" err="1">
                <a:ea typeface="Times New Roman" panose="02020603050405020304" pitchFamily="18" charset="0"/>
              </a:rPr>
              <a:t>quase</a:t>
            </a:r>
            <a:r>
              <a:rPr lang="en-US" sz="1800" i="1" dirty="0">
                <a:ea typeface="Times New Roman" panose="02020603050405020304" pitchFamily="18" charset="0"/>
              </a:rPr>
              <a:t> </a:t>
            </a:r>
            <a:r>
              <a:rPr lang="en-US" sz="1800" i="1" dirty="0" err="1">
                <a:ea typeface="Times New Roman" panose="02020603050405020304" pitchFamily="18" charset="0"/>
              </a:rPr>
              <a:t>qualquer</a:t>
            </a:r>
            <a:r>
              <a:rPr lang="en-US" sz="1800" i="1" dirty="0">
                <a:ea typeface="Times New Roman" panose="02020603050405020304" pitchFamily="18" charset="0"/>
              </a:rPr>
              <a:t> </a:t>
            </a:r>
            <a:r>
              <a:rPr lang="en-US" sz="1800" i="1" dirty="0" err="1">
                <a:ea typeface="Times New Roman" panose="02020603050405020304" pitchFamily="18" charset="0"/>
              </a:rPr>
              <a:t>direito</a:t>
            </a:r>
            <a:r>
              <a:rPr lang="en-US" sz="1800" i="1" dirty="0">
                <a:ea typeface="Times New Roman" panose="02020603050405020304" pitchFamily="18" charset="0"/>
              </a:rPr>
              <a:t> e, </a:t>
            </a:r>
            <a:r>
              <a:rPr lang="en-US" sz="1800" i="1" dirty="0" err="1">
                <a:ea typeface="Times New Roman" panose="02020603050405020304" pitchFamily="18" charset="0"/>
              </a:rPr>
              <a:t>portanto</a:t>
            </a:r>
            <a:r>
              <a:rPr lang="en-US" sz="1800" i="1" dirty="0">
                <a:ea typeface="Times New Roman" panose="02020603050405020304" pitchFamily="18" charset="0"/>
              </a:rPr>
              <a:t>, </a:t>
            </a:r>
            <a:r>
              <a:rPr lang="en-US" sz="1800" i="1" dirty="0" err="1">
                <a:ea typeface="Times New Roman" panose="02020603050405020304" pitchFamily="18" charset="0"/>
              </a:rPr>
              <a:t>qualquer</a:t>
            </a:r>
            <a:r>
              <a:rPr lang="en-US" sz="1800" i="1" dirty="0">
                <a:ea typeface="Times New Roman" panose="02020603050405020304" pitchFamily="18" charset="0"/>
              </a:rPr>
              <a:t> </a:t>
            </a:r>
            <a:r>
              <a:rPr lang="en-US" sz="1800" i="1" dirty="0" err="1">
                <a:ea typeface="Times New Roman" panose="02020603050405020304" pitchFamily="18" charset="0"/>
              </a:rPr>
              <a:t>ativo</a:t>
            </a:r>
            <a:r>
              <a:rPr lang="en-US" sz="1800" i="1" dirty="0">
                <a:ea typeface="Times New Roman" panose="02020603050405020304" pitchFamily="18" charset="0"/>
              </a:rPr>
              <a:t> </a:t>
            </a:r>
            <a:r>
              <a:rPr lang="en-US" sz="1800" i="1" dirty="0" err="1">
                <a:ea typeface="Times New Roman" panose="02020603050405020304" pitchFamily="18" charset="0"/>
              </a:rPr>
              <a:t>pode</a:t>
            </a:r>
            <a:r>
              <a:rPr lang="en-US" sz="1800" i="1" dirty="0">
                <a:ea typeface="Times New Roman" panose="02020603050405020304" pitchFamily="18" charset="0"/>
              </a:rPr>
              <a:t> </a:t>
            </a:r>
            <a:r>
              <a:rPr lang="en-US" sz="1800" i="1" dirty="0" err="1">
                <a:ea typeface="Times New Roman" panose="02020603050405020304" pitchFamily="18" charset="0"/>
              </a:rPr>
              <a:t>ser</a:t>
            </a:r>
            <a:r>
              <a:rPr lang="en-US" sz="1800" i="1" dirty="0">
                <a:ea typeface="Times New Roman" panose="02020603050405020304" pitchFamily="18" charset="0"/>
              </a:rPr>
              <a:t> </a:t>
            </a:r>
            <a:r>
              <a:rPr lang="en-US" sz="1800" i="1" dirty="0" err="1">
                <a:ea typeface="Times New Roman" panose="02020603050405020304" pitchFamily="18" charset="0"/>
              </a:rPr>
              <a:t>tokenizado</a:t>
            </a:r>
            <a:r>
              <a:rPr lang="en-US" sz="1800" i="1" dirty="0">
                <a:ea typeface="Times New Roman" panose="02020603050405020304" pitchFamily="18" charset="0"/>
              </a:rPr>
              <a:t> com base no Token Container Model” </a:t>
            </a:r>
            <a:r>
              <a:rPr lang="en-US" sz="1800" i="1" dirty="0" err="1">
                <a:ea typeface="Times New Roman" panose="02020603050405020304" pitchFamily="18" charset="0"/>
              </a:rPr>
              <a:t>publicado</a:t>
            </a:r>
            <a:r>
              <a:rPr lang="en-US" sz="1800" i="1" dirty="0">
                <a:ea typeface="Times New Roman" panose="02020603050405020304" pitchFamily="18" charset="0"/>
              </a:rPr>
              <a:t> </a:t>
            </a:r>
            <a:r>
              <a:rPr lang="en-US" sz="1800" i="1" dirty="0" err="1">
                <a:ea typeface="Times New Roman" panose="02020603050405020304" pitchFamily="18" charset="0"/>
              </a:rPr>
              <a:t>em</a:t>
            </a:r>
            <a:r>
              <a:rPr lang="en-US" sz="1800" i="1" dirty="0">
                <a:ea typeface="Times New Roman" panose="02020603050405020304" pitchFamily="18" charset="0"/>
              </a:rPr>
              <a:t> 7 de </a:t>
            </a:r>
            <a:r>
              <a:rPr lang="en-US" sz="1800" i="1" dirty="0" err="1">
                <a:ea typeface="Times New Roman" panose="02020603050405020304" pitchFamily="18" charset="0"/>
              </a:rPr>
              <a:t>outubro</a:t>
            </a:r>
            <a:r>
              <a:rPr lang="en-US" sz="1800" i="1" dirty="0">
                <a:ea typeface="Times New Roman" panose="02020603050405020304" pitchFamily="18" charset="0"/>
              </a:rPr>
              <a:t> de 2019 </a:t>
            </a:r>
            <a:r>
              <a:rPr lang="en-US" sz="1800" i="1" dirty="0" err="1">
                <a:ea typeface="Times New Roman" panose="02020603050405020304" pitchFamily="18" charset="0"/>
              </a:rPr>
              <a:t>pelo</a:t>
            </a:r>
            <a:r>
              <a:rPr lang="en-US" sz="1800" i="1" dirty="0">
                <a:ea typeface="Times New Roman" panose="02020603050405020304" pitchFamily="18" charset="0"/>
              </a:rPr>
              <a:t> Prof. Dr. Philipp </a:t>
            </a:r>
            <a:r>
              <a:rPr lang="en-US" sz="1800" i="1" dirty="0" err="1">
                <a:ea typeface="Times New Roman" panose="02020603050405020304" pitchFamily="18" charset="0"/>
              </a:rPr>
              <a:t>Sandner</a:t>
            </a:r>
            <a:r>
              <a:rPr lang="en-US" sz="1800" i="1" dirty="0">
                <a:ea typeface="Times New Roman" panose="02020603050405020304" pitchFamily="18" charset="0"/>
              </a:rPr>
              <a:t>, Dr. Jonas Gross e Thomas </a:t>
            </a:r>
            <a:r>
              <a:rPr lang="en-US" sz="1800" i="1" dirty="0" err="1">
                <a:ea typeface="Times New Roman" panose="02020603050405020304" pitchFamily="18" charset="0"/>
              </a:rPr>
              <a:t>Nägele</a:t>
            </a:r>
            <a:r>
              <a:rPr lang="en-US" sz="1800" i="1" dirty="0">
                <a:ea typeface="Times New Roman" panose="02020603050405020304" pitchFamily="18" charset="0"/>
              </a:rPr>
              <a:t>. </a:t>
            </a:r>
            <a:r>
              <a:rPr lang="en-US" sz="1800" i="1" dirty="0" err="1">
                <a:ea typeface="Times New Roman" panose="02020603050405020304" pitchFamily="18" charset="0"/>
              </a:rPr>
              <a:t>Os</a:t>
            </a:r>
            <a:r>
              <a:rPr lang="en-US" sz="1800" i="1" dirty="0">
                <a:ea typeface="Times New Roman" panose="02020603050405020304" pitchFamily="18" charset="0"/>
              </a:rPr>
              <a:t> </a:t>
            </a:r>
            <a:r>
              <a:rPr lang="en-US" sz="1800" i="1" dirty="0" err="1">
                <a:ea typeface="Times New Roman" panose="02020603050405020304" pitchFamily="18" charset="0"/>
              </a:rPr>
              <a:t>autores</a:t>
            </a:r>
            <a:r>
              <a:rPr lang="en-US" sz="1800" i="1" dirty="0">
                <a:ea typeface="Times New Roman" panose="02020603050405020304" pitchFamily="18" charset="0"/>
              </a:rPr>
              <a:t> </a:t>
            </a:r>
            <a:r>
              <a:rPr lang="en-US" sz="1800" i="1" dirty="0" err="1">
                <a:ea typeface="Times New Roman" panose="02020603050405020304" pitchFamily="18" charset="0"/>
              </a:rPr>
              <a:t>concordaram</a:t>
            </a:r>
            <a:r>
              <a:rPr lang="en-US" sz="1800" i="1" dirty="0">
                <a:ea typeface="Times New Roman" panose="02020603050405020304" pitchFamily="18" charset="0"/>
              </a:rPr>
              <a:t> com o </a:t>
            </a:r>
            <a:r>
              <a:rPr lang="en-US" sz="1800" i="1" dirty="0" err="1">
                <a:ea typeface="Times New Roman" panose="02020603050405020304" pitchFamily="18" charset="0"/>
              </a:rPr>
              <a:t>uso</a:t>
            </a:r>
            <a:r>
              <a:rPr lang="en-US" sz="1800" i="1" dirty="0">
                <a:ea typeface="Times New Roman" panose="02020603050405020304" pitchFamily="18" charset="0"/>
              </a:rPr>
              <a:t> do </a:t>
            </a:r>
            <a:r>
              <a:rPr lang="en-US" sz="1800" i="1" dirty="0" err="1">
                <a:ea typeface="Times New Roman" panose="02020603050405020304" pitchFamily="18" charset="0"/>
              </a:rPr>
              <a:t>texto</a:t>
            </a:r>
            <a:r>
              <a:rPr lang="en-US" sz="1800" i="1" dirty="0">
                <a:ea typeface="Times New Roman" panose="02020603050405020304" pitchFamily="18" charset="0"/>
              </a:rPr>
              <a:t> </a:t>
            </a:r>
            <a:r>
              <a:rPr lang="en-US" sz="1800" i="1" dirty="0" err="1">
                <a:ea typeface="Times New Roman" panose="02020603050405020304" pitchFamily="18" charset="0"/>
              </a:rPr>
              <a:t>para</a:t>
            </a:r>
            <a:r>
              <a:rPr lang="en-US" sz="1800" i="1" dirty="0">
                <a:ea typeface="Times New Roman" panose="02020603050405020304" pitchFamily="18" charset="0"/>
              </a:rPr>
              <a:t> fins do </a:t>
            </a:r>
            <a:r>
              <a:rPr lang="en-US" sz="1800" i="1" dirty="0" err="1">
                <a:ea typeface="Times New Roman" panose="02020603050405020304" pitchFamily="18" charset="0"/>
              </a:rPr>
              <a:t>projeto</a:t>
            </a:r>
            <a:r>
              <a:rPr lang="en-US" sz="1800" i="1" dirty="0">
                <a:ea typeface="Times New Roman" panose="02020603050405020304" pitchFamily="18" charset="0"/>
              </a:rPr>
              <a:t> Generation </a:t>
            </a:r>
            <a:r>
              <a:rPr lang="en-US" sz="1800" i="1" dirty="0" err="1">
                <a:ea typeface="Times New Roman" panose="02020603050405020304" pitchFamily="18" charset="0"/>
              </a:rPr>
              <a:t>Blockchain</a:t>
            </a:r>
            <a:r>
              <a:rPr lang="en-US" sz="1800" i="1" dirty="0">
                <a:ea typeface="Times New Roman" panose="02020603050405020304" pitchFamily="18" charset="0"/>
              </a:rPr>
              <a:t>.</a:t>
            </a:r>
            <a:endParaRPr lang="x-none" sz="1800" dirty="0">
              <a:effectLst/>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1079756"/>
          </a:xfrm>
        </p:spPr>
        <p:txBody>
          <a:bodyPr>
            <a:noAutofit/>
          </a:bodyPr>
          <a:lstStyle/>
          <a:p>
            <a:r>
              <a:rPr lang="en-GB" dirty="0"/>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pPr/>
              <a:t>108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788929"/>
            <a:ext cx="6005740" cy="32774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ea typeface="Times New Roman" panose="02020603050405020304" pitchFamily="18" charset="0"/>
                <a:cs typeface="Calibri" panose="020F0502020204030204" pitchFamily="34" charset="0"/>
              </a:rPr>
              <a:t>O </a:t>
            </a:r>
            <a:r>
              <a:rPr lang="en-US" sz="1100" dirty="0" err="1">
                <a:latin typeface="Calibri" panose="020F0502020204030204" pitchFamily="34" charset="0"/>
                <a:ea typeface="Times New Roman" panose="02020603050405020304" pitchFamily="18" charset="0"/>
                <a:cs typeface="Calibri" panose="020F0502020204030204" pitchFamily="34" charset="0"/>
              </a:rPr>
              <a:t>cenário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fragmentado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impedimento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internacional</a:t>
            </a:r>
            <a:r>
              <a:rPr lang="en-US" sz="1100" dirty="0">
                <a:latin typeface="Calibri" panose="020F0502020204030204" pitchFamily="34" charset="0"/>
                <a:ea typeface="Times New Roman" panose="02020603050405020304" pitchFamily="18" charset="0"/>
                <a:cs typeface="Calibri" panose="020F0502020204030204" pitchFamily="34" charset="0"/>
              </a:rPr>
              <a:t>. Para </a:t>
            </a:r>
            <a:r>
              <a:rPr lang="en-US" sz="1100" dirty="0" err="1">
                <a:latin typeface="Calibri" panose="020F0502020204030204" pitchFamily="34" charset="0"/>
                <a:ea typeface="Times New Roman" panose="02020603050405020304" pitchFamily="18" charset="0"/>
                <a:cs typeface="Calibri" panose="020F0502020204030204" pitchFamily="34" charset="0"/>
              </a:rPr>
              <a:t>criar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eficientes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holísticos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manuseamento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iniciativas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transfronteiriças</a:t>
            </a:r>
            <a:r>
              <a:rPr lang="en-US" sz="1100" dirty="0">
                <a:latin typeface="Calibri" panose="020F0502020204030204" pitchFamily="34" charset="0"/>
                <a:ea typeface="Times New Roman" panose="02020603050405020304" pitchFamily="18" charset="0"/>
                <a:cs typeface="Calibri" panose="020F0502020204030204" pitchFamily="34" charset="0"/>
              </a:rPr>
              <a:t>. Mas,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momento</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individuais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adotaram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suas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abordagens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regular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consequentemente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diferem</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nível</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desenvolvimento</a:t>
            </a:r>
            <a:r>
              <a:rPr lang="en-US" sz="1100" dirty="0">
                <a:latin typeface="Calibri" panose="020F0502020204030204" pitchFamily="34" charset="0"/>
                <a:ea typeface="Times New Roman" panose="02020603050405020304" pitchFamily="18" charset="0"/>
                <a:cs typeface="Calibri" panose="020F0502020204030204" pitchFamily="34" charset="0"/>
              </a:rPr>
              <a:t>. Para </a:t>
            </a:r>
            <a:r>
              <a:rPr lang="en-US" sz="1100" dirty="0" err="1">
                <a:latin typeface="Calibri" panose="020F0502020204030204" pitchFamily="34" charset="0"/>
                <a:ea typeface="Times New Roman" panose="02020603050405020304" pitchFamily="18" charset="0"/>
                <a:cs typeface="Calibri" panose="020F0502020204030204" pitchFamily="34" charset="0"/>
              </a:rPr>
              <a:t>analisar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progresso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legislações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padronizada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publicada</a:t>
            </a:r>
            <a:r>
              <a:rPr lang="en-US" sz="1100" dirty="0">
                <a:latin typeface="Calibri" panose="020F0502020204030204" pitchFamily="34" charset="0"/>
                <a:ea typeface="Times New Roman" panose="02020603050405020304" pitchFamily="18" charset="0"/>
                <a:cs typeface="Calibri" panose="020F0502020204030204" pitchFamily="34" charset="0"/>
              </a:rPr>
              <a:t> com base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analisados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mostra</a:t>
            </a:r>
            <a:r>
              <a:rPr lang="en-US" sz="1100" dirty="0">
                <a:latin typeface="Calibri" panose="020F0502020204030204" pitchFamily="34" charset="0"/>
                <a:ea typeface="Times New Roman" panose="02020603050405020304" pitchFamily="18" charset="0"/>
                <a:cs typeface="Calibri" panose="020F0502020204030204" pitchFamily="34" charset="0"/>
              </a:rPr>
              <a:t> um status </a:t>
            </a:r>
            <a:r>
              <a:rPr lang="en-US" sz="1100" dirty="0" err="1">
                <a:latin typeface="Calibri" panose="020F0502020204030204" pitchFamily="34" charset="0"/>
                <a:ea typeface="Times New Roman" panose="02020603050405020304" pitchFamily="18" charset="0"/>
                <a:cs typeface="Calibri" panose="020F0502020204030204" pitchFamily="34" charset="0"/>
              </a:rPr>
              <a:t>holístico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respectiva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portanto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comparações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avaliações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serve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ferramenta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identificar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questões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regulatórias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Antes de </a:t>
            </a:r>
            <a:r>
              <a:rPr lang="en-US" sz="1100" dirty="0" err="1">
                <a:latin typeface="Calibri" panose="020F0502020204030204" pitchFamily="34" charset="0"/>
                <a:ea typeface="Times New Roman" panose="02020603050405020304" pitchFamily="18" charset="0"/>
                <a:cs typeface="Calibri" panose="020F0502020204030204" pitchFamily="34" charset="0"/>
              </a:rPr>
              <a:t>avaliar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questão</a:t>
            </a:r>
            <a:r>
              <a:rPr lang="en-US" sz="1100" dirty="0">
                <a:latin typeface="Calibri" panose="020F0502020204030204" pitchFamily="34" charset="0"/>
                <a:ea typeface="Times New Roman" panose="02020603050405020304" pitchFamily="18" charset="0"/>
                <a:cs typeface="Calibri" panose="020F0502020204030204" pitchFamily="34" charset="0"/>
              </a:rPr>
              <a:t> tem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proibição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explícita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implícita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Uma </a:t>
            </a:r>
            <a:r>
              <a:rPr lang="en-US" sz="1100" dirty="0" err="1">
                <a:latin typeface="Calibri" panose="020F0502020204030204" pitchFamily="34" charset="0"/>
                <a:ea typeface="Times New Roman" panose="02020603050405020304" pitchFamily="18" charset="0"/>
                <a:cs typeface="Calibri" panose="020F0502020204030204" pitchFamily="34" charset="0"/>
              </a:rPr>
              <a:t>proibição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implícita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empresas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proibidas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oferecer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aplicação</a:t>
            </a:r>
            <a:r>
              <a:rPr lang="en-US" sz="1100" dirty="0">
                <a:latin typeface="Calibri" panose="020F0502020204030204" pitchFamily="34" charset="0"/>
                <a:ea typeface="Times New Roman" panose="02020603050405020304" pitchFamily="18" charset="0"/>
                <a:cs typeface="Calibri" panose="020F0502020204030204" pitchFamily="34" charset="0"/>
              </a:rPr>
              <a:t> do framework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proposital</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consiste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duas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categorias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abrangentes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divididas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doze </a:t>
            </a:r>
            <a:r>
              <a:rPr lang="en-US" sz="1100" dirty="0" err="1">
                <a:latin typeface="Calibri" panose="020F0502020204030204" pitchFamily="34" charset="0"/>
                <a:ea typeface="Times New Roman" panose="02020603050405020304" pitchFamily="18" charset="0"/>
                <a:cs typeface="Calibri" panose="020F0502020204030204" pitchFamily="34" charset="0"/>
              </a:rPr>
              <a:t>critérios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avaliação</a:t>
            </a:r>
            <a:r>
              <a:rPr lang="en-US" sz="1100" dirty="0">
                <a:latin typeface="Calibri" panose="020F0502020204030204" pitchFamily="34" charset="0"/>
                <a:ea typeface="Times New Roman" panose="02020603050405020304" pitchFamily="18" charset="0"/>
                <a:cs typeface="Calibri" panose="020F0502020204030204" pitchFamily="34" charset="0"/>
              </a:rPr>
              <a:t>. Estes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avaliados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escala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classificação</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Na </a:t>
            </a:r>
            <a:r>
              <a:rPr lang="en-US" sz="1100" dirty="0" err="1">
                <a:latin typeface="Calibri" panose="020F0502020204030204" pitchFamily="34" charset="0"/>
                <a:ea typeface="Times New Roman" panose="02020603050405020304" pitchFamily="18" charset="0"/>
                <a:cs typeface="Calibri" panose="020F0502020204030204" pitchFamily="34" charset="0"/>
              </a:rPr>
              <a:t>primeira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categoria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tratamento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avaliado</a:t>
            </a:r>
            <a:r>
              <a:rPr lang="en-US" sz="1100" dirty="0">
                <a:latin typeface="Calibri" panose="020F0502020204030204" pitchFamily="34" charset="0"/>
                <a:ea typeface="Times New Roman" panose="02020603050405020304" pitchFamily="18" charset="0"/>
                <a:cs typeface="Calibri" panose="020F0502020204030204" pitchFamily="34" charset="0"/>
              </a:rPr>
              <a:t> com base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seguintes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fatores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4478268"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1.4 A </a:t>
            </a:r>
            <a:r>
              <a:rPr lang="en-US" sz="1800" b="0" dirty="0" err="1"/>
              <a:t>Estrutura</a:t>
            </a:r>
            <a:r>
              <a:rPr lang="en-US" sz="1800" b="0" dirty="0"/>
              <a:t> de </a:t>
            </a:r>
            <a:r>
              <a:rPr lang="en-US" sz="1800" b="0" dirty="0" err="1"/>
              <a:t>condições</a:t>
            </a:r>
            <a:r>
              <a:rPr lang="en-US" sz="1800" b="0" dirty="0"/>
              <a:t> de </a:t>
            </a:r>
            <a:r>
              <a:rPr lang="en-US" sz="1800" b="0" dirty="0" err="1"/>
              <a:t>regulamentação</a:t>
            </a:r>
            <a:r>
              <a:rPr lang="en-US" sz="1800" b="0" dirty="0"/>
              <a:t> </a:t>
            </a:r>
            <a:r>
              <a:rPr lang="en-US" sz="1800" b="0" dirty="0" err="1"/>
              <a:t>apropriada</a:t>
            </a:r>
            <a:r>
              <a:rPr lang="en-US" sz="1800" b="0" dirty="0"/>
              <a:t> </a:t>
            </a:r>
            <a:r>
              <a:rPr lang="en-US" sz="1800" b="0" dirty="0" err="1"/>
              <a:t>para</a:t>
            </a:r>
            <a:r>
              <a:rPr lang="en-US" sz="1800" b="0" dirty="0"/>
              <a:t> </a:t>
            </a:r>
            <a:r>
              <a:rPr lang="en-US" sz="1800" b="0" dirty="0" err="1"/>
              <a:t>criptoativos</a:t>
            </a:r>
            <a:endParaRPr lang="en-US" sz="1400" b="0" dirty="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Valores</a:t>
            </a:r>
            <a:r>
              <a:rPr lang="en-US" b="1" dirty="0">
                <a:solidFill>
                  <a:srgbClr val="F79037"/>
                </a:solidFill>
                <a:cs typeface="+mn-cs"/>
              </a:rPr>
              <a:t> </a:t>
            </a:r>
            <a:r>
              <a:rPr lang="en-US" b="1" dirty="0" err="1">
                <a:solidFill>
                  <a:srgbClr val="F79037"/>
                </a:solidFill>
                <a:cs typeface="+mn-cs"/>
              </a:rPr>
              <a:t>criptográficos</a:t>
            </a:r>
            <a:r>
              <a:rPr lang="en-US" b="1" dirty="0">
                <a:solidFill>
                  <a:srgbClr val="F79037"/>
                </a:solidFill>
                <a:cs typeface="+mn-cs"/>
              </a:rPr>
              <a:t> </a:t>
            </a:r>
            <a:r>
              <a:rPr lang="en-US" b="1" dirty="0" err="1">
                <a:solidFill>
                  <a:srgbClr val="F79037"/>
                </a:solidFill>
                <a:cs typeface="+mn-cs"/>
              </a:rPr>
              <a:t>regulamentados</a:t>
            </a:r>
            <a:r>
              <a:rPr lang="en-US" b="1" dirty="0">
                <a:solidFill>
                  <a:srgbClr val="F79037"/>
                </a:solidFill>
                <a:cs typeface="+mn-cs"/>
              </a:rPr>
              <a:t> </a:t>
            </a:r>
            <a:r>
              <a:rPr lang="en-US" b="1" dirty="0" err="1">
                <a:solidFill>
                  <a:srgbClr val="F79037"/>
                </a:solidFill>
                <a:cs typeface="+mn-cs"/>
              </a:rPr>
              <a:t>como</a:t>
            </a:r>
            <a:r>
              <a:rPr lang="en-US" b="1" dirty="0">
                <a:solidFill>
                  <a:srgbClr val="F79037"/>
                </a:solidFill>
                <a:cs typeface="+mn-cs"/>
              </a:rPr>
              <a:t> </a:t>
            </a:r>
            <a:r>
              <a:rPr lang="en-US" b="1" dirty="0" err="1">
                <a:solidFill>
                  <a:srgbClr val="F79037"/>
                </a:solidFill>
                <a:cs typeface="+mn-cs"/>
              </a:rPr>
              <a:t>instrumentos</a:t>
            </a:r>
            <a:r>
              <a:rPr lang="en-US" b="1" dirty="0">
                <a:solidFill>
                  <a:srgbClr val="F79037"/>
                </a:solidFill>
                <a:cs typeface="+mn-cs"/>
              </a:rPr>
              <a:t> </a:t>
            </a:r>
            <a:r>
              <a:rPr lang="en-US" b="1" dirty="0" err="1">
                <a:solidFill>
                  <a:srgbClr val="F79037"/>
                </a:solidFill>
                <a:cs typeface="+mn-cs"/>
              </a:rPr>
              <a:t>financeiros</a:t>
            </a:r>
            <a:endParaRPr lang="en-US" b="1" dirty="0">
              <a:solidFill>
                <a:srgbClr val="F79037"/>
              </a:solidFill>
              <a:cs typeface="+mn-cs"/>
            </a:endParaRPr>
          </a:p>
          <a:p>
            <a:r>
              <a:rPr lang="en-US" dirty="0" err="1">
                <a:solidFill>
                  <a:srgbClr val="000000"/>
                </a:solidFill>
                <a:cs typeface="+mn-cs"/>
              </a:rPr>
              <a:t>Classificação</a:t>
            </a:r>
            <a:r>
              <a:rPr lang="en-US" dirty="0">
                <a:solidFill>
                  <a:srgbClr val="000000"/>
                </a:solidFill>
                <a:cs typeface="+mn-cs"/>
              </a:rPr>
              <a:t> de </a:t>
            </a:r>
            <a:r>
              <a:rPr lang="en-US" dirty="0" err="1">
                <a:solidFill>
                  <a:srgbClr val="000000"/>
                </a:solidFill>
                <a:cs typeface="+mn-cs"/>
              </a:rPr>
              <a:t>criptoativos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instrumentos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a:t>
            </a:r>
            <a:r>
              <a:rPr lang="en-US" dirty="0" err="1">
                <a:solidFill>
                  <a:srgbClr val="000000"/>
                </a:solidFill>
                <a:cs typeface="+mn-cs"/>
              </a:rPr>
              <a:t>reconhecidos</a:t>
            </a:r>
            <a:r>
              <a:rPr lang="en-US" dirty="0">
                <a:solidFill>
                  <a:srgbClr val="000000"/>
                </a:solidFill>
                <a:cs typeface="+mn-cs"/>
              </a:rPr>
              <a:t> </a:t>
            </a:r>
            <a:r>
              <a:rPr lang="en-US" dirty="0" err="1">
                <a:solidFill>
                  <a:srgbClr val="000000"/>
                </a:solidFill>
                <a:cs typeface="+mn-cs"/>
              </a:rPr>
              <a:t>pelos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Regulamentação</a:t>
            </a:r>
            <a:r>
              <a:rPr lang="en-US" b="1" dirty="0">
                <a:solidFill>
                  <a:srgbClr val="F79037"/>
                </a:solidFill>
                <a:cs typeface="+mn-cs"/>
              </a:rPr>
              <a:t> fiscal </a:t>
            </a:r>
            <a:r>
              <a:rPr lang="en-US" b="1" dirty="0" err="1">
                <a:solidFill>
                  <a:srgbClr val="F79037"/>
                </a:solidFill>
                <a:cs typeface="+mn-cs"/>
              </a:rPr>
              <a:t>em</a:t>
            </a:r>
            <a:r>
              <a:rPr lang="en-US" b="1" dirty="0">
                <a:solidFill>
                  <a:srgbClr val="F79037"/>
                </a:solidFill>
                <a:cs typeface="+mn-cs"/>
              </a:rPr>
              <a:t> vigor</a:t>
            </a:r>
          </a:p>
          <a:p>
            <a:r>
              <a:rPr lang="en-US" dirty="0" err="1">
                <a:solidFill>
                  <a:srgbClr val="000000"/>
                </a:solidFill>
                <a:cs typeface="+mn-cs"/>
              </a:rPr>
              <a:t>Regulamentos</a:t>
            </a:r>
            <a:r>
              <a:rPr lang="en-US" dirty="0">
                <a:solidFill>
                  <a:srgbClr val="000000"/>
                </a:solidFill>
                <a:cs typeface="+mn-cs"/>
              </a:rPr>
              <a:t> </a:t>
            </a:r>
            <a:r>
              <a:rPr lang="en-US" dirty="0" err="1">
                <a:solidFill>
                  <a:srgbClr val="000000"/>
                </a:solidFill>
                <a:cs typeface="+mn-cs"/>
              </a:rPr>
              <a:t>fiscais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lidar</a:t>
            </a:r>
            <a:r>
              <a:rPr lang="en-US" dirty="0">
                <a:solidFill>
                  <a:srgbClr val="000000"/>
                </a:solidFill>
                <a:cs typeface="+mn-cs"/>
              </a:rPr>
              <a:t> com </a:t>
            </a:r>
            <a:r>
              <a:rPr lang="en-US" dirty="0" err="1">
                <a:solidFill>
                  <a:srgbClr val="000000"/>
                </a:solidFill>
                <a:cs typeface="+mn-cs"/>
              </a:rPr>
              <a:t>valores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indivíduos</a:t>
            </a:r>
            <a:r>
              <a:rPr lang="en-US" dirty="0">
                <a:solidFill>
                  <a:srgbClr val="000000"/>
                </a:solidFill>
                <a:cs typeface="+mn-cs"/>
              </a:rPr>
              <a:t> e </a:t>
            </a:r>
            <a:r>
              <a:rPr lang="en-US" dirty="0" err="1">
                <a:solidFill>
                  <a:srgbClr val="000000"/>
                </a:solidFill>
                <a:cs typeface="+mn-cs"/>
              </a:rPr>
              <a:t>empresas</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Regulamentação</a:t>
            </a:r>
            <a:r>
              <a:rPr lang="en-US" b="1" dirty="0">
                <a:solidFill>
                  <a:srgbClr val="F79037"/>
                </a:solidFill>
                <a:cs typeface="+mn-cs"/>
              </a:rPr>
              <a:t> de </a:t>
            </a:r>
            <a:r>
              <a:rPr lang="en-US" b="1" dirty="0" err="1">
                <a:solidFill>
                  <a:srgbClr val="F79037"/>
                </a:solidFill>
                <a:cs typeface="+mn-cs"/>
              </a:rPr>
              <a:t>infraestruturas</a:t>
            </a:r>
            <a:r>
              <a:rPr lang="en-US" b="1" dirty="0">
                <a:solidFill>
                  <a:srgbClr val="F79037"/>
                </a:solidFill>
                <a:cs typeface="+mn-cs"/>
              </a:rPr>
              <a:t> de </a:t>
            </a:r>
            <a:r>
              <a:rPr lang="en-US" b="1" dirty="0" err="1">
                <a:solidFill>
                  <a:srgbClr val="F79037"/>
                </a:solidFill>
                <a:cs typeface="+mn-cs"/>
              </a:rPr>
              <a:t>carteira</a:t>
            </a:r>
            <a:r>
              <a:rPr lang="en-US" b="1" dirty="0">
                <a:solidFill>
                  <a:srgbClr val="F79037"/>
                </a:solidFill>
                <a:cs typeface="+mn-cs"/>
              </a:rPr>
              <a:t> </a:t>
            </a:r>
            <a:r>
              <a:rPr lang="en-US" b="1" dirty="0" err="1">
                <a:solidFill>
                  <a:srgbClr val="F79037"/>
                </a:solidFill>
                <a:cs typeface="+mn-cs"/>
              </a:rPr>
              <a:t>em</a:t>
            </a:r>
            <a:r>
              <a:rPr lang="en-US" b="1" dirty="0">
                <a:solidFill>
                  <a:srgbClr val="F79037"/>
                </a:solidFill>
                <a:cs typeface="+mn-cs"/>
              </a:rPr>
              <a:t> vigor</a:t>
            </a:r>
          </a:p>
          <a:p>
            <a:r>
              <a:rPr lang="en-US" dirty="0" err="1">
                <a:solidFill>
                  <a:schemeClr val="tx1"/>
                </a:solidFill>
                <a:ea typeface="Times New Roman" panose="02020603050405020304" pitchFamily="18" charset="0"/>
              </a:rPr>
              <a:t>Regulamentos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existentes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sobre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carteiras</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custódia</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não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custódia</a:t>
            </a:r>
            <a:r>
              <a:rPr lang="en-US" dirty="0">
                <a:solidFill>
                  <a:schemeClr val="tx1"/>
                </a:solidFill>
                <a:ea typeface="Times New Roman" panose="02020603050405020304" pitchFamily="18" charset="0"/>
              </a:rPr>
              <a:t> no </a:t>
            </a:r>
            <a:r>
              <a:rPr lang="en-US" dirty="0" err="1">
                <a:solidFill>
                  <a:schemeClr val="tx1"/>
                </a:solidFill>
                <a:ea typeface="Times New Roman" panose="02020603050405020304" pitchFamily="18" charset="0"/>
              </a:rPr>
              <a:t>contexto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chaves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privadas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custódia</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criptoativos</a:t>
            </a:r>
            <a:r>
              <a:rPr lang="en-US" dirty="0">
                <a:solidFill>
                  <a:schemeClr val="tx1"/>
                </a:solidFill>
                <a:ea typeface="Times New Roman" panose="02020603050405020304" pitchFamily="18" charset="0"/>
              </a:rPr>
              <a:t>.</a:t>
            </a:r>
          </a:p>
          <a:p>
            <a:endParaRPr lang="en-US" dirty="0">
              <a:solidFill>
                <a:schemeClr val="tx1"/>
              </a:solidFill>
              <a:ea typeface="Times New Roman" panose="02020603050405020304" pitchFamily="18" charset="0"/>
            </a:endParaRPr>
          </a:p>
          <a:p>
            <a:r>
              <a:rPr lang="en-US" b="1" dirty="0" err="1">
                <a:solidFill>
                  <a:srgbClr val="F79037"/>
                </a:solidFill>
                <a:cs typeface="+mn-cs"/>
              </a:rPr>
              <a:t>Responsabilidade</a:t>
            </a:r>
            <a:r>
              <a:rPr lang="en-US" b="1" dirty="0">
                <a:solidFill>
                  <a:srgbClr val="F79037"/>
                </a:solidFill>
                <a:cs typeface="+mn-cs"/>
              </a:rPr>
              <a:t> </a:t>
            </a:r>
            <a:r>
              <a:rPr lang="en-US" b="1" dirty="0" err="1">
                <a:solidFill>
                  <a:srgbClr val="F79037"/>
                </a:solidFill>
                <a:cs typeface="+mn-cs"/>
              </a:rPr>
              <a:t>regulatória</a:t>
            </a:r>
            <a:r>
              <a:rPr lang="en-US" b="1" dirty="0">
                <a:solidFill>
                  <a:srgbClr val="F79037"/>
                </a:solidFill>
                <a:cs typeface="+mn-cs"/>
              </a:rPr>
              <a:t> </a:t>
            </a:r>
            <a:r>
              <a:rPr lang="en-US" b="1" dirty="0" err="1">
                <a:solidFill>
                  <a:srgbClr val="F79037"/>
                </a:solidFill>
                <a:cs typeface="+mn-cs"/>
              </a:rPr>
              <a:t>resolvida</a:t>
            </a:r>
            <a:endParaRPr lang="en-US" b="1" dirty="0">
              <a:solidFill>
                <a:srgbClr val="F79037"/>
              </a:solidFill>
              <a:cs typeface="+mn-cs"/>
            </a:endParaRPr>
          </a:p>
          <a:p>
            <a:r>
              <a:rPr lang="en-US" dirty="0" err="1">
                <a:solidFill>
                  <a:schemeClr val="tx1"/>
                </a:solidFill>
                <a:ea typeface="Times New Roman" panose="02020603050405020304" pitchFamily="18" charset="0"/>
              </a:rPr>
              <a:t>Mandato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claro</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delineamento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responsabilidades</a:t>
            </a:r>
            <a:r>
              <a:rPr lang="en-US" dirty="0">
                <a:solidFill>
                  <a:schemeClr val="tx1"/>
                </a:solidFill>
                <a:ea typeface="Times New Roman" panose="02020603050405020304" pitchFamily="18" charset="0"/>
              </a:rPr>
              <a:t> das </a:t>
            </a:r>
            <a:r>
              <a:rPr lang="en-US" dirty="0" err="1">
                <a:solidFill>
                  <a:schemeClr val="tx1"/>
                </a:solidFill>
                <a:ea typeface="Times New Roman" panose="02020603050405020304" pitchFamily="18" charset="0"/>
              </a:rPr>
              <a:t>autoridades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relação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deveres</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supervisão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lidar</a:t>
            </a:r>
            <a:r>
              <a:rPr lang="en-US" dirty="0">
                <a:solidFill>
                  <a:schemeClr val="tx1"/>
                </a:solidFill>
                <a:ea typeface="Times New Roman" panose="02020603050405020304" pitchFamily="18" charset="0"/>
              </a:rPr>
              <a:t> com </a:t>
            </a:r>
            <a:r>
              <a:rPr lang="en-US" dirty="0" err="1">
                <a:solidFill>
                  <a:schemeClr val="tx1"/>
                </a:solidFill>
                <a:ea typeface="Times New Roman" panose="02020603050405020304" pitchFamily="18" charset="0"/>
              </a:rPr>
              <a:t>criptoativos</a:t>
            </a:r>
            <a:r>
              <a:rPr lang="en-US" dirty="0">
                <a:solidFill>
                  <a:schemeClr val="tx1"/>
                </a:solidFill>
                <a:ea typeface="Times New Roman" panose="02020603050405020304" pitchFamily="18" charset="0"/>
              </a:rPr>
              <a:t>.</a:t>
            </a:r>
            <a:endParaRPr lang="x-none" dirty="0">
              <a:solidFill>
                <a:schemeClr val="tx1"/>
              </a:solidFill>
              <a:effectLst/>
              <a:ea typeface="Times New Roman" panose="02020603050405020304" pitchFamily="18" charset="0"/>
            </a:endParaRP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388168"/>
            <a:ext cx="4305362" cy="2077905"/>
          </a:xfrm>
        </p:spPr>
        <p:txBody>
          <a:bodyPr/>
          <a:lstStyle/>
          <a:p>
            <a:r>
              <a:rPr lang="en-US" sz="3600" dirty="0">
                <a:solidFill>
                  <a:srgbClr val="F79037"/>
                </a:solidFill>
              </a:rPr>
              <a:t>MÓDULO 4</a:t>
            </a:r>
          </a:p>
          <a:p>
            <a:pPr>
              <a:spcBef>
                <a:spcPts val="0"/>
              </a:spcBef>
            </a:pPr>
            <a:r>
              <a:rPr lang="en-US" dirty="0"/>
              <a:t>REGULAMENTO E POLÍTICA</a:t>
            </a:r>
            <a:endParaRPr lang="x-none"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92</a:t>
            </a:fld>
            <a:endParaRPr lang="en-US" dirty="0"/>
          </a:p>
        </p:txBody>
      </p:sp>
      <p:grpSp>
        <p:nvGrpSpPr>
          <p:cNvPr id="5" name="Group 4">
            <a:extLst>
              <a:ext uri="{FF2B5EF4-FFF2-40B4-BE49-F238E27FC236}">
                <a16:creationId xmlns:a16="http://schemas.microsoft.com/office/drawing/2014/main" id="{A68E0386-0091-D4D0-7DFA-DC6C4BC0835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79D6CF3F-4084-5300-7132-392561AFBC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id="{EA8E9ADA-6A29-A24E-C3B9-7216E32238E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887649"/>
            <a:ext cx="3999799" cy="821473"/>
          </a:xfrm>
          <a:prstGeom prst="rect">
            <a:avLst/>
          </a:prstGeom>
          <a:ln>
            <a:noFill/>
          </a:ln>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rPr>
              <a:t>Como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provedores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criptográficos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desempenham</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papel</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importante</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ecossistema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criptográfico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segunda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categoria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estabelece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requisitos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regulatórios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provedores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criptográficos</a:t>
            </a:r>
            <a:r>
              <a:rPr lang="en-US" sz="1100" dirty="0">
                <a:solidFill>
                  <a:srgbClr val="000000"/>
                </a:solidFill>
                <a:latin typeface="Calibri" panose="020F0502020204030204" pitchFamily="34" charset="0"/>
              </a:rPr>
              <a:t> sob </a:t>
            </a:r>
            <a:r>
              <a:rPr lang="en-US" sz="1100" dirty="0" err="1">
                <a:solidFill>
                  <a:srgbClr val="000000"/>
                </a:solidFill>
                <a:latin typeface="Calibri" panose="020F0502020204030204" pitchFamily="34" charset="0"/>
              </a:rPr>
              <a:t>governança</a:t>
            </a:r>
            <a:r>
              <a:rPr lang="en-US" sz="1100" dirty="0">
                <a:solidFill>
                  <a:srgbClr val="000000"/>
                </a:solidFill>
                <a:latin typeface="Calibri" panose="020F0502020204030204" pitchFamily="34" charset="0"/>
              </a:rPr>
              <a:t> e a </a:t>
            </a:r>
            <a:r>
              <a:rPr lang="en-US" sz="1100" dirty="0" err="1">
                <a:solidFill>
                  <a:srgbClr val="000000"/>
                </a:solidFill>
                <a:latin typeface="Calibri" panose="020F0502020204030204" pitchFamily="34" charset="0"/>
              </a:rPr>
              <a:t>proteção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consumidor</a:t>
            </a:r>
            <a:r>
              <a:rPr lang="en-US" sz="1100" dirty="0">
                <a:solidFill>
                  <a:srgbClr val="000000"/>
                </a:solidFill>
                <a:latin typeface="Calibri" panose="020F0502020204030204" pitchFamily="34" charset="0"/>
              </a:rPr>
              <a:t> e do </a:t>
            </a:r>
            <a:r>
              <a:rPr lang="en-US" sz="1100" dirty="0" err="1">
                <a:solidFill>
                  <a:srgbClr val="000000"/>
                </a:solidFill>
                <a:latin typeface="Calibri" panose="020F0502020204030204" pitchFamily="34" charset="0"/>
              </a:rPr>
              <a:t>investidor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avaliada</a:t>
            </a:r>
            <a:r>
              <a:rPr lang="en-US" sz="1100" dirty="0">
                <a:solidFill>
                  <a:srgbClr val="000000"/>
                </a:solidFill>
                <a:latin typeface="Calibri" panose="020F0502020204030204" pitchFamily="34" charset="0"/>
              </a:rPr>
              <a:t> com base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seguintes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fatores</a:t>
            </a:r>
            <a:r>
              <a:rPr lang="en-US" sz="1100" dirty="0">
                <a:solidFill>
                  <a:srgbClr val="000000"/>
                </a:solidFill>
                <a:latin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752674"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Requisitos</a:t>
            </a:r>
            <a:r>
              <a:rPr lang="en-US" b="1" dirty="0">
                <a:solidFill>
                  <a:srgbClr val="F79037"/>
                </a:solidFill>
                <a:cs typeface="+mn-cs"/>
              </a:rPr>
              <a:t> de capital </a:t>
            </a:r>
            <a:r>
              <a:rPr lang="en-US" b="1" dirty="0" err="1">
                <a:solidFill>
                  <a:srgbClr val="F79037"/>
                </a:solidFill>
                <a:cs typeface="+mn-cs"/>
              </a:rPr>
              <a:t>regulamentados</a:t>
            </a:r>
            <a:endParaRPr lang="en-US" b="1" dirty="0">
              <a:solidFill>
                <a:srgbClr val="F79037"/>
              </a:solidFill>
              <a:cs typeface="+mn-cs"/>
            </a:endParaRPr>
          </a:p>
          <a:p>
            <a:r>
              <a:rPr lang="en-US" dirty="0" err="1">
                <a:solidFill>
                  <a:srgbClr val="000000"/>
                </a:solidFill>
                <a:cs typeface="+mn-cs"/>
              </a:rPr>
              <a:t>Obrigações</a:t>
            </a:r>
            <a:r>
              <a:rPr lang="en-US" dirty="0">
                <a:solidFill>
                  <a:srgbClr val="000000"/>
                </a:solidFill>
                <a:cs typeface="+mn-cs"/>
              </a:rPr>
              <a:t> de </a:t>
            </a:r>
            <a:r>
              <a:rPr lang="en-US" dirty="0" err="1">
                <a:solidFill>
                  <a:srgbClr val="000000"/>
                </a:solidFill>
                <a:cs typeface="+mn-cs"/>
              </a:rPr>
              <a:t>manter</a:t>
            </a:r>
            <a:r>
              <a:rPr lang="en-US" dirty="0">
                <a:solidFill>
                  <a:srgbClr val="000000"/>
                </a:solidFill>
                <a:cs typeface="+mn-cs"/>
              </a:rPr>
              <a:t> </a:t>
            </a:r>
            <a:r>
              <a:rPr lang="en-US" dirty="0" err="1">
                <a:solidFill>
                  <a:srgbClr val="000000"/>
                </a:solidFill>
                <a:cs typeface="+mn-cs"/>
              </a:rPr>
              <a:t>património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mitigar</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de </a:t>
            </a:r>
            <a:r>
              <a:rPr lang="en-US" dirty="0" err="1">
                <a:solidFill>
                  <a:srgbClr val="000000"/>
                </a:solidFill>
                <a:cs typeface="+mn-cs"/>
              </a:rPr>
              <a:t>crédito</a:t>
            </a:r>
            <a:r>
              <a:rPr lang="en-US" dirty="0">
                <a:solidFill>
                  <a:srgbClr val="000000"/>
                </a:solidFill>
                <a:cs typeface="+mn-cs"/>
              </a:rPr>
              <a:t> e </a:t>
            </a:r>
            <a:r>
              <a:rPr lang="en-US" dirty="0" err="1">
                <a:solidFill>
                  <a:srgbClr val="000000"/>
                </a:solidFill>
                <a:cs typeface="+mn-cs"/>
              </a:rPr>
              <a:t>inadimplência</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Divulgação</a:t>
            </a:r>
            <a:r>
              <a:rPr lang="en-US" b="1" dirty="0">
                <a:solidFill>
                  <a:srgbClr val="F79037"/>
                </a:solidFill>
                <a:cs typeface="+mn-cs"/>
              </a:rPr>
              <a:t> de </a:t>
            </a:r>
            <a:r>
              <a:rPr lang="en-US" b="1" dirty="0" err="1">
                <a:solidFill>
                  <a:srgbClr val="F79037"/>
                </a:solidFill>
                <a:cs typeface="+mn-cs"/>
              </a:rPr>
              <a:t>risco</a:t>
            </a:r>
            <a:r>
              <a:rPr lang="en-US" b="1" dirty="0">
                <a:solidFill>
                  <a:srgbClr val="F79037"/>
                </a:solidFill>
                <a:cs typeface="+mn-cs"/>
              </a:rPr>
              <a:t> e </a:t>
            </a:r>
            <a:r>
              <a:rPr lang="en-US" b="1" dirty="0" err="1">
                <a:solidFill>
                  <a:srgbClr val="F79037"/>
                </a:solidFill>
                <a:cs typeface="+mn-cs"/>
              </a:rPr>
              <a:t>perfil</a:t>
            </a:r>
            <a:r>
              <a:rPr lang="en-US" b="1" dirty="0">
                <a:solidFill>
                  <a:srgbClr val="F79037"/>
                </a:solidFill>
                <a:cs typeface="+mn-cs"/>
              </a:rPr>
              <a:t> do </a:t>
            </a:r>
            <a:r>
              <a:rPr lang="en-US" b="1" dirty="0" err="1">
                <a:solidFill>
                  <a:srgbClr val="F79037"/>
                </a:solidFill>
                <a:cs typeface="+mn-cs"/>
              </a:rPr>
              <a:t>investidor</a:t>
            </a:r>
            <a:r>
              <a:rPr lang="en-US" b="1" dirty="0">
                <a:solidFill>
                  <a:srgbClr val="F79037"/>
                </a:solidFill>
                <a:cs typeface="+mn-cs"/>
              </a:rPr>
              <a:t> de </a:t>
            </a:r>
            <a:r>
              <a:rPr lang="en-US" b="1" dirty="0" err="1">
                <a:solidFill>
                  <a:srgbClr val="F79037"/>
                </a:solidFill>
                <a:cs typeface="+mn-cs"/>
              </a:rPr>
              <a:t>varejo</a:t>
            </a:r>
            <a:r>
              <a:rPr lang="en-US" b="1" dirty="0">
                <a:solidFill>
                  <a:srgbClr val="F79037"/>
                </a:solidFill>
                <a:cs typeface="+mn-cs"/>
              </a:rPr>
              <a:t> </a:t>
            </a:r>
            <a:r>
              <a:rPr lang="en-US" b="1" dirty="0" err="1">
                <a:solidFill>
                  <a:srgbClr val="F79037"/>
                </a:solidFill>
                <a:cs typeface="+mn-cs"/>
              </a:rPr>
              <a:t>regulado</a:t>
            </a:r>
            <a:endParaRPr lang="en-US" b="1" dirty="0">
              <a:solidFill>
                <a:srgbClr val="F79037"/>
              </a:solidFill>
              <a:cs typeface="+mn-cs"/>
            </a:endParaRPr>
          </a:p>
          <a:p>
            <a:r>
              <a:rPr lang="en-US" dirty="0" err="1">
                <a:solidFill>
                  <a:srgbClr val="000000"/>
                </a:solidFill>
                <a:cs typeface="+mn-cs"/>
              </a:rPr>
              <a:t>Obrigações</a:t>
            </a:r>
            <a:r>
              <a:rPr lang="en-US" dirty="0">
                <a:solidFill>
                  <a:srgbClr val="000000"/>
                </a:solidFill>
                <a:cs typeface="+mn-cs"/>
              </a:rPr>
              <a:t> de </a:t>
            </a:r>
            <a:r>
              <a:rPr lang="en-US" dirty="0" err="1">
                <a:solidFill>
                  <a:srgbClr val="000000"/>
                </a:solidFill>
                <a:cs typeface="+mn-cs"/>
              </a:rPr>
              <a:t>informar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sobre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lidar</a:t>
            </a:r>
            <a:r>
              <a:rPr lang="en-US" dirty="0">
                <a:solidFill>
                  <a:srgbClr val="000000"/>
                </a:solidFill>
                <a:cs typeface="+mn-cs"/>
              </a:rPr>
              <a:t> com </a:t>
            </a:r>
            <a:r>
              <a:rPr lang="en-US" dirty="0" err="1">
                <a:solidFill>
                  <a:srgbClr val="000000"/>
                </a:solidFill>
                <a:cs typeface="+mn-cs"/>
              </a:rPr>
              <a:t>criptoativos</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 </a:t>
            </a:r>
            <a:r>
              <a:rPr lang="en-US" dirty="0" err="1">
                <a:solidFill>
                  <a:srgbClr val="000000"/>
                </a:solidFill>
                <a:cs typeface="+mn-cs"/>
              </a:rPr>
              <a:t>categorização</a:t>
            </a:r>
            <a:r>
              <a:rPr lang="en-US" dirty="0">
                <a:solidFill>
                  <a:srgbClr val="000000"/>
                </a:solidFill>
                <a:cs typeface="+mn-cs"/>
              </a:rPr>
              <a:t> dos </a:t>
            </a:r>
            <a:r>
              <a:rPr lang="en-US" dirty="0" err="1">
                <a:solidFill>
                  <a:srgbClr val="000000"/>
                </a:solidFill>
                <a:cs typeface="+mn-cs"/>
              </a:rPr>
              <a:t>clientes</a:t>
            </a:r>
            <a:r>
              <a:rPr lang="en-US" dirty="0">
                <a:solidFill>
                  <a:srgbClr val="000000"/>
                </a:solidFill>
                <a:cs typeface="+mn-cs"/>
              </a:rPr>
              <a:t> de </a:t>
            </a:r>
            <a:r>
              <a:rPr lang="en-US" dirty="0" err="1">
                <a:solidFill>
                  <a:srgbClr val="000000"/>
                </a:solidFill>
                <a:cs typeface="+mn-cs"/>
              </a:rPr>
              <a:t>acordo</a:t>
            </a:r>
            <a:r>
              <a:rPr lang="en-US" dirty="0">
                <a:solidFill>
                  <a:srgbClr val="000000"/>
                </a:solidFill>
                <a:cs typeface="+mn-cs"/>
              </a:rPr>
              <a:t> com as classes de </a:t>
            </a:r>
            <a:r>
              <a:rPr lang="en-US" dirty="0" err="1">
                <a:solidFill>
                  <a:srgbClr val="000000"/>
                </a:solidFill>
                <a:cs typeface="+mn-cs"/>
              </a:rPr>
              <a:t>risco</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Segurança</a:t>
            </a:r>
            <a:r>
              <a:rPr lang="en-US" b="1" dirty="0">
                <a:solidFill>
                  <a:srgbClr val="F79037"/>
                </a:solidFill>
                <a:cs typeface="+mn-cs"/>
              </a:rPr>
              <a:t> de </a:t>
            </a:r>
            <a:r>
              <a:rPr lang="en-US" b="1" dirty="0" err="1">
                <a:solidFill>
                  <a:srgbClr val="F79037"/>
                </a:solidFill>
                <a:cs typeface="+mn-cs"/>
              </a:rPr>
              <a:t>depósito</a:t>
            </a:r>
            <a:r>
              <a:rPr lang="en-US" b="1" dirty="0">
                <a:solidFill>
                  <a:srgbClr val="F79037"/>
                </a:solidFill>
                <a:cs typeface="+mn-cs"/>
              </a:rPr>
              <a:t> </a:t>
            </a:r>
            <a:r>
              <a:rPr lang="en-US" b="1" dirty="0" err="1">
                <a:solidFill>
                  <a:srgbClr val="F79037"/>
                </a:solidFill>
                <a:cs typeface="+mn-cs"/>
              </a:rPr>
              <a:t>regulamentada</a:t>
            </a:r>
            <a:endParaRPr lang="en-US" b="1" dirty="0">
              <a:solidFill>
                <a:srgbClr val="F79037"/>
              </a:solidFill>
              <a:cs typeface="+mn-cs"/>
            </a:endParaRPr>
          </a:p>
          <a:p>
            <a:r>
              <a:rPr lang="en-US" dirty="0" err="1">
                <a:solidFill>
                  <a:srgbClr val="000000"/>
                </a:solidFill>
                <a:cs typeface="+mn-cs"/>
              </a:rPr>
              <a:t>Regulamentos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 </a:t>
            </a:r>
            <a:r>
              <a:rPr lang="en-US" dirty="0" err="1">
                <a:solidFill>
                  <a:srgbClr val="000000"/>
                </a:solidFill>
                <a:cs typeface="+mn-cs"/>
              </a:rPr>
              <a:t>proteção</a:t>
            </a:r>
            <a:r>
              <a:rPr lang="en-US" dirty="0">
                <a:solidFill>
                  <a:srgbClr val="000000"/>
                </a:solidFill>
                <a:cs typeface="+mn-cs"/>
              </a:rPr>
              <a:t> de </a:t>
            </a:r>
            <a:r>
              <a:rPr lang="en-US" dirty="0" err="1">
                <a:solidFill>
                  <a:srgbClr val="000000"/>
                </a:solidFill>
                <a:cs typeface="+mn-cs"/>
              </a:rPr>
              <a:t>depósitos</a:t>
            </a:r>
            <a:r>
              <a:rPr lang="en-US" dirty="0">
                <a:solidFill>
                  <a:srgbClr val="000000"/>
                </a:solidFill>
                <a:cs typeface="+mn-cs"/>
              </a:rPr>
              <a:t> de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separar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dos </a:t>
            </a:r>
            <a:r>
              <a:rPr lang="en-US" dirty="0" err="1">
                <a:solidFill>
                  <a:srgbClr val="000000"/>
                </a:solidFill>
                <a:cs typeface="+mn-cs"/>
              </a:rPr>
              <a:t>clientes</a:t>
            </a:r>
            <a:r>
              <a:rPr lang="en-US" dirty="0">
                <a:solidFill>
                  <a:srgbClr val="000000"/>
                </a:solidFill>
                <a:cs typeface="+mn-cs"/>
              </a:rPr>
              <a:t> dos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detidos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próprios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Proteção</a:t>
            </a:r>
            <a:r>
              <a:rPr lang="en-US" b="1" dirty="0">
                <a:solidFill>
                  <a:srgbClr val="F79037"/>
                </a:solidFill>
                <a:cs typeface="+mn-cs"/>
              </a:rPr>
              <a:t> de dados </a:t>
            </a:r>
            <a:r>
              <a:rPr lang="en-US" b="1" dirty="0" err="1">
                <a:solidFill>
                  <a:srgbClr val="F79037"/>
                </a:solidFill>
                <a:cs typeface="+mn-cs"/>
              </a:rPr>
              <a:t>relevantes</a:t>
            </a:r>
            <a:r>
              <a:rPr lang="en-US" b="1" dirty="0">
                <a:solidFill>
                  <a:srgbClr val="F79037"/>
                </a:solidFill>
                <a:cs typeface="+mn-cs"/>
              </a:rPr>
              <a:t> </a:t>
            </a:r>
            <a:r>
              <a:rPr lang="en-US" b="1" dirty="0" err="1">
                <a:solidFill>
                  <a:srgbClr val="F79037"/>
                </a:solidFill>
                <a:cs typeface="+mn-cs"/>
              </a:rPr>
              <a:t>para</a:t>
            </a:r>
            <a:r>
              <a:rPr lang="en-US" b="1" dirty="0">
                <a:solidFill>
                  <a:srgbClr val="F79037"/>
                </a:solidFill>
                <a:cs typeface="+mn-cs"/>
              </a:rPr>
              <a:t> o </a:t>
            </a:r>
            <a:r>
              <a:rPr lang="en-US" b="1" dirty="0" err="1">
                <a:solidFill>
                  <a:srgbClr val="F79037"/>
                </a:solidFill>
                <a:cs typeface="+mn-cs"/>
              </a:rPr>
              <a:t>cliente</a:t>
            </a:r>
            <a:r>
              <a:rPr lang="en-US" b="1" dirty="0">
                <a:solidFill>
                  <a:srgbClr val="F79037"/>
                </a:solidFill>
                <a:cs typeface="+mn-cs"/>
              </a:rPr>
              <a:t> </a:t>
            </a:r>
            <a:r>
              <a:rPr lang="en-US" b="1" dirty="0" err="1">
                <a:solidFill>
                  <a:srgbClr val="F79037"/>
                </a:solidFill>
                <a:cs typeface="+mn-cs"/>
              </a:rPr>
              <a:t>regulamentada</a:t>
            </a:r>
            <a:endParaRPr lang="en-US" b="1" dirty="0">
              <a:solidFill>
                <a:srgbClr val="F79037"/>
              </a:solidFill>
              <a:cs typeface="+mn-cs"/>
            </a:endParaRPr>
          </a:p>
          <a:p>
            <a:r>
              <a:rPr lang="en-US" dirty="0" err="1">
                <a:solidFill>
                  <a:srgbClr val="000000"/>
                </a:solidFill>
                <a:cs typeface="+mn-cs"/>
              </a:rPr>
              <a:t>Regulamentos</a:t>
            </a:r>
            <a:r>
              <a:rPr lang="en-US" dirty="0">
                <a:solidFill>
                  <a:srgbClr val="000000"/>
                </a:solidFill>
                <a:cs typeface="+mn-cs"/>
              </a:rPr>
              <a:t> de </a:t>
            </a:r>
            <a:r>
              <a:rPr lang="en-US" dirty="0" err="1">
                <a:solidFill>
                  <a:srgbClr val="000000"/>
                </a:solidFill>
                <a:cs typeface="+mn-cs"/>
              </a:rPr>
              <a:t>proteção</a:t>
            </a:r>
            <a:r>
              <a:rPr lang="en-US" dirty="0">
                <a:solidFill>
                  <a:srgbClr val="000000"/>
                </a:solidFill>
                <a:cs typeface="+mn-cs"/>
              </a:rPr>
              <a:t> de dados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possibilidade</a:t>
            </a:r>
            <a:r>
              <a:rPr lang="en-US" dirty="0">
                <a:solidFill>
                  <a:srgbClr val="000000"/>
                </a:solidFill>
                <a:cs typeface="+mn-cs"/>
              </a:rPr>
              <a:t> de </a:t>
            </a:r>
            <a:r>
              <a:rPr lang="en-US" dirty="0" err="1">
                <a:solidFill>
                  <a:srgbClr val="000000"/>
                </a:solidFill>
                <a:cs typeface="+mn-cs"/>
              </a:rPr>
              <a:t>aplicação</a:t>
            </a:r>
            <a:r>
              <a:rPr lang="en-US" dirty="0">
                <a:solidFill>
                  <a:srgbClr val="000000"/>
                </a:solidFill>
                <a:cs typeface="+mn-cs"/>
              </a:rPr>
              <a:t> de </a:t>
            </a:r>
            <a:r>
              <a:rPr lang="en-US" dirty="0" err="1">
                <a:solidFill>
                  <a:srgbClr val="000000"/>
                </a:solidFill>
                <a:cs typeface="+mn-cs"/>
              </a:rPr>
              <a:t>regulamentos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p>
          <a:p>
            <a:pPr algn="just"/>
            <a:endParaRPr lang="x-none" dirty="0">
              <a:solidFill>
                <a:schemeClr val="tx1"/>
              </a:solidFill>
              <a:effectLst/>
              <a:ea typeface="Times New Roman" panose="02020603050405020304" pitchFamily="18" charset="0"/>
            </a:endParaRP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5052862"/>
            <a:ext cx="6036131" cy="32538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terceira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categoria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respeito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governança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sistemas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597752"/>
            <a:ext cx="4573019" cy="26847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Conformidade</a:t>
            </a:r>
            <a:r>
              <a:rPr lang="en-US" b="1" dirty="0">
                <a:solidFill>
                  <a:srgbClr val="F79037"/>
                </a:solidFill>
                <a:ea typeface="Times New Roman" panose="02020603050405020304" pitchFamily="18" charset="0"/>
              </a:rPr>
              <a:t> AML/CTF </a:t>
            </a:r>
            <a:r>
              <a:rPr lang="en-US" b="1" dirty="0" err="1">
                <a:solidFill>
                  <a:srgbClr val="F79037"/>
                </a:solidFill>
                <a:ea typeface="Times New Roman" panose="02020603050405020304" pitchFamily="18" charset="0"/>
              </a:rPr>
              <a:t>regulamentada</a:t>
            </a:r>
            <a:endParaRPr lang="en-US" b="1" dirty="0">
              <a:solidFill>
                <a:srgbClr val="F79037"/>
              </a:solidFill>
              <a:ea typeface="Times New Roman" panose="02020603050405020304" pitchFamily="18" charset="0"/>
            </a:endParaRPr>
          </a:p>
          <a:p>
            <a:r>
              <a:rPr lang="en-US" dirty="0" err="1">
                <a:solidFill>
                  <a:schemeClr val="tx1"/>
                </a:solidFill>
                <a:ea typeface="Times New Roman" panose="02020603050405020304" pitchFamily="18" charset="0"/>
              </a:rPr>
              <a:t>Requisito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cumprimento</a:t>
            </a:r>
            <a:r>
              <a:rPr lang="en-US" dirty="0">
                <a:solidFill>
                  <a:schemeClr val="tx1"/>
                </a:solidFill>
                <a:ea typeface="Times New Roman" panose="02020603050405020304" pitchFamily="18" charset="0"/>
              </a:rPr>
              <a:t> da </a:t>
            </a:r>
            <a:r>
              <a:rPr lang="en-US" dirty="0" err="1">
                <a:solidFill>
                  <a:schemeClr val="tx1"/>
                </a:solidFill>
                <a:ea typeface="Times New Roman" panose="02020603050405020304" pitchFamily="18" charset="0"/>
              </a:rPr>
              <a:t>normativa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nacional</a:t>
            </a:r>
            <a:r>
              <a:rPr lang="en-US" dirty="0">
                <a:solidFill>
                  <a:schemeClr val="tx1"/>
                </a:solidFill>
                <a:ea typeface="Times New Roman" panose="02020603050405020304" pitchFamily="18" charset="0"/>
              </a:rPr>
              <a:t> e/</a:t>
            </a:r>
            <a:r>
              <a:rPr lang="en-US" dirty="0" err="1">
                <a:solidFill>
                  <a:schemeClr val="tx1"/>
                </a:solidFill>
                <a:ea typeface="Times New Roman" panose="02020603050405020304" pitchFamily="18" charset="0"/>
              </a:rPr>
              <a:t>ou</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internacional</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combate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branqueamento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capitais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financiamento</a:t>
            </a:r>
            <a:r>
              <a:rPr lang="en-US" dirty="0">
                <a:solidFill>
                  <a:schemeClr val="tx1"/>
                </a:solidFill>
                <a:ea typeface="Times New Roman" panose="02020603050405020304" pitchFamily="18" charset="0"/>
              </a:rPr>
              <a:t> do </a:t>
            </a:r>
            <a:r>
              <a:rPr lang="en-US" dirty="0" err="1">
                <a:solidFill>
                  <a:schemeClr val="tx1"/>
                </a:solidFill>
                <a:ea typeface="Times New Roman" panose="02020603050405020304" pitchFamily="18" charset="0"/>
              </a:rPr>
              <a:t>terrorismo</a:t>
            </a:r>
            <a:r>
              <a:rPr lang="en-US" dirty="0">
                <a:solidFill>
                  <a:schemeClr val="tx1"/>
                </a:solidFill>
                <a:ea typeface="Times New Roman" panose="02020603050405020304" pitchFamily="18" charset="0"/>
              </a:rPr>
              <a:t>.</a:t>
            </a:r>
          </a:p>
          <a:p>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r>
              <a:rPr lang="en-US" b="1" dirty="0" err="1">
                <a:solidFill>
                  <a:srgbClr val="F79037"/>
                </a:solidFill>
                <a:ea typeface="Times New Roman" panose="02020603050405020304" pitchFamily="18" charset="0"/>
              </a:rPr>
              <a:t>Requisitos</a:t>
            </a:r>
            <a:r>
              <a:rPr lang="en-US" b="1" dirty="0">
                <a:solidFill>
                  <a:srgbClr val="F79037"/>
                </a:solidFill>
                <a:ea typeface="Times New Roman" panose="02020603050405020304" pitchFamily="18" charset="0"/>
              </a:rPr>
              <a:t> KYC </a:t>
            </a:r>
            <a:r>
              <a:rPr lang="en-US" b="1" dirty="0" err="1">
                <a:solidFill>
                  <a:srgbClr val="F79037"/>
                </a:solidFill>
                <a:ea typeface="Times New Roman" panose="02020603050405020304" pitchFamily="18" charset="0"/>
              </a:rPr>
              <a:t>regulamentados</a:t>
            </a:r>
            <a:endParaRPr lang="en-US" b="1" dirty="0">
              <a:solidFill>
                <a:srgbClr val="F79037"/>
              </a:solidFill>
              <a:ea typeface="Times New Roman" panose="02020603050405020304" pitchFamily="18" charset="0"/>
            </a:endParaRPr>
          </a:p>
          <a:p>
            <a:r>
              <a:rPr lang="en-US" dirty="0" err="1">
                <a:solidFill>
                  <a:schemeClr val="tx1"/>
                </a:solidFill>
                <a:ea typeface="Times New Roman" panose="02020603050405020304" pitchFamily="18" charset="0"/>
              </a:rPr>
              <a:t>Regulamentos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regem</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identificação</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verificação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potenciais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clientes</a:t>
            </a:r>
            <a:r>
              <a:rPr lang="en-US" dirty="0">
                <a:solidFill>
                  <a:schemeClr val="tx1"/>
                </a:solidFill>
                <a:ea typeface="Times New Roman" panose="02020603050405020304" pitchFamily="18" charset="0"/>
              </a:rPr>
              <a:t> com base </a:t>
            </a:r>
            <a:r>
              <a:rPr lang="en-US" dirty="0" err="1">
                <a:solidFill>
                  <a:schemeClr val="tx1"/>
                </a:solidFill>
                <a:ea typeface="Times New Roman" panose="02020603050405020304" pitchFamily="18" charset="0"/>
              </a:rPr>
              <a:t>em</a:t>
            </a:r>
            <a:r>
              <a:rPr lang="en-US" dirty="0">
                <a:solidFill>
                  <a:schemeClr val="tx1"/>
                </a:solidFill>
                <a:ea typeface="Times New Roman" panose="02020603050405020304" pitchFamily="18" charset="0"/>
              </a:rPr>
              <a:t> dados </a:t>
            </a:r>
            <a:r>
              <a:rPr lang="en-US" dirty="0" err="1">
                <a:solidFill>
                  <a:schemeClr val="tx1"/>
                </a:solidFill>
                <a:ea typeface="Times New Roman" panose="02020603050405020304" pitchFamily="18" charset="0"/>
              </a:rPr>
              <a:t>pessoais</a:t>
            </a:r>
            <a:r>
              <a:rPr lang="en-US" dirty="0">
                <a:solidFill>
                  <a:schemeClr val="tx1"/>
                </a:solidFill>
                <a:ea typeface="Times New Roman" panose="02020603050405020304" pitchFamily="18" charset="0"/>
              </a:rPr>
              <a:t>.</a:t>
            </a:r>
          </a:p>
          <a:p>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r>
              <a:rPr lang="en-US" b="1" dirty="0" err="1">
                <a:solidFill>
                  <a:srgbClr val="F79037"/>
                </a:solidFill>
                <a:ea typeface="Times New Roman" panose="02020603050405020304" pitchFamily="18" charset="0"/>
              </a:rPr>
              <a:t>Licenças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vigor</a:t>
            </a:r>
          </a:p>
          <a:p>
            <a:r>
              <a:rPr lang="en-US" dirty="0" err="1">
                <a:solidFill>
                  <a:schemeClr val="tx1"/>
                </a:solidFill>
                <a:ea typeface="Times New Roman" panose="02020603050405020304" pitchFamily="18" charset="0"/>
              </a:rPr>
              <a:t>Licenças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existentes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para</a:t>
            </a:r>
            <a:r>
              <a:rPr lang="en-US" dirty="0">
                <a:solidFill>
                  <a:schemeClr val="tx1"/>
                </a:solidFill>
                <a:ea typeface="Times New Roman" panose="02020603050405020304" pitchFamily="18" charset="0"/>
              </a:rPr>
              <a:t> o </a:t>
            </a:r>
            <a:r>
              <a:rPr lang="en-US" dirty="0" err="1">
                <a:solidFill>
                  <a:schemeClr val="tx1"/>
                </a:solidFill>
                <a:ea typeface="Times New Roman" panose="02020603050405020304" pitchFamily="18" charset="0"/>
              </a:rPr>
              <a:t>fornecimento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criptográficos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ou</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aprovações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provedor</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criptográficos</a:t>
            </a:r>
            <a:r>
              <a:rPr lang="en-US" dirty="0">
                <a:solidFill>
                  <a:schemeClr val="tx1"/>
                </a:solidFill>
                <a:ea typeface="Times New Roman" panose="02020603050405020304" pitchFamily="18" charset="0"/>
              </a:rPr>
              <a:t>.</a:t>
            </a:r>
          </a:p>
          <a:p>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r>
              <a:rPr lang="en-US" b="1" dirty="0" err="1">
                <a:solidFill>
                  <a:srgbClr val="F79037"/>
                </a:solidFill>
                <a:ea typeface="Times New Roman" panose="02020603050405020304" pitchFamily="18" charset="0"/>
              </a:rPr>
              <a:t>Requisitos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para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segurança</a:t>
            </a:r>
            <a:r>
              <a:rPr lang="en-US" b="1" dirty="0">
                <a:solidFill>
                  <a:srgbClr val="F79037"/>
                </a:solidFill>
                <a:ea typeface="Times New Roman" panose="02020603050405020304" pitchFamily="18" charset="0"/>
              </a:rPr>
              <a:t> de TI </a:t>
            </a:r>
            <a:r>
              <a:rPr lang="en-US" b="1" dirty="0" err="1">
                <a:solidFill>
                  <a:srgbClr val="F79037"/>
                </a:solidFill>
                <a:ea typeface="Times New Roman" panose="02020603050405020304" pitchFamily="18" charset="0"/>
              </a:rPr>
              <a:t>regulamentados</a:t>
            </a:r>
            <a:endParaRPr lang="en-US" b="1" dirty="0">
              <a:solidFill>
                <a:srgbClr val="F79037"/>
              </a:solidFill>
              <a:ea typeface="Times New Roman" panose="02020603050405020304" pitchFamily="18" charset="0"/>
            </a:endParaRPr>
          </a:p>
          <a:p>
            <a:r>
              <a:rPr lang="en-US" dirty="0" err="1">
                <a:solidFill>
                  <a:schemeClr val="tx1"/>
                </a:solidFill>
                <a:ea typeface="Times New Roman" panose="02020603050405020304" pitchFamily="18" charset="0"/>
              </a:rPr>
              <a:t>Requisitos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para</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proteção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sistemas</a:t>
            </a:r>
            <a:r>
              <a:rPr lang="en-US" dirty="0">
                <a:solidFill>
                  <a:schemeClr val="tx1"/>
                </a:solidFill>
                <a:ea typeface="Times New Roman" panose="02020603050405020304" pitchFamily="18" charset="0"/>
              </a:rPr>
              <a:t> de TI incl. </a:t>
            </a:r>
            <a:r>
              <a:rPr lang="en-US" dirty="0" err="1">
                <a:solidFill>
                  <a:schemeClr val="tx1"/>
                </a:solidFill>
                <a:ea typeface="Times New Roman" panose="02020603050405020304" pitchFamily="18" charset="0"/>
              </a:rPr>
              <a:t>precauções</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segurança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correspondentes</a:t>
            </a:r>
            <a:r>
              <a:rPr lang="en-US" dirty="0">
                <a:solidFill>
                  <a:schemeClr val="tx1"/>
                </a:solidFill>
                <a:ea typeface="Times New Roman" panose="02020603050405020304" pitchFamily="18" charset="0"/>
              </a:rPr>
              <a:t>.</a:t>
            </a:r>
            <a:endParaRPr lang="x-none" dirty="0">
              <a:solidFill>
                <a:schemeClr val="tx1"/>
              </a:solidFill>
              <a:effectLst/>
              <a:ea typeface="Times New Roman" panose="02020603050405020304" pitchFamily="18" charset="0"/>
            </a:endParaRP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7" y="665163"/>
            <a:ext cx="2843461" cy="9010852"/>
          </a:xfrm>
        </p:spPr>
        <p:txBody>
          <a:bodyPr/>
          <a:lstStyle/>
          <a:p>
            <a:pPr algn="just"/>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fatores</a:t>
            </a:r>
            <a:r>
              <a:rPr lang="en-US" dirty="0">
                <a:ea typeface="Times New Roman" panose="02020603050405020304" pitchFamily="18" charset="0"/>
              </a:rPr>
              <a:t> </a:t>
            </a:r>
            <a:r>
              <a:rPr lang="en-US" dirty="0" err="1">
                <a:ea typeface="Times New Roman" panose="02020603050405020304" pitchFamily="18" charset="0"/>
              </a:rPr>
              <a:t>individuais</a:t>
            </a:r>
            <a:r>
              <a:rPr lang="en-US" dirty="0">
                <a:ea typeface="Times New Roman" panose="02020603050405020304" pitchFamily="18" charset="0"/>
              </a:rPr>
              <a:t> são </a:t>
            </a:r>
            <a:r>
              <a:rPr lang="en-US" dirty="0" err="1">
                <a:ea typeface="Times New Roman" panose="02020603050405020304" pitchFamily="18" charset="0"/>
              </a:rPr>
              <a:t>avaliados</a:t>
            </a:r>
            <a:r>
              <a:rPr lang="en-US" dirty="0">
                <a:ea typeface="Times New Roman" panose="02020603050405020304" pitchFamily="18" charset="0"/>
              </a:rPr>
              <a:t> </a:t>
            </a:r>
            <a:r>
              <a:rPr lang="en-US" dirty="0" err="1">
                <a:ea typeface="Times New Roman" panose="02020603050405020304" pitchFamily="18" charset="0"/>
              </a:rPr>
              <a:t>através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escala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representa</a:t>
            </a:r>
            <a:r>
              <a:rPr lang="en-US" dirty="0">
                <a:ea typeface="Times New Roman" panose="02020603050405020304" pitchFamily="18" charset="0"/>
              </a:rPr>
              <a:t> 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cumprimento</a:t>
            </a:r>
            <a:r>
              <a:rPr lang="en-US" dirty="0">
                <a:ea typeface="Times New Roman" panose="02020603050405020304" pitchFamily="18" charset="0"/>
              </a:rPr>
              <a:t> do </a:t>
            </a:r>
            <a:r>
              <a:rPr lang="en-US" dirty="0" err="1">
                <a:ea typeface="Times New Roman" panose="02020603050405020304" pitchFamily="18" charset="0"/>
              </a:rPr>
              <a:t>respetivo</a:t>
            </a:r>
            <a:r>
              <a:rPr lang="en-US" dirty="0">
                <a:ea typeface="Times New Roman" panose="02020603050405020304" pitchFamily="18" charset="0"/>
              </a:rPr>
              <a:t> </a:t>
            </a:r>
            <a:r>
              <a:rPr lang="en-US" dirty="0" err="1">
                <a:ea typeface="Times New Roman" panose="02020603050405020304" pitchFamily="18" charset="0"/>
              </a:rPr>
              <a:t>fator</a:t>
            </a:r>
            <a:r>
              <a:rPr lang="en-US" dirty="0">
                <a:ea typeface="Times New Roman" panose="02020603050405020304" pitchFamily="18" charset="0"/>
              </a:rPr>
              <a:t>. Note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avaliação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dicotómica</a:t>
            </a:r>
            <a:r>
              <a:rPr lang="en-US" dirty="0">
                <a:ea typeface="Times New Roman" panose="02020603050405020304" pitchFamily="18" charset="0"/>
              </a:rPr>
              <a:t>, </a:t>
            </a:r>
            <a:r>
              <a:rPr lang="en-US" dirty="0" err="1">
                <a:ea typeface="Times New Roman" panose="02020603050405020304" pitchFamily="18" charset="0"/>
              </a:rPr>
              <a:t>consistindo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cumprido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cumprido</a:t>
            </a:r>
            <a:r>
              <a:rPr lang="en-US" dirty="0">
                <a:ea typeface="Times New Roman" panose="02020603050405020304" pitchFamily="18" charset="0"/>
              </a:rPr>
              <a:t>", mas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assumir</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características</a:t>
            </a:r>
            <a:r>
              <a:rPr lang="en-US" dirty="0">
                <a:ea typeface="Times New Roman" panose="02020603050405020304" pitchFamily="18" charset="0"/>
              </a:rPr>
              <a:t>. 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realização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entendido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um </a:t>
            </a:r>
            <a:r>
              <a:rPr lang="en-US" dirty="0" err="1">
                <a:ea typeface="Times New Roman" panose="02020603050405020304" pitchFamily="18" charset="0"/>
              </a:rPr>
              <a:t>processo</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desenvolvimentos</a:t>
            </a:r>
            <a:r>
              <a:rPr lang="en-US" dirty="0">
                <a:ea typeface="Times New Roman" panose="02020603050405020304" pitchFamily="18" charset="0"/>
              </a:rPr>
              <a:t> no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resultar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modificações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fatores</a:t>
            </a:r>
            <a:r>
              <a:rPr lang="en-US" dirty="0">
                <a:ea typeface="Times New Roman" panose="02020603050405020304" pitchFamily="18" charset="0"/>
              </a:rPr>
              <a:t> </a:t>
            </a:r>
            <a:r>
              <a:rPr lang="en-US" dirty="0" err="1">
                <a:ea typeface="Times New Roman" panose="02020603050405020304" pitchFamily="18" charset="0"/>
              </a:rPr>
              <a:t>regulatórios</a:t>
            </a:r>
            <a:r>
              <a:rPr lang="en-US" dirty="0">
                <a:ea typeface="Times New Roman" panose="02020603050405020304" pitchFamily="18" charset="0"/>
              </a:rPr>
              <a:t>. </a:t>
            </a:r>
            <a:r>
              <a:rPr lang="en-US" dirty="0" err="1">
                <a:ea typeface="Times New Roman" panose="02020603050405020304" pitchFamily="18" charset="0"/>
              </a:rPr>
              <a:t>Além</a:t>
            </a:r>
            <a:r>
              <a:rPr lang="en-US" dirty="0">
                <a:ea typeface="Times New Roman" panose="02020603050405020304" pitchFamily="18" charset="0"/>
              </a:rPr>
              <a:t> disso, 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cumprimento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entendido</a:t>
            </a:r>
            <a:r>
              <a:rPr lang="en-US" dirty="0">
                <a:ea typeface="Times New Roman" panose="02020603050405020304" pitchFamily="18" charset="0"/>
              </a:rPr>
              <a:t> </a:t>
            </a:r>
            <a:r>
              <a:rPr lang="en-US" dirty="0" err="1">
                <a:ea typeface="Times New Roman" panose="02020603050405020304" pitchFamily="18" charset="0"/>
              </a:rPr>
              <a:t>normativamente</a:t>
            </a:r>
            <a:r>
              <a:rPr lang="en-US" dirty="0">
                <a:ea typeface="Times New Roman" panose="02020603050405020304" pitchFamily="18" charset="0"/>
              </a:rPr>
              <a:t>: um alto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conformidade</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positivo</a:t>
            </a:r>
            <a:r>
              <a:rPr lang="en-US" dirty="0">
                <a:ea typeface="Times New Roman" panose="02020603050405020304" pitchFamily="18" charset="0"/>
              </a:rPr>
              <a:t>" e um </a:t>
            </a:r>
            <a:r>
              <a:rPr lang="en-US" dirty="0" err="1">
                <a:ea typeface="Times New Roman" panose="02020603050405020304" pitchFamily="18" charset="0"/>
              </a:rPr>
              <a:t>baixo</a:t>
            </a:r>
            <a:r>
              <a:rPr lang="en-US" dirty="0">
                <a:ea typeface="Times New Roman" panose="02020603050405020304" pitchFamily="18" charset="0"/>
              </a:rPr>
              <a:t> </a:t>
            </a:r>
            <a:r>
              <a:rPr lang="en-US" dirty="0" err="1">
                <a:ea typeface="Times New Roman" panose="02020603050405020304" pitchFamily="18" charset="0"/>
              </a:rPr>
              <a:t>grau</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negativo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invés</a:t>
            </a:r>
            <a:r>
              <a:rPr lang="en-US" dirty="0">
                <a:ea typeface="Times New Roman" panose="02020603050405020304" pitchFamily="18" charset="0"/>
              </a:rPr>
              <a:t>, o </a:t>
            </a:r>
            <a:r>
              <a:rPr lang="en-US" dirty="0" err="1">
                <a:ea typeface="Times New Roman" panose="02020603050405020304" pitchFamily="18" charset="0"/>
              </a:rPr>
              <a:t>objetivo</a:t>
            </a:r>
            <a:r>
              <a:rPr lang="en-US" dirty="0">
                <a:ea typeface="Times New Roman" panose="02020603050405020304" pitchFamily="18" charset="0"/>
              </a:rPr>
              <a:t> da </a:t>
            </a:r>
            <a:r>
              <a:rPr lang="en-US" dirty="0" err="1">
                <a:ea typeface="Times New Roman" panose="02020603050405020304" pitchFamily="18" charset="0"/>
              </a:rPr>
              <a:t>estrutura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a:t>
            </a:r>
            <a:r>
              <a:rPr lang="en-US" dirty="0" err="1">
                <a:ea typeface="Times New Roman" panose="02020603050405020304" pitchFamily="18" charset="0"/>
              </a:rPr>
              <a:t>objetiva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separar</a:t>
            </a:r>
            <a:r>
              <a:rPr lang="en-US" dirty="0">
                <a:ea typeface="Times New Roman" panose="02020603050405020304" pitchFamily="18" charset="0"/>
              </a:rPr>
              <a:t> as </a:t>
            </a:r>
            <a:r>
              <a:rPr lang="en-US" dirty="0" err="1">
                <a:ea typeface="Times New Roman" panose="02020603050405020304" pitchFamily="18" charset="0"/>
              </a:rPr>
              <a:t>características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jurisdição</a:t>
            </a:r>
            <a:r>
              <a:rPr lang="en-US" dirty="0">
                <a:ea typeface="Times New Roman" panose="02020603050405020304" pitchFamily="18" charset="0"/>
              </a:rPr>
              <a:t> individual de </a:t>
            </a:r>
            <a:r>
              <a:rPr lang="en-US" dirty="0" err="1">
                <a:ea typeface="Times New Roman" panose="02020603050405020304" pitchFamily="18" charset="0"/>
              </a:rPr>
              <a:t>acordo</a:t>
            </a:r>
            <a:r>
              <a:rPr lang="en-US" dirty="0">
                <a:ea typeface="Times New Roman" panose="02020603050405020304" pitchFamily="18" charset="0"/>
              </a:rPr>
              <a:t> com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características</a:t>
            </a:r>
            <a:r>
              <a:rPr lang="en-US" dirty="0">
                <a:ea typeface="Times New Roman" panose="02020603050405020304" pitchFamily="18" charset="0"/>
              </a:rPr>
              <a:t> </a:t>
            </a:r>
            <a:r>
              <a:rPr lang="en-US" dirty="0" err="1">
                <a:ea typeface="Times New Roman" panose="02020603050405020304" pitchFamily="18" charset="0"/>
              </a:rPr>
              <a:t>qualitativas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particular, </a:t>
            </a:r>
            <a:r>
              <a:rPr lang="en-US" dirty="0" err="1">
                <a:ea typeface="Times New Roman" panose="02020603050405020304" pitchFamily="18" charset="0"/>
              </a:rPr>
              <a:t>dependendo</a:t>
            </a:r>
            <a:r>
              <a:rPr lang="en-US" dirty="0">
                <a:ea typeface="Times New Roman" panose="02020603050405020304" pitchFamily="18" charset="0"/>
              </a:rPr>
              <a:t> da </a:t>
            </a:r>
            <a:r>
              <a:rPr lang="en-US" dirty="0" err="1">
                <a:ea typeface="Times New Roman" panose="02020603050405020304" pitchFamily="18" charset="0"/>
              </a:rPr>
              <a:t>perspectiva</a:t>
            </a:r>
            <a:r>
              <a:rPr lang="en-US" dirty="0">
                <a:ea typeface="Times New Roman" panose="02020603050405020304" pitchFamily="18" charset="0"/>
              </a:rPr>
              <a:t> a </a:t>
            </a:r>
            <a:r>
              <a:rPr lang="en-US" dirty="0" err="1">
                <a:ea typeface="Times New Roman" panose="02020603050405020304" pitchFamily="18" charset="0"/>
              </a:rPr>
              <a:t>partir</a:t>
            </a:r>
            <a:r>
              <a:rPr lang="en-US" dirty="0">
                <a:ea typeface="Times New Roman" panose="02020603050405020304" pitchFamily="18" charset="0"/>
              </a:rPr>
              <a:t> da </a:t>
            </a:r>
            <a:r>
              <a:rPr lang="en-US" dirty="0" err="1">
                <a:ea typeface="Times New Roman" panose="02020603050405020304" pitchFamily="18" charset="0"/>
              </a:rPr>
              <a:t>qual</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vista, as </a:t>
            </a:r>
            <a:r>
              <a:rPr lang="en-US" dirty="0" err="1">
                <a:ea typeface="Times New Roman" panose="02020603050405020304" pitchFamily="18" charset="0"/>
              </a:rPr>
              <a:t>características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interpretadas</a:t>
            </a:r>
            <a:r>
              <a:rPr lang="en-US" dirty="0">
                <a:ea typeface="Times New Roman" panose="02020603050405020304" pitchFamily="18" charset="0"/>
              </a:rPr>
              <a:t> </a:t>
            </a:r>
            <a:r>
              <a:rPr lang="en-US" dirty="0" err="1">
                <a:ea typeface="Times New Roman" panose="02020603050405020304" pitchFamily="18" charset="0"/>
              </a:rPr>
              <a:t>positivamente</a:t>
            </a:r>
            <a:r>
              <a:rPr lang="en-US" dirty="0">
                <a:ea typeface="Times New Roman" panose="02020603050405020304" pitchFamily="18" charset="0"/>
              </a:rPr>
              <a:t> e </a:t>
            </a:r>
            <a:r>
              <a:rPr lang="en-US" dirty="0" err="1">
                <a:ea typeface="Times New Roman" panose="02020603050405020304" pitchFamily="18" charset="0"/>
              </a:rPr>
              <a:t>negativamente</a:t>
            </a:r>
            <a:r>
              <a:rPr lang="en-US" dirty="0">
                <a:ea typeface="Times New Roman" panose="02020603050405020304" pitchFamily="18" charset="0"/>
              </a:rPr>
              <a:t> </a:t>
            </a:r>
            <a:r>
              <a:rPr lang="en-US" dirty="0" err="1">
                <a:ea typeface="Times New Roman" panose="02020603050405020304" pitchFamily="18" charset="0"/>
              </a:rPr>
              <a:t>dependendo</a:t>
            </a:r>
            <a:r>
              <a:rPr lang="en-US" dirty="0">
                <a:ea typeface="Times New Roman" panose="02020603050405020304" pitchFamily="18" charset="0"/>
              </a:rPr>
              <a:t> do </a:t>
            </a:r>
            <a:r>
              <a:rPr lang="en-US" dirty="0" err="1">
                <a:ea typeface="Times New Roman" panose="02020603050405020304" pitchFamily="18" charset="0"/>
              </a:rPr>
              <a:t>ângulo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sob a </a:t>
            </a:r>
            <a:r>
              <a:rPr lang="en-US" dirty="0" err="1">
                <a:ea typeface="Times New Roman" panose="02020603050405020304" pitchFamily="18" charset="0"/>
              </a:rPr>
              <a:t>perspectiva</a:t>
            </a:r>
            <a:r>
              <a:rPr lang="en-US" dirty="0">
                <a:ea typeface="Times New Roman" panose="02020603050405020304" pitchFamily="18" charset="0"/>
              </a:rPr>
              <a:t> do </a:t>
            </a:r>
            <a:r>
              <a:rPr lang="en-US" dirty="0" err="1">
                <a:ea typeface="Times New Roman" panose="02020603050405020304" pitchFamily="18" charset="0"/>
              </a:rPr>
              <a:t>investidor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regulamentação</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avaliada</a:t>
            </a:r>
            <a:r>
              <a:rPr lang="en-US" dirty="0">
                <a:ea typeface="Times New Roman" panose="02020603050405020304" pitchFamily="18" charset="0"/>
              </a:rPr>
              <a:t> </a:t>
            </a:r>
            <a:r>
              <a:rPr lang="en-US" dirty="0" err="1">
                <a:ea typeface="Times New Roman" panose="02020603050405020304" pitchFamily="18" charset="0"/>
              </a:rPr>
              <a:t>positivamente</a:t>
            </a:r>
            <a:r>
              <a:rPr lang="en-US" dirty="0">
                <a:ea typeface="Times New Roman" panose="02020603050405020304" pitchFamily="18" charset="0"/>
              </a:rPr>
              <a:t>. Do </a:t>
            </a:r>
            <a:r>
              <a:rPr lang="en-US" dirty="0" err="1">
                <a:ea typeface="Times New Roman" panose="02020603050405020304" pitchFamily="18" charset="0"/>
              </a:rPr>
              <a:t>ponto</a:t>
            </a:r>
            <a:r>
              <a:rPr lang="en-US" dirty="0">
                <a:ea typeface="Times New Roman" panose="02020603050405020304" pitchFamily="18" charset="0"/>
              </a:rPr>
              <a:t> de vista da </a:t>
            </a:r>
            <a:r>
              <a:rPr lang="en-US" dirty="0" err="1">
                <a:ea typeface="Times New Roman" panose="02020603050405020304" pitchFamily="18" charset="0"/>
              </a:rPr>
              <a:t>inovação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lado</a:t>
            </a:r>
            <a:r>
              <a:rPr lang="en-US" dirty="0">
                <a:ea typeface="Times New Roman" panose="02020603050405020304" pitchFamily="18" charset="0"/>
              </a:rPr>
              <a:t>, a </a:t>
            </a:r>
            <a:r>
              <a:rPr lang="en-US" dirty="0" err="1">
                <a:ea typeface="Times New Roman" panose="02020603050405020304" pitchFamily="18" charset="0"/>
              </a:rPr>
              <a:t>regulamentação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avaliada</a:t>
            </a:r>
            <a:r>
              <a:rPr lang="en-US" dirty="0">
                <a:ea typeface="Times New Roman" panose="02020603050405020304" pitchFamily="18" charset="0"/>
              </a:rPr>
              <a:t> </a:t>
            </a:r>
            <a:r>
              <a:rPr lang="en-US" dirty="0" err="1">
                <a:ea typeface="Times New Roman" panose="02020603050405020304" pitchFamily="18" charset="0"/>
              </a:rPr>
              <a:t>negativamente</a:t>
            </a:r>
            <a:r>
              <a:rPr lang="en-US" dirty="0">
                <a:ea typeface="Times New Roman" panose="02020603050405020304" pitchFamily="18" charset="0"/>
              </a:rPr>
              <a:t>, </a:t>
            </a:r>
            <a:r>
              <a:rPr lang="en-US" dirty="0" err="1">
                <a:ea typeface="Times New Roman" panose="02020603050405020304" pitchFamily="18" charset="0"/>
              </a:rPr>
              <a:t>porque</a:t>
            </a:r>
            <a:r>
              <a:rPr lang="en-US" dirty="0">
                <a:ea typeface="Times New Roman" panose="02020603050405020304" pitchFamily="18" charset="0"/>
              </a:rPr>
              <a:t> </a:t>
            </a:r>
            <a:r>
              <a:rPr lang="en-US" dirty="0" err="1">
                <a:ea typeface="Times New Roman" panose="02020603050405020304" pitchFamily="18" charset="0"/>
              </a:rPr>
              <a:t>dificulta</a:t>
            </a:r>
            <a:r>
              <a:rPr lang="en-US" dirty="0">
                <a:ea typeface="Times New Roman" panose="02020603050405020304" pitchFamily="18" charset="0"/>
              </a:rPr>
              <a:t> </a:t>
            </a:r>
            <a:r>
              <a:rPr lang="en-US" dirty="0" err="1">
                <a:ea typeface="Times New Roman" panose="02020603050405020304" pitchFamily="18" charset="0"/>
              </a:rPr>
              <a:t>novas</a:t>
            </a:r>
            <a:r>
              <a:rPr lang="en-US" dirty="0">
                <a:ea typeface="Times New Roman" panose="02020603050405020304" pitchFamily="18" charset="0"/>
              </a:rPr>
              <a:t> </a:t>
            </a:r>
            <a:r>
              <a:rPr lang="en-US" dirty="0" err="1">
                <a:ea typeface="Times New Roman" panose="02020603050405020304" pitchFamily="18" charset="0"/>
              </a:rPr>
              <a:t>ideias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no </a:t>
            </a:r>
            <a:r>
              <a:rPr lang="en-US" dirty="0" err="1">
                <a:ea typeface="Times New Roman" panose="02020603050405020304" pitchFamily="18" charset="0"/>
              </a:rPr>
              <a:t>setor</a:t>
            </a:r>
            <a:r>
              <a:rPr lang="en-US" dirty="0">
                <a:ea typeface="Times New Roman" panose="02020603050405020304" pitchFamily="18" charset="0"/>
              </a:rPr>
              <a:t> de </a:t>
            </a:r>
            <a:r>
              <a:rPr lang="en-US" dirty="0" err="1">
                <a:ea typeface="Times New Roman" panose="02020603050405020304" pitchFamily="18" charset="0"/>
              </a:rPr>
              <a:t>criptomoedas</a:t>
            </a:r>
            <a:r>
              <a:rPr lang="en-US" dirty="0">
                <a:ea typeface="Times New Roman" panose="02020603050405020304" pitchFamily="18" charset="0"/>
              </a:rPr>
              <a:t>, as impede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favorece</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estabelecidas</a:t>
            </a:r>
            <a:r>
              <a:rPr lang="en-US" dirty="0">
                <a:ea typeface="Times New Roman" panose="02020603050405020304" pitchFamily="18" charset="0"/>
              </a:rPr>
              <a:t>. O </a:t>
            </a:r>
            <a:r>
              <a:rPr lang="en-US" dirty="0" err="1">
                <a:ea typeface="Times New Roman" panose="02020603050405020304" pitchFamily="18" charset="0"/>
              </a:rPr>
              <a:t>modelo</a:t>
            </a:r>
            <a:r>
              <a:rPr lang="en-US" dirty="0">
                <a:ea typeface="Times New Roman" panose="02020603050405020304" pitchFamily="18" charset="0"/>
              </a:rPr>
              <a:t> de </a:t>
            </a:r>
            <a:r>
              <a:rPr lang="en-US" dirty="0" err="1">
                <a:ea typeface="Times New Roman" panose="02020603050405020304" pitchFamily="18" charset="0"/>
              </a:rPr>
              <a:t>avaliação</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sempre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visto</a:t>
            </a:r>
            <a:r>
              <a:rPr lang="en-US" dirty="0">
                <a:ea typeface="Times New Roman" panose="02020603050405020304" pitchFamily="18" charset="0"/>
              </a:rPr>
              <a:t> no </a:t>
            </a:r>
            <a:r>
              <a:rPr lang="en-US" dirty="0" err="1">
                <a:ea typeface="Times New Roman" panose="02020603050405020304" pitchFamily="18" charset="0"/>
              </a:rPr>
              <a:t>contexto</a:t>
            </a:r>
            <a:r>
              <a:rPr lang="en-US" dirty="0">
                <a:ea typeface="Times New Roman" panose="02020603050405020304" pitchFamily="18" charset="0"/>
              </a:rPr>
              <a:t> da </a:t>
            </a:r>
            <a:r>
              <a:rPr lang="en-US" dirty="0" err="1">
                <a:ea typeface="Times New Roman" panose="02020603050405020304" pitchFamily="18" charset="0"/>
              </a:rPr>
              <a:t>consideração</a:t>
            </a:r>
            <a:r>
              <a:rPr lang="en-US" dirty="0">
                <a:ea typeface="Times New Roman" panose="02020603050405020304" pitchFamily="18" charset="0"/>
              </a:rPr>
              <a:t> individual do </a:t>
            </a:r>
            <a:r>
              <a:rPr lang="en-US" dirty="0" err="1">
                <a:ea typeface="Times New Roman" panose="02020603050405020304" pitchFamily="18" charset="0"/>
              </a:rPr>
              <a:t>tópico</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a:t>
            </a:r>
          </a:p>
          <a:p>
            <a:pPr algn="just"/>
            <a:endParaRPr lang="en-US" dirty="0">
              <a:ea typeface="Times New Roman" panose="02020603050405020304" pitchFamily="18" charset="0"/>
            </a:endParaRPr>
          </a:p>
          <a:p>
            <a:pPr algn="just"/>
            <a:r>
              <a:rPr lang="en-US" dirty="0">
                <a:ea typeface="Times New Roman" panose="02020603050405020304" pitchFamily="18" charset="0"/>
              </a:rPr>
              <a:t>Para </a:t>
            </a:r>
            <a:r>
              <a:rPr lang="en-US" dirty="0" err="1">
                <a:ea typeface="Times New Roman" panose="02020603050405020304" pitchFamily="18" charset="0"/>
              </a:rPr>
              <a:t>criar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regulamentação</a:t>
            </a:r>
            <a:r>
              <a:rPr lang="en-US" dirty="0">
                <a:ea typeface="Times New Roman" panose="02020603050405020304" pitchFamily="18" charset="0"/>
              </a:rPr>
              <a:t> </a:t>
            </a:r>
            <a:r>
              <a:rPr lang="en-US" dirty="0" err="1">
                <a:ea typeface="Times New Roman" panose="02020603050405020304" pitchFamily="18" charset="0"/>
              </a:rPr>
              <a:t>adequada</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interesses</a:t>
            </a:r>
            <a:r>
              <a:rPr lang="en-US" dirty="0">
                <a:ea typeface="Times New Roman" panose="02020603050405020304" pitchFamily="18" charset="0"/>
              </a:rPr>
              <a:t> e </a:t>
            </a:r>
            <a:r>
              <a:rPr lang="en-US" dirty="0" err="1">
                <a:ea typeface="Times New Roman" panose="02020603050405020304" pitchFamily="18" charset="0"/>
              </a:rPr>
              <a:t>ideias</a:t>
            </a:r>
            <a:r>
              <a:rPr lang="en-US" dirty="0">
                <a:ea typeface="Times New Roman" panose="02020603050405020304" pitchFamily="18" charset="0"/>
              </a:rPr>
              <a:t> de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do </a:t>
            </a:r>
            <a:r>
              <a:rPr lang="en-US" dirty="0" err="1">
                <a:ea typeface="Times New Roman" panose="02020603050405020304" pitchFamily="18" charset="0"/>
              </a:rPr>
              <a:t>mercado</a:t>
            </a:r>
            <a:r>
              <a:rPr lang="en-US" dirty="0">
                <a:ea typeface="Times New Roman" panose="02020603050405020304" pitchFamily="18" charset="0"/>
              </a:rPr>
              <a:t> e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interessadas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compreendidos</a:t>
            </a:r>
            <a:r>
              <a:rPr lang="en-US" dirty="0">
                <a:ea typeface="Times New Roman" panose="02020603050405020304" pitchFamily="18" charset="0"/>
              </a:rPr>
              <a:t> e </a:t>
            </a:r>
            <a:r>
              <a:rPr lang="en-US" dirty="0" err="1">
                <a:ea typeface="Times New Roman" panose="02020603050405020304" pitchFamily="18" charset="0"/>
              </a:rPr>
              <a:t>incluídos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de </a:t>
            </a:r>
            <a:r>
              <a:rPr lang="en-US" dirty="0" err="1">
                <a:ea typeface="Times New Roman" panose="02020603050405020304" pitchFamily="18" charset="0"/>
              </a:rPr>
              <a:t>conflito</a:t>
            </a:r>
            <a:r>
              <a:rPr lang="en-US" dirty="0">
                <a:ea typeface="Times New Roman" panose="02020603050405020304" pitchFamily="18" charset="0"/>
              </a:rPr>
              <a:t> de </a:t>
            </a:r>
            <a:r>
              <a:rPr lang="en-US" dirty="0" err="1">
                <a:ea typeface="Times New Roman" panose="02020603050405020304" pitchFamily="18" charset="0"/>
              </a:rPr>
              <a:t>interesses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entre </a:t>
            </a:r>
            <a:r>
              <a:rPr lang="en-US" dirty="0" err="1">
                <a:ea typeface="Times New Roman" panose="02020603050405020304" pitchFamily="18" charset="0"/>
              </a:rPr>
              <a:t>proteção</a:t>
            </a:r>
            <a:r>
              <a:rPr lang="en-US" dirty="0">
                <a:ea typeface="Times New Roman" panose="02020603050405020304" pitchFamily="18" charset="0"/>
              </a:rPr>
              <a:t> do </a:t>
            </a:r>
            <a:r>
              <a:rPr lang="en-US" dirty="0" err="1">
                <a:ea typeface="Times New Roman" panose="02020603050405020304" pitchFamily="18" charset="0"/>
              </a:rPr>
              <a:t>investidor</a:t>
            </a:r>
            <a:r>
              <a:rPr lang="en-US" dirty="0">
                <a:ea typeface="Times New Roman" panose="02020603050405020304" pitchFamily="18" charset="0"/>
              </a:rPr>
              <a:t> e </a:t>
            </a:r>
            <a:r>
              <a:rPr lang="en-US" dirty="0" err="1">
                <a:ea typeface="Times New Roman" panose="02020603050405020304" pitchFamily="18" charset="0"/>
              </a:rPr>
              <a:t>inovação</a:t>
            </a:r>
            <a:r>
              <a:rPr lang="en-US" dirty="0">
                <a:ea typeface="Times New Roman" panose="02020603050405020304" pitchFamily="18" charset="0"/>
              </a:rPr>
              <a:t>), um </a:t>
            </a:r>
            <a:r>
              <a:rPr lang="en-US" dirty="0" err="1">
                <a:ea typeface="Times New Roman" panose="02020603050405020304" pitchFamily="18" charset="0"/>
              </a:rPr>
              <a:t>equilíbrio</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encontrado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fazer</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interesses</a:t>
            </a:r>
            <a:r>
              <a:rPr lang="en-US" dirty="0">
                <a:ea typeface="Times New Roman" panose="02020603050405020304" pitchFamily="18" charset="0"/>
              </a:rPr>
              <a:t> no </a:t>
            </a:r>
            <a:r>
              <a:rPr lang="en-US" dirty="0" err="1">
                <a:ea typeface="Times New Roman" panose="02020603050405020304" pitchFamily="18" charset="0"/>
              </a:rPr>
              <a:t>mercado</a:t>
            </a:r>
            <a:r>
              <a:rPr lang="en-US" dirty="0">
                <a:ea typeface="Times New Roman" panose="02020603050405020304" pitchFamily="18" charset="0"/>
              </a:rPr>
              <a:t> de </a:t>
            </a:r>
            <a:r>
              <a:rPr lang="en-US" dirty="0" err="1">
                <a:ea typeface="Times New Roman" panose="02020603050405020304" pitchFamily="18" charset="0"/>
              </a:rPr>
              <a:t>criptomoedas</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vezes</a:t>
            </a:r>
            <a:r>
              <a:rPr lang="en-US" dirty="0">
                <a:ea typeface="Times New Roman" panose="02020603050405020304" pitchFamily="18" charset="0"/>
              </a:rPr>
              <a:t> </a:t>
            </a:r>
            <a:r>
              <a:rPr lang="en-US" dirty="0" err="1">
                <a:ea typeface="Times New Roman" panose="02020603050405020304" pitchFamily="18" charset="0"/>
              </a:rPr>
              <a:t>divergem</a:t>
            </a:r>
            <a:r>
              <a:rPr lang="en-US" dirty="0">
                <a:ea typeface="Times New Roman" panose="02020603050405020304" pitchFamily="18" charset="0"/>
              </a:rPr>
              <a:t> </a:t>
            </a:r>
            <a:r>
              <a:rPr lang="en-US" dirty="0" err="1">
                <a:ea typeface="Times New Roman" panose="02020603050405020304" pitchFamily="18" charset="0"/>
              </a:rPr>
              <a:t>fortemente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ato</a:t>
            </a:r>
            <a:r>
              <a:rPr lang="en-US" dirty="0">
                <a:ea typeface="Times New Roman" panose="02020603050405020304" pitchFamily="18" charset="0"/>
              </a:rPr>
              <a:t> de </a:t>
            </a:r>
            <a:r>
              <a:rPr lang="en-US" dirty="0" err="1">
                <a:ea typeface="Times New Roman" panose="02020603050405020304" pitchFamily="18" charset="0"/>
              </a:rPr>
              <a:t>equilíbrio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lado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legisladores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e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estejam</a:t>
            </a:r>
            <a:r>
              <a:rPr lang="en-US" dirty="0">
                <a:ea typeface="Times New Roman" panose="02020603050405020304" pitchFamily="18" charset="0"/>
              </a:rPr>
              <a:t> </a:t>
            </a:r>
            <a:r>
              <a:rPr lang="en-US" dirty="0" err="1">
                <a:ea typeface="Times New Roman" panose="02020603050405020304" pitchFamily="18" charset="0"/>
              </a:rPr>
              <a:t>suficientemente</a:t>
            </a:r>
            <a:r>
              <a:rPr lang="en-US" dirty="0">
                <a:ea typeface="Times New Roman" panose="02020603050405020304" pitchFamily="18" charset="0"/>
              </a:rPr>
              <a:t> </a:t>
            </a:r>
            <a:r>
              <a:rPr lang="en-US" dirty="0" err="1">
                <a:ea typeface="Times New Roman" panose="02020603050405020304" pitchFamily="18" charset="0"/>
              </a:rPr>
              <a:t>protegidos</a:t>
            </a:r>
            <a:r>
              <a:rPr lang="en-US" dirty="0">
                <a:ea typeface="Times New Roman" panose="02020603050405020304" pitchFamily="18" charset="0"/>
              </a:rPr>
              <a:t> contra </a:t>
            </a:r>
            <a:r>
              <a:rPr lang="en-US" dirty="0" err="1">
                <a:ea typeface="Times New Roman" panose="02020603050405020304" pitchFamily="18" charset="0"/>
              </a:rPr>
              <a:t>atividades</a:t>
            </a:r>
            <a:r>
              <a:rPr lang="en-US" dirty="0">
                <a:ea typeface="Times New Roman" panose="02020603050405020304" pitchFamily="18" charset="0"/>
              </a:rPr>
              <a:t> </a:t>
            </a:r>
            <a:r>
              <a:rPr lang="en-US" dirty="0" err="1">
                <a:ea typeface="Times New Roman" panose="02020603050405020304" pitchFamily="18" charset="0"/>
              </a:rPr>
              <a:t>ilegais</a:t>
            </a:r>
            <a:r>
              <a:rPr lang="en-US" dirty="0">
                <a:ea typeface="Times New Roman" panose="02020603050405020304" pitchFamily="18" charset="0"/>
              </a:rPr>
              <a:t>, </a:t>
            </a:r>
            <a:r>
              <a:rPr lang="en-US" dirty="0" err="1">
                <a:ea typeface="Times New Roman" panose="02020603050405020304" pitchFamily="18" charset="0"/>
              </a:rPr>
              <a:t>bem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contra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riscos</a:t>
            </a:r>
            <a:r>
              <a:rPr lang="en-US" dirty="0">
                <a:ea typeface="Times New Roman" panose="02020603050405020304" pitchFamily="18" charset="0"/>
              </a:rPr>
              <a:t> </a:t>
            </a:r>
            <a:r>
              <a:rPr lang="en-US" dirty="0" err="1">
                <a:ea typeface="Times New Roman" panose="02020603050405020304" pitchFamily="18" charset="0"/>
              </a:rPr>
              <a:t>inerentes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lado</a:t>
            </a:r>
            <a:r>
              <a:rPr lang="en-US" dirty="0">
                <a:ea typeface="Times New Roman" panose="02020603050405020304" pitchFamily="18" charset="0"/>
              </a:rPr>
              <a:t>, um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tão</a:t>
            </a:r>
            <a:r>
              <a:rPr lang="en-US" dirty="0">
                <a:ea typeface="Times New Roman" panose="02020603050405020304" pitchFamily="18" charset="0"/>
              </a:rPr>
              <a:t> </a:t>
            </a:r>
            <a:r>
              <a:rPr lang="en-US" dirty="0" err="1">
                <a:ea typeface="Times New Roman" panose="02020603050405020304" pitchFamily="18" charset="0"/>
              </a:rPr>
              <a:t>emergente</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ter</a:t>
            </a:r>
            <a:r>
              <a:rPr lang="en-US" dirty="0">
                <a:ea typeface="Times New Roman" panose="02020603050405020304" pitchFamily="18" charset="0"/>
              </a:rPr>
              <a:t> a </a:t>
            </a:r>
            <a:r>
              <a:rPr lang="en-US" dirty="0" err="1">
                <a:ea typeface="Times New Roman" panose="02020603050405020304" pitchFamily="18" charset="0"/>
              </a:rPr>
              <a:t>liberdade</a:t>
            </a:r>
            <a:r>
              <a:rPr lang="en-US" dirty="0">
                <a:ea typeface="Times New Roman" panose="02020603050405020304" pitchFamily="18" charset="0"/>
              </a:rPr>
              <a:t> de se </a:t>
            </a:r>
            <a:r>
              <a:rPr lang="en-US" dirty="0" err="1">
                <a:ea typeface="Times New Roman" panose="02020603050405020304" pitchFamily="18" charset="0"/>
              </a:rPr>
              <a:t>desenvolver</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501757" y="769601"/>
            <a:ext cx="6452998"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sugestões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guarda-corpos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sentido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haver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delimitação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concreta</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grupos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garantir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tratamento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adequado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público-alvo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Igualmente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relevante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exame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claro</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áreas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atualmente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serão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futuro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grau</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grupos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áreas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varia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riscos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correspondentes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parte do </a:t>
            </a:r>
            <a:r>
              <a:rPr lang="en-US" sz="1100" dirty="0" err="1">
                <a:latin typeface="Calibri" panose="020F0502020204030204" pitchFamily="34" charset="0"/>
                <a:cs typeface="Calibri" panose="020F0502020204030204" pitchFamily="34" charset="0"/>
              </a:rPr>
              <a:t>legislador</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forem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consideradas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tantas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manifestações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riscos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A </a:t>
            </a:r>
            <a:r>
              <a:rPr lang="en-US" sz="1100" b="1" dirty="0" err="1">
                <a:solidFill>
                  <a:srgbClr val="F79037"/>
                </a:solidFill>
                <a:latin typeface="Calibri" panose="020F0502020204030204" pitchFamily="34" charset="0"/>
                <a:cs typeface="Calibri" panose="020F0502020204030204" pitchFamily="34" charset="0"/>
              </a:rPr>
              <a:t>regra</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viagem</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 </a:t>
            </a:r>
            <a:r>
              <a:rPr lang="en-US" sz="1100" dirty="0" err="1">
                <a:latin typeface="Calibri" panose="020F0502020204030204" pitchFamily="34" charset="0"/>
                <a:cs typeface="Calibri" panose="020F0502020204030204" pitchFamily="34" charset="0"/>
              </a:rPr>
              <a:t>regra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viagens</a:t>
            </a:r>
            <a:r>
              <a:rPr lang="en-US" sz="1100" dirty="0">
                <a:latin typeface="Calibri" panose="020F0502020204030204" pitchFamily="34" charset="0"/>
                <a:cs typeface="Calibri" panose="020F0502020204030204" pitchFamily="34" charset="0"/>
              </a:rPr>
              <a:t> do GAFI </a:t>
            </a:r>
            <a:r>
              <a:rPr lang="en-US" sz="1100" dirty="0" err="1">
                <a:latin typeface="Calibri" panose="020F0502020204030204" pitchFamily="34" charset="0"/>
                <a:cs typeface="Calibri" panose="020F0502020204030204" pitchFamily="34" charset="0"/>
              </a:rPr>
              <a:t>prevê</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acima</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limite</a:t>
            </a:r>
            <a:r>
              <a:rPr lang="en-US" sz="1100" dirty="0">
                <a:latin typeface="Calibri" panose="020F0502020204030204" pitchFamily="34" charset="0"/>
                <a:cs typeface="Calibri" panose="020F0502020204030204" pitchFamily="34" charset="0"/>
              </a:rPr>
              <a:t> de 1.000 euros </a:t>
            </a:r>
            <a:r>
              <a:rPr lang="en-US" sz="1100" dirty="0" err="1">
                <a:latin typeface="Calibri" panose="020F0502020204030204" pitchFamily="34" charset="0"/>
                <a:cs typeface="Calibri" panose="020F0502020204030204" pitchFamily="34" charset="0"/>
              </a:rPr>
              <a:t>sejam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obrigados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relatar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remetentes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destinatários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instituição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governamental</a:t>
            </a:r>
            <a:r>
              <a:rPr lang="en-US" sz="1100" dirty="0">
                <a:latin typeface="Calibri" panose="020F0502020204030204" pitchFamily="34" charset="0"/>
                <a:cs typeface="Calibri" panose="020F0502020204030204" pitchFamily="34" charset="0"/>
              </a:rPr>
              <a:t> (Cf. </a:t>
            </a:r>
            <a:r>
              <a:rPr lang="en-US" sz="1100" dirty="0" err="1">
                <a:latin typeface="Calibri" panose="020F0502020204030204" pitchFamily="34" charset="0"/>
                <a:cs typeface="Calibri" panose="020F0502020204030204" pitchFamily="34" charset="0"/>
              </a:rPr>
              <a:t>Força-Tarefa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a:t>
            </a:r>
            <a:r>
              <a:rPr lang="en-US" sz="1100" dirty="0">
                <a:latin typeface="Calibri" panose="020F0502020204030204" pitchFamily="34" charset="0"/>
                <a:cs typeface="Calibri" panose="020F0502020204030204" pitchFamily="34" charset="0"/>
              </a:rPr>
              <a:t> (GAFI), 2021). A </a:t>
            </a:r>
            <a:r>
              <a:rPr lang="en-US" sz="1100" dirty="0" err="1">
                <a:latin typeface="Calibri" panose="020F0502020204030204" pitchFamily="34" charset="0"/>
                <a:cs typeface="Calibri" panose="020F0502020204030204" pitchFamily="34" charset="0"/>
              </a:rPr>
              <a:t>regra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viagens</a:t>
            </a:r>
            <a:r>
              <a:rPr lang="en-US" sz="1100" dirty="0">
                <a:latin typeface="Calibri" panose="020F0502020204030204" pitchFamily="34" charset="0"/>
                <a:cs typeface="Calibri" panose="020F0502020204030204" pitchFamily="34" charset="0"/>
              </a:rPr>
              <a:t> do GAFI </a:t>
            </a:r>
            <a:r>
              <a:rPr lang="en-US" sz="1100" dirty="0" err="1">
                <a:latin typeface="Calibri" panose="020F0502020204030204" pitchFamily="34" charset="0"/>
                <a:cs typeface="Calibri" panose="020F0502020204030204" pitchFamily="34" charset="0"/>
              </a:rPr>
              <a:t>permite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legisladores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implementem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abordagem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adequada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grupo-alvo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aqui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investidores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tempo, </a:t>
            </a:r>
            <a:r>
              <a:rPr lang="en-US" sz="1100" dirty="0" err="1">
                <a:latin typeface="Calibri" panose="020F0502020204030204" pitchFamily="34" charset="0"/>
                <a:cs typeface="Calibri" panose="020F0502020204030204" pitchFamily="34" charset="0"/>
              </a:rPr>
              <a:t>esta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viagens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exige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requisitos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esforços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consideráveis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parte dos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consequências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discutidas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ponderadas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umas</a:t>
            </a:r>
            <a:r>
              <a:rPr lang="en-US" sz="1100" dirty="0">
                <a:latin typeface="Calibri" panose="020F0502020204030204" pitchFamily="34" charset="0"/>
                <a:cs typeface="Calibri" panose="020F0502020204030204" pitchFamily="34" charset="0"/>
              </a:rPr>
              <a:t> contra as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componente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elementar</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área</a:t>
            </a:r>
            <a:r>
              <a:rPr lang="en-US" sz="1100" dirty="0">
                <a:latin typeface="Calibri" panose="020F0502020204030204" pitchFamily="34" charset="0"/>
                <a:cs typeface="Calibri" panose="020F0502020204030204" pitchFamily="34" charset="0"/>
              </a:rPr>
              <a:t> fundamental de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proteção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representa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ponto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partida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outros </a:t>
            </a:r>
            <a:r>
              <a:rPr lang="en-US" sz="1100" dirty="0" err="1">
                <a:latin typeface="Calibri" panose="020F0502020204030204" pitchFamily="34" charset="0"/>
                <a:cs typeface="Calibri" panose="020F0502020204030204" pitchFamily="34" charset="0"/>
              </a:rPr>
              <a:t>aplicativos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aumenta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lidar</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Na </a:t>
            </a:r>
            <a:r>
              <a:rPr lang="en-US" sz="1100" dirty="0" err="1">
                <a:latin typeface="Calibri" panose="020F0502020204030204" pitchFamily="34" charset="0"/>
                <a:cs typeface="Calibri" panose="020F0502020204030204" pitchFamily="34" charset="0"/>
              </a:rPr>
              <a:t>Alemanha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assegurada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2020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licença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custódia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ancorada</a:t>
            </a:r>
            <a:r>
              <a:rPr lang="en-US" sz="1100" dirty="0">
                <a:latin typeface="Calibri" panose="020F0502020204030204" pitchFamily="34" charset="0"/>
                <a:cs typeface="Calibri" panose="020F0502020204030204" pitchFamily="34" charset="0"/>
              </a:rPr>
              <a:t> no KWG.</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Uma </a:t>
            </a:r>
            <a:r>
              <a:rPr lang="en-US" sz="1100" b="1" dirty="0" err="1">
                <a:solidFill>
                  <a:srgbClr val="F79037"/>
                </a:solidFill>
                <a:latin typeface="Calibri" panose="020F0502020204030204" pitchFamily="34" charset="0"/>
                <a:cs typeface="Calibri" panose="020F0502020204030204" pitchFamily="34" charset="0"/>
              </a:rPr>
              <a:t>abordagem</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colaborativa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para</a:t>
            </a:r>
            <a:r>
              <a:rPr lang="en-US" sz="1100" b="1" dirty="0">
                <a:solidFill>
                  <a:srgbClr val="F79037"/>
                </a:solidFill>
                <a:latin typeface="Calibri" panose="020F0502020204030204" pitchFamily="34" charset="0"/>
                <a:cs typeface="Calibri" panose="020F0502020204030204" pitchFamily="34" charset="0"/>
              </a:rPr>
              <a:t> a </a:t>
            </a:r>
            <a:r>
              <a:rPr lang="en-US" sz="1100" b="1" dirty="0" err="1">
                <a:solidFill>
                  <a:srgbClr val="F79037"/>
                </a:solidFill>
                <a:latin typeface="Calibri" panose="020F0502020204030204" pitchFamily="34" charset="0"/>
                <a:cs typeface="Calibri" panose="020F0502020204030204" pitchFamily="34" charset="0"/>
              </a:rPr>
              <a:t>regulamentação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disso,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profissionalizado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perspectiva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consumidores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investidores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necessários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participantes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prestadores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confiáveis</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institucionalização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controle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particularmente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úteis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geralmente</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pontos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contato</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criptomoedas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da UE,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e as </a:t>
            </a:r>
            <a:r>
              <a:rPr lang="en-US" sz="1100" dirty="0" err="1">
                <a:latin typeface="Calibri" panose="020F0502020204030204" pitchFamily="34" charset="0"/>
                <a:cs typeface="Calibri" panose="020F0502020204030204" pitchFamily="34" charset="0"/>
              </a:rPr>
              <a:t>suas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reconhecidos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contexto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e são </a:t>
            </a:r>
            <a:r>
              <a:rPr lang="en-US" sz="1100" dirty="0" err="1">
                <a:latin typeface="Calibri" panose="020F0502020204030204" pitchFamily="34" charset="0"/>
                <a:cs typeface="Calibri" panose="020F0502020204030204" pitchFamily="34" charset="0"/>
              </a:rPr>
              <a:t>amplamente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regulamentados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dinâmico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complexo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recomendável</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necessidade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colaboração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contínua</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legisladores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legisladores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buscar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permanentemente</a:t>
            </a:r>
            <a:r>
              <a:rPr lang="en-US" sz="1100" dirty="0">
                <a:latin typeface="Calibri" panose="020F0502020204030204" pitchFamily="34" charset="0"/>
                <a:cs typeface="Calibri" panose="020F0502020204030204" pitchFamily="34" charset="0"/>
              </a:rPr>
              <a:t> insights da </a:t>
            </a:r>
            <a:r>
              <a:rPr lang="en-US" sz="1100" dirty="0" err="1">
                <a:latin typeface="Calibri" panose="020F0502020204030204" pitchFamily="34" charset="0"/>
                <a:cs typeface="Calibri" panose="020F0502020204030204" pitchFamily="34" charset="0"/>
              </a:rPr>
              <a:t>indústria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boa </a:t>
            </a:r>
            <a:r>
              <a:rPr lang="en-US" sz="1100" dirty="0" err="1">
                <a:latin typeface="Calibri" panose="020F0502020204030204" pitchFamily="34" charset="0"/>
                <a:cs typeface="Calibri" panose="020F0502020204030204" pitchFamily="34" charset="0"/>
              </a:rPr>
              <a:t>penetração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compreensão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atualizada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Como parte </a:t>
            </a:r>
            <a:r>
              <a:rPr lang="en-US" sz="1100" dirty="0" err="1">
                <a:latin typeface="Calibri" panose="020F0502020204030204" pitchFamily="34" charset="0"/>
                <a:cs typeface="Calibri" panose="020F0502020204030204" pitchFamily="34" charset="0"/>
              </a:rPr>
              <a:t>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abordagens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sempre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questionadas</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desenvolvimentos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modificadas</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necessário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natureza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transfronteiriça</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criptomoedas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cooperação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organismos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globais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GAFI, o Bank for Bank for International Settlements (BIS)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o Financial Stability Board (FSB),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organizações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centrais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autoridades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padronização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coordenação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otimizada</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jurisdições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arbitragem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mantida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baixa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Estudos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momento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mostraram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aumento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reduzir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atividade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enfraquecendo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migração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significativa</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atividade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comercial</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jurisdições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supostamente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jurisdições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observadas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Descentralizado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é</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igual</a:t>
            </a:r>
            <a:r>
              <a:rPr lang="en-US" sz="1100" b="1" dirty="0">
                <a:solidFill>
                  <a:srgbClr val="F79037"/>
                </a:solidFill>
                <a:latin typeface="Calibri" panose="020F0502020204030204" pitchFamily="34" charset="0"/>
                <a:cs typeface="Calibri" panose="020F0502020204030204" pitchFamily="34" charset="0"/>
              </a:rPr>
              <a:t> a </a:t>
            </a:r>
            <a:r>
              <a:rPr lang="en-US" sz="1100" b="1" dirty="0" err="1">
                <a:solidFill>
                  <a:srgbClr val="F79037"/>
                </a:solidFill>
                <a:latin typeface="Calibri" panose="020F0502020204030204" pitchFamily="34" charset="0"/>
                <a:cs typeface="Calibri" panose="020F0502020204030204" pitchFamily="34" charset="0"/>
              </a:rPr>
              <a:t>não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regulamentado</a:t>
            </a:r>
            <a:r>
              <a:rPr lang="en-US" sz="1100" b="1" dirty="0">
                <a:solidFill>
                  <a:srgbClr val="F79037"/>
                </a:solidFill>
                <a:latin typeface="Calibri" panose="020F0502020204030204" pitchFamily="34" charset="0"/>
                <a:cs typeface="Calibri" panose="020F0502020204030204" pitchFamily="34" charset="0"/>
              </a:rPr>
              <a:t>?</a:t>
            </a:r>
          </a:p>
          <a:p>
            <a:pPr algn="just"/>
            <a:r>
              <a:rPr lang="en-US" sz="1100" dirty="0" err="1">
                <a:latin typeface="Calibri" panose="020F0502020204030204" pitchFamily="34" charset="0"/>
                <a:cs typeface="Calibri" panose="020F0502020204030204" pitchFamily="34" charset="0"/>
              </a:rPr>
              <a:t>Diversas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legais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ordem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confiabilidade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análoga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falta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acesso</a:t>
            </a:r>
            <a:r>
              <a:rPr lang="en-US" sz="1100" dirty="0">
                <a:latin typeface="Calibri" panose="020F0502020204030204" pitchFamily="34" charset="0"/>
                <a:cs typeface="Calibri" panose="020F0502020204030204" pitchFamily="34" charset="0"/>
              </a:rPr>
              <a:t> no outro </a:t>
            </a:r>
            <a:r>
              <a:rPr lang="en-US" sz="1100" dirty="0" err="1">
                <a:latin typeface="Calibri" panose="020F0502020204030204" pitchFamily="34" charset="0"/>
                <a:cs typeface="Calibri" panose="020F0502020204030204" pitchFamily="34" charset="0"/>
              </a:rPr>
              <a:t>levam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distorção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concorrência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autoridade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alemã</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assumiu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princípio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posicionamento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Na </a:t>
            </a:r>
            <a:r>
              <a:rPr lang="en-US" sz="1100" dirty="0" err="1">
                <a:latin typeface="Calibri" panose="020F0502020204030204" pitchFamily="34" charset="0"/>
                <a:cs typeface="Calibri" panose="020F0502020204030204" pitchFamily="34" charset="0"/>
              </a:rPr>
              <a:t>comunidade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dúvidas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instituições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reguladoras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capazes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cumprir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mandato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negligencia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tempo.</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grandes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ocultadas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vestígios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Internet são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fáceis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encontrar</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famosa</a:t>
            </a:r>
            <a:r>
              <a:rPr lang="en-US" sz="1100" dirty="0">
                <a:latin typeface="Calibri" panose="020F0502020204030204" pitchFamily="34" charset="0"/>
                <a:cs typeface="Calibri" panose="020F0502020204030204" pitchFamily="34" charset="0"/>
              </a:rPr>
              <a:t> mala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sujo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terceiro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suficiente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atores</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atividade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medidas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descriptografia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obrigatória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início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ação</a:t>
            </a:r>
            <a:r>
              <a:rPr lang="en-US" sz="1100" dirty="0">
                <a:latin typeface="Calibri" panose="020F0502020204030204" pitchFamily="34" charset="0"/>
                <a:cs typeface="Calibri" panose="020F0502020204030204" pitchFamily="34" charset="0"/>
              </a:rPr>
              <a:t> penal. Quarto, a </a:t>
            </a:r>
            <a:r>
              <a:rPr lang="en-US" sz="1100" dirty="0" err="1">
                <a:latin typeface="Calibri" panose="020F0502020204030204" pitchFamily="34" charset="0"/>
                <a:cs typeface="Calibri" panose="020F0502020204030204" pitchFamily="34" charset="0"/>
              </a:rPr>
              <a:t>maioria</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participantes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interessada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ordem</a:t>
            </a:r>
            <a:r>
              <a:rPr lang="en-US" sz="1100" dirty="0">
                <a:latin typeface="Calibri" panose="020F0502020204030204" pitchFamily="34" charset="0"/>
                <a:cs typeface="Calibri" panose="020F0502020204030204" pitchFamily="34" charset="0"/>
              </a:rPr>
              <a:t> legal.</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258363"/>
          </a:xfrm>
        </p:spPr>
        <p:txBody>
          <a:bodyPr numCol="2"/>
          <a:lstStyle/>
          <a:p>
            <a:r>
              <a:rPr lang="en-US" dirty="0"/>
              <a:t>As </a:t>
            </a:r>
            <a:r>
              <a:rPr lang="en-US" dirty="0" err="1"/>
              <a:t>instituições</a:t>
            </a:r>
            <a:r>
              <a:rPr lang="en-US" dirty="0"/>
              <a:t> de </a:t>
            </a:r>
            <a:r>
              <a:rPr lang="en-US" dirty="0" err="1"/>
              <a:t>supervisão</a:t>
            </a:r>
            <a:r>
              <a:rPr lang="en-US" dirty="0"/>
              <a:t> </a:t>
            </a:r>
            <a:r>
              <a:rPr lang="en-US" dirty="0" err="1"/>
              <a:t>bancária</a:t>
            </a:r>
            <a:r>
              <a:rPr lang="en-US" dirty="0"/>
              <a:t> e </a:t>
            </a:r>
            <a:r>
              <a:rPr lang="en-US" dirty="0" err="1"/>
              <a:t>financeira</a:t>
            </a:r>
            <a:r>
              <a:rPr lang="en-US" dirty="0"/>
              <a:t> </a:t>
            </a:r>
            <a:r>
              <a:rPr lang="en-US" dirty="0" err="1"/>
              <a:t>estão</a:t>
            </a:r>
            <a:r>
              <a:rPr lang="en-US" dirty="0"/>
              <a:t> </a:t>
            </a:r>
            <a:r>
              <a:rPr lang="en-US" dirty="0" err="1"/>
              <a:t>neste</a:t>
            </a:r>
            <a:r>
              <a:rPr lang="en-US" dirty="0"/>
              <a:t> </a:t>
            </a:r>
            <a:r>
              <a:rPr lang="en-US" dirty="0" err="1"/>
              <a:t>momento</a:t>
            </a:r>
            <a:r>
              <a:rPr lang="en-US" dirty="0"/>
              <a:t> a </a:t>
            </a:r>
            <a:r>
              <a:rPr lang="en-US" dirty="0" err="1"/>
              <a:t>acompanhar</a:t>
            </a:r>
            <a:r>
              <a:rPr lang="en-US" dirty="0"/>
              <a:t> de </a:t>
            </a:r>
            <a:r>
              <a:rPr lang="en-US" dirty="0" err="1"/>
              <a:t>perto</a:t>
            </a:r>
            <a:r>
              <a:rPr lang="en-US" dirty="0"/>
              <a:t> o </a:t>
            </a:r>
            <a:r>
              <a:rPr lang="en-US" dirty="0" err="1"/>
              <a:t>cenário</a:t>
            </a:r>
            <a:r>
              <a:rPr lang="en-US" dirty="0"/>
              <a:t> e </a:t>
            </a:r>
            <a:r>
              <a:rPr lang="en-US" dirty="0" err="1"/>
              <a:t>criaram</a:t>
            </a:r>
            <a:r>
              <a:rPr lang="en-US" dirty="0"/>
              <a:t> as </a:t>
            </a:r>
            <a:r>
              <a:rPr lang="en-US" dirty="0" err="1"/>
              <a:t>respetivas</a:t>
            </a:r>
            <a:r>
              <a:rPr lang="en-US" dirty="0"/>
              <a:t> </a:t>
            </a:r>
            <a:r>
              <a:rPr lang="en-US" dirty="0" err="1"/>
              <a:t>divisões</a:t>
            </a:r>
            <a:r>
              <a:rPr lang="en-US" dirty="0"/>
              <a:t>/</a:t>
            </a:r>
            <a:r>
              <a:rPr lang="en-US" dirty="0" err="1"/>
              <a:t>departamentos</a:t>
            </a:r>
            <a:r>
              <a:rPr lang="en-US" dirty="0"/>
              <a:t>, </a:t>
            </a:r>
            <a:r>
              <a:rPr lang="en-US" dirty="0" err="1"/>
              <a:t>onde</a:t>
            </a:r>
            <a:r>
              <a:rPr lang="en-US" dirty="0"/>
              <a:t> </a:t>
            </a:r>
            <a:r>
              <a:rPr lang="en-US" dirty="0" err="1"/>
              <a:t>está</a:t>
            </a:r>
            <a:r>
              <a:rPr lang="en-US" dirty="0"/>
              <a:t> a </a:t>
            </a:r>
            <a:r>
              <a:rPr lang="en-US" dirty="0" err="1"/>
              <a:t>ser</a:t>
            </a:r>
            <a:r>
              <a:rPr lang="en-US" dirty="0"/>
              <a:t> </a:t>
            </a:r>
            <a:r>
              <a:rPr lang="en-US" dirty="0" err="1"/>
              <a:t>reunido</a:t>
            </a:r>
            <a:r>
              <a:rPr lang="en-US" dirty="0"/>
              <a:t> o know-how </a:t>
            </a:r>
            <a:r>
              <a:rPr lang="en-US" dirty="0" err="1"/>
              <a:t>necessário</a:t>
            </a:r>
            <a:r>
              <a:rPr lang="en-US" dirty="0"/>
              <a:t> </a:t>
            </a:r>
            <a:r>
              <a:rPr lang="en-US" dirty="0" err="1"/>
              <a:t>à</a:t>
            </a:r>
            <a:r>
              <a:rPr lang="en-US" dirty="0"/>
              <a:t> </a:t>
            </a:r>
            <a:r>
              <a:rPr lang="en-US" dirty="0" err="1"/>
              <a:t>intervenção</a:t>
            </a:r>
            <a:r>
              <a:rPr lang="en-US" dirty="0"/>
              <a:t> </a:t>
            </a:r>
            <a:r>
              <a:rPr lang="en-US" dirty="0" err="1"/>
              <a:t>regulatória</a:t>
            </a:r>
            <a:r>
              <a:rPr lang="en-US" dirty="0"/>
              <a:t>. No </a:t>
            </a:r>
            <a:r>
              <a:rPr lang="en-US" dirty="0" err="1"/>
              <a:t>mercado</a:t>
            </a:r>
            <a:r>
              <a:rPr lang="en-US" dirty="0"/>
              <a:t> de ICO, </a:t>
            </a:r>
            <a:r>
              <a:rPr lang="en-US" dirty="0" err="1"/>
              <a:t>já</a:t>
            </a:r>
            <a:r>
              <a:rPr lang="en-US" dirty="0"/>
              <a:t> se </a:t>
            </a:r>
            <a:r>
              <a:rPr lang="en-US" dirty="0" err="1"/>
              <a:t>pode</a:t>
            </a:r>
            <a:r>
              <a:rPr lang="en-US" dirty="0"/>
              <a:t> </a:t>
            </a:r>
            <a:r>
              <a:rPr lang="en-US" dirty="0" err="1"/>
              <a:t>ver</a:t>
            </a:r>
            <a:r>
              <a:rPr lang="en-US" dirty="0"/>
              <a:t> </a:t>
            </a:r>
            <a:r>
              <a:rPr lang="en-US" dirty="0" err="1"/>
              <a:t>como</a:t>
            </a:r>
            <a:r>
              <a:rPr lang="en-US" dirty="0"/>
              <a:t> as </a:t>
            </a:r>
            <a:r>
              <a:rPr lang="en-US" dirty="0" err="1"/>
              <a:t>intervenções</a:t>
            </a:r>
            <a:r>
              <a:rPr lang="en-US" dirty="0"/>
              <a:t> </a:t>
            </a:r>
            <a:r>
              <a:rPr lang="en-US" dirty="0" err="1"/>
              <a:t>regulatórias</a:t>
            </a:r>
            <a:r>
              <a:rPr lang="en-US" dirty="0"/>
              <a:t> </a:t>
            </a:r>
            <a:r>
              <a:rPr lang="en-US" dirty="0" err="1"/>
              <a:t>estão</a:t>
            </a:r>
            <a:r>
              <a:rPr lang="en-US" dirty="0"/>
              <a:t> a </a:t>
            </a:r>
            <a:r>
              <a:rPr lang="en-US" dirty="0" err="1"/>
              <a:t>ser</a:t>
            </a:r>
            <a:r>
              <a:rPr lang="en-US" dirty="0"/>
              <a:t> </a:t>
            </a:r>
            <a:r>
              <a:rPr lang="en-US" dirty="0" err="1"/>
              <a:t>implementadas</a:t>
            </a:r>
            <a:r>
              <a:rPr lang="en-US" dirty="0"/>
              <a:t> e </a:t>
            </a:r>
            <a:r>
              <a:rPr lang="en-US" dirty="0" err="1"/>
              <a:t>aplicadas</a:t>
            </a:r>
            <a:r>
              <a:rPr lang="en-US" dirty="0"/>
              <a:t>. </a:t>
            </a:r>
            <a:r>
              <a:rPr lang="en-US" dirty="0" err="1"/>
              <a:t>Muitos</a:t>
            </a:r>
            <a:r>
              <a:rPr lang="en-US" dirty="0"/>
              <a:t> </a:t>
            </a:r>
            <a:r>
              <a:rPr lang="en-US" dirty="0" err="1"/>
              <a:t>países</a:t>
            </a:r>
            <a:r>
              <a:rPr lang="en-US" dirty="0"/>
              <a:t> com </a:t>
            </a:r>
            <a:r>
              <a:rPr lang="en-US" dirty="0" err="1"/>
              <a:t>diferentes</a:t>
            </a:r>
            <a:r>
              <a:rPr lang="en-US" dirty="0"/>
              <a:t> </a:t>
            </a:r>
            <a:r>
              <a:rPr lang="en-US" dirty="0" err="1"/>
              <a:t>economias</a:t>
            </a:r>
            <a:r>
              <a:rPr lang="en-US" dirty="0"/>
              <a:t> (</a:t>
            </a:r>
            <a:r>
              <a:rPr lang="en-US" dirty="0" err="1"/>
              <a:t>Austrália</a:t>
            </a:r>
            <a:r>
              <a:rPr lang="en-US" dirty="0"/>
              <a:t>, China, Dubai, </a:t>
            </a:r>
            <a:r>
              <a:rPr lang="en-US" dirty="0" err="1"/>
              <a:t>Reino</a:t>
            </a:r>
            <a:r>
              <a:rPr lang="en-US" dirty="0"/>
              <a:t> </a:t>
            </a:r>
            <a:r>
              <a:rPr lang="en-US" dirty="0" err="1"/>
              <a:t>Unido</a:t>
            </a:r>
            <a:r>
              <a:rPr lang="en-US" dirty="0"/>
              <a:t>, Canada, </a:t>
            </a:r>
            <a:r>
              <a:rPr lang="en-US" dirty="0" err="1"/>
              <a:t>Coreia</a:t>
            </a:r>
            <a:r>
              <a:rPr lang="en-US" dirty="0"/>
              <a:t> do </a:t>
            </a:r>
            <a:r>
              <a:rPr lang="en-US" dirty="0" err="1"/>
              <a:t>Sul</a:t>
            </a:r>
            <a:r>
              <a:rPr lang="en-US" dirty="0"/>
              <a:t>, </a:t>
            </a:r>
            <a:r>
              <a:rPr lang="en-US" dirty="0" err="1"/>
              <a:t>Rússia</a:t>
            </a:r>
            <a:r>
              <a:rPr lang="en-US" dirty="0"/>
              <a:t>), </a:t>
            </a:r>
            <a:r>
              <a:rPr lang="en-US" dirty="0" err="1"/>
              <a:t>incluindo</a:t>
            </a:r>
            <a:r>
              <a:rPr lang="en-US" dirty="0"/>
              <a:t> </a:t>
            </a:r>
            <a:r>
              <a:rPr lang="en-US" dirty="0" err="1"/>
              <a:t>paraísos</a:t>
            </a:r>
            <a:r>
              <a:rPr lang="en-US" dirty="0"/>
              <a:t> </a:t>
            </a:r>
            <a:r>
              <a:rPr lang="en-US" dirty="0" err="1"/>
              <a:t>anteriormente</a:t>
            </a:r>
            <a:r>
              <a:rPr lang="en-US" dirty="0"/>
              <a:t> </a:t>
            </a:r>
            <a:r>
              <a:rPr lang="en-US" dirty="0" err="1"/>
              <a:t>amigáveis</a:t>
            </a:r>
            <a:r>
              <a:rPr lang="en-US" dirty="0"/>
              <a:t> </a:t>
            </a:r>
            <a:r>
              <a:rPr lang="en-US" dirty="0" err="1"/>
              <a:t>às</a:t>
            </a:r>
            <a:r>
              <a:rPr lang="en-US" dirty="0"/>
              <a:t> ICOs, </a:t>
            </a:r>
            <a:r>
              <a:rPr lang="en-US" dirty="0" err="1"/>
              <a:t>como</a:t>
            </a:r>
            <a:r>
              <a:rPr lang="en-US" dirty="0"/>
              <a:t> Gibraltar, </a:t>
            </a:r>
            <a:r>
              <a:rPr lang="en-US" dirty="0" err="1"/>
              <a:t>estão</a:t>
            </a:r>
            <a:r>
              <a:rPr lang="en-US" dirty="0"/>
              <a:t> </a:t>
            </a:r>
            <a:r>
              <a:rPr lang="en-US" dirty="0" err="1"/>
              <a:t>atualmente</a:t>
            </a:r>
            <a:r>
              <a:rPr lang="en-US" dirty="0"/>
              <a:t> a </a:t>
            </a:r>
            <a:r>
              <a:rPr lang="en-US" dirty="0" err="1"/>
              <a:t>tomar</a:t>
            </a:r>
            <a:r>
              <a:rPr lang="en-US" dirty="0"/>
              <a:t> </a:t>
            </a:r>
            <a:r>
              <a:rPr lang="en-US" dirty="0" err="1"/>
              <a:t>medidas</a:t>
            </a:r>
            <a:r>
              <a:rPr lang="en-US" dirty="0"/>
              <a:t> </a:t>
            </a:r>
            <a:r>
              <a:rPr lang="en-US" dirty="0" err="1"/>
              <a:t>para</a:t>
            </a:r>
            <a:r>
              <a:rPr lang="en-US" dirty="0"/>
              <a:t> </a:t>
            </a:r>
            <a:r>
              <a:rPr lang="en-US" dirty="0" err="1"/>
              <a:t>colocar</a:t>
            </a:r>
            <a:r>
              <a:rPr lang="en-US" dirty="0"/>
              <a:t> IPOs e ICOs </a:t>
            </a:r>
            <a:r>
              <a:rPr lang="en-US" dirty="0" err="1"/>
              <a:t>em</a:t>
            </a:r>
            <a:r>
              <a:rPr lang="en-US" dirty="0"/>
              <a:t> </a:t>
            </a:r>
            <a:r>
              <a:rPr lang="en-US" dirty="0" err="1"/>
              <a:t>pé</a:t>
            </a:r>
            <a:r>
              <a:rPr lang="en-US" dirty="0"/>
              <a:t> de </a:t>
            </a:r>
            <a:r>
              <a:rPr lang="en-US" dirty="0" err="1"/>
              <a:t>igualdade</a:t>
            </a:r>
            <a:r>
              <a:rPr lang="en-US" dirty="0"/>
              <a:t> </a:t>
            </a:r>
            <a:r>
              <a:rPr lang="en-US" dirty="0" err="1"/>
              <a:t>ou</a:t>
            </a:r>
            <a:r>
              <a:rPr lang="en-US" dirty="0"/>
              <a:t> </a:t>
            </a:r>
            <a:r>
              <a:rPr lang="en-US" dirty="0" err="1"/>
              <a:t>criar</a:t>
            </a:r>
            <a:r>
              <a:rPr lang="en-US" dirty="0"/>
              <a:t> </a:t>
            </a:r>
            <a:r>
              <a:rPr lang="en-US" dirty="0" err="1"/>
              <a:t>uma</a:t>
            </a:r>
            <a:r>
              <a:rPr lang="en-US" dirty="0"/>
              <a:t> </a:t>
            </a:r>
            <a:r>
              <a:rPr lang="en-US" dirty="0" err="1"/>
              <a:t>estrutura</a:t>
            </a:r>
            <a:r>
              <a:rPr lang="en-US" dirty="0"/>
              <a:t> </a:t>
            </a:r>
            <a:r>
              <a:rPr lang="en-US" dirty="0" err="1"/>
              <a:t>regulatória</a:t>
            </a:r>
            <a:r>
              <a:rPr lang="en-US" dirty="0"/>
              <a:t> </a:t>
            </a:r>
            <a:r>
              <a:rPr lang="en-US" dirty="0" err="1"/>
              <a:t>para</a:t>
            </a:r>
            <a:r>
              <a:rPr lang="en-US" dirty="0"/>
              <a:t> </a:t>
            </a:r>
            <a:r>
              <a:rPr lang="en-US" dirty="0" err="1"/>
              <a:t>aplicativos</a:t>
            </a:r>
            <a:r>
              <a:rPr lang="en-US" dirty="0"/>
              <a:t> </a:t>
            </a:r>
            <a:r>
              <a:rPr lang="en-US" dirty="0" err="1"/>
              <a:t>blockchain</a:t>
            </a:r>
            <a:r>
              <a:rPr lang="en-US" dirty="0"/>
              <a:t>. No </a:t>
            </a:r>
            <a:r>
              <a:rPr lang="en-US" dirty="0" err="1"/>
              <a:t>espaço</a:t>
            </a:r>
            <a:r>
              <a:rPr lang="en-US" dirty="0"/>
              <a:t> da </a:t>
            </a:r>
            <a:r>
              <a:rPr lang="en-US" dirty="0" err="1"/>
              <a:t>moeda</a:t>
            </a:r>
            <a:r>
              <a:rPr lang="en-US" dirty="0"/>
              <a:t> digital, as </a:t>
            </a:r>
            <a:r>
              <a:rPr lang="en-US" dirty="0" err="1"/>
              <a:t>respostas</a:t>
            </a:r>
            <a:r>
              <a:rPr lang="en-US" dirty="0"/>
              <a:t> dos </a:t>
            </a:r>
            <a:r>
              <a:rPr lang="en-US" dirty="0" err="1"/>
              <a:t>reguladores</a:t>
            </a:r>
            <a:r>
              <a:rPr lang="en-US" dirty="0"/>
              <a:t> </a:t>
            </a:r>
            <a:r>
              <a:rPr lang="en-US" dirty="0" err="1"/>
              <a:t>monetários</a:t>
            </a:r>
            <a:r>
              <a:rPr lang="en-US" dirty="0"/>
              <a:t> </a:t>
            </a:r>
            <a:r>
              <a:rPr lang="en-US" dirty="0" err="1"/>
              <a:t>também</a:t>
            </a:r>
            <a:r>
              <a:rPr lang="en-US" dirty="0"/>
              <a:t> são </a:t>
            </a:r>
            <a:r>
              <a:rPr lang="en-US" dirty="0" err="1"/>
              <a:t>amplas</a:t>
            </a:r>
            <a:r>
              <a:rPr lang="en-US" dirty="0"/>
              <a:t>. </a:t>
            </a:r>
            <a:r>
              <a:rPr lang="en-US" dirty="0" err="1"/>
              <a:t>Não</a:t>
            </a:r>
            <a:r>
              <a:rPr lang="en-US" dirty="0"/>
              <a:t> </a:t>
            </a:r>
            <a:r>
              <a:rPr lang="en-US" dirty="0" err="1"/>
              <a:t>há</a:t>
            </a:r>
            <a:r>
              <a:rPr lang="en-US" dirty="0"/>
              <a:t> </a:t>
            </a:r>
            <a:r>
              <a:rPr lang="en-US" dirty="0" err="1"/>
              <a:t>banco</a:t>
            </a:r>
            <a:r>
              <a:rPr lang="en-US" dirty="0"/>
              <a:t> central </a:t>
            </a:r>
            <a:r>
              <a:rPr lang="en-US" dirty="0" err="1"/>
              <a:t>que</a:t>
            </a:r>
            <a:r>
              <a:rPr lang="en-US" dirty="0"/>
              <a:t> </a:t>
            </a:r>
            <a:r>
              <a:rPr lang="en-US" dirty="0" err="1"/>
              <a:t>não</a:t>
            </a:r>
            <a:r>
              <a:rPr lang="en-US" dirty="0"/>
              <a:t> </a:t>
            </a:r>
            <a:r>
              <a:rPr lang="en-US" dirty="0" err="1"/>
              <a:t>acompanhe</a:t>
            </a:r>
            <a:r>
              <a:rPr lang="en-US" dirty="0"/>
              <a:t> </a:t>
            </a:r>
            <a:r>
              <a:rPr lang="en-US" dirty="0" err="1"/>
              <a:t>permanentemente</a:t>
            </a:r>
            <a:r>
              <a:rPr lang="en-US" dirty="0"/>
              <a:t> o </a:t>
            </a:r>
            <a:r>
              <a:rPr lang="en-US" dirty="0" err="1"/>
              <a:t>mercado</a:t>
            </a:r>
            <a:r>
              <a:rPr lang="en-US" dirty="0"/>
              <a:t> de </a:t>
            </a:r>
            <a:r>
              <a:rPr lang="en-US" dirty="0" err="1"/>
              <a:t>moeda</a:t>
            </a:r>
            <a:r>
              <a:rPr lang="en-US" dirty="0"/>
              <a:t> artificial. </a:t>
            </a:r>
            <a:r>
              <a:rPr lang="en-US" dirty="0" err="1"/>
              <a:t>Em</a:t>
            </a:r>
            <a:r>
              <a:rPr lang="en-US" dirty="0"/>
              <a:t> </a:t>
            </a:r>
            <a:r>
              <a:rPr lang="en-US" dirty="0" err="1"/>
              <a:t>economias</a:t>
            </a:r>
            <a:r>
              <a:rPr lang="en-US" dirty="0"/>
              <a:t> </a:t>
            </a:r>
            <a:r>
              <a:rPr lang="en-US" dirty="0" err="1"/>
              <a:t>autoritárias</a:t>
            </a:r>
            <a:r>
              <a:rPr lang="en-US" dirty="0"/>
              <a:t> com altos </a:t>
            </a:r>
            <a:r>
              <a:rPr lang="en-US" dirty="0" err="1"/>
              <a:t>níveis</a:t>
            </a:r>
            <a:r>
              <a:rPr lang="en-US" dirty="0"/>
              <a:t> de </a:t>
            </a:r>
            <a:r>
              <a:rPr lang="en-US" dirty="0" err="1"/>
              <a:t>intervenção</a:t>
            </a:r>
            <a:r>
              <a:rPr lang="en-US" dirty="0"/>
              <a:t> </a:t>
            </a:r>
            <a:r>
              <a:rPr lang="en-US" dirty="0" err="1"/>
              <a:t>estatal</a:t>
            </a:r>
            <a:r>
              <a:rPr lang="en-US" dirty="0"/>
              <a:t>, as </a:t>
            </a:r>
            <a:r>
              <a:rPr lang="en-US" dirty="0" err="1"/>
              <a:t>moedas</a:t>
            </a:r>
            <a:r>
              <a:rPr lang="en-US" dirty="0"/>
              <a:t> </a:t>
            </a:r>
            <a:r>
              <a:rPr lang="en-US" dirty="0" err="1"/>
              <a:t>nacionais</a:t>
            </a:r>
            <a:r>
              <a:rPr lang="en-US" dirty="0"/>
              <a:t> </a:t>
            </a:r>
            <a:r>
              <a:rPr lang="en-US" dirty="0" err="1"/>
              <a:t>já</a:t>
            </a:r>
            <a:r>
              <a:rPr lang="en-US" dirty="0"/>
              <a:t> </a:t>
            </a:r>
            <a:r>
              <a:rPr lang="en-US" dirty="0" err="1"/>
              <a:t>foram</a:t>
            </a:r>
            <a:r>
              <a:rPr lang="en-US" dirty="0"/>
              <a:t> </a:t>
            </a:r>
            <a:r>
              <a:rPr lang="en-US" dirty="0" err="1"/>
              <a:t>anunciadas</a:t>
            </a:r>
            <a:r>
              <a:rPr lang="en-US" dirty="0"/>
              <a:t>. </a:t>
            </a:r>
            <a:r>
              <a:rPr lang="en-US" dirty="0" err="1"/>
              <a:t>Isso</a:t>
            </a:r>
            <a:r>
              <a:rPr lang="en-US" dirty="0"/>
              <a:t> </a:t>
            </a:r>
            <a:r>
              <a:rPr lang="en-US" dirty="0" err="1"/>
              <a:t>reflete</a:t>
            </a:r>
            <a:r>
              <a:rPr lang="en-US" dirty="0"/>
              <a:t> a </a:t>
            </a:r>
            <a:r>
              <a:rPr lang="en-US" dirty="0" err="1"/>
              <a:t>tentativa</a:t>
            </a:r>
            <a:r>
              <a:rPr lang="en-US" dirty="0"/>
              <a:t> de </a:t>
            </a:r>
            <a:r>
              <a:rPr lang="en-US" dirty="0" err="1"/>
              <a:t>controlar</a:t>
            </a:r>
            <a:r>
              <a:rPr lang="en-US" dirty="0"/>
              <a:t> o </a:t>
            </a:r>
            <a:r>
              <a:rPr lang="en-US" dirty="0" err="1"/>
              <a:t>mercado</a:t>
            </a:r>
            <a:r>
              <a:rPr lang="en-US" dirty="0"/>
              <a:t> de </a:t>
            </a:r>
            <a:r>
              <a:rPr lang="en-US" dirty="0" err="1"/>
              <a:t>dinheiro</a:t>
            </a:r>
            <a:r>
              <a:rPr lang="en-US" dirty="0"/>
              <a:t> artificial. </a:t>
            </a:r>
            <a:r>
              <a:rPr lang="en-US" dirty="0" err="1"/>
              <a:t>Em</a:t>
            </a:r>
            <a:r>
              <a:rPr lang="en-US" dirty="0"/>
              <a:t> </a:t>
            </a:r>
            <a:r>
              <a:rPr lang="en-US" dirty="0" err="1"/>
              <a:t>economias</a:t>
            </a:r>
            <a:r>
              <a:rPr lang="en-US" dirty="0"/>
              <a:t> </a:t>
            </a:r>
            <a:r>
              <a:rPr lang="en-US" dirty="0" err="1"/>
              <a:t>mais</a:t>
            </a:r>
            <a:r>
              <a:rPr lang="en-US" dirty="0"/>
              <a:t> </a:t>
            </a:r>
            <a:r>
              <a:rPr lang="en-US" dirty="0" err="1"/>
              <a:t>liberais</a:t>
            </a:r>
            <a:r>
              <a:rPr lang="en-US" dirty="0"/>
              <a:t>, as </a:t>
            </a:r>
            <a:r>
              <a:rPr lang="en-US" dirty="0" err="1"/>
              <a:t>pessoas</a:t>
            </a:r>
            <a:r>
              <a:rPr lang="en-US" dirty="0"/>
              <a:t> </a:t>
            </a:r>
            <a:r>
              <a:rPr lang="en-US" dirty="0" err="1"/>
              <a:t>estão</a:t>
            </a:r>
            <a:r>
              <a:rPr lang="en-US" dirty="0"/>
              <a:t> a </a:t>
            </a:r>
            <a:r>
              <a:rPr lang="en-US" dirty="0" err="1"/>
              <a:t>acompanhar</a:t>
            </a:r>
            <a:r>
              <a:rPr lang="en-US" dirty="0"/>
              <a:t> o </a:t>
            </a:r>
            <a:r>
              <a:rPr lang="en-US" dirty="0" err="1"/>
              <a:t>desenvolvimento</a:t>
            </a:r>
            <a:r>
              <a:rPr lang="en-US" dirty="0"/>
              <a:t> das </a:t>
            </a:r>
            <a:r>
              <a:rPr lang="en-US" dirty="0" err="1"/>
              <a:t>criptomoedas</a:t>
            </a:r>
            <a:r>
              <a:rPr lang="en-US" dirty="0"/>
              <a:t> com </a:t>
            </a:r>
            <a:r>
              <a:rPr lang="en-US" dirty="0" err="1"/>
              <a:t>atenção</a:t>
            </a:r>
            <a:r>
              <a:rPr lang="en-US" dirty="0"/>
              <a:t> e a </a:t>
            </a:r>
            <a:r>
              <a:rPr lang="en-US" dirty="0" err="1"/>
              <a:t>apostar</a:t>
            </a:r>
            <a:r>
              <a:rPr lang="en-US" dirty="0"/>
              <a:t> </a:t>
            </a:r>
            <a:r>
              <a:rPr lang="en-US" dirty="0" err="1"/>
              <a:t>que</a:t>
            </a:r>
            <a:r>
              <a:rPr lang="en-US" dirty="0"/>
              <a:t> as </a:t>
            </a:r>
            <a:r>
              <a:rPr lang="en-US" dirty="0" err="1"/>
              <a:t>criptomoedas</a:t>
            </a:r>
            <a:r>
              <a:rPr lang="en-US" dirty="0"/>
              <a:t> </a:t>
            </a:r>
            <a:r>
              <a:rPr lang="en-US" dirty="0" err="1"/>
              <a:t>vão</a:t>
            </a:r>
            <a:r>
              <a:rPr lang="en-US" dirty="0"/>
              <a:t> </a:t>
            </a:r>
            <a:r>
              <a:rPr lang="en-US" dirty="0" err="1"/>
              <a:t>falir</a:t>
            </a:r>
            <a:r>
              <a:rPr lang="en-US" dirty="0"/>
              <a:t> </a:t>
            </a:r>
            <a:r>
              <a:rPr lang="en-US" dirty="0" err="1"/>
              <a:t>devido</a:t>
            </a:r>
            <a:r>
              <a:rPr lang="en-US" dirty="0"/>
              <a:t> </a:t>
            </a:r>
            <a:r>
              <a:rPr lang="en-US" dirty="0" err="1"/>
              <a:t>às</a:t>
            </a:r>
            <a:r>
              <a:rPr lang="en-US" dirty="0"/>
              <a:t> </a:t>
            </a:r>
            <a:r>
              <a:rPr lang="en-US" dirty="0" err="1"/>
              <a:t>dificuldades</a:t>
            </a:r>
            <a:r>
              <a:rPr lang="en-US" dirty="0"/>
              <a:t> de </a:t>
            </a:r>
            <a:r>
              <a:rPr lang="en-US" dirty="0" err="1"/>
              <a:t>controlo</a:t>
            </a:r>
            <a:r>
              <a:rPr lang="en-US" dirty="0"/>
              <a:t> </a:t>
            </a:r>
            <a:r>
              <a:rPr lang="en-US" dirty="0" err="1"/>
              <a:t>monetário</a:t>
            </a:r>
            <a:r>
              <a:rPr lang="en-US" dirty="0"/>
              <a:t>. A </a:t>
            </a:r>
            <a:r>
              <a:rPr lang="en-US" dirty="0" err="1"/>
              <a:t>maioria</a:t>
            </a:r>
            <a:r>
              <a:rPr lang="en-US" dirty="0"/>
              <a:t> dos </a:t>
            </a:r>
            <a:r>
              <a:rPr lang="en-US" dirty="0" err="1"/>
              <a:t>bancos</a:t>
            </a:r>
            <a:r>
              <a:rPr lang="en-US" dirty="0"/>
              <a:t> </a:t>
            </a:r>
            <a:r>
              <a:rPr lang="en-US" dirty="0" err="1"/>
              <a:t>centrais</a:t>
            </a:r>
            <a:r>
              <a:rPr lang="en-US" dirty="0"/>
              <a:t> </a:t>
            </a:r>
            <a:r>
              <a:rPr lang="en-US" dirty="0" err="1"/>
              <a:t>independentes</a:t>
            </a:r>
            <a:r>
              <a:rPr lang="en-US" dirty="0"/>
              <a:t> assume </a:t>
            </a:r>
            <a:r>
              <a:rPr lang="en-US" dirty="0" err="1"/>
              <a:t>que</a:t>
            </a:r>
            <a:r>
              <a:rPr lang="en-US" dirty="0"/>
              <a:t> a </a:t>
            </a:r>
            <a:r>
              <a:rPr lang="en-US" dirty="0" err="1"/>
              <a:t>tarefa</a:t>
            </a:r>
            <a:r>
              <a:rPr lang="en-US" dirty="0"/>
              <a:t> de </a:t>
            </a:r>
            <a:r>
              <a:rPr lang="en-US" dirty="0" err="1"/>
              <a:t>regulamentar</a:t>
            </a:r>
            <a:r>
              <a:rPr lang="en-US" dirty="0"/>
              <a:t> a </a:t>
            </a:r>
            <a:r>
              <a:rPr lang="en-US" dirty="0" err="1"/>
              <a:t>criptomoeda</a:t>
            </a:r>
            <a:r>
              <a:rPr lang="en-US" dirty="0"/>
              <a:t>, </a:t>
            </a:r>
            <a:r>
              <a:rPr lang="en-US" dirty="0" err="1"/>
              <a:t>portanto</a:t>
            </a:r>
            <a:r>
              <a:rPr lang="en-US" dirty="0"/>
              <a:t>, </a:t>
            </a:r>
            <a:r>
              <a:rPr lang="en-US" dirty="0" err="1"/>
              <a:t>recairá</a:t>
            </a:r>
            <a:r>
              <a:rPr lang="en-US" dirty="0"/>
              <a:t> </a:t>
            </a:r>
            <a:r>
              <a:rPr lang="en-US" dirty="0" err="1"/>
              <a:t>sobre</a:t>
            </a:r>
            <a:r>
              <a:rPr lang="en-US" dirty="0"/>
              <a:t> </a:t>
            </a:r>
            <a:r>
              <a:rPr lang="en-US" dirty="0" err="1"/>
              <a:t>eles</a:t>
            </a:r>
            <a:r>
              <a:rPr lang="en-US" dirty="0"/>
              <a:t> </a:t>
            </a:r>
            <a:r>
              <a:rPr lang="en-US" dirty="0" err="1"/>
              <a:t>também</a:t>
            </a:r>
            <a:r>
              <a:rPr lang="en-US" dirty="0"/>
              <a:t> </a:t>
            </a:r>
            <a:r>
              <a:rPr lang="en-US" dirty="0" err="1"/>
              <a:t>evolutivamente</a:t>
            </a:r>
            <a:r>
              <a:rPr lang="en-US" dirty="0"/>
              <a:t> </a:t>
            </a:r>
            <a:r>
              <a:rPr lang="en-US" dirty="0" err="1"/>
              <a:t>para</a:t>
            </a:r>
            <a:r>
              <a:rPr lang="en-US" dirty="0"/>
              <a:t> o </a:t>
            </a:r>
            <a:r>
              <a:rPr lang="en-US" dirty="0" err="1"/>
              <a:t>mundo</a:t>
            </a:r>
            <a:r>
              <a:rPr lang="en-US" dirty="0"/>
              <a:t> digital. A </a:t>
            </a:r>
            <a:r>
              <a:rPr lang="en-US" dirty="0" err="1"/>
              <a:t>verdadeira</a:t>
            </a:r>
            <a:r>
              <a:rPr lang="en-US" dirty="0"/>
              <a:t> </a:t>
            </a:r>
            <a:r>
              <a:rPr lang="en-US" dirty="0" err="1"/>
              <a:t>questão</a:t>
            </a:r>
            <a:r>
              <a:rPr lang="en-US" dirty="0"/>
              <a:t>, </a:t>
            </a:r>
            <a:r>
              <a:rPr lang="en-US" dirty="0" err="1"/>
              <a:t>portanto</a:t>
            </a:r>
            <a:r>
              <a:rPr lang="en-US" dirty="0"/>
              <a:t>, </a:t>
            </a:r>
            <a:r>
              <a:rPr lang="en-US" dirty="0" err="1"/>
              <a:t>não</a:t>
            </a:r>
            <a:r>
              <a:rPr lang="en-US" dirty="0"/>
              <a:t> </a:t>
            </a:r>
            <a:r>
              <a:rPr lang="en-US" dirty="0" err="1"/>
              <a:t>é</a:t>
            </a:r>
            <a:r>
              <a:rPr lang="en-US" dirty="0"/>
              <a:t> </a:t>
            </a:r>
            <a:r>
              <a:rPr lang="en-US" dirty="0" err="1"/>
              <a:t>tanto</a:t>
            </a:r>
            <a:r>
              <a:rPr lang="en-US" dirty="0"/>
              <a:t> se </a:t>
            </a:r>
            <a:r>
              <a:rPr lang="en-US" dirty="0" err="1"/>
              <a:t>é</a:t>
            </a:r>
            <a:r>
              <a:rPr lang="en-US" dirty="0"/>
              <a:t> </a:t>
            </a:r>
            <a:r>
              <a:rPr lang="en-US" dirty="0" err="1"/>
              <a:t>possível</a:t>
            </a:r>
            <a:r>
              <a:rPr lang="en-US" dirty="0"/>
              <a:t> </a:t>
            </a:r>
            <a:r>
              <a:rPr lang="en-US" dirty="0" err="1"/>
              <a:t>realizar</a:t>
            </a:r>
            <a:r>
              <a:rPr lang="en-US" dirty="0"/>
              <a:t> </a:t>
            </a:r>
            <a:r>
              <a:rPr lang="en-US" dirty="0" err="1"/>
              <a:t>transações</a:t>
            </a:r>
            <a:r>
              <a:rPr lang="en-US" dirty="0"/>
              <a:t> </a:t>
            </a:r>
            <a:r>
              <a:rPr lang="en-US" dirty="0" err="1"/>
              <a:t>digitais</a:t>
            </a:r>
            <a:r>
              <a:rPr lang="en-US" dirty="0"/>
              <a:t> </a:t>
            </a:r>
            <a:r>
              <a:rPr lang="en-US" dirty="0" err="1"/>
              <a:t>não</a:t>
            </a:r>
            <a:r>
              <a:rPr lang="en-US" dirty="0"/>
              <a:t> </a:t>
            </a:r>
            <a:r>
              <a:rPr lang="en-US" dirty="0" err="1"/>
              <a:t>regulamentadas</a:t>
            </a:r>
            <a:r>
              <a:rPr lang="en-US" dirty="0"/>
              <a:t>, mas </a:t>
            </a:r>
            <a:r>
              <a:rPr lang="en-US" dirty="0" err="1"/>
              <a:t>sim</a:t>
            </a:r>
            <a:r>
              <a:rPr lang="en-US" dirty="0"/>
              <a:t> se </a:t>
            </a:r>
            <a:r>
              <a:rPr lang="en-US" dirty="0" err="1"/>
              <a:t>é</a:t>
            </a:r>
            <a:r>
              <a:rPr lang="en-US" dirty="0"/>
              <a:t> </a:t>
            </a:r>
            <a:r>
              <a:rPr lang="en-US" dirty="0" err="1"/>
              <a:t>possível</a:t>
            </a:r>
            <a:r>
              <a:rPr lang="en-US" dirty="0"/>
              <a:t> </a:t>
            </a:r>
            <a:r>
              <a:rPr lang="en-US" dirty="0" err="1"/>
              <a:t>tornar</a:t>
            </a:r>
            <a:r>
              <a:rPr lang="en-US" dirty="0"/>
              <a:t> as </a:t>
            </a:r>
            <a:r>
              <a:rPr lang="en-US" dirty="0" err="1"/>
              <a:t>transações</a:t>
            </a:r>
            <a:r>
              <a:rPr lang="en-US" dirty="0"/>
              <a:t> </a:t>
            </a:r>
            <a:r>
              <a:rPr lang="en-US" dirty="0" err="1"/>
              <a:t>legalmente</a:t>
            </a:r>
            <a:r>
              <a:rPr lang="en-US" dirty="0"/>
              <a:t> </a:t>
            </a:r>
            <a:r>
              <a:rPr lang="en-US" dirty="0" err="1"/>
              <a:t>seguras</a:t>
            </a:r>
            <a:r>
              <a:rPr lang="en-US" dirty="0"/>
              <a:t> e </a:t>
            </a:r>
            <a:r>
              <a:rPr lang="en-US" dirty="0" err="1"/>
              <a:t>à</a:t>
            </a:r>
            <a:r>
              <a:rPr lang="en-US" dirty="0"/>
              <a:t> </a:t>
            </a:r>
            <a:r>
              <a:rPr lang="en-US" dirty="0" err="1"/>
              <a:t>prova</a:t>
            </a:r>
            <a:r>
              <a:rPr lang="en-US" dirty="0"/>
              <a:t> de </a:t>
            </a:r>
            <a:r>
              <a:rPr lang="en-US" dirty="0" err="1"/>
              <a:t>tribunais</a:t>
            </a:r>
            <a:r>
              <a:rPr lang="en-US" dirty="0"/>
              <a:t>. O design de </a:t>
            </a:r>
            <a:r>
              <a:rPr lang="en-US" dirty="0" err="1"/>
              <a:t>contratos</a:t>
            </a:r>
            <a:r>
              <a:rPr lang="en-US" dirty="0"/>
              <a:t> </a:t>
            </a:r>
            <a:r>
              <a:rPr lang="en-US" dirty="0" err="1"/>
              <a:t>inteligentes</a:t>
            </a:r>
            <a:r>
              <a:rPr lang="en-US" dirty="0"/>
              <a:t> e </a:t>
            </a:r>
            <a:r>
              <a:rPr lang="en-US" dirty="0" err="1"/>
              <a:t>finanças</a:t>
            </a:r>
            <a:r>
              <a:rPr lang="en-US" dirty="0"/>
              <a:t> </a:t>
            </a:r>
            <a:r>
              <a:rPr lang="en-US" dirty="0" err="1"/>
              <a:t>inteligentes</a:t>
            </a:r>
            <a:r>
              <a:rPr lang="en-US" dirty="0"/>
              <a:t> </a:t>
            </a:r>
            <a:r>
              <a:rPr lang="en-US" dirty="0" err="1"/>
              <a:t>em</a:t>
            </a:r>
            <a:r>
              <a:rPr lang="en-US" dirty="0"/>
              <a:t> </a:t>
            </a:r>
            <a:r>
              <a:rPr lang="en-US" dirty="0" err="1"/>
              <a:t>termos</a:t>
            </a:r>
            <a:r>
              <a:rPr lang="en-US" dirty="0"/>
              <a:t> de </a:t>
            </a:r>
            <a:r>
              <a:rPr lang="en-US" dirty="0" err="1"/>
              <a:t>compatibilidade</a:t>
            </a:r>
            <a:r>
              <a:rPr lang="en-US" dirty="0"/>
              <a:t> com </a:t>
            </a:r>
            <a:r>
              <a:rPr lang="en-US" dirty="0" err="1"/>
              <a:t>os</a:t>
            </a:r>
            <a:r>
              <a:rPr lang="en-US" dirty="0"/>
              <a:t> </a:t>
            </a:r>
            <a:r>
              <a:rPr lang="en-US" dirty="0" err="1"/>
              <a:t>sistemas</a:t>
            </a:r>
            <a:r>
              <a:rPr lang="en-US" dirty="0"/>
              <a:t> </a:t>
            </a:r>
            <a:r>
              <a:rPr lang="en-US" dirty="0" err="1"/>
              <a:t>jurídicos</a:t>
            </a:r>
            <a:r>
              <a:rPr lang="en-US" dirty="0"/>
              <a:t> </a:t>
            </a:r>
            <a:r>
              <a:rPr lang="en-US" dirty="0" err="1"/>
              <a:t>privados</a:t>
            </a:r>
            <a:r>
              <a:rPr lang="en-US" dirty="0"/>
              <a:t> e </a:t>
            </a:r>
            <a:r>
              <a:rPr lang="en-US" dirty="0" err="1"/>
              <a:t>públicos</a:t>
            </a:r>
            <a:r>
              <a:rPr lang="en-US" dirty="0"/>
              <a:t> </a:t>
            </a:r>
            <a:r>
              <a:rPr lang="en-US" dirty="0" err="1"/>
              <a:t>será</a:t>
            </a:r>
            <a:r>
              <a:rPr lang="en-US" dirty="0"/>
              <a:t> </a:t>
            </a:r>
            <a:r>
              <a:rPr lang="en-US" dirty="0" err="1"/>
              <a:t>decisivo</a:t>
            </a:r>
            <a:r>
              <a:rPr lang="en-US" dirty="0"/>
              <a:t> </a:t>
            </a:r>
            <a:r>
              <a:rPr lang="en-US" dirty="0" err="1"/>
              <a:t>para</a:t>
            </a:r>
            <a:r>
              <a:rPr lang="en-US" dirty="0"/>
              <a:t> a </a:t>
            </a:r>
            <a:r>
              <a:rPr lang="en-US" dirty="0" err="1"/>
              <a:t>adequação</a:t>
            </a:r>
            <a:r>
              <a:rPr lang="en-US" dirty="0"/>
              <a:t> </a:t>
            </a:r>
            <a:r>
              <a:rPr lang="en-US" dirty="0" err="1"/>
              <a:t>em</a:t>
            </a:r>
            <a:r>
              <a:rPr lang="en-US" dirty="0"/>
              <a:t> </a:t>
            </a:r>
            <a:r>
              <a:rPr lang="en-US" dirty="0" err="1"/>
              <a:t>massa</a:t>
            </a:r>
            <a:r>
              <a:rPr lang="en-US" dirty="0"/>
              <a:t> e, </a:t>
            </a:r>
            <a:r>
              <a:rPr lang="en-US" dirty="0" err="1"/>
              <a:t>portanto</a:t>
            </a:r>
            <a:r>
              <a:rPr lang="en-US" dirty="0"/>
              <a:t>, o </a:t>
            </a:r>
            <a:r>
              <a:rPr lang="en-US" dirty="0" err="1"/>
              <a:t>sucesso</a:t>
            </a:r>
            <a:r>
              <a:rPr lang="en-US" dirty="0"/>
              <a:t> </a:t>
            </a:r>
            <a:r>
              <a:rPr lang="en-US" dirty="0" err="1"/>
              <a:t>comercial</a:t>
            </a:r>
            <a:r>
              <a:rPr lang="en-US" dirty="0"/>
              <a:t> </a:t>
            </a:r>
            <a:r>
              <a:rPr lang="en-US" dirty="0" err="1"/>
              <a:t>económico</a:t>
            </a:r>
            <a:r>
              <a:rPr lang="en-US" dirty="0"/>
              <a:t> dos </a:t>
            </a:r>
            <a:r>
              <a:rPr lang="en-US" dirty="0" err="1"/>
              <a:t>aplicativos</a:t>
            </a:r>
            <a:r>
              <a:rPr lang="en-US" dirty="0"/>
              <a:t> </a:t>
            </a:r>
            <a:r>
              <a:rPr lang="en-US" dirty="0" err="1"/>
              <a:t>blockchain</a:t>
            </a:r>
            <a:r>
              <a:rPr lang="en-US" dirty="0"/>
              <a:t>. As </a:t>
            </a:r>
            <a:r>
              <a:rPr lang="en-US" dirty="0" err="1"/>
              <a:t>autoridades</a:t>
            </a:r>
            <a:r>
              <a:rPr lang="en-US" dirty="0"/>
              <a:t> </a:t>
            </a:r>
            <a:r>
              <a:rPr lang="en-US" dirty="0" err="1"/>
              <a:t>reguladoras</a:t>
            </a:r>
            <a:r>
              <a:rPr lang="en-US" dirty="0"/>
              <a:t> da </a:t>
            </a:r>
            <a:r>
              <a:rPr lang="en-US" dirty="0" err="1"/>
              <a:t>União</a:t>
            </a:r>
            <a:r>
              <a:rPr lang="en-US" dirty="0"/>
              <a:t> </a:t>
            </a:r>
            <a:r>
              <a:rPr lang="en-US" dirty="0" err="1"/>
              <a:t>Européia</a:t>
            </a:r>
            <a:r>
              <a:rPr lang="en-US" dirty="0"/>
              <a:t> </a:t>
            </a:r>
            <a:r>
              <a:rPr lang="en-US" dirty="0" err="1"/>
              <a:t>até</a:t>
            </a:r>
            <a:r>
              <a:rPr lang="en-US" dirty="0"/>
              <a:t> agora </a:t>
            </a:r>
            <a:r>
              <a:rPr lang="en-US" dirty="0" err="1"/>
              <a:t>não</a:t>
            </a:r>
            <a:r>
              <a:rPr lang="en-US" dirty="0"/>
              <a:t> </a:t>
            </a:r>
            <a:r>
              <a:rPr lang="en-US" dirty="0" err="1"/>
              <a:t>veem</a:t>
            </a:r>
            <a:r>
              <a:rPr lang="en-US" dirty="0"/>
              <a:t> </a:t>
            </a:r>
            <a:r>
              <a:rPr lang="en-US" dirty="0" err="1"/>
              <a:t>razão</a:t>
            </a:r>
            <a:r>
              <a:rPr lang="en-US" dirty="0"/>
              <a:t> </a:t>
            </a:r>
            <a:r>
              <a:rPr lang="en-US" dirty="0" err="1"/>
              <a:t>para</a:t>
            </a:r>
            <a:r>
              <a:rPr lang="en-US" dirty="0"/>
              <a:t> </a:t>
            </a:r>
            <a:r>
              <a:rPr lang="en-US" dirty="0" err="1"/>
              <a:t>intervir</a:t>
            </a:r>
            <a:r>
              <a:rPr lang="en-US" dirty="0"/>
              <a:t> no </a:t>
            </a:r>
            <a:r>
              <a:rPr lang="en-US" dirty="0" err="1"/>
              <a:t>que</a:t>
            </a:r>
            <a:r>
              <a:rPr lang="en-US" dirty="0"/>
              <a:t> </a:t>
            </a:r>
            <a:r>
              <a:rPr lang="en-US" dirty="0" err="1"/>
              <a:t>está</a:t>
            </a:r>
            <a:r>
              <a:rPr lang="en-US" dirty="0"/>
              <a:t> a </a:t>
            </a:r>
            <a:r>
              <a:rPr lang="en-US" dirty="0" err="1"/>
              <a:t>acontecer</a:t>
            </a:r>
            <a:r>
              <a:rPr lang="en-US" dirty="0"/>
              <a:t> </a:t>
            </a:r>
            <a:r>
              <a:rPr lang="en-US" dirty="0" err="1"/>
              <a:t>porque</a:t>
            </a:r>
            <a:r>
              <a:rPr lang="en-US" dirty="0"/>
              <a:t> as </a:t>
            </a:r>
            <a:r>
              <a:rPr lang="en-US" dirty="0" err="1"/>
              <a:t>atividades</a:t>
            </a:r>
            <a:r>
              <a:rPr lang="en-US" dirty="0"/>
              <a:t> são </a:t>
            </a:r>
            <a:r>
              <a:rPr lang="en-US" dirty="0" err="1"/>
              <a:t>muito</a:t>
            </a:r>
            <a:r>
              <a:rPr lang="en-US" dirty="0"/>
              <a:t> </a:t>
            </a:r>
            <a:r>
              <a:rPr lang="en-US" dirty="0" err="1"/>
              <a:t>insignificantes</a:t>
            </a:r>
            <a:r>
              <a:rPr lang="en-US" dirty="0"/>
              <a:t> e </a:t>
            </a:r>
            <a:r>
              <a:rPr lang="en-US" dirty="0" err="1"/>
              <a:t>porque</a:t>
            </a:r>
            <a:r>
              <a:rPr lang="en-US" dirty="0"/>
              <a:t> as </a:t>
            </a:r>
            <a:r>
              <a:rPr lang="en-US" dirty="0" err="1"/>
              <a:t>intervenções</a:t>
            </a:r>
            <a:r>
              <a:rPr lang="en-US" dirty="0"/>
              <a:t> </a:t>
            </a:r>
            <a:r>
              <a:rPr lang="en-US" dirty="0" err="1"/>
              <a:t>governamentais</a:t>
            </a:r>
            <a:r>
              <a:rPr lang="en-US" dirty="0"/>
              <a:t> </a:t>
            </a:r>
            <a:r>
              <a:rPr lang="en-US" dirty="0" err="1"/>
              <a:t>não</a:t>
            </a:r>
            <a:r>
              <a:rPr lang="en-US" dirty="0"/>
              <a:t> </a:t>
            </a:r>
            <a:r>
              <a:rPr lang="en-US" dirty="0" err="1"/>
              <a:t>ocorrem</a:t>
            </a:r>
            <a:r>
              <a:rPr lang="en-US" dirty="0"/>
              <a:t> de forma </a:t>
            </a:r>
            <a:r>
              <a:rPr lang="en-US" dirty="0" err="1"/>
              <a:t>arbitrária</a:t>
            </a:r>
            <a:r>
              <a:rPr lang="en-US" dirty="0"/>
              <a:t>. As </a:t>
            </a:r>
            <a:r>
              <a:rPr lang="en-US" dirty="0" err="1"/>
              <a:t>ações</a:t>
            </a:r>
            <a:r>
              <a:rPr lang="en-US" dirty="0"/>
              <a:t> dos </a:t>
            </a:r>
            <a:r>
              <a:rPr lang="en-US" dirty="0" err="1"/>
              <a:t>reguladores</a:t>
            </a:r>
            <a:r>
              <a:rPr lang="en-US" dirty="0"/>
              <a:t> </a:t>
            </a:r>
            <a:r>
              <a:rPr lang="en-US" dirty="0" err="1"/>
              <a:t>noutros</a:t>
            </a:r>
            <a:r>
              <a:rPr lang="en-US" dirty="0"/>
              <a:t> </a:t>
            </a:r>
            <a:r>
              <a:rPr lang="en-US" dirty="0" err="1"/>
              <a:t>sistemas</a:t>
            </a:r>
            <a:r>
              <a:rPr lang="en-US" dirty="0"/>
              <a:t> </a:t>
            </a:r>
            <a:r>
              <a:rPr lang="en-US" dirty="0" err="1"/>
              <a:t>económicos</a:t>
            </a:r>
            <a:r>
              <a:rPr lang="en-US" dirty="0"/>
              <a:t>, no </a:t>
            </a:r>
            <a:r>
              <a:rPr lang="en-US" dirty="0" err="1"/>
              <a:t>entanto</a:t>
            </a:r>
            <a:r>
              <a:rPr lang="en-US" dirty="0"/>
              <a:t>, </a:t>
            </a:r>
            <a:r>
              <a:rPr lang="en-US" dirty="0" err="1"/>
              <a:t>dão</a:t>
            </a:r>
            <a:r>
              <a:rPr lang="en-US" dirty="0"/>
              <a:t> </a:t>
            </a:r>
            <a:r>
              <a:rPr lang="en-US" dirty="0" err="1"/>
              <a:t>uma</a:t>
            </a:r>
            <a:r>
              <a:rPr lang="en-US" dirty="0"/>
              <a:t> </a:t>
            </a:r>
            <a:r>
              <a:rPr lang="en-US" dirty="0" err="1"/>
              <a:t>impressão</a:t>
            </a:r>
            <a:r>
              <a:rPr lang="en-US" dirty="0"/>
              <a:t> das </a:t>
            </a:r>
            <a:r>
              <a:rPr lang="en-US" dirty="0" err="1"/>
              <a:t>possíveis</a:t>
            </a:r>
            <a:r>
              <a:rPr lang="en-US" dirty="0"/>
              <a:t> </a:t>
            </a:r>
            <a:r>
              <a:rPr lang="en-US" dirty="0" err="1"/>
              <a:t>opções</a:t>
            </a:r>
            <a:r>
              <a:rPr lang="en-US" dirty="0"/>
              <a:t> de </a:t>
            </a:r>
            <a:r>
              <a:rPr lang="en-US" dirty="0" err="1"/>
              <a:t>ação</a:t>
            </a:r>
            <a:r>
              <a:rPr lang="en-US" dirty="0"/>
              <a:t> e </a:t>
            </a:r>
            <a:r>
              <a:rPr lang="en-US" dirty="0" err="1"/>
              <a:t>possíveis</a:t>
            </a:r>
            <a:r>
              <a:rPr lang="en-US" dirty="0"/>
              <a:t> </a:t>
            </a:r>
            <a:r>
              <a:rPr lang="en-US" dirty="0" err="1"/>
              <a:t>consequências</a:t>
            </a:r>
            <a:r>
              <a:rPr lang="en-US"/>
              <a:t>.</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384971"/>
            <a:ext cx="3486126" cy="1084774"/>
          </a:xfrm>
        </p:spPr>
        <p:txBody>
          <a:bodyPr/>
          <a:lstStyle/>
          <a:p>
            <a:r>
              <a:rPr lang="en-GB" dirty="0"/>
              <a:t>AVALIAÇÃO DE APRENDIZAGEM PARA O MÓDULO 4</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114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115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de </a:t>
            </a:r>
            <a:r>
              <a:rPr lang="en-US" dirty="0" err="1">
                <a:ea typeface="Times New Roman" panose="02020603050405020304" pitchFamily="18" charset="0"/>
              </a:rPr>
              <a:t>sua</a:t>
            </a:r>
            <a:r>
              <a:rPr lang="en-US" dirty="0">
                <a:ea typeface="Times New Roman" panose="02020603050405020304" pitchFamily="18" charset="0"/>
              </a:rPr>
              <a:t>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 </a:t>
            </a:r>
            <a:r>
              <a:rPr lang="en-US" u="sng" dirty="0">
                <a:solidFill>
                  <a:srgbClr val="59911D"/>
                </a:solidFill>
                <a:ea typeface="Times New Roman" panose="02020603050405020304" pitchFamily="18" charset="0"/>
                <a:hlinkClick r:id="rId3"/>
              </a:rPr>
              <a:t>Clique </a:t>
            </a:r>
            <a:r>
              <a:rPr lang="en-US" u="sng" dirty="0" err="1">
                <a:solidFill>
                  <a:srgbClr val="59911D"/>
                </a:solidFill>
                <a:ea typeface="Times New Roman" panose="02020603050405020304" pitchFamily="18" charset="0"/>
                <a:hlinkClick r:id="rId3"/>
              </a:rPr>
              <a:t>aqui</a:t>
            </a:r>
            <a:r>
              <a:rPr lang="en-US" dirty="0">
                <a:ea typeface="Times New Roman" panose="02020603050405020304" pitchFamily="18" charset="0"/>
              </a:rPr>
              <a:t>.</a:t>
            </a:r>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CLICK  TO </a:t>
              </a:r>
              <a:r>
                <a:rPr lang="en-US" sz="1200" b="1" dirty="0">
                  <a:solidFill>
                    <a:srgbClr val="F79037"/>
                  </a:solidFill>
                  <a:latin typeface="Calibri" panose="020F0502020204030204" pitchFamily="34" charset="0"/>
                  <a:cs typeface="Calibri" panose="020F0502020204030204" pitchFamily="34" charset="0"/>
                  <a:hlinkClick r:id="rId3"/>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err="1"/>
              <a:t>Regulamento</a:t>
            </a:r>
            <a:r>
              <a:rPr lang="en-US" dirty="0"/>
              <a:t> de </a:t>
            </a:r>
            <a:r>
              <a:rPr lang="en-US" dirty="0" err="1"/>
              <a:t>Ativos</a:t>
            </a:r>
            <a:r>
              <a:rPr lang="en-US" dirty="0"/>
              <a:t> de Blockchain e </a:t>
            </a:r>
            <a:r>
              <a:rPr lang="en-US" dirty="0" err="1"/>
              <a:t>Cripto</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4</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95</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727472" y="4773327"/>
            <a:ext cx="76506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114</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93157" y="5266576"/>
            <a:ext cx="89728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200551" y="2966993"/>
            <a:ext cx="7359123"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a:t>
            </a:r>
            <a:r>
              <a:rPr lang="en-US" sz="6000" dirty="0"/>
              <a:t> do </a:t>
            </a:r>
            <a:r>
              <a:rPr lang="en-US" sz="6000" dirty="0" err="1"/>
              <a:t>módulo</a:t>
            </a:r>
            <a:r>
              <a:rPr lang="en-US" sz="6000" dirty="0"/>
              <a:t> 4</a:t>
            </a:r>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MÓDULO 4  </a:t>
            </a:r>
            <a:r>
              <a:rPr lang="en-US" dirty="0">
                <a:solidFill>
                  <a:schemeClr val="bg1"/>
                </a:solidFill>
              </a:rPr>
              <a:t>REGULAMENTO E POLÍTICA</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786790" y="5852413"/>
            <a:ext cx="3255276"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deverá</a:t>
            </a:r>
            <a:r>
              <a:rPr lang="en-US" dirty="0"/>
              <a:t> </a:t>
            </a:r>
            <a:r>
              <a:rPr lang="en-US" dirty="0" err="1"/>
              <a:t>ser</a:t>
            </a:r>
            <a:r>
              <a:rPr lang="en-US" dirty="0"/>
              <a:t> </a:t>
            </a:r>
            <a:r>
              <a:rPr lang="en-US" dirty="0" err="1"/>
              <a:t>capaz</a:t>
            </a:r>
            <a:r>
              <a:rPr lang="en-US" dirty="0"/>
              <a:t> de: </a:t>
            </a:r>
          </a:p>
          <a:p>
            <a:endParaRPr lang="en-US" dirty="0"/>
          </a:p>
          <a:p>
            <a:pPr marL="171450" indent="-171450">
              <a:buClr>
                <a:srgbClr val="DD1470"/>
              </a:buClr>
              <a:buSzPct val="120000"/>
              <a:buFont typeface="Wingdings" pitchFamily="2" charset="2"/>
              <a:buChar char="§"/>
            </a:pPr>
            <a:r>
              <a:rPr lang="en-US" dirty="0" err="1"/>
              <a:t>Explicar</a:t>
            </a:r>
            <a:r>
              <a:rPr lang="en-US" dirty="0"/>
              <a:t> </a:t>
            </a:r>
            <a:r>
              <a:rPr lang="en-US" dirty="0" err="1"/>
              <a:t>os</a:t>
            </a:r>
            <a:r>
              <a:rPr lang="en-US" dirty="0"/>
              <a:t> </a:t>
            </a:r>
            <a:r>
              <a:rPr lang="en-US" dirty="0" err="1"/>
              <a:t>diferentes</a:t>
            </a:r>
            <a:r>
              <a:rPr lang="en-US" dirty="0"/>
              <a:t> </a:t>
            </a:r>
            <a:r>
              <a:rPr lang="en-US" dirty="0" err="1"/>
              <a:t>tipos</a:t>
            </a:r>
            <a:r>
              <a:rPr lang="en-US" dirty="0"/>
              <a:t> de </a:t>
            </a:r>
            <a:r>
              <a:rPr lang="en-US" dirty="0" err="1"/>
              <a:t>riscos</a:t>
            </a:r>
            <a:r>
              <a:rPr lang="en-US" dirty="0"/>
              <a:t> </a:t>
            </a:r>
            <a:r>
              <a:rPr lang="en-US" dirty="0" err="1"/>
              <a:t>na</a:t>
            </a:r>
            <a:r>
              <a:rPr lang="en-US" dirty="0"/>
              <a:t> </a:t>
            </a:r>
            <a:r>
              <a:rPr lang="en-US" dirty="0" err="1"/>
              <a:t>regulamentação</a:t>
            </a:r>
            <a:r>
              <a:rPr lang="en-US" dirty="0"/>
              <a:t> de </a:t>
            </a:r>
            <a:r>
              <a:rPr lang="en-US" dirty="0" err="1"/>
              <a:t>blockchain</a:t>
            </a:r>
            <a:r>
              <a:rPr lang="en-US" dirty="0"/>
              <a:t> e </a:t>
            </a:r>
            <a:r>
              <a:rPr lang="en-US" dirty="0" err="1"/>
              <a:t>criptomoeda</a:t>
            </a:r>
            <a:r>
              <a:rPr lang="en-US" dirty="0"/>
              <a:t>.</a:t>
            </a:r>
          </a:p>
          <a:p>
            <a:pPr marL="171450" indent="-171450">
              <a:buClr>
                <a:srgbClr val="DD1470"/>
              </a:buClr>
              <a:buSzPct val="120000"/>
              <a:buFont typeface="Wingdings" pitchFamily="2" charset="2"/>
              <a:buChar char="§"/>
            </a:pPr>
            <a:r>
              <a:rPr lang="en-US" dirty="0" err="1"/>
              <a:t>Reiterar</a:t>
            </a:r>
            <a:r>
              <a:rPr lang="en-US" dirty="0"/>
              <a:t> </a:t>
            </a:r>
            <a:r>
              <a:rPr lang="en-US" dirty="0" err="1"/>
              <a:t>como</a:t>
            </a:r>
            <a:r>
              <a:rPr lang="en-US" dirty="0"/>
              <a:t> </a:t>
            </a:r>
            <a:r>
              <a:rPr lang="en-US" dirty="0" err="1"/>
              <a:t>funciona</a:t>
            </a:r>
            <a:r>
              <a:rPr lang="en-US" dirty="0"/>
              <a:t> o Token Container Model de Liechtenstein.</a:t>
            </a:r>
          </a:p>
          <a:p>
            <a:pPr marL="171450" indent="-171450">
              <a:buClr>
                <a:srgbClr val="DD1470"/>
              </a:buClr>
              <a:buSzPct val="120000"/>
              <a:buFont typeface="Wingdings" pitchFamily="2" charset="2"/>
              <a:buChar char="§"/>
            </a:pPr>
            <a:r>
              <a:rPr lang="en-US" dirty="0" err="1"/>
              <a:t>Compreender</a:t>
            </a:r>
            <a:r>
              <a:rPr lang="en-US" dirty="0"/>
              <a:t> a </a:t>
            </a:r>
            <a:r>
              <a:rPr lang="en-US" dirty="0" err="1"/>
              <a:t>complexidade</a:t>
            </a:r>
            <a:r>
              <a:rPr lang="en-US" dirty="0"/>
              <a:t> da </a:t>
            </a:r>
            <a:r>
              <a:rPr lang="en-US" dirty="0" err="1"/>
              <a:t>regulamentação</a:t>
            </a:r>
            <a:r>
              <a:rPr lang="en-US" dirty="0"/>
              <a:t> </a:t>
            </a:r>
            <a:r>
              <a:rPr lang="en-US" dirty="0" err="1"/>
              <a:t>criptográfica</a:t>
            </a:r>
            <a:r>
              <a:rPr lang="en-US" dirty="0"/>
              <a:t> a </a:t>
            </a:r>
            <a:r>
              <a:rPr lang="en-US" dirty="0" err="1"/>
              <a:t>nível</a:t>
            </a:r>
            <a:r>
              <a:rPr lang="en-US" dirty="0"/>
              <a:t> </a:t>
            </a:r>
            <a:r>
              <a:rPr lang="en-US" dirty="0" err="1"/>
              <a:t>nacional</a:t>
            </a:r>
            <a:r>
              <a:rPr lang="en-US" dirty="0"/>
              <a:t> e </a:t>
            </a:r>
            <a:r>
              <a:rPr lang="en-US" dirty="0" err="1"/>
              <a:t>internacional</a:t>
            </a:r>
            <a:r>
              <a:rPr lang="en-US" dirty="0"/>
              <a:t>, </a:t>
            </a:r>
            <a:r>
              <a:rPr lang="en-US" dirty="0" err="1"/>
              <a:t>bem</a:t>
            </a:r>
            <a:r>
              <a:rPr lang="en-US" dirty="0"/>
              <a:t> </a:t>
            </a:r>
            <a:r>
              <a:rPr lang="en-US" dirty="0" err="1"/>
              <a:t>como</a:t>
            </a:r>
            <a:r>
              <a:rPr lang="en-US" dirty="0"/>
              <a:t> </a:t>
            </a:r>
            <a:r>
              <a:rPr lang="en-US" dirty="0" err="1"/>
              <a:t>os</a:t>
            </a:r>
            <a:r>
              <a:rPr lang="en-US" dirty="0"/>
              <a:t> </a:t>
            </a:r>
            <a:r>
              <a:rPr lang="en-US" dirty="0" err="1"/>
              <a:t>interesses</a:t>
            </a:r>
            <a:r>
              <a:rPr lang="en-US" dirty="0"/>
              <a:t> e </a:t>
            </a:r>
            <a:r>
              <a:rPr lang="en-US" dirty="0" err="1"/>
              <a:t>direitos</a:t>
            </a:r>
            <a:r>
              <a:rPr lang="en-US" dirty="0"/>
              <a:t> das </a:t>
            </a:r>
            <a:r>
              <a:rPr lang="en-US" dirty="0" err="1"/>
              <a:t>partes</a:t>
            </a:r>
            <a:r>
              <a:rPr lang="en-US" dirty="0"/>
              <a:t> </a:t>
            </a:r>
            <a:r>
              <a:rPr lang="en-US" dirty="0" err="1"/>
              <a:t>interessadas</a:t>
            </a:r>
            <a:r>
              <a:rPr lang="en-US" dirty="0"/>
              <a:t> </a:t>
            </a:r>
            <a:r>
              <a:rPr lang="en-US" dirty="0" err="1"/>
              <a:t>envolvidas</a:t>
            </a:r>
            <a:r>
              <a:rPr lang="en-US" dirty="0"/>
              <a:t>.</a:t>
            </a:r>
          </a:p>
          <a:p>
            <a:pPr marL="171450" indent="-171450">
              <a:buClr>
                <a:srgbClr val="DD1470"/>
              </a:buClr>
              <a:buSzPct val="120000"/>
              <a:buFont typeface="Wingdings" pitchFamily="2" charset="2"/>
              <a:buChar char="§"/>
            </a:pPr>
            <a:r>
              <a:rPr lang="en-US" dirty="0" err="1"/>
              <a:t>Obter</a:t>
            </a:r>
            <a:r>
              <a:rPr lang="en-US" dirty="0"/>
              <a:t> </a:t>
            </a:r>
            <a:r>
              <a:rPr lang="en-US" dirty="0" err="1"/>
              <a:t>uma</a:t>
            </a:r>
            <a:r>
              <a:rPr lang="en-US" dirty="0"/>
              <a:t> </a:t>
            </a:r>
            <a:r>
              <a:rPr lang="en-US" dirty="0" err="1"/>
              <a:t>visão</a:t>
            </a:r>
            <a:r>
              <a:rPr lang="en-US" dirty="0"/>
              <a:t> </a:t>
            </a:r>
            <a:r>
              <a:rPr lang="en-US" dirty="0" err="1"/>
              <a:t>geral</a:t>
            </a:r>
            <a:r>
              <a:rPr lang="en-US" dirty="0"/>
              <a:t> da </a:t>
            </a:r>
            <a:r>
              <a:rPr lang="en-US" dirty="0" err="1"/>
              <a:t>atual</a:t>
            </a:r>
            <a:r>
              <a:rPr lang="en-US" dirty="0"/>
              <a:t> </a:t>
            </a:r>
            <a:r>
              <a:rPr lang="en-US" dirty="0" err="1"/>
              <a:t>fase</a:t>
            </a:r>
            <a:r>
              <a:rPr lang="en-US" dirty="0"/>
              <a:t> de </a:t>
            </a:r>
            <a:r>
              <a:rPr lang="en-US" dirty="0" err="1"/>
              <a:t>desenvolvimento</a:t>
            </a:r>
            <a:r>
              <a:rPr lang="en-US" dirty="0"/>
              <a:t> do </a:t>
            </a:r>
            <a:r>
              <a:rPr lang="en-US" dirty="0" err="1"/>
              <a:t>MiCAR</a:t>
            </a:r>
            <a:r>
              <a:rPr lang="en-US" dirty="0"/>
              <a:t> </a:t>
            </a:r>
            <a:r>
              <a:rPr lang="en-US" dirty="0" err="1"/>
              <a:t>na</a:t>
            </a:r>
            <a:r>
              <a:rPr lang="en-US" dirty="0"/>
              <a:t> UE.</a:t>
            </a:r>
          </a:p>
          <a:p>
            <a:pPr marL="171450" indent="-171450">
              <a:buClr>
                <a:srgbClr val="DD1470"/>
              </a:buClr>
              <a:buSzPct val="120000"/>
              <a:buFont typeface="Wingdings" pitchFamily="2" charset="2"/>
              <a:buChar char="§"/>
            </a:pPr>
            <a:r>
              <a:rPr lang="en-US" dirty="0" err="1"/>
              <a:t>Entender</a:t>
            </a:r>
            <a:r>
              <a:rPr lang="en-US" dirty="0"/>
              <a:t> </a:t>
            </a:r>
            <a:r>
              <a:rPr lang="en-US" dirty="0" err="1"/>
              <a:t>como</a:t>
            </a:r>
            <a:r>
              <a:rPr lang="en-US" dirty="0"/>
              <a:t> o </a:t>
            </a:r>
            <a:r>
              <a:rPr lang="en-US" dirty="0" err="1"/>
              <a:t>direito</a:t>
            </a:r>
            <a:r>
              <a:rPr lang="en-US" dirty="0"/>
              <a:t> </a:t>
            </a:r>
            <a:r>
              <a:rPr lang="en-US" dirty="0" err="1"/>
              <a:t>nacional</a:t>
            </a:r>
            <a:r>
              <a:rPr lang="en-US" dirty="0"/>
              <a:t> e </a:t>
            </a:r>
            <a:r>
              <a:rPr lang="en-US" dirty="0" err="1"/>
              <a:t>internacional</a:t>
            </a:r>
            <a:r>
              <a:rPr lang="en-US" dirty="0"/>
              <a:t> </a:t>
            </a:r>
            <a:r>
              <a:rPr lang="en-US" dirty="0" err="1"/>
              <a:t>interopera</a:t>
            </a:r>
            <a:r>
              <a:rPr lang="en-US" dirty="0"/>
              <a:t>.</a:t>
            </a:r>
          </a:p>
          <a:p>
            <a:pPr marL="171450" indent="-171450">
              <a:buClr>
                <a:srgbClr val="DD1470"/>
              </a:buClr>
              <a:buSzPct val="120000"/>
              <a:buFont typeface="Wingdings" pitchFamily="2" charset="2"/>
              <a:buChar char="§"/>
            </a:pPr>
            <a:r>
              <a:rPr lang="en-US" dirty="0" err="1"/>
              <a:t>Compreender</a:t>
            </a:r>
            <a:r>
              <a:rPr lang="en-US" dirty="0"/>
              <a:t> a </a:t>
            </a:r>
            <a:r>
              <a:rPr lang="en-US" dirty="0" err="1"/>
              <a:t>importância</a:t>
            </a:r>
            <a:r>
              <a:rPr lang="en-US" dirty="0"/>
              <a:t> da </a:t>
            </a:r>
            <a:r>
              <a:rPr lang="en-US" dirty="0" err="1"/>
              <a:t>regulação</a:t>
            </a:r>
            <a:r>
              <a:rPr lang="en-US" dirty="0"/>
              <a:t> </a:t>
            </a:r>
            <a:r>
              <a:rPr lang="en-US" dirty="0" err="1"/>
              <a:t>como</a:t>
            </a:r>
            <a:r>
              <a:rPr lang="en-US" dirty="0"/>
              <a:t> </a:t>
            </a:r>
            <a:r>
              <a:rPr lang="en-US" dirty="0" err="1"/>
              <a:t>fator</a:t>
            </a:r>
            <a:r>
              <a:rPr lang="en-US" dirty="0"/>
              <a:t> </a:t>
            </a:r>
            <a:r>
              <a:rPr lang="en-US" dirty="0" err="1"/>
              <a:t>que</a:t>
            </a:r>
            <a:r>
              <a:rPr lang="en-US" dirty="0"/>
              <a:t> </a:t>
            </a:r>
            <a:r>
              <a:rPr lang="en-US" dirty="0" err="1"/>
              <a:t>promove</a:t>
            </a:r>
            <a:r>
              <a:rPr lang="en-US" dirty="0"/>
              <a:t> </a:t>
            </a:r>
            <a:r>
              <a:rPr lang="en-US" dirty="0" err="1"/>
              <a:t>ou</a:t>
            </a:r>
            <a:r>
              <a:rPr lang="en-US" dirty="0"/>
              <a:t> </a:t>
            </a:r>
            <a:r>
              <a:rPr lang="en-US" dirty="0" err="1"/>
              <a:t>dificulta</a:t>
            </a:r>
            <a:r>
              <a:rPr lang="en-US" dirty="0"/>
              <a:t> a </a:t>
            </a:r>
            <a:r>
              <a:rPr lang="en-US" dirty="0" err="1"/>
              <a:t>inovação</a:t>
            </a:r>
            <a:r>
              <a:rPr lang="en-US" dirty="0"/>
              <a:t>.</a:t>
            </a:r>
          </a:p>
          <a:p>
            <a:pPr marL="171450" indent="-171450">
              <a:buClr>
                <a:srgbClr val="DD1470"/>
              </a:buClr>
              <a:buSzPct val="120000"/>
              <a:buFont typeface="Wingdings" pitchFamily="2" charset="2"/>
              <a:buChar char="§"/>
            </a:pPr>
            <a:r>
              <a:rPr lang="en-US" dirty="0" err="1"/>
              <a:t>Explicar</a:t>
            </a:r>
            <a:r>
              <a:rPr lang="en-US" dirty="0"/>
              <a:t> as </a:t>
            </a:r>
            <a:r>
              <a:rPr lang="en-US" dirty="0" err="1"/>
              <a:t>complexidades</a:t>
            </a:r>
            <a:r>
              <a:rPr lang="en-US" dirty="0"/>
              <a:t> do </a:t>
            </a:r>
            <a:r>
              <a:rPr lang="en-US" dirty="0" err="1"/>
              <a:t>direito</a:t>
            </a:r>
            <a:r>
              <a:rPr lang="en-US" dirty="0"/>
              <a:t> de </a:t>
            </a:r>
            <a:r>
              <a:rPr lang="en-US" dirty="0" err="1"/>
              <a:t>tokenização</a:t>
            </a:r>
            <a:r>
              <a:rPr lang="en-US" dirty="0"/>
              <a:t>.</a:t>
            </a:r>
          </a:p>
          <a:p>
            <a:pPr marL="171450" indent="-171450">
              <a:buClr>
                <a:srgbClr val="DD1470"/>
              </a:buClr>
              <a:buSzPct val="120000"/>
              <a:buFont typeface="Wingdings" pitchFamily="2" charset="2"/>
              <a:buChar char="§"/>
            </a:pPr>
            <a:r>
              <a:rPr lang="en-US" dirty="0" err="1"/>
              <a:t>Entender</a:t>
            </a:r>
            <a:r>
              <a:rPr lang="en-US" dirty="0"/>
              <a:t> as </a:t>
            </a:r>
            <a:r>
              <a:rPr lang="en-US" dirty="0" err="1"/>
              <a:t>três</a:t>
            </a:r>
            <a:r>
              <a:rPr lang="en-US" dirty="0"/>
              <a:t> </a:t>
            </a:r>
            <a:r>
              <a:rPr lang="en-US" dirty="0" err="1"/>
              <a:t>dimensões</a:t>
            </a:r>
            <a:r>
              <a:rPr lang="en-US" dirty="0"/>
              <a:t> (</a:t>
            </a:r>
            <a:r>
              <a:rPr lang="en-US" dirty="0" err="1"/>
              <a:t>tratamento</a:t>
            </a:r>
            <a:r>
              <a:rPr lang="en-US" dirty="0"/>
              <a:t> </a:t>
            </a:r>
            <a:r>
              <a:rPr lang="en-US" dirty="0" err="1"/>
              <a:t>regulatório</a:t>
            </a:r>
            <a:r>
              <a:rPr lang="en-US" dirty="0"/>
              <a:t> </a:t>
            </a:r>
            <a:r>
              <a:rPr lang="en-US" dirty="0" err="1"/>
              <a:t>financeiro</a:t>
            </a:r>
            <a:r>
              <a:rPr lang="en-US" dirty="0"/>
              <a:t> de </a:t>
            </a:r>
            <a:r>
              <a:rPr lang="en-US" dirty="0" err="1"/>
              <a:t>criptomoedas</a:t>
            </a:r>
            <a:r>
              <a:rPr lang="en-US" dirty="0"/>
              <a:t>, </a:t>
            </a:r>
            <a:r>
              <a:rPr lang="en-US" dirty="0" err="1"/>
              <a:t>governança</a:t>
            </a:r>
            <a:r>
              <a:rPr lang="en-US" dirty="0"/>
              <a:t> e </a:t>
            </a:r>
            <a:r>
              <a:rPr lang="en-US" dirty="0" err="1"/>
              <a:t>requisitos</a:t>
            </a:r>
            <a:r>
              <a:rPr lang="en-US" dirty="0"/>
              <a:t> </a:t>
            </a:r>
            <a:r>
              <a:rPr lang="en-US" dirty="0" err="1"/>
              <a:t>regulatórios</a:t>
            </a:r>
            <a:r>
              <a:rPr lang="en-US" dirty="0"/>
              <a:t> </a:t>
            </a:r>
            <a:r>
              <a:rPr lang="en-US" dirty="0" err="1"/>
              <a:t>para</a:t>
            </a:r>
            <a:r>
              <a:rPr lang="en-US" dirty="0"/>
              <a:t> </a:t>
            </a:r>
            <a:r>
              <a:rPr lang="en-US" dirty="0" err="1"/>
              <a:t>provedores</a:t>
            </a:r>
            <a:r>
              <a:rPr lang="en-US" dirty="0"/>
              <a:t> de </a:t>
            </a:r>
            <a:r>
              <a:rPr lang="en-US" dirty="0" err="1"/>
              <a:t>serviços</a:t>
            </a:r>
            <a:r>
              <a:rPr lang="en-US" dirty="0"/>
              <a:t> </a:t>
            </a:r>
            <a:r>
              <a:rPr lang="en-US" dirty="0" err="1"/>
              <a:t>criptográficos</a:t>
            </a:r>
            <a:r>
              <a:rPr lang="en-US" dirty="0"/>
              <a:t>) da </a:t>
            </a:r>
            <a:r>
              <a:rPr lang="en-US" dirty="0" err="1"/>
              <a:t>regulamentação</a:t>
            </a:r>
            <a:r>
              <a:rPr lang="en-US" dirty="0"/>
              <a:t> de </a:t>
            </a:r>
            <a:r>
              <a:rPr lang="en-US" dirty="0" err="1"/>
              <a:t>criptoativos</a:t>
            </a:r>
            <a:r>
              <a:rPr lang="en-US" dirty="0"/>
              <a:t>.</a:t>
            </a:r>
          </a:p>
          <a:p>
            <a:pPr marL="171450" indent="-171450">
              <a:buClr>
                <a:srgbClr val="DD1470"/>
              </a:buClr>
              <a:buSzPct val="120000"/>
              <a:buFont typeface="Wingdings" pitchFamily="2" charset="2"/>
              <a:buChar char="§"/>
            </a:pPr>
            <a:r>
              <a:rPr lang="en-US" dirty="0" err="1"/>
              <a:t>Discutir</a:t>
            </a:r>
            <a:r>
              <a:rPr lang="en-US" dirty="0"/>
              <a:t> a </a:t>
            </a:r>
            <a:r>
              <a:rPr lang="en-US" dirty="0" err="1"/>
              <a:t>importância</a:t>
            </a:r>
            <a:r>
              <a:rPr lang="en-US" dirty="0"/>
              <a:t> da </a:t>
            </a:r>
            <a:r>
              <a:rPr lang="en-US" dirty="0" err="1"/>
              <a:t>colaboração</a:t>
            </a:r>
            <a:r>
              <a:rPr lang="en-US" dirty="0"/>
              <a:t> e da </a:t>
            </a:r>
            <a:r>
              <a:rPr lang="en-US" dirty="0" err="1"/>
              <a:t>transparência</a:t>
            </a:r>
            <a:r>
              <a:rPr lang="en-US" dirty="0"/>
              <a:t> </a:t>
            </a:r>
            <a:r>
              <a:rPr lang="en-US" dirty="0" err="1"/>
              <a:t>nos</a:t>
            </a:r>
            <a:r>
              <a:rPr lang="en-US" dirty="0"/>
              <a:t> </a:t>
            </a:r>
            <a:r>
              <a:rPr lang="en-US" dirty="0" err="1"/>
              <a:t>desenvolvimentos</a:t>
            </a:r>
            <a:r>
              <a:rPr lang="en-US" dirty="0"/>
              <a:t> </a:t>
            </a:r>
            <a:r>
              <a:rPr lang="en-US" dirty="0" err="1"/>
              <a:t>regulatórios</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5897641"/>
            <a:ext cx="3019010" cy="1502233"/>
          </a:xfrm>
        </p:spPr>
        <p:txBody>
          <a:bodyPr/>
          <a:lstStyle/>
          <a:p>
            <a:r>
              <a:rPr lang="en-US" dirty="0" err="1"/>
              <a:t>Neste</a:t>
            </a:r>
            <a:r>
              <a:rPr lang="en-US" dirty="0"/>
              <a:t> </a:t>
            </a:r>
            <a:r>
              <a:rPr lang="en-US" dirty="0" err="1"/>
              <a:t>módulo</a:t>
            </a:r>
            <a:r>
              <a:rPr lang="en-US" dirty="0"/>
              <a:t>, a </a:t>
            </a:r>
            <a:r>
              <a:rPr lang="en-US" dirty="0" err="1"/>
              <a:t>regulamentação</a:t>
            </a:r>
            <a:r>
              <a:rPr lang="en-US" dirty="0"/>
              <a:t> de </a:t>
            </a:r>
            <a:r>
              <a:rPr lang="en-US" dirty="0" err="1"/>
              <a:t>blockchain</a:t>
            </a:r>
            <a:r>
              <a:rPr lang="en-US" dirty="0"/>
              <a:t> e </a:t>
            </a:r>
            <a:r>
              <a:rPr lang="en-US" dirty="0" err="1"/>
              <a:t>criptoativos</a:t>
            </a:r>
            <a:r>
              <a:rPr lang="en-US" dirty="0"/>
              <a:t> (</a:t>
            </a:r>
            <a:r>
              <a:rPr lang="en-US" dirty="0" err="1"/>
              <a:t>ou</a:t>
            </a:r>
            <a:r>
              <a:rPr lang="en-US" dirty="0"/>
              <a:t> </a:t>
            </a:r>
            <a:r>
              <a:rPr lang="en-US" dirty="0" err="1"/>
              <a:t>seja</a:t>
            </a:r>
            <a:r>
              <a:rPr lang="en-US" dirty="0"/>
              <a:t>, </a:t>
            </a:r>
            <a:r>
              <a:rPr lang="en-US" dirty="0" err="1"/>
              <a:t>regulamentação</a:t>
            </a:r>
            <a:r>
              <a:rPr lang="en-US" dirty="0"/>
              <a:t> e lei da UE e </a:t>
            </a:r>
            <a:r>
              <a:rPr lang="en-US" dirty="0" err="1"/>
              <a:t>fora</a:t>
            </a:r>
            <a:r>
              <a:rPr lang="en-US" dirty="0"/>
              <a:t> da UE) </a:t>
            </a:r>
            <a:r>
              <a:rPr lang="en-US" dirty="0" err="1"/>
              <a:t>será</a:t>
            </a:r>
            <a:r>
              <a:rPr lang="en-US" dirty="0"/>
              <a:t> </a:t>
            </a:r>
            <a:r>
              <a:rPr lang="en-US" dirty="0" err="1"/>
              <a:t>examinada</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35891" y="5413568"/>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424710"/>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rgbClr val="F9A835"/>
                </a:solidFill>
                <a:cs typeface="Poppins SemiBold" pitchFamily="2" charset="77"/>
              </a:rPr>
              <a:t>Objetivos de </a:t>
            </a:r>
            <a:r>
              <a:rPr lang="en-US" sz="1800" dirty="0" err="1">
                <a:solidFill>
                  <a:srgbClr val="F9A835"/>
                </a:solidFill>
                <a:cs typeface="Poppins SemiBold" pitchFamily="2" charset="77"/>
              </a:rPr>
              <a:t>aprendizagem</a:t>
            </a:r>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cs typeface="Calibri" panose="020F0502020204030204" pitchFamily="34" charset="0"/>
              </a:rPr>
              <a:t>REGULAMENTO DE ATIVOS DE BLOCKCHAIN E CRIPTO</a:t>
            </a: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cenário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fragmentado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legislações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variando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proibições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explícitas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integração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abrangente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setor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observará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jurisdicionais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específicas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en-US" sz="1800" b="0" dirty="0" err="1"/>
              <a:t>Blockchain</a:t>
            </a:r>
            <a:r>
              <a:rPr lang="en-US" sz="1800" b="0" dirty="0"/>
              <a:t> e </a:t>
            </a:r>
            <a:r>
              <a:rPr lang="en-US" sz="1800" b="0" dirty="0" err="1"/>
              <a:t>regulamentação</a:t>
            </a:r>
            <a:r>
              <a:rPr lang="en-US" sz="1800" b="0" dirty="0"/>
              <a:t> de </a:t>
            </a:r>
            <a:r>
              <a:rPr lang="en-US" sz="1800" b="0" dirty="0" err="1"/>
              <a:t>criptoativos</a:t>
            </a:r>
            <a:r>
              <a:rPr lang="en-US" sz="1800" b="0" dirty="0"/>
              <a:t> </a:t>
            </a:r>
            <a:r>
              <a:rPr lang="en-US" sz="1800" b="0" dirty="0" err="1"/>
              <a:t>em</a:t>
            </a:r>
            <a:r>
              <a:rPr lang="en-US" sz="1800" b="0" dirty="0"/>
              <a:t> </a:t>
            </a:r>
            <a:r>
              <a:rPr lang="en-US" sz="1800" b="0" dirty="0" err="1"/>
              <a:t>geral</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611516" y="3314023"/>
            <a:ext cx="6670432"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Riscos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relacionados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à</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criptomoedas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O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latin typeface="Calibri" panose="020F0502020204030204" pitchFamily="34" charset="0"/>
                <a:ea typeface="Times New Roman" panose="02020603050405020304" pitchFamily="18" charset="0"/>
                <a:cs typeface="Calibri" panose="020F0502020204030204" pitchFamily="34" charset="0"/>
              </a:rPr>
              <a:t> continua alto, </a:t>
            </a:r>
            <a:r>
              <a:rPr lang="en-US" sz="1100" dirty="0" err="1">
                <a:latin typeface="Calibri" panose="020F0502020204030204" pitchFamily="34" charset="0"/>
                <a:ea typeface="Times New Roman" panose="02020603050405020304" pitchFamily="18" charset="0"/>
                <a:cs typeface="Calibri" panose="020F0502020204030204" pitchFamily="34" charset="0"/>
              </a:rPr>
              <a:t>apesar</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flutuações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preço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tradicionalmente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extremas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nenhum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achatamento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tendência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observado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momento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inovadores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constantemente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observados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ganhar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importância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Durante </a:t>
            </a:r>
            <a:r>
              <a:rPr lang="en-US" sz="1100" dirty="0" err="1">
                <a:latin typeface="Calibri" panose="020F0502020204030204" pitchFamily="34" charset="0"/>
                <a:ea typeface="Times New Roman" panose="02020603050405020304" pitchFamily="18" charset="0"/>
                <a:cs typeface="Calibri" panose="020F0502020204030204" pitchFamily="34" charset="0"/>
              </a:rPr>
              <a:t>este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período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reguladores</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mundo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tentar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acompanhar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desenvolvimentos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reunir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relevantes</a:t>
            </a:r>
            <a:r>
              <a:rPr lang="en-US" sz="1100" dirty="0">
                <a:latin typeface="Calibri" panose="020F0502020204030204" pitchFamily="34" charset="0"/>
                <a:ea typeface="Times New Roman" panose="02020603050405020304" pitchFamily="18" charset="0"/>
                <a:cs typeface="Calibri" panose="020F0502020204030204" pitchFamily="34" charset="0"/>
              </a:rPr>
              <a:t> e a </a:t>
            </a:r>
            <a:r>
              <a:rPr lang="en-US" sz="1100" dirty="0" err="1">
                <a:latin typeface="Calibri" panose="020F0502020204030204" pitchFamily="34" charset="0"/>
                <a:ea typeface="Times New Roman" panose="02020603050405020304" pitchFamily="18" charset="0"/>
                <a:cs typeface="Calibri" panose="020F0502020204030204" pitchFamily="34" charset="0"/>
              </a:rPr>
              <a:t>adquirir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gradualmente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conhecimento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fazer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encontram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duas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características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continuam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mostrar</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desafiadoras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523619" y="3649788"/>
            <a:ext cx="2605702"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A </a:t>
            </a:r>
            <a:r>
              <a:rPr lang="en-US" dirty="0" err="1">
                <a:solidFill>
                  <a:srgbClr val="000000"/>
                </a:solidFill>
              </a:rPr>
              <a:t>estrutura</a:t>
            </a:r>
            <a:r>
              <a:rPr lang="en-US" dirty="0">
                <a:solidFill>
                  <a:srgbClr val="000000"/>
                </a:solidFill>
              </a:rPr>
              <a:t> </a:t>
            </a:r>
            <a:r>
              <a:rPr lang="en-US" dirty="0" err="1">
                <a:solidFill>
                  <a:srgbClr val="000000"/>
                </a:solidFill>
              </a:rPr>
              <a:t>descentralizada</a:t>
            </a:r>
            <a:r>
              <a:rPr lang="en-US" dirty="0">
                <a:solidFill>
                  <a:srgbClr val="000000"/>
                </a:solidFill>
              </a:rPr>
              <a:t> </a:t>
            </a:r>
            <a:r>
              <a:rPr lang="en-US" dirty="0" err="1">
                <a:solidFill>
                  <a:srgbClr val="000000"/>
                </a:solidFill>
              </a:rPr>
              <a:t>dificulta</a:t>
            </a:r>
            <a:r>
              <a:rPr lang="en-US" dirty="0">
                <a:solidFill>
                  <a:srgbClr val="000000"/>
                </a:solidFill>
              </a:rPr>
              <a:t> a </a:t>
            </a:r>
            <a:r>
              <a:rPr lang="en-US" dirty="0" err="1">
                <a:solidFill>
                  <a:srgbClr val="000000"/>
                </a:solidFill>
              </a:rPr>
              <a:t>identificação</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autoridade</a:t>
            </a:r>
            <a:r>
              <a:rPr lang="en-US" dirty="0">
                <a:solidFill>
                  <a:srgbClr val="000000"/>
                </a:solidFill>
              </a:rPr>
              <a:t> </a:t>
            </a:r>
            <a:r>
              <a:rPr lang="en-US" dirty="0" err="1">
                <a:solidFill>
                  <a:srgbClr val="000000"/>
                </a:solidFill>
              </a:rPr>
              <a:t>competente</a:t>
            </a:r>
            <a:r>
              <a:rPr lang="en-US" dirty="0">
                <a:solidFill>
                  <a:srgbClr val="000000"/>
                </a:solidFill>
              </a:rPr>
              <a:t> </a:t>
            </a:r>
            <a:r>
              <a:rPr lang="en-US" dirty="0" err="1">
                <a:solidFill>
                  <a:srgbClr val="000000"/>
                </a:solidFill>
              </a:rPr>
              <a:t>para</a:t>
            </a:r>
            <a:r>
              <a:rPr lang="en-US" dirty="0">
                <a:solidFill>
                  <a:srgbClr val="000000"/>
                </a:solidFill>
              </a:rPr>
              <a:t> se </a:t>
            </a:r>
            <a:r>
              <a:rPr lang="en-US" dirty="0" err="1">
                <a:solidFill>
                  <a:srgbClr val="000000"/>
                </a:solidFill>
              </a:rPr>
              <a:t>responsabilizar</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quaisquer</a:t>
            </a:r>
            <a:r>
              <a:rPr lang="en-US" dirty="0">
                <a:solidFill>
                  <a:srgbClr val="000000"/>
                </a:solidFill>
              </a:rPr>
              <a:t> </a:t>
            </a:r>
            <a:r>
              <a:rPr lang="en-US" dirty="0" err="1">
                <a:solidFill>
                  <a:srgbClr val="000000"/>
                </a:solidFill>
              </a:rPr>
              <a:t>questões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responsabilidade</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quaisquer</a:t>
            </a:r>
            <a:r>
              <a:rPr lang="en-US" dirty="0">
                <a:solidFill>
                  <a:srgbClr val="000000"/>
                </a:solidFill>
              </a:rPr>
              <a:t> </a:t>
            </a:r>
            <a:r>
              <a:rPr lang="en-US" dirty="0" err="1">
                <a:solidFill>
                  <a:srgbClr val="000000"/>
                </a:solidFill>
              </a:rPr>
              <a:t>questões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problemas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surjam</a:t>
            </a:r>
            <a:r>
              <a:rPr lang="en-US" dirty="0">
                <a:solidFill>
                  <a:srgbClr val="000000"/>
                </a:solidFill>
              </a:rPr>
              <a:t>.</a:t>
            </a:r>
          </a:p>
          <a:p>
            <a:endParaRPr lang="en-US" dirty="0">
              <a:solidFill>
                <a:srgbClr val="000000"/>
              </a:solidFill>
            </a:endParaRPr>
          </a:p>
          <a:p>
            <a:endParaRPr lang="en-US" sz="300" dirty="0">
              <a:solidFill>
                <a:srgbClr val="000000"/>
              </a:solidFill>
            </a:endParaRPr>
          </a:p>
          <a:p>
            <a:pPr marL="9525" lvl="1" algn="just"/>
            <a:r>
              <a:rPr lang="en-US" sz="1100" dirty="0">
                <a:solidFill>
                  <a:srgbClr val="000000"/>
                </a:solidFill>
                <a:latin typeface="Calibri" panose="020F0502020204030204" pitchFamily="34" charset="0"/>
                <a:cs typeface="Calibri" panose="020F0502020204030204" pitchFamily="34" charset="0"/>
              </a:rPr>
              <a:t>O </a:t>
            </a:r>
            <a:r>
              <a:rPr lang="en-US" sz="1100" dirty="0" err="1">
                <a:solidFill>
                  <a:srgbClr val="000000"/>
                </a:solidFill>
                <a:latin typeface="Calibri" panose="020F0502020204030204" pitchFamily="34" charset="0"/>
                <a:cs typeface="Calibri" panose="020F0502020204030204" pitchFamily="34" charset="0"/>
              </a:rPr>
              <a:t>pseudônimo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seja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rastreabilidade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limitada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transações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identidades</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remetente</a:t>
            </a:r>
            <a:r>
              <a:rPr lang="en-US" sz="1100" dirty="0">
                <a:solidFill>
                  <a:srgbClr val="000000"/>
                </a:solidFill>
                <a:latin typeface="Calibri" panose="020F0502020204030204" pitchFamily="34" charset="0"/>
                <a:cs typeface="Calibri" panose="020F0502020204030204" pitchFamily="34" charset="0"/>
              </a:rPr>
              <a:t> e do </a:t>
            </a:r>
            <a:r>
              <a:rPr lang="en-US" sz="1100" dirty="0" err="1">
                <a:solidFill>
                  <a:srgbClr val="000000"/>
                </a:solidFill>
                <a:latin typeface="Calibri" panose="020F0502020204030204" pitchFamily="34" charset="0"/>
                <a:cs typeface="Calibri" panose="020F0502020204030204" pitchFamily="34" charset="0"/>
              </a:rPr>
              <a:t>destinatário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agrava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esse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desafio</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caso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atividades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ilegais</a:t>
            </a:r>
            <a:r>
              <a:rPr lang="en-US" sz="1100" dirty="0">
                <a:solidFill>
                  <a:srgbClr val="000000"/>
                </a:solidFill>
                <a:latin typeface="Calibri" panose="020F0502020204030204" pitchFamily="34" charset="0"/>
                <a:cs typeface="Calibri" panose="020F0502020204030204" pitchFamily="34" charset="0"/>
              </a:rPr>
              <a:t>.</a:t>
            </a:r>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92520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925200" y="4807458"/>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611516" y="6218487"/>
            <a:ext cx="6517804"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países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poucas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restrições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particularmente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e de </a:t>
            </a:r>
            <a:r>
              <a:rPr lang="en-US" sz="1100" dirty="0" err="1">
                <a:latin typeface="Calibri" panose="020F0502020204030204" pitchFamily="34" charset="0"/>
                <a:cs typeface="Calibri" panose="020F0502020204030204" pitchFamily="34" charset="0"/>
              </a:rPr>
              <a:t>operação</a:t>
            </a:r>
            <a:r>
              <a:rPr lang="en-US" sz="1100" dirty="0">
                <a:latin typeface="Calibri" panose="020F0502020204030204" pitchFamily="34" charset="0"/>
                <a:cs typeface="Calibri" panose="020F0502020204030204" pitchFamily="34" charset="0"/>
              </a:rPr>
              <a:t> global,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restrições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parte das </a:t>
            </a:r>
            <a:r>
              <a:rPr lang="en-US" sz="1100" dirty="0" err="1">
                <a:latin typeface="Calibri" panose="020F0502020204030204" pitchFamily="34" charset="0"/>
                <a:cs typeface="Calibri" panose="020F0502020204030204" pitchFamily="34" charset="0"/>
              </a:rPr>
              <a:t>autoridades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supervisoras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estaduais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quase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impossíveis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aplicadas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resulta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riscos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desafios</a:t>
            </a:r>
            <a:r>
              <a:rPr lang="en-US" sz="1100" dirty="0">
                <a:latin typeface="Calibri" panose="020F0502020204030204" pitchFamily="34" charset="0"/>
                <a:cs typeface="Calibri" panose="020F0502020204030204" pitchFamily="34" charset="0"/>
              </a:rPr>
              <a:t>. Estes são </a:t>
            </a:r>
            <a:r>
              <a:rPr lang="en-US" sz="1100" dirty="0" err="1">
                <a:latin typeface="Calibri" panose="020F0502020204030204" pitchFamily="34" charset="0"/>
                <a:cs typeface="Calibri" panose="020F0502020204030204" pitchFamily="34" charset="0"/>
              </a:rPr>
              <a:t>analisados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seguir</a:t>
            </a:r>
            <a:r>
              <a:rPr lang="en-US" sz="1100" dirty="0">
                <a:latin typeface="Calibri" panose="020F0502020204030204" pitchFamily="34" charset="0"/>
                <a:cs typeface="Calibri" panose="020F0502020204030204" pitchFamily="34" charset="0"/>
              </a:rPr>
              <a:t>.</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latin typeface="Calibri" panose="020F0502020204030204" pitchFamily="34" charset="0"/>
                <a:cs typeface="Calibri" panose="020F0502020204030204" pitchFamily="34" charset="0"/>
              </a:rPr>
              <a:t>Um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tradicionalmente</a:t>
            </a:r>
            <a:r>
              <a:rPr lang="en-US" sz="1100" dirty="0">
                <a:latin typeface="Calibri" panose="020F0502020204030204" pitchFamily="34" charset="0"/>
                <a:cs typeface="Calibri" panose="020F0502020204030204" pitchFamily="34" charset="0"/>
              </a:rPr>
              <a:t> tem um </a:t>
            </a:r>
            <a:r>
              <a:rPr lang="en-US" sz="1100" dirty="0" err="1">
                <a:latin typeface="Calibri" panose="020F0502020204030204" pitchFamily="34" charset="0"/>
                <a:cs typeface="Calibri" panose="020F0502020204030204" pitchFamily="34" charset="0"/>
              </a:rPr>
              <a:t>caráter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transfronteiriço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requer</a:t>
            </a:r>
            <a:r>
              <a:rPr lang="en-US" sz="1100" dirty="0">
                <a:latin typeface="Calibri" panose="020F0502020204030204" pitchFamily="34" charset="0"/>
                <a:cs typeface="Calibri" panose="020F0502020204030204" pitchFamily="34" charset="0"/>
              </a:rPr>
              <a:t> um alto </a:t>
            </a:r>
            <a:r>
              <a:rPr lang="en-US" sz="1100" dirty="0" err="1">
                <a:latin typeface="Calibri" panose="020F0502020204030204" pitchFamily="34" charset="0"/>
                <a:cs typeface="Calibri" panose="020F0502020204030204" pitchFamily="34" charset="0"/>
              </a:rPr>
              <a:t>grau</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cooperação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requisitos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conformidade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relacionados</a:t>
            </a:r>
            <a:r>
              <a:rPr lang="en-US" sz="1100" dirty="0">
                <a:latin typeface="Calibri" panose="020F0502020204030204" pitchFamily="34" charset="0"/>
                <a:cs typeface="Calibri" panose="020F0502020204030204" pitchFamily="34" charset="0"/>
              </a:rPr>
              <a:t> a:</a:t>
            </a:r>
            <a:endParaRPr lang="en-US" sz="1100" dirty="0">
              <a:solidFill>
                <a:schemeClr val="tx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0" y="9356518"/>
            <a:ext cx="1762057"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Combate</a:t>
            </a:r>
            <a:r>
              <a:rPr lang="en-US" dirty="0">
                <a:solidFill>
                  <a:srgbClr val="F79037"/>
                </a:solidFill>
              </a:rPr>
              <a:t> </a:t>
            </a:r>
            <a:r>
              <a:rPr lang="en-US" dirty="0" err="1">
                <a:solidFill>
                  <a:srgbClr val="F79037"/>
                </a:solidFill>
              </a:rPr>
              <a:t>ao</a:t>
            </a:r>
            <a:r>
              <a:rPr lang="en-US" dirty="0">
                <a:solidFill>
                  <a:srgbClr val="F79037"/>
                </a:solidFill>
              </a:rPr>
              <a:t> </a:t>
            </a:r>
            <a:r>
              <a:rPr lang="en-US" dirty="0" err="1">
                <a:solidFill>
                  <a:srgbClr val="F79037"/>
                </a:solidFill>
              </a:rPr>
              <a:t>Financiamento</a:t>
            </a:r>
            <a:r>
              <a:rPr lang="en-US" dirty="0">
                <a:solidFill>
                  <a:srgbClr val="F79037"/>
                </a:solidFill>
              </a:rPr>
              <a:t> do </a:t>
            </a:r>
            <a:r>
              <a:rPr lang="en-US" dirty="0" err="1">
                <a:solidFill>
                  <a:srgbClr val="F79037"/>
                </a:solidFill>
              </a:rPr>
              <a:t>Terrorismo</a:t>
            </a:r>
            <a:r>
              <a:rPr lang="en-US" dirty="0">
                <a:solidFill>
                  <a:srgbClr val="F79037"/>
                </a:solidFill>
              </a:rPr>
              <a:t>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0" y="8252188"/>
            <a:ext cx="2075779"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Combate</a:t>
            </a:r>
            <a:r>
              <a:rPr lang="en-US" dirty="0">
                <a:solidFill>
                  <a:srgbClr val="F79037"/>
                </a:solidFill>
              </a:rPr>
              <a:t> </a:t>
            </a:r>
            <a:r>
              <a:rPr lang="en-US" dirty="0" err="1">
                <a:solidFill>
                  <a:srgbClr val="F79037"/>
                </a:solidFill>
              </a:rPr>
              <a:t>à</a:t>
            </a:r>
            <a:r>
              <a:rPr lang="en-US" dirty="0">
                <a:solidFill>
                  <a:srgbClr val="F79037"/>
                </a:solidFill>
              </a:rPr>
              <a:t> </a:t>
            </a:r>
            <a:r>
              <a:rPr lang="en-US" dirty="0" err="1">
                <a:solidFill>
                  <a:srgbClr val="F79037"/>
                </a:solidFill>
              </a:rPr>
              <a:t>Lavagem</a:t>
            </a:r>
            <a:r>
              <a:rPr lang="en-US" dirty="0">
                <a:solidFill>
                  <a:srgbClr val="F79037"/>
                </a:solidFill>
              </a:rPr>
              <a:t> de </a:t>
            </a:r>
            <a:r>
              <a:rPr lang="en-US" dirty="0" err="1">
                <a:solidFill>
                  <a:srgbClr val="F79037"/>
                </a:solidFill>
              </a:rPr>
              <a:t>Dinheiro</a:t>
            </a:r>
            <a:r>
              <a:rPr lang="en-US" dirty="0">
                <a:solidFill>
                  <a:srgbClr val="F79037"/>
                </a:solidFill>
              </a:rPr>
              <a:t>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48532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dirty="0" err="1">
                <a:solidFill>
                  <a:srgbClr val="F79037"/>
                </a:solidFill>
              </a:rPr>
              <a:t>Verificação</a:t>
            </a:r>
            <a:r>
              <a:rPr lang="en-US" dirty="0">
                <a:solidFill>
                  <a:srgbClr val="F79037"/>
                </a:solidFill>
              </a:rPr>
              <a:t> de </a:t>
            </a:r>
            <a:r>
              <a:rPr lang="en-US" dirty="0" err="1">
                <a:solidFill>
                  <a:srgbClr val="F79037"/>
                </a:solidFill>
              </a:rPr>
              <a:t>Identidade</a:t>
            </a:r>
            <a:endParaRPr lang="en-US" dirty="0">
              <a:solidFill>
                <a:srgbClr val="F79037"/>
              </a:solidFill>
            </a:endParaRPr>
          </a:p>
          <a:p>
            <a:pPr lvl="0" algn="l"/>
            <a:r>
              <a:rPr lang="en-US" dirty="0">
                <a:solidFill>
                  <a:srgbClr val="F79037"/>
                </a:solidFill>
              </a:rPr>
              <a:t>(</a:t>
            </a:r>
            <a:r>
              <a:rPr lang="en-US" dirty="0" err="1">
                <a:solidFill>
                  <a:srgbClr val="F79037"/>
                </a:solidFill>
              </a:rPr>
              <a:t>Conheça</a:t>
            </a:r>
            <a:r>
              <a:rPr lang="en-US" dirty="0">
                <a:solidFill>
                  <a:srgbClr val="F79037"/>
                </a:solidFill>
              </a:rPr>
              <a:t> o </a:t>
            </a:r>
            <a:r>
              <a:rPr lang="en-US" dirty="0" err="1">
                <a:solidFill>
                  <a:srgbClr val="F79037"/>
                </a:solidFill>
              </a:rPr>
              <a:t>seu</a:t>
            </a:r>
            <a:r>
              <a:rPr lang="en-US" dirty="0">
                <a:solidFill>
                  <a:srgbClr val="F79037"/>
                </a:solidFill>
              </a:rPr>
              <a:t> </a:t>
            </a:r>
            <a:r>
              <a:rPr lang="en-US" dirty="0" err="1">
                <a:solidFill>
                  <a:srgbClr val="F79037"/>
                </a:solidFill>
              </a:rPr>
              <a:t>cliente</a:t>
            </a:r>
            <a:r>
              <a:rPr lang="en-US" dirty="0">
                <a:solidFill>
                  <a:srgbClr val="F79037"/>
                </a:solidFill>
              </a:rPr>
              <a:t>, KYC).</a:t>
            </a:r>
            <a:endParaRPr lang="x-none" dirty="0">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96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rPr>
              <a:t>A </a:t>
            </a:r>
            <a:r>
              <a:rPr lang="en-US" sz="1100" dirty="0" err="1">
                <a:solidFill>
                  <a:srgbClr val="000000"/>
                </a:solidFill>
                <a:latin typeface="Calibri" panose="020F0502020204030204" pitchFamily="34" charset="0"/>
                <a:ea typeface="Times New Roman" panose="02020603050405020304" pitchFamily="18" charset="0"/>
              </a:rPr>
              <a:t>estrutura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descentralizada</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criptomoedas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permite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usuários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forma de </a:t>
            </a:r>
            <a:r>
              <a:rPr lang="en-US" sz="1100" dirty="0" err="1">
                <a:solidFill>
                  <a:srgbClr val="000000"/>
                </a:solidFill>
                <a:latin typeface="Calibri" panose="020F0502020204030204" pitchFamily="34" charset="0"/>
                <a:ea typeface="Times New Roman" panose="02020603050405020304" pitchFamily="18" charset="0"/>
              </a:rPr>
              <a:t>transferências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diretas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necessidade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quaisquer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intermediários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regulamentados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contornando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controlos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outra</a:t>
            </a:r>
            <a:r>
              <a:rPr lang="en-US" sz="1100" dirty="0">
                <a:solidFill>
                  <a:srgbClr val="000000"/>
                </a:solidFill>
                <a:latin typeface="Calibri" panose="020F0502020204030204" pitchFamily="34" charset="0"/>
                <a:ea typeface="Times New Roman" panose="02020603050405020304" pitchFamily="18" charset="0"/>
              </a:rPr>
              <a:t> forma </a:t>
            </a:r>
            <a:r>
              <a:rPr lang="en-US" sz="1100" dirty="0" err="1">
                <a:solidFill>
                  <a:srgbClr val="000000"/>
                </a:solidFill>
                <a:latin typeface="Calibri" panose="020F0502020204030204" pitchFamily="34" charset="0"/>
                <a:ea typeface="Times New Roman" panose="02020603050405020304" pitchFamily="18" charset="0"/>
              </a:rPr>
              <a:t>estabelecidos</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serem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contornados</a:t>
            </a:r>
            <a:r>
              <a:rPr lang="en-US" sz="1100" dirty="0">
                <a:solidFill>
                  <a:srgbClr val="000000"/>
                </a:solidFill>
                <a:latin typeface="Calibri" panose="020F0502020204030204" pitchFamily="34" charset="0"/>
                <a:ea typeface="Times New Roman" panose="02020603050405020304" pitchFamily="18" charset="0"/>
              </a:rPr>
              <a:t>. Para a </a:t>
            </a:r>
            <a:r>
              <a:rPr lang="en-US" sz="1100" dirty="0" err="1">
                <a:solidFill>
                  <a:srgbClr val="000000"/>
                </a:solidFill>
                <a:latin typeface="Calibri" panose="020F0502020204030204" pitchFamily="34" charset="0"/>
                <a:ea typeface="Times New Roman" panose="02020603050405020304" pitchFamily="18" charset="0"/>
              </a:rPr>
              <a:t>troca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moedas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oficiais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necessários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intermediários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plataformas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negociação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natureza</a:t>
            </a:r>
            <a:r>
              <a:rPr lang="en-US" sz="1100" dirty="0">
                <a:solidFill>
                  <a:srgbClr val="000000"/>
                </a:solidFill>
                <a:latin typeface="Calibri" panose="020F0502020204030204" pitchFamily="34" charset="0"/>
                <a:ea typeface="Times New Roman" panose="02020603050405020304" pitchFamily="18" charset="0"/>
              </a:rPr>
              <a:t> peer-to-peer dos </a:t>
            </a:r>
            <a:r>
              <a:rPr lang="en-US" sz="1100" dirty="0" err="1">
                <a:solidFill>
                  <a:srgbClr val="000000"/>
                </a:solidFill>
                <a:latin typeface="Calibri" panose="020F0502020204030204" pitchFamily="34" charset="0"/>
                <a:ea typeface="Times New Roman" panose="02020603050405020304" pitchFamily="18" charset="0"/>
              </a:rPr>
              <a:t>criptoativos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torna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difícil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autoridades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competentes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cumprir</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obrigações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regulatórias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rastrear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suspeitas</a:t>
            </a:r>
            <a:r>
              <a:rPr lang="en-US" sz="1100" dirty="0">
                <a:solidFill>
                  <a:srgbClr val="000000"/>
                </a:solidFill>
                <a:latin typeface="Calibri" panose="020F0502020204030204" pitchFamily="34" charset="0"/>
                <a:ea typeface="Times New Roman" panose="02020603050405020304" pitchFamily="18" charset="0"/>
              </a:rPr>
              <a:t>.</a:t>
            </a:r>
          </a:p>
          <a:p>
            <a:pPr algn="just"/>
            <a:endParaRPr lang="en-US" sz="1100" dirty="0">
              <a:solidFill>
                <a:srgbClr val="000000"/>
              </a:solidFill>
              <a:effectLst/>
              <a:latin typeface="Calibri" panose="020F0502020204030204" pitchFamily="34" charset="0"/>
              <a:ea typeface="Times New Roman" panose="02020603050405020304" pitchFamily="18" charset="0"/>
            </a:endParaRPr>
          </a:p>
          <a:p>
            <a:pPr algn="just"/>
            <a:r>
              <a:rPr lang="en-US" sz="1100" dirty="0" err="1">
                <a:solidFill>
                  <a:srgbClr val="000000"/>
                </a:solidFill>
                <a:latin typeface="Calibri" panose="020F0502020204030204" pitchFamily="34" charset="0"/>
                <a:ea typeface="Times New Roman" panose="02020603050405020304" pitchFamily="18" charset="0"/>
              </a:rPr>
              <a:t>Embora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sejam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regulamentados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alguns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países</a:t>
            </a:r>
            <a:r>
              <a:rPr lang="en-US" sz="1100" dirty="0">
                <a:solidFill>
                  <a:srgbClr val="000000"/>
                </a:solidFill>
                <a:latin typeface="Calibri" panose="020F0502020204030204" pitchFamily="34" charset="0"/>
                <a:ea typeface="Times New Roman" panose="02020603050405020304" pitchFamily="18" charset="0"/>
              </a:rPr>
              <a:t>, as leis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vigor </a:t>
            </a:r>
            <a:r>
              <a:rPr lang="en-US" sz="1100" dirty="0" err="1">
                <a:solidFill>
                  <a:srgbClr val="000000"/>
                </a:solidFill>
                <a:latin typeface="Calibri" panose="020F0502020204030204" pitchFamily="34" charset="0"/>
                <a:ea typeface="Times New Roman" panose="02020603050405020304" pitchFamily="18" charset="0"/>
              </a:rPr>
              <a:t>costumam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muito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diferentes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cenário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regulatório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heterogéneo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complica</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cooperação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internacional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lavagem</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financiamento</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terrorismo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sanções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embargos.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difícil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detectar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origem</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recursos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evitar</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impostos</a:t>
            </a:r>
            <a:r>
              <a:rPr lang="en-US" sz="1100" dirty="0">
                <a:solidFill>
                  <a:srgbClr val="000000"/>
                </a:solidFill>
                <a:latin typeface="Calibri" panose="020F0502020204030204" pitchFamily="34" charset="0"/>
                <a:ea typeface="Times New Roman" panose="02020603050405020304" pitchFamily="18" charset="0"/>
              </a:rPr>
              <a:t>.</a:t>
            </a:r>
          </a:p>
          <a:p>
            <a:pPr algn="just"/>
            <a:r>
              <a:rPr lang="en-US" sz="1100" dirty="0" err="1">
                <a:solidFill>
                  <a:srgbClr val="000000"/>
                </a:solidFill>
                <a:latin typeface="Calibri" panose="020F0502020204030204" pitchFamily="34" charset="0"/>
                <a:ea typeface="Times New Roman" panose="02020603050405020304" pitchFamily="18" charset="0"/>
              </a:rPr>
              <a:t>Hoje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diretrizes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globais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manuseio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criptoativos</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contexto</a:t>
            </a:r>
            <a:r>
              <a:rPr lang="en-US" sz="1100" dirty="0">
                <a:solidFill>
                  <a:srgbClr val="000000"/>
                </a:solidFill>
                <a:latin typeface="Calibri" panose="020F0502020204030204" pitchFamily="34" charset="0"/>
                <a:ea typeface="Times New Roman" panose="02020603050405020304" pitchFamily="18" charset="0"/>
              </a:rPr>
              <a:t> de AML e CTF. Estes são </a:t>
            </a:r>
            <a:r>
              <a:rPr lang="en-US" sz="1100" dirty="0" err="1">
                <a:solidFill>
                  <a:srgbClr val="000000"/>
                </a:solidFill>
                <a:latin typeface="Calibri" panose="020F0502020204030204" pitchFamily="34" charset="0"/>
                <a:ea typeface="Times New Roman" panose="02020603050405020304" pitchFamily="18" charset="0"/>
              </a:rPr>
              <a:t>impulsionados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particular </a:t>
            </a:r>
            <a:r>
              <a:rPr lang="en-US" sz="1100" dirty="0" err="1">
                <a:solidFill>
                  <a:srgbClr val="000000"/>
                </a:solidFill>
                <a:latin typeface="Calibri" panose="020F0502020204030204" pitchFamily="34" charset="0"/>
                <a:ea typeface="Times New Roman" panose="02020603050405020304" pitchFamily="18" charset="0"/>
              </a:rPr>
              <a:t>pelas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recomendações</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Grupo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Financeira</a:t>
            </a:r>
            <a:r>
              <a:rPr lang="en-US" sz="1100" dirty="0">
                <a:solidFill>
                  <a:srgbClr val="000000"/>
                </a:solidFill>
                <a:latin typeface="Calibri" panose="020F0502020204030204" pitchFamily="34" charset="0"/>
                <a:ea typeface="Times New Roman" panose="02020603050405020304" pitchFamily="18" charset="0"/>
              </a:rPr>
              <a:t> (GAFI),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órgão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independente</a:t>
            </a:r>
            <a:r>
              <a:rPr lang="en-US" sz="1100" dirty="0">
                <a:solidFill>
                  <a:srgbClr val="000000"/>
                </a:solidFill>
                <a:latin typeface="Calibri" panose="020F0502020204030204" pitchFamily="34" charset="0"/>
                <a:ea typeface="Times New Roman" panose="02020603050405020304" pitchFamily="18" charset="0"/>
              </a:rPr>
              <a:t> do Estado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estabelece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padrões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internacionais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prevenir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potencialmente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ilícitas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Desde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extensão</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padrões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globais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combate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lavagem</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financiamento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antiterrorista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provedores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2019, o GAFI </a:t>
            </a:r>
            <a:r>
              <a:rPr lang="en-US" sz="1100" dirty="0" err="1">
                <a:solidFill>
                  <a:srgbClr val="000000"/>
                </a:solidFill>
                <a:latin typeface="Calibri" panose="020F0502020204030204" pitchFamily="34" charset="0"/>
                <a:ea typeface="Times New Roman" panose="02020603050405020304" pitchFamily="18" charset="0"/>
              </a:rPr>
              <a:t>produz</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relatório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anual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acompanha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progresso</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países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participantes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rastreados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implementação</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recomendações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2021, 27 dos 38 </a:t>
            </a:r>
            <a:r>
              <a:rPr lang="en-US" sz="1100" dirty="0" err="1">
                <a:solidFill>
                  <a:srgbClr val="000000"/>
                </a:solidFill>
                <a:latin typeface="Calibri" panose="020F0502020204030204" pitchFamily="34" charset="0"/>
                <a:ea typeface="Times New Roman" panose="02020603050405020304" pitchFamily="18" charset="0"/>
              </a:rPr>
              <a:t>membros</a:t>
            </a:r>
            <a:r>
              <a:rPr lang="en-US" sz="1100" dirty="0">
                <a:solidFill>
                  <a:srgbClr val="000000"/>
                </a:solidFill>
                <a:latin typeface="Calibri" panose="020F0502020204030204" pitchFamily="34" charset="0"/>
                <a:ea typeface="Times New Roman" panose="02020603050405020304" pitchFamily="18" charset="0"/>
              </a:rPr>
              <a:t> do GAFI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implementaram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trabalhar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legislação</a:t>
            </a:r>
            <a:r>
              <a:rPr lang="en-US" sz="1100" dirty="0">
                <a:solidFill>
                  <a:srgbClr val="000000"/>
                </a:solidFill>
                <a:latin typeface="Calibri" panose="020F0502020204030204" pitchFamily="34" charset="0"/>
                <a:ea typeface="Times New Roman" panose="02020603050405020304" pitchFamily="18" charset="0"/>
              </a:rPr>
              <a:t> AML/CFT </a:t>
            </a:r>
            <a:r>
              <a:rPr lang="en-US" sz="1100" dirty="0" err="1">
                <a:solidFill>
                  <a:srgbClr val="000000"/>
                </a:solidFill>
                <a:latin typeface="Calibri" panose="020F0502020204030204" pitchFamily="34" charset="0"/>
                <a:ea typeface="Times New Roman" panose="02020603050405020304" pitchFamily="18" charset="0"/>
              </a:rPr>
              <a:t>exigida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provedores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criptográficos</a:t>
            </a:r>
            <a:r>
              <a:rPr lang="en-US" sz="1100" dirty="0">
                <a:solidFill>
                  <a:srgbClr val="000000"/>
                </a:solidFill>
                <a:latin typeface="Calibri" panose="020F0502020204030204" pitchFamily="34" charset="0"/>
                <a:ea typeface="Times New Roman" panose="02020603050405020304" pitchFamily="18" charset="0"/>
              </a:rPr>
              <a:t>. Mas </a:t>
            </a:r>
            <a:r>
              <a:rPr lang="en-US" sz="1100" dirty="0" err="1">
                <a:solidFill>
                  <a:srgbClr val="000000"/>
                </a:solidFill>
                <a:latin typeface="Calibri" panose="020F0502020204030204" pitchFamily="34" charset="0"/>
                <a:ea typeface="Times New Roman" panose="02020603050405020304" pitchFamily="18" charset="0"/>
              </a:rPr>
              <a:t>esse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aumento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inicialmente</a:t>
            </a:r>
            <a:r>
              <a:rPr lang="en-US" sz="1100" dirty="0">
                <a:solidFill>
                  <a:srgbClr val="000000"/>
                </a:solidFill>
                <a:latin typeface="Calibri" panose="020F0502020204030204" pitchFamily="34" charset="0"/>
                <a:ea typeface="Times New Roman" panose="02020603050405020304" pitchFamily="18" charset="0"/>
              </a:rPr>
              <a:t> alto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visto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relação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a:t>
            </a:r>
            <a:r>
              <a:rPr lang="en-US" sz="1100" dirty="0">
                <a:solidFill>
                  <a:srgbClr val="000000"/>
                </a:solidFill>
                <a:latin typeface="Calibri" panose="020F0502020204030204" pitchFamily="34" charset="0"/>
                <a:ea typeface="Times New Roman" panose="02020603050405020304" pitchFamily="18" charset="0"/>
              </a:rPr>
              <a:t> volume total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criptomoeda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cresceu</a:t>
            </a:r>
            <a:r>
              <a:rPr lang="en-US" sz="1100" dirty="0">
                <a:solidFill>
                  <a:srgbClr val="000000"/>
                </a:solidFill>
                <a:latin typeface="Calibri" panose="020F0502020204030204" pitchFamily="34" charset="0"/>
                <a:ea typeface="Times New Roman" panose="02020603050405020304" pitchFamily="18" charset="0"/>
              </a:rPr>
              <a:t> 567%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relação</a:t>
            </a:r>
            <a:r>
              <a:rPr lang="en-US" sz="1100" dirty="0">
                <a:solidFill>
                  <a:srgbClr val="000000"/>
                </a:solidFill>
                <a:latin typeface="Calibri" panose="020F0502020204030204" pitchFamily="34" charset="0"/>
                <a:ea typeface="Times New Roman" panose="02020603050405020304" pitchFamily="18" charset="0"/>
              </a:rPr>
              <a:t> a 2020. No </a:t>
            </a:r>
            <a:r>
              <a:rPr lang="en-US" sz="1100" dirty="0" err="1">
                <a:solidFill>
                  <a:srgbClr val="000000"/>
                </a:solidFill>
                <a:latin typeface="Calibri" panose="020F0502020204030204" pitchFamily="34" charset="0"/>
                <a:ea typeface="Times New Roman" panose="02020603050405020304" pitchFamily="18" charset="0"/>
              </a:rPr>
              <a:t>geral</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lavagem</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2021 </a:t>
            </a:r>
            <a:r>
              <a:rPr lang="en-US" sz="1100" dirty="0" err="1">
                <a:solidFill>
                  <a:srgbClr val="000000"/>
                </a:solidFill>
                <a:latin typeface="Calibri" panose="020F0502020204030204" pitchFamily="34" charset="0"/>
                <a:ea typeface="Times New Roman" panose="02020603050405020304" pitchFamily="18" charset="0"/>
              </a:rPr>
              <a:t>representou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apenas</a:t>
            </a:r>
            <a:r>
              <a:rPr lang="en-US" sz="1100" dirty="0">
                <a:solidFill>
                  <a:srgbClr val="000000"/>
                </a:solidFill>
                <a:latin typeface="Calibri" panose="020F0502020204030204" pitchFamily="34" charset="0"/>
                <a:ea typeface="Times New Roman" panose="02020603050405020304" pitchFamily="18" charset="0"/>
              </a:rPr>
              <a:t> 0,05% do volume total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criptomoeda</a:t>
            </a:r>
            <a:r>
              <a:rPr lang="en-US" sz="1100" dirty="0">
                <a:solidFill>
                  <a:srgbClr val="000000"/>
                </a:solidFill>
                <a:latin typeface="Calibri" panose="020F0502020204030204" pitchFamily="34" charset="0"/>
                <a:ea typeface="Times New Roman" panose="02020603050405020304" pitchFamily="18" charset="0"/>
              </a:rPr>
              <a:t> - o </a:t>
            </a:r>
            <a:r>
              <a:rPr lang="en-US" sz="1100" dirty="0" err="1">
                <a:solidFill>
                  <a:srgbClr val="000000"/>
                </a:solidFill>
                <a:latin typeface="Calibri" panose="020F0502020204030204" pitchFamily="34" charset="0"/>
                <a:ea typeface="Times New Roman" panose="02020603050405020304" pitchFamily="18" charset="0"/>
              </a:rPr>
              <a:t>nível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baixo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últimos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cinco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anos</a:t>
            </a:r>
            <a:r>
              <a:rPr lang="en-US" sz="1100" dirty="0">
                <a:solidFill>
                  <a:srgbClr val="000000"/>
                </a:solidFill>
                <a:latin typeface="Calibri" panose="020F0502020204030204" pitchFamily="34" charset="0"/>
                <a:ea typeface="Times New Roman" panose="02020603050405020304" pitchFamily="18" charset="0"/>
              </a:rPr>
              <a:t>.</a:t>
            </a:r>
          </a:p>
          <a:p>
            <a:pPr algn="just"/>
            <a:endParaRPr lang="en-US" sz="1100" dirty="0">
              <a:solidFill>
                <a:srgbClr val="000000"/>
              </a:solidFill>
              <a:latin typeface="Calibri" panose="020F0502020204030204" pitchFamily="34" charset="0"/>
              <a:ea typeface="Times New Roman" panose="02020603050405020304" pitchFamily="18" charset="0"/>
            </a:endParaRPr>
          </a:p>
          <a:p>
            <a:pPr algn="just"/>
            <a:r>
              <a:rPr lang="en-US" sz="1100" dirty="0">
                <a:solidFill>
                  <a:srgbClr val="000000"/>
                </a:solidFill>
                <a:latin typeface="Calibri" panose="020F0502020204030204" pitchFamily="34" charset="0"/>
                <a:ea typeface="Times New Roman" panose="02020603050405020304" pitchFamily="18" charset="0"/>
              </a:rPr>
              <a:t>O </a:t>
            </a:r>
            <a:r>
              <a:rPr lang="en-US" sz="1100" dirty="0" err="1">
                <a:solidFill>
                  <a:srgbClr val="000000"/>
                </a:solidFill>
                <a:latin typeface="Calibri" panose="020F0502020204030204" pitchFamily="34" charset="0"/>
                <a:ea typeface="Times New Roman" panose="02020603050405020304" pitchFamily="18" charset="0"/>
              </a:rPr>
              <a:t>fato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estatísticas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existirem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mostra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lado</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realmente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rastreadas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devido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transparência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Chainalysis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outro </a:t>
            </a:r>
            <a:r>
              <a:rPr lang="en-US" sz="1100" dirty="0" err="1">
                <a:solidFill>
                  <a:srgbClr val="000000"/>
                </a:solidFill>
                <a:latin typeface="Calibri" panose="020F0502020204030204" pitchFamily="34" charset="0"/>
                <a:ea typeface="Times New Roman" panose="02020603050405020304" pitchFamily="18" charset="0"/>
              </a:rPr>
              <a:t>lado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significa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seja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fácil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identificar</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partes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envolvidas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ocorre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porque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pseudónimo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significa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fluxos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sempre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atribuídos</a:t>
            </a:r>
            <a:r>
              <a:rPr lang="en-US" sz="1100" dirty="0">
                <a:solidFill>
                  <a:srgbClr val="000000"/>
                </a:solidFill>
                <a:latin typeface="Calibri" panose="020F0502020204030204" pitchFamily="34" charset="0"/>
                <a:ea typeface="Times New Roman" panose="02020603050405020304" pitchFamily="18" charset="0"/>
              </a:rPr>
              <a:t> de forma </a:t>
            </a:r>
            <a:r>
              <a:rPr lang="en-US" sz="1100" dirty="0" err="1">
                <a:solidFill>
                  <a:srgbClr val="000000"/>
                </a:solidFill>
                <a:latin typeface="Calibri" panose="020F0502020204030204" pitchFamily="34" charset="0"/>
                <a:ea typeface="Times New Roman" panose="02020603050405020304" pitchFamily="18" charset="0"/>
              </a:rPr>
              <a:t>inequívoca</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caso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ilegais</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pessoas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organizações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responsáveis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responsabilizadas</a:t>
            </a:r>
            <a:r>
              <a:rPr lang="en-US" sz="1100" dirty="0">
                <a:solidFill>
                  <a:srgbClr val="000000"/>
                </a:solidFill>
                <a:latin typeface="Calibri" panose="020F0502020204030204" pitchFamily="34" charset="0"/>
                <a:ea typeface="Times New Roman" panose="02020603050405020304" pitchFamily="18" charset="0"/>
              </a:rPr>
              <a:t>. Mas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progresso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 Chainalysis19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especializar</a:t>
            </a:r>
            <a:r>
              <a:rPr lang="en-US" sz="1100" dirty="0">
                <a:solidFill>
                  <a:srgbClr val="000000"/>
                </a:solidFill>
                <a:latin typeface="Calibri" panose="020F0502020204030204" pitchFamily="34" charset="0"/>
                <a:ea typeface="Times New Roman" panose="02020603050405020304" pitchFamily="18" charset="0"/>
              </a:rPr>
              <a:t>-se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monitoramento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detectar</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prevenir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ilegais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fala</a:t>
            </a:r>
            <a:r>
              <a:rPr lang="en-US" sz="1100" dirty="0">
                <a:solidFill>
                  <a:srgbClr val="000000"/>
                </a:solidFill>
                <a:latin typeface="Calibri" panose="020F0502020204030204" pitchFamily="34" charset="0"/>
                <a:ea typeface="Times New Roman" panose="02020603050405020304" pitchFamily="18" charset="0"/>
              </a:rPr>
              <a:t>-se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sobre</a:t>
            </a:r>
            <a:r>
              <a:rPr lang="en-US" sz="1100" dirty="0">
                <a:solidFill>
                  <a:srgbClr val="000000"/>
                </a:solidFill>
                <a:latin typeface="Calibri" panose="020F0502020204030204" pitchFamily="34" charset="0"/>
                <a:ea typeface="Times New Roman" panose="02020603050405020304" pitchFamily="18" charset="0"/>
              </a:rPr>
              <a:t> Know Your Transaction (KYT) e </a:t>
            </a:r>
            <a:r>
              <a:rPr lang="en-US" sz="1100" dirty="0" err="1">
                <a:solidFill>
                  <a:srgbClr val="000000"/>
                </a:solidFill>
                <a:latin typeface="Calibri" panose="020F0502020204030204" pitchFamily="34" charset="0"/>
                <a:ea typeface="Times New Roman" panose="02020603050405020304" pitchFamily="18" charset="0"/>
              </a:rPr>
              <a:t>menos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sobre</a:t>
            </a:r>
            <a:r>
              <a:rPr lang="en-US" sz="1100" dirty="0">
                <a:solidFill>
                  <a:srgbClr val="000000"/>
                </a:solidFill>
                <a:latin typeface="Calibri" panose="020F0502020204030204" pitchFamily="34" charset="0"/>
                <a:ea typeface="Times New Roman" panose="02020603050405020304" pitchFamily="18" charset="0"/>
              </a:rPr>
              <a:t> KYC, </a:t>
            </a:r>
            <a:r>
              <a:rPr lang="en-US" sz="1100" dirty="0" err="1">
                <a:solidFill>
                  <a:srgbClr val="000000"/>
                </a:solidFill>
                <a:latin typeface="Calibri" panose="020F0502020204030204" pitchFamily="34" charset="0"/>
                <a:ea typeface="Times New Roman" panose="02020603050405020304" pitchFamily="18" charset="0"/>
              </a:rPr>
              <a:t>pois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históricos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continuamente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monitorados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tempo real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identificar</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detectar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padrões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intenção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ilícita</a:t>
            </a: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360639" y="668129"/>
            <a:ext cx="6768682"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Riscos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operacionais</a:t>
            </a:r>
            <a:endParaRPr lang="en-US" sz="1100" b="1" dirty="0">
              <a:solidFill>
                <a:srgbClr val="F79037"/>
              </a:solidFill>
              <a:latin typeface="Calibri" panose="020F0502020204030204" pitchFamily="34" charset="0"/>
            </a:endParaRPr>
          </a:p>
          <a:p>
            <a:pPr algn="just" defTabSz="312738"/>
            <a:r>
              <a:rPr lang="en-US" sz="1100" dirty="0">
                <a:latin typeface="Calibri" panose="020F0502020204030204" pitchFamily="34" charset="0"/>
              </a:rPr>
              <a:t>Outro </a:t>
            </a:r>
            <a:r>
              <a:rPr lang="en-US" sz="1100" dirty="0" err="1">
                <a:latin typeface="Calibri" panose="020F0502020204030204" pitchFamily="34" charset="0"/>
              </a:rPr>
              <a:t>aspecto</a:t>
            </a:r>
            <a:r>
              <a:rPr lang="en-US" sz="1100" dirty="0">
                <a:latin typeface="Calibri" panose="020F0502020204030204" pitchFamily="34" charset="0"/>
              </a:rPr>
              <a:t> </a:t>
            </a:r>
            <a:r>
              <a:rPr lang="en-US" sz="1100" dirty="0" err="1">
                <a:latin typeface="Calibri" panose="020F0502020204030204" pitchFamily="34" charset="0"/>
              </a:rPr>
              <a:t>relevante</a:t>
            </a:r>
            <a:r>
              <a:rPr lang="en-US" sz="1100" dirty="0">
                <a:latin typeface="Calibri" panose="020F0502020204030204" pitchFamily="34" charset="0"/>
              </a:rPr>
              <a:t> do </a:t>
            </a:r>
            <a:r>
              <a:rPr lang="en-US" sz="1100" dirty="0" err="1">
                <a:latin typeface="Calibri" panose="020F0502020204030204" pitchFamily="34" charset="0"/>
              </a:rPr>
              <a:t>ponto</a:t>
            </a:r>
            <a:r>
              <a:rPr lang="en-US" sz="1100" dirty="0">
                <a:latin typeface="Calibri" panose="020F0502020204030204" pitchFamily="34" charset="0"/>
              </a:rPr>
              <a:t> de vista do </a:t>
            </a:r>
            <a:r>
              <a:rPr lang="en-US" sz="1100" dirty="0" err="1">
                <a:latin typeface="Calibri" panose="020F0502020204030204" pitchFamily="34" charset="0"/>
              </a:rPr>
              <a:t>risco</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o </a:t>
            </a:r>
            <a:r>
              <a:rPr lang="en-US" sz="1100" dirty="0" err="1">
                <a:latin typeface="Calibri" panose="020F0502020204030204" pitchFamily="34" charset="0"/>
              </a:rPr>
              <a:t>risco</a:t>
            </a:r>
            <a:r>
              <a:rPr lang="en-US" sz="1100" dirty="0">
                <a:latin typeface="Calibri" panose="020F0502020204030204" pitchFamily="34" charset="0"/>
              </a:rPr>
              <a:t> </a:t>
            </a:r>
            <a:r>
              <a:rPr lang="en-US" sz="1100" dirty="0" err="1">
                <a:latin typeface="Calibri" panose="020F0502020204030204" pitchFamily="34" charset="0"/>
              </a:rPr>
              <a:t>operacional</a:t>
            </a:r>
            <a:r>
              <a:rPr lang="en-US" sz="1100" dirty="0">
                <a:latin typeface="Calibri" panose="020F0502020204030204" pitchFamily="34" charset="0"/>
              </a:rPr>
              <a:t> </a:t>
            </a:r>
            <a:r>
              <a:rPr lang="en-US" sz="1100" dirty="0" err="1">
                <a:latin typeface="Calibri" panose="020F0502020204030204" pitchFamily="34" charset="0"/>
              </a:rPr>
              <a:t>ao</a:t>
            </a:r>
            <a:r>
              <a:rPr lang="en-US" sz="1100" dirty="0">
                <a:latin typeface="Calibri" panose="020F0502020204030204" pitchFamily="34" charset="0"/>
              </a:rPr>
              <a:t> </a:t>
            </a:r>
            <a:r>
              <a:rPr lang="en-US" sz="1100" dirty="0" err="1">
                <a:latin typeface="Calibri" panose="020F0502020204030204" pitchFamily="34" charset="0"/>
              </a:rPr>
              <a:t>lidar</a:t>
            </a:r>
            <a:r>
              <a:rPr lang="en-US" sz="1100" dirty="0">
                <a:latin typeface="Calibri" panose="020F0502020204030204" pitchFamily="34" charset="0"/>
              </a:rPr>
              <a:t> com </a:t>
            </a:r>
            <a:r>
              <a:rPr lang="en-US" sz="1100" dirty="0" err="1">
                <a:latin typeface="Calibri" panose="020F0502020204030204" pitchFamily="34" charset="0"/>
              </a:rPr>
              <a:t>criptoativos</a:t>
            </a:r>
            <a:r>
              <a:rPr lang="en-US" sz="1100" dirty="0">
                <a:latin typeface="Calibri" panose="020F0502020204030204" pitchFamily="34" charset="0"/>
              </a:rPr>
              <a:t> e o </a:t>
            </a:r>
            <a:r>
              <a:rPr lang="en-US" sz="1100" dirty="0" err="1">
                <a:latin typeface="Calibri" panose="020F0502020204030204" pitchFamily="34" charset="0"/>
              </a:rPr>
              <a:t>uso</a:t>
            </a:r>
            <a:r>
              <a:rPr lang="en-US" sz="1100" dirty="0">
                <a:latin typeface="Calibri" panose="020F0502020204030204" pitchFamily="34" charset="0"/>
              </a:rPr>
              <a:t> </a:t>
            </a:r>
            <a:r>
              <a:rPr lang="en-US" sz="1100" dirty="0" err="1">
                <a:latin typeface="Calibri" panose="020F0502020204030204" pitchFamily="34" charset="0"/>
              </a:rPr>
              <a:t>associado</a:t>
            </a:r>
            <a:r>
              <a:rPr lang="en-US" sz="1100" dirty="0">
                <a:latin typeface="Calibri" panose="020F0502020204030204" pitchFamily="34" charset="0"/>
              </a:rPr>
              <a:t> de </a:t>
            </a:r>
            <a:r>
              <a:rPr lang="en-US" sz="1100" dirty="0" err="1">
                <a:latin typeface="Calibri" panose="020F0502020204030204" pitchFamily="34" charset="0"/>
              </a:rPr>
              <a:t>infraestruturas</a:t>
            </a:r>
            <a:r>
              <a:rPr lang="en-US" sz="1100" dirty="0">
                <a:latin typeface="Calibri" panose="020F0502020204030204" pitchFamily="34" charset="0"/>
              </a:rPr>
              <a:t> de </a:t>
            </a:r>
            <a:r>
              <a:rPr lang="en-US" sz="1100" dirty="0" err="1">
                <a:latin typeface="Calibri" panose="020F0502020204030204" pitchFamily="34" charset="0"/>
              </a:rPr>
              <a:t>blockchain</a:t>
            </a:r>
            <a:r>
              <a:rPr lang="en-US" sz="1100" dirty="0">
                <a:latin typeface="Calibri" panose="020F0502020204030204" pitchFamily="34" charset="0"/>
              </a:rPr>
              <a:t>. </a:t>
            </a:r>
            <a:r>
              <a:rPr lang="en-US" sz="1100" dirty="0" err="1">
                <a:latin typeface="Calibri" panose="020F0502020204030204" pitchFamily="34" charset="0"/>
              </a:rPr>
              <a:t>Nas</a:t>
            </a:r>
            <a:r>
              <a:rPr lang="en-US" sz="1100" dirty="0">
                <a:latin typeface="Calibri" panose="020F0502020204030204" pitchFamily="34" charset="0"/>
              </a:rPr>
              <a:t> </a:t>
            </a:r>
            <a:r>
              <a:rPr lang="en-US" sz="1100" dirty="0" err="1">
                <a:latin typeface="Calibri" panose="020F0502020204030204" pitchFamily="34" charset="0"/>
              </a:rPr>
              <a:t>operações</a:t>
            </a:r>
            <a:r>
              <a:rPr lang="en-US" sz="1100" dirty="0">
                <a:latin typeface="Calibri" panose="020F0502020204030204" pitchFamily="34" charset="0"/>
              </a:rPr>
              <a:t> de </a:t>
            </a:r>
            <a:r>
              <a:rPr lang="en-US" sz="1100" dirty="0" err="1">
                <a:latin typeface="Calibri" panose="020F0502020204030204" pitchFamily="34" charset="0"/>
              </a:rPr>
              <a:t>pagamento</a:t>
            </a:r>
            <a:r>
              <a:rPr lang="en-US" sz="1100" dirty="0">
                <a:latin typeface="Calibri" panose="020F0502020204030204" pitchFamily="34" charset="0"/>
              </a:rPr>
              <a:t> </a:t>
            </a:r>
            <a:r>
              <a:rPr lang="en-US" sz="1100" dirty="0" err="1">
                <a:latin typeface="Calibri" panose="020F0502020204030204" pitchFamily="34" charset="0"/>
              </a:rPr>
              <a:t>tradicionais</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erro</a:t>
            </a:r>
            <a:r>
              <a:rPr lang="en-US" sz="1100" dirty="0">
                <a:latin typeface="Calibri" panose="020F0502020204030204" pitchFamily="34" charset="0"/>
              </a:rPr>
              <a:t>, </a:t>
            </a:r>
            <a:r>
              <a:rPr lang="en-US" sz="1100" dirty="0" err="1">
                <a:latin typeface="Calibri" panose="020F0502020204030204" pitchFamily="34" charset="0"/>
              </a:rPr>
              <a:t>este</a:t>
            </a:r>
            <a:r>
              <a:rPr lang="en-US" sz="1100" dirty="0">
                <a:latin typeface="Calibri" panose="020F0502020204030204" pitchFamily="34" charset="0"/>
              </a:rPr>
              <a:t> </a:t>
            </a:r>
            <a:r>
              <a:rPr lang="en-US" sz="1100" dirty="0" err="1">
                <a:latin typeface="Calibri" panose="020F0502020204030204" pitchFamily="34" charset="0"/>
              </a:rPr>
              <a:t>pode</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comunicado</a:t>
            </a:r>
            <a:r>
              <a:rPr lang="en-US" sz="1100" dirty="0">
                <a:latin typeface="Calibri" panose="020F0502020204030204" pitchFamily="34" charset="0"/>
              </a:rPr>
              <a:t> </a:t>
            </a:r>
            <a:r>
              <a:rPr lang="en-US" sz="1100" dirty="0" err="1">
                <a:latin typeface="Calibri" panose="020F0502020204030204" pitchFamily="34" charset="0"/>
              </a:rPr>
              <a:t>à</a:t>
            </a:r>
            <a:r>
              <a:rPr lang="en-US" sz="1100" dirty="0">
                <a:latin typeface="Calibri" panose="020F0502020204030204" pitchFamily="34" charset="0"/>
              </a:rPr>
              <a:t> </a:t>
            </a:r>
            <a:r>
              <a:rPr lang="en-US" sz="1100" dirty="0" err="1">
                <a:latin typeface="Calibri" panose="020F0502020204030204" pitchFamily="34" charset="0"/>
              </a:rPr>
              <a:t>entidade</a:t>
            </a:r>
            <a:r>
              <a:rPr lang="en-US" sz="1100" dirty="0">
                <a:latin typeface="Calibri" panose="020F0502020204030204" pitchFamily="34" charset="0"/>
              </a:rPr>
              <a:t> </a:t>
            </a:r>
            <a:r>
              <a:rPr lang="en-US" sz="1100" dirty="0" err="1">
                <a:latin typeface="Calibri" panose="020F0502020204030204" pitchFamily="34" charset="0"/>
              </a:rPr>
              <a:t>administrativa</a:t>
            </a:r>
            <a:r>
              <a:rPr lang="en-US" sz="1100" dirty="0">
                <a:latin typeface="Calibri" panose="020F0502020204030204" pitchFamily="34" charset="0"/>
              </a:rPr>
              <a:t> central (</a:t>
            </a:r>
            <a:r>
              <a:rPr lang="en-US" sz="1100" dirty="0" err="1">
                <a:latin typeface="Calibri" panose="020F0502020204030204" pitchFamily="34" charset="0"/>
              </a:rPr>
              <a:t>por</a:t>
            </a:r>
            <a:r>
              <a:rPr lang="en-US" sz="1100" dirty="0">
                <a:latin typeface="Calibri" panose="020F0502020204030204" pitchFamily="34" charset="0"/>
              </a:rPr>
              <a:t> </a:t>
            </a:r>
            <a:r>
              <a:rPr lang="en-US" sz="1100" dirty="0" err="1">
                <a:latin typeface="Calibri" panose="020F0502020204030204" pitchFamily="34" charset="0"/>
              </a:rPr>
              <a:t>exemplo</a:t>
            </a:r>
            <a:r>
              <a:rPr lang="en-US" sz="1100" dirty="0">
                <a:latin typeface="Calibri" panose="020F0502020204030204" pitchFamily="34" charset="0"/>
              </a:rPr>
              <a:t>, no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transferência</a:t>
            </a:r>
            <a:r>
              <a:rPr lang="en-US" sz="1100" dirty="0">
                <a:latin typeface="Calibri" panose="020F0502020204030204" pitchFamily="34" charset="0"/>
              </a:rPr>
              <a:t> de IBAN, </a:t>
            </a:r>
            <a:r>
              <a:rPr lang="en-US" sz="1100" dirty="0" err="1">
                <a:latin typeface="Calibri" panose="020F0502020204030204" pitchFamily="34" charset="0"/>
              </a:rPr>
              <a:t>para</a:t>
            </a:r>
            <a:r>
              <a:rPr lang="en-US" sz="1100" dirty="0">
                <a:latin typeface="Calibri" panose="020F0502020204030204" pitchFamily="34" charset="0"/>
              </a:rPr>
              <a:t> o </a:t>
            </a:r>
            <a:r>
              <a:rPr lang="en-US" sz="1100" dirty="0" err="1">
                <a:latin typeface="Calibri" panose="020F0502020204030204" pitchFamily="34" charset="0"/>
              </a:rPr>
              <a:t>próprio</a:t>
            </a:r>
            <a:r>
              <a:rPr lang="en-US" sz="1100" dirty="0">
                <a:latin typeface="Calibri" panose="020F0502020204030204" pitchFamily="34" charset="0"/>
              </a:rPr>
              <a:t> </a:t>
            </a:r>
            <a:r>
              <a:rPr lang="en-US" sz="1100" dirty="0" err="1">
                <a:latin typeface="Calibri" panose="020F0502020204030204" pitchFamily="34" charset="0"/>
              </a:rPr>
              <a:t>banco</a:t>
            </a:r>
            <a:r>
              <a:rPr lang="en-US" sz="1100" dirty="0">
                <a:latin typeface="Calibri" panose="020F0502020204030204" pitchFamily="34" charset="0"/>
              </a:rPr>
              <a:t>) e, </a:t>
            </a:r>
            <a:r>
              <a:rPr lang="en-US" sz="1100" dirty="0" err="1">
                <a:latin typeface="Calibri" panose="020F0502020204030204" pitchFamily="34" charset="0"/>
              </a:rPr>
              <a:t>consoante</a:t>
            </a:r>
            <a:r>
              <a:rPr lang="en-US" sz="1100" dirty="0">
                <a:latin typeface="Calibri" panose="020F0502020204030204" pitchFamily="34" charset="0"/>
              </a:rPr>
              <a:t> as </a:t>
            </a:r>
            <a:r>
              <a:rPr lang="en-US" sz="1100" dirty="0" err="1">
                <a:latin typeface="Calibri" panose="020F0502020204030204" pitchFamily="34" charset="0"/>
              </a:rPr>
              <a:t>regras</a:t>
            </a:r>
            <a:r>
              <a:rPr lang="en-US" sz="1100" dirty="0">
                <a:latin typeface="Calibri" panose="020F0502020204030204" pitchFamily="34" charset="0"/>
              </a:rPr>
              <a:t>, a </a:t>
            </a:r>
            <a:r>
              <a:rPr lang="en-US" sz="1100" dirty="0" err="1">
                <a:latin typeface="Calibri" panose="020F0502020204030204" pitchFamily="34" charset="0"/>
              </a:rPr>
              <a:t>transação</a:t>
            </a:r>
            <a:r>
              <a:rPr lang="en-US" sz="1100" dirty="0">
                <a:latin typeface="Calibri" panose="020F0502020204030204" pitchFamily="34" charset="0"/>
              </a:rPr>
              <a:t> </a:t>
            </a:r>
            <a:r>
              <a:rPr lang="en-US" sz="1100" dirty="0" err="1">
                <a:latin typeface="Calibri" panose="020F0502020204030204" pitchFamily="34" charset="0"/>
              </a:rPr>
              <a:t>pode</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revertida</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a:t>
            </a:r>
            <a:r>
              <a:rPr lang="en-US" sz="1100" dirty="0" err="1">
                <a:latin typeface="Calibri" panose="020F0502020204030204" pitchFamily="34" charset="0"/>
              </a:rPr>
              <a:t>cancelada</a:t>
            </a:r>
            <a:r>
              <a:rPr lang="en-US" sz="1100" dirty="0">
                <a:latin typeface="Calibri" panose="020F0502020204030204" pitchFamily="34" charset="0"/>
              </a:rPr>
              <a:t>. </a:t>
            </a:r>
            <a:r>
              <a:rPr lang="en-US" sz="1100" dirty="0" err="1">
                <a:latin typeface="Calibri" panose="020F0502020204030204" pitchFamily="34" charset="0"/>
              </a:rPr>
              <a:t>Esse</a:t>
            </a:r>
            <a:r>
              <a:rPr lang="en-US" sz="1100" dirty="0">
                <a:latin typeface="Calibri" panose="020F0502020204030204" pitchFamily="34" charset="0"/>
              </a:rPr>
              <a:t> </a:t>
            </a:r>
            <a:r>
              <a:rPr lang="en-US" sz="1100" dirty="0" err="1">
                <a:latin typeface="Calibri" panose="020F0502020204030204" pitchFamily="34" charset="0"/>
              </a:rPr>
              <a:t>tipo</a:t>
            </a:r>
            <a:r>
              <a:rPr lang="en-US" sz="1100" dirty="0">
                <a:latin typeface="Calibri" panose="020F0502020204030204" pitchFamily="34" charset="0"/>
              </a:rPr>
              <a:t> de </a:t>
            </a:r>
            <a:r>
              <a:rPr lang="en-US" sz="1100" dirty="0" err="1">
                <a:latin typeface="Calibri" panose="020F0502020204030204" pitchFamily="34" charset="0"/>
              </a:rPr>
              <a:t>reversibilidade</a:t>
            </a:r>
            <a:r>
              <a:rPr lang="en-US" sz="1100" dirty="0">
                <a:latin typeface="Calibri" panose="020F0502020204030204" pitchFamily="34" charset="0"/>
              </a:rPr>
              <a:t> </a:t>
            </a:r>
            <a:r>
              <a:rPr lang="en-US" sz="1100" dirty="0" err="1">
                <a:latin typeface="Calibri" panose="020F0502020204030204" pitchFamily="34" charset="0"/>
              </a:rPr>
              <a:t>geralmente</a:t>
            </a:r>
            <a:r>
              <a:rPr lang="en-US" sz="1100" dirty="0">
                <a:latin typeface="Calibri" panose="020F0502020204030204" pitchFamily="34" charset="0"/>
              </a:rPr>
              <a:t>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a:t>
            </a:r>
            <a:r>
              <a:rPr lang="en-US" sz="1100" dirty="0" err="1">
                <a:latin typeface="Calibri" panose="020F0502020204030204" pitchFamily="34" charset="0"/>
              </a:rPr>
              <a:t>possível</a:t>
            </a:r>
            <a:r>
              <a:rPr lang="en-US" sz="1100" dirty="0">
                <a:latin typeface="Calibri" panose="020F0502020204030204" pitchFamily="34" charset="0"/>
              </a:rPr>
              <a:t> com </a:t>
            </a:r>
            <a:r>
              <a:rPr lang="en-US" sz="1100" dirty="0" err="1">
                <a:latin typeface="Calibri" panose="020F0502020204030204" pitchFamily="34" charset="0"/>
              </a:rPr>
              <a:t>transações</a:t>
            </a:r>
            <a:r>
              <a:rPr lang="en-US" sz="1100" dirty="0">
                <a:latin typeface="Calibri" panose="020F0502020204030204" pitchFamily="34" charset="0"/>
              </a:rPr>
              <a:t> </a:t>
            </a:r>
            <a:r>
              <a:rPr lang="en-US" sz="1100" dirty="0" err="1">
                <a:latin typeface="Calibri" panose="020F0502020204030204" pitchFamily="34" charset="0"/>
              </a:rPr>
              <a:t>baseadas</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blockchain</a:t>
            </a:r>
            <a:r>
              <a:rPr lang="en-US" sz="1100" dirty="0">
                <a:latin typeface="Calibri" panose="020F0502020204030204" pitchFamily="34" charset="0"/>
              </a:rPr>
              <a:t>, </a:t>
            </a:r>
            <a:r>
              <a:rPr lang="en-US" sz="1100" dirty="0" err="1">
                <a:latin typeface="Calibri" panose="020F0502020204030204" pitchFamily="34" charset="0"/>
              </a:rPr>
              <a:t>pois</a:t>
            </a:r>
            <a:r>
              <a:rPr lang="en-US" sz="1100" dirty="0">
                <a:latin typeface="Calibri" panose="020F0502020204030204" pitchFamily="34" charset="0"/>
              </a:rPr>
              <a:t> as </a:t>
            </a:r>
            <a:r>
              <a:rPr lang="en-US" sz="1100" dirty="0" err="1">
                <a:latin typeface="Calibri" panose="020F0502020204030204" pitchFamily="34" charset="0"/>
              </a:rPr>
              <a:t>transações</a:t>
            </a:r>
            <a:r>
              <a:rPr lang="en-US" sz="1100" dirty="0">
                <a:latin typeface="Calibri" panose="020F0502020204030204" pitchFamily="34" charset="0"/>
              </a:rPr>
              <a:t> são </a:t>
            </a:r>
            <a:r>
              <a:rPr lang="en-US" sz="1100" dirty="0" err="1">
                <a:latin typeface="Calibri" panose="020F0502020204030204" pitchFamily="34" charset="0"/>
              </a:rPr>
              <a:t>possíveis</a:t>
            </a:r>
            <a:r>
              <a:rPr lang="en-US" sz="1100" dirty="0">
                <a:latin typeface="Calibri" panose="020F0502020204030204" pitchFamily="34" charset="0"/>
              </a:rPr>
              <a:t>,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vez</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as </a:t>
            </a:r>
            <a:r>
              <a:rPr lang="en-US" sz="1100" dirty="0" err="1">
                <a:latin typeface="Calibri" panose="020F0502020204030204" pitchFamily="34" charset="0"/>
              </a:rPr>
              <a:t>transações</a:t>
            </a:r>
            <a:r>
              <a:rPr lang="en-US" sz="1100" dirty="0">
                <a:latin typeface="Calibri" panose="020F0502020204030204" pitchFamily="34" charset="0"/>
              </a:rPr>
              <a:t> são </a:t>
            </a:r>
            <a:r>
              <a:rPr lang="en-US" sz="1100" dirty="0" err="1">
                <a:latin typeface="Calibri" panose="020F0502020204030204" pitchFamily="34" charset="0"/>
              </a:rPr>
              <a:t>finais</a:t>
            </a:r>
            <a:r>
              <a:rPr lang="en-US" sz="1100" dirty="0">
                <a:latin typeface="Calibri" panose="020F0502020204030204" pitchFamily="34" charset="0"/>
              </a:rPr>
              <a:t> e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há</a:t>
            </a:r>
            <a:r>
              <a:rPr lang="en-US" sz="1100" dirty="0">
                <a:latin typeface="Calibri" panose="020F0502020204030204" pitchFamily="34" charset="0"/>
              </a:rPr>
              <a:t> um </a:t>
            </a:r>
            <a:r>
              <a:rPr lang="en-US" sz="1100" dirty="0" err="1">
                <a:latin typeface="Calibri" panose="020F0502020204030204" pitchFamily="34" charset="0"/>
              </a:rPr>
              <a:t>ponto</a:t>
            </a:r>
            <a:r>
              <a:rPr lang="en-US" sz="1100" dirty="0">
                <a:latin typeface="Calibri" panose="020F0502020204030204" pitchFamily="34" charset="0"/>
              </a:rPr>
              <a:t> de </a:t>
            </a:r>
            <a:r>
              <a:rPr lang="en-US" sz="1100" dirty="0" err="1">
                <a:latin typeface="Calibri" panose="020F0502020204030204" pitchFamily="34" charset="0"/>
              </a:rPr>
              <a:t>gerenciamento</a:t>
            </a:r>
            <a:r>
              <a:rPr lang="en-US" sz="1100" dirty="0">
                <a:latin typeface="Calibri" panose="020F0502020204030204" pitchFamily="34" charset="0"/>
              </a:rPr>
              <a:t> </a:t>
            </a:r>
            <a:r>
              <a:rPr lang="en-US" sz="1100" dirty="0" err="1">
                <a:latin typeface="Calibri" panose="020F0502020204030204" pitchFamily="34" charset="0"/>
              </a:rPr>
              <a:t>centralizado</a:t>
            </a:r>
            <a:r>
              <a:rPr lang="en-US" sz="1100" dirty="0">
                <a:latin typeface="Calibri" panose="020F0502020204030204" pitchFamily="34" charset="0"/>
              </a:rPr>
              <a:t> </a:t>
            </a:r>
            <a:r>
              <a:rPr lang="en-US" sz="1100" dirty="0" err="1">
                <a:latin typeface="Calibri" panose="020F0502020204030204" pitchFamily="34" charset="0"/>
              </a:rPr>
              <a:t>onde</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erros</a:t>
            </a:r>
            <a:r>
              <a:rPr lang="en-US" sz="1100" dirty="0">
                <a:latin typeface="Calibri" panose="020F0502020204030204" pitchFamily="34" charset="0"/>
              </a:rPr>
              <a:t> </a:t>
            </a:r>
            <a:r>
              <a:rPr lang="en-US" sz="1100" dirty="0" err="1">
                <a:latin typeface="Calibri" panose="020F0502020204030204" pitchFamily="34" charset="0"/>
              </a:rPr>
              <a:t>possam</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relatados</a:t>
            </a:r>
            <a:r>
              <a:rPr lang="en-US" sz="1100" dirty="0">
                <a:latin typeface="Calibri" panose="020F0502020204030204" pitchFamily="34" charset="0"/>
              </a:rPr>
              <a:t> e </a:t>
            </a:r>
            <a:r>
              <a:rPr lang="en-US" sz="1100" dirty="0" err="1">
                <a:latin typeface="Calibri" panose="020F0502020204030204" pitchFamily="34" charset="0"/>
              </a:rPr>
              <a:t>resolvidos</a:t>
            </a:r>
            <a:r>
              <a:rPr lang="en-US" sz="1100" dirty="0">
                <a:latin typeface="Calibri" panose="020F0502020204030204" pitchFamily="34" charset="0"/>
              </a:rPr>
              <a:t>. </a:t>
            </a:r>
            <a:r>
              <a:rPr lang="en-US" sz="1100" dirty="0" err="1">
                <a:latin typeface="Calibri" panose="020F0502020204030204" pitchFamily="34" charset="0"/>
              </a:rPr>
              <a:t>Assim</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consumidores</a:t>
            </a:r>
            <a:r>
              <a:rPr lang="en-US" sz="1100" dirty="0">
                <a:latin typeface="Calibri" panose="020F0502020204030204" pitchFamily="34" charset="0"/>
              </a:rPr>
              <a:t> </a:t>
            </a:r>
            <a:r>
              <a:rPr lang="en-US" sz="1100" dirty="0" err="1">
                <a:latin typeface="Calibri" panose="020F0502020204030204" pitchFamily="34" charset="0"/>
              </a:rPr>
              <a:t>geralmente</a:t>
            </a:r>
            <a:r>
              <a:rPr lang="en-US" sz="1100" dirty="0">
                <a:latin typeface="Calibri" panose="020F0502020204030204" pitchFamily="34" charset="0"/>
              </a:rPr>
              <a:t>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têm</a:t>
            </a:r>
            <a:r>
              <a:rPr lang="en-US" sz="1100" dirty="0">
                <a:latin typeface="Calibri" panose="020F0502020204030204" pitchFamily="34" charset="0"/>
              </a:rPr>
              <a:t> </a:t>
            </a:r>
            <a:r>
              <a:rPr lang="en-US" sz="1100" dirty="0" err="1">
                <a:latin typeface="Calibri" panose="020F0502020204030204" pitchFamily="34" charset="0"/>
              </a:rPr>
              <a:t>direito</a:t>
            </a:r>
            <a:r>
              <a:rPr lang="en-US" sz="1100" dirty="0">
                <a:latin typeface="Calibri" panose="020F0502020204030204" pitchFamily="34" charset="0"/>
              </a:rPr>
              <a:t> </a:t>
            </a:r>
            <a:r>
              <a:rPr lang="en-US" sz="1100" dirty="0" err="1">
                <a:latin typeface="Calibri" panose="020F0502020204030204" pitchFamily="34" charset="0"/>
              </a:rPr>
              <a:t>à</a:t>
            </a:r>
            <a:r>
              <a:rPr lang="en-US" sz="1100" dirty="0">
                <a:latin typeface="Calibri" panose="020F0502020204030204" pitchFamily="34" charset="0"/>
              </a:rPr>
              <a:t> </a:t>
            </a:r>
            <a:r>
              <a:rPr lang="en-US" sz="1100" dirty="0" err="1">
                <a:latin typeface="Calibri" panose="020F0502020204030204" pitchFamily="34" charset="0"/>
              </a:rPr>
              <a:t>reversibilidade</a:t>
            </a:r>
            <a:r>
              <a:rPr lang="en-US" sz="1100" dirty="0">
                <a:latin typeface="Calibri" panose="020F0502020204030204" pitchFamily="34" charset="0"/>
              </a:rPr>
              <a:t> de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transação</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erros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fundos</a:t>
            </a:r>
            <a:r>
              <a:rPr lang="en-US" sz="1100" dirty="0">
                <a:latin typeface="Calibri" panose="020F0502020204030204" pitchFamily="34" charset="0"/>
              </a:rPr>
              <a:t> </a:t>
            </a:r>
            <a:r>
              <a:rPr lang="en-US" sz="1100" dirty="0" err="1">
                <a:latin typeface="Calibri" panose="020F0502020204030204" pitchFamily="34" charset="0"/>
              </a:rPr>
              <a:t>correspondentes</a:t>
            </a:r>
            <a:r>
              <a:rPr lang="en-US" sz="1100" dirty="0">
                <a:latin typeface="Calibri" panose="020F0502020204030204" pitchFamily="34" charset="0"/>
              </a:rPr>
              <a:t> são </a:t>
            </a:r>
            <a:r>
              <a:rPr lang="en-US" sz="1100" dirty="0" err="1">
                <a:latin typeface="Calibri" panose="020F0502020204030204" pitchFamily="34" charset="0"/>
              </a:rPr>
              <a:t>perdidos</a:t>
            </a:r>
            <a:r>
              <a:rPr lang="en-US" sz="1100" dirty="0">
                <a:latin typeface="Calibri" panose="020F0502020204030204" pitchFamily="34" charset="0"/>
              </a:rPr>
              <a:t>, a </a:t>
            </a:r>
            <a:r>
              <a:rPr lang="en-US" sz="1100" dirty="0" err="1">
                <a:latin typeface="Calibri" panose="020F0502020204030204" pitchFamily="34" charset="0"/>
              </a:rPr>
              <a:t>menos</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nenhum</a:t>
            </a:r>
            <a:r>
              <a:rPr lang="en-US" sz="1100" dirty="0">
                <a:latin typeface="Calibri" panose="020F0502020204030204" pitchFamily="34" charset="0"/>
              </a:rPr>
              <a:t> </a:t>
            </a:r>
            <a:r>
              <a:rPr lang="en-US" sz="1100" dirty="0" err="1">
                <a:latin typeface="Calibri" panose="020F0502020204030204" pitchFamily="34" charset="0"/>
              </a:rPr>
              <a:t>intermediário</a:t>
            </a:r>
            <a:r>
              <a:rPr lang="en-US" sz="1100" dirty="0">
                <a:latin typeface="Calibri" panose="020F0502020204030204" pitchFamily="34" charset="0"/>
              </a:rPr>
              <a:t> </a:t>
            </a:r>
            <a:r>
              <a:rPr lang="en-US" sz="1100" dirty="0" err="1">
                <a:latin typeface="Calibri" panose="020F0502020204030204" pitchFamily="34" charset="0"/>
              </a:rPr>
              <a:t>regulamentado</a:t>
            </a:r>
            <a:r>
              <a:rPr lang="en-US" sz="1100" dirty="0">
                <a:latin typeface="Calibri" panose="020F0502020204030204" pitchFamily="34" charset="0"/>
              </a:rPr>
              <a:t> </a:t>
            </a:r>
            <a:r>
              <a:rPr lang="en-US" sz="1100" dirty="0" err="1">
                <a:latin typeface="Calibri" panose="020F0502020204030204" pitchFamily="34" charset="0"/>
              </a:rPr>
              <a:t>na</a:t>
            </a:r>
            <a:r>
              <a:rPr lang="en-US" sz="1100" dirty="0">
                <a:latin typeface="Calibri" panose="020F0502020204030204" pitchFamily="34" charset="0"/>
              </a:rPr>
              <a:t> forma de um </a:t>
            </a:r>
            <a:r>
              <a:rPr lang="en-US" sz="1100" dirty="0" err="1">
                <a:latin typeface="Calibri" panose="020F0502020204030204" pitchFamily="34" charset="0"/>
              </a:rPr>
              <a:t>provedor</a:t>
            </a:r>
            <a:r>
              <a:rPr lang="en-US" sz="1100" dirty="0">
                <a:latin typeface="Calibri" panose="020F0502020204030204" pitchFamily="34" charset="0"/>
              </a:rPr>
              <a:t> de </a:t>
            </a:r>
            <a:r>
              <a:rPr lang="en-US" sz="1100" dirty="0" err="1">
                <a:latin typeface="Calibri" panose="020F0502020204030204" pitchFamily="34" charset="0"/>
              </a:rPr>
              <a:t>serviços</a:t>
            </a:r>
            <a:r>
              <a:rPr lang="en-US" sz="1100" dirty="0">
                <a:latin typeface="Calibri" panose="020F0502020204030204" pitchFamily="34" charset="0"/>
              </a:rPr>
              <a:t> de </a:t>
            </a:r>
            <a:r>
              <a:rPr lang="en-US" sz="1100" dirty="0" err="1">
                <a:latin typeface="Calibri" panose="020F0502020204030204" pitchFamily="34" charset="0"/>
              </a:rPr>
              <a:t>criptografia</a:t>
            </a:r>
            <a:r>
              <a:rPr lang="en-US" sz="1100" dirty="0">
                <a:latin typeface="Calibri" panose="020F0502020204030204" pitchFamily="34" charset="0"/>
              </a:rPr>
              <a:t> </a:t>
            </a:r>
            <a:r>
              <a:rPr lang="en-US" sz="1100" dirty="0" err="1">
                <a:latin typeface="Calibri" panose="020F0502020204030204" pitchFamily="34" charset="0"/>
              </a:rPr>
              <a:t>seja</a:t>
            </a:r>
            <a:r>
              <a:rPr lang="en-US" sz="1100" dirty="0">
                <a:latin typeface="Calibri" panose="020F0502020204030204" pitchFamily="34" charset="0"/>
              </a:rPr>
              <a:t> </a:t>
            </a:r>
            <a:r>
              <a:rPr lang="en-US" sz="1100" dirty="0" err="1">
                <a:latin typeface="Calibri" panose="020F0502020204030204" pitchFamily="34" charset="0"/>
              </a:rPr>
              <a:t>usado</a:t>
            </a:r>
            <a:r>
              <a:rPr lang="en-US" sz="1100" dirty="0">
                <a:latin typeface="Calibri" panose="020F0502020204030204" pitchFamily="34" charset="0"/>
              </a:rPr>
              <a:t>. </a:t>
            </a:r>
            <a:r>
              <a:rPr lang="en-US" sz="1100" dirty="0" err="1">
                <a:latin typeface="Calibri" panose="020F0502020204030204" pitchFamily="34" charset="0"/>
              </a:rPr>
              <a:t>Além</a:t>
            </a:r>
            <a:r>
              <a:rPr lang="en-US" sz="1100" dirty="0">
                <a:latin typeface="Calibri" panose="020F0502020204030204" pitchFamily="34" charset="0"/>
              </a:rPr>
              <a:t> disso, </a:t>
            </a:r>
            <a:r>
              <a:rPr lang="en-US" sz="1100" dirty="0" err="1">
                <a:latin typeface="Calibri" panose="020F0502020204030204" pitchFamily="34" charset="0"/>
              </a:rPr>
              <a:t>consumidores</a:t>
            </a:r>
            <a:r>
              <a:rPr lang="en-US" sz="1100" dirty="0">
                <a:latin typeface="Calibri" panose="020F0502020204030204" pitchFamily="34" charset="0"/>
              </a:rPr>
              <a:t> e </a:t>
            </a:r>
            <a:r>
              <a:rPr lang="en-US" sz="1100" dirty="0" err="1">
                <a:latin typeface="Calibri" panose="020F0502020204030204" pitchFamily="34" charset="0"/>
              </a:rPr>
              <a:t>investidores</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usam</a:t>
            </a:r>
            <a:r>
              <a:rPr lang="en-US" sz="1100" dirty="0">
                <a:latin typeface="Calibri" panose="020F0502020204030204" pitchFamily="34" charset="0"/>
              </a:rPr>
              <a:t> </a:t>
            </a:r>
            <a:r>
              <a:rPr lang="en-US" sz="1100" dirty="0" err="1">
                <a:latin typeface="Calibri" panose="020F0502020204030204" pitchFamily="34" charset="0"/>
              </a:rPr>
              <a:t>criptomoedas</a:t>
            </a:r>
            <a:r>
              <a:rPr lang="en-US" sz="1100" dirty="0">
                <a:latin typeface="Calibri" panose="020F0502020204030204" pitchFamily="34" charset="0"/>
              </a:rPr>
              <a:t> </a:t>
            </a:r>
            <a:r>
              <a:rPr lang="en-US" sz="1100" dirty="0" err="1">
                <a:latin typeface="Calibri" panose="020F0502020204030204" pitchFamily="34" charset="0"/>
              </a:rPr>
              <a:t>podem</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parte </a:t>
            </a:r>
            <a:r>
              <a:rPr lang="en-US" sz="1100" dirty="0" err="1">
                <a:latin typeface="Calibri" panose="020F0502020204030204" pitchFamily="34" charset="0"/>
              </a:rPr>
              <a:t>ou</a:t>
            </a:r>
            <a:r>
              <a:rPr lang="en-US" sz="1100" dirty="0">
                <a:latin typeface="Calibri" panose="020F0502020204030204" pitchFamily="34" charset="0"/>
              </a:rPr>
              <a:t> </a:t>
            </a:r>
            <a:r>
              <a:rPr lang="en-US" sz="1100" dirty="0" err="1">
                <a:latin typeface="Calibri" panose="020F0502020204030204" pitchFamily="34" charset="0"/>
              </a:rPr>
              <a:t>todos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seus</a:t>
            </a:r>
            <a:r>
              <a:rPr lang="en-US" sz="1100" dirty="0">
                <a:latin typeface="Calibri" panose="020F0502020204030204" pitchFamily="34" charset="0"/>
              </a:rPr>
              <a:t> </a:t>
            </a:r>
            <a:r>
              <a:rPr lang="en-US" sz="1100" dirty="0" err="1">
                <a:latin typeface="Calibri" panose="020F0502020204030204" pitchFamily="34" charset="0"/>
              </a:rPr>
              <a:t>ativos</a:t>
            </a:r>
            <a:r>
              <a:rPr lang="en-US" sz="1100" dirty="0">
                <a:latin typeface="Calibri" panose="020F0502020204030204" pitchFamily="34" charset="0"/>
              </a:rPr>
              <a:t> se </a:t>
            </a:r>
            <a:r>
              <a:rPr lang="en-US" sz="1100" dirty="0" err="1">
                <a:latin typeface="Calibri" panose="020F0502020204030204" pitchFamily="34" charset="0"/>
              </a:rPr>
              <a:t>perderem</a:t>
            </a:r>
            <a:r>
              <a:rPr lang="en-US" sz="1100" dirty="0">
                <a:latin typeface="Calibri" panose="020F0502020204030204" pitchFamily="34" charset="0"/>
              </a:rPr>
              <a:t> </a:t>
            </a:r>
            <a:r>
              <a:rPr lang="en-US" sz="1100" dirty="0" err="1">
                <a:latin typeface="Calibri" panose="020F0502020204030204" pitchFamily="34" charset="0"/>
              </a:rPr>
              <a:t>sua</a:t>
            </a:r>
            <a:r>
              <a:rPr lang="en-US" sz="1100" dirty="0">
                <a:latin typeface="Calibri" panose="020F0502020204030204" pitchFamily="34" charset="0"/>
              </a:rPr>
              <a:t>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se </a:t>
            </a:r>
            <a:r>
              <a:rPr lang="en-US" sz="1100" dirty="0" err="1">
                <a:latin typeface="Calibri" panose="020F0502020204030204" pitchFamily="34" charset="0"/>
              </a:rPr>
              <a:t>ela</a:t>
            </a:r>
            <a:r>
              <a:rPr lang="en-US" sz="1100" dirty="0">
                <a:latin typeface="Calibri" panose="020F0502020204030204" pitchFamily="34" charset="0"/>
              </a:rPr>
              <a:t> for </a:t>
            </a:r>
            <a:r>
              <a:rPr lang="en-US" sz="1100" dirty="0" err="1">
                <a:latin typeface="Calibri" panose="020F0502020204030204" pitchFamily="34" charset="0"/>
              </a:rPr>
              <a:t>roubada</a:t>
            </a:r>
            <a:r>
              <a:rPr lang="en-US" sz="1100" dirty="0">
                <a:latin typeface="Calibri" panose="020F0502020204030204" pitchFamily="34" charset="0"/>
              </a:rPr>
              <a:t>.</a:t>
            </a:r>
          </a:p>
          <a:p>
            <a:pPr algn="just" defTabSz="312738"/>
            <a:r>
              <a:rPr lang="en-US" sz="1100" dirty="0">
                <a:latin typeface="Calibri" panose="020F0502020204030204" pitchFamily="34" charset="0"/>
              </a:rPr>
              <a:t> </a:t>
            </a:r>
          </a:p>
          <a:p>
            <a:pPr algn="just" defTabSz="312738"/>
            <a:r>
              <a:rPr lang="en-US" sz="1100" dirty="0" err="1">
                <a:latin typeface="Calibri" panose="020F0502020204030204" pitchFamily="34" charset="0"/>
              </a:rPr>
              <a:t>Esse</a:t>
            </a:r>
            <a:r>
              <a:rPr lang="en-US" sz="1100" dirty="0">
                <a:latin typeface="Calibri" panose="020F0502020204030204" pitchFamily="34" charset="0"/>
              </a:rPr>
              <a:t> </a:t>
            </a:r>
            <a:r>
              <a:rPr lang="en-US" sz="1100" dirty="0" err="1">
                <a:latin typeface="Calibri" panose="020F0502020204030204" pitchFamily="34" charset="0"/>
              </a:rPr>
              <a:t>risco</a:t>
            </a:r>
            <a:r>
              <a:rPr lang="en-US" sz="1100" dirty="0">
                <a:latin typeface="Calibri" panose="020F0502020204030204" pitchFamily="34" charset="0"/>
              </a:rPr>
              <a:t> </a:t>
            </a:r>
            <a:r>
              <a:rPr lang="en-US" sz="1100" dirty="0" err="1">
                <a:latin typeface="Calibri" panose="020F0502020204030204" pitchFamily="34" charset="0"/>
              </a:rPr>
              <a:t>existe</a:t>
            </a:r>
            <a:r>
              <a:rPr lang="en-US" sz="1100" dirty="0">
                <a:latin typeface="Calibri" panose="020F0502020204030204" pitchFamily="34" charset="0"/>
              </a:rPr>
              <a:t> </a:t>
            </a:r>
            <a:r>
              <a:rPr lang="en-US" sz="1100" dirty="0" err="1">
                <a:latin typeface="Calibri" panose="020F0502020204030204" pitchFamily="34" charset="0"/>
              </a:rPr>
              <a:t>tanto</a:t>
            </a:r>
            <a:r>
              <a:rPr lang="en-US" sz="1100" dirty="0">
                <a:latin typeface="Calibri" panose="020F0502020204030204" pitchFamily="34" charset="0"/>
              </a:rPr>
              <a:t> com </a:t>
            </a:r>
            <a:r>
              <a:rPr lang="en-US" sz="1100" dirty="0" err="1">
                <a:latin typeface="Calibri" panose="020F0502020204030204" pitchFamily="34" charset="0"/>
              </a:rPr>
              <a:t>carteiras</a:t>
            </a:r>
            <a:r>
              <a:rPr lang="en-US" sz="1100" dirty="0">
                <a:latin typeface="Calibri" panose="020F0502020204030204" pitchFamily="34" charset="0"/>
              </a:rPr>
              <a:t> de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como</a:t>
            </a:r>
            <a:r>
              <a:rPr lang="en-US" sz="1100" dirty="0">
                <a:latin typeface="Calibri" panose="020F0502020204030204" pitchFamily="34" charset="0"/>
              </a:rPr>
              <a:t> </a:t>
            </a:r>
            <a:r>
              <a:rPr lang="en-US" sz="1100" dirty="0" err="1">
                <a:latin typeface="Calibri" panose="020F0502020204030204" pitchFamily="34" charset="0"/>
              </a:rPr>
              <a:t>sem</a:t>
            </a:r>
            <a:r>
              <a:rPr lang="en-US" sz="1100" dirty="0">
                <a:latin typeface="Calibri" panose="020F0502020204030204" pitchFamily="34" charset="0"/>
              </a:rPr>
              <a:t> </a:t>
            </a:r>
            <a:r>
              <a:rPr lang="en-US" sz="1100" dirty="0" err="1">
                <a:latin typeface="Calibri" panose="020F0502020204030204" pitchFamily="34" charset="0"/>
              </a:rPr>
              <a:t>custódia</a:t>
            </a:r>
            <a:r>
              <a:rPr lang="en-US" sz="1100" dirty="0">
                <a:latin typeface="Calibri" panose="020F0502020204030204" pitchFamily="34" charset="0"/>
              </a:rPr>
              <a:t>. No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carteiras</a:t>
            </a:r>
            <a:r>
              <a:rPr lang="en-US" sz="1100" dirty="0">
                <a:latin typeface="Calibri" panose="020F0502020204030204" pitchFamily="34" charset="0"/>
              </a:rPr>
              <a:t> de </a:t>
            </a:r>
            <a:r>
              <a:rPr lang="en-US" sz="1100" dirty="0" err="1">
                <a:latin typeface="Calibri" panose="020F0502020204030204" pitchFamily="34" charset="0"/>
              </a:rPr>
              <a:t>custódia</a:t>
            </a:r>
            <a:r>
              <a:rPr lang="en-US" sz="1100" dirty="0">
                <a:latin typeface="Calibri" panose="020F0502020204030204" pitchFamily="34" charset="0"/>
              </a:rPr>
              <a:t>, a </a:t>
            </a:r>
            <a:r>
              <a:rPr lang="en-US" sz="1100" dirty="0" err="1">
                <a:latin typeface="Calibri" panose="020F0502020204030204" pitchFamily="34" charset="0"/>
              </a:rPr>
              <a:t>responsabilidade</a:t>
            </a:r>
            <a:r>
              <a:rPr lang="en-US" sz="1100" dirty="0">
                <a:latin typeface="Calibri" panose="020F0502020204030204" pitchFamily="34" charset="0"/>
              </a:rPr>
              <a:t> </a:t>
            </a:r>
            <a:r>
              <a:rPr lang="en-US" sz="1100" dirty="0" err="1">
                <a:latin typeface="Calibri" panose="020F0502020204030204" pitchFamily="34" charset="0"/>
              </a:rPr>
              <a:t>pelo</a:t>
            </a:r>
            <a:r>
              <a:rPr lang="en-US" sz="1100" dirty="0">
                <a:latin typeface="Calibri" panose="020F0502020204030204" pitchFamily="34" charset="0"/>
              </a:rPr>
              <a:t> </a:t>
            </a:r>
            <a:r>
              <a:rPr lang="en-US" sz="1100" dirty="0" err="1">
                <a:latin typeface="Calibri" panose="020F0502020204030204" pitchFamily="34" charset="0"/>
              </a:rPr>
              <a:t>armazenamento</a:t>
            </a:r>
            <a:r>
              <a:rPr lang="en-US" sz="1100" dirty="0">
                <a:latin typeface="Calibri" panose="020F0502020204030204" pitchFamily="34" charset="0"/>
              </a:rPr>
              <a:t> </a:t>
            </a:r>
            <a:r>
              <a:rPr lang="en-US" sz="1100" dirty="0" err="1">
                <a:latin typeface="Calibri" panose="020F0502020204030204" pitchFamily="34" charset="0"/>
              </a:rPr>
              <a:t>seguro</a:t>
            </a:r>
            <a:r>
              <a:rPr lang="en-US" sz="1100" dirty="0">
                <a:latin typeface="Calibri" panose="020F0502020204030204" pitchFamily="34" charset="0"/>
              </a:rPr>
              <a:t> das </a:t>
            </a:r>
            <a:r>
              <a:rPr lang="en-US" sz="1100" dirty="0" err="1">
                <a:latin typeface="Calibri" panose="020F0502020204030204" pitchFamily="34" charset="0"/>
              </a:rPr>
              <a:t>chaves</a:t>
            </a:r>
            <a:r>
              <a:rPr lang="en-US" sz="1100" dirty="0">
                <a:latin typeface="Calibri" panose="020F0502020204030204" pitchFamily="34" charset="0"/>
              </a:rPr>
              <a:t> </a:t>
            </a:r>
            <a:r>
              <a:rPr lang="en-US" sz="1100" dirty="0" err="1">
                <a:latin typeface="Calibri" panose="020F0502020204030204" pitchFamily="34" charset="0"/>
              </a:rPr>
              <a:t>privadas</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do </a:t>
            </a:r>
            <a:r>
              <a:rPr lang="en-US" sz="1100" dirty="0" err="1">
                <a:latin typeface="Calibri" panose="020F0502020204030204" pitchFamily="34" charset="0"/>
              </a:rPr>
              <a:t>provedor</a:t>
            </a:r>
            <a:r>
              <a:rPr lang="en-US" sz="1100" dirty="0">
                <a:latin typeface="Calibri" panose="020F0502020204030204" pitchFamily="34" charset="0"/>
              </a:rPr>
              <a:t> </a:t>
            </a:r>
            <a:r>
              <a:rPr lang="en-US" sz="1100" dirty="0" err="1">
                <a:latin typeface="Calibri" panose="020F0502020204030204" pitchFamily="34" charset="0"/>
              </a:rPr>
              <a:t>terceirizado</a:t>
            </a:r>
            <a:r>
              <a:rPr lang="en-US" sz="1100" dirty="0">
                <a:latin typeface="Calibri" panose="020F0502020204030204" pitchFamily="34" charset="0"/>
              </a:rPr>
              <a:t>. </a:t>
            </a:r>
            <a:r>
              <a:rPr lang="en-US" sz="1100" dirty="0" err="1">
                <a:latin typeface="Calibri" panose="020F0502020204030204" pitchFamily="34" charset="0"/>
              </a:rPr>
              <a:t>Essa</a:t>
            </a:r>
            <a:r>
              <a:rPr lang="en-US" sz="1100" dirty="0">
                <a:latin typeface="Calibri" panose="020F0502020204030204" pitchFamily="34" charset="0"/>
              </a:rPr>
              <a:t> </a:t>
            </a:r>
            <a:r>
              <a:rPr lang="en-US" sz="1100" dirty="0" err="1">
                <a:latin typeface="Calibri" panose="020F0502020204030204" pitchFamily="34" charset="0"/>
              </a:rPr>
              <a:t>empresa</a:t>
            </a:r>
            <a:r>
              <a:rPr lang="en-US" sz="1100" dirty="0">
                <a:latin typeface="Calibri" panose="020F0502020204030204" pitchFamily="34" charset="0"/>
              </a:rPr>
              <a:t> </a:t>
            </a:r>
            <a:r>
              <a:rPr lang="en-US" sz="1100" dirty="0" err="1">
                <a:latin typeface="Calibri" panose="020F0502020204030204" pitchFamily="34" charset="0"/>
              </a:rPr>
              <a:t>pode</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atacada</a:t>
            </a:r>
            <a:r>
              <a:rPr lang="en-US" sz="1100" dirty="0">
                <a:latin typeface="Calibri" panose="020F0502020204030204" pitchFamily="34" charset="0"/>
              </a:rPr>
              <a:t>, </a:t>
            </a:r>
            <a:r>
              <a:rPr lang="en-US" sz="1100" dirty="0" err="1">
                <a:latin typeface="Calibri" panose="020F0502020204030204" pitchFamily="34" charset="0"/>
              </a:rPr>
              <a:t>por</a:t>
            </a:r>
            <a:r>
              <a:rPr lang="en-US" sz="1100" dirty="0">
                <a:latin typeface="Calibri" panose="020F0502020204030204" pitchFamily="34" charset="0"/>
              </a:rPr>
              <a:t> </a:t>
            </a:r>
            <a:r>
              <a:rPr lang="en-US" sz="1100" dirty="0" err="1">
                <a:latin typeface="Calibri" panose="020F0502020204030204" pitchFamily="34" charset="0"/>
              </a:rPr>
              <a:t>exemplo</a:t>
            </a:r>
            <a:r>
              <a:rPr lang="en-US" sz="1100" dirty="0">
                <a:latin typeface="Calibri" panose="020F0502020204030204" pitchFamily="34" charset="0"/>
              </a:rPr>
              <a:t>, </a:t>
            </a:r>
            <a:r>
              <a:rPr lang="en-US" sz="1100" dirty="0" err="1">
                <a:latin typeface="Calibri" panose="020F0502020204030204" pitchFamily="34" charset="0"/>
              </a:rPr>
              <a:t>por</a:t>
            </a:r>
            <a:r>
              <a:rPr lang="en-US" sz="1100" dirty="0">
                <a:latin typeface="Calibri" panose="020F0502020204030204" pitchFamily="34" charset="0"/>
              </a:rPr>
              <a:t> hackers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usam</a:t>
            </a:r>
            <a:r>
              <a:rPr lang="en-US" sz="1100" dirty="0">
                <a:latin typeface="Calibri" panose="020F0502020204030204" pitchFamily="34" charset="0"/>
              </a:rPr>
              <a:t> um </a:t>
            </a:r>
            <a:r>
              <a:rPr lang="en-US" sz="1100" dirty="0" err="1">
                <a:latin typeface="Calibri" panose="020F0502020204030204" pitchFamily="34" charset="0"/>
              </a:rPr>
              <a:t>ambiente</a:t>
            </a:r>
            <a:r>
              <a:rPr lang="en-US" sz="1100" dirty="0">
                <a:latin typeface="Calibri" panose="020F0502020204030204" pitchFamily="34" charset="0"/>
              </a:rPr>
              <a:t> de TI </a:t>
            </a:r>
            <a:r>
              <a:rPr lang="en-US" sz="1100" dirty="0" err="1">
                <a:latin typeface="Calibri" panose="020F0502020204030204" pitchFamily="34" charset="0"/>
              </a:rPr>
              <a:t>insuficientemente</a:t>
            </a:r>
            <a:r>
              <a:rPr lang="en-US" sz="1100" dirty="0">
                <a:latin typeface="Calibri" panose="020F0502020204030204" pitchFamily="34" charset="0"/>
              </a:rPr>
              <a:t> </a:t>
            </a:r>
            <a:r>
              <a:rPr lang="en-US" sz="1100" dirty="0" err="1">
                <a:latin typeface="Calibri" panose="020F0502020204030204" pitchFamily="34" charset="0"/>
              </a:rPr>
              <a:t>seguro</a:t>
            </a:r>
            <a:r>
              <a:rPr lang="en-US" sz="1100" dirty="0">
                <a:latin typeface="Calibri" panose="020F0502020204030204" pitchFamily="34" charset="0"/>
              </a:rPr>
              <a:t>. </a:t>
            </a:r>
            <a:r>
              <a:rPr lang="en-US" sz="1100" dirty="0" err="1">
                <a:latin typeface="Calibri" panose="020F0502020204030204" pitchFamily="34" charset="0"/>
              </a:rPr>
              <a:t>Por</a:t>
            </a:r>
            <a:r>
              <a:rPr lang="en-US" sz="1100" dirty="0">
                <a:latin typeface="Calibri" panose="020F0502020204030204" pitchFamily="34" charset="0"/>
              </a:rPr>
              <a:t> </a:t>
            </a:r>
            <a:r>
              <a:rPr lang="en-US" sz="1100" dirty="0" err="1">
                <a:latin typeface="Calibri" panose="020F0502020204030204" pitchFamily="34" charset="0"/>
              </a:rPr>
              <a:t>meio</a:t>
            </a:r>
            <a:r>
              <a:rPr lang="en-US" sz="1100" dirty="0">
                <a:latin typeface="Calibri" panose="020F0502020204030204" pitchFamily="34" charset="0"/>
              </a:rPr>
              <a:t> </a:t>
            </a:r>
            <a:r>
              <a:rPr lang="en-US" sz="1100" dirty="0" err="1">
                <a:latin typeface="Calibri" panose="020F0502020204030204" pitchFamily="34" charset="0"/>
              </a:rPr>
              <a:t>desse</a:t>
            </a:r>
            <a:r>
              <a:rPr lang="en-US" sz="1100" dirty="0">
                <a:latin typeface="Calibri" panose="020F0502020204030204" pitchFamily="34" charset="0"/>
              </a:rPr>
              <a:t> </a:t>
            </a:r>
            <a:r>
              <a:rPr lang="en-US" sz="1100" dirty="0" err="1">
                <a:latin typeface="Calibri" panose="020F0502020204030204" pitchFamily="34" charset="0"/>
              </a:rPr>
              <a:t>acess</a:t>
            </a:r>
            <a:r>
              <a:rPr lang="en-US" sz="1100" dirty="0">
                <a:latin typeface="Calibri" panose="020F0502020204030204" pitchFamily="34" charset="0"/>
              </a:rPr>
              <a:t> </a:t>
            </a:r>
            <a:r>
              <a:rPr lang="en-US" sz="1100" dirty="0" err="1">
                <a:latin typeface="Calibri" panose="020F0502020204030204" pitchFamily="34" charset="0"/>
              </a:rPr>
              <a:t>ilegal</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investidores</a:t>
            </a:r>
            <a:r>
              <a:rPr lang="en-US" sz="1100" dirty="0">
                <a:latin typeface="Calibri" panose="020F0502020204030204" pitchFamily="34" charset="0"/>
              </a:rPr>
              <a:t> </a:t>
            </a:r>
            <a:r>
              <a:rPr lang="en-US" sz="1100" dirty="0" err="1">
                <a:latin typeface="Calibri" panose="020F0502020204030204" pitchFamily="34" charset="0"/>
              </a:rPr>
              <a:t>podem</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a </a:t>
            </a:r>
            <a:r>
              <a:rPr lang="en-US" sz="1100" dirty="0" err="1">
                <a:latin typeface="Calibri" panose="020F0502020204030204" pitchFamily="34" charset="0"/>
              </a:rPr>
              <a:t>totalidade</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parte das </a:t>
            </a:r>
            <a:r>
              <a:rPr lang="en-US" sz="1100" dirty="0" err="1">
                <a:latin typeface="Calibri" panose="020F0502020204030204" pitchFamily="34" charset="0"/>
              </a:rPr>
              <a:t>suas</a:t>
            </a:r>
            <a:r>
              <a:rPr lang="en-US" sz="1100" dirty="0">
                <a:latin typeface="Calibri" panose="020F0502020204030204" pitchFamily="34" charset="0"/>
              </a:rPr>
              <a:t> </a:t>
            </a:r>
            <a:r>
              <a:rPr lang="en-US" sz="1100" dirty="0" err="1">
                <a:latin typeface="Calibri" panose="020F0502020204030204" pitchFamily="34" charset="0"/>
              </a:rPr>
              <a:t>criptomoedas</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a </a:t>
            </a:r>
            <a:r>
              <a:rPr lang="en-US" sz="1100" dirty="0" err="1">
                <a:latin typeface="Calibri" panose="020F0502020204030204" pitchFamily="34" charset="0"/>
              </a:rPr>
              <a:t>totalidade</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parte dos </a:t>
            </a:r>
            <a:r>
              <a:rPr lang="en-US" sz="1100" dirty="0" err="1">
                <a:latin typeface="Calibri" panose="020F0502020204030204" pitchFamily="34" charset="0"/>
              </a:rPr>
              <a:t>seus</a:t>
            </a:r>
            <a:r>
              <a:rPr lang="en-US" sz="1100" dirty="0">
                <a:latin typeface="Calibri" panose="020F0502020204030204" pitchFamily="34" charset="0"/>
              </a:rPr>
              <a:t> </a:t>
            </a:r>
            <a:r>
              <a:rPr lang="en-US" sz="1100" dirty="0" err="1">
                <a:latin typeface="Calibri" panose="020F0502020204030204" pitchFamily="34" charset="0"/>
              </a:rPr>
              <a:t>ativos</a:t>
            </a:r>
            <a:r>
              <a:rPr lang="en-US" sz="1100" dirty="0">
                <a:latin typeface="Calibri" panose="020F0502020204030204" pitchFamily="34" charset="0"/>
              </a:rPr>
              <a:t> </a:t>
            </a:r>
            <a:r>
              <a:rPr lang="en-US" sz="1100" dirty="0" err="1">
                <a:latin typeface="Calibri" panose="020F0502020204030204" pitchFamily="34" charset="0"/>
              </a:rPr>
              <a:t>criptográficos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últimos</a:t>
            </a:r>
            <a:r>
              <a:rPr lang="en-US" sz="1100" dirty="0">
                <a:latin typeface="Calibri" panose="020F0502020204030204" pitchFamily="34" charset="0"/>
              </a:rPr>
              <a:t> </a:t>
            </a:r>
            <a:r>
              <a:rPr lang="en-US" sz="1100" dirty="0" err="1">
                <a:latin typeface="Calibri" panose="020F0502020204030204" pitchFamily="34" charset="0"/>
              </a:rPr>
              <a:t>anos</a:t>
            </a:r>
            <a:r>
              <a:rPr lang="en-US" sz="1100" dirty="0">
                <a:latin typeface="Calibri" panose="020F0502020204030204" pitchFamily="34" charset="0"/>
              </a:rPr>
              <a:t> </a:t>
            </a:r>
            <a:r>
              <a:rPr lang="en-US" sz="1100" dirty="0" err="1">
                <a:latin typeface="Calibri" panose="020F0502020204030204" pitchFamily="34" charset="0"/>
              </a:rPr>
              <a:t>mostraram</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tais</a:t>
            </a:r>
            <a:r>
              <a:rPr lang="en-US" sz="1100" dirty="0">
                <a:latin typeface="Calibri" panose="020F0502020204030204" pitchFamily="34" charset="0"/>
              </a:rPr>
              <a:t> </a:t>
            </a:r>
            <a:r>
              <a:rPr lang="en-US" sz="1100" dirty="0" err="1">
                <a:latin typeface="Calibri" panose="020F0502020204030204" pitchFamily="34" charset="0"/>
              </a:rPr>
              <a:t>vulnerabilidades</a:t>
            </a:r>
            <a:r>
              <a:rPr lang="en-US" sz="1100" dirty="0">
                <a:latin typeface="Calibri" panose="020F0502020204030204" pitchFamily="34" charset="0"/>
              </a:rPr>
              <a:t> de </a:t>
            </a:r>
            <a:r>
              <a:rPr lang="en-US" sz="1100" dirty="0" err="1">
                <a:latin typeface="Calibri" panose="020F0502020204030204" pitchFamily="34" charset="0"/>
              </a:rPr>
              <a:t>segurança</a:t>
            </a:r>
            <a:r>
              <a:rPr lang="en-US" sz="1100" dirty="0">
                <a:latin typeface="Calibri" panose="020F0502020204030204" pitchFamily="34" charset="0"/>
              </a:rPr>
              <a:t> </a:t>
            </a:r>
            <a:r>
              <a:rPr lang="en-US" sz="1100" dirty="0" err="1">
                <a:latin typeface="Calibri" panose="020F0502020204030204" pitchFamily="34" charset="0"/>
              </a:rPr>
              <a:t>ocorrem</a:t>
            </a:r>
            <a:r>
              <a:rPr lang="en-US" sz="1100" dirty="0">
                <a:latin typeface="Calibri" panose="020F0502020204030204" pitchFamily="34" charset="0"/>
              </a:rPr>
              <a:t> no </a:t>
            </a:r>
            <a:r>
              <a:rPr lang="en-US" sz="1100" dirty="0" err="1">
                <a:latin typeface="Calibri" panose="020F0502020204030204" pitchFamily="34" charset="0"/>
              </a:rPr>
              <a:t>mercado</a:t>
            </a:r>
            <a:r>
              <a:rPr lang="en-US" sz="1100" dirty="0">
                <a:latin typeface="Calibri" panose="020F0502020204030204" pitchFamily="34" charset="0"/>
              </a:rPr>
              <a:t> de </a:t>
            </a:r>
            <a:r>
              <a:rPr lang="en-US" sz="1100" dirty="0" err="1">
                <a:latin typeface="Calibri" panose="020F0502020204030204" pitchFamily="34" charset="0"/>
              </a:rPr>
              <a:t>criptomoedas</a:t>
            </a:r>
            <a:r>
              <a:rPr lang="en-US" sz="1100" dirty="0">
                <a:latin typeface="Calibri" panose="020F0502020204030204" pitchFamily="34" charset="0"/>
              </a:rPr>
              <a:t> e no </a:t>
            </a:r>
            <a:r>
              <a:rPr lang="en-US" sz="1100" dirty="0" err="1">
                <a:latin typeface="Calibri" panose="020F0502020204030204" pitchFamily="34" charset="0"/>
              </a:rPr>
              <a:t>mercado</a:t>
            </a:r>
            <a:r>
              <a:rPr lang="en-US" sz="1100" dirty="0">
                <a:latin typeface="Calibri" panose="020F0502020204030204" pitchFamily="34" charset="0"/>
              </a:rPr>
              <a:t> e </a:t>
            </a:r>
            <a:r>
              <a:rPr lang="en-US" sz="1100" dirty="0" err="1">
                <a:latin typeface="Calibri" panose="020F0502020204030204" pitchFamily="34" charset="0"/>
              </a:rPr>
              <a:t>que</a:t>
            </a:r>
            <a:r>
              <a:rPr lang="en-US" sz="1100" dirty="0">
                <a:latin typeface="Calibri" panose="020F0502020204030204" pitchFamily="34" charset="0"/>
              </a:rPr>
              <a:t> o </a:t>
            </a:r>
            <a:r>
              <a:rPr lang="en-US" sz="1100" dirty="0" err="1">
                <a:latin typeface="Calibri" panose="020F0502020204030204" pitchFamily="34" charset="0"/>
              </a:rPr>
              <a:t>risco</a:t>
            </a:r>
            <a:r>
              <a:rPr lang="en-US" sz="1100" dirty="0">
                <a:latin typeface="Calibri" panose="020F0502020204030204" pitchFamily="34" charset="0"/>
              </a:rPr>
              <a:t> de </a:t>
            </a:r>
            <a:r>
              <a:rPr lang="en-US" sz="1100" dirty="0" err="1">
                <a:latin typeface="Calibri" panose="020F0502020204030204" pitchFamily="34" charset="0"/>
              </a:rPr>
              <a:t>ataques</a:t>
            </a:r>
            <a:r>
              <a:rPr lang="en-US" sz="1100" dirty="0">
                <a:latin typeface="Calibri" panose="020F0502020204030204" pitchFamily="34" charset="0"/>
              </a:rPr>
              <a:t> de hackers continua </a:t>
            </a:r>
            <a:r>
              <a:rPr lang="en-US" sz="1100" dirty="0" err="1">
                <a:latin typeface="Calibri" panose="020F0502020204030204" pitchFamily="34" charset="0"/>
              </a:rPr>
              <a:t>presente</a:t>
            </a:r>
            <a:r>
              <a:rPr lang="en-US" sz="1100" dirty="0">
                <a:latin typeface="Calibri" panose="020F0502020204030204" pitchFamily="34" charset="0"/>
              </a:rPr>
              <a:t>.</a:t>
            </a:r>
          </a:p>
          <a:p>
            <a:pPr algn="just" defTabSz="312738"/>
            <a:endParaRPr lang="en-US" sz="1100" dirty="0">
              <a:latin typeface="Calibri" panose="020F0502020204030204" pitchFamily="34" charset="0"/>
            </a:endParaRPr>
          </a:p>
          <a:p>
            <a:pPr algn="just" defTabSz="312738"/>
            <a:r>
              <a:rPr lang="en-US" sz="1100" dirty="0">
                <a:latin typeface="Calibri" panose="020F0502020204030204" pitchFamily="34" charset="0"/>
              </a:rPr>
              <a:t>Se o </a:t>
            </a:r>
            <a:r>
              <a:rPr lang="en-US" sz="1100" dirty="0" err="1">
                <a:latin typeface="Calibri" panose="020F0502020204030204" pitchFamily="34" charset="0"/>
              </a:rPr>
              <a:t>provedor</a:t>
            </a:r>
            <a:r>
              <a:rPr lang="en-US" sz="1100" dirty="0">
                <a:latin typeface="Calibri" panose="020F0502020204030204" pitchFamily="34" charset="0"/>
              </a:rPr>
              <a:t> de </a:t>
            </a:r>
            <a:r>
              <a:rPr lang="en-US" sz="1100" dirty="0" err="1">
                <a:latin typeface="Calibri" panose="020F0502020204030204" pitchFamily="34" charset="0"/>
              </a:rPr>
              <a:t>carteira</a:t>
            </a:r>
            <a:r>
              <a:rPr lang="en-US" sz="1100" dirty="0">
                <a:latin typeface="Calibri" panose="020F0502020204030204" pitchFamily="34" charset="0"/>
              </a:rPr>
              <a:t> de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a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dos </a:t>
            </a:r>
            <a:r>
              <a:rPr lang="en-US" sz="1100" dirty="0" err="1">
                <a:latin typeface="Calibri" panose="020F0502020204030204" pitchFamily="34" charset="0"/>
              </a:rPr>
              <a:t>seus</a:t>
            </a:r>
            <a:r>
              <a:rPr lang="en-US" sz="1100" dirty="0">
                <a:latin typeface="Calibri" panose="020F0502020204030204" pitchFamily="34" charset="0"/>
              </a:rPr>
              <a:t> </a:t>
            </a:r>
            <a:r>
              <a:rPr lang="en-US" sz="1100" dirty="0" err="1">
                <a:latin typeface="Calibri" panose="020F0502020204030204" pitchFamily="34" charset="0"/>
              </a:rPr>
              <a:t>clientes</a:t>
            </a:r>
            <a:r>
              <a:rPr lang="en-US" sz="1100" dirty="0">
                <a:latin typeface="Calibri" panose="020F0502020204030204" pitchFamily="34" charset="0"/>
              </a:rPr>
              <a:t>, </a:t>
            </a:r>
            <a:r>
              <a:rPr lang="en-US" sz="1100" dirty="0" err="1">
                <a:latin typeface="Calibri" panose="020F0502020204030204" pitchFamily="34" charset="0"/>
              </a:rPr>
              <a:t>eles</a:t>
            </a:r>
            <a:r>
              <a:rPr lang="en-US" sz="1100" dirty="0">
                <a:latin typeface="Calibri" panose="020F0502020204030204" pitchFamily="34" charset="0"/>
              </a:rPr>
              <a:t> </a:t>
            </a:r>
            <a:r>
              <a:rPr lang="en-US" sz="1100" dirty="0" err="1">
                <a:latin typeface="Calibri" panose="020F0502020204030204" pitchFamily="34" charset="0"/>
              </a:rPr>
              <a:t>poderão</a:t>
            </a:r>
            <a:r>
              <a:rPr lang="en-US" sz="1100" dirty="0">
                <a:latin typeface="Calibri" panose="020F0502020204030204" pitchFamily="34" charset="0"/>
              </a:rPr>
              <a:t> </a:t>
            </a:r>
            <a:r>
              <a:rPr lang="en-US" sz="1100" dirty="0" err="1">
                <a:latin typeface="Calibri" panose="020F0502020204030204" pitchFamily="34" charset="0"/>
              </a:rPr>
              <a:t>reivindicar</a:t>
            </a:r>
            <a:r>
              <a:rPr lang="en-US" sz="1100" dirty="0">
                <a:latin typeface="Calibri" panose="020F0502020204030204" pitchFamily="34" charset="0"/>
              </a:rPr>
              <a:t>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compensação</a:t>
            </a:r>
            <a:r>
              <a:rPr lang="en-US" sz="1100" dirty="0">
                <a:latin typeface="Calibri" panose="020F0502020204030204" pitchFamily="34" charset="0"/>
              </a:rPr>
              <a:t>. </a:t>
            </a:r>
            <a:r>
              <a:rPr lang="en-US" sz="1100" dirty="0" err="1">
                <a:latin typeface="Calibri" panose="020F0502020204030204" pitchFamily="34" charset="0"/>
              </a:rPr>
              <a:t>Essa</a:t>
            </a:r>
            <a:r>
              <a:rPr lang="en-US" sz="1100" dirty="0">
                <a:latin typeface="Calibri" panose="020F0502020204030204" pitchFamily="34" charset="0"/>
              </a:rPr>
              <a:t> </a:t>
            </a:r>
            <a:r>
              <a:rPr lang="en-US" sz="1100" dirty="0" err="1">
                <a:latin typeface="Calibri" panose="020F0502020204030204" pitchFamily="34" charset="0"/>
              </a:rPr>
              <a:t>segurança</a:t>
            </a:r>
            <a:r>
              <a:rPr lang="en-US" sz="1100" dirty="0">
                <a:latin typeface="Calibri" panose="020F0502020204030204" pitchFamily="34" charset="0"/>
              </a:rPr>
              <a:t>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existe</a:t>
            </a:r>
            <a:r>
              <a:rPr lang="en-US" sz="1100" dirty="0">
                <a:latin typeface="Calibri" panose="020F0502020204030204" pitchFamily="34" charset="0"/>
              </a:rPr>
              <a:t> com </a:t>
            </a:r>
            <a:r>
              <a:rPr lang="en-US" sz="1100" dirty="0" err="1">
                <a:latin typeface="Calibri" panose="020F0502020204030204" pitchFamily="34" charset="0"/>
              </a:rPr>
              <a:t>carteiras</a:t>
            </a:r>
            <a:r>
              <a:rPr lang="en-US" sz="1100" dirty="0">
                <a:latin typeface="Calibri" panose="020F0502020204030204" pitchFamily="34" charset="0"/>
              </a:rPr>
              <a:t> </a:t>
            </a:r>
            <a:r>
              <a:rPr lang="en-US" sz="1100" dirty="0" err="1">
                <a:latin typeface="Calibri" panose="020F0502020204030204" pitchFamily="34" charset="0"/>
              </a:rPr>
              <a:t>sem</a:t>
            </a:r>
            <a:r>
              <a:rPr lang="en-US" sz="1100" dirty="0">
                <a:latin typeface="Calibri" panose="020F0502020204030204" pitchFamily="34" charset="0"/>
              </a:rPr>
              <a:t>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Aqui</a:t>
            </a:r>
            <a:r>
              <a:rPr lang="en-US" sz="1100" dirty="0">
                <a:latin typeface="Calibri" panose="020F0502020204030204" pitchFamily="34" charset="0"/>
              </a:rPr>
              <a:t>, a </a:t>
            </a:r>
            <a:r>
              <a:rPr lang="en-US" sz="1100" dirty="0" err="1">
                <a:latin typeface="Calibri" panose="020F0502020204030204" pitchFamily="34" charset="0"/>
              </a:rPr>
              <a:t>responsabilidade</a:t>
            </a:r>
            <a:r>
              <a:rPr lang="en-US" sz="1100" dirty="0">
                <a:latin typeface="Calibri" panose="020F0502020204030204" pitchFamily="34" charset="0"/>
              </a:rPr>
              <a:t> de </a:t>
            </a:r>
            <a:r>
              <a:rPr lang="en-US" sz="1100" dirty="0" err="1">
                <a:latin typeface="Calibri" panose="020F0502020204030204" pitchFamily="34" charset="0"/>
              </a:rPr>
              <a:t>proteger</a:t>
            </a:r>
            <a:r>
              <a:rPr lang="en-US" sz="1100" dirty="0">
                <a:latin typeface="Calibri" panose="020F0502020204030204" pitchFamily="34" charset="0"/>
              </a:rPr>
              <a:t> a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do </a:t>
            </a:r>
            <a:r>
              <a:rPr lang="en-US" sz="1100" dirty="0" err="1">
                <a:latin typeface="Calibri" panose="020F0502020204030204" pitchFamily="34" charset="0"/>
              </a:rPr>
              <a:t>próprio</a:t>
            </a:r>
            <a:r>
              <a:rPr lang="en-US" sz="1100" dirty="0">
                <a:latin typeface="Calibri" panose="020F0502020204030204" pitchFamily="34" charset="0"/>
              </a:rPr>
              <a:t> </a:t>
            </a:r>
            <a:r>
              <a:rPr lang="en-US" sz="1100" dirty="0" err="1">
                <a:latin typeface="Calibri" panose="020F0502020204030204" pitchFamily="34" charset="0"/>
              </a:rPr>
              <a:t>investidor</a:t>
            </a:r>
            <a:r>
              <a:rPr lang="en-US" sz="1100" dirty="0">
                <a:latin typeface="Calibri" panose="020F0502020204030204" pitchFamily="34" charset="0"/>
              </a:rPr>
              <a:t>. O </a:t>
            </a:r>
            <a:r>
              <a:rPr lang="en-US" sz="1100" dirty="0" err="1">
                <a:latin typeface="Calibri" panose="020F0502020204030204" pitchFamily="34" charset="0"/>
              </a:rPr>
              <a:t>uso</a:t>
            </a:r>
            <a:r>
              <a:rPr lang="en-US" sz="1100" dirty="0">
                <a:latin typeface="Calibri" panose="020F0502020204030204" pitchFamily="34" charset="0"/>
              </a:rPr>
              <a:t> de </a:t>
            </a:r>
            <a:r>
              <a:rPr lang="en-US" sz="1100" dirty="0" err="1">
                <a:latin typeface="Calibri" panose="020F0502020204030204" pitchFamily="34" charset="0"/>
              </a:rPr>
              <a:t>carteiras</a:t>
            </a:r>
            <a:r>
              <a:rPr lang="en-US" sz="1100" dirty="0">
                <a:latin typeface="Calibri" panose="020F0502020204030204" pitchFamily="34" charset="0"/>
              </a:rPr>
              <a:t> </a:t>
            </a:r>
            <a:r>
              <a:rPr lang="en-US" sz="1100" dirty="0" err="1">
                <a:latin typeface="Calibri" panose="020F0502020204030204" pitchFamily="34" charset="0"/>
              </a:rPr>
              <a:t>sem</a:t>
            </a:r>
            <a:r>
              <a:rPr lang="en-US" sz="1100" dirty="0">
                <a:latin typeface="Calibri" panose="020F0502020204030204" pitchFamily="34" charset="0"/>
              </a:rPr>
              <a:t>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portanto</a:t>
            </a:r>
            <a:r>
              <a:rPr lang="en-US" sz="1100" dirty="0">
                <a:latin typeface="Calibri" panose="020F0502020204030204" pitchFamily="34" charset="0"/>
              </a:rPr>
              <a:t>, </a:t>
            </a:r>
            <a:r>
              <a:rPr lang="en-US" sz="1100" dirty="0" err="1">
                <a:latin typeface="Calibri" panose="020F0502020204030204" pitchFamily="34" charset="0"/>
              </a:rPr>
              <a:t>acarreta</a:t>
            </a:r>
            <a:r>
              <a:rPr lang="en-US" sz="1100" dirty="0">
                <a:latin typeface="Calibri" panose="020F0502020204030204" pitchFamily="34" charset="0"/>
              </a:rPr>
              <a:t> </a:t>
            </a:r>
            <a:r>
              <a:rPr lang="en-US" sz="1100" dirty="0" err="1">
                <a:latin typeface="Calibri" panose="020F0502020204030204" pitchFamily="34" charset="0"/>
              </a:rPr>
              <a:t>maior</a:t>
            </a:r>
            <a:r>
              <a:rPr lang="en-US" sz="1100" dirty="0">
                <a:latin typeface="Calibri" panose="020F0502020204030204" pitchFamily="34" charset="0"/>
              </a:rPr>
              <a:t> </a:t>
            </a:r>
            <a:r>
              <a:rPr lang="en-US" sz="1100" dirty="0" err="1">
                <a:latin typeface="Calibri" panose="020F0502020204030204" pitchFamily="34" charset="0"/>
              </a:rPr>
              <a:t>responsabilidade</a:t>
            </a:r>
            <a:r>
              <a:rPr lang="en-US" sz="1100" dirty="0">
                <a:latin typeface="Calibri" panose="020F0502020204030204" pitchFamily="34" charset="0"/>
              </a:rPr>
              <a:t> </a:t>
            </a:r>
            <a:r>
              <a:rPr lang="en-US" sz="1100" dirty="0" err="1">
                <a:latin typeface="Calibri" panose="020F0502020204030204" pitchFamily="34" charset="0"/>
              </a:rPr>
              <a:t>para</a:t>
            </a:r>
            <a:r>
              <a:rPr lang="en-US" sz="1100" dirty="0">
                <a:latin typeface="Calibri" panose="020F0502020204030204" pitchFamily="34" charset="0"/>
              </a:rPr>
              <a:t> </a:t>
            </a:r>
            <a:r>
              <a:rPr lang="en-US" sz="1100" dirty="0" err="1">
                <a:latin typeface="Calibri" panose="020F0502020204030204" pitchFamily="34" charset="0"/>
              </a:rPr>
              <a:t>consumidores</a:t>
            </a:r>
            <a:r>
              <a:rPr lang="en-US" sz="1100" dirty="0">
                <a:latin typeface="Calibri" panose="020F0502020204030204" pitchFamily="34" charset="0"/>
              </a:rPr>
              <a:t> e </a:t>
            </a:r>
            <a:r>
              <a:rPr lang="en-US" sz="1100" dirty="0" err="1">
                <a:latin typeface="Calibri" panose="020F0502020204030204" pitchFamily="34" charset="0"/>
              </a:rPr>
              <a:t>investidores</a:t>
            </a:r>
            <a:r>
              <a:rPr lang="en-US" sz="1100" dirty="0">
                <a:latin typeface="Calibri" panose="020F0502020204030204" pitchFamily="34" charset="0"/>
              </a:rPr>
              <a:t>. Para </a:t>
            </a:r>
            <a:r>
              <a:rPr lang="en-US" sz="1100" dirty="0" err="1">
                <a:latin typeface="Calibri" panose="020F0502020204030204" pitchFamily="34" charset="0"/>
              </a:rPr>
              <a:t>consumidores</a:t>
            </a:r>
            <a:r>
              <a:rPr lang="en-US" sz="1100" dirty="0">
                <a:latin typeface="Calibri" panose="020F0502020204030204" pitchFamily="34" charset="0"/>
              </a:rPr>
              <a:t> e </a:t>
            </a:r>
            <a:r>
              <a:rPr lang="en-US" sz="1100" dirty="0" err="1">
                <a:latin typeface="Calibri" panose="020F0502020204030204" pitchFamily="34" charset="0"/>
              </a:rPr>
              <a:t>investidores</a:t>
            </a:r>
            <a:r>
              <a:rPr lang="en-US" sz="1100" dirty="0">
                <a:latin typeface="Calibri" panose="020F0502020204030204" pitchFamily="34" charset="0"/>
              </a:rPr>
              <a:t>: Se </a:t>
            </a:r>
            <a:r>
              <a:rPr lang="en-US" sz="1100" dirty="0" err="1">
                <a:latin typeface="Calibri" panose="020F0502020204030204" pitchFamily="34" charset="0"/>
              </a:rPr>
              <a:t>eles</a:t>
            </a:r>
            <a:r>
              <a:rPr lang="en-US" sz="1100" dirty="0">
                <a:latin typeface="Calibri" panose="020F0502020204030204" pitchFamily="34" charset="0"/>
              </a:rPr>
              <a:t> </a:t>
            </a:r>
            <a:r>
              <a:rPr lang="en-US" sz="1100" dirty="0" err="1">
                <a:latin typeface="Calibri" panose="020F0502020204030204" pitchFamily="34" charset="0"/>
              </a:rPr>
              <a:t>perderem</a:t>
            </a:r>
            <a:r>
              <a:rPr lang="en-US" sz="1100" dirty="0">
                <a:latin typeface="Calibri" panose="020F0502020204030204" pitchFamily="34" charset="0"/>
              </a:rPr>
              <a:t> </a:t>
            </a:r>
            <a:r>
              <a:rPr lang="en-US" sz="1100" dirty="0" err="1">
                <a:latin typeface="Calibri" panose="020F0502020204030204" pitchFamily="34" charset="0"/>
              </a:rPr>
              <a:t>sua</a:t>
            </a:r>
            <a:r>
              <a:rPr lang="en-US" sz="1100" dirty="0">
                <a:latin typeface="Calibri" panose="020F0502020204030204" pitchFamily="34" charset="0"/>
              </a:rPr>
              <a:t>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a:t>
            </a:r>
            <a:r>
              <a:rPr lang="en-US" sz="1100" dirty="0" err="1">
                <a:latin typeface="Calibri" panose="020F0502020204030204" pitchFamily="34" charset="0"/>
              </a:rPr>
              <a:t>todos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fundos</a:t>
            </a:r>
            <a:r>
              <a:rPr lang="en-US" sz="1100" dirty="0">
                <a:latin typeface="Calibri" panose="020F0502020204030204" pitchFamily="34" charset="0"/>
              </a:rPr>
              <a:t> </a:t>
            </a:r>
            <a:r>
              <a:rPr lang="en-US" sz="1100" dirty="0" err="1">
                <a:latin typeface="Calibri" panose="020F0502020204030204" pitchFamily="34" charset="0"/>
              </a:rPr>
              <a:t>na</a:t>
            </a:r>
            <a:r>
              <a:rPr lang="en-US" sz="1100" dirty="0">
                <a:latin typeface="Calibri" panose="020F0502020204030204" pitchFamily="34" charset="0"/>
              </a:rPr>
              <a:t> </a:t>
            </a:r>
            <a:r>
              <a:rPr lang="en-US" sz="1100" dirty="0" err="1">
                <a:latin typeface="Calibri" panose="020F0502020204030204" pitchFamily="34" charset="0"/>
              </a:rPr>
              <a:t>carteira</a:t>
            </a:r>
            <a:r>
              <a:rPr lang="en-US" sz="1100" dirty="0">
                <a:latin typeface="Calibri" panose="020F0502020204030204" pitchFamily="34" charset="0"/>
              </a:rPr>
              <a:t> </a:t>
            </a:r>
            <a:r>
              <a:rPr lang="en-US" sz="1100" dirty="0" err="1">
                <a:latin typeface="Calibri" panose="020F0502020204030204" pitchFamily="34" charset="0"/>
              </a:rPr>
              <a:t>também</a:t>
            </a:r>
            <a:r>
              <a:rPr lang="en-US" sz="1100" dirty="0">
                <a:latin typeface="Calibri" panose="020F0502020204030204" pitchFamily="34" charset="0"/>
              </a:rPr>
              <a:t> </a:t>
            </a:r>
            <a:r>
              <a:rPr lang="en-US" sz="1100" dirty="0" err="1">
                <a:latin typeface="Calibri" panose="020F0502020204030204" pitchFamily="34" charset="0"/>
              </a:rPr>
              <a:t>serão</a:t>
            </a:r>
            <a:r>
              <a:rPr lang="en-US" sz="1100" dirty="0">
                <a:latin typeface="Calibri" panose="020F0502020204030204" pitchFamily="34" charset="0"/>
              </a:rPr>
              <a:t> </a:t>
            </a:r>
            <a:r>
              <a:rPr lang="en-US" sz="1100" dirty="0" err="1">
                <a:latin typeface="Calibri" panose="020F0502020204030204" pitchFamily="34" charset="0"/>
              </a:rPr>
              <a:t>irremediavelmente</a:t>
            </a:r>
            <a:r>
              <a:rPr lang="en-US" sz="1100" dirty="0">
                <a:latin typeface="Calibri" panose="020F0502020204030204" pitchFamily="34" charset="0"/>
              </a:rPr>
              <a:t> </a:t>
            </a:r>
            <a:r>
              <a:rPr lang="en-US" sz="1100" dirty="0" err="1">
                <a:latin typeface="Calibri" panose="020F0502020204030204" pitchFamily="34" charset="0"/>
              </a:rPr>
              <a:t>perdidos</a:t>
            </a:r>
            <a:r>
              <a:rPr lang="en-US" sz="1100" dirty="0">
                <a:latin typeface="Calibri" panose="020F0502020204030204" pitchFamily="34" charset="0"/>
              </a:rPr>
              <a:t>.</a:t>
            </a:r>
          </a:p>
          <a:p>
            <a:pPr algn="just" defTabSz="312738"/>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defTabSz="312738"/>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Riscos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consumidor</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defTabSz="312738"/>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proteção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a:t>
            </a:r>
            <a:r>
              <a:rPr lang="en-US" sz="1100" dirty="0">
                <a:latin typeface="Calibri" panose="020F0502020204030204" pitchFamily="34" charset="0"/>
                <a:ea typeface="Times New Roman" panose="02020603050405020304" pitchFamily="18" charset="0"/>
                <a:cs typeface="Calibri" panose="020F0502020204030204" pitchFamily="34" charset="0"/>
              </a:rPr>
              <a:t> e do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duas</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prioridades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legislativas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importantes</a:t>
            </a:r>
            <a:r>
              <a:rPr lang="en-US" sz="1100" dirty="0">
                <a:latin typeface="Calibri" panose="020F0502020204030204" pitchFamily="34" charset="0"/>
                <a:ea typeface="Times New Roman" panose="02020603050405020304" pitchFamily="18" charset="0"/>
                <a:cs typeface="Calibri" panose="020F0502020204030204" pitchFamily="34" charset="0"/>
              </a:rPr>
              <a:t>. Com o </a:t>
            </a:r>
            <a:r>
              <a:rPr lang="en-US" sz="1100" dirty="0" err="1">
                <a:latin typeface="Calibri" panose="020F0502020204030204" pitchFamily="34" charset="0"/>
                <a:ea typeface="Times New Roman" panose="02020603050405020304" pitchFamily="18" charset="0"/>
                <a:cs typeface="Calibri" panose="020F0502020204030204" pitchFamily="34" charset="0"/>
              </a:rPr>
              <a:t>surgimento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modelos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negócios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inovadores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pouco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vítimas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atividades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desleais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fraudulentas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observado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perder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seus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repetidamente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esquemas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fraudulentos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manipulação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ataques</a:t>
            </a:r>
            <a:r>
              <a:rPr lang="en-US" sz="1100" dirty="0">
                <a:latin typeface="Calibri" panose="020F0502020204030204" pitchFamily="34" charset="0"/>
                <a:ea typeface="Times New Roman" panose="02020603050405020304" pitchFamily="18" charset="0"/>
                <a:cs typeface="Calibri" panose="020F0502020204030204" pitchFamily="34" charset="0"/>
              </a:rPr>
              <a:t> de hackers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seguro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depósito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fatores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aqui</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primeiro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conhecimento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parte dos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profissionais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deles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sabem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negociar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ambiente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Equivocadamente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comparado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tradicionais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avaliações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incorretas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defTabSz="312738"/>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defTabSz="312738"/>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segundo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lugar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surgem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indiretos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lidar</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criptografia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responsabilidade</a:t>
            </a:r>
            <a:r>
              <a:rPr lang="en-US" sz="1100" dirty="0">
                <a:latin typeface="Calibri" panose="020F0502020204030204" pitchFamily="34" charset="0"/>
                <a:ea typeface="Times New Roman" panose="02020603050405020304" pitchFamily="18" charset="0"/>
                <a:cs typeface="Calibri" panose="020F0502020204030204" pitchFamily="34" charset="0"/>
              </a:rPr>
              <a:t> e o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perdas</a:t>
            </a:r>
            <a:r>
              <a:rPr lang="en-US" sz="1100" dirty="0">
                <a:latin typeface="Calibri" panose="020F0502020204030204" pitchFamily="34" charset="0"/>
                <a:ea typeface="Times New Roman" panose="02020603050405020304" pitchFamily="18" charset="0"/>
                <a:cs typeface="Calibri" panose="020F0502020204030204" pitchFamily="34" charset="0"/>
              </a:rPr>
              <a:t> são dos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entanto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requisitos</a:t>
            </a:r>
            <a:r>
              <a:rPr lang="en-US" sz="1100" dirty="0">
                <a:latin typeface="Calibri" panose="020F0502020204030204" pitchFamily="34" charset="0"/>
                <a:ea typeface="Times New Roman" panose="02020603050405020304" pitchFamily="18" charset="0"/>
                <a:cs typeface="Calibri" panose="020F0502020204030204" pitchFamily="34" charset="0"/>
              </a:rPr>
              <a:t> de capital </a:t>
            </a:r>
            <a:r>
              <a:rPr lang="en-US" sz="1100" dirty="0" err="1">
                <a:latin typeface="Calibri" panose="020F0502020204030204" pitchFamily="34" charset="0"/>
                <a:ea typeface="Times New Roman" panose="02020603050405020304" pitchFamily="18" charset="0"/>
                <a:cs typeface="Calibri" panose="020F0502020204030204" pitchFamily="34" charset="0"/>
              </a:rPr>
              <a:t>insuficientes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insolvência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crises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semelhantes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parcial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total dos </a:t>
            </a:r>
            <a:r>
              <a:rPr lang="en-US" sz="1100" dirty="0" err="1">
                <a:latin typeface="Calibri" panose="020F0502020204030204" pitchFamily="34" charset="0"/>
                <a:ea typeface="Times New Roman" panose="02020603050405020304" pitchFamily="18" charset="0"/>
                <a:cs typeface="Calibri" panose="020F0502020204030204" pitchFamily="34" charset="0"/>
              </a:rPr>
              <a:t>seus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liquidez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seguro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depósitos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traduzir</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separação</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sob </a:t>
            </a:r>
            <a:r>
              <a:rPr lang="en-US" sz="1100" dirty="0" err="1">
                <a:latin typeface="Calibri" panose="020F0502020204030204" pitchFamily="34" charset="0"/>
                <a:ea typeface="Times New Roman" panose="02020603050405020304" pitchFamily="18" charset="0"/>
                <a:cs typeface="Calibri" panose="020F0502020204030204" pitchFamily="34" charset="0"/>
              </a:rPr>
              <a:t>gestão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sob </a:t>
            </a:r>
            <a:r>
              <a:rPr lang="en-US" sz="1100" dirty="0" err="1">
                <a:latin typeface="Calibri" panose="020F0502020204030204" pitchFamily="34" charset="0"/>
                <a:ea typeface="Times New Roman" panose="02020603050405020304" pitchFamily="18" charset="0"/>
                <a:cs typeface="Calibri" panose="020F0502020204030204" pitchFamily="34" charset="0"/>
              </a:rPr>
              <a:t>custódia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consequências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semelhantes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crédito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incumprimento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disso, a </a:t>
            </a:r>
            <a:r>
              <a:rPr lang="en-US" sz="1100" dirty="0" err="1">
                <a:latin typeface="Calibri" panose="020F0502020204030204" pitchFamily="34" charset="0"/>
                <a:ea typeface="Times New Roman" panose="02020603050405020304" pitchFamily="18" charset="0"/>
                <a:cs typeface="Calibri" panose="020F0502020204030204" pitchFamily="34" charset="0"/>
              </a:rPr>
              <a:t>proteção</a:t>
            </a:r>
            <a:r>
              <a:rPr lang="en-US" sz="1100" dirty="0">
                <a:latin typeface="Calibri" panose="020F0502020204030204" pitchFamily="34" charset="0"/>
                <a:ea typeface="Times New Roman" panose="02020603050405020304" pitchFamily="18" charset="0"/>
                <a:cs typeface="Calibri" panose="020F0502020204030204" pitchFamily="34" charset="0"/>
              </a:rPr>
              <a:t> dos dados do </a:t>
            </a:r>
            <a:r>
              <a:rPr lang="en-US" sz="1100" dirty="0" err="1">
                <a:latin typeface="Calibri" panose="020F0502020204030204" pitchFamily="34" charset="0"/>
                <a:ea typeface="Times New Roman" panose="02020603050405020304" pitchFamily="18" charset="0"/>
                <a:cs typeface="Calibri" panose="020F0502020204030204" pitchFamily="34" charset="0"/>
              </a:rPr>
              <a:t>cliente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proteção</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natureza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transparente</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blockchains</a:t>
            </a:r>
            <a:r>
              <a:rPr lang="en-US" sz="1100" dirty="0">
                <a:latin typeface="Calibri" panose="020F0502020204030204" pitchFamily="34" charset="0"/>
                <a:ea typeface="Times New Roman" panose="02020603050405020304" pitchFamily="18" charset="0"/>
                <a:cs typeface="Calibri" panose="020F0502020204030204" pitchFamily="34" charset="0"/>
              </a:rPr>
              <a:t>, surge a </a:t>
            </a:r>
            <a:r>
              <a:rPr lang="en-US" sz="1100" dirty="0" err="1">
                <a:latin typeface="Calibri" panose="020F0502020204030204" pitchFamily="34" charset="0"/>
                <a:ea typeface="Times New Roman" panose="02020603050405020304" pitchFamily="18" charset="0"/>
                <a:cs typeface="Calibri" panose="020F0502020204030204" pitchFamily="34" charset="0"/>
              </a:rPr>
              <a:t>questão</a:t>
            </a:r>
            <a:r>
              <a:rPr lang="en-US" sz="1100" dirty="0">
                <a:latin typeface="Calibri" panose="020F0502020204030204" pitchFamily="34" charset="0"/>
                <a:ea typeface="Times New Roman" panose="02020603050405020304" pitchFamily="18" charset="0"/>
                <a:cs typeface="Calibri" panose="020F0502020204030204" pitchFamily="34" charset="0"/>
              </a:rPr>
              <a:t> de saber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considerados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transparência</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pseudonimizados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baseados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particular, a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responsabilidade</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responsabilidade</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representar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desafio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67B13A97-5EC8-45B7-EE1A-A8A6CAE37C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02688" y="-61356"/>
            <a:ext cx="3681844" cy="3564612"/>
          </a:xfrm>
          <a:prstGeom prst="rect">
            <a:avLst/>
          </a:prstGeom>
        </p:spPr>
      </p:pic>
      <p:grpSp>
        <p:nvGrpSpPr>
          <p:cNvPr id="12" name="Group 11">
            <a:extLst>
              <a:ext uri="{FF2B5EF4-FFF2-40B4-BE49-F238E27FC236}">
                <a16:creationId xmlns:a16="http://schemas.microsoft.com/office/drawing/2014/main" id="{24844572-BAEB-742F-C2E0-06C7009EA61E}"/>
              </a:ext>
            </a:extLst>
          </p:cNvPr>
          <p:cNvGrpSpPr/>
          <p:nvPr/>
        </p:nvGrpSpPr>
        <p:grpSpPr>
          <a:xfrm flipH="1">
            <a:off x="5498634" y="1643889"/>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1439056"/>
            <a:ext cx="6357503" cy="2104628"/>
          </a:xfrm>
        </p:spPr>
        <p:txBody>
          <a:bodyPr numCol="2"/>
          <a:lstStyle/>
          <a:p>
            <a:r>
              <a:rPr lang="en-US" dirty="0">
                <a:ea typeface="Times New Roman" panose="02020603050405020304" pitchFamily="18" charset="0"/>
              </a:rPr>
              <a:t>Na </a:t>
            </a:r>
            <a:r>
              <a:rPr lang="en-US" dirty="0" err="1">
                <a:ea typeface="Times New Roman" panose="02020603050405020304" pitchFamily="18" charset="0"/>
              </a:rPr>
              <a:t>seção</a:t>
            </a:r>
            <a:r>
              <a:rPr lang="en-US" dirty="0">
                <a:ea typeface="Times New Roman" panose="02020603050405020304" pitchFamily="18" charset="0"/>
              </a:rPr>
              <a:t> a </a:t>
            </a:r>
            <a:r>
              <a:rPr lang="en-US" dirty="0" err="1">
                <a:ea typeface="Times New Roman" panose="02020603050405020304" pitchFamily="18" charset="0"/>
              </a:rPr>
              <a:t>seguir</a:t>
            </a:r>
            <a:r>
              <a:rPr lang="en-US" dirty="0">
                <a:ea typeface="Times New Roman" panose="02020603050405020304" pitchFamily="18" charset="0"/>
              </a:rPr>
              <a:t>, </a:t>
            </a:r>
            <a:r>
              <a:rPr lang="en-US" dirty="0" err="1">
                <a:ea typeface="Times New Roman" panose="02020603050405020304" pitchFamily="18" charset="0"/>
              </a:rPr>
              <a:t>aprenderá</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quase</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direito</a:t>
            </a:r>
            <a:r>
              <a:rPr lang="en-US" dirty="0">
                <a:ea typeface="Times New Roman" panose="02020603050405020304" pitchFamily="18" charset="0"/>
              </a:rPr>
              <a:t> e,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tokenizado</a:t>
            </a:r>
            <a:r>
              <a:rPr lang="en-US" dirty="0">
                <a:ea typeface="Times New Roman" panose="02020603050405020304" pitchFamily="18" charset="0"/>
              </a:rPr>
              <a:t> com base no Token Container Model de Liechtenstein.</a:t>
            </a:r>
          </a:p>
          <a:p>
            <a:br>
              <a:rPr lang="en-US" b="1" dirty="0">
                <a:effectLst/>
                <a:ea typeface="Times New Roman" panose="02020603050405020304" pitchFamily="18" charset="0"/>
              </a:rPr>
            </a:br>
            <a:r>
              <a:rPr lang="en-US" b="1" dirty="0">
                <a:solidFill>
                  <a:srgbClr val="F79037"/>
                </a:solidFill>
                <a:ea typeface="Times New Roman" panose="02020603050405020304" pitchFamily="18" charset="0"/>
              </a:rPr>
              <a:t>Lei do token de Liechtenstein</a:t>
            </a:r>
          </a:p>
          <a:p>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janeiro</a:t>
            </a:r>
            <a:r>
              <a:rPr lang="en-US" dirty="0">
                <a:ea typeface="Times New Roman" panose="02020603050405020304" pitchFamily="18" charset="0"/>
              </a:rPr>
              <a:t> de 2020, </a:t>
            </a:r>
            <a:r>
              <a:rPr lang="en-US" dirty="0" err="1">
                <a:ea typeface="Times New Roman" panose="02020603050405020304" pitchFamily="18" charset="0"/>
              </a:rPr>
              <a:t>novas</a:t>
            </a:r>
            <a:r>
              <a:rPr lang="en-US" dirty="0">
                <a:ea typeface="Times New Roman" panose="02020603050405020304" pitchFamily="18" charset="0"/>
              </a:rPr>
              <a:t> leis de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entraram</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vigor </a:t>
            </a:r>
            <a:r>
              <a:rPr lang="en-US" dirty="0" err="1">
                <a:ea typeface="Times New Roman" panose="02020603050405020304" pitchFamily="18" charset="0"/>
              </a:rPr>
              <a:t>em</a:t>
            </a:r>
            <a:r>
              <a:rPr lang="en-US" dirty="0">
                <a:ea typeface="Times New Roman" panose="02020603050405020304" pitchFamily="18" charset="0"/>
              </a:rPr>
              <a:t> Liechtenstein. Com base </a:t>
            </a:r>
            <a:r>
              <a:rPr lang="en-US" dirty="0" err="1">
                <a:ea typeface="Times New Roman" panose="02020603050405020304" pitchFamily="18" charset="0"/>
              </a:rPr>
              <a:t>nessas</a:t>
            </a:r>
            <a:r>
              <a:rPr lang="en-US" dirty="0">
                <a:ea typeface="Times New Roman" panose="02020603050405020304" pitchFamily="18" charset="0"/>
              </a:rPr>
              <a:t> leis, </a:t>
            </a:r>
            <a:r>
              <a:rPr lang="en-US" dirty="0" err="1">
                <a:ea typeface="Times New Roman" panose="02020603050405020304" pitchFamily="18" charset="0"/>
              </a:rPr>
              <a:t>empresas</a:t>
            </a:r>
            <a:r>
              <a:rPr lang="en-US" dirty="0">
                <a:ea typeface="Times New Roman" panose="02020603050405020304" pitchFamily="18" charset="0"/>
              </a:rPr>
              <a:t> e </a:t>
            </a:r>
            <a:r>
              <a:rPr lang="en-US" dirty="0" err="1">
                <a:ea typeface="Times New Roman" panose="02020603050405020304" pitchFamily="18" charset="0"/>
              </a:rPr>
              <a:t>empreendedores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tokenizar</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direito</a:t>
            </a:r>
            <a:r>
              <a:rPr lang="en-US" dirty="0">
                <a:ea typeface="Times New Roman" panose="02020603050405020304" pitchFamily="18" charset="0"/>
              </a:rPr>
              <a:t> e,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direta</a:t>
            </a:r>
            <a:r>
              <a:rPr lang="en-US" dirty="0">
                <a:ea typeface="Times New Roman" panose="02020603050405020304" pitchFamily="18" charset="0"/>
              </a:rPr>
              <a:t>. </a:t>
            </a:r>
            <a:r>
              <a:rPr lang="en-US" dirty="0" err="1">
                <a:ea typeface="Times New Roman" panose="02020603050405020304" pitchFamily="18" charset="0"/>
              </a:rPr>
              <a:t>Então</a:t>
            </a:r>
            <a:r>
              <a:rPr lang="en-US" dirty="0">
                <a:ea typeface="Times New Roman" panose="02020603050405020304" pitchFamily="18" charset="0"/>
              </a:rPr>
              <a:t>, </a:t>
            </a:r>
            <a:r>
              <a:rPr lang="en-US" dirty="0" err="1">
                <a:ea typeface="Times New Roman" panose="02020603050405020304" pitchFamily="18" charset="0"/>
              </a:rPr>
              <a:t>soluções</a:t>
            </a:r>
            <a:r>
              <a:rPr lang="en-US" dirty="0">
                <a:ea typeface="Times New Roman" panose="02020603050405020304" pitchFamily="18" charset="0"/>
              </a:rPr>
              <a:t> </a:t>
            </a:r>
            <a:r>
              <a:rPr lang="en-US" dirty="0" err="1">
                <a:ea typeface="Times New Roman" panose="02020603050405020304" pitchFamily="18" charset="0"/>
              </a:rPr>
              <a:t>alternativas</a:t>
            </a:r>
            <a:r>
              <a:rPr lang="en-US" dirty="0">
                <a:ea typeface="Times New Roman" panose="02020603050405020304" pitchFamily="18" charset="0"/>
              </a:rPr>
              <a:t> </a:t>
            </a:r>
            <a:r>
              <a:rPr lang="en-US" dirty="0" err="1">
                <a:ea typeface="Times New Roman" panose="02020603050405020304" pitchFamily="18" charset="0"/>
              </a:rPr>
              <a:t>complexas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interpretações</a:t>
            </a:r>
            <a:r>
              <a:rPr lang="en-US" dirty="0">
                <a:ea typeface="Times New Roman" panose="02020603050405020304" pitchFamily="18" charset="0"/>
              </a:rPr>
              <a:t> </a:t>
            </a:r>
            <a:r>
              <a:rPr lang="en-US" dirty="0" err="1">
                <a:ea typeface="Times New Roman" panose="02020603050405020304" pitchFamily="18" charset="0"/>
              </a:rPr>
              <a:t>rebuscadas</a:t>
            </a:r>
            <a:r>
              <a:rPr lang="en-US" dirty="0">
                <a:ea typeface="Times New Roman" panose="02020603050405020304" pitchFamily="18" charset="0"/>
              </a:rPr>
              <a:t> de </a:t>
            </a:r>
            <a:r>
              <a:rPr lang="en-US" dirty="0" err="1">
                <a:ea typeface="Times New Roman" panose="02020603050405020304" pitchFamily="18" charset="0"/>
              </a:rPr>
              <a:t>parágrafos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década</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necessárias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proporcionará</a:t>
            </a:r>
            <a:r>
              <a:rPr lang="en-US" dirty="0">
                <a:ea typeface="Times New Roman" panose="02020603050405020304" pitchFamily="18" charset="0"/>
              </a:rPr>
              <a:t> </a:t>
            </a:r>
            <a:r>
              <a:rPr lang="en-US" dirty="0" err="1">
                <a:ea typeface="Times New Roman" panose="02020603050405020304" pitchFamily="18" charset="0"/>
              </a:rPr>
              <a:t>segurança</a:t>
            </a:r>
            <a:r>
              <a:rPr lang="en-US" dirty="0">
                <a:ea typeface="Times New Roman" panose="02020603050405020304" pitchFamily="18" charset="0"/>
              </a:rPr>
              <a:t> </a:t>
            </a:r>
            <a:r>
              <a:rPr lang="en-US" dirty="0" err="1">
                <a:ea typeface="Times New Roman" panose="02020603050405020304" pitchFamily="18" charset="0"/>
              </a:rPr>
              <a:t>jurídica</a:t>
            </a:r>
            <a:r>
              <a:rPr lang="en-US" dirty="0">
                <a:ea typeface="Times New Roman" panose="02020603050405020304" pitchFamily="18" charset="0"/>
              </a:rPr>
              <a:t> e </a:t>
            </a:r>
            <a:r>
              <a:rPr lang="en-US" dirty="0" err="1">
                <a:ea typeface="Times New Roman" panose="02020603050405020304" pitchFamily="18" charset="0"/>
              </a:rPr>
              <a:t>inevitavelmente</a:t>
            </a:r>
            <a:r>
              <a:rPr lang="en-US" dirty="0">
                <a:ea typeface="Times New Roman" panose="02020603050405020304" pitchFamily="18" charset="0"/>
              </a:rPr>
              <a:t> </a:t>
            </a:r>
            <a:r>
              <a:rPr lang="en-US" dirty="0" err="1">
                <a:ea typeface="Times New Roman" panose="02020603050405020304" pitchFamily="18" charset="0"/>
              </a:rPr>
              <a:t>levará</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surgimento</a:t>
            </a:r>
            <a:r>
              <a:rPr lang="en-US" dirty="0">
                <a:ea typeface="Times New Roman" panose="02020603050405020304" pitchFamily="18" charset="0"/>
              </a:rPr>
              <a:t> da </a:t>
            </a:r>
            <a:r>
              <a:rPr lang="en-US" dirty="0" err="1">
                <a:ea typeface="Times New Roman" panose="02020603050405020304" pitchFamily="18" charset="0"/>
              </a:rPr>
              <a:t>economia</a:t>
            </a:r>
            <a:r>
              <a:rPr lang="en-US" dirty="0">
                <a:ea typeface="Times New Roman" panose="02020603050405020304" pitchFamily="18" charset="0"/>
              </a:rPr>
              <a:t> </a:t>
            </a:r>
            <a:r>
              <a:rPr lang="en-US" dirty="0" err="1">
                <a:ea typeface="Times New Roman" panose="02020603050405020304" pitchFamily="18" charset="0"/>
              </a:rPr>
              <a:t>simbólica</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a:t>
            </a:r>
            <a:r>
              <a:rPr lang="en-US" dirty="0" err="1">
                <a:ea typeface="Times New Roman" panose="02020603050405020304" pitchFamily="18" charset="0"/>
              </a:rPr>
              <a:t>padronizados</a:t>
            </a:r>
            <a:r>
              <a:rPr lang="en-US" dirty="0">
                <a:ea typeface="Times New Roman" panose="02020603050405020304" pitchFamily="18" charset="0"/>
              </a:rPr>
              <a:t> e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registrados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surgirão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Liechtenstein.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reduzirá</a:t>
            </a:r>
            <a:r>
              <a:rPr lang="en-US" dirty="0">
                <a:ea typeface="Times New Roman" panose="02020603050405020304" pitchFamily="18" charset="0"/>
              </a:rPr>
              <a:t> </a:t>
            </a:r>
            <a:r>
              <a:rPr lang="en-US" dirty="0" err="1">
                <a:ea typeface="Times New Roman" panose="02020603050405020304" pitchFamily="18" charset="0"/>
              </a:rPr>
              <a:t>significativamente</a:t>
            </a:r>
            <a:r>
              <a:rPr lang="en-US" dirty="0">
                <a:ea typeface="Times New Roman" panose="02020603050405020304" pitchFamily="18" charset="0"/>
              </a:rPr>
              <a:t> o tempo e o </a:t>
            </a:r>
            <a:r>
              <a:rPr lang="en-US" dirty="0" err="1">
                <a:ea typeface="Times New Roman" panose="02020603050405020304" pitchFamily="18" charset="0"/>
              </a:rPr>
              <a:t>custo</a:t>
            </a:r>
            <a:r>
              <a:rPr lang="en-US" dirty="0">
                <a:ea typeface="Times New Roman" panose="02020603050405020304" pitchFamily="18" charset="0"/>
              </a:rPr>
              <a:t> </a:t>
            </a:r>
            <a:r>
              <a:rPr lang="en-US" dirty="0" err="1">
                <a:ea typeface="Times New Roman" panose="02020603050405020304" pitchFamily="18" charset="0"/>
              </a:rPr>
              <a:t>necessários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tokenização</a:t>
            </a:r>
            <a:r>
              <a:rPr lang="en-US" dirty="0">
                <a:ea typeface="Times New Roman" panose="02020603050405020304" pitchFamily="18" charset="0"/>
              </a:rPr>
              <a:t>.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exatamente</a:t>
            </a:r>
            <a:r>
              <a:rPr lang="en-US" dirty="0">
                <a:ea typeface="Times New Roman" panose="02020603050405020304" pitchFamily="18" charset="0"/>
              </a:rPr>
              <a:t> </a:t>
            </a:r>
            <a:r>
              <a:rPr lang="en-US" dirty="0" err="1">
                <a:ea typeface="Times New Roman" panose="02020603050405020304" pitchFamily="18" charset="0"/>
              </a:rPr>
              <a:t>será</a:t>
            </a:r>
            <a:r>
              <a:rPr lang="en-US" dirty="0">
                <a:ea typeface="Times New Roman" panose="02020603050405020304" pitchFamily="18" charset="0"/>
              </a:rPr>
              <a:t> </a:t>
            </a:r>
            <a:r>
              <a:rPr lang="en-US" dirty="0" err="1">
                <a:ea typeface="Times New Roman" panose="02020603050405020304" pitchFamily="18" charset="0"/>
              </a:rPr>
              <a:t>tokenizado</a:t>
            </a:r>
            <a:r>
              <a:rPr lang="en-US" dirty="0">
                <a:ea typeface="Times New Roman" panose="02020603050405020304" pitchFamily="18" charset="0"/>
              </a:rPr>
              <a:t>? </a:t>
            </a:r>
            <a:r>
              <a:rPr lang="en-US" dirty="0" err="1">
                <a:ea typeface="Times New Roman" panose="02020603050405020304" pitchFamily="18" charset="0"/>
              </a:rPr>
              <a:t>Quase</a:t>
            </a:r>
            <a:r>
              <a:rPr lang="en-US" dirty="0">
                <a:ea typeface="Times New Roman" panose="02020603050405020304" pitchFamily="18" charset="0"/>
              </a:rPr>
              <a:t> </a:t>
            </a:r>
            <a:r>
              <a:rPr lang="en-US" dirty="0" err="1">
                <a:ea typeface="Times New Roman" panose="02020603050405020304" pitchFamily="18" charset="0"/>
              </a:rPr>
              <a:t>tudo</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a typeface="Times New Roman" panose="02020603050405020304" pitchFamily="18" charset="0"/>
              </a:rPr>
              <a:t>1.2 Um </a:t>
            </a:r>
            <a:r>
              <a:rPr lang="en-US" sz="1800" b="0" dirty="0" err="1">
                <a:ea typeface="Times New Roman" panose="02020603050405020304" pitchFamily="18" charset="0"/>
              </a:rPr>
              <a:t>mergulho</a:t>
            </a:r>
            <a:r>
              <a:rPr lang="en-US" sz="1800" b="0" dirty="0">
                <a:ea typeface="Times New Roman" panose="02020603050405020304" pitchFamily="18" charset="0"/>
              </a:rPr>
              <a:t> </a:t>
            </a:r>
            <a:r>
              <a:rPr lang="en-US" sz="1800" b="0" dirty="0" err="1">
                <a:ea typeface="Times New Roman" panose="02020603050405020304" pitchFamily="18" charset="0"/>
              </a:rPr>
              <a:t>na</a:t>
            </a:r>
            <a:r>
              <a:rPr lang="en-US" sz="1800" b="0" dirty="0">
                <a:ea typeface="Times New Roman" panose="02020603050405020304" pitchFamily="18" charset="0"/>
              </a:rPr>
              <a:t> </a:t>
            </a:r>
            <a:r>
              <a:rPr lang="en-US" sz="1800" b="0" dirty="0" err="1">
                <a:ea typeface="Times New Roman" panose="02020603050405020304" pitchFamily="18" charset="0"/>
              </a:rPr>
              <a:t>regulamentação</a:t>
            </a:r>
            <a:r>
              <a:rPr lang="en-US" sz="1800" b="0" dirty="0">
                <a:ea typeface="Times New Roman" panose="02020603050405020304" pitchFamily="18" charset="0"/>
              </a:rPr>
              <a:t> e </a:t>
            </a:r>
            <a:r>
              <a:rPr lang="en-US" sz="1800" b="0" dirty="0" err="1">
                <a:ea typeface="Times New Roman" panose="02020603050405020304" pitchFamily="18" charset="0"/>
              </a:rPr>
              <a:t>legislação</a:t>
            </a:r>
            <a:r>
              <a:rPr lang="en-US" sz="1800" b="0" dirty="0">
                <a:ea typeface="Times New Roman" panose="02020603050405020304" pitchFamily="18" charset="0"/>
              </a:rPr>
              <a:t> </a:t>
            </a:r>
            <a:r>
              <a:rPr lang="en-US" sz="1800" b="0" dirty="0" err="1">
                <a:ea typeface="Times New Roman" panose="02020603050405020304" pitchFamily="18" charset="0"/>
              </a:rPr>
              <a:t>fora</a:t>
            </a:r>
            <a:r>
              <a:rPr lang="en-US" sz="1800" b="0" dirty="0">
                <a:ea typeface="Times New Roman" panose="02020603050405020304" pitchFamily="18" charset="0"/>
              </a:rPr>
              <a:t> da UE</a:t>
            </a:r>
            <a:endParaRPr lang="x-none" sz="1800" b="0" dirty="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454432"/>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11: Marcos do Liechtenstein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Act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entra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vigor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janeiro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2020</a:t>
            </a:r>
          </a:p>
          <a:p>
            <a:pPr algn="ct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NÄGELE Attorneys at Law LLC, 2019)</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471488" y="7985288"/>
            <a:ext cx="6657832"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ea typeface="Times New Roman" panose="02020603050405020304" pitchFamily="18" charset="0"/>
              </a:rPr>
              <a:t>Precisamente</a:t>
            </a:r>
            <a:r>
              <a:rPr lang="en-US" dirty="0">
                <a:solidFill>
                  <a:srgbClr val="000000"/>
                </a:solidFill>
                <a:ea typeface="Times New Roman" panose="02020603050405020304" pitchFamily="18" charset="0"/>
              </a:rPr>
              <a:t>, o Liechtenstein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Act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verdade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chamado</a:t>
            </a:r>
            <a:r>
              <a:rPr lang="en-US" dirty="0">
                <a:solidFill>
                  <a:srgbClr val="000000"/>
                </a:solidFill>
                <a:ea typeface="Times New Roman" panose="02020603050405020304" pitchFamily="18" charset="0"/>
              </a:rPr>
              <a:t> de “Tokens and TT Service Providers Law” (TVTG), mas </a:t>
            </a:r>
            <a:r>
              <a:rPr lang="en-US" dirty="0" err="1">
                <a:solidFill>
                  <a:srgbClr val="000000"/>
                </a:solidFill>
                <a:ea typeface="Times New Roman" panose="02020603050405020304" pitchFamily="18" charset="0"/>
              </a:rPr>
              <a:t>usaremos</a:t>
            </a:r>
            <a:r>
              <a:rPr lang="en-US" dirty="0">
                <a:solidFill>
                  <a:srgbClr val="000000"/>
                </a:solidFill>
                <a:ea typeface="Times New Roman" panose="02020603050405020304" pitchFamily="18" charset="0"/>
              </a:rPr>
              <a:t>, no restante </a:t>
            </a:r>
            <a:r>
              <a:rPr lang="en-US" dirty="0" err="1">
                <a:solidFill>
                  <a:srgbClr val="000000"/>
                </a:solidFill>
                <a:ea typeface="Times New Roman" panose="02020603050405020304" pitchFamily="18" charset="0"/>
              </a:rPr>
              <a:t>deste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artigo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expressão</a:t>
            </a:r>
            <a:r>
              <a:rPr lang="en-US" dirty="0">
                <a:solidFill>
                  <a:srgbClr val="000000"/>
                </a:solidFill>
                <a:ea typeface="Times New Roman" panose="02020603050405020304" pitchFamily="18" charset="0"/>
              </a:rPr>
              <a:t> anterior. </a:t>
            </a:r>
            <a:r>
              <a:rPr lang="en-US" dirty="0" err="1">
                <a:solidFill>
                  <a:srgbClr val="000000"/>
                </a:solidFill>
                <a:ea typeface="Times New Roman" panose="02020603050405020304" pitchFamily="18" charset="0"/>
              </a:rPr>
              <a:t>Além</a:t>
            </a:r>
            <a:r>
              <a:rPr lang="en-US" dirty="0">
                <a:solidFill>
                  <a:srgbClr val="000000"/>
                </a:solidFill>
                <a:ea typeface="Times New Roman" panose="02020603050405020304" pitchFamily="18" charset="0"/>
              </a:rPr>
              <a:t> disso, a nova lei </a:t>
            </a:r>
            <a:r>
              <a:rPr lang="en-US" dirty="0" err="1">
                <a:solidFill>
                  <a:srgbClr val="000000"/>
                </a:solidFill>
                <a:ea typeface="Times New Roman" panose="02020603050405020304" pitchFamily="18" charset="0"/>
              </a:rPr>
              <a:t>usa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palavra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genérica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confiável</a:t>
            </a:r>
            <a:r>
              <a:rPr lang="en-US" dirty="0">
                <a:solidFill>
                  <a:srgbClr val="000000"/>
                </a:solidFill>
                <a:ea typeface="Times New Roman" panose="02020603050405020304" pitchFamily="18" charset="0"/>
              </a:rPr>
              <a:t>” (TT),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e DLT.</a:t>
            </a:r>
          </a:p>
          <a:p>
            <a:endParaRPr lang="en-US" dirty="0">
              <a:solidFill>
                <a:srgbClr val="000000"/>
              </a:solidFill>
              <a:effectLst/>
              <a:latin typeface="Calibri" panose="020F0502020204030204" pitchFamily="34" charset="0"/>
              <a:ea typeface="Times New Roman" panose="02020603050405020304" pitchFamily="18" charset="0"/>
            </a:endParaRPr>
          </a:p>
          <a:p>
            <a:r>
              <a:rPr lang="en-US" dirty="0">
                <a:solidFill>
                  <a:srgbClr val="000000"/>
                </a:solidFill>
                <a:ea typeface="Times New Roman" panose="02020603050405020304" pitchFamily="18" charset="0"/>
              </a:rPr>
              <a:t>O Liechtenstein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Act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coleção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novas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regras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mudanças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nas</a:t>
            </a:r>
            <a:r>
              <a:rPr lang="en-US" dirty="0">
                <a:solidFill>
                  <a:srgbClr val="000000"/>
                </a:solidFill>
                <a:ea typeface="Times New Roman" panose="02020603050405020304" pitchFamily="18" charset="0"/>
              </a:rPr>
              <a:t> leis </a:t>
            </a:r>
            <a:r>
              <a:rPr lang="en-US" dirty="0" err="1">
                <a:solidFill>
                  <a:srgbClr val="000000"/>
                </a:solidFill>
                <a:ea typeface="Times New Roman" panose="02020603050405020304" pitchFamily="18" charset="0"/>
              </a:rPr>
              <a:t>existentes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sejam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tokenizados</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tokenização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significa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partir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janeiro</a:t>
            </a:r>
            <a:r>
              <a:rPr lang="en-US" dirty="0">
                <a:solidFill>
                  <a:srgbClr val="000000"/>
                </a:solidFill>
                <a:ea typeface="Times New Roman" panose="02020603050405020304" pitchFamily="18" charset="0"/>
              </a:rPr>
              <a:t> de 2020, </a:t>
            </a:r>
            <a:r>
              <a:rPr lang="en-US" dirty="0" err="1">
                <a:solidFill>
                  <a:srgbClr val="000000"/>
                </a:solidFill>
                <a:ea typeface="Times New Roman" panose="02020603050405020304" pitchFamily="18" charset="0"/>
              </a:rPr>
              <a:t>quase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qualquer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empacotado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t>
            </a:r>
            <a:r>
              <a:rPr lang="en-US" dirty="0">
                <a:solidFill>
                  <a:srgbClr val="000000"/>
                </a:solidFill>
                <a:ea typeface="Times New Roman" panose="02020603050405020304" pitchFamily="18" charset="0"/>
              </a:rPr>
              <a:t> token de </a:t>
            </a:r>
            <a:r>
              <a:rPr lang="en-US" dirty="0" err="1">
                <a:solidFill>
                  <a:srgbClr val="000000"/>
                </a:solidFill>
                <a:ea typeface="Times New Roman" panose="02020603050405020304" pitchFamily="18" charset="0"/>
              </a:rPr>
              <a:t>acordo</a:t>
            </a:r>
            <a:r>
              <a:rPr lang="en-US" dirty="0">
                <a:solidFill>
                  <a:srgbClr val="000000"/>
                </a:solidFill>
                <a:ea typeface="Times New Roman" panose="02020603050405020304" pitchFamily="18" charset="0"/>
              </a:rPr>
              <a:t> com o Token Container Model. Liechtenstein, </a:t>
            </a:r>
            <a:r>
              <a:rPr lang="en-US" dirty="0" err="1">
                <a:solidFill>
                  <a:srgbClr val="000000"/>
                </a:solidFill>
                <a:ea typeface="Times New Roman" panose="02020603050405020304" pitchFamily="18" charset="0"/>
              </a:rPr>
              <a:t>portanto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reconhece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 </a:t>
            </a:r>
            <a:r>
              <a:rPr lang="en-US" dirty="0" err="1">
                <a:solidFill>
                  <a:srgbClr val="000000"/>
                </a:solidFill>
                <a:ea typeface="Times New Roman" panose="02020603050405020304" pitchFamily="18" charset="0"/>
              </a:rPr>
              <a:t>impulsionado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pela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transformação</a:t>
            </a:r>
            <a:r>
              <a:rPr lang="en-US" dirty="0">
                <a:solidFill>
                  <a:srgbClr val="000000"/>
                </a:solidFill>
                <a:ea typeface="Times New Roman" panose="02020603050405020304" pitchFamily="18" charset="0"/>
              </a:rPr>
              <a:t> digital – o </a:t>
            </a:r>
            <a:r>
              <a:rPr lang="en-US" dirty="0" err="1">
                <a:solidFill>
                  <a:srgbClr val="000000"/>
                </a:solidFill>
                <a:ea typeface="Times New Roman" panose="02020603050405020304" pitchFamily="18" charset="0"/>
              </a:rPr>
              <a:t>mundo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físico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conhecemos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centenas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tarde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aumentado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mundo</a:t>
            </a:r>
            <a:r>
              <a:rPr lang="en-US" dirty="0">
                <a:solidFill>
                  <a:srgbClr val="000000"/>
                </a:solidFill>
                <a:ea typeface="Times New Roman" panose="02020603050405020304" pitchFamily="18" charset="0"/>
              </a:rPr>
              <a:t> digital. </a:t>
            </a:r>
            <a:r>
              <a:rPr lang="en-US" dirty="0" err="1">
                <a:solidFill>
                  <a:srgbClr val="000000"/>
                </a:solidFill>
                <a:ea typeface="Times New Roman" panose="02020603050405020304" pitchFamily="18" charset="0"/>
              </a:rPr>
              <a:t>Frequentemente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usamos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documentos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papel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fechar</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contrato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comprovar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provas</a:t>
            </a:r>
            <a:r>
              <a:rPr lang="en-US" dirty="0">
                <a:solidFill>
                  <a:srgbClr val="000000"/>
                </a:solidFill>
                <a:ea typeface="Times New Roman" panose="02020603050405020304" pitchFamily="18" charset="0"/>
              </a:rPr>
              <a:t>. Este </a:t>
            </a:r>
            <a:r>
              <a:rPr lang="en-US" dirty="0" err="1">
                <a:solidFill>
                  <a:srgbClr val="000000"/>
                </a:solidFill>
                <a:ea typeface="Times New Roman" panose="02020603050405020304" pitchFamily="18" charset="0"/>
              </a:rPr>
              <a:t>contrato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partes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envolvidas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notários</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responsáveis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imprimir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ler</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verificar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identidades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documentos</a:t>
            </a:r>
            <a:r>
              <a:rPr lang="en-US" dirty="0">
                <a:solidFill>
                  <a:srgbClr val="000000"/>
                </a:solidFill>
                <a:ea typeface="Times New Roman" panose="02020603050405020304" pitchFamily="18" charset="0"/>
              </a:rPr>
              <a:t> — </a:t>
            </a:r>
            <a:r>
              <a:rPr lang="en-US" dirty="0" err="1">
                <a:solidFill>
                  <a:srgbClr val="000000"/>
                </a:solidFill>
                <a:ea typeface="Times New Roman" panose="02020603050405020304" pitchFamily="18" charset="0"/>
              </a:rPr>
              <a:t>principalmente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conduzidos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papel</a:t>
            </a:r>
            <a:r>
              <a:rPr lang="en-US" dirty="0">
                <a:solidFill>
                  <a:srgbClr val="000000"/>
                </a:solidFill>
                <a:ea typeface="Times New Roman" panose="02020603050405020304" pitchFamily="18" charset="0"/>
              </a:rPr>
              <a:t>.</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492683"/>
            <a:ext cx="2693750" cy="9918700"/>
          </a:xfrm>
        </p:spPr>
        <p:txBody>
          <a:bodyPr/>
          <a:lstStyle/>
          <a:p>
            <a:pPr algn="just"/>
            <a:r>
              <a:rPr lang="en-US" dirty="0">
                <a:ea typeface="Times New Roman" panose="02020603050405020304" pitchFamily="18" charset="0"/>
              </a:rPr>
              <a:t>O Liechtenstein </a:t>
            </a:r>
            <a:r>
              <a:rPr lang="en-US" dirty="0" err="1">
                <a:ea typeface="Times New Roman" panose="02020603050405020304" pitchFamily="18" charset="0"/>
              </a:rPr>
              <a:t>Blockchain</a:t>
            </a:r>
            <a:r>
              <a:rPr lang="en-US" dirty="0">
                <a:ea typeface="Times New Roman" panose="02020603050405020304" pitchFamily="18" charset="0"/>
              </a:rPr>
              <a:t> Act agora </a:t>
            </a:r>
            <a:r>
              <a:rPr lang="en-US" dirty="0" err="1">
                <a:ea typeface="Times New Roman" panose="02020603050405020304" pitchFamily="18" charset="0"/>
              </a:rPr>
              <a:t>reconhece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tais</a:t>
            </a:r>
            <a:r>
              <a:rPr lang="en-US" dirty="0">
                <a:ea typeface="Times New Roman" panose="02020603050405020304" pitchFamily="18" charset="0"/>
              </a:rPr>
              <a:t> </a:t>
            </a:r>
            <a:r>
              <a:rPr lang="en-US" dirty="0" err="1">
                <a:ea typeface="Times New Roman" panose="02020603050405020304" pitchFamily="18" charset="0"/>
              </a:rPr>
              <a:t>direitos</a:t>
            </a:r>
            <a:r>
              <a:rPr lang="en-US" dirty="0">
                <a:ea typeface="Times New Roman" panose="02020603050405020304" pitchFamily="18" charset="0"/>
              </a:rPr>
              <a:t> 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papel</a:t>
            </a:r>
            <a:r>
              <a:rPr lang="en-US" dirty="0">
                <a:ea typeface="Times New Roman" panose="02020603050405020304" pitchFamily="18" charset="0"/>
              </a:rPr>
              <a:t> (</a:t>
            </a:r>
            <a:r>
              <a:rPr lang="en-US" dirty="0" err="1">
                <a:ea typeface="Times New Roman" panose="02020603050405020304" pitchFamily="18" charset="0"/>
              </a:rPr>
              <a:t>sim</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escritos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um </a:t>
            </a:r>
            <a:r>
              <a:rPr lang="en-US" dirty="0" err="1">
                <a:ea typeface="Times New Roman" panose="02020603050405020304" pitchFamily="18" charset="0"/>
              </a:rPr>
              <a:t>documento</a:t>
            </a:r>
            <a:r>
              <a:rPr lang="en-US" dirty="0">
                <a:ea typeface="Times New Roman" panose="02020603050405020304" pitchFamily="18" charset="0"/>
              </a:rPr>
              <a:t> PDF e </a:t>
            </a:r>
            <a:r>
              <a:rPr lang="en-US" dirty="0" err="1">
                <a:ea typeface="Times New Roman" panose="02020603050405020304" pitchFamily="18" charset="0"/>
              </a:rPr>
              <a:t>assinados</a:t>
            </a:r>
            <a:r>
              <a:rPr lang="en-US" dirty="0">
                <a:ea typeface="Times New Roman" panose="02020603050405020304" pitchFamily="18" charset="0"/>
              </a:rPr>
              <a:t> </a:t>
            </a:r>
            <a:r>
              <a:rPr lang="en-US" dirty="0" err="1">
                <a:ea typeface="Times New Roman" panose="02020603050405020304" pitchFamily="18" charset="0"/>
              </a:rPr>
              <a:t>digitalmente</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e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trazidos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mundo</a:t>
            </a:r>
            <a:r>
              <a:rPr lang="en-US" dirty="0">
                <a:ea typeface="Times New Roman" panose="02020603050405020304" pitchFamily="18" charset="0"/>
              </a:rPr>
              <a:t> digital e </a:t>
            </a:r>
            <a:r>
              <a:rPr lang="en-US" dirty="0" err="1">
                <a:ea typeface="Times New Roman" panose="02020603050405020304" pitchFamily="18" charset="0"/>
              </a:rPr>
              <a:t>tornar</a:t>
            </a:r>
            <a:r>
              <a:rPr lang="en-US" dirty="0">
                <a:ea typeface="Times New Roman" panose="02020603050405020304" pitchFamily="18" charset="0"/>
              </a:rPr>
              <a:t>-se-</a:t>
            </a:r>
            <a:r>
              <a:rPr lang="en-US" dirty="0" err="1">
                <a:ea typeface="Times New Roman" panose="02020603050405020304" pitchFamily="18" charset="0"/>
              </a:rPr>
              <a:t>ão</a:t>
            </a:r>
            <a:r>
              <a:rPr lang="en-US" dirty="0">
                <a:ea typeface="Times New Roman" panose="02020603050405020304" pitchFamily="18" charset="0"/>
              </a:rPr>
              <a:t> </a:t>
            </a:r>
            <a:r>
              <a:rPr lang="en-US" dirty="0" err="1">
                <a:ea typeface="Times New Roman" panose="02020603050405020304" pitchFamily="18" charset="0"/>
              </a:rPr>
              <a:t>negociáveis</a:t>
            </a:r>
            <a:r>
              <a:rPr lang="en-US" dirty="0">
                <a:ea typeface="Times New Roman" panose="02020603050405020304" pitchFamily="18" charset="0"/>
              </a:rPr>
              <a:t> </a:t>
            </a:r>
            <a:r>
              <a:rPr lang="en-US" dirty="0" err="1">
                <a:ea typeface="Times New Roman" panose="02020603050405020304" pitchFamily="18" charset="0"/>
              </a:rPr>
              <a:t>facilmente</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forma de tokens. Se </a:t>
            </a:r>
            <a:r>
              <a:rPr lang="en-US" dirty="0" err="1">
                <a:ea typeface="Times New Roman" panose="02020603050405020304" pitchFamily="18" charset="0"/>
              </a:rPr>
              <a:t>milhares</a:t>
            </a:r>
            <a:r>
              <a:rPr lang="en-US" dirty="0">
                <a:ea typeface="Times New Roman" panose="02020603050405020304" pitchFamily="18" charset="0"/>
              </a:rPr>
              <a:t> de </a:t>
            </a:r>
            <a:r>
              <a:rPr lang="en-US" dirty="0" err="1">
                <a:ea typeface="Times New Roman" panose="02020603050405020304" pitchFamily="18" charset="0"/>
              </a:rPr>
              <a:t>direitos</a:t>
            </a:r>
            <a:r>
              <a:rPr lang="en-US" dirty="0">
                <a:ea typeface="Times New Roman" panose="02020603050405020304" pitchFamily="18" charset="0"/>
              </a:rPr>
              <a:t> 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representados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tokens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alguns</a:t>
            </a:r>
            <a:r>
              <a:rPr lang="en-US" dirty="0">
                <a:ea typeface="Times New Roman" panose="02020603050405020304" pitchFamily="18" charset="0"/>
              </a:rPr>
              <a:t> </a:t>
            </a:r>
            <a:r>
              <a:rPr lang="en-US" dirty="0" err="1">
                <a:ea typeface="Times New Roman" panose="02020603050405020304" pitchFamily="18" charset="0"/>
              </a:rPr>
              <a:t>anos</a:t>
            </a:r>
            <a:r>
              <a:rPr lang="en-US" dirty="0">
                <a:ea typeface="Times New Roman" panose="02020603050405020304" pitchFamily="18" charset="0"/>
              </a:rPr>
              <a:t>, de </a:t>
            </a:r>
            <a:r>
              <a:rPr lang="en-US" dirty="0" err="1">
                <a:ea typeface="Times New Roman" panose="02020603050405020304" pitchFamily="18" charset="0"/>
              </a:rPr>
              <a:t>repente</a:t>
            </a:r>
            <a:r>
              <a:rPr lang="en-US" dirty="0">
                <a:ea typeface="Times New Roman" panose="02020603050405020304" pitchFamily="18" charset="0"/>
              </a:rPr>
              <a:t> </a:t>
            </a:r>
            <a:r>
              <a:rPr lang="en-US" dirty="0" err="1">
                <a:ea typeface="Times New Roman" panose="02020603050405020304" pitchFamily="18" charset="0"/>
              </a:rPr>
              <a:t>temos</a:t>
            </a:r>
            <a:r>
              <a:rPr lang="en-US" dirty="0">
                <a:ea typeface="Times New Roman" panose="02020603050405020304" pitchFamily="18" charset="0"/>
              </a:rPr>
              <a:t> </a:t>
            </a:r>
            <a:r>
              <a:rPr lang="en-US" dirty="0" err="1">
                <a:ea typeface="Times New Roman" panose="02020603050405020304" pitchFamily="18" charset="0"/>
              </a:rPr>
              <a:t>dois</a:t>
            </a:r>
            <a:r>
              <a:rPr lang="en-US" dirty="0">
                <a:ea typeface="Times New Roman" panose="02020603050405020304" pitchFamily="18" charset="0"/>
              </a:rPr>
              <a:t> </a:t>
            </a:r>
            <a:r>
              <a:rPr lang="en-US" dirty="0" err="1">
                <a:ea typeface="Times New Roman" panose="02020603050405020304" pitchFamily="18" charset="0"/>
              </a:rPr>
              <a:t>mundos</a:t>
            </a:r>
            <a:r>
              <a:rPr lang="en-US" dirty="0">
                <a:ea typeface="Times New Roman" panose="02020603050405020304" pitchFamily="18" charset="0"/>
              </a:rPr>
              <a:t>: (1) o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físico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o </a:t>
            </a:r>
            <a:r>
              <a:rPr lang="en-US" dirty="0" err="1">
                <a:ea typeface="Times New Roman" panose="02020603050405020304" pitchFamily="18" charset="0"/>
              </a:rPr>
              <a:t>conhecemos</a:t>
            </a:r>
            <a:r>
              <a:rPr lang="en-US" dirty="0">
                <a:ea typeface="Times New Roman" panose="02020603050405020304" pitchFamily="18" charset="0"/>
              </a:rPr>
              <a:t> e (2) o novo </a:t>
            </a:r>
            <a:r>
              <a:rPr lang="en-US" dirty="0" err="1">
                <a:ea typeface="Times New Roman" panose="02020603050405020304" pitchFamily="18" charset="0"/>
              </a:rPr>
              <a:t>mundo</a:t>
            </a:r>
            <a:r>
              <a:rPr lang="en-US" dirty="0">
                <a:ea typeface="Times New Roman" panose="02020603050405020304" pitchFamily="18" charset="0"/>
              </a:rPr>
              <a:t> digital,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inclui</a:t>
            </a:r>
            <a:r>
              <a:rPr lang="en-US" dirty="0">
                <a:ea typeface="Times New Roman" panose="02020603050405020304" pitchFamily="18" charset="0"/>
              </a:rPr>
              <a:t> um </a:t>
            </a:r>
            <a:r>
              <a:rPr lang="en-US" dirty="0" err="1">
                <a:ea typeface="Times New Roman" panose="02020603050405020304" pitchFamily="18" charset="0"/>
              </a:rPr>
              <a:t>subconjunto</a:t>
            </a:r>
            <a:r>
              <a:rPr lang="en-US" dirty="0">
                <a:ea typeface="Times New Roman" panose="02020603050405020304" pitchFamily="18" charset="0"/>
              </a:rPr>
              <a:t> dos </a:t>
            </a:r>
            <a:r>
              <a:rPr lang="en-US" dirty="0" err="1">
                <a:ea typeface="Times New Roman" panose="02020603050405020304" pitchFamily="18" charset="0"/>
              </a:rPr>
              <a:t>direitos</a:t>
            </a:r>
            <a:r>
              <a:rPr lang="en-US" dirty="0">
                <a:ea typeface="Times New Roman" panose="02020603050405020304" pitchFamily="18" charset="0"/>
              </a:rPr>
              <a:t> e bens do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físico</a:t>
            </a:r>
            <a:r>
              <a:rPr lang="en-US" dirty="0">
                <a:ea typeface="Times New Roman" panose="02020603050405020304" pitchFamily="18" charset="0"/>
              </a:rPr>
              <a:t>. Para </a:t>
            </a:r>
            <a:r>
              <a:rPr lang="en-US" dirty="0" err="1">
                <a:ea typeface="Times New Roman" panose="02020603050405020304" pitchFamily="18" charset="0"/>
              </a:rPr>
              <a:t>tornar</a:t>
            </a:r>
            <a:r>
              <a:rPr lang="en-US" dirty="0">
                <a:ea typeface="Times New Roman" panose="02020603050405020304" pitchFamily="18" charset="0"/>
              </a:rPr>
              <a:t>-se </a:t>
            </a:r>
            <a:r>
              <a:rPr lang="en-US" dirty="0" err="1">
                <a:ea typeface="Times New Roman" panose="02020603050405020304" pitchFamily="18" charset="0"/>
              </a:rPr>
              <a:t>prático</a:t>
            </a:r>
            <a:r>
              <a:rPr lang="en-US" dirty="0">
                <a:ea typeface="Times New Roman" panose="02020603050405020304" pitchFamily="18" charset="0"/>
              </a:rPr>
              <a:t>: Mas </a:t>
            </a:r>
            <a:r>
              <a:rPr lang="en-US" dirty="0" err="1">
                <a:ea typeface="Times New Roman" panose="02020603050405020304" pitchFamily="18" charset="0"/>
              </a:rPr>
              <a:t>quem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realmente</a:t>
            </a:r>
            <a:r>
              <a:rPr lang="en-US" dirty="0">
                <a:ea typeface="Times New Roman" panose="02020603050405020304" pitchFamily="18" charset="0"/>
              </a:rPr>
              <a:t> o </a:t>
            </a:r>
            <a:r>
              <a:rPr lang="en-US" dirty="0" err="1">
                <a:ea typeface="Times New Roman" panose="02020603050405020304" pitchFamily="18" charset="0"/>
              </a:rPr>
              <a:t>dono</a:t>
            </a:r>
            <a:r>
              <a:rPr lang="en-US" dirty="0">
                <a:ea typeface="Times New Roman" panose="02020603050405020304" pitchFamily="18" charset="0"/>
              </a:rPr>
              <a:t> da </a:t>
            </a:r>
            <a:r>
              <a:rPr lang="en-US" dirty="0" err="1">
                <a:ea typeface="Times New Roman" panose="02020603050405020304" pitchFamily="18" charset="0"/>
              </a:rPr>
              <a:t>minha</a:t>
            </a:r>
            <a:r>
              <a:rPr lang="en-US" dirty="0">
                <a:ea typeface="Times New Roman" panose="02020603050405020304" pitchFamily="18" charset="0"/>
              </a:rPr>
              <a:t> casa? A </a:t>
            </a:r>
            <a:r>
              <a:rPr lang="en-US" dirty="0" err="1">
                <a:ea typeface="Times New Roman" panose="02020603050405020304" pitchFamily="18" charset="0"/>
              </a:rPr>
              <a:t>pessoa</a:t>
            </a:r>
            <a:r>
              <a:rPr lang="en-US" dirty="0">
                <a:ea typeface="Times New Roman" panose="02020603050405020304" pitchFamily="18" charset="0"/>
              </a:rPr>
              <a:t> no </a:t>
            </a:r>
            <a:r>
              <a:rPr lang="en-US" dirty="0" err="1">
                <a:ea typeface="Times New Roman" panose="02020603050405020304" pitchFamily="18" charset="0"/>
              </a:rPr>
              <a:t>registo</a:t>
            </a:r>
            <a:r>
              <a:rPr lang="en-US" dirty="0">
                <a:ea typeface="Times New Roman" panose="02020603050405020304" pitchFamily="18" charset="0"/>
              </a:rPr>
              <a:t> </a:t>
            </a:r>
            <a:r>
              <a:rPr lang="en-US" dirty="0" err="1">
                <a:ea typeface="Times New Roman" panose="02020603050405020304" pitchFamily="18" charset="0"/>
              </a:rPr>
              <a:t>imobiliário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 </a:t>
            </a:r>
            <a:r>
              <a:rPr lang="en-US" dirty="0" err="1">
                <a:ea typeface="Times New Roman" panose="02020603050405020304" pitchFamily="18" charset="0"/>
              </a:rPr>
              <a:t>pessoa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possui</a:t>
            </a:r>
            <a:r>
              <a:rPr lang="en-US" dirty="0">
                <a:ea typeface="Times New Roman" panose="02020603050405020304" pitchFamily="18" charset="0"/>
              </a:rPr>
              <a:t> o token? E se o token </a:t>
            </a:r>
            <a:r>
              <a:rPr lang="en-US" dirty="0" err="1">
                <a:ea typeface="Times New Roman" panose="02020603050405020304" pitchFamily="18" charset="0"/>
              </a:rPr>
              <a:t>estiver</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roubado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perdido</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dirty="0">
                <a:ea typeface="Times New Roman" panose="02020603050405020304" pitchFamily="18" charset="0"/>
              </a:rPr>
              <a:t>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integra</a:t>
            </a:r>
            <a:r>
              <a:rPr lang="en-US" dirty="0">
                <a:ea typeface="Times New Roman" panose="02020603050405020304" pitchFamily="18" charset="0"/>
              </a:rPr>
              <a:t> o facto de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físico</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de </a:t>
            </a:r>
            <a:r>
              <a:rPr lang="en-US" dirty="0" err="1">
                <a:ea typeface="Times New Roman" panose="02020603050405020304" pitchFamily="18" charset="0"/>
              </a:rPr>
              <a:t>estar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perfeita</a:t>
            </a:r>
            <a:r>
              <a:rPr lang="en-US" dirty="0">
                <a:ea typeface="Times New Roman" panose="02020603050405020304" pitchFamily="18" charset="0"/>
              </a:rPr>
              <a:t> </a:t>
            </a:r>
            <a:r>
              <a:rPr lang="en-US" dirty="0" err="1">
                <a:ea typeface="Times New Roman" panose="02020603050405020304" pitchFamily="18" charset="0"/>
              </a:rPr>
              <a:t>sincronia</a:t>
            </a:r>
            <a:r>
              <a:rPr lang="en-US" dirty="0">
                <a:ea typeface="Times New Roman" panose="02020603050405020304" pitchFamily="18" charset="0"/>
              </a:rPr>
              <a:t> com o </a:t>
            </a:r>
            <a:r>
              <a:rPr lang="en-US" dirty="0" err="1">
                <a:ea typeface="Times New Roman" panose="02020603050405020304" pitchFamily="18" charset="0"/>
              </a:rPr>
              <a:t>mundo</a:t>
            </a:r>
            <a:r>
              <a:rPr lang="en-US" dirty="0">
                <a:ea typeface="Times New Roman" panose="02020603050405020304" pitchFamily="18" charset="0"/>
              </a:rPr>
              <a:t> digital dos tokens.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muito</a:t>
            </a:r>
            <a:r>
              <a:rPr lang="en-US" dirty="0">
                <a:ea typeface="Times New Roman" panose="02020603050405020304" pitchFamily="18" charset="0"/>
              </a:rPr>
              <a:t> </a:t>
            </a:r>
            <a:r>
              <a:rPr lang="en-US" dirty="0" err="1">
                <a:ea typeface="Times New Roman" panose="02020603050405020304" pitchFamily="18" charset="0"/>
              </a:rPr>
              <a:t>importante</a:t>
            </a:r>
            <a:r>
              <a:rPr lang="en-US" dirty="0">
                <a:ea typeface="Times New Roman" panose="02020603050405020304" pitchFamily="18" charset="0"/>
              </a:rPr>
              <a:t> </a:t>
            </a:r>
            <a:r>
              <a:rPr lang="en-US" dirty="0" err="1">
                <a:ea typeface="Times New Roman" panose="02020603050405020304" pitchFamily="18" charset="0"/>
              </a:rPr>
              <a:t>porque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perdidos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roubados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razão</a:t>
            </a:r>
            <a:r>
              <a:rPr lang="en-US" dirty="0">
                <a:ea typeface="Times New Roman" panose="02020603050405020304" pitchFamily="18" charset="0"/>
              </a:rPr>
              <a:t>, Liechtenstein </a:t>
            </a:r>
            <a:r>
              <a:rPr lang="en-US" dirty="0" err="1">
                <a:ea typeface="Times New Roman" panose="02020603050405020304" pitchFamily="18" charset="0"/>
              </a:rPr>
              <a:t>alterou</a:t>
            </a:r>
            <a:r>
              <a:rPr lang="en-US" dirty="0">
                <a:ea typeface="Times New Roman" panose="02020603050405020304" pitchFamily="18" charset="0"/>
              </a:rPr>
              <a:t> a lei civil,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verdadeiramente</a:t>
            </a:r>
            <a:r>
              <a:rPr lang="en-US" dirty="0">
                <a:ea typeface="Times New Roman" panose="02020603050405020304" pitchFamily="18" charset="0"/>
              </a:rPr>
              <a:t> </a:t>
            </a:r>
            <a:r>
              <a:rPr lang="en-US" dirty="0" err="1">
                <a:ea typeface="Times New Roman" panose="02020603050405020304" pitchFamily="18" charset="0"/>
              </a:rPr>
              <a:t>fascinante</a:t>
            </a:r>
            <a:r>
              <a:rPr lang="en-US" dirty="0">
                <a:ea typeface="Times New Roman" panose="02020603050405020304" pitchFamily="18" charset="0"/>
              </a:rPr>
              <a:t>. A </a:t>
            </a:r>
            <a:r>
              <a:rPr lang="en-US" dirty="0" err="1">
                <a:ea typeface="Times New Roman" panose="02020603050405020304" pitchFamily="18" charset="0"/>
              </a:rPr>
              <a:t>propósito</a:t>
            </a:r>
            <a:r>
              <a:rPr lang="en-US" dirty="0">
                <a:ea typeface="Times New Roman" panose="02020603050405020304" pitchFamily="18" charset="0"/>
              </a:rPr>
              <a:t>, </a:t>
            </a:r>
            <a:r>
              <a:rPr lang="en-US" dirty="0" err="1">
                <a:ea typeface="Times New Roman" panose="02020603050405020304" pitchFamily="18" charset="0"/>
              </a:rPr>
              <a:t>esse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facto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 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realmente</a:t>
            </a:r>
            <a:r>
              <a:rPr lang="en-US" dirty="0">
                <a:ea typeface="Times New Roman" panose="02020603050405020304" pitchFamily="18" charset="0"/>
              </a:rPr>
              <a:t> </a:t>
            </a:r>
            <a:r>
              <a:rPr lang="en-US" dirty="0" err="1">
                <a:ea typeface="Times New Roman" panose="02020603050405020304" pitchFamily="18" charset="0"/>
              </a:rPr>
              <a:t>notável</a:t>
            </a:r>
            <a:r>
              <a:rPr lang="en-US" dirty="0">
                <a:ea typeface="Times New Roman" panose="02020603050405020304" pitchFamily="18" charset="0"/>
              </a:rPr>
              <a:t> e,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nossa</a:t>
            </a:r>
            <a:r>
              <a:rPr lang="en-US" dirty="0">
                <a:ea typeface="Times New Roman" panose="02020603050405020304" pitchFamily="18" charset="0"/>
              </a:rPr>
              <a:t> </a:t>
            </a:r>
            <a:r>
              <a:rPr lang="en-US" dirty="0" err="1">
                <a:ea typeface="Times New Roman" panose="02020603050405020304" pitchFamily="18" charset="0"/>
              </a:rPr>
              <a:t>opinião</a:t>
            </a:r>
            <a:r>
              <a:rPr lang="en-US" dirty="0">
                <a:ea typeface="Times New Roman" panose="02020603050405020304" pitchFamily="18" charset="0"/>
              </a:rPr>
              <a:t>, a </a:t>
            </a:r>
            <a:r>
              <a:rPr lang="en-US" dirty="0" err="1">
                <a:ea typeface="Times New Roman" panose="02020603050405020304" pitchFamily="18" charset="0"/>
              </a:rPr>
              <a:t>melhor</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da </a:t>
            </a:r>
            <a:r>
              <a:rPr lang="en-US" dirty="0" err="1">
                <a:ea typeface="Times New Roman" panose="02020603050405020304" pitchFamily="18" charset="0"/>
              </a:rPr>
              <a:t>categoria</a:t>
            </a:r>
            <a:r>
              <a:rPr lang="en-US" dirty="0">
                <a:ea typeface="Times New Roman" panose="02020603050405020304" pitchFamily="18" charset="0"/>
              </a:rPr>
              <a:t>.</a:t>
            </a:r>
          </a:p>
          <a:p>
            <a:pPr algn="just"/>
            <a:endParaRPr lang="en-US" b="1" dirty="0">
              <a:solidFill>
                <a:srgbClr val="F79037"/>
              </a:solidFill>
              <a:ea typeface="Times New Roman" panose="02020603050405020304" pitchFamily="18" charset="0"/>
            </a:endParaRPr>
          </a:p>
          <a:p>
            <a:pPr algn="just"/>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modelo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contentor</a:t>
            </a:r>
            <a:r>
              <a:rPr lang="en-US" b="1" dirty="0">
                <a:solidFill>
                  <a:srgbClr val="F79037"/>
                </a:solidFill>
                <a:ea typeface="Times New Roman" panose="02020603050405020304" pitchFamily="18" charset="0"/>
              </a:rPr>
              <a:t> de token</a:t>
            </a:r>
          </a:p>
          <a:p>
            <a:pPr algn="just"/>
            <a:r>
              <a:rPr lang="en-US" dirty="0">
                <a:ea typeface="Times New Roman" panose="02020603050405020304" pitchFamily="18" charset="0"/>
              </a:rPr>
              <a:t>Um dos </a:t>
            </a:r>
            <a:r>
              <a:rPr lang="en-US" dirty="0" err="1">
                <a:ea typeface="Times New Roman" panose="02020603050405020304" pitchFamily="18" charset="0"/>
              </a:rPr>
              <a:t>blocos</a:t>
            </a:r>
            <a:r>
              <a:rPr lang="en-US" dirty="0">
                <a:ea typeface="Times New Roman" panose="02020603050405020304" pitchFamily="18" charset="0"/>
              </a:rPr>
              <a:t> de </a:t>
            </a:r>
            <a:r>
              <a:rPr lang="en-US" dirty="0" err="1">
                <a:ea typeface="Times New Roman" panose="02020603050405020304" pitchFamily="18" charset="0"/>
              </a:rPr>
              <a:t>construção</a:t>
            </a:r>
            <a:r>
              <a:rPr lang="en-US" dirty="0">
                <a:ea typeface="Times New Roman" panose="02020603050405020304" pitchFamily="18" charset="0"/>
              </a:rPr>
              <a:t> do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chamado</a:t>
            </a:r>
            <a:r>
              <a:rPr lang="en-US" dirty="0">
                <a:ea typeface="Times New Roman" panose="02020603050405020304" pitchFamily="18" charset="0"/>
              </a:rPr>
              <a:t> Token Container Model (TCM). Com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um token serve </a:t>
            </a:r>
            <a:r>
              <a:rPr lang="en-US" dirty="0" err="1">
                <a:ea typeface="Times New Roman" panose="02020603050405020304" pitchFamily="18" charset="0"/>
              </a:rPr>
              <a:t>como</a:t>
            </a:r>
            <a:r>
              <a:rPr lang="en-US" dirty="0">
                <a:ea typeface="Times New Roman" panose="02020603050405020304" pitchFamily="18" charset="0"/>
              </a:rPr>
              <a:t> um </a:t>
            </a:r>
            <a:r>
              <a:rPr lang="en-US" dirty="0" err="1">
                <a:ea typeface="Times New Roman" panose="02020603050405020304" pitchFamily="18" charset="0"/>
              </a:rPr>
              <a:t>contentor</a:t>
            </a:r>
            <a:r>
              <a:rPr lang="en-US" dirty="0">
                <a:ea typeface="Times New Roman" panose="02020603050405020304" pitchFamily="18" charset="0"/>
              </a:rPr>
              <a:t> com a </a:t>
            </a:r>
            <a:r>
              <a:rPr lang="en-US" dirty="0" err="1">
                <a:ea typeface="Times New Roman" panose="02020603050405020304" pitchFamily="18" charset="0"/>
              </a:rPr>
              <a:t>capacidade</a:t>
            </a:r>
            <a:r>
              <a:rPr lang="en-US" dirty="0">
                <a:ea typeface="Times New Roman" panose="02020603050405020304" pitchFamily="18" charset="0"/>
              </a:rPr>
              <a:t> de </a:t>
            </a:r>
            <a:r>
              <a:rPr lang="en-US" dirty="0" err="1">
                <a:ea typeface="Times New Roman" panose="02020603050405020304" pitchFamily="18" charset="0"/>
              </a:rPr>
              <a:t>manter</a:t>
            </a:r>
            <a:r>
              <a:rPr lang="en-US" dirty="0">
                <a:ea typeface="Times New Roman" panose="02020603050405020304" pitchFamily="18" charset="0"/>
              </a:rPr>
              <a:t> </a:t>
            </a:r>
            <a:r>
              <a:rPr lang="en-US" dirty="0" err="1">
                <a:ea typeface="Times New Roman" panose="02020603050405020304" pitchFamily="18" charset="0"/>
              </a:rPr>
              <a:t>direitos</a:t>
            </a:r>
            <a:r>
              <a:rPr lang="en-US" dirty="0">
                <a:ea typeface="Times New Roman" panose="02020603050405020304" pitchFamily="18" charset="0"/>
              </a:rPr>
              <a:t> de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O </a:t>
            </a:r>
            <a:r>
              <a:rPr lang="en-US" dirty="0" err="1">
                <a:ea typeface="Times New Roman" panose="02020603050405020304" pitchFamily="18" charset="0"/>
              </a:rPr>
              <a:t>contentor</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carregado</a:t>
            </a:r>
            <a:r>
              <a:rPr lang="en-US" dirty="0">
                <a:ea typeface="Times New Roman" panose="02020603050405020304" pitchFamily="18" charset="0"/>
              </a:rPr>
              <a:t>” com um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representa</a:t>
            </a:r>
            <a:r>
              <a:rPr lang="en-US" dirty="0">
                <a:ea typeface="Times New Roman" panose="02020603050405020304" pitchFamily="18" charset="0"/>
              </a:rPr>
              <a:t> um </a:t>
            </a:r>
            <a:r>
              <a:rPr lang="en-US" dirty="0" err="1">
                <a:ea typeface="Times New Roman" panose="02020603050405020304" pitchFamily="18" charset="0"/>
              </a:rPr>
              <a:t>ativo</a:t>
            </a:r>
            <a:r>
              <a:rPr lang="en-US" dirty="0">
                <a:ea typeface="Times New Roman" panose="02020603050405020304" pitchFamily="18" charset="0"/>
              </a:rPr>
              <a:t> real,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imóveis</a:t>
            </a:r>
            <a:r>
              <a:rPr lang="en-US" dirty="0">
                <a:ea typeface="Times New Roman" panose="02020603050405020304" pitchFamily="18" charset="0"/>
              </a:rPr>
              <a:t>, </a:t>
            </a:r>
            <a:r>
              <a:rPr lang="en-US" dirty="0" err="1">
                <a:ea typeface="Times New Roman" panose="02020603050405020304" pitchFamily="18" charset="0"/>
              </a:rPr>
              <a:t>ações</a:t>
            </a:r>
            <a:r>
              <a:rPr lang="en-US" dirty="0">
                <a:ea typeface="Times New Roman" panose="02020603050405020304" pitchFamily="18" charset="0"/>
              </a:rPr>
              <a:t>, </a:t>
            </a:r>
            <a:r>
              <a:rPr lang="en-US" dirty="0" err="1">
                <a:ea typeface="Times New Roman" panose="02020603050405020304" pitchFamily="18" charset="0"/>
              </a:rPr>
              <a:t>títulos</a:t>
            </a:r>
            <a:r>
              <a:rPr lang="en-US" dirty="0">
                <a:ea typeface="Times New Roman" panose="02020603050405020304" pitchFamily="18" charset="0"/>
              </a:rPr>
              <a:t>, </a:t>
            </a:r>
            <a:r>
              <a:rPr lang="en-US" dirty="0" err="1">
                <a:ea typeface="Times New Roman" panose="02020603050405020304" pitchFamily="18" charset="0"/>
              </a:rPr>
              <a:t>ouro</a:t>
            </a:r>
            <a:r>
              <a:rPr lang="en-US" dirty="0">
                <a:ea typeface="Times New Roman" panose="02020603050405020304" pitchFamily="18" charset="0"/>
              </a:rPr>
              <a:t>, </a:t>
            </a:r>
            <a:r>
              <a:rPr lang="en-US" dirty="0" err="1">
                <a:ea typeface="Times New Roman" panose="02020603050405020304" pitchFamily="18" charset="0"/>
              </a:rPr>
              <a:t>direitos</a:t>
            </a:r>
            <a:r>
              <a:rPr lang="en-US" dirty="0">
                <a:ea typeface="Times New Roman" panose="02020603050405020304" pitchFamily="18" charset="0"/>
              </a:rPr>
              <a:t> de </a:t>
            </a:r>
            <a:r>
              <a:rPr lang="en-US" dirty="0" err="1">
                <a:ea typeface="Times New Roman" panose="02020603050405020304" pitchFamily="18" charset="0"/>
              </a:rPr>
              <a:t>acesso</a:t>
            </a:r>
            <a:r>
              <a:rPr lang="en-US" dirty="0">
                <a:ea typeface="Times New Roman" panose="02020603050405020304" pitchFamily="18" charset="0"/>
              </a:rPr>
              <a:t>, </a:t>
            </a:r>
            <a:r>
              <a:rPr lang="en-US" dirty="0" err="1">
                <a:ea typeface="Times New Roman" panose="02020603050405020304" pitchFamily="18" charset="0"/>
              </a:rPr>
              <a:t>dinheiro</a:t>
            </a:r>
            <a:r>
              <a:rPr lang="en-US" dirty="0">
                <a:ea typeface="Times New Roman" panose="02020603050405020304" pitchFamily="18" charset="0"/>
              </a:rPr>
              <a:t>. Mas o </a:t>
            </a:r>
            <a:r>
              <a:rPr lang="en-US" dirty="0" err="1">
                <a:ea typeface="Times New Roman" panose="02020603050405020304" pitchFamily="18" charset="0"/>
              </a:rPr>
              <a:t>recipiente</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estar</a:t>
            </a:r>
            <a:r>
              <a:rPr lang="en-US" dirty="0">
                <a:ea typeface="Times New Roman" panose="02020603050405020304" pitchFamily="18" charset="0"/>
              </a:rPr>
              <a:t> </a:t>
            </a:r>
            <a:r>
              <a:rPr lang="en-US" dirty="0" err="1">
                <a:ea typeface="Times New Roman" panose="02020603050405020304" pitchFamily="18" charset="0"/>
              </a:rPr>
              <a:t>vazio</a:t>
            </a:r>
            <a:r>
              <a:rPr lang="en-US" dirty="0">
                <a:ea typeface="Times New Roman" panose="02020603050405020304" pitchFamily="18" charset="0"/>
              </a:rPr>
              <a:t>. O </a:t>
            </a:r>
            <a:r>
              <a:rPr lang="en-US" dirty="0" err="1">
                <a:ea typeface="Times New Roman" panose="02020603050405020304" pitchFamily="18" charset="0"/>
              </a:rPr>
              <a:t>último</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se </a:t>
            </a:r>
            <a:r>
              <a:rPr lang="en-US" dirty="0" err="1">
                <a:ea typeface="Times New Roman" panose="02020603050405020304" pitchFamily="18" charset="0"/>
              </a:rPr>
              <a:t>aplica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código</a:t>
            </a:r>
            <a:r>
              <a:rPr lang="en-US" dirty="0">
                <a:ea typeface="Times New Roman" panose="02020603050405020304" pitchFamily="18" charset="0"/>
              </a:rPr>
              <a:t> digital - o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notável</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Bitcoin</a:t>
            </a:r>
            <a:r>
              <a:rPr lang="en-US" dirty="0">
                <a:ea typeface="Times New Roman" panose="02020603050405020304" pitchFamily="18" charset="0"/>
              </a:rPr>
              <a:t>.</a:t>
            </a:r>
          </a:p>
          <a:p>
            <a:pPr algn="just"/>
            <a:endParaRPr lang="en-US" dirty="0">
              <a:ea typeface="Times New Roman" panose="02020603050405020304" pitchFamily="18" charset="0"/>
            </a:endParaRPr>
          </a:p>
          <a:p>
            <a:pPr algn="just"/>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abordagem</a:t>
            </a:r>
            <a:r>
              <a:rPr lang="en-US" dirty="0">
                <a:ea typeface="Times New Roman" panose="02020603050405020304" pitchFamily="18" charset="0"/>
              </a:rPr>
              <a:t> de </a:t>
            </a:r>
            <a:r>
              <a:rPr lang="en-US" dirty="0" err="1">
                <a:ea typeface="Times New Roman" panose="02020603050405020304" pitchFamily="18" charset="0"/>
              </a:rPr>
              <a:t>carregar</a:t>
            </a:r>
            <a:r>
              <a:rPr lang="en-US" dirty="0">
                <a:ea typeface="Times New Roman" panose="02020603050405020304" pitchFamily="18" charset="0"/>
              </a:rPr>
              <a:t> um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um </a:t>
            </a:r>
            <a:r>
              <a:rPr lang="en-US" dirty="0" err="1">
                <a:ea typeface="Times New Roman" panose="02020603050405020304" pitchFamily="18" charset="0"/>
              </a:rPr>
              <a:t>contentor</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token)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parecer</a:t>
            </a:r>
            <a:r>
              <a:rPr lang="en-US" dirty="0">
                <a:ea typeface="Times New Roman" panose="02020603050405020304" pitchFamily="18" charset="0"/>
              </a:rPr>
              <a:t> trivial, mas </a:t>
            </a:r>
            <a:r>
              <a:rPr lang="en-US" dirty="0" err="1">
                <a:ea typeface="Times New Roman" panose="02020603050405020304" pitchFamily="18" charset="0"/>
              </a:rPr>
              <a:t>permite</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separação</a:t>
            </a:r>
            <a:r>
              <a:rPr lang="en-US" dirty="0">
                <a:ea typeface="Times New Roman" panose="02020603050405020304" pitchFamily="18" charset="0"/>
              </a:rPr>
              <a:t> de (1) o </a:t>
            </a:r>
            <a:r>
              <a:rPr lang="en-US" dirty="0" err="1">
                <a:ea typeface="Times New Roman" panose="02020603050405020304" pitchFamily="18" charset="0"/>
              </a:rPr>
              <a:t>direito</a:t>
            </a:r>
            <a:r>
              <a:rPr lang="en-US" dirty="0">
                <a:ea typeface="Times New Roman" panose="02020603050405020304" pitchFamily="18" charset="0"/>
              </a:rPr>
              <a:t> e o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lado</a:t>
            </a:r>
            <a:r>
              <a:rPr lang="en-US" dirty="0">
                <a:ea typeface="Times New Roman" panose="02020603050405020304" pitchFamily="18" charset="0"/>
              </a:rPr>
              <a:t> e (2) o token </a:t>
            </a:r>
            <a:r>
              <a:rPr lang="en-US" dirty="0" err="1">
                <a:ea typeface="Times New Roman" panose="02020603050405020304" pitchFamily="18" charset="0"/>
              </a:rPr>
              <a:t>tecnicamente</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execução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de </a:t>
            </a:r>
            <a:r>
              <a:rPr lang="en-US" dirty="0" err="1">
                <a:ea typeface="Times New Roman" panose="02020603050405020304" pitchFamily="18" charset="0"/>
              </a:rPr>
              <a:t>mão</a:t>
            </a:r>
            <a:r>
              <a:rPr lang="en-US" dirty="0">
                <a:ea typeface="Times New Roman" panose="02020603050405020304" pitchFamily="18" charset="0"/>
              </a:rPr>
              <a:t> do outro </a:t>
            </a:r>
            <a:r>
              <a:rPr lang="en-US" dirty="0" err="1">
                <a:ea typeface="Times New Roman" panose="02020603050405020304" pitchFamily="18" charset="0"/>
              </a:rPr>
              <a:t>lado</a:t>
            </a:r>
            <a:r>
              <a:rPr lang="en-US" dirty="0">
                <a:ea typeface="Times New Roman" panose="02020603050405020304" pitchFamily="18" charset="0"/>
              </a:rPr>
              <a:t>. </a:t>
            </a:r>
            <a:r>
              <a:rPr lang="en-US" dirty="0" err="1">
                <a:ea typeface="Times New Roman" panose="02020603050405020304" pitchFamily="18" charset="0"/>
              </a:rPr>
              <a:t>Desta</a:t>
            </a:r>
            <a:r>
              <a:rPr lang="en-US" dirty="0">
                <a:ea typeface="Times New Roman" panose="02020603050405020304" pitchFamily="18" charset="0"/>
              </a:rPr>
              <a:t> forma, Liechtenstein </a:t>
            </a:r>
            <a:r>
              <a:rPr lang="en-US" dirty="0" err="1">
                <a:ea typeface="Times New Roman" panose="02020603050405020304" pitchFamily="18" charset="0"/>
              </a:rPr>
              <a:t>diferencia</a:t>
            </a:r>
            <a:r>
              <a:rPr lang="en-US" dirty="0">
                <a:ea typeface="Times New Roman" panose="02020603050405020304" pitchFamily="18" charset="0"/>
              </a:rPr>
              <a:t> entre (1) </a:t>
            </a:r>
            <a:r>
              <a:rPr lang="en-US" dirty="0" err="1">
                <a:ea typeface="Times New Roman" panose="02020603050405020304" pitchFamily="18" charset="0"/>
              </a:rPr>
              <a:t>direito</a:t>
            </a:r>
            <a:r>
              <a:rPr lang="en-US" dirty="0">
                <a:ea typeface="Times New Roman" panose="02020603050405020304" pitchFamily="18" charset="0"/>
              </a:rPr>
              <a:t> e (2) </a:t>
            </a:r>
            <a:r>
              <a:rPr lang="en-US" dirty="0" err="1">
                <a:ea typeface="Times New Roman" panose="02020603050405020304" pitchFamily="18" charset="0"/>
              </a:rPr>
              <a:t>tecnologia</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6566</TotalTime>
  <Words>7419</Words>
  <Application>Microsoft Macintosh PowerPoint</Application>
  <PresentationFormat>Personalizados</PresentationFormat>
  <Paragraphs>320</Paragraphs>
  <Slides>26</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466</cp:revision>
  <dcterms:created xsi:type="dcterms:W3CDTF">2021-06-15T11:45:52Z</dcterms:created>
  <dcterms:modified xsi:type="dcterms:W3CDTF">2023-06-22T11:48:49Z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