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1" saveSubsetFonts="1" autoCompressPictures="0">
  <p:sldMasterIdLst>
    <p:sldMasterId id="2147483660" r:id="rId4"/>
  </p:sldMasterIdLst>
  <p:notesMasterIdLst>
    <p:notesMasterId r:id="rId35"/>
  </p:notesMasterIdLst>
  <p:handoutMasterIdLst>
    <p:handoutMasterId r:id="rId36"/>
  </p:handoutMasterIdLst>
  <p:sldIdLst>
    <p:sldId id="256" r:id="rId5"/>
    <p:sldId id="324" r:id="rId6"/>
    <p:sldId id="325" r:id="rId7"/>
    <p:sldId id="326" r:id="rId8"/>
    <p:sldId id="327" r:id="rId9"/>
    <p:sldId id="328" r:id="rId10"/>
    <p:sldId id="4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7" r:id="rId27"/>
    <p:sldId id="349" r:id="rId28"/>
    <p:sldId id="348" r:id="rId29"/>
    <p:sldId id="350" r:id="rId30"/>
    <p:sldId id="351" r:id="rId31"/>
    <p:sldId id="380" r:id="rId32"/>
    <p:sldId id="352" r:id="rId33"/>
    <p:sldId id="268" r:id="rId34"/>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11D"/>
    <a:srgbClr val="F79037"/>
    <a:srgbClr val="DD1470"/>
    <a:srgbClr val="8E2F91"/>
    <a:srgbClr val="F9A835"/>
    <a:srgbClr val="F8A36A"/>
    <a:srgbClr val="000000"/>
    <a:srgbClr val="ECECEC"/>
    <a:srgbClr val="F48043"/>
    <a:srgbClr val="EF5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3" autoAdjust="0"/>
    <p:restoredTop sz="96281"/>
  </p:normalViewPr>
  <p:slideViewPr>
    <p:cSldViewPr snapToGrid="0" snapToObjects="1">
      <p:cViewPr varScale="1">
        <p:scale>
          <a:sx n="79" d="100"/>
          <a:sy n="79" d="100"/>
        </p:scale>
        <p:origin x="3064"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xmlns=""/>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xmlns=""/>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xmlns=""/>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ftr="0" dt="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hyperlink" Target="https://www.youtube.com/watch?v=WuyqeFOEvG4&amp;t=1s" TargetMode="Externa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ethereum-transactions-smart?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docs.google.com/forms/d/e/1FAIpQLSecUwAyzIBa5XuH_Hwn8aR4PaG_R9iT1-ZbxyA9QTZ3pso2ww/viewform" TargetMode="External"/><Relationship Id="rId7"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bitcoin-mining?in=catherine-318107926/sets/generation-blockchain&amp;utm_source=clipboard&amp;utm_medium=text&amp;utm_campaign=social_sharing"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De </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5063050" cy="1495004"/>
          </a:xfrm>
        </p:spPr>
        <p:txBody>
          <a:bodyPr/>
          <a:lstStyle/>
          <a:p>
            <a:r>
              <a:rPr lang="en-US" dirty="0" err="1"/>
              <a:t>Currículo</a:t>
            </a:r>
            <a:r>
              <a:rPr lang="en-US" dirty="0"/>
              <a:t> de </a:t>
            </a:r>
            <a:r>
              <a:rPr lang="en-US"/>
              <a:t>Mestrado</a:t>
            </a:r>
            <a:endParaRPr lang="en-US" dirty="0"/>
          </a:p>
          <a:p>
            <a:r>
              <a:rPr lang="en-US" b="0" dirty="0" err="1"/>
              <a:t>Tecnologia</a:t>
            </a:r>
            <a:r>
              <a:rPr lang="en-US" dirty="0"/>
              <a:t> </a:t>
            </a:r>
            <a:r>
              <a:rPr lang="en-US" b="0" dirty="0"/>
              <a:t>Blockchain e </a:t>
            </a:r>
            <a:r>
              <a:rPr lang="en-US" b="0" dirty="0" err="1"/>
              <a:t>Criptomoedas</a:t>
            </a:r>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ETHEREUM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70</a:t>
            </a:fld>
            <a:endParaRPr lang="en-US" dirty="0"/>
          </a:p>
        </p:txBody>
      </p:sp>
    </p:spTree>
    <p:extLst>
      <p:ext uri="{BB962C8B-B14F-4D97-AF65-F5344CB8AC3E}">
        <p14:creationId xmlns:p14="http://schemas.microsoft.com/office/powerpoint/2010/main" val="173244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lado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segunda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medida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capitalização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plataforma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programáveis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programas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dApps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criptomoeda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associada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chamada</a:t>
            </a:r>
            <a:r>
              <a:rPr lang="en-US" sz="1100" dirty="0">
                <a:latin typeface="Calibri" panose="020F0502020204030204" pitchFamily="34" charset="0"/>
                <a:cs typeface="Calibri" panose="020F0502020204030204" pitchFamily="34" charset="0"/>
              </a:rPr>
              <a:t> de Ether (ETH).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frequentemente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referido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computador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mundial</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termo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computador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mundial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vem</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fato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propriedade</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rastrear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qualquer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tipo</a:t>
            </a:r>
            <a:r>
              <a:rPr lang="en-US" sz="1100" dirty="0">
                <a:latin typeface="Calibri" panose="020F0502020204030204" pitchFamily="34" charset="0"/>
                <a:cs typeface="Calibri" panose="020F0502020204030204" pitchFamily="34" charset="0"/>
              </a:rPr>
              <a:t> de dado </a:t>
            </a:r>
            <a:r>
              <a:rPr lang="en-US" sz="1100" dirty="0" err="1">
                <a:latin typeface="Calibri" panose="020F0502020204030204" pitchFamily="34" charset="0"/>
                <a:cs typeface="Calibri" panose="020F0502020204030204" pitchFamily="34" charset="0"/>
              </a:rPr>
              <a:t>arbitrário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executar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código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colocado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formato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binários</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(ETH)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plataforma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código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aberto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permite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qualquer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indivíduo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empresa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interessado</a:t>
            </a:r>
            <a:r>
              <a:rPr lang="en-US" sz="1100" dirty="0">
                <a:latin typeface="Calibri" panose="020F0502020204030204" pitchFamily="34" charset="0"/>
                <a:cs typeface="Calibri" panose="020F0502020204030204" pitchFamily="34" charset="0"/>
              </a:rPr>
              <a:t> execute e </a:t>
            </a:r>
            <a:r>
              <a:rPr lang="en-US" sz="1100" dirty="0" err="1">
                <a:latin typeface="Calibri" panose="020F0502020204030204" pitchFamily="34" charset="0"/>
                <a:cs typeface="Calibri" panose="020F0502020204030204" pitchFamily="34" charset="0"/>
              </a:rPr>
              <a:t>desenvolva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próprio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dApp</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organização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descentralizada</a:t>
            </a:r>
            <a:r>
              <a:rPr lang="en-US" sz="1100" dirty="0">
                <a:latin typeface="Calibri" panose="020F0502020204030204" pitchFamily="34" charset="0"/>
                <a:cs typeface="Calibri" panose="020F0502020204030204" pitchFamily="34" charset="0"/>
              </a:rPr>
              <a:t> (DAO) </a:t>
            </a:r>
            <a:r>
              <a:rPr lang="en-US" sz="1100" dirty="0" err="1">
                <a:latin typeface="Calibri" panose="020F0502020204030204" pitchFamily="34" charset="0"/>
                <a:cs typeface="Calibri" panose="020F0502020204030204" pitchFamily="34" charset="0"/>
              </a:rPr>
              <a:t>usando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tem </a:t>
            </a:r>
            <a:r>
              <a:rPr lang="en-US" sz="1100" dirty="0" err="1">
                <a:latin typeface="Calibri" panose="020F0502020204030204" pitchFamily="34" charset="0"/>
                <a:cs typeface="Calibri" panose="020F0502020204030204" pitchFamily="34" charset="0"/>
              </a:rPr>
              <a:t>memória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código</a:t>
            </a:r>
            <a:r>
              <a:rPr lang="en-US" sz="1100" dirty="0">
                <a:latin typeface="Calibri" panose="020F0502020204030204" pitchFamily="34" charset="0"/>
                <a:cs typeface="Calibri" panose="020F0502020204030204" pitchFamily="34" charset="0"/>
              </a:rPr>
              <a:t> e dados e </a:t>
            </a:r>
            <a:r>
              <a:rPr lang="en-US" sz="1100" dirty="0" err="1">
                <a:latin typeface="Calibri" panose="020F0502020204030204" pitchFamily="34" charset="0"/>
                <a:cs typeface="Calibri" panose="020F0502020204030204" pitchFamily="34" charset="0"/>
              </a:rPr>
              <a:t>usa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rastrear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memória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do tempo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computador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programa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carregar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código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máquina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executar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código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armazenando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mudanças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estágio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resultantes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Para </a:t>
            </a:r>
            <a:r>
              <a:rPr lang="en-US" sz="1100" dirty="0" err="1">
                <a:latin typeface="Calibri" panose="020F0502020204030204" pitchFamily="34" charset="0"/>
                <a:cs typeface="Calibri" panose="020F0502020204030204" pitchFamily="34" charset="0"/>
              </a:rPr>
              <a:t>entender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fundamentos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assista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vídeo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introdução</a:t>
            </a:r>
            <a:r>
              <a:rPr lang="en-US" sz="1100" dirty="0">
                <a:latin typeface="Calibri" panose="020F0502020204030204" pitchFamily="34" charset="0"/>
                <a:cs typeface="Calibri" panose="020F0502020204030204" pitchFamily="34" charset="0"/>
              </a:rPr>
              <a:t> do Generation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u="sng" dirty="0">
                <a:solidFill>
                  <a:srgbClr val="5C9A45"/>
                </a:solidFill>
                <a:latin typeface="Calibri" panose="020F0502020204030204" pitchFamily="34" charset="0"/>
                <a:cs typeface="Calibri" panose="020F0502020204030204" pitchFamily="34" charset="0"/>
                <a:hlinkClick r:id="rId2"/>
              </a:rPr>
              <a:t>Clique </a:t>
            </a:r>
            <a:r>
              <a:rPr lang="en-US" sz="1100" u="sng" dirty="0" err="1">
                <a:solidFill>
                  <a:srgbClr val="5C9A45"/>
                </a:solidFill>
                <a:latin typeface="Calibri" panose="020F0502020204030204" pitchFamily="34" charset="0"/>
                <a:cs typeface="Calibri" panose="020F0502020204030204" pitchFamily="34" charset="0"/>
                <a:hlinkClick r:id="rId2"/>
              </a:rPr>
              <a:t>aqui</a:t>
            </a:r>
            <a:r>
              <a:rPr lang="en-US" sz="1100" u="sng" dirty="0">
                <a:solidFill>
                  <a:srgbClr val="5C9A45"/>
                </a:solidFill>
                <a:latin typeface="Calibri" panose="020F0502020204030204" pitchFamily="34" charset="0"/>
                <a:cs typeface="Calibri" panose="020F0502020204030204" pitchFamily="34" charset="0"/>
                <a:hlinkClick r:id="rId2"/>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assistir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vídeo</a:t>
            </a:r>
            <a:r>
              <a:rPr lang="en-US" sz="1100" dirty="0">
                <a:latin typeface="Calibri" panose="020F0502020204030204" pitchFamily="34" charset="0"/>
                <a:cs typeface="Calibri" panose="020F0502020204030204" pitchFamily="34" charset="0"/>
              </a:rPr>
              <a:t> Generation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fundamentos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t>2.1 </a:t>
            </a:r>
            <a:r>
              <a:rPr lang="en-US" sz="1800" b="0" dirty="0" err="1"/>
              <a:t>Introdução</a:t>
            </a:r>
            <a:r>
              <a:rPr lang="en-US" sz="1800" b="0" dirty="0"/>
              <a:t> </a:t>
            </a:r>
            <a:r>
              <a:rPr lang="en-US" sz="1800" b="0" dirty="0" err="1"/>
              <a:t>ao</a:t>
            </a:r>
            <a:r>
              <a:rPr lang="en-US" sz="1800" b="0" dirty="0"/>
              <a:t> </a:t>
            </a:r>
            <a:r>
              <a:rPr lang="en-US" sz="1800" b="0" dirty="0" err="1"/>
              <a:t>Ethereum</a:t>
            </a:r>
            <a:r>
              <a:rPr lang="en-US" sz="1800" b="0" dirty="0"/>
              <a:t> </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2278966"/>
            <a:ext cx="3555848" cy="841284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object 15">
            <a:extLst>
              <a:ext uri="{FF2B5EF4-FFF2-40B4-BE49-F238E27FC236}">
                <a16:creationId xmlns:a16="http://schemas.microsoft.com/office/drawing/2014/main" id="{06EE9D2A-5A52-0608-AD91-EEE944CC5FFF}"/>
              </a:ext>
            </a:extLst>
          </p:cNvPr>
          <p:cNvGrpSpPr/>
          <p:nvPr/>
        </p:nvGrpSpPr>
        <p:grpSpPr>
          <a:xfrm>
            <a:off x="892947" y="8090181"/>
            <a:ext cx="3047022" cy="1729173"/>
            <a:chOff x="485139" y="4586859"/>
            <a:chExt cx="3134043" cy="1778557"/>
          </a:xfrm>
        </p:grpSpPr>
        <p:pic>
          <p:nvPicPr>
            <p:cNvPr id="6" name="object 16">
              <a:extLst>
                <a:ext uri="{FF2B5EF4-FFF2-40B4-BE49-F238E27FC236}">
                  <a16:creationId xmlns:a16="http://schemas.microsoft.com/office/drawing/2014/main" id="{9E207153-7F5E-FCAE-E613-F7B919FD9E0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0E4A126C-BF27-2F09-9098-7A80361A446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574FBD7-43C8-32BF-047B-94D8208C3D3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E09CBAAE-66B9-5E39-BED6-6C99F7993A1D}"/>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3508E440-5DCC-5FA0-F6FD-D820C6AC219B}"/>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ADB7A2F-5C38-C0F9-E8E6-D78D82320A8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271639" y="8175769"/>
            <a:ext cx="2323311" cy="1501200"/>
          </a:xfrm>
          <a:prstGeom prst="rect">
            <a:avLst/>
          </a:prstGeom>
        </p:spPr>
      </p:pic>
      <p:grpSp>
        <p:nvGrpSpPr>
          <p:cNvPr id="17" name="Group 16">
            <a:extLst>
              <a:ext uri="{FF2B5EF4-FFF2-40B4-BE49-F238E27FC236}">
                <a16:creationId xmlns:a16="http://schemas.microsoft.com/office/drawing/2014/main" id="{D87BA0B7-A8D9-4051-64DC-72422838F182}"/>
              </a:ext>
            </a:extLst>
          </p:cNvPr>
          <p:cNvGrpSpPr/>
          <p:nvPr/>
        </p:nvGrpSpPr>
        <p:grpSpPr>
          <a:xfrm>
            <a:off x="630950" y="8086217"/>
            <a:ext cx="824852" cy="742396"/>
            <a:chOff x="7615126" y="6464727"/>
            <a:chExt cx="824852" cy="742396"/>
          </a:xfrm>
        </p:grpSpPr>
        <p:sp>
          <p:nvSpPr>
            <p:cNvPr id="19" name="Oval 18">
              <a:extLst>
                <a:ext uri="{FF2B5EF4-FFF2-40B4-BE49-F238E27FC236}">
                  <a16:creationId xmlns:a16="http://schemas.microsoft.com/office/drawing/2014/main" id="{AFD09AEE-234A-2BB7-9088-372DF69D43AE}"/>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82AB9EE6-1A05-C459-E907-B81875187A71}"/>
                </a:ext>
              </a:extLst>
            </p:cNvPr>
            <p:cNvSpPr txBox="1">
              <a:spLocks/>
            </p:cNvSpPr>
            <p:nvPr/>
          </p:nvSpPr>
          <p:spPr>
            <a:xfrm rot="1419617">
              <a:off x="7615126" y="6618675"/>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2"/>
                </a:rPr>
                <a:t>CLICA PARA VER</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4735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AA5B481-3CF2-8A04-BB47-3CFBEB0AFF71}"/>
              </a:ext>
            </a:extLst>
          </p:cNvPr>
          <p:cNvSpPr/>
          <p:nvPr/>
        </p:nvSpPr>
        <p:spPr>
          <a:xfrm>
            <a:off x="6767513" y="8004700"/>
            <a:ext cx="792162" cy="2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F8FF5F6-B962-B427-5F76-01CC3FE6F221}"/>
              </a:ext>
            </a:extLst>
          </p:cNvPr>
          <p:cNvSpPr/>
          <p:nvPr/>
        </p:nvSpPr>
        <p:spPr>
          <a:xfrm flipV="1">
            <a:off x="-1" y="323002"/>
            <a:ext cx="7559675" cy="48738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452023" y="773112"/>
            <a:ext cx="6516936" cy="4215020"/>
          </a:xfrm>
        </p:spPr>
        <p:txBody>
          <a:bodyPr numCol="2"/>
          <a:lstStyle/>
          <a:p>
            <a:r>
              <a:rPr lang="en-US" b="1" dirty="0" err="1">
                <a:solidFill>
                  <a:srgbClr val="F79037"/>
                </a:solidFill>
              </a:rPr>
              <a:t>Criadores</a:t>
            </a:r>
            <a:r>
              <a:rPr lang="en-US" b="1" dirty="0">
                <a:solidFill>
                  <a:srgbClr val="F79037"/>
                </a:solidFill>
              </a:rPr>
              <a:t> do </a:t>
            </a:r>
            <a:r>
              <a:rPr lang="en-US" b="1" dirty="0" err="1">
                <a:solidFill>
                  <a:srgbClr val="F79037"/>
                </a:solidFill>
              </a:rPr>
              <a:t>Ethereum</a:t>
            </a:r>
            <a:r>
              <a:rPr lang="en-US" b="1" dirty="0">
                <a:solidFill>
                  <a:srgbClr val="F79037"/>
                </a:solidFill>
              </a:rPr>
              <a:t> </a:t>
            </a:r>
          </a:p>
          <a:p>
            <a:r>
              <a:rPr lang="en-US" dirty="0" err="1"/>
              <a:t>Vitalik</a:t>
            </a:r>
            <a:r>
              <a:rPr lang="en-US" dirty="0"/>
              <a:t> </a:t>
            </a:r>
            <a:r>
              <a:rPr lang="en-US" dirty="0" err="1"/>
              <a:t>Buterin</a:t>
            </a:r>
            <a:r>
              <a:rPr lang="en-US" dirty="0"/>
              <a:t> </a:t>
            </a:r>
            <a:r>
              <a:rPr lang="en-US" dirty="0" err="1"/>
              <a:t>é</a:t>
            </a:r>
            <a:r>
              <a:rPr lang="en-US" dirty="0"/>
              <a:t> o inventor </a:t>
            </a:r>
            <a:r>
              <a:rPr lang="en-US" dirty="0" err="1"/>
              <a:t>inicial</a:t>
            </a:r>
            <a:r>
              <a:rPr lang="en-US" dirty="0"/>
              <a:t> e co-</a:t>
            </a:r>
            <a:r>
              <a:rPr lang="en-US" dirty="0" err="1"/>
              <a:t>fundador</a:t>
            </a:r>
            <a:r>
              <a:rPr lang="en-US" dirty="0"/>
              <a:t> da </a:t>
            </a:r>
            <a:r>
              <a:rPr lang="en-US" dirty="0" err="1"/>
              <a:t>Ethereum</a:t>
            </a:r>
            <a:r>
              <a:rPr lang="en-US" dirty="0"/>
              <a:t>. </a:t>
            </a:r>
            <a:r>
              <a:rPr lang="en-US" dirty="0" err="1"/>
              <a:t>Nos</a:t>
            </a:r>
            <a:r>
              <a:rPr lang="en-US" dirty="0"/>
              <a:t> </a:t>
            </a:r>
            <a:r>
              <a:rPr lang="en-US" dirty="0" err="1"/>
              <a:t>estágios</a:t>
            </a:r>
            <a:r>
              <a:rPr lang="en-US" dirty="0"/>
              <a:t> </a:t>
            </a:r>
            <a:r>
              <a:rPr lang="en-US" dirty="0" err="1"/>
              <a:t>iniciais</a:t>
            </a:r>
            <a:r>
              <a:rPr lang="en-US" dirty="0"/>
              <a:t> do </a:t>
            </a:r>
            <a:r>
              <a:rPr lang="en-US" dirty="0" err="1"/>
              <a:t>desenvolvimento</a:t>
            </a:r>
            <a:r>
              <a:rPr lang="en-US" dirty="0"/>
              <a:t> do </a:t>
            </a:r>
            <a:r>
              <a:rPr lang="en-US" dirty="0" err="1"/>
              <a:t>Bitcoin</a:t>
            </a:r>
            <a:r>
              <a:rPr lang="en-US" dirty="0"/>
              <a:t>, </a:t>
            </a:r>
            <a:r>
              <a:rPr lang="en-US" dirty="0" err="1"/>
              <a:t>Buterin</a:t>
            </a:r>
            <a:r>
              <a:rPr lang="en-US" dirty="0"/>
              <a:t> </a:t>
            </a:r>
            <a:r>
              <a:rPr lang="en-US" dirty="0" err="1"/>
              <a:t>dirigia</a:t>
            </a:r>
            <a:r>
              <a:rPr lang="en-US" dirty="0"/>
              <a:t> </a:t>
            </a:r>
            <a:r>
              <a:rPr lang="en-US" dirty="0" err="1"/>
              <a:t>uma</a:t>
            </a:r>
            <a:r>
              <a:rPr lang="en-US" dirty="0"/>
              <a:t> </a:t>
            </a:r>
            <a:r>
              <a:rPr lang="en-US" dirty="0" err="1"/>
              <a:t>revista</a:t>
            </a:r>
            <a:r>
              <a:rPr lang="en-US" dirty="0"/>
              <a:t> </a:t>
            </a:r>
            <a:r>
              <a:rPr lang="en-US" dirty="0" err="1"/>
              <a:t>que</a:t>
            </a:r>
            <a:r>
              <a:rPr lang="en-US" dirty="0"/>
              <a:t> </a:t>
            </a:r>
            <a:r>
              <a:rPr lang="en-US" dirty="0" err="1"/>
              <a:t>publicava</a:t>
            </a:r>
            <a:r>
              <a:rPr lang="en-US" dirty="0"/>
              <a:t> </a:t>
            </a:r>
            <a:r>
              <a:rPr lang="en-US" dirty="0" err="1"/>
              <a:t>sobre</a:t>
            </a:r>
            <a:r>
              <a:rPr lang="en-US" dirty="0"/>
              <a:t> o </a:t>
            </a:r>
            <a:r>
              <a:rPr lang="en-US" dirty="0" err="1"/>
              <a:t>tema</a:t>
            </a:r>
            <a:r>
              <a:rPr lang="en-US" dirty="0"/>
              <a:t> </a:t>
            </a:r>
            <a:r>
              <a:rPr lang="en-US" dirty="0" err="1"/>
              <a:t>Bitcoin</a:t>
            </a:r>
            <a:r>
              <a:rPr lang="en-US" dirty="0"/>
              <a:t>. Com </a:t>
            </a:r>
            <a:r>
              <a:rPr lang="en-US" dirty="0" err="1"/>
              <a:t>isso</a:t>
            </a:r>
            <a:r>
              <a:rPr lang="en-US" dirty="0"/>
              <a:t>, </a:t>
            </a:r>
            <a:r>
              <a:rPr lang="en-US" dirty="0" err="1"/>
              <a:t>ele</a:t>
            </a:r>
            <a:r>
              <a:rPr lang="en-US" dirty="0"/>
              <a:t> </a:t>
            </a:r>
            <a:r>
              <a:rPr lang="en-US" dirty="0" err="1"/>
              <a:t>identificou</a:t>
            </a:r>
            <a:r>
              <a:rPr lang="en-US" dirty="0"/>
              <a:t> </a:t>
            </a:r>
            <a:r>
              <a:rPr lang="en-US" dirty="0" err="1"/>
              <a:t>aspectos</a:t>
            </a:r>
            <a:r>
              <a:rPr lang="en-US" dirty="0"/>
              <a:t> </a:t>
            </a:r>
            <a:r>
              <a:rPr lang="en-US" dirty="0" err="1"/>
              <a:t>que</a:t>
            </a:r>
            <a:r>
              <a:rPr lang="en-US" dirty="0"/>
              <a:t> via </a:t>
            </a:r>
            <a:r>
              <a:rPr lang="en-US" dirty="0" err="1"/>
              <a:t>como</a:t>
            </a:r>
            <a:r>
              <a:rPr lang="en-US" dirty="0"/>
              <a:t> </a:t>
            </a:r>
            <a:r>
              <a:rPr lang="en-US" dirty="0" err="1"/>
              <a:t>pontos</a:t>
            </a:r>
            <a:r>
              <a:rPr lang="en-US" dirty="0"/>
              <a:t> de </a:t>
            </a:r>
            <a:r>
              <a:rPr lang="en-US" dirty="0" err="1"/>
              <a:t>melhoria</a:t>
            </a:r>
            <a:r>
              <a:rPr lang="en-US" dirty="0"/>
              <a:t>. </a:t>
            </a:r>
            <a:r>
              <a:rPr lang="en-US" dirty="0" err="1"/>
              <a:t>Vitalik</a:t>
            </a:r>
            <a:r>
              <a:rPr lang="en-US" dirty="0"/>
              <a:t> </a:t>
            </a:r>
            <a:r>
              <a:rPr lang="en-US" dirty="0" err="1"/>
              <a:t>Buterin</a:t>
            </a:r>
            <a:r>
              <a:rPr lang="en-US" dirty="0"/>
              <a:t> </a:t>
            </a:r>
            <a:r>
              <a:rPr lang="en-US" dirty="0" err="1"/>
              <a:t>então</a:t>
            </a:r>
            <a:r>
              <a:rPr lang="en-US" dirty="0"/>
              <a:t> co-</a:t>
            </a:r>
            <a:r>
              <a:rPr lang="en-US" dirty="0" err="1"/>
              <a:t>fundou</a:t>
            </a:r>
            <a:r>
              <a:rPr lang="en-US" dirty="0"/>
              <a:t> a </a:t>
            </a:r>
            <a:r>
              <a:rPr lang="en-US" dirty="0" err="1"/>
              <a:t>Ethereum</a:t>
            </a:r>
            <a:r>
              <a:rPr lang="en-US" dirty="0"/>
              <a:t> com Anthony Di </a:t>
            </a:r>
            <a:r>
              <a:rPr lang="en-US" dirty="0" err="1"/>
              <a:t>Iorio</a:t>
            </a:r>
            <a:r>
              <a:rPr lang="en-US" dirty="0"/>
              <a:t>, </a:t>
            </a:r>
            <a:r>
              <a:rPr lang="en-US" dirty="0" err="1"/>
              <a:t>Mihai</a:t>
            </a:r>
            <a:r>
              <a:rPr lang="en-US" dirty="0"/>
              <a:t> </a:t>
            </a:r>
            <a:r>
              <a:rPr lang="en-US" dirty="0" err="1"/>
              <a:t>Alisie</a:t>
            </a:r>
            <a:r>
              <a:rPr lang="en-US" dirty="0"/>
              <a:t> e Charles </a:t>
            </a:r>
            <a:r>
              <a:rPr lang="en-US" dirty="0" err="1"/>
              <a:t>Hoskinson</a:t>
            </a:r>
            <a:r>
              <a:rPr lang="en-US" dirty="0"/>
              <a:t>. </a:t>
            </a:r>
            <a:r>
              <a:rPr lang="en-US" dirty="0" err="1"/>
              <a:t>Buterin</a:t>
            </a:r>
            <a:r>
              <a:rPr lang="en-US" dirty="0"/>
              <a:t> </a:t>
            </a:r>
            <a:r>
              <a:rPr lang="en-US" dirty="0" err="1"/>
              <a:t>explicou</a:t>
            </a:r>
            <a:r>
              <a:rPr lang="en-US" dirty="0"/>
              <a:t> </a:t>
            </a:r>
            <a:r>
              <a:rPr lang="en-US" dirty="0" err="1"/>
              <a:t>pela</a:t>
            </a:r>
            <a:r>
              <a:rPr lang="en-US" dirty="0"/>
              <a:t> </a:t>
            </a:r>
            <a:r>
              <a:rPr lang="en-US" dirty="0" err="1"/>
              <a:t>primeira</a:t>
            </a:r>
            <a:r>
              <a:rPr lang="en-US" dirty="0"/>
              <a:t> </a:t>
            </a:r>
            <a:r>
              <a:rPr lang="en-US" dirty="0" err="1"/>
              <a:t>vez</a:t>
            </a:r>
            <a:r>
              <a:rPr lang="en-US" dirty="0"/>
              <a:t> o </a:t>
            </a:r>
            <a:r>
              <a:rPr lang="en-US" dirty="0" err="1"/>
              <a:t>Ethereum</a:t>
            </a:r>
            <a:r>
              <a:rPr lang="en-US" dirty="0"/>
              <a:t> </a:t>
            </a:r>
            <a:r>
              <a:rPr lang="en-US" dirty="0" err="1"/>
              <a:t>Blockchain</a:t>
            </a:r>
            <a:r>
              <a:rPr lang="en-US" dirty="0"/>
              <a:t> </a:t>
            </a:r>
            <a:r>
              <a:rPr lang="en-US" dirty="0" err="1"/>
              <a:t>num</a:t>
            </a:r>
            <a:r>
              <a:rPr lang="en-US" dirty="0"/>
              <a:t> white paper </a:t>
            </a:r>
            <a:r>
              <a:rPr lang="en-US" dirty="0" err="1"/>
              <a:t>em</a:t>
            </a:r>
            <a:r>
              <a:rPr lang="en-US" dirty="0"/>
              <a:t> 2013. O </a:t>
            </a:r>
            <a:r>
              <a:rPr lang="en-US" dirty="0" err="1"/>
              <a:t>Ethereum</a:t>
            </a:r>
            <a:r>
              <a:rPr lang="en-US" dirty="0"/>
              <a:t> </a:t>
            </a:r>
            <a:r>
              <a:rPr lang="en-US" dirty="0" err="1"/>
              <a:t>pretendia</a:t>
            </a:r>
            <a:r>
              <a:rPr lang="en-US" dirty="0"/>
              <a:t> </a:t>
            </a:r>
            <a:r>
              <a:rPr lang="en-US" dirty="0" err="1"/>
              <a:t>liberar</a:t>
            </a:r>
            <a:r>
              <a:rPr lang="en-US" dirty="0"/>
              <a:t> </a:t>
            </a:r>
            <a:r>
              <a:rPr lang="en-US" dirty="0" err="1"/>
              <a:t>todo</a:t>
            </a:r>
            <a:r>
              <a:rPr lang="en-US" dirty="0"/>
              <a:t> o </a:t>
            </a:r>
            <a:r>
              <a:rPr lang="en-US" dirty="0" err="1"/>
              <a:t>potencial</a:t>
            </a:r>
            <a:r>
              <a:rPr lang="en-US" dirty="0"/>
              <a:t> do </a:t>
            </a:r>
            <a:r>
              <a:rPr lang="en-US" dirty="0" err="1"/>
              <a:t>Bitcoin</a:t>
            </a:r>
            <a:r>
              <a:rPr lang="en-US" dirty="0"/>
              <a:t>. </a:t>
            </a:r>
            <a:r>
              <a:rPr lang="en-US" dirty="0" err="1"/>
              <a:t>Combina</a:t>
            </a:r>
            <a:r>
              <a:rPr lang="en-US" dirty="0"/>
              <a:t> </a:t>
            </a:r>
            <a:r>
              <a:rPr lang="en-US" dirty="0" err="1"/>
              <a:t>uma</a:t>
            </a:r>
            <a:r>
              <a:rPr lang="en-US" dirty="0"/>
              <a:t> </a:t>
            </a:r>
            <a:r>
              <a:rPr lang="en-US" dirty="0" err="1"/>
              <a:t>síntese</a:t>
            </a:r>
            <a:r>
              <a:rPr lang="en-US" dirty="0"/>
              <a:t> entre </a:t>
            </a:r>
            <a:r>
              <a:rPr lang="en-US" dirty="0" err="1"/>
              <a:t>abertura</a:t>
            </a:r>
            <a:r>
              <a:rPr lang="en-US" dirty="0"/>
              <a:t> radical e </a:t>
            </a:r>
            <a:r>
              <a:rPr lang="en-US" dirty="0" err="1"/>
              <a:t>privacidade</a:t>
            </a:r>
            <a:r>
              <a:rPr lang="en-US" dirty="0"/>
              <a:t> radical. </a:t>
            </a:r>
            <a:r>
              <a:rPr lang="en-US" dirty="0" err="1"/>
              <a:t>Buterin</a:t>
            </a:r>
            <a:r>
              <a:rPr lang="en-US" dirty="0"/>
              <a:t> </a:t>
            </a:r>
            <a:r>
              <a:rPr lang="en-US" dirty="0" err="1"/>
              <a:t>queria</a:t>
            </a:r>
            <a:r>
              <a:rPr lang="en-US" dirty="0"/>
              <a:t> </a:t>
            </a:r>
            <a:r>
              <a:rPr lang="en-US" dirty="0" err="1"/>
              <a:t>criar</a:t>
            </a:r>
            <a:r>
              <a:rPr lang="en-US" dirty="0"/>
              <a:t> </a:t>
            </a:r>
            <a:r>
              <a:rPr lang="en-US" dirty="0" err="1"/>
              <a:t>uma</a:t>
            </a:r>
            <a:r>
              <a:rPr lang="en-US" dirty="0"/>
              <a:t> </a:t>
            </a:r>
            <a:r>
              <a:rPr lang="en-US" dirty="0" err="1"/>
              <a:t>plataforma</a:t>
            </a:r>
            <a:r>
              <a:rPr lang="en-US" dirty="0"/>
              <a:t> </a:t>
            </a:r>
            <a:r>
              <a:rPr lang="en-US" dirty="0" err="1"/>
              <a:t>que</a:t>
            </a:r>
            <a:r>
              <a:rPr lang="en-US" dirty="0"/>
              <a:t> fosse um </a:t>
            </a:r>
            <a:r>
              <a:rPr lang="en-US" dirty="0" err="1"/>
              <a:t>sistema</a:t>
            </a:r>
            <a:r>
              <a:rPr lang="en-US" dirty="0"/>
              <a:t> de </a:t>
            </a:r>
            <a:r>
              <a:rPr lang="en-US" dirty="0" err="1"/>
              <a:t>mineração</a:t>
            </a:r>
            <a:r>
              <a:rPr lang="en-US" dirty="0"/>
              <a:t> e </a:t>
            </a:r>
            <a:r>
              <a:rPr lang="en-US" dirty="0" err="1"/>
              <a:t>fornecesse</a:t>
            </a:r>
            <a:r>
              <a:rPr lang="en-US" dirty="0"/>
              <a:t> </a:t>
            </a:r>
            <a:r>
              <a:rPr lang="en-US" dirty="0" err="1"/>
              <a:t>uma</a:t>
            </a:r>
            <a:r>
              <a:rPr lang="en-US" dirty="0"/>
              <a:t> </a:t>
            </a:r>
            <a:r>
              <a:rPr lang="en-US" dirty="0" err="1"/>
              <a:t>plataforma</a:t>
            </a:r>
            <a:r>
              <a:rPr lang="en-US" dirty="0"/>
              <a:t> </a:t>
            </a:r>
            <a:r>
              <a:rPr lang="en-US" dirty="0" err="1"/>
              <a:t>para</a:t>
            </a:r>
            <a:r>
              <a:rPr lang="en-US" dirty="0"/>
              <a:t> </a:t>
            </a:r>
            <a:r>
              <a:rPr lang="en-US" dirty="0" err="1"/>
              <a:t>desenvolver</a:t>
            </a:r>
            <a:r>
              <a:rPr lang="en-US" dirty="0"/>
              <a:t> </a:t>
            </a:r>
            <a:r>
              <a:rPr lang="en-US" dirty="0" err="1"/>
              <a:t>seus</a:t>
            </a:r>
            <a:r>
              <a:rPr lang="en-US" dirty="0"/>
              <a:t> </a:t>
            </a:r>
            <a:r>
              <a:rPr lang="en-US" dirty="0" err="1"/>
              <a:t>próprios</a:t>
            </a:r>
            <a:r>
              <a:rPr lang="en-US" dirty="0"/>
              <a:t> </a:t>
            </a:r>
            <a:r>
              <a:rPr lang="en-US" dirty="0" err="1"/>
              <a:t>aplicativos</a:t>
            </a:r>
            <a:r>
              <a:rPr lang="en-US" dirty="0"/>
              <a:t> de software.</a:t>
            </a:r>
          </a:p>
          <a:p>
            <a:endParaRPr lang="en-US" dirty="0"/>
          </a:p>
          <a:p>
            <a:r>
              <a:rPr lang="en-US" b="1" dirty="0" err="1">
                <a:solidFill>
                  <a:srgbClr val="F79037"/>
                </a:solidFill>
              </a:rPr>
              <a:t>Unidades</a:t>
            </a:r>
            <a:r>
              <a:rPr lang="en-US" b="1" dirty="0">
                <a:solidFill>
                  <a:srgbClr val="F79037"/>
                </a:solidFill>
              </a:rPr>
              <a:t> de </a:t>
            </a:r>
            <a:r>
              <a:rPr lang="en-US" b="1" dirty="0" err="1">
                <a:solidFill>
                  <a:srgbClr val="F79037"/>
                </a:solidFill>
              </a:rPr>
              <a:t>Moeda</a:t>
            </a:r>
            <a:r>
              <a:rPr lang="en-US" b="1" dirty="0">
                <a:solidFill>
                  <a:srgbClr val="F79037"/>
                </a:solidFill>
              </a:rPr>
              <a:t> </a:t>
            </a:r>
            <a:r>
              <a:rPr lang="en-US" b="1" dirty="0" err="1">
                <a:solidFill>
                  <a:srgbClr val="F79037"/>
                </a:solidFill>
              </a:rPr>
              <a:t>Éter</a:t>
            </a:r>
            <a:endParaRPr lang="en-US" b="1" dirty="0">
              <a:solidFill>
                <a:srgbClr val="F79037"/>
              </a:solidFill>
            </a:endParaRPr>
          </a:p>
          <a:p>
            <a:r>
              <a:rPr lang="en-US" dirty="0"/>
              <a:t>A </a:t>
            </a:r>
            <a:r>
              <a:rPr lang="en-US" dirty="0" err="1"/>
              <a:t>criptomoeda</a:t>
            </a:r>
            <a:r>
              <a:rPr lang="en-US" dirty="0"/>
              <a:t> do </a:t>
            </a:r>
            <a:r>
              <a:rPr lang="en-US" dirty="0" err="1"/>
              <a:t>blockchain</a:t>
            </a:r>
            <a:r>
              <a:rPr lang="en-US" dirty="0"/>
              <a:t> </a:t>
            </a:r>
            <a:r>
              <a:rPr lang="en-US" dirty="0" err="1"/>
              <a:t>Ethereum</a:t>
            </a:r>
            <a:r>
              <a:rPr lang="en-US" dirty="0"/>
              <a:t> </a:t>
            </a:r>
            <a:r>
              <a:rPr lang="en-US" dirty="0" err="1"/>
              <a:t>é</a:t>
            </a:r>
            <a:r>
              <a:rPr lang="en-US" dirty="0"/>
              <a:t> </a:t>
            </a:r>
            <a:r>
              <a:rPr lang="en-US" dirty="0" err="1"/>
              <a:t>chamada</a:t>
            </a:r>
            <a:r>
              <a:rPr lang="en-US" dirty="0"/>
              <a:t> de Ether. O Ether </a:t>
            </a:r>
            <a:r>
              <a:rPr lang="en-US" dirty="0" err="1"/>
              <a:t>é</a:t>
            </a:r>
            <a:r>
              <a:rPr lang="en-US" dirty="0"/>
              <a:t> um </a:t>
            </a:r>
            <a:r>
              <a:rPr lang="en-US" dirty="0" err="1"/>
              <a:t>meio</a:t>
            </a:r>
            <a:r>
              <a:rPr lang="en-US" dirty="0"/>
              <a:t> de </a:t>
            </a:r>
            <a:r>
              <a:rPr lang="en-US" dirty="0" err="1"/>
              <a:t>pagamento</a:t>
            </a:r>
            <a:r>
              <a:rPr lang="en-US" dirty="0"/>
              <a:t> </a:t>
            </a:r>
            <a:r>
              <a:rPr lang="en-US" dirty="0" err="1"/>
              <a:t>para</a:t>
            </a:r>
            <a:r>
              <a:rPr lang="en-US" dirty="0"/>
              <a:t> </a:t>
            </a:r>
            <a:r>
              <a:rPr lang="en-US" dirty="0" err="1"/>
              <a:t>todas</a:t>
            </a:r>
            <a:r>
              <a:rPr lang="en-US" dirty="0"/>
              <a:t> as </a:t>
            </a:r>
            <a:r>
              <a:rPr lang="en-US" dirty="0" err="1"/>
              <a:t>transações</a:t>
            </a:r>
            <a:r>
              <a:rPr lang="en-US" dirty="0"/>
              <a:t> </a:t>
            </a:r>
            <a:r>
              <a:rPr lang="en-US" dirty="0" err="1"/>
              <a:t>ou</a:t>
            </a:r>
            <a:r>
              <a:rPr lang="en-US" dirty="0"/>
              <a:t> </a:t>
            </a:r>
            <a:r>
              <a:rPr lang="en-US" dirty="0" err="1"/>
              <a:t>criação</a:t>
            </a:r>
            <a:r>
              <a:rPr lang="en-US" dirty="0"/>
              <a:t> de </a:t>
            </a:r>
            <a:r>
              <a:rPr lang="en-US" dirty="0" err="1"/>
              <a:t>contratos</a:t>
            </a:r>
            <a:r>
              <a:rPr lang="en-US" dirty="0"/>
              <a:t> </a:t>
            </a:r>
            <a:r>
              <a:rPr lang="en-US" dirty="0" err="1"/>
              <a:t>inteligentes</a:t>
            </a:r>
            <a:r>
              <a:rPr lang="en-US" dirty="0"/>
              <a:t>, </a:t>
            </a:r>
            <a:r>
              <a:rPr lang="en-US" dirty="0" err="1"/>
              <a:t>bem</a:t>
            </a:r>
            <a:r>
              <a:rPr lang="en-US" dirty="0"/>
              <a:t> </a:t>
            </a:r>
            <a:r>
              <a:rPr lang="en-US" dirty="0" err="1"/>
              <a:t>como</a:t>
            </a:r>
            <a:r>
              <a:rPr lang="en-US" dirty="0"/>
              <a:t> </a:t>
            </a:r>
            <a:r>
              <a:rPr lang="en-US" dirty="0" err="1"/>
              <a:t>para</a:t>
            </a:r>
            <a:r>
              <a:rPr lang="en-US" dirty="0"/>
              <a:t> o </a:t>
            </a:r>
            <a:r>
              <a:rPr lang="en-US" dirty="0" err="1"/>
              <a:t>uso</a:t>
            </a:r>
            <a:r>
              <a:rPr lang="en-US" dirty="0"/>
              <a:t> de </a:t>
            </a:r>
            <a:r>
              <a:rPr lang="en-US" dirty="0" err="1"/>
              <a:t>vários</a:t>
            </a:r>
            <a:r>
              <a:rPr lang="en-US" dirty="0"/>
              <a:t> </a:t>
            </a:r>
            <a:r>
              <a:rPr lang="en-US" dirty="0" err="1"/>
              <a:t>serviços</a:t>
            </a:r>
            <a:r>
              <a:rPr lang="en-US" dirty="0"/>
              <a:t> </a:t>
            </a:r>
            <a:r>
              <a:rPr lang="en-US" dirty="0" err="1"/>
              <a:t>na</a:t>
            </a:r>
            <a:r>
              <a:rPr lang="en-US" dirty="0"/>
              <a:t> </a:t>
            </a:r>
            <a:r>
              <a:rPr lang="en-US" dirty="0" err="1"/>
              <a:t>plataforma</a:t>
            </a:r>
            <a:r>
              <a:rPr lang="en-US" dirty="0"/>
              <a:t> </a:t>
            </a:r>
            <a:r>
              <a:rPr lang="en-US" dirty="0" err="1"/>
              <a:t>Ethereum</a:t>
            </a:r>
            <a:r>
              <a:rPr lang="en-US" dirty="0"/>
              <a:t>. </a:t>
            </a:r>
            <a:r>
              <a:rPr lang="en-US" dirty="0" err="1"/>
              <a:t>Todas</a:t>
            </a:r>
            <a:r>
              <a:rPr lang="en-US" dirty="0"/>
              <a:t> as </a:t>
            </a:r>
            <a:r>
              <a:rPr lang="en-US" dirty="0" err="1"/>
              <a:t>mudanças</a:t>
            </a:r>
            <a:r>
              <a:rPr lang="en-US" dirty="0"/>
              <a:t> </a:t>
            </a:r>
            <a:r>
              <a:rPr lang="en-US" dirty="0" err="1"/>
              <a:t>feitas</a:t>
            </a:r>
            <a:r>
              <a:rPr lang="en-US" dirty="0"/>
              <a:t> no </a:t>
            </a:r>
            <a:r>
              <a:rPr lang="en-US" dirty="0" err="1"/>
              <a:t>estado</a:t>
            </a:r>
            <a:r>
              <a:rPr lang="en-US" dirty="0"/>
              <a:t> </a:t>
            </a:r>
            <a:r>
              <a:rPr lang="en-US" dirty="0" err="1"/>
              <a:t>mundial</a:t>
            </a:r>
            <a:r>
              <a:rPr lang="en-US" dirty="0"/>
              <a:t> do </a:t>
            </a:r>
            <a:r>
              <a:rPr lang="en-US" dirty="0" err="1"/>
              <a:t>Ethereum</a:t>
            </a:r>
            <a:r>
              <a:rPr lang="en-US" dirty="0"/>
              <a:t> </a:t>
            </a:r>
            <a:r>
              <a:rPr lang="en-US" dirty="0" err="1"/>
              <a:t>custam</a:t>
            </a:r>
            <a:r>
              <a:rPr lang="en-US" dirty="0"/>
              <a:t> Ether. Para </a:t>
            </a:r>
            <a:r>
              <a:rPr lang="en-US" dirty="0" err="1"/>
              <a:t>interagir</a:t>
            </a:r>
            <a:r>
              <a:rPr lang="en-US" dirty="0"/>
              <a:t> com o </a:t>
            </a:r>
            <a:r>
              <a:rPr lang="en-US" dirty="0" err="1"/>
              <a:t>Ethereum</a:t>
            </a:r>
            <a:r>
              <a:rPr lang="en-US" dirty="0"/>
              <a:t> </a:t>
            </a:r>
            <a:r>
              <a:rPr lang="en-US" dirty="0" err="1"/>
              <a:t>Blockchain</a:t>
            </a:r>
            <a:r>
              <a:rPr lang="en-US" dirty="0"/>
              <a:t>, </a:t>
            </a:r>
            <a:r>
              <a:rPr lang="en-US" dirty="0" err="1"/>
              <a:t>é</a:t>
            </a:r>
            <a:r>
              <a:rPr lang="en-US" dirty="0"/>
              <a:t> </a:t>
            </a:r>
            <a:r>
              <a:rPr lang="en-US" dirty="0" err="1"/>
              <a:t>preciso</a:t>
            </a:r>
            <a:r>
              <a:rPr lang="en-US" dirty="0"/>
              <a:t> </a:t>
            </a:r>
            <a:r>
              <a:rPr lang="en-US" dirty="0" err="1"/>
              <a:t>comprar</a:t>
            </a:r>
            <a:r>
              <a:rPr lang="en-US" dirty="0"/>
              <a:t> Ether. O Ether </a:t>
            </a:r>
            <a:r>
              <a:rPr lang="en-US" dirty="0" err="1"/>
              <a:t>é</a:t>
            </a:r>
            <a:r>
              <a:rPr lang="en-US" dirty="0"/>
              <a:t> o </a:t>
            </a:r>
            <a:r>
              <a:rPr lang="en-US" dirty="0" err="1"/>
              <a:t>combustível</a:t>
            </a:r>
            <a:r>
              <a:rPr lang="en-US" dirty="0"/>
              <a:t> de </a:t>
            </a:r>
            <a:r>
              <a:rPr lang="en-US" dirty="0" err="1"/>
              <a:t>toda</a:t>
            </a:r>
            <a:r>
              <a:rPr lang="en-US" dirty="0"/>
              <a:t> a </a:t>
            </a:r>
            <a:r>
              <a:rPr lang="en-US" dirty="0" err="1"/>
              <a:t>plataforma</a:t>
            </a:r>
            <a:r>
              <a:rPr lang="en-US" dirty="0"/>
              <a:t>. O Ether </a:t>
            </a:r>
            <a:r>
              <a:rPr lang="en-US" dirty="0" err="1"/>
              <a:t>também</a:t>
            </a:r>
            <a:r>
              <a:rPr lang="en-US" dirty="0"/>
              <a:t> </a:t>
            </a:r>
            <a:r>
              <a:rPr lang="en-US" dirty="0" err="1"/>
              <a:t>é</a:t>
            </a:r>
            <a:r>
              <a:rPr lang="en-US" dirty="0"/>
              <a:t> </a:t>
            </a:r>
            <a:r>
              <a:rPr lang="en-US" dirty="0" err="1"/>
              <a:t>distribuído</a:t>
            </a:r>
            <a:r>
              <a:rPr lang="en-US" dirty="0"/>
              <a:t> </a:t>
            </a:r>
            <a:r>
              <a:rPr lang="en-US" dirty="0" err="1"/>
              <a:t>como</a:t>
            </a:r>
            <a:r>
              <a:rPr lang="en-US" dirty="0"/>
              <a:t> </a:t>
            </a:r>
            <a:r>
              <a:rPr lang="en-US" dirty="0" err="1"/>
              <a:t>recompensa</a:t>
            </a:r>
            <a:r>
              <a:rPr lang="en-US" dirty="0"/>
              <a:t> </a:t>
            </a:r>
            <a:r>
              <a:rPr lang="en-US" dirty="0" err="1"/>
              <a:t>aos</a:t>
            </a:r>
            <a:r>
              <a:rPr lang="en-US" dirty="0"/>
              <a:t> </a:t>
            </a:r>
            <a:r>
              <a:rPr lang="en-US" dirty="0" err="1"/>
              <a:t>participantes</a:t>
            </a:r>
            <a:r>
              <a:rPr lang="en-US" dirty="0"/>
              <a:t> e </a:t>
            </a:r>
            <a:r>
              <a:rPr lang="en-US" dirty="0" err="1"/>
              <a:t>validadores</a:t>
            </a:r>
            <a:r>
              <a:rPr lang="en-US" dirty="0"/>
              <a:t> do </a:t>
            </a:r>
            <a:r>
              <a:rPr lang="en-US" dirty="0" err="1"/>
              <a:t>Ethereum</a:t>
            </a:r>
            <a:r>
              <a:rPr lang="en-US" dirty="0"/>
              <a:t>. O Ether </a:t>
            </a:r>
            <a:r>
              <a:rPr lang="en-US" dirty="0" err="1"/>
              <a:t>é</a:t>
            </a:r>
            <a:r>
              <a:rPr lang="en-US" dirty="0"/>
              <a:t> </a:t>
            </a:r>
            <a:r>
              <a:rPr lang="en-US" dirty="0" err="1"/>
              <a:t>subdividido</a:t>
            </a:r>
            <a:r>
              <a:rPr lang="en-US" dirty="0"/>
              <a:t> </a:t>
            </a:r>
            <a:r>
              <a:rPr lang="en-US" dirty="0" err="1"/>
              <a:t>em</a:t>
            </a:r>
            <a:r>
              <a:rPr lang="en-US" dirty="0"/>
              <a:t> </a:t>
            </a:r>
            <a:r>
              <a:rPr lang="en-US" dirty="0" err="1"/>
              <a:t>unidades</a:t>
            </a:r>
            <a:r>
              <a:rPr lang="en-US" dirty="0"/>
              <a:t> </a:t>
            </a:r>
            <a:r>
              <a:rPr lang="en-US" dirty="0" err="1"/>
              <a:t>menores</a:t>
            </a:r>
            <a:r>
              <a:rPr lang="en-US" dirty="0"/>
              <a:t> </a:t>
            </a:r>
            <a:r>
              <a:rPr lang="en-US" dirty="0" err="1"/>
              <a:t>até</a:t>
            </a:r>
            <a:r>
              <a:rPr lang="en-US" dirty="0"/>
              <a:t> a </a:t>
            </a:r>
            <a:r>
              <a:rPr lang="en-US" dirty="0" err="1"/>
              <a:t>menor</a:t>
            </a:r>
            <a:r>
              <a:rPr lang="en-US" dirty="0"/>
              <a:t> </a:t>
            </a:r>
            <a:r>
              <a:rPr lang="en-US" dirty="0" err="1"/>
              <a:t>unidade</a:t>
            </a:r>
            <a:r>
              <a:rPr lang="en-US" dirty="0"/>
              <a:t> </a:t>
            </a:r>
            <a:r>
              <a:rPr lang="en-US" dirty="0" err="1"/>
              <a:t>possível</a:t>
            </a:r>
            <a:r>
              <a:rPr lang="en-US" dirty="0"/>
              <a:t>, </a:t>
            </a:r>
            <a:r>
              <a:rPr lang="en-US" dirty="0" err="1"/>
              <a:t>chamada</a:t>
            </a:r>
            <a:r>
              <a:rPr lang="en-US" dirty="0"/>
              <a:t> </a:t>
            </a:r>
            <a:r>
              <a:rPr lang="en-US" dirty="0" err="1"/>
              <a:t>wei</a:t>
            </a:r>
            <a:r>
              <a:rPr lang="en-US" dirty="0"/>
              <a:t> 1 </a:t>
            </a:r>
            <a:r>
              <a:rPr lang="en-US" dirty="0" err="1"/>
              <a:t>éter</a:t>
            </a:r>
            <a:r>
              <a:rPr lang="en-US" dirty="0"/>
              <a:t> </a:t>
            </a:r>
            <a:r>
              <a:rPr lang="en-US" dirty="0" err="1"/>
              <a:t>é</a:t>
            </a:r>
            <a:r>
              <a:rPr lang="en-US" dirty="0"/>
              <a:t> 1 </a:t>
            </a:r>
            <a:r>
              <a:rPr lang="en-US" dirty="0" err="1"/>
              <a:t>quintilhão</a:t>
            </a:r>
            <a:r>
              <a:rPr lang="en-US" dirty="0"/>
              <a:t> (1018) </a:t>
            </a:r>
            <a:r>
              <a:rPr lang="en-US" dirty="0" err="1"/>
              <a:t>wei</a:t>
            </a:r>
            <a:r>
              <a:rPr lang="en-US" dirty="0"/>
              <a:t>.</a:t>
            </a:r>
          </a:p>
          <a:p>
            <a:endParaRPr lang="en-US" dirty="0"/>
          </a:p>
          <a:p>
            <a:r>
              <a:rPr lang="en-US" b="1" dirty="0">
                <a:solidFill>
                  <a:srgbClr val="F79037"/>
                </a:solidFill>
              </a:rPr>
              <a:t>O </a:t>
            </a:r>
            <a:r>
              <a:rPr lang="en-US" b="1" dirty="0" err="1">
                <a:solidFill>
                  <a:srgbClr val="F79037"/>
                </a:solidFill>
              </a:rPr>
              <a:t>que</a:t>
            </a:r>
            <a:r>
              <a:rPr lang="en-US" b="1" dirty="0">
                <a:solidFill>
                  <a:srgbClr val="F79037"/>
                </a:solidFill>
              </a:rPr>
              <a:t> são </a:t>
            </a:r>
            <a:r>
              <a:rPr lang="en-US" b="1" dirty="0" err="1">
                <a:solidFill>
                  <a:srgbClr val="F79037"/>
                </a:solidFill>
              </a:rPr>
              <a:t>contratos</a:t>
            </a:r>
            <a:r>
              <a:rPr lang="en-US" b="1" dirty="0">
                <a:solidFill>
                  <a:srgbClr val="F79037"/>
                </a:solidFill>
              </a:rPr>
              <a:t> </a:t>
            </a:r>
            <a:r>
              <a:rPr lang="en-US" b="1" dirty="0" err="1">
                <a:solidFill>
                  <a:srgbClr val="F79037"/>
                </a:solidFill>
              </a:rPr>
              <a:t>inteligentes</a:t>
            </a:r>
            <a:r>
              <a:rPr lang="en-US" b="1" dirty="0">
                <a:solidFill>
                  <a:srgbClr val="F79037"/>
                </a:solidFill>
              </a:rPr>
              <a:t>?</a:t>
            </a:r>
          </a:p>
          <a:p>
            <a:r>
              <a:rPr lang="en-US" dirty="0" err="1"/>
              <a:t>Contratos</a:t>
            </a:r>
            <a:r>
              <a:rPr lang="en-US" dirty="0"/>
              <a:t> </a:t>
            </a:r>
            <a:r>
              <a:rPr lang="en-US" dirty="0" err="1"/>
              <a:t>inteligentes</a:t>
            </a:r>
            <a:r>
              <a:rPr lang="en-US" dirty="0"/>
              <a:t> são </a:t>
            </a:r>
            <a:r>
              <a:rPr lang="en-US" dirty="0" err="1"/>
              <a:t>contratos</a:t>
            </a:r>
            <a:r>
              <a:rPr lang="en-US" dirty="0"/>
              <a:t> </a:t>
            </a:r>
            <a:r>
              <a:rPr lang="en-US" dirty="0" err="1"/>
              <a:t>digitalizados</a:t>
            </a:r>
            <a:r>
              <a:rPr lang="en-US" dirty="0"/>
              <a:t> e </a:t>
            </a:r>
            <a:r>
              <a:rPr lang="en-US" dirty="0" err="1"/>
              <a:t>determinados</a:t>
            </a:r>
            <a:r>
              <a:rPr lang="en-US" dirty="0"/>
              <a:t> entre </a:t>
            </a:r>
            <a:r>
              <a:rPr lang="en-US" dirty="0" err="1"/>
              <a:t>duas</a:t>
            </a:r>
            <a:r>
              <a:rPr lang="en-US" dirty="0"/>
              <a:t> </a:t>
            </a:r>
            <a:r>
              <a:rPr lang="en-US" dirty="0" err="1"/>
              <a:t>ou</a:t>
            </a:r>
            <a:r>
              <a:rPr lang="en-US" dirty="0"/>
              <a:t> </a:t>
            </a:r>
            <a:r>
              <a:rPr lang="en-US" dirty="0" err="1"/>
              <a:t>mais</a:t>
            </a:r>
            <a:r>
              <a:rPr lang="en-US" dirty="0"/>
              <a:t> </a:t>
            </a:r>
            <a:r>
              <a:rPr lang="en-US" dirty="0" err="1"/>
              <a:t>pessoas</a:t>
            </a:r>
            <a:r>
              <a:rPr lang="en-US" dirty="0"/>
              <a:t> </a:t>
            </a:r>
            <a:r>
              <a:rPr lang="en-US" dirty="0" err="1"/>
              <a:t>ou</a:t>
            </a:r>
            <a:r>
              <a:rPr lang="en-US" dirty="0"/>
              <a:t> </a:t>
            </a:r>
            <a:r>
              <a:rPr lang="en-US" dirty="0" err="1"/>
              <a:t>programas</a:t>
            </a:r>
            <a:r>
              <a:rPr lang="en-US" dirty="0"/>
              <a:t> de software. O </a:t>
            </a:r>
            <a:r>
              <a:rPr lang="en-US" dirty="0" err="1"/>
              <a:t>código</a:t>
            </a:r>
            <a:r>
              <a:rPr lang="en-US" dirty="0"/>
              <a:t> </a:t>
            </a:r>
            <a:r>
              <a:rPr lang="en-US" dirty="0" err="1"/>
              <a:t>pode</a:t>
            </a:r>
            <a:r>
              <a:rPr lang="en-US" dirty="0"/>
              <a:t> </a:t>
            </a:r>
            <a:r>
              <a:rPr lang="en-US" dirty="0" err="1"/>
              <a:t>ser</a:t>
            </a:r>
            <a:r>
              <a:rPr lang="en-US" dirty="0"/>
              <a:t> a </a:t>
            </a:r>
            <a:r>
              <a:rPr lang="en-US" dirty="0" err="1"/>
              <a:t>única</a:t>
            </a:r>
            <a:r>
              <a:rPr lang="en-US" dirty="0"/>
              <a:t> </a:t>
            </a:r>
            <a:r>
              <a:rPr lang="en-US" dirty="0" err="1"/>
              <a:t>manifestação</a:t>
            </a:r>
            <a:r>
              <a:rPr lang="en-US" dirty="0"/>
              <a:t> do </a:t>
            </a:r>
            <a:r>
              <a:rPr lang="en-US" dirty="0" err="1"/>
              <a:t>acordo</a:t>
            </a:r>
            <a:r>
              <a:rPr lang="en-US" dirty="0"/>
              <a:t> entre as </a:t>
            </a:r>
            <a:r>
              <a:rPr lang="en-US" dirty="0" err="1"/>
              <a:t>partes</a:t>
            </a:r>
            <a:r>
              <a:rPr lang="en-US" dirty="0"/>
              <a:t> </a:t>
            </a:r>
            <a:r>
              <a:rPr lang="en-US" dirty="0" err="1"/>
              <a:t>ou</a:t>
            </a:r>
            <a:r>
              <a:rPr lang="en-US" dirty="0"/>
              <a:t> </a:t>
            </a:r>
            <a:r>
              <a:rPr lang="en-US" dirty="0" err="1"/>
              <a:t>também</a:t>
            </a:r>
            <a:r>
              <a:rPr lang="en-US" dirty="0"/>
              <a:t> </a:t>
            </a:r>
            <a:r>
              <a:rPr lang="en-US" dirty="0" err="1"/>
              <a:t>pode</a:t>
            </a:r>
            <a:r>
              <a:rPr lang="en-US" dirty="0"/>
              <a:t> </a:t>
            </a:r>
            <a:r>
              <a:rPr lang="en-US" dirty="0" err="1"/>
              <a:t>atuar</a:t>
            </a:r>
            <a:r>
              <a:rPr lang="en-US" dirty="0"/>
              <a:t> </a:t>
            </a:r>
            <a:r>
              <a:rPr lang="en-US" dirty="0" err="1"/>
              <a:t>como</a:t>
            </a:r>
            <a:r>
              <a:rPr lang="en-US" dirty="0"/>
              <a:t> um </a:t>
            </a:r>
            <a:r>
              <a:rPr lang="en-US" dirty="0" err="1"/>
              <a:t>complemento</a:t>
            </a:r>
            <a:r>
              <a:rPr lang="en-US" dirty="0"/>
              <a:t> a um </a:t>
            </a:r>
            <a:r>
              <a:rPr lang="en-US" dirty="0" err="1"/>
              <a:t>contrato</a:t>
            </a:r>
            <a:r>
              <a:rPr lang="en-US" dirty="0"/>
              <a:t> </a:t>
            </a:r>
            <a:r>
              <a:rPr lang="en-US" dirty="0" err="1"/>
              <a:t>tradicional</a:t>
            </a:r>
            <a:r>
              <a:rPr lang="en-US" dirty="0"/>
              <a:t> </a:t>
            </a:r>
            <a:r>
              <a:rPr lang="en-US" dirty="0" err="1"/>
              <a:t>baseado</a:t>
            </a:r>
            <a:r>
              <a:rPr lang="en-US" dirty="0"/>
              <a:t> </a:t>
            </a:r>
            <a:r>
              <a:rPr lang="en-US" dirty="0" err="1"/>
              <a:t>em</a:t>
            </a:r>
            <a:r>
              <a:rPr lang="en-US" dirty="0"/>
              <a:t> </a:t>
            </a:r>
            <a:r>
              <a:rPr lang="en-US" dirty="0" err="1"/>
              <a:t>texto</a:t>
            </a:r>
            <a:r>
              <a:rPr lang="en-US" dirty="0"/>
              <a:t> e </a:t>
            </a:r>
            <a:r>
              <a:rPr lang="en-US" dirty="0" err="1"/>
              <a:t>executar</a:t>
            </a:r>
            <a:r>
              <a:rPr lang="en-US" dirty="0"/>
              <a:t> </a:t>
            </a:r>
            <a:r>
              <a:rPr lang="en-US" dirty="0" err="1"/>
              <a:t>certas</a:t>
            </a:r>
            <a:r>
              <a:rPr lang="en-US" dirty="0"/>
              <a:t> </a:t>
            </a:r>
            <a:r>
              <a:rPr lang="en-US" dirty="0" err="1"/>
              <a:t>disposições</a:t>
            </a:r>
            <a:r>
              <a:rPr lang="en-US" dirty="0"/>
              <a:t>, </a:t>
            </a:r>
            <a:r>
              <a:rPr lang="en-US" dirty="0" err="1"/>
              <a:t>como</a:t>
            </a:r>
            <a:r>
              <a:rPr lang="en-US" dirty="0"/>
              <a:t> a </a:t>
            </a:r>
            <a:r>
              <a:rPr lang="en-US" dirty="0" err="1"/>
              <a:t>transferência</a:t>
            </a:r>
            <a:r>
              <a:rPr lang="en-US" dirty="0"/>
              <a:t> de </a:t>
            </a:r>
            <a:r>
              <a:rPr lang="en-US" dirty="0" err="1"/>
              <a:t>fundos</a:t>
            </a:r>
            <a:r>
              <a:rPr lang="en-US" dirty="0"/>
              <a:t> da parte A </a:t>
            </a:r>
            <a:r>
              <a:rPr lang="en-US" dirty="0" err="1"/>
              <a:t>para</a:t>
            </a:r>
            <a:r>
              <a:rPr lang="en-US" dirty="0"/>
              <a:t> a parte B. O </a:t>
            </a:r>
            <a:r>
              <a:rPr lang="en-US" dirty="0" err="1"/>
              <a:t>próprio</a:t>
            </a:r>
            <a:r>
              <a:rPr lang="en-US" dirty="0"/>
              <a:t> </a:t>
            </a:r>
            <a:r>
              <a:rPr lang="en-US" dirty="0" err="1"/>
              <a:t>código</a:t>
            </a:r>
            <a:r>
              <a:rPr lang="en-US" dirty="0"/>
              <a:t> </a:t>
            </a:r>
            <a:r>
              <a:rPr lang="en-US" dirty="0" err="1"/>
              <a:t>é</a:t>
            </a:r>
            <a:r>
              <a:rPr lang="en-US" dirty="0"/>
              <a:t> </a:t>
            </a:r>
            <a:r>
              <a:rPr lang="en-US" dirty="0" err="1"/>
              <a:t>replicado</a:t>
            </a:r>
            <a:r>
              <a:rPr lang="en-US" dirty="0"/>
              <a:t> </a:t>
            </a:r>
            <a:r>
              <a:rPr lang="en-US" dirty="0" err="1"/>
              <a:t>em</a:t>
            </a:r>
            <a:r>
              <a:rPr lang="en-US" dirty="0"/>
              <a:t> </a:t>
            </a:r>
            <a:r>
              <a:rPr lang="en-US" dirty="0" err="1"/>
              <a:t>múltiplos</a:t>
            </a:r>
            <a:r>
              <a:rPr lang="en-US" dirty="0"/>
              <a:t> </a:t>
            </a:r>
            <a:r>
              <a:rPr lang="en-US" dirty="0" err="1"/>
              <a:t>nós</a:t>
            </a:r>
            <a:r>
              <a:rPr lang="en-US" dirty="0"/>
              <a:t> de um </a:t>
            </a:r>
            <a:r>
              <a:rPr lang="en-US" dirty="0" err="1"/>
              <a:t>blockchain</a:t>
            </a:r>
            <a:r>
              <a:rPr lang="en-US" dirty="0"/>
              <a:t> e, </a:t>
            </a:r>
            <a:r>
              <a:rPr lang="en-US" dirty="0" err="1"/>
              <a:t>portanto</a:t>
            </a:r>
            <a:r>
              <a:rPr lang="en-US" dirty="0"/>
              <a:t>, </a:t>
            </a:r>
            <a:r>
              <a:rPr lang="en-US" dirty="0" err="1"/>
              <a:t>beneficia</a:t>
            </a:r>
            <a:r>
              <a:rPr lang="en-US" dirty="0"/>
              <a:t> da </a:t>
            </a:r>
            <a:r>
              <a:rPr lang="en-US" dirty="0" err="1"/>
              <a:t>segurança</a:t>
            </a:r>
            <a:r>
              <a:rPr lang="en-US" dirty="0"/>
              <a:t>, </a:t>
            </a:r>
            <a:r>
              <a:rPr lang="en-US" dirty="0" err="1"/>
              <a:t>permanência</a:t>
            </a:r>
            <a:r>
              <a:rPr lang="en-US" dirty="0"/>
              <a:t> e </a:t>
            </a:r>
            <a:r>
              <a:rPr lang="en-US" dirty="0" err="1"/>
              <a:t>imutabilidade</a:t>
            </a:r>
            <a:r>
              <a:rPr lang="en-US" dirty="0"/>
              <a:t> </a:t>
            </a:r>
            <a:r>
              <a:rPr lang="en-US" dirty="0" err="1"/>
              <a:t>que</a:t>
            </a:r>
            <a:r>
              <a:rPr lang="en-US" dirty="0"/>
              <a:t> um </a:t>
            </a:r>
            <a:r>
              <a:rPr lang="en-US" dirty="0" err="1"/>
              <a:t>blockchain</a:t>
            </a:r>
            <a:r>
              <a:rPr lang="en-US" dirty="0"/>
              <a:t> </a:t>
            </a:r>
            <a:r>
              <a:rPr lang="en-US" dirty="0" err="1"/>
              <a:t>oferece</a:t>
            </a:r>
            <a:r>
              <a:rPr lang="en-US" dirty="0"/>
              <a:t>. </a:t>
            </a:r>
            <a:r>
              <a:rPr lang="en-US" dirty="0" err="1"/>
              <a:t>É</a:t>
            </a:r>
            <a:r>
              <a:rPr lang="en-US" dirty="0"/>
              <a:t> </a:t>
            </a:r>
            <a:r>
              <a:rPr lang="en-US" dirty="0" err="1"/>
              <a:t>possível</a:t>
            </a:r>
            <a:r>
              <a:rPr lang="en-US" dirty="0"/>
              <a:t> </a:t>
            </a:r>
            <a:r>
              <a:rPr lang="en-US" dirty="0" err="1"/>
              <a:t>usar</a:t>
            </a:r>
            <a:r>
              <a:rPr lang="en-US" dirty="0"/>
              <a:t> </a:t>
            </a:r>
            <a:r>
              <a:rPr lang="en-US" dirty="0" err="1"/>
              <a:t>contratos</a:t>
            </a:r>
            <a:r>
              <a:rPr lang="en-US" dirty="0"/>
              <a:t> </a:t>
            </a:r>
            <a:r>
              <a:rPr lang="en-US" dirty="0" err="1"/>
              <a:t>inteligentes</a:t>
            </a:r>
            <a:r>
              <a:rPr lang="en-US" dirty="0"/>
              <a:t> </a:t>
            </a:r>
            <a:r>
              <a:rPr lang="en-US" dirty="0" err="1"/>
              <a:t>para</a:t>
            </a:r>
            <a:r>
              <a:rPr lang="en-US" dirty="0"/>
              <a:t> </a:t>
            </a:r>
            <a:r>
              <a:rPr lang="en-US" dirty="0" err="1"/>
              <a:t>desenvolver</a:t>
            </a:r>
            <a:r>
              <a:rPr lang="en-US" dirty="0"/>
              <a:t> um DAO </a:t>
            </a:r>
            <a:r>
              <a:rPr lang="en-US" dirty="0" err="1"/>
              <a:t>ou</a:t>
            </a:r>
            <a:r>
              <a:rPr lang="en-US" dirty="0"/>
              <a:t> um </a:t>
            </a:r>
            <a:r>
              <a:rPr lang="en-US" dirty="0" err="1"/>
              <a:t>dApp</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72</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5536408"/>
            <a:ext cx="6051578"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chemeClr val="tx1"/>
                </a:solidFill>
              </a:rPr>
              <a:t>Contratos</a:t>
            </a:r>
            <a:r>
              <a:rPr lang="en-US" dirty="0">
                <a:solidFill>
                  <a:schemeClr val="tx1"/>
                </a:solidFill>
              </a:rPr>
              <a:t> </a:t>
            </a:r>
            <a:r>
              <a:rPr lang="en-US" dirty="0" err="1">
                <a:solidFill>
                  <a:schemeClr val="tx1"/>
                </a:solidFill>
              </a:rPr>
              <a:t>inteligentes</a:t>
            </a:r>
            <a:endParaRPr lang="en-US" dirty="0">
              <a:solidFill>
                <a:schemeClr val="tx1"/>
              </a:solidFill>
            </a:endParaRP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6149102"/>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são </a:t>
            </a:r>
            <a:r>
              <a:rPr lang="en-US" dirty="0" err="1">
                <a:solidFill>
                  <a:srgbClr val="000000"/>
                </a:solidFill>
              </a:rPr>
              <a:t>operados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de </a:t>
            </a:r>
            <a:r>
              <a:rPr lang="en-US" dirty="0" err="1">
                <a:solidFill>
                  <a:srgbClr val="000000"/>
                </a:solidFill>
              </a:rPr>
              <a:t>computadores</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8011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91AFC030-7D9F-989E-182E-91BB02D6C41D}"/>
              </a:ext>
            </a:extLst>
          </p:cNvPr>
          <p:cNvSpPr txBox="1">
            <a:spLocks/>
          </p:cNvSpPr>
          <p:nvPr/>
        </p:nvSpPr>
        <p:spPr>
          <a:xfrm>
            <a:off x="1004307" y="7004126"/>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executar</a:t>
            </a:r>
            <a:r>
              <a:rPr lang="en-US" dirty="0">
                <a:solidFill>
                  <a:srgbClr val="000000"/>
                </a:solidFill>
              </a:rPr>
              <a:t> </a:t>
            </a:r>
            <a:r>
              <a:rPr lang="en-US" dirty="0" err="1">
                <a:solidFill>
                  <a:srgbClr val="000000"/>
                </a:solidFill>
              </a:rPr>
              <a:t>etapas</a:t>
            </a:r>
            <a:r>
              <a:rPr lang="en-US" dirty="0">
                <a:solidFill>
                  <a:srgbClr val="000000"/>
                </a:solidFill>
              </a:rPr>
              <a:t> </a:t>
            </a:r>
            <a:r>
              <a:rPr lang="en-US" dirty="0" err="1">
                <a:solidFill>
                  <a:srgbClr val="000000"/>
                </a:solidFill>
              </a:rPr>
              <a:t>acordadas</a:t>
            </a:r>
            <a:r>
              <a:rPr lang="en-US" dirty="0">
                <a:solidFill>
                  <a:srgbClr val="000000"/>
                </a:solidFill>
              </a:rPr>
              <a:t> </a:t>
            </a:r>
            <a:r>
              <a:rPr lang="en-US" dirty="0" err="1">
                <a:solidFill>
                  <a:srgbClr val="000000"/>
                </a:solidFill>
              </a:rPr>
              <a:t>automaticamente</a:t>
            </a:r>
            <a:r>
              <a:rPr lang="en-US" dirty="0">
                <a:solidFill>
                  <a:srgbClr val="000000"/>
                </a:solidFill>
              </a:rPr>
              <a:t> </a:t>
            </a:r>
            <a:r>
              <a:rPr lang="en-US" dirty="0" err="1">
                <a:solidFill>
                  <a:srgbClr val="000000"/>
                </a:solidFill>
              </a:rPr>
              <a:t>quando</a:t>
            </a:r>
            <a:r>
              <a:rPr lang="en-US" dirty="0">
                <a:solidFill>
                  <a:srgbClr val="000000"/>
                </a:solidFill>
              </a:rPr>
              <a:t> um </a:t>
            </a:r>
            <a:r>
              <a:rPr lang="en-US" dirty="0" err="1">
                <a:solidFill>
                  <a:srgbClr val="000000"/>
                </a:solidFill>
              </a:rPr>
              <a:t>evento</a:t>
            </a:r>
            <a:r>
              <a:rPr lang="en-US" dirty="0">
                <a:solidFill>
                  <a:srgbClr val="000000"/>
                </a:solidFill>
              </a:rPr>
              <a:t> </a:t>
            </a:r>
            <a:r>
              <a:rPr lang="en-US" dirty="0" err="1">
                <a:solidFill>
                  <a:srgbClr val="000000"/>
                </a:solidFill>
              </a:rPr>
              <a:t>especificado</a:t>
            </a:r>
            <a:r>
              <a:rPr lang="en-US" dirty="0">
                <a:solidFill>
                  <a:srgbClr val="000000"/>
                </a:solidFill>
              </a:rPr>
              <a:t> </a:t>
            </a:r>
            <a:r>
              <a:rPr lang="en-US" dirty="0" err="1">
                <a:solidFill>
                  <a:srgbClr val="000000"/>
                </a:solidFill>
              </a:rPr>
              <a:t>ocorrer</a:t>
            </a:r>
            <a:endParaRPr lang="en-US" dirty="0">
              <a:solidFill>
                <a:srgbClr val="000000"/>
              </a:solidFill>
            </a:endParaRPr>
          </a:p>
        </p:txBody>
      </p:sp>
      <p:sp>
        <p:nvSpPr>
          <p:cNvPr id="10" name="TextBox 9">
            <a:extLst>
              <a:ext uri="{FF2B5EF4-FFF2-40B4-BE49-F238E27FC236}">
                <a16:creationId xmlns:a16="http://schemas.microsoft.com/office/drawing/2014/main" id="{88D67222-9F8D-A29C-3A03-F8131E0BBEA4}"/>
              </a:ext>
            </a:extLst>
          </p:cNvPr>
          <p:cNvSpPr txBox="1"/>
          <p:nvPr/>
        </p:nvSpPr>
        <p:spPr>
          <a:xfrm>
            <a:off x="440147" y="67155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1" name="Text Placeholder 17">
            <a:extLst>
              <a:ext uri="{FF2B5EF4-FFF2-40B4-BE49-F238E27FC236}">
                <a16:creationId xmlns:a16="http://schemas.microsoft.com/office/drawing/2014/main" id="{57DACA1B-98EA-AEF6-6B1B-103DD01AFB8E}"/>
              </a:ext>
            </a:extLst>
          </p:cNvPr>
          <p:cNvSpPr txBox="1">
            <a:spLocks/>
          </p:cNvSpPr>
          <p:nvPr/>
        </p:nvSpPr>
        <p:spPr>
          <a:xfrm>
            <a:off x="1004307" y="7986178"/>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rastrear</a:t>
            </a:r>
            <a:r>
              <a:rPr lang="en-US" dirty="0">
                <a:solidFill>
                  <a:srgbClr val="000000"/>
                </a:solidFill>
              </a:rPr>
              <a:t> </a:t>
            </a:r>
            <a:r>
              <a:rPr lang="en-US" dirty="0" err="1">
                <a:solidFill>
                  <a:srgbClr val="000000"/>
                </a:solidFill>
              </a:rPr>
              <a:t>automaticamente</a:t>
            </a:r>
            <a:r>
              <a:rPr lang="en-US" dirty="0">
                <a:solidFill>
                  <a:srgbClr val="000000"/>
                </a:solidFill>
              </a:rPr>
              <a:t> as </a:t>
            </a:r>
            <a:r>
              <a:rPr lang="en-US" dirty="0" err="1">
                <a:solidFill>
                  <a:srgbClr val="000000"/>
                </a:solidFill>
              </a:rPr>
              <a:t>alterações</a:t>
            </a:r>
            <a:r>
              <a:rPr lang="en-US" dirty="0">
                <a:solidFill>
                  <a:srgbClr val="000000"/>
                </a:solidFill>
              </a:rPr>
              <a:t> </a:t>
            </a:r>
            <a:r>
              <a:rPr lang="en-US" dirty="0" err="1">
                <a:solidFill>
                  <a:srgbClr val="000000"/>
                </a:solidFill>
              </a:rPr>
              <a:t>dentro</a:t>
            </a:r>
            <a:r>
              <a:rPr lang="en-US" dirty="0">
                <a:solidFill>
                  <a:srgbClr val="000000"/>
                </a:solidFill>
              </a:rPr>
              <a:t> dos </a:t>
            </a:r>
            <a:r>
              <a:rPr lang="en-US" dirty="0" err="1">
                <a:solidFill>
                  <a:srgbClr val="000000"/>
                </a:solidFill>
              </a:rPr>
              <a:t>termos</a:t>
            </a:r>
            <a:r>
              <a:rPr lang="en-US" dirty="0">
                <a:solidFill>
                  <a:srgbClr val="000000"/>
                </a:solidFill>
              </a:rPr>
              <a:t> </a:t>
            </a:r>
            <a:r>
              <a:rPr lang="en-US" dirty="0" err="1">
                <a:solidFill>
                  <a:srgbClr val="000000"/>
                </a:solidFill>
              </a:rPr>
              <a:t>definidos</a:t>
            </a:r>
            <a:r>
              <a:rPr lang="en-US" dirty="0">
                <a:solidFill>
                  <a:srgbClr val="000000"/>
                </a:solidFill>
              </a:rPr>
              <a:t> do </a:t>
            </a:r>
            <a:r>
              <a:rPr lang="en-US" dirty="0" err="1">
                <a:solidFill>
                  <a:srgbClr val="000000"/>
                </a:solidFill>
              </a:rPr>
              <a:t>contrato</a:t>
            </a:r>
            <a:endParaRPr lang="en-US" dirty="0">
              <a:solidFill>
                <a:srgbClr val="000000"/>
              </a:solidFill>
            </a:endParaRPr>
          </a:p>
        </p:txBody>
      </p:sp>
      <p:sp>
        <p:nvSpPr>
          <p:cNvPr id="12" name="TextBox 11">
            <a:extLst>
              <a:ext uri="{FF2B5EF4-FFF2-40B4-BE49-F238E27FC236}">
                <a16:creationId xmlns:a16="http://schemas.microsoft.com/office/drawing/2014/main" id="{5A43C5D2-7EE4-410C-650D-D2563FE436FC}"/>
              </a:ext>
            </a:extLst>
          </p:cNvPr>
          <p:cNvSpPr txBox="1"/>
          <p:nvPr/>
        </p:nvSpPr>
        <p:spPr>
          <a:xfrm>
            <a:off x="440147" y="763825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3" name="Text Placeholder 17">
            <a:extLst>
              <a:ext uri="{FF2B5EF4-FFF2-40B4-BE49-F238E27FC236}">
                <a16:creationId xmlns:a16="http://schemas.microsoft.com/office/drawing/2014/main" id="{15817DDF-7226-40F8-B843-2B0DE0A16042}"/>
              </a:ext>
            </a:extLst>
          </p:cNvPr>
          <p:cNvSpPr txBox="1">
            <a:spLocks/>
          </p:cNvSpPr>
          <p:nvPr/>
        </p:nvSpPr>
        <p:spPr>
          <a:xfrm>
            <a:off x="1016182" y="8959954"/>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são </a:t>
            </a:r>
            <a:r>
              <a:rPr lang="en-US" dirty="0" err="1">
                <a:solidFill>
                  <a:srgbClr val="000000"/>
                </a:solidFill>
              </a:rPr>
              <a:t>armazenados</a:t>
            </a:r>
            <a:r>
              <a:rPr lang="en-US" dirty="0">
                <a:solidFill>
                  <a:srgbClr val="000000"/>
                </a:solidFill>
              </a:rPr>
              <a:t> no </a:t>
            </a:r>
            <a:r>
              <a:rPr lang="en-US" dirty="0" err="1">
                <a:solidFill>
                  <a:srgbClr val="000000"/>
                </a:solidFill>
              </a:rPr>
              <a:t>blockchain</a:t>
            </a:r>
            <a:endParaRPr lang="en-US" dirty="0">
              <a:solidFill>
                <a:srgbClr val="000000"/>
              </a:solidFill>
            </a:endParaRPr>
          </a:p>
        </p:txBody>
      </p:sp>
      <p:sp>
        <p:nvSpPr>
          <p:cNvPr id="14" name="TextBox 13">
            <a:extLst>
              <a:ext uri="{FF2B5EF4-FFF2-40B4-BE49-F238E27FC236}">
                <a16:creationId xmlns:a16="http://schemas.microsoft.com/office/drawing/2014/main" id="{5C5F06DB-5300-7A62-488F-B13631B1B87D}"/>
              </a:ext>
            </a:extLst>
          </p:cNvPr>
          <p:cNvSpPr txBox="1"/>
          <p:nvPr/>
        </p:nvSpPr>
        <p:spPr>
          <a:xfrm>
            <a:off x="452022" y="855265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7" name="Text Placeholder 17">
            <a:extLst>
              <a:ext uri="{FF2B5EF4-FFF2-40B4-BE49-F238E27FC236}">
                <a16:creationId xmlns:a16="http://schemas.microsoft.com/office/drawing/2014/main" id="{A61D9E13-DD4C-CEC4-EAF9-15FDFA9D493C}"/>
              </a:ext>
            </a:extLst>
          </p:cNvPr>
          <p:cNvSpPr txBox="1">
            <a:spLocks/>
          </p:cNvSpPr>
          <p:nvPr/>
        </p:nvSpPr>
        <p:spPr>
          <a:xfrm>
            <a:off x="3770950" y="6144629"/>
            <a:ext cx="3197597" cy="25615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tx1"/>
                </a:solidFill>
              </a:rPr>
              <a:t>Na </a:t>
            </a:r>
            <a:r>
              <a:rPr lang="en-US" dirty="0" err="1">
                <a:solidFill>
                  <a:schemeClr val="tx1"/>
                </a:solidFill>
              </a:rPr>
              <a:t>rede</a:t>
            </a:r>
            <a:r>
              <a:rPr lang="en-US" dirty="0">
                <a:solidFill>
                  <a:schemeClr val="tx1"/>
                </a:solidFill>
              </a:rPr>
              <a:t> </a:t>
            </a:r>
            <a:r>
              <a:rPr lang="en-US" dirty="0" err="1">
                <a:solidFill>
                  <a:schemeClr val="tx1"/>
                </a:solidFill>
              </a:rPr>
              <a:t>Ethereum</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inteligentes</a:t>
            </a:r>
            <a:r>
              <a:rPr lang="en-US" dirty="0">
                <a:solidFill>
                  <a:schemeClr val="tx1"/>
                </a:solidFill>
              </a:rPr>
              <a:t> </a:t>
            </a:r>
            <a:r>
              <a:rPr lang="en-US" dirty="0" err="1">
                <a:solidFill>
                  <a:schemeClr val="tx1"/>
                </a:solidFill>
              </a:rPr>
              <a:t>existem</a:t>
            </a:r>
            <a:r>
              <a:rPr lang="en-US" dirty="0">
                <a:solidFill>
                  <a:schemeClr val="tx1"/>
                </a:solidFill>
              </a:rPr>
              <a:t> </a:t>
            </a:r>
            <a:r>
              <a:rPr lang="en-US" dirty="0" err="1">
                <a:solidFill>
                  <a:schemeClr val="tx1"/>
                </a:solidFill>
              </a:rPr>
              <a:t>como</a:t>
            </a:r>
            <a:r>
              <a:rPr lang="en-US" dirty="0">
                <a:solidFill>
                  <a:schemeClr val="tx1"/>
                </a:solidFill>
              </a:rPr>
              <a:t> </a:t>
            </a:r>
            <a:r>
              <a:rPr lang="en-US" dirty="0" err="1">
                <a:solidFill>
                  <a:schemeClr val="tx1"/>
                </a:solidFill>
              </a:rPr>
              <a:t>usuários</a:t>
            </a:r>
            <a:r>
              <a:rPr lang="en-US" dirty="0">
                <a:solidFill>
                  <a:schemeClr val="tx1"/>
                </a:solidFill>
              </a:rPr>
              <a:t> </a:t>
            </a:r>
            <a:r>
              <a:rPr lang="en-US" dirty="0" err="1">
                <a:solidFill>
                  <a:schemeClr val="tx1"/>
                </a:solidFill>
              </a:rPr>
              <a:t>independentes</a:t>
            </a:r>
            <a:r>
              <a:rPr lang="en-US" dirty="0">
                <a:solidFill>
                  <a:schemeClr val="tx1"/>
                </a:solidFill>
              </a:rPr>
              <a:t> com </a:t>
            </a:r>
            <a:r>
              <a:rPr lang="en-US" dirty="0" err="1">
                <a:solidFill>
                  <a:schemeClr val="tx1"/>
                </a:solidFill>
              </a:rPr>
              <a:t>os</a:t>
            </a:r>
            <a:r>
              <a:rPr lang="en-US" dirty="0">
                <a:solidFill>
                  <a:schemeClr val="tx1"/>
                </a:solidFill>
              </a:rPr>
              <a:t> </a:t>
            </a:r>
            <a:r>
              <a:rPr lang="en-US" dirty="0" err="1">
                <a:solidFill>
                  <a:schemeClr val="tx1"/>
                </a:solidFill>
              </a:rPr>
              <a:t>quais</a:t>
            </a:r>
            <a:r>
              <a:rPr lang="en-US" dirty="0">
                <a:solidFill>
                  <a:schemeClr val="tx1"/>
                </a:solidFill>
              </a:rPr>
              <a:t> </a:t>
            </a:r>
            <a:r>
              <a:rPr lang="en-US" dirty="0" err="1">
                <a:solidFill>
                  <a:schemeClr val="tx1"/>
                </a:solidFill>
              </a:rPr>
              <a:t>é</a:t>
            </a:r>
            <a:r>
              <a:rPr lang="en-US" dirty="0">
                <a:solidFill>
                  <a:schemeClr val="tx1"/>
                </a:solidFill>
              </a:rPr>
              <a:t> </a:t>
            </a:r>
            <a:r>
              <a:rPr lang="en-US" dirty="0" err="1">
                <a:solidFill>
                  <a:schemeClr val="tx1"/>
                </a:solidFill>
              </a:rPr>
              <a:t>possível</a:t>
            </a:r>
            <a:r>
              <a:rPr lang="en-US" dirty="0">
                <a:solidFill>
                  <a:schemeClr val="tx1"/>
                </a:solidFill>
              </a:rPr>
              <a:t> </a:t>
            </a:r>
            <a:r>
              <a:rPr lang="en-US" dirty="0" err="1">
                <a:solidFill>
                  <a:schemeClr val="tx1"/>
                </a:solidFill>
              </a:rPr>
              <a:t>interagir</a:t>
            </a:r>
            <a:r>
              <a:rPr lang="en-US" dirty="0">
                <a:solidFill>
                  <a:schemeClr val="tx1"/>
                </a:solidFill>
              </a:rPr>
              <a:t> e, </a:t>
            </a:r>
            <a:r>
              <a:rPr lang="en-US" dirty="0" err="1">
                <a:solidFill>
                  <a:schemeClr val="tx1"/>
                </a:solidFill>
              </a:rPr>
              <a:t>portanto</a:t>
            </a:r>
            <a:r>
              <a:rPr lang="en-US" dirty="0">
                <a:solidFill>
                  <a:schemeClr val="tx1"/>
                </a:solidFill>
              </a:rPr>
              <a:t>, </a:t>
            </a:r>
            <a:r>
              <a:rPr lang="en-US" dirty="0" err="1">
                <a:solidFill>
                  <a:schemeClr val="tx1"/>
                </a:solidFill>
              </a:rPr>
              <a:t>têm</a:t>
            </a:r>
            <a:r>
              <a:rPr lang="en-US" dirty="0">
                <a:solidFill>
                  <a:schemeClr val="tx1"/>
                </a:solidFill>
              </a:rPr>
              <a:t> o </a:t>
            </a:r>
            <a:r>
              <a:rPr lang="en-US" dirty="0" err="1">
                <a:solidFill>
                  <a:schemeClr val="tx1"/>
                </a:solidFill>
              </a:rPr>
              <a:t>mesmo</a:t>
            </a:r>
            <a:r>
              <a:rPr lang="en-US" dirty="0">
                <a:solidFill>
                  <a:schemeClr val="tx1"/>
                </a:solidFill>
              </a:rPr>
              <a:t> status </a:t>
            </a:r>
            <a:r>
              <a:rPr lang="en-US" dirty="0" err="1">
                <a:solidFill>
                  <a:schemeClr val="tx1"/>
                </a:solidFill>
              </a:rPr>
              <a:t>que</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usuários</a:t>
            </a:r>
            <a:r>
              <a:rPr lang="en-US" dirty="0">
                <a:solidFill>
                  <a:schemeClr val="tx1"/>
                </a:solidFill>
              </a:rPr>
              <a:t> </a:t>
            </a:r>
            <a:r>
              <a:rPr lang="en-US" dirty="0" err="1">
                <a:solidFill>
                  <a:schemeClr val="tx1"/>
                </a:solidFill>
              </a:rPr>
              <a:t>humanos</a:t>
            </a:r>
            <a:r>
              <a:rPr lang="en-US" dirty="0">
                <a:solidFill>
                  <a:schemeClr val="tx1"/>
                </a:solidFill>
              </a:rPr>
              <a:t>. </a:t>
            </a:r>
            <a:r>
              <a:rPr lang="en-US" dirty="0" err="1">
                <a:solidFill>
                  <a:schemeClr val="tx1"/>
                </a:solidFill>
              </a:rPr>
              <a:t>Isso</a:t>
            </a:r>
            <a:r>
              <a:rPr lang="en-US" dirty="0">
                <a:solidFill>
                  <a:schemeClr val="tx1"/>
                </a:solidFill>
              </a:rPr>
              <a:t> </a:t>
            </a:r>
            <a:r>
              <a:rPr lang="en-US" dirty="0" err="1">
                <a:solidFill>
                  <a:schemeClr val="tx1"/>
                </a:solidFill>
              </a:rPr>
              <a:t>também</a:t>
            </a:r>
            <a:r>
              <a:rPr lang="en-US" dirty="0">
                <a:solidFill>
                  <a:schemeClr val="tx1"/>
                </a:solidFill>
              </a:rPr>
              <a:t> </a:t>
            </a:r>
            <a:r>
              <a:rPr lang="en-US" dirty="0" err="1">
                <a:solidFill>
                  <a:schemeClr val="tx1"/>
                </a:solidFill>
              </a:rPr>
              <a:t>significa</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eles</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visualizados</a:t>
            </a:r>
            <a:r>
              <a:rPr lang="en-US" dirty="0">
                <a:solidFill>
                  <a:schemeClr val="tx1"/>
                </a:solidFill>
              </a:rPr>
              <a:t> e </a:t>
            </a:r>
            <a:r>
              <a:rPr lang="en-US" dirty="0" err="1">
                <a:solidFill>
                  <a:schemeClr val="tx1"/>
                </a:solidFill>
              </a:rPr>
              <a:t>monitorados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qualquer</a:t>
            </a:r>
            <a:r>
              <a:rPr lang="en-US" dirty="0">
                <a:solidFill>
                  <a:schemeClr val="tx1"/>
                </a:solidFill>
              </a:rPr>
              <a:t> </a:t>
            </a:r>
            <a:r>
              <a:rPr lang="en-US" dirty="0" err="1">
                <a:solidFill>
                  <a:schemeClr val="tx1"/>
                </a:solidFill>
              </a:rPr>
              <a:t>pessoa</a:t>
            </a:r>
            <a:r>
              <a:rPr lang="en-US" dirty="0">
                <a:solidFill>
                  <a:schemeClr val="tx1"/>
                </a:solidFill>
              </a:rPr>
              <a:t> </a:t>
            </a:r>
            <a:r>
              <a:rPr lang="en-US" dirty="0" err="1">
                <a:solidFill>
                  <a:schemeClr val="tx1"/>
                </a:solidFill>
              </a:rPr>
              <a:t>na</a:t>
            </a:r>
            <a:r>
              <a:rPr lang="en-US" dirty="0">
                <a:solidFill>
                  <a:schemeClr val="tx1"/>
                </a:solidFill>
              </a:rPr>
              <a:t> </a:t>
            </a:r>
            <a:r>
              <a:rPr lang="en-US" dirty="0" err="1">
                <a:solidFill>
                  <a:schemeClr val="tx1"/>
                </a:solidFill>
              </a:rPr>
              <a:t>rede</a:t>
            </a:r>
            <a:r>
              <a:rPr lang="en-US" dirty="0">
                <a:solidFill>
                  <a:schemeClr val="tx1"/>
                </a:solidFill>
              </a:rPr>
              <a:t>. As </a:t>
            </a:r>
            <a:r>
              <a:rPr lang="en-US" dirty="0" err="1">
                <a:solidFill>
                  <a:schemeClr val="tx1"/>
                </a:solidFill>
              </a:rPr>
              <a:t>condições</a:t>
            </a:r>
            <a:r>
              <a:rPr lang="en-US" dirty="0">
                <a:solidFill>
                  <a:schemeClr val="tx1"/>
                </a:solidFill>
              </a:rPr>
              <a:t> são </a:t>
            </a:r>
            <a:r>
              <a:rPr lang="en-US" dirty="0" err="1">
                <a:solidFill>
                  <a:schemeClr val="tx1"/>
                </a:solidFill>
              </a:rPr>
              <a:t>definidas</a:t>
            </a:r>
            <a:r>
              <a:rPr lang="en-US" dirty="0">
                <a:solidFill>
                  <a:schemeClr val="tx1"/>
                </a:solidFill>
              </a:rPr>
              <a:t> </a:t>
            </a:r>
            <a:r>
              <a:rPr lang="en-US" dirty="0" err="1">
                <a:solidFill>
                  <a:schemeClr val="tx1"/>
                </a:solidFill>
              </a:rPr>
              <a:t>nos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qualquer</a:t>
            </a:r>
            <a:r>
              <a:rPr lang="en-US" dirty="0">
                <a:solidFill>
                  <a:schemeClr val="tx1"/>
                </a:solidFill>
              </a:rPr>
              <a:t> um </a:t>
            </a:r>
            <a:r>
              <a:rPr lang="en-US" dirty="0" err="1">
                <a:solidFill>
                  <a:schemeClr val="tx1"/>
                </a:solidFill>
              </a:rPr>
              <a:t>pode</a:t>
            </a:r>
            <a:r>
              <a:rPr lang="en-US" dirty="0">
                <a:solidFill>
                  <a:schemeClr val="tx1"/>
                </a:solidFill>
              </a:rPr>
              <a:t> </a:t>
            </a:r>
            <a:r>
              <a:rPr lang="en-US" dirty="0" err="1">
                <a:solidFill>
                  <a:schemeClr val="tx1"/>
                </a:solidFill>
              </a:rPr>
              <a:t>verificar</a:t>
            </a:r>
            <a:r>
              <a:rPr lang="en-US" dirty="0">
                <a:solidFill>
                  <a:schemeClr val="tx1"/>
                </a:solidFill>
              </a:rPr>
              <a:t> se </a:t>
            </a:r>
            <a:r>
              <a:rPr lang="en-US" dirty="0" err="1">
                <a:solidFill>
                  <a:schemeClr val="tx1"/>
                </a:solidFill>
              </a:rPr>
              <a:t>estão</a:t>
            </a:r>
            <a:r>
              <a:rPr lang="en-US" dirty="0">
                <a:solidFill>
                  <a:schemeClr val="tx1"/>
                </a:solidFill>
              </a:rPr>
              <a:t> </a:t>
            </a:r>
            <a:r>
              <a:rPr lang="en-US" dirty="0" err="1">
                <a:solidFill>
                  <a:schemeClr val="tx1"/>
                </a:solidFill>
              </a:rPr>
              <a:t>corretos</a:t>
            </a:r>
            <a:r>
              <a:rPr lang="en-US" dirty="0">
                <a:solidFill>
                  <a:schemeClr val="tx1"/>
                </a:solidFill>
              </a:rPr>
              <a:t>. </a:t>
            </a:r>
            <a:r>
              <a:rPr lang="en-US" dirty="0" err="1">
                <a:solidFill>
                  <a:schemeClr val="tx1"/>
                </a:solidFill>
              </a:rPr>
              <a:t>Dependendo</a:t>
            </a:r>
            <a:r>
              <a:rPr lang="en-US" dirty="0">
                <a:solidFill>
                  <a:schemeClr val="tx1"/>
                </a:solidFill>
              </a:rPr>
              <a:t> se o </a:t>
            </a:r>
            <a:r>
              <a:rPr lang="en-US" dirty="0" err="1">
                <a:solidFill>
                  <a:schemeClr val="tx1"/>
                </a:solidFill>
              </a:rPr>
              <a:t>evento</a:t>
            </a:r>
            <a:r>
              <a:rPr lang="en-US" dirty="0">
                <a:solidFill>
                  <a:schemeClr val="tx1"/>
                </a:solidFill>
              </a:rPr>
              <a:t> de </a:t>
            </a:r>
            <a:r>
              <a:rPr lang="en-US" dirty="0" err="1">
                <a:solidFill>
                  <a:schemeClr val="tx1"/>
                </a:solidFill>
              </a:rPr>
              <a:t>acionamento</a:t>
            </a:r>
            <a:r>
              <a:rPr lang="en-US" dirty="0">
                <a:solidFill>
                  <a:schemeClr val="tx1"/>
                </a:solidFill>
              </a:rPr>
              <a:t> </a:t>
            </a:r>
            <a:r>
              <a:rPr lang="en-US" dirty="0" err="1">
                <a:solidFill>
                  <a:schemeClr val="tx1"/>
                </a:solidFill>
              </a:rPr>
              <a:t>ocorre</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inteligentes</a:t>
            </a:r>
            <a:r>
              <a:rPr lang="en-US" dirty="0">
                <a:solidFill>
                  <a:schemeClr val="tx1"/>
                </a:solidFill>
              </a:rPr>
              <a:t> </a:t>
            </a:r>
            <a:r>
              <a:rPr lang="en-US" dirty="0" err="1">
                <a:solidFill>
                  <a:schemeClr val="tx1"/>
                </a:solidFill>
              </a:rPr>
              <a:t>executam</a:t>
            </a:r>
            <a:r>
              <a:rPr lang="en-US" dirty="0">
                <a:solidFill>
                  <a:schemeClr val="tx1"/>
                </a:solidFill>
              </a:rPr>
              <a:t> </a:t>
            </a:r>
            <a:r>
              <a:rPr lang="en-US" dirty="0" err="1">
                <a:solidFill>
                  <a:schemeClr val="tx1"/>
                </a:solidFill>
              </a:rPr>
              <a:t>automaticamente</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comandos</a:t>
            </a:r>
            <a:r>
              <a:rPr lang="en-US" dirty="0">
                <a:solidFill>
                  <a:schemeClr val="tx1"/>
                </a:solidFill>
              </a:rPr>
              <a:t> </a:t>
            </a:r>
            <a:r>
              <a:rPr lang="en-US" dirty="0" err="1">
                <a:solidFill>
                  <a:schemeClr val="tx1"/>
                </a:solidFill>
              </a:rPr>
              <a:t>vinculados</a:t>
            </a:r>
            <a:r>
              <a:rPr lang="en-US" dirty="0">
                <a:solidFill>
                  <a:schemeClr val="tx1"/>
                </a:solidFill>
              </a:rPr>
              <a:t>. </a:t>
            </a:r>
            <a:r>
              <a:rPr lang="en-US" dirty="0" err="1">
                <a:solidFill>
                  <a:schemeClr val="tx1"/>
                </a:solidFill>
              </a:rPr>
              <a:t>Esses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inteligentes</a:t>
            </a:r>
            <a:r>
              <a:rPr lang="en-US" dirty="0">
                <a:solidFill>
                  <a:schemeClr val="tx1"/>
                </a:solidFill>
              </a:rPr>
              <a:t> são </a:t>
            </a:r>
            <a:r>
              <a:rPr lang="en-US" dirty="0" err="1">
                <a:solidFill>
                  <a:schemeClr val="tx1"/>
                </a:solidFill>
              </a:rPr>
              <a:t>armazenados</a:t>
            </a:r>
            <a:r>
              <a:rPr lang="en-US" dirty="0">
                <a:solidFill>
                  <a:schemeClr val="tx1"/>
                </a:solidFill>
              </a:rPr>
              <a:t> no </a:t>
            </a:r>
            <a:r>
              <a:rPr lang="en-US" dirty="0" err="1">
                <a:solidFill>
                  <a:schemeClr val="tx1"/>
                </a:solidFill>
              </a:rPr>
              <a:t>Ethereum</a:t>
            </a:r>
            <a:r>
              <a:rPr lang="en-US" dirty="0">
                <a:solidFill>
                  <a:schemeClr val="tx1"/>
                </a:solidFill>
              </a:rPr>
              <a:t> </a:t>
            </a:r>
            <a:r>
              <a:rPr lang="en-US" dirty="0" err="1">
                <a:solidFill>
                  <a:schemeClr val="tx1"/>
                </a:solidFill>
              </a:rPr>
              <a:t>Blockchain</a:t>
            </a:r>
            <a:r>
              <a:rPr lang="en-US" dirty="0">
                <a:solidFill>
                  <a:schemeClr val="tx1"/>
                </a:solidFill>
              </a:rPr>
              <a:t>.</a:t>
            </a:r>
            <a:endParaRPr lang="en-US" dirty="0">
              <a:solidFill>
                <a:srgbClr val="000000"/>
              </a:solidFill>
            </a:endParaRPr>
          </a:p>
        </p:txBody>
      </p:sp>
      <p:grpSp>
        <p:nvGrpSpPr>
          <p:cNvPr id="20" name="Group 19">
            <a:extLst>
              <a:ext uri="{FF2B5EF4-FFF2-40B4-BE49-F238E27FC236}">
                <a16:creationId xmlns:a16="http://schemas.microsoft.com/office/drawing/2014/main" id="{A7A63D33-E466-F5E9-06D4-E3215585AD69}"/>
              </a:ext>
            </a:extLst>
          </p:cNvPr>
          <p:cNvGrpSpPr/>
          <p:nvPr/>
        </p:nvGrpSpPr>
        <p:grpSpPr>
          <a:xfrm flipH="1">
            <a:off x="5193447" y="8599913"/>
            <a:ext cx="2590078" cy="2250924"/>
            <a:chOff x="-220413" y="5470274"/>
            <a:chExt cx="2590078" cy="2250924"/>
          </a:xfrm>
        </p:grpSpPr>
        <p:sp>
          <p:nvSpPr>
            <p:cNvPr id="25" name="Freeform 24">
              <a:extLst>
                <a:ext uri="{FF2B5EF4-FFF2-40B4-BE49-F238E27FC236}">
                  <a16:creationId xmlns:a16="http://schemas.microsoft.com/office/drawing/2014/main" id="{63FC777C-49F6-8B11-2FED-3C9B5F34178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A5CACE62-BD30-B531-D29F-AB3B7157BC3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B94B534-F737-AA42-7AF0-A7656830E3C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4CEEC2E6-2788-45A1-9AE0-85D3494FB40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F4E2B1EF-4FC3-E5AE-D66F-7F19D9D768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FEFC038C-8CF7-CA55-A872-2A855D643DA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942000A9-B6C4-02A6-8842-8BF013F46BC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16CEA811-D359-8679-C247-07920A96F537}"/>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86E2B267-4824-D18E-49B2-A66D10B0365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0307DABD-FB0A-895B-A0A3-0073205180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C32BF029-3D1F-13EF-2D62-A1694B6A83FE}"/>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D9676576-D316-8A7E-2BE5-42DBBC9087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B9B894D4-5971-1DC8-FBA7-129F0F83456A}"/>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9" name="Freeform 68">
              <a:extLst>
                <a:ext uri="{FF2B5EF4-FFF2-40B4-BE49-F238E27FC236}">
                  <a16:creationId xmlns:a16="http://schemas.microsoft.com/office/drawing/2014/main" id="{8D6B6FAA-6156-B78F-C12A-1CDA5847134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70" name="Freeform 69">
              <a:extLst>
                <a:ext uri="{FF2B5EF4-FFF2-40B4-BE49-F238E27FC236}">
                  <a16:creationId xmlns:a16="http://schemas.microsoft.com/office/drawing/2014/main" id="{A4F1ACE2-6443-D1F9-D7A3-538882DE0518}"/>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778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515328" y="665163"/>
            <a:ext cx="6583478" cy="71725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Exemplo</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contrato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inteligente</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inclui</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entendimento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receberá</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pacote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chegar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três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após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pedido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feito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Além</a:t>
            </a:r>
            <a:r>
              <a:rPr lang="en-US" sz="1100" dirty="0">
                <a:latin typeface="Calibri" panose="020F0502020204030204" pitchFamily="34" charset="0"/>
                <a:cs typeface="Calibri" panose="020F0502020204030204" pitchFamily="34" charset="0"/>
              </a:rPr>
              <a:t> disso,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conectado</a:t>
            </a:r>
            <a:r>
              <a:rPr lang="en-US" sz="1100" dirty="0">
                <a:latin typeface="Calibri" panose="020F0502020204030204" pitchFamily="34" charset="0"/>
                <a:cs typeface="Calibri" panose="020F0502020204030204" pitchFamily="34" charset="0"/>
              </a:rPr>
              <a:t> a um software </a:t>
            </a:r>
            <a:r>
              <a:rPr lang="en-US" sz="1100" dirty="0" err="1">
                <a:latin typeface="Calibri" panose="020F0502020204030204" pitchFamily="34" charset="0"/>
                <a:cs typeface="Calibri" panose="020F0502020204030204" pitchFamily="34" charset="0"/>
              </a:rPr>
              <a:t>capaz</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verificar</a:t>
            </a:r>
            <a:r>
              <a:rPr lang="en-US" sz="1100" dirty="0">
                <a:latin typeface="Calibri" panose="020F0502020204030204" pitchFamily="34" charset="0"/>
                <a:cs typeface="Calibri" panose="020F0502020204030204" pitchFamily="34" charset="0"/>
              </a:rPr>
              <a:t> o status do </a:t>
            </a:r>
            <a:r>
              <a:rPr lang="en-US" sz="1100" dirty="0" err="1">
                <a:latin typeface="Calibri" panose="020F0502020204030204" pitchFamily="34" charset="0"/>
                <a:cs typeface="Calibri" panose="020F0502020204030204" pitchFamily="34" charset="0"/>
              </a:rPr>
              <a:t>pacote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entregue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Depois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chegada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pacote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libera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automaticamente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quantidade</a:t>
            </a:r>
            <a:r>
              <a:rPr lang="en-US" sz="1100" dirty="0">
                <a:latin typeface="Calibri" panose="020F0502020204030204" pitchFamily="34" charset="0"/>
                <a:cs typeface="Calibri" panose="020F0502020204030204" pitchFamily="34" charset="0"/>
              </a:rPr>
              <a:t> de Ether do </a:t>
            </a:r>
            <a:r>
              <a:rPr lang="en-US" sz="1100" dirty="0" err="1">
                <a:latin typeface="Calibri" panose="020F0502020204030204" pitchFamily="34" charset="0"/>
                <a:cs typeface="Calibri" panose="020F0502020204030204" pitchFamily="34" charset="0"/>
              </a:rPr>
              <a:t>destinatário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bloqueada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remetente</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pacote</a:t>
            </a:r>
            <a:r>
              <a:rPr lang="en-US" sz="1100" dirty="0">
                <a:latin typeface="Calibri" panose="020F0502020204030204" pitchFamily="34" charset="0"/>
                <a:cs typeface="Calibri" panose="020F0502020204030204" pitchFamily="34" charset="0"/>
              </a:rPr>
              <a:t>. Se o software </a:t>
            </a:r>
            <a:r>
              <a:rPr lang="en-US" sz="1100" dirty="0" err="1">
                <a:latin typeface="Calibri" panose="020F0502020204030204" pitchFamily="34" charset="0"/>
                <a:cs typeface="Calibri" panose="020F0502020204030204" pitchFamily="34" charset="0"/>
              </a:rPr>
              <a:t>detectar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pacote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entregue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Aqui</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sobrepor</a:t>
            </a:r>
            <a:r>
              <a:rPr lang="en-US" sz="1100" dirty="0">
                <a:latin typeface="Calibri" panose="020F0502020204030204" pitchFamily="34" charset="0"/>
                <a:cs typeface="Calibri" panose="020F0502020204030204" pitchFamily="34" charset="0"/>
              </a:rPr>
              <a:t> e o comprador </a:t>
            </a:r>
            <a:r>
              <a:rPr lang="en-US" sz="1100" dirty="0" err="1">
                <a:latin typeface="Calibri" panose="020F0502020204030204" pitchFamily="34" charset="0"/>
                <a:cs typeface="Calibri" panose="020F0502020204030204" pitchFamily="34" charset="0"/>
              </a:rPr>
              <a:t>receberá</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volta</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Contratos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Inteligentes</a:t>
            </a:r>
            <a:r>
              <a:rPr lang="en-US" sz="1100" b="1" dirty="0">
                <a:solidFill>
                  <a:srgbClr val="F79037"/>
                </a:solidFill>
                <a:latin typeface="Calibri" panose="020F0502020204030204" pitchFamily="34" charset="0"/>
                <a:cs typeface="Calibri" panose="020F0502020204030204" pitchFamily="34" charset="0"/>
              </a:rPr>
              <a:t> e </a:t>
            </a:r>
            <a:r>
              <a:rPr lang="en-US" sz="1100" b="1" dirty="0" err="1">
                <a:solidFill>
                  <a:srgbClr val="F79037"/>
                </a:solidFill>
                <a:latin typeface="Calibri" panose="020F0502020204030204" pitchFamily="34" charset="0"/>
                <a:cs typeface="Calibri" panose="020F0502020204030204" pitchFamily="34" charset="0"/>
              </a:rPr>
              <a:t>Blockchain</a:t>
            </a:r>
            <a:r>
              <a:rPr lang="en-US" sz="1100" b="1" dirty="0">
                <a:solidFill>
                  <a:srgbClr val="F79037"/>
                </a:solidFill>
                <a:latin typeface="Calibri" panose="020F0502020204030204" pitchFamily="34" charset="0"/>
                <a:cs typeface="Calibri" panose="020F0502020204030204" pitchFamily="34" charset="0"/>
              </a:rPr>
              <a:t> do </a:t>
            </a:r>
            <a:r>
              <a:rPr lang="en-US" sz="1100" b="1" dirty="0" err="1">
                <a:solidFill>
                  <a:srgbClr val="F79037"/>
                </a:solidFill>
                <a:latin typeface="Calibri" panose="020F0502020204030204" pitchFamily="34" charset="0"/>
                <a:cs typeface="Calibri" panose="020F0502020204030204" pitchFamily="34" charset="0"/>
              </a:rPr>
              <a:t>Ethereum</a:t>
            </a:r>
            <a:r>
              <a:rPr lang="en-US" sz="1100" b="1" dirty="0">
                <a:solidFill>
                  <a:srgbClr val="F79037"/>
                </a:solidFill>
                <a:latin typeface="Calibri" panose="020F0502020204030204" pitchFamily="34" charset="0"/>
                <a:cs typeface="Calibri" panose="020F0502020204030204" pitchFamily="34" charset="0"/>
              </a:rPr>
              <a:t> </a:t>
            </a:r>
          </a:p>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especial,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transformam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computador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nome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sugere</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pequenos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programas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executados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regular as </a:t>
            </a:r>
            <a:r>
              <a:rPr lang="en-US" sz="1100" dirty="0" err="1">
                <a:latin typeface="Calibri" panose="020F0502020204030204" pitchFamily="34" charset="0"/>
                <a:cs typeface="Calibri" panose="020F0502020204030204" pitchFamily="34" charset="0"/>
              </a:rPr>
              <a:t>condições</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contrário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nós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responsáveis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processamento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desenvolver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chamados</a:t>
            </a:r>
            <a:r>
              <a:rPr lang="en-US" sz="1100" dirty="0">
                <a:latin typeface="Calibri" panose="020F0502020204030204" pitchFamily="34" charset="0"/>
                <a:cs typeface="Calibri" panose="020F0502020204030204" pitchFamily="34" charset="0"/>
              </a:rPr>
              <a:t> Apps </a:t>
            </a:r>
            <a:r>
              <a:rPr lang="en-US" sz="1100" dirty="0" err="1">
                <a:latin typeface="Calibri" panose="020F0502020204030204" pitchFamily="34" charset="0"/>
                <a:cs typeface="Calibri" panose="020F0502020204030204" pitchFamily="34" charset="0"/>
              </a:rPr>
              <a:t>descentralizados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DApps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aplicativos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acesso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público</a:t>
            </a:r>
            <a:r>
              <a:rPr lang="en-US" sz="1100" dirty="0">
                <a:latin typeface="Calibri" panose="020F0502020204030204" pitchFamily="34" charset="0"/>
                <a:cs typeface="Calibri" panose="020F0502020204030204" pitchFamily="34" charset="0"/>
              </a:rPr>
              <a:t>. Como </a:t>
            </a:r>
            <a:r>
              <a:rPr lang="en-US" sz="1100" dirty="0" err="1">
                <a:latin typeface="Calibri" panose="020F0502020204030204" pitchFamily="34" charset="0"/>
                <a:cs typeface="Calibri" panose="020F0502020204030204" pitchFamily="34" charset="0"/>
              </a:rPr>
              <a:t>todos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executar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nó</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dApps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têm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mesma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funcionalidade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oferecer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construídos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infraestrutura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acordo</a:t>
            </a:r>
            <a:r>
              <a:rPr lang="en-US" sz="1100" dirty="0">
                <a:latin typeface="Calibri" panose="020F0502020204030204" pitchFamily="34" charset="0"/>
                <a:cs typeface="Calibri" panose="020F0502020204030204" pitchFamily="34" charset="0"/>
              </a:rPr>
              <a:t>.</a:t>
            </a:r>
          </a:p>
          <a:p>
            <a:pPr marL="171450" indent="-171450" algn="just">
              <a:buFontTx/>
              <a:buChar char="•"/>
            </a:pPr>
            <a:endParaRPr lang="en-US" sz="1100" dirty="0">
              <a:solidFill>
                <a:srgbClr val="000000"/>
              </a:solidFill>
              <a:latin typeface="Calibri" panose="020F0502020204030204" pitchFamily="34" charset="0"/>
              <a:ea typeface="Times New Roman" panose="02020603050405020304" pitchFamily="18" charset="0"/>
            </a:endParaRPr>
          </a:p>
          <a:p>
            <a:pPr algn="just"/>
            <a:r>
              <a:rPr lang="en-US" sz="1100" b="1" dirty="0" err="1">
                <a:solidFill>
                  <a:srgbClr val="F79037"/>
                </a:solidFill>
                <a:latin typeface="Calibri" panose="020F0502020204030204" pitchFamily="34" charset="0"/>
                <a:ea typeface="Times New Roman" panose="02020603050405020304" pitchFamily="18" charset="0"/>
              </a:rPr>
              <a:t>Ethereum</a:t>
            </a:r>
            <a:r>
              <a:rPr lang="en-US" sz="1100" b="1" dirty="0">
                <a:solidFill>
                  <a:srgbClr val="F79037"/>
                </a:solidFill>
                <a:latin typeface="Calibri" panose="020F0502020204030204" pitchFamily="34" charset="0"/>
                <a:ea typeface="Times New Roman" panose="02020603050405020304" pitchFamily="18" charset="0"/>
              </a:rPr>
              <a:t> </a:t>
            </a:r>
            <a:r>
              <a:rPr lang="en-US" sz="1100" b="1" dirty="0" err="1">
                <a:solidFill>
                  <a:srgbClr val="F79037"/>
                </a:solidFill>
                <a:latin typeface="Calibri" panose="020F0502020204030204" pitchFamily="34" charset="0"/>
                <a:ea typeface="Times New Roman" panose="02020603050405020304" pitchFamily="18" charset="0"/>
              </a:rPr>
              <a:t>dApps</a:t>
            </a:r>
            <a:r>
              <a:rPr lang="en-US" sz="1100" b="1" dirty="0">
                <a:solidFill>
                  <a:srgbClr val="F79037"/>
                </a:solidFill>
                <a:latin typeface="Calibri" panose="020F0502020204030204" pitchFamily="34" charset="0"/>
                <a:ea typeface="Times New Roman" panose="02020603050405020304" pitchFamily="18" charset="0"/>
              </a:rPr>
              <a:t> </a:t>
            </a:r>
          </a:p>
          <a:p>
            <a:pPr algn="just"/>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todo</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mundo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criadores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construir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cima</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Ethereum</a:t>
            </a:r>
            <a:r>
              <a:rPr lang="en-US" sz="1100" dirty="0">
                <a:solidFill>
                  <a:srgbClr val="000000"/>
                </a:solidFill>
                <a:latin typeface="Calibri" panose="020F0502020204030204" pitchFamily="34" charset="0"/>
                <a:ea typeface="Times New Roman" panose="02020603050405020304" pitchFamily="18" charset="0"/>
              </a:rPr>
              <a:t> e a </a:t>
            </a:r>
            <a:r>
              <a:rPr lang="en-US" sz="1100" dirty="0" err="1">
                <a:solidFill>
                  <a:srgbClr val="000000"/>
                </a:solidFill>
                <a:latin typeface="Calibri" panose="020F0502020204030204" pitchFamily="34" charset="0"/>
                <a:ea typeface="Times New Roman" panose="02020603050405020304" pitchFamily="18" charset="0"/>
              </a:rPr>
              <a:t>criar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inovadores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Quase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há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limites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desenvolvimento</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dApp</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financeiros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trocas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descentralizadas</a:t>
            </a:r>
            <a:r>
              <a:rPr lang="en-US" sz="1100" dirty="0">
                <a:solidFill>
                  <a:srgbClr val="000000"/>
                </a:solidFill>
                <a:latin typeface="Calibri" panose="020F0502020204030204" pitchFamily="34" charset="0"/>
                <a:ea typeface="Times New Roman" panose="02020603050405020304" pitchFamily="18" charset="0"/>
              </a:rPr>
              <a:t> (DEX), </a:t>
            </a:r>
            <a:r>
              <a:rPr lang="en-US" sz="1100" dirty="0" err="1">
                <a:solidFill>
                  <a:srgbClr val="000000"/>
                </a:solidFill>
                <a:latin typeface="Calibri" panose="020F0502020204030204" pitchFamily="34" charset="0"/>
                <a:ea typeface="Times New Roman" panose="02020603050405020304" pitchFamily="18" charset="0"/>
              </a:rPr>
              <a:t>plataformas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mídia</a:t>
            </a:r>
            <a:r>
              <a:rPr lang="en-US" sz="1100" dirty="0">
                <a:solidFill>
                  <a:srgbClr val="000000"/>
                </a:solidFill>
                <a:latin typeface="Calibri" panose="020F0502020204030204" pitchFamily="34" charset="0"/>
                <a:ea typeface="Times New Roman" panose="02020603050405020304" pitchFamily="18" charset="0"/>
              </a:rPr>
              <a:t> social, </a:t>
            </a:r>
            <a:r>
              <a:rPr lang="en-US" sz="1100" dirty="0" err="1">
                <a:solidFill>
                  <a:srgbClr val="000000"/>
                </a:solidFill>
                <a:latin typeface="Calibri" panose="020F0502020204030204" pitchFamily="34" charset="0"/>
                <a:ea typeface="Times New Roman" panose="02020603050405020304" pitchFamily="18" charset="0"/>
              </a:rPr>
              <a:t>serviços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mensagens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jogos</a:t>
            </a:r>
            <a:r>
              <a:rPr lang="en-US" sz="1100" dirty="0">
                <a:solidFill>
                  <a:srgbClr val="000000"/>
                </a:solidFill>
                <a:latin typeface="Calibri" panose="020F0502020204030204" pitchFamily="34" charset="0"/>
                <a:ea typeface="Times New Roman" panose="02020603050405020304" pitchFamily="18" charset="0"/>
              </a:rPr>
              <a:t> e outros são </a:t>
            </a:r>
            <a:r>
              <a:rPr lang="en-US" sz="1100" dirty="0" err="1">
                <a:solidFill>
                  <a:srgbClr val="000000"/>
                </a:solidFill>
                <a:latin typeface="Calibri" panose="020F0502020204030204" pitchFamily="34" charset="0"/>
                <a:ea typeface="Times New Roman" panose="02020603050405020304" pitchFamily="18" charset="0"/>
              </a:rPr>
              <a:t>apenas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alguns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exemplos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contratos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inteligentes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vistos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APIs de back-end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execução</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enquanto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são o front-end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UX. </a:t>
            </a:r>
            <a:r>
              <a:rPr lang="en-US" sz="1100" dirty="0" err="1">
                <a:solidFill>
                  <a:srgbClr val="000000"/>
                </a:solidFill>
                <a:latin typeface="Calibri" panose="020F0502020204030204" pitchFamily="34" charset="0"/>
                <a:ea typeface="Times New Roman" panose="02020603050405020304" pitchFamily="18" charset="0"/>
              </a:rPr>
              <a:t>Eles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representam</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camada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visível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conecta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usuários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outros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contratos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inteligentes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execução</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Você</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pensar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lojas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com as </a:t>
            </a:r>
            <a:r>
              <a:rPr lang="en-US" sz="1100" dirty="0" err="1">
                <a:solidFill>
                  <a:srgbClr val="000000"/>
                </a:solidFill>
                <a:latin typeface="Calibri" panose="020F0502020204030204" pitchFamily="34" charset="0"/>
                <a:ea typeface="Times New Roman" panose="02020603050405020304" pitchFamily="18" charset="0"/>
              </a:rPr>
              <a:t>quais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já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estamos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familiarizados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Assim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inúmeros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loja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hoje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Esses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confiam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loja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gerenciamento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portanto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envolvem</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terceiro</a:t>
            </a:r>
            <a:r>
              <a:rPr lang="en-US" sz="1100" dirty="0">
                <a:solidFill>
                  <a:srgbClr val="000000"/>
                </a:solidFill>
                <a:latin typeface="Calibri" panose="020F0502020204030204" pitchFamily="34" charset="0"/>
                <a:ea typeface="Times New Roman" panose="02020603050405020304" pitchFamily="18" charset="0"/>
              </a:rPr>
              <a:t> e a </a:t>
            </a:r>
            <a:r>
              <a:rPr lang="en-US" sz="1100" dirty="0" err="1">
                <a:solidFill>
                  <a:srgbClr val="000000"/>
                </a:solidFill>
                <a:latin typeface="Calibri" panose="020F0502020204030204" pitchFamily="34" charset="0"/>
                <a:ea typeface="Times New Roman" panose="02020603050405020304" pitchFamily="18" charset="0"/>
              </a:rPr>
              <a:t>necessidade</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confiança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estabelecida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desenvolvedores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tradicionais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dependem</a:t>
            </a:r>
            <a:r>
              <a:rPr lang="en-US" sz="1100" dirty="0">
                <a:solidFill>
                  <a:srgbClr val="000000"/>
                </a:solidFill>
                <a:latin typeface="Calibri" panose="020F0502020204030204" pitchFamily="34" charset="0"/>
                <a:ea typeface="Times New Roman" panose="02020603050405020304" pitchFamily="18" charset="0"/>
              </a:rPr>
              <a:t> do favor da App Store. As </a:t>
            </a:r>
            <a:r>
              <a:rPr lang="en-US" sz="1100" dirty="0" err="1">
                <a:solidFill>
                  <a:srgbClr val="000000"/>
                </a:solidFill>
                <a:latin typeface="Calibri" panose="020F0502020204030204" pitchFamily="34" charset="0"/>
                <a:ea typeface="Times New Roman" panose="02020603050405020304" pitchFamily="18" charset="0"/>
              </a:rPr>
              <a:t>lojas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remover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das </a:t>
            </a:r>
            <a:r>
              <a:rPr lang="en-US" sz="1100" dirty="0" err="1">
                <a:solidFill>
                  <a:srgbClr val="000000"/>
                </a:solidFill>
                <a:latin typeface="Calibri" panose="020F0502020204030204" pitchFamily="34" charset="0"/>
                <a:ea typeface="Times New Roman" panose="02020603050405020304" pitchFamily="18" charset="0"/>
              </a:rPr>
              <a:t>suas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lojas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autoridade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máxima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Assim</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escolha</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consumidor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depende</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influência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terceiros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Google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Apple.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conclusão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significa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conteúdo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geram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mãos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terceiros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influenciado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regras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escritas</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indústria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diferente</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construídos</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Ethereum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Aqui</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dados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mãos</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usuários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desenvolvedores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oferecer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livremente</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independentemente</a:t>
            </a:r>
            <a:r>
              <a:rPr lang="en-US" sz="1100" dirty="0">
                <a:solidFill>
                  <a:srgbClr val="000000"/>
                </a:solidFill>
                <a:latin typeface="Calibri" panose="020F0502020204030204" pitchFamily="34" charset="0"/>
                <a:ea typeface="Times New Roman" panose="02020603050405020304" pitchFamily="18" charset="0"/>
              </a:rPr>
              <a:t> de um </a:t>
            </a:r>
            <a:r>
              <a:rPr lang="en-US" sz="1100" dirty="0" err="1">
                <a:solidFill>
                  <a:srgbClr val="000000"/>
                </a:solidFill>
                <a:latin typeface="Calibri" panose="020F0502020204030204" pitchFamily="34" charset="0"/>
                <a:ea typeface="Times New Roman" panose="02020603050405020304" pitchFamily="18" charset="0"/>
              </a:rPr>
              <a:t>provedor</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loja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eliminando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completamente</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pré-seleção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loja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Executar</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nó</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Ethereum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requisito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implementar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invés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ofertas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privadas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nuvem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fornecer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acesso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nós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existentes</a:t>
            </a:r>
            <a:r>
              <a:rPr lang="en-US" sz="1100" dirty="0">
                <a:solidFill>
                  <a:srgbClr val="000000"/>
                </a:solidFill>
                <a:latin typeface="Calibri" panose="020F0502020204030204" pitchFamily="34" charset="0"/>
                <a:ea typeface="Times New Roman" panose="02020603050405020304" pitchFamily="18" charset="0"/>
              </a:rPr>
              <a:t>.</a:t>
            </a: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73</a:t>
            </a:fld>
            <a:endParaRPr lang="en-US" dirty="0"/>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24871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2"/>
            <a:ext cx="7559675" cy="34196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74</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478521" y="4076059"/>
            <a:ext cx="333785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effectLst/>
                <a:ea typeface="Times New Roman" panose="02020603050405020304" pitchFamily="18" charset="0"/>
                <a:cs typeface="Calibri" panose="020F0502020204030204" pitchFamily="34" charset="0"/>
              </a:rPr>
              <a:t>2.2 </a:t>
            </a:r>
            <a:r>
              <a:rPr lang="en-US" sz="1800" b="0" dirty="0" err="1">
                <a:effectLst/>
                <a:latin typeface="Calibri" panose="020F0502020204030204" pitchFamily="34" charset="0"/>
              </a:rPr>
              <a:t>Transações</a:t>
            </a:r>
            <a:r>
              <a:rPr lang="en-US" sz="1800" b="0" dirty="0">
                <a:effectLst/>
                <a:latin typeface="Calibri" panose="020F0502020204030204" pitchFamily="34" charset="0"/>
              </a:rPr>
              <a:t> do </a:t>
            </a:r>
            <a:r>
              <a:rPr lang="en-US" sz="1800" b="0" dirty="0" err="1">
                <a:cs typeface="+mn-cs"/>
              </a:rPr>
              <a:t>Ethereum</a:t>
            </a:r>
            <a:r>
              <a:rPr lang="en-US" sz="1800" b="0" dirty="0">
                <a:cs typeface="+mn-cs"/>
              </a:rPr>
              <a:t> </a:t>
            </a:r>
            <a:endParaRPr lang="en-US" sz="1400" b="0" dirty="0"/>
          </a:p>
          <a:p>
            <a:pPr>
              <a:spcBef>
                <a:spcPts val="0"/>
              </a:spcBef>
            </a:pP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78242" y="466640"/>
            <a:ext cx="6042253" cy="310195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Fornecimento</a:t>
            </a:r>
            <a:r>
              <a:rPr lang="en-US" b="1" dirty="0">
                <a:solidFill>
                  <a:srgbClr val="F79037"/>
                </a:solidFill>
                <a:cs typeface="+mn-cs"/>
              </a:rPr>
              <a:t> de Ether </a:t>
            </a:r>
          </a:p>
          <a:p>
            <a:r>
              <a:rPr lang="en-US" dirty="0" err="1">
                <a:cs typeface="+mn-cs"/>
              </a:rPr>
              <a:t>Em</a:t>
            </a:r>
            <a:r>
              <a:rPr lang="en-US" dirty="0">
                <a:cs typeface="+mn-cs"/>
              </a:rPr>
              <a:t> </a:t>
            </a:r>
            <a:r>
              <a:rPr lang="en-US" dirty="0" err="1">
                <a:cs typeface="+mn-cs"/>
              </a:rPr>
              <a:t>comparação</a:t>
            </a:r>
            <a:r>
              <a:rPr lang="en-US" dirty="0">
                <a:cs typeface="+mn-cs"/>
              </a:rPr>
              <a:t> com o </a:t>
            </a:r>
            <a:r>
              <a:rPr lang="en-US" dirty="0" err="1">
                <a:cs typeface="+mn-cs"/>
              </a:rPr>
              <a:t>Bitcoin</a:t>
            </a:r>
            <a:r>
              <a:rPr lang="en-US" dirty="0">
                <a:cs typeface="+mn-cs"/>
              </a:rPr>
              <a:t>, </a:t>
            </a:r>
            <a:r>
              <a:rPr lang="en-US" dirty="0" err="1">
                <a:cs typeface="+mn-cs"/>
              </a:rPr>
              <a:t>que</a:t>
            </a:r>
            <a:r>
              <a:rPr lang="en-US" dirty="0">
                <a:cs typeface="+mn-cs"/>
              </a:rPr>
              <a:t> define a </a:t>
            </a:r>
            <a:r>
              <a:rPr lang="en-US" dirty="0" err="1">
                <a:cs typeface="+mn-cs"/>
              </a:rPr>
              <a:t>oferta</a:t>
            </a:r>
            <a:r>
              <a:rPr lang="en-US" dirty="0">
                <a:cs typeface="+mn-cs"/>
              </a:rPr>
              <a:t> </a:t>
            </a:r>
            <a:r>
              <a:rPr lang="en-US" dirty="0" err="1">
                <a:cs typeface="+mn-cs"/>
              </a:rPr>
              <a:t>máxima</a:t>
            </a:r>
            <a:r>
              <a:rPr lang="en-US" dirty="0">
                <a:cs typeface="+mn-cs"/>
              </a:rPr>
              <a:t> </a:t>
            </a:r>
            <a:r>
              <a:rPr lang="en-US" dirty="0" err="1">
                <a:cs typeface="+mn-cs"/>
              </a:rPr>
              <a:t>em</a:t>
            </a:r>
            <a:r>
              <a:rPr lang="en-US" dirty="0">
                <a:cs typeface="+mn-cs"/>
              </a:rPr>
              <a:t> 21 </a:t>
            </a:r>
            <a:r>
              <a:rPr lang="en-US" dirty="0" err="1">
                <a:cs typeface="+mn-cs"/>
              </a:rPr>
              <a:t>milhões</a:t>
            </a:r>
            <a:r>
              <a:rPr lang="en-US" dirty="0">
                <a:cs typeface="+mn-cs"/>
              </a:rPr>
              <a:t>, o </a:t>
            </a:r>
            <a:r>
              <a:rPr lang="en-US" dirty="0" err="1">
                <a:cs typeface="+mn-cs"/>
              </a:rPr>
              <a:t>Ethereum</a:t>
            </a:r>
            <a:r>
              <a:rPr lang="en-US" dirty="0">
                <a:cs typeface="+mn-cs"/>
              </a:rPr>
              <a:t> </a:t>
            </a:r>
            <a:r>
              <a:rPr lang="en-US" dirty="0" err="1">
                <a:cs typeface="+mn-cs"/>
              </a:rPr>
              <a:t>não</a:t>
            </a:r>
            <a:r>
              <a:rPr lang="en-US" dirty="0">
                <a:cs typeface="+mn-cs"/>
              </a:rPr>
              <a:t> tem </a:t>
            </a:r>
            <a:r>
              <a:rPr lang="en-US" dirty="0" err="1">
                <a:cs typeface="+mn-cs"/>
              </a:rPr>
              <a:t>limite</a:t>
            </a:r>
            <a:r>
              <a:rPr lang="en-US" dirty="0">
                <a:cs typeface="+mn-cs"/>
              </a:rPr>
              <a:t>. </a:t>
            </a:r>
            <a:r>
              <a:rPr lang="en-US" dirty="0" err="1">
                <a:cs typeface="+mn-cs"/>
              </a:rPr>
              <a:t>Nunca</a:t>
            </a:r>
            <a:r>
              <a:rPr lang="en-US" dirty="0">
                <a:cs typeface="+mn-cs"/>
              </a:rPr>
              <a:t> </a:t>
            </a:r>
            <a:r>
              <a:rPr lang="en-US" dirty="0" err="1">
                <a:cs typeface="+mn-cs"/>
              </a:rPr>
              <a:t>haverá</a:t>
            </a:r>
            <a:r>
              <a:rPr lang="en-US" dirty="0">
                <a:cs typeface="+mn-cs"/>
              </a:rPr>
              <a:t> um </a:t>
            </a:r>
            <a:r>
              <a:rPr lang="en-US" dirty="0" err="1">
                <a:cs typeface="+mn-cs"/>
              </a:rPr>
              <a:t>fim</a:t>
            </a:r>
            <a:r>
              <a:rPr lang="en-US" dirty="0">
                <a:cs typeface="+mn-cs"/>
              </a:rPr>
              <a:t> </a:t>
            </a:r>
            <a:r>
              <a:rPr lang="en-US" dirty="0" err="1">
                <a:cs typeface="+mn-cs"/>
              </a:rPr>
              <a:t>para</a:t>
            </a:r>
            <a:r>
              <a:rPr lang="en-US" dirty="0">
                <a:cs typeface="+mn-cs"/>
              </a:rPr>
              <a:t> a </a:t>
            </a:r>
            <a:r>
              <a:rPr lang="en-US" dirty="0" err="1">
                <a:cs typeface="+mn-cs"/>
              </a:rPr>
              <a:t>produção</a:t>
            </a:r>
            <a:r>
              <a:rPr lang="en-US" dirty="0">
                <a:cs typeface="+mn-cs"/>
              </a:rPr>
              <a:t> de Ether. </a:t>
            </a:r>
            <a:r>
              <a:rPr lang="en-US" dirty="0" err="1">
                <a:cs typeface="+mn-cs"/>
              </a:rPr>
              <a:t>Quantos</a:t>
            </a:r>
            <a:r>
              <a:rPr lang="en-US" dirty="0">
                <a:cs typeface="+mn-cs"/>
              </a:rPr>
              <a:t> Ether </a:t>
            </a:r>
            <a:r>
              <a:rPr lang="en-US" dirty="0" err="1">
                <a:cs typeface="+mn-cs"/>
              </a:rPr>
              <a:t>existem</a:t>
            </a:r>
            <a:r>
              <a:rPr lang="en-US" dirty="0">
                <a:cs typeface="+mn-cs"/>
              </a:rPr>
              <a:t> tem um </a:t>
            </a:r>
            <a:r>
              <a:rPr lang="en-US" dirty="0" err="1">
                <a:cs typeface="+mn-cs"/>
              </a:rPr>
              <a:t>impacto</a:t>
            </a:r>
            <a:r>
              <a:rPr lang="en-US" dirty="0">
                <a:cs typeface="+mn-cs"/>
              </a:rPr>
              <a:t> </a:t>
            </a:r>
            <a:r>
              <a:rPr lang="en-US" dirty="0" err="1">
                <a:cs typeface="+mn-cs"/>
              </a:rPr>
              <a:t>direto</a:t>
            </a:r>
            <a:r>
              <a:rPr lang="en-US" dirty="0">
                <a:cs typeface="+mn-cs"/>
              </a:rPr>
              <a:t> no </a:t>
            </a:r>
            <a:r>
              <a:rPr lang="en-US" dirty="0" err="1">
                <a:cs typeface="+mn-cs"/>
              </a:rPr>
              <a:t>seu</a:t>
            </a:r>
            <a:r>
              <a:rPr lang="en-US" dirty="0">
                <a:cs typeface="+mn-cs"/>
              </a:rPr>
              <a:t> </a:t>
            </a:r>
            <a:r>
              <a:rPr lang="en-US" dirty="0" err="1">
                <a:cs typeface="+mn-cs"/>
              </a:rPr>
              <a:t>preço</a:t>
            </a:r>
            <a:r>
              <a:rPr lang="en-US" dirty="0">
                <a:cs typeface="+mn-cs"/>
              </a:rPr>
              <a:t>. </a:t>
            </a:r>
            <a:r>
              <a:rPr lang="en-US" dirty="0" err="1">
                <a:cs typeface="+mn-cs"/>
              </a:rPr>
              <a:t>Geralmente</a:t>
            </a:r>
            <a:r>
              <a:rPr lang="en-US" dirty="0">
                <a:cs typeface="+mn-cs"/>
              </a:rPr>
              <a:t>, </a:t>
            </a:r>
            <a:r>
              <a:rPr lang="en-US" dirty="0" err="1">
                <a:cs typeface="+mn-cs"/>
              </a:rPr>
              <a:t>quanto</a:t>
            </a:r>
            <a:r>
              <a:rPr lang="en-US" dirty="0">
                <a:cs typeface="+mn-cs"/>
              </a:rPr>
              <a:t> </a:t>
            </a:r>
            <a:r>
              <a:rPr lang="en-US" dirty="0" err="1">
                <a:cs typeface="+mn-cs"/>
              </a:rPr>
              <a:t>maior</a:t>
            </a:r>
            <a:r>
              <a:rPr lang="en-US" dirty="0">
                <a:cs typeface="+mn-cs"/>
              </a:rPr>
              <a:t> o </a:t>
            </a:r>
            <a:r>
              <a:rPr lang="en-US" dirty="0" err="1">
                <a:cs typeface="+mn-cs"/>
              </a:rPr>
              <a:t>número</a:t>
            </a:r>
            <a:r>
              <a:rPr lang="en-US" dirty="0">
                <a:cs typeface="+mn-cs"/>
              </a:rPr>
              <a:t> de </a:t>
            </a:r>
            <a:r>
              <a:rPr lang="en-US" dirty="0" err="1">
                <a:cs typeface="+mn-cs"/>
              </a:rPr>
              <a:t>moedas</a:t>
            </a:r>
            <a:r>
              <a:rPr lang="en-US" dirty="0">
                <a:cs typeface="+mn-cs"/>
              </a:rPr>
              <a:t> </a:t>
            </a:r>
            <a:r>
              <a:rPr lang="en-US" dirty="0" err="1">
                <a:cs typeface="+mn-cs"/>
              </a:rPr>
              <a:t>disponíveis</a:t>
            </a:r>
            <a:r>
              <a:rPr lang="en-US" dirty="0">
                <a:cs typeface="+mn-cs"/>
              </a:rPr>
              <a:t> </a:t>
            </a:r>
            <a:r>
              <a:rPr lang="en-US" dirty="0" err="1">
                <a:cs typeface="+mn-cs"/>
              </a:rPr>
              <a:t>ao</a:t>
            </a:r>
            <a:r>
              <a:rPr lang="en-US" dirty="0">
                <a:cs typeface="+mn-cs"/>
              </a:rPr>
              <a:t> </a:t>
            </a:r>
            <a:r>
              <a:rPr lang="en-US" dirty="0" err="1">
                <a:cs typeface="+mn-cs"/>
              </a:rPr>
              <a:t>público</a:t>
            </a:r>
            <a:r>
              <a:rPr lang="en-US" dirty="0">
                <a:cs typeface="+mn-cs"/>
              </a:rPr>
              <a:t>, </a:t>
            </a:r>
            <a:r>
              <a:rPr lang="en-US" dirty="0" err="1">
                <a:cs typeface="+mn-cs"/>
              </a:rPr>
              <a:t>menor</a:t>
            </a:r>
            <a:r>
              <a:rPr lang="en-US" dirty="0">
                <a:cs typeface="+mn-cs"/>
              </a:rPr>
              <a:t> o </a:t>
            </a:r>
            <a:r>
              <a:rPr lang="en-US" dirty="0" err="1">
                <a:cs typeface="+mn-cs"/>
              </a:rPr>
              <a:t>seu</a:t>
            </a:r>
            <a:r>
              <a:rPr lang="en-US" dirty="0">
                <a:cs typeface="+mn-cs"/>
              </a:rPr>
              <a:t> valor. A </a:t>
            </a:r>
            <a:r>
              <a:rPr lang="en-US" dirty="0" err="1">
                <a:cs typeface="+mn-cs"/>
              </a:rPr>
              <a:t>quantidade</a:t>
            </a:r>
            <a:r>
              <a:rPr lang="en-US" dirty="0">
                <a:cs typeface="+mn-cs"/>
              </a:rPr>
              <a:t> total de Ether </a:t>
            </a:r>
            <a:r>
              <a:rPr lang="en-US" dirty="0" err="1">
                <a:cs typeface="+mn-cs"/>
              </a:rPr>
              <a:t>ainda</a:t>
            </a:r>
            <a:r>
              <a:rPr lang="en-US" dirty="0">
                <a:cs typeface="+mn-cs"/>
              </a:rPr>
              <a:t> </a:t>
            </a:r>
            <a:r>
              <a:rPr lang="en-US" dirty="0" err="1">
                <a:cs typeface="+mn-cs"/>
              </a:rPr>
              <a:t>é</a:t>
            </a:r>
            <a:r>
              <a:rPr lang="en-US" dirty="0">
                <a:cs typeface="+mn-cs"/>
              </a:rPr>
              <a:t> </a:t>
            </a:r>
            <a:r>
              <a:rPr lang="en-US" dirty="0" err="1">
                <a:cs typeface="+mn-cs"/>
              </a:rPr>
              <a:t>fluida</a:t>
            </a:r>
            <a:r>
              <a:rPr lang="en-US" dirty="0">
                <a:cs typeface="+mn-cs"/>
              </a:rPr>
              <a:t>, </a:t>
            </a:r>
            <a:r>
              <a:rPr lang="en-US" dirty="0" err="1">
                <a:cs typeface="+mn-cs"/>
              </a:rPr>
              <a:t>pois</a:t>
            </a:r>
            <a:r>
              <a:rPr lang="en-US" dirty="0">
                <a:cs typeface="+mn-cs"/>
              </a:rPr>
              <a:t> a </a:t>
            </a:r>
            <a:r>
              <a:rPr lang="en-US" dirty="0" err="1">
                <a:cs typeface="+mn-cs"/>
              </a:rPr>
              <a:t>recente</a:t>
            </a:r>
            <a:r>
              <a:rPr lang="en-US" dirty="0">
                <a:cs typeface="+mn-cs"/>
              </a:rPr>
              <a:t> </a:t>
            </a:r>
            <a:r>
              <a:rPr lang="en-US" dirty="0" err="1">
                <a:cs typeface="+mn-cs"/>
              </a:rPr>
              <a:t>atualização</a:t>
            </a:r>
            <a:r>
              <a:rPr lang="en-US" dirty="0">
                <a:cs typeface="+mn-cs"/>
              </a:rPr>
              <a:t> da </a:t>
            </a:r>
            <a:r>
              <a:rPr lang="en-US" dirty="0" err="1">
                <a:cs typeface="+mn-cs"/>
              </a:rPr>
              <a:t>rede</a:t>
            </a:r>
            <a:r>
              <a:rPr lang="en-US" dirty="0">
                <a:cs typeface="+mn-cs"/>
              </a:rPr>
              <a:t> </a:t>
            </a:r>
            <a:r>
              <a:rPr lang="en-US" dirty="0" err="1">
                <a:cs typeface="+mn-cs"/>
              </a:rPr>
              <a:t>para</a:t>
            </a:r>
            <a:r>
              <a:rPr lang="en-US" dirty="0">
                <a:cs typeface="+mn-cs"/>
              </a:rPr>
              <a:t> </a:t>
            </a:r>
            <a:r>
              <a:rPr lang="en-US" dirty="0" err="1">
                <a:cs typeface="+mn-cs"/>
              </a:rPr>
              <a:t>PoS</a:t>
            </a:r>
            <a:r>
              <a:rPr lang="en-US" dirty="0">
                <a:cs typeface="+mn-cs"/>
              </a:rPr>
              <a:t> fez um </a:t>
            </a:r>
            <a:r>
              <a:rPr lang="en-US" dirty="0" err="1">
                <a:cs typeface="+mn-cs"/>
              </a:rPr>
              <a:t>aumento</a:t>
            </a:r>
            <a:r>
              <a:rPr lang="en-US" dirty="0">
                <a:cs typeface="+mn-cs"/>
              </a:rPr>
              <a:t> e </a:t>
            </a:r>
            <a:r>
              <a:rPr lang="en-US" dirty="0" err="1">
                <a:cs typeface="+mn-cs"/>
              </a:rPr>
              <a:t>uma</a:t>
            </a:r>
            <a:r>
              <a:rPr lang="en-US" dirty="0">
                <a:cs typeface="+mn-cs"/>
              </a:rPr>
              <a:t> </a:t>
            </a:r>
            <a:r>
              <a:rPr lang="en-US" dirty="0" err="1">
                <a:cs typeface="+mn-cs"/>
              </a:rPr>
              <a:t>diminuição</a:t>
            </a:r>
            <a:r>
              <a:rPr lang="en-US" dirty="0">
                <a:cs typeface="+mn-cs"/>
              </a:rPr>
              <a:t> </a:t>
            </a:r>
            <a:r>
              <a:rPr lang="en-US" dirty="0" err="1">
                <a:cs typeface="+mn-cs"/>
              </a:rPr>
              <a:t>em</a:t>
            </a:r>
            <a:r>
              <a:rPr lang="en-US" dirty="0">
                <a:cs typeface="+mn-cs"/>
              </a:rPr>
              <a:t> </a:t>
            </a:r>
            <a:r>
              <a:rPr lang="en-US" dirty="0" err="1">
                <a:cs typeface="+mn-cs"/>
              </a:rPr>
              <a:t>ambas</a:t>
            </a:r>
            <a:r>
              <a:rPr lang="en-US" dirty="0">
                <a:cs typeface="+mn-cs"/>
              </a:rPr>
              <a:t> as </a:t>
            </a:r>
            <a:r>
              <a:rPr lang="en-US" dirty="0" err="1">
                <a:cs typeface="+mn-cs"/>
              </a:rPr>
              <a:t>direções</a:t>
            </a:r>
            <a:r>
              <a:rPr lang="en-US" dirty="0">
                <a:cs typeface="+mn-cs"/>
              </a:rPr>
              <a:t>, </a:t>
            </a:r>
            <a:r>
              <a:rPr lang="en-US" dirty="0" err="1">
                <a:cs typeface="+mn-cs"/>
              </a:rPr>
              <a:t>possivelmente</a:t>
            </a:r>
            <a:r>
              <a:rPr lang="en-US" dirty="0">
                <a:cs typeface="+mn-cs"/>
              </a:rPr>
              <a:t> </a:t>
            </a:r>
            <a:r>
              <a:rPr lang="en-US" dirty="0" err="1">
                <a:cs typeface="+mn-cs"/>
              </a:rPr>
              <a:t>em</a:t>
            </a:r>
            <a:r>
              <a:rPr lang="en-US" dirty="0">
                <a:cs typeface="+mn-cs"/>
              </a:rPr>
              <a:t> </a:t>
            </a:r>
            <a:r>
              <a:rPr lang="en-US" dirty="0" err="1">
                <a:cs typeface="+mn-cs"/>
              </a:rPr>
              <a:t>termos</a:t>
            </a:r>
            <a:r>
              <a:rPr lang="en-US" dirty="0">
                <a:cs typeface="+mn-cs"/>
              </a:rPr>
              <a:t> de </a:t>
            </a:r>
            <a:r>
              <a:rPr lang="en-US" dirty="0" err="1">
                <a:cs typeface="+mn-cs"/>
              </a:rPr>
              <a:t>fornecimento</a:t>
            </a:r>
            <a:r>
              <a:rPr lang="en-US" dirty="0">
                <a:cs typeface="+mn-cs"/>
              </a:rPr>
              <a:t> de Ether.</a:t>
            </a:r>
          </a:p>
          <a:p>
            <a:endParaRPr lang="en-US" dirty="0">
              <a:solidFill>
                <a:srgbClr val="000000"/>
              </a:solidFill>
              <a:cs typeface="+mn-cs"/>
            </a:endParaRPr>
          </a:p>
          <a:p>
            <a:r>
              <a:rPr lang="en-US" b="1" dirty="0">
                <a:solidFill>
                  <a:srgbClr val="F79037"/>
                </a:solidFill>
                <a:cs typeface="+mn-cs"/>
              </a:rPr>
              <a:t>As </a:t>
            </a:r>
            <a:r>
              <a:rPr lang="en-US" b="1" dirty="0" err="1">
                <a:solidFill>
                  <a:srgbClr val="F79037"/>
                </a:solidFill>
                <a:cs typeface="+mn-cs"/>
              </a:rPr>
              <a:t>diferenças</a:t>
            </a:r>
            <a:r>
              <a:rPr lang="en-US" b="1" dirty="0">
                <a:solidFill>
                  <a:srgbClr val="F79037"/>
                </a:solidFill>
                <a:cs typeface="+mn-cs"/>
              </a:rPr>
              <a:t> entre </a:t>
            </a:r>
            <a:r>
              <a:rPr lang="en-US" b="1" dirty="0" err="1">
                <a:solidFill>
                  <a:srgbClr val="F79037"/>
                </a:solidFill>
                <a:cs typeface="+mn-cs"/>
              </a:rPr>
              <a:t>Ethereum</a:t>
            </a:r>
            <a:r>
              <a:rPr lang="en-US" b="1" dirty="0">
                <a:solidFill>
                  <a:srgbClr val="F79037"/>
                </a:solidFill>
                <a:cs typeface="+mn-cs"/>
              </a:rPr>
              <a:t> e </a:t>
            </a:r>
            <a:r>
              <a:rPr lang="en-US" b="1" dirty="0" err="1">
                <a:solidFill>
                  <a:srgbClr val="F79037"/>
                </a:solidFill>
                <a:cs typeface="+mn-cs"/>
              </a:rPr>
              <a:t>Bitcoin</a:t>
            </a:r>
            <a:endParaRPr lang="en-US" b="1" dirty="0">
              <a:solidFill>
                <a:srgbClr val="F79037"/>
              </a:solidFill>
              <a:cs typeface="+mn-cs"/>
            </a:endParaRPr>
          </a:p>
          <a:p>
            <a:r>
              <a:rPr lang="en-US" dirty="0" err="1">
                <a:cs typeface="+mn-cs"/>
              </a:rPr>
              <a:t>Bitcoin</a:t>
            </a:r>
            <a:r>
              <a:rPr lang="en-US" dirty="0">
                <a:cs typeface="+mn-cs"/>
              </a:rPr>
              <a:t> e </a:t>
            </a:r>
            <a:r>
              <a:rPr lang="en-US" dirty="0" err="1">
                <a:cs typeface="+mn-cs"/>
              </a:rPr>
              <a:t>Ethereum</a:t>
            </a:r>
            <a:r>
              <a:rPr lang="en-US" dirty="0">
                <a:cs typeface="+mn-cs"/>
              </a:rPr>
              <a:t> </a:t>
            </a:r>
            <a:r>
              <a:rPr lang="en-US" dirty="0" err="1">
                <a:cs typeface="+mn-cs"/>
              </a:rPr>
              <a:t>diferem</a:t>
            </a:r>
            <a:r>
              <a:rPr lang="en-US" dirty="0">
                <a:cs typeface="+mn-cs"/>
              </a:rPr>
              <a:t> </a:t>
            </a:r>
            <a:r>
              <a:rPr lang="en-US" dirty="0" err="1">
                <a:cs typeface="+mn-cs"/>
              </a:rPr>
              <a:t>em</a:t>
            </a:r>
            <a:r>
              <a:rPr lang="en-US" dirty="0">
                <a:cs typeface="+mn-cs"/>
              </a:rPr>
              <a:t> </a:t>
            </a:r>
            <a:r>
              <a:rPr lang="en-US" dirty="0" err="1">
                <a:cs typeface="+mn-cs"/>
              </a:rPr>
              <a:t>vários</a:t>
            </a:r>
            <a:r>
              <a:rPr lang="en-US" dirty="0">
                <a:cs typeface="+mn-cs"/>
              </a:rPr>
              <a:t> </a:t>
            </a:r>
            <a:r>
              <a:rPr lang="en-US" dirty="0" err="1">
                <a:cs typeface="+mn-cs"/>
              </a:rPr>
              <a:t>aspectos</a:t>
            </a:r>
            <a:r>
              <a:rPr lang="en-US" dirty="0">
                <a:cs typeface="+mn-cs"/>
              </a:rPr>
              <a:t>. </a:t>
            </a:r>
            <a:r>
              <a:rPr lang="en-US" dirty="0" err="1">
                <a:cs typeface="+mn-cs"/>
              </a:rPr>
              <a:t>Enquanto</a:t>
            </a:r>
            <a:r>
              <a:rPr lang="en-US" dirty="0">
                <a:cs typeface="+mn-cs"/>
              </a:rPr>
              <a:t> o </a:t>
            </a:r>
            <a:r>
              <a:rPr lang="en-US" dirty="0" err="1">
                <a:cs typeface="+mn-cs"/>
              </a:rPr>
              <a:t>Bitcoin</a:t>
            </a:r>
            <a:r>
              <a:rPr lang="en-US" dirty="0">
                <a:cs typeface="+mn-cs"/>
              </a:rPr>
              <a:t> </a:t>
            </a:r>
            <a:r>
              <a:rPr lang="en-US" dirty="0" err="1">
                <a:cs typeface="+mn-cs"/>
              </a:rPr>
              <a:t>é</a:t>
            </a:r>
            <a:r>
              <a:rPr lang="en-US" dirty="0">
                <a:cs typeface="+mn-cs"/>
              </a:rPr>
              <a:t> </a:t>
            </a:r>
            <a:r>
              <a:rPr lang="en-US" dirty="0" err="1">
                <a:cs typeface="+mn-cs"/>
              </a:rPr>
              <a:t>uma</a:t>
            </a:r>
            <a:r>
              <a:rPr lang="en-US" dirty="0">
                <a:cs typeface="+mn-cs"/>
              </a:rPr>
              <a:t> </a:t>
            </a:r>
            <a:r>
              <a:rPr lang="en-US" dirty="0" err="1">
                <a:cs typeface="+mn-cs"/>
              </a:rPr>
              <a:t>criptomoeda</a:t>
            </a:r>
            <a:r>
              <a:rPr lang="en-US" dirty="0">
                <a:cs typeface="+mn-cs"/>
              </a:rPr>
              <a:t>, o </a:t>
            </a:r>
            <a:r>
              <a:rPr lang="en-US" dirty="0" err="1">
                <a:cs typeface="+mn-cs"/>
              </a:rPr>
              <a:t>Ethereum</a:t>
            </a:r>
            <a:r>
              <a:rPr lang="en-US" dirty="0">
                <a:cs typeface="+mn-cs"/>
              </a:rPr>
              <a:t> </a:t>
            </a:r>
            <a:r>
              <a:rPr lang="en-US" dirty="0" err="1">
                <a:cs typeface="+mn-cs"/>
              </a:rPr>
              <a:t>é</a:t>
            </a:r>
            <a:r>
              <a:rPr lang="en-US" dirty="0">
                <a:cs typeface="+mn-cs"/>
              </a:rPr>
              <a:t> </a:t>
            </a:r>
            <a:r>
              <a:rPr lang="en-US" dirty="0" err="1">
                <a:cs typeface="+mn-cs"/>
              </a:rPr>
              <a:t>uma</a:t>
            </a:r>
            <a:r>
              <a:rPr lang="en-US" dirty="0">
                <a:cs typeface="+mn-cs"/>
              </a:rPr>
              <a:t> </a:t>
            </a:r>
            <a:r>
              <a:rPr lang="en-US" dirty="0" err="1">
                <a:cs typeface="+mn-cs"/>
              </a:rPr>
              <a:t>plataforma</a:t>
            </a:r>
            <a:r>
              <a:rPr lang="en-US" dirty="0">
                <a:cs typeface="+mn-cs"/>
              </a:rPr>
              <a:t>. </a:t>
            </a:r>
            <a:r>
              <a:rPr lang="en-US" dirty="0" err="1">
                <a:cs typeface="+mn-cs"/>
              </a:rPr>
              <a:t>Por</a:t>
            </a:r>
            <a:r>
              <a:rPr lang="en-US" dirty="0">
                <a:cs typeface="+mn-cs"/>
              </a:rPr>
              <a:t> </a:t>
            </a:r>
            <a:r>
              <a:rPr lang="en-US" dirty="0" err="1">
                <a:cs typeface="+mn-cs"/>
              </a:rPr>
              <a:t>esse</a:t>
            </a:r>
            <a:r>
              <a:rPr lang="en-US" dirty="0">
                <a:cs typeface="+mn-cs"/>
              </a:rPr>
              <a:t> </a:t>
            </a:r>
            <a:r>
              <a:rPr lang="en-US" dirty="0" err="1">
                <a:cs typeface="+mn-cs"/>
              </a:rPr>
              <a:t>motivo</a:t>
            </a:r>
            <a:r>
              <a:rPr lang="en-US" dirty="0">
                <a:cs typeface="+mn-cs"/>
              </a:rPr>
              <a:t>, o </a:t>
            </a:r>
            <a:r>
              <a:rPr lang="en-US" dirty="0" err="1">
                <a:cs typeface="+mn-cs"/>
              </a:rPr>
              <a:t>Bitcoin</a:t>
            </a:r>
            <a:r>
              <a:rPr lang="en-US" dirty="0">
                <a:cs typeface="+mn-cs"/>
              </a:rPr>
              <a:t> </a:t>
            </a:r>
            <a:r>
              <a:rPr lang="en-US" dirty="0" err="1">
                <a:cs typeface="+mn-cs"/>
              </a:rPr>
              <a:t>é</a:t>
            </a:r>
            <a:r>
              <a:rPr lang="en-US" dirty="0">
                <a:cs typeface="+mn-cs"/>
              </a:rPr>
              <a:t> </a:t>
            </a:r>
            <a:r>
              <a:rPr lang="en-US" dirty="0" err="1">
                <a:cs typeface="+mn-cs"/>
              </a:rPr>
              <a:t>principalmente</a:t>
            </a:r>
            <a:r>
              <a:rPr lang="en-US" dirty="0">
                <a:cs typeface="+mn-cs"/>
              </a:rPr>
              <a:t> </a:t>
            </a:r>
            <a:r>
              <a:rPr lang="en-US" dirty="0" err="1">
                <a:cs typeface="+mn-cs"/>
              </a:rPr>
              <a:t>uma</a:t>
            </a:r>
            <a:r>
              <a:rPr lang="en-US" dirty="0">
                <a:cs typeface="+mn-cs"/>
              </a:rPr>
              <a:t> </a:t>
            </a:r>
            <a:r>
              <a:rPr lang="en-US" dirty="0" err="1">
                <a:cs typeface="+mn-cs"/>
              </a:rPr>
              <a:t>reserva</a:t>
            </a:r>
            <a:r>
              <a:rPr lang="en-US" dirty="0">
                <a:cs typeface="+mn-cs"/>
              </a:rPr>
              <a:t> de valor e </a:t>
            </a:r>
            <a:r>
              <a:rPr lang="en-US" dirty="0" err="1">
                <a:cs typeface="+mn-cs"/>
              </a:rPr>
              <a:t>meio</a:t>
            </a:r>
            <a:r>
              <a:rPr lang="en-US" dirty="0">
                <a:cs typeface="+mn-cs"/>
              </a:rPr>
              <a:t> de </a:t>
            </a:r>
            <a:r>
              <a:rPr lang="en-US" dirty="0" err="1">
                <a:cs typeface="+mn-cs"/>
              </a:rPr>
              <a:t>troca</a:t>
            </a:r>
            <a:r>
              <a:rPr lang="en-US" dirty="0">
                <a:cs typeface="+mn-cs"/>
              </a:rPr>
              <a:t>, </a:t>
            </a:r>
            <a:r>
              <a:rPr lang="en-US" dirty="0" err="1">
                <a:cs typeface="+mn-cs"/>
              </a:rPr>
              <a:t>enquanto</a:t>
            </a:r>
            <a:r>
              <a:rPr lang="en-US" dirty="0">
                <a:cs typeface="+mn-cs"/>
              </a:rPr>
              <a:t> o </a:t>
            </a:r>
            <a:r>
              <a:rPr lang="en-US" dirty="0" err="1">
                <a:cs typeface="+mn-cs"/>
              </a:rPr>
              <a:t>Ethereum</a:t>
            </a:r>
            <a:r>
              <a:rPr lang="en-US" dirty="0">
                <a:cs typeface="+mn-cs"/>
              </a:rPr>
              <a:t> </a:t>
            </a:r>
            <a:r>
              <a:rPr lang="en-US" dirty="0" err="1">
                <a:cs typeface="+mn-cs"/>
              </a:rPr>
              <a:t>é</a:t>
            </a:r>
            <a:r>
              <a:rPr lang="en-US" dirty="0">
                <a:cs typeface="+mn-cs"/>
              </a:rPr>
              <a:t> </a:t>
            </a:r>
            <a:r>
              <a:rPr lang="en-US" dirty="0" err="1">
                <a:cs typeface="+mn-cs"/>
              </a:rPr>
              <a:t>visto</a:t>
            </a:r>
            <a:r>
              <a:rPr lang="en-US" dirty="0">
                <a:cs typeface="+mn-cs"/>
              </a:rPr>
              <a:t> </a:t>
            </a:r>
            <a:r>
              <a:rPr lang="en-US" dirty="0" err="1">
                <a:cs typeface="+mn-cs"/>
              </a:rPr>
              <a:t>como</a:t>
            </a:r>
            <a:r>
              <a:rPr lang="en-US" dirty="0">
                <a:cs typeface="+mn-cs"/>
              </a:rPr>
              <a:t> um </a:t>
            </a:r>
            <a:r>
              <a:rPr lang="en-US" dirty="0" err="1">
                <a:cs typeface="+mn-cs"/>
              </a:rPr>
              <a:t>blockchain</a:t>
            </a:r>
            <a:r>
              <a:rPr lang="en-US" dirty="0">
                <a:cs typeface="+mn-cs"/>
              </a:rPr>
              <a:t> de </a:t>
            </a:r>
            <a:r>
              <a:rPr lang="en-US" dirty="0" err="1">
                <a:cs typeface="+mn-cs"/>
              </a:rPr>
              <a:t>propósito</a:t>
            </a:r>
            <a:r>
              <a:rPr lang="en-US" dirty="0">
                <a:cs typeface="+mn-cs"/>
              </a:rPr>
              <a:t> </a:t>
            </a:r>
            <a:r>
              <a:rPr lang="en-US" dirty="0" err="1">
                <a:cs typeface="+mn-cs"/>
              </a:rPr>
              <a:t>geral</a:t>
            </a:r>
            <a:r>
              <a:rPr lang="en-US" dirty="0">
                <a:cs typeface="+mn-cs"/>
              </a:rPr>
              <a:t>. Ether </a:t>
            </a:r>
            <a:r>
              <a:rPr lang="en-US" dirty="0" err="1">
                <a:cs typeface="+mn-cs"/>
              </a:rPr>
              <a:t>é</a:t>
            </a:r>
            <a:r>
              <a:rPr lang="en-US" dirty="0">
                <a:cs typeface="+mn-cs"/>
              </a:rPr>
              <a:t> o token </a:t>
            </a:r>
            <a:r>
              <a:rPr lang="en-US" dirty="0" err="1">
                <a:cs typeface="+mn-cs"/>
              </a:rPr>
              <a:t>nativo</a:t>
            </a:r>
            <a:r>
              <a:rPr lang="en-US" dirty="0">
                <a:cs typeface="+mn-cs"/>
              </a:rPr>
              <a:t> </a:t>
            </a:r>
            <a:r>
              <a:rPr lang="en-US" dirty="0" err="1">
                <a:cs typeface="+mn-cs"/>
              </a:rPr>
              <a:t>na</a:t>
            </a:r>
            <a:r>
              <a:rPr lang="en-US" dirty="0">
                <a:cs typeface="+mn-cs"/>
              </a:rPr>
              <a:t> </a:t>
            </a:r>
            <a:r>
              <a:rPr lang="en-US" dirty="0" err="1">
                <a:cs typeface="+mn-cs"/>
              </a:rPr>
              <a:t>blockchain</a:t>
            </a:r>
            <a:r>
              <a:rPr lang="en-US" dirty="0">
                <a:cs typeface="+mn-cs"/>
              </a:rPr>
              <a:t> da </a:t>
            </a:r>
            <a:r>
              <a:rPr lang="en-US" dirty="0" err="1">
                <a:cs typeface="+mn-cs"/>
              </a:rPr>
              <a:t>Ethereum</a:t>
            </a:r>
            <a:r>
              <a:rPr lang="en-US" dirty="0">
                <a:cs typeface="+mn-cs"/>
              </a:rPr>
              <a:t>. O </a:t>
            </a:r>
            <a:r>
              <a:rPr lang="en-US" dirty="0" err="1">
                <a:cs typeface="+mn-cs"/>
              </a:rPr>
              <a:t>Bitcoin</a:t>
            </a:r>
            <a:r>
              <a:rPr lang="en-US" dirty="0">
                <a:cs typeface="+mn-cs"/>
              </a:rPr>
              <a:t> </a:t>
            </a:r>
            <a:r>
              <a:rPr lang="en-US" dirty="0" err="1">
                <a:cs typeface="+mn-cs"/>
              </a:rPr>
              <a:t>é</a:t>
            </a:r>
            <a:r>
              <a:rPr lang="en-US" dirty="0">
                <a:cs typeface="+mn-cs"/>
              </a:rPr>
              <a:t> e </a:t>
            </a:r>
            <a:r>
              <a:rPr lang="en-US" dirty="0" err="1">
                <a:cs typeface="+mn-cs"/>
              </a:rPr>
              <a:t>sempre</a:t>
            </a:r>
            <a:r>
              <a:rPr lang="en-US" dirty="0">
                <a:cs typeface="+mn-cs"/>
              </a:rPr>
              <a:t> </a:t>
            </a:r>
            <a:r>
              <a:rPr lang="en-US" dirty="0" err="1">
                <a:cs typeface="+mn-cs"/>
              </a:rPr>
              <a:t>foi</a:t>
            </a:r>
            <a:r>
              <a:rPr lang="en-US" dirty="0">
                <a:cs typeface="+mn-cs"/>
              </a:rPr>
              <a:t> a </a:t>
            </a:r>
            <a:r>
              <a:rPr lang="en-US" dirty="0" err="1">
                <a:cs typeface="+mn-cs"/>
              </a:rPr>
              <a:t>maior</a:t>
            </a:r>
            <a:r>
              <a:rPr lang="en-US" dirty="0">
                <a:cs typeface="+mn-cs"/>
              </a:rPr>
              <a:t> </a:t>
            </a:r>
            <a:r>
              <a:rPr lang="en-US" dirty="0" err="1">
                <a:cs typeface="+mn-cs"/>
              </a:rPr>
              <a:t>criptomoeda</a:t>
            </a:r>
            <a:r>
              <a:rPr lang="en-US" dirty="0">
                <a:cs typeface="+mn-cs"/>
              </a:rPr>
              <a:t> </a:t>
            </a:r>
            <a:r>
              <a:rPr lang="en-US" dirty="0" err="1">
                <a:cs typeface="+mn-cs"/>
              </a:rPr>
              <a:t>medida</a:t>
            </a:r>
            <a:r>
              <a:rPr lang="en-US" dirty="0">
                <a:cs typeface="+mn-cs"/>
              </a:rPr>
              <a:t> </a:t>
            </a:r>
            <a:r>
              <a:rPr lang="en-US" dirty="0" err="1">
                <a:cs typeface="+mn-cs"/>
              </a:rPr>
              <a:t>pela</a:t>
            </a:r>
            <a:r>
              <a:rPr lang="en-US" dirty="0">
                <a:cs typeface="+mn-cs"/>
              </a:rPr>
              <a:t> </a:t>
            </a:r>
            <a:r>
              <a:rPr lang="en-US" dirty="0" err="1">
                <a:cs typeface="+mn-cs"/>
              </a:rPr>
              <a:t>capitalização</a:t>
            </a:r>
            <a:r>
              <a:rPr lang="en-US" dirty="0">
                <a:cs typeface="+mn-cs"/>
              </a:rPr>
              <a:t> de </a:t>
            </a:r>
            <a:r>
              <a:rPr lang="en-US" dirty="0" err="1">
                <a:cs typeface="+mn-cs"/>
              </a:rPr>
              <a:t>mercado</a:t>
            </a:r>
            <a:r>
              <a:rPr lang="en-US" dirty="0">
                <a:cs typeface="+mn-cs"/>
              </a:rPr>
              <a:t> e o </a:t>
            </a:r>
            <a:r>
              <a:rPr lang="en-US" dirty="0" err="1">
                <a:cs typeface="+mn-cs"/>
              </a:rPr>
              <a:t>Ethereum</a:t>
            </a:r>
            <a:r>
              <a:rPr lang="en-US" dirty="0">
                <a:cs typeface="+mn-cs"/>
              </a:rPr>
              <a:t> </a:t>
            </a:r>
            <a:r>
              <a:rPr lang="en-US" dirty="0" err="1">
                <a:cs typeface="+mn-cs"/>
              </a:rPr>
              <a:t>é</a:t>
            </a:r>
            <a:r>
              <a:rPr lang="en-US" dirty="0">
                <a:cs typeface="+mn-cs"/>
              </a:rPr>
              <a:t> o </a:t>
            </a:r>
            <a:r>
              <a:rPr lang="en-US" dirty="0" err="1">
                <a:cs typeface="+mn-cs"/>
              </a:rPr>
              <a:t>segundo</a:t>
            </a:r>
            <a:r>
              <a:rPr lang="en-US" dirty="0">
                <a:cs typeface="+mn-cs"/>
              </a:rPr>
              <a:t> </a:t>
            </a:r>
            <a:r>
              <a:rPr lang="en-US" dirty="0" err="1">
                <a:cs typeface="+mn-cs"/>
              </a:rPr>
              <a:t>maior</a:t>
            </a:r>
            <a:r>
              <a:rPr lang="en-US" dirty="0">
                <a:cs typeface="+mn-cs"/>
              </a:rPr>
              <a:t>. As </a:t>
            </a:r>
            <a:r>
              <a:rPr lang="en-US" dirty="0" err="1">
                <a:cs typeface="+mn-cs"/>
              </a:rPr>
              <a:t>transações</a:t>
            </a:r>
            <a:r>
              <a:rPr lang="en-US" dirty="0">
                <a:cs typeface="+mn-cs"/>
              </a:rPr>
              <a:t> são </a:t>
            </a:r>
            <a:r>
              <a:rPr lang="en-US" dirty="0" err="1">
                <a:cs typeface="+mn-cs"/>
              </a:rPr>
              <a:t>mais</a:t>
            </a:r>
            <a:r>
              <a:rPr lang="en-US" dirty="0">
                <a:cs typeface="+mn-cs"/>
              </a:rPr>
              <a:t> </a:t>
            </a:r>
            <a:r>
              <a:rPr lang="en-US" dirty="0" err="1">
                <a:cs typeface="+mn-cs"/>
              </a:rPr>
              <a:t>rápidas</a:t>
            </a:r>
            <a:r>
              <a:rPr lang="en-US" dirty="0">
                <a:cs typeface="+mn-cs"/>
              </a:rPr>
              <a:t> </a:t>
            </a:r>
            <a:r>
              <a:rPr lang="en-US" dirty="0" err="1">
                <a:cs typeface="+mn-cs"/>
              </a:rPr>
              <a:t>na</a:t>
            </a:r>
            <a:r>
              <a:rPr lang="en-US" dirty="0">
                <a:cs typeface="+mn-cs"/>
              </a:rPr>
              <a:t> </a:t>
            </a:r>
            <a:r>
              <a:rPr lang="en-US" dirty="0" err="1">
                <a:cs typeface="+mn-cs"/>
              </a:rPr>
              <a:t>rede</a:t>
            </a:r>
            <a:r>
              <a:rPr lang="en-US" dirty="0">
                <a:cs typeface="+mn-cs"/>
              </a:rPr>
              <a:t> </a:t>
            </a:r>
            <a:r>
              <a:rPr lang="en-US" dirty="0" err="1">
                <a:cs typeface="+mn-cs"/>
              </a:rPr>
              <a:t>Ethereum</a:t>
            </a:r>
            <a:r>
              <a:rPr lang="en-US" dirty="0">
                <a:cs typeface="+mn-cs"/>
              </a:rPr>
              <a:t> do </a:t>
            </a:r>
            <a:r>
              <a:rPr lang="en-US" dirty="0" err="1">
                <a:cs typeface="+mn-cs"/>
              </a:rPr>
              <a:t>que</a:t>
            </a:r>
            <a:r>
              <a:rPr lang="en-US" dirty="0">
                <a:cs typeface="+mn-cs"/>
              </a:rPr>
              <a:t> </a:t>
            </a:r>
            <a:r>
              <a:rPr lang="en-US" dirty="0" err="1">
                <a:cs typeface="+mn-cs"/>
              </a:rPr>
              <a:t>na</a:t>
            </a:r>
            <a:r>
              <a:rPr lang="en-US" dirty="0">
                <a:cs typeface="+mn-cs"/>
              </a:rPr>
              <a:t> </a:t>
            </a:r>
            <a:r>
              <a:rPr lang="en-US" dirty="0" err="1">
                <a:cs typeface="+mn-cs"/>
              </a:rPr>
              <a:t>rede</a:t>
            </a:r>
            <a:r>
              <a:rPr lang="en-US" dirty="0">
                <a:cs typeface="+mn-cs"/>
              </a:rPr>
              <a:t> </a:t>
            </a:r>
            <a:r>
              <a:rPr lang="en-US" dirty="0" err="1">
                <a:cs typeface="+mn-cs"/>
              </a:rPr>
              <a:t>Bitcoin</a:t>
            </a:r>
            <a:r>
              <a:rPr lang="en-US" dirty="0">
                <a:cs typeface="+mn-cs"/>
              </a:rPr>
              <a:t> </a:t>
            </a:r>
            <a:r>
              <a:rPr lang="en-US" dirty="0" err="1">
                <a:cs typeface="+mn-cs"/>
              </a:rPr>
              <a:t>devido</a:t>
            </a:r>
            <a:r>
              <a:rPr lang="en-US" dirty="0">
                <a:cs typeface="+mn-cs"/>
              </a:rPr>
              <a:t> </a:t>
            </a:r>
            <a:r>
              <a:rPr lang="en-US" dirty="0" err="1">
                <a:cs typeface="+mn-cs"/>
              </a:rPr>
              <a:t>ao</a:t>
            </a:r>
            <a:r>
              <a:rPr lang="en-US" dirty="0">
                <a:cs typeface="+mn-cs"/>
              </a:rPr>
              <a:t> </a:t>
            </a:r>
            <a:r>
              <a:rPr lang="en-US" dirty="0" err="1">
                <a:cs typeface="+mn-cs"/>
              </a:rPr>
              <a:t>fato</a:t>
            </a:r>
            <a:r>
              <a:rPr lang="en-US" dirty="0">
                <a:cs typeface="+mn-cs"/>
              </a:rPr>
              <a:t> de </a:t>
            </a:r>
            <a:r>
              <a:rPr lang="en-US" dirty="0" err="1">
                <a:cs typeface="+mn-cs"/>
              </a:rPr>
              <a:t>que</a:t>
            </a:r>
            <a:r>
              <a:rPr lang="en-US" dirty="0">
                <a:cs typeface="+mn-cs"/>
              </a:rPr>
              <a:t> a </a:t>
            </a:r>
            <a:r>
              <a:rPr lang="en-US" dirty="0" err="1">
                <a:cs typeface="+mn-cs"/>
              </a:rPr>
              <a:t>blockchain</a:t>
            </a:r>
            <a:r>
              <a:rPr lang="en-US" dirty="0">
                <a:cs typeface="+mn-cs"/>
              </a:rPr>
              <a:t> </a:t>
            </a:r>
            <a:r>
              <a:rPr lang="en-US" dirty="0" err="1">
                <a:cs typeface="+mn-cs"/>
              </a:rPr>
              <a:t>Ethereum</a:t>
            </a:r>
            <a:r>
              <a:rPr lang="en-US" dirty="0">
                <a:cs typeface="+mn-cs"/>
              </a:rPr>
              <a:t> </a:t>
            </a:r>
            <a:r>
              <a:rPr lang="en-US" dirty="0" err="1">
                <a:cs typeface="+mn-cs"/>
              </a:rPr>
              <a:t>é</a:t>
            </a:r>
            <a:r>
              <a:rPr lang="en-US" dirty="0">
                <a:cs typeface="+mn-cs"/>
              </a:rPr>
              <a:t> um </a:t>
            </a:r>
            <a:r>
              <a:rPr lang="en-US" dirty="0" err="1">
                <a:cs typeface="+mn-cs"/>
              </a:rPr>
              <a:t>pouco</a:t>
            </a:r>
            <a:r>
              <a:rPr lang="en-US" dirty="0">
                <a:cs typeface="+mn-cs"/>
              </a:rPr>
              <a:t> </a:t>
            </a:r>
            <a:r>
              <a:rPr lang="en-US" dirty="0" err="1">
                <a:cs typeface="+mn-cs"/>
              </a:rPr>
              <a:t>mais</a:t>
            </a:r>
            <a:r>
              <a:rPr lang="en-US" dirty="0">
                <a:cs typeface="+mn-cs"/>
              </a:rPr>
              <a:t> </a:t>
            </a:r>
            <a:r>
              <a:rPr lang="en-US" dirty="0" err="1">
                <a:cs typeface="+mn-cs"/>
              </a:rPr>
              <a:t>rápida</a:t>
            </a:r>
            <a:r>
              <a:rPr lang="en-US" dirty="0">
                <a:cs typeface="+mn-cs"/>
              </a:rPr>
              <a:t> </a:t>
            </a:r>
            <a:r>
              <a:rPr lang="en-US" dirty="0" err="1">
                <a:cs typeface="+mn-cs"/>
              </a:rPr>
              <a:t>que</a:t>
            </a:r>
            <a:r>
              <a:rPr lang="en-US" dirty="0">
                <a:cs typeface="+mn-cs"/>
              </a:rPr>
              <a:t> a </a:t>
            </a:r>
            <a:r>
              <a:rPr lang="en-US" dirty="0" err="1">
                <a:cs typeface="+mn-cs"/>
              </a:rPr>
              <a:t>blockchain</a:t>
            </a:r>
            <a:r>
              <a:rPr lang="en-US" dirty="0">
                <a:cs typeface="+mn-cs"/>
              </a:rPr>
              <a:t> </a:t>
            </a:r>
            <a:r>
              <a:rPr lang="en-US" dirty="0" err="1">
                <a:cs typeface="+mn-cs"/>
              </a:rPr>
              <a:t>Bitcoin</a:t>
            </a:r>
            <a:r>
              <a:rPr lang="en-US" dirty="0">
                <a:cs typeface="+mn-cs"/>
              </a:rPr>
              <a:t>. </a:t>
            </a:r>
            <a:r>
              <a:rPr lang="en-US" dirty="0" err="1">
                <a:cs typeface="+mn-cs"/>
              </a:rPr>
              <a:t>Também</a:t>
            </a:r>
            <a:r>
              <a:rPr lang="en-US" dirty="0">
                <a:cs typeface="+mn-cs"/>
              </a:rPr>
              <a:t> </a:t>
            </a:r>
            <a:r>
              <a:rPr lang="en-US" dirty="0" err="1">
                <a:cs typeface="+mn-cs"/>
              </a:rPr>
              <a:t>é</a:t>
            </a:r>
            <a:r>
              <a:rPr lang="en-US" dirty="0">
                <a:cs typeface="+mn-cs"/>
              </a:rPr>
              <a:t> </a:t>
            </a:r>
            <a:r>
              <a:rPr lang="en-US" dirty="0" err="1">
                <a:cs typeface="+mn-cs"/>
              </a:rPr>
              <a:t>importante</a:t>
            </a:r>
            <a:r>
              <a:rPr lang="en-US" dirty="0">
                <a:cs typeface="+mn-cs"/>
              </a:rPr>
              <a:t> </a:t>
            </a:r>
            <a:r>
              <a:rPr lang="en-US" dirty="0" err="1">
                <a:cs typeface="+mn-cs"/>
              </a:rPr>
              <a:t>observar</a:t>
            </a:r>
            <a:r>
              <a:rPr lang="en-US" dirty="0">
                <a:cs typeface="+mn-cs"/>
              </a:rPr>
              <a:t> </a:t>
            </a:r>
            <a:r>
              <a:rPr lang="en-US" dirty="0" err="1">
                <a:cs typeface="+mn-cs"/>
              </a:rPr>
              <a:t>que</a:t>
            </a:r>
            <a:r>
              <a:rPr lang="en-US" dirty="0">
                <a:cs typeface="+mn-cs"/>
              </a:rPr>
              <a:t> o </a:t>
            </a:r>
            <a:r>
              <a:rPr lang="en-US" dirty="0" err="1">
                <a:cs typeface="+mn-cs"/>
              </a:rPr>
              <a:t>Ethereum</a:t>
            </a:r>
            <a:r>
              <a:rPr lang="en-US" dirty="0">
                <a:cs typeface="+mn-cs"/>
              </a:rPr>
              <a:t> </a:t>
            </a:r>
            <a:r>
              <a:rPr lang="en-US" dirty="0" err="1">
                <a:cs typeface="+mn-cs"/>
              </a:rPr>
              <a:t>foi</a:t>
            </a:r>
            <a:r>
              <a:rPr lang="en-US" dirty="0">
                <a:cs typeface="+mn-cs"/>
              </a:rPr>
              <a:t> </a:t>
            </a:r>
            <a:r>
              <a:rPr lang="en-US" dirty="0" err="1">
                <a:cs typeface="+mn-cs"/>
              </a:rPr>
              <a:t>criado</a:t>
            </a:r>
            <a:r>
              <a:rPr lang="en-US" dirty="0">
                <a:cs typeface="+mn-cs"/>
              </a:rPr>
              <a:t> </a:t>
            </a:r>
            <a:r>
              <a:rPr lang="en-US" dirty="0" err="1">
                <a:cs typeface="+mn-cs"/>
              </a:rPr>
              <a:t>como</a:t>
            </a:r>
            <a:r>
              <a:rPr lang="en-US" dirty="0">
                <a:cs typeface="+mn-cs"/>
              </a:rPr>
              <a:t> um </a:t>
            </a:r>
            <a:r>
              <a:rPr lang="en-US" dirty="0" err="1">
                <a:cs typeface="+mn-cs"/>
              </a:rPr>
              <a:t>complemento</a:t>
            </a:r>
            <a:r>
              <a:rPr lang="en-US" dirty="0">
                <a:cs typeface="+mn-cs"/>
              </a:rPr>
              <a:t> </a:t>
            </a:r>
            <a:r>
              <a:rPr lang="en-US" dirty="0" err="1">
                <a:cs typeface="+mn-cs"/>
              </a:rPr>
              <a:t>ao</a:t>
            </a:r>
            <a:r>
              <a:rPr lang="en-US" dirty="0">
                <a:cs typeface="+mn-cs"/>
              </a:rPr>
              <a:t> </a:t>
            </a:r>
            <a:r>
              <a:rPr lang="en-US" dirty="0" err="1">
                <a:cs typeface="+mn-cs"/>
              </a:rPr>
              <a:t>Bitcoin</a:t>
            </a:r>
            <a:r>
              <a:rPr lang="en-US" dirty="0">
                <a:cs typeface="+mn-cs"/>
              </a:rPr>
              <a:t> e </a:t>
            </a:r>
            <a:r>
              <a:rPr lang="en-US" dirty="0" err="1">
                <a:cs typeface="+mn-cs"/>
              </a:rPr>
              <a:t>não</a:t>
            </a:r>
            <a:r>
              <a:rPr lang="en-US" dirty="0">
                <a:cs typeface="+mn-cs"/>
              </a:rPr>
              <a:t> </a:t>
            </a:r>
            <a:r>
              <a:rPr lang="en-US" dirty="0" err="1">
                <a:cs typeface="+mn-cs"/>
              </a:rPr>
              <a:t>como</a:t>
            </a:r>
            <a:r>
              <a:rPr lang="en-US" dirty="0">
                <a:cs typeface="+mn-cs"/>
              </a:rPr>
              <a:t> um </a:t>
            </a:r>
            <a:r>
              <a:rPr lang="en-US" dirty="0" err="1">
                <a:cs typeface="+mn-cs"/>
              </a:rPr>
              <a:t>concorrente</a:t>
            </a:r>
            <a:r>
              <a:rPr lang="en-US" dirty="0">
                <a:cs typeface="+mn-cs"/>
              </a:rPr>
              <a:t>. </a:t>
            </a:r>
            <a:r>
              <a:rPr lang="en-US" dirty="0" err="1">
                <a:cs typeface="+mn-cs"/>
              </a:rPr>
              <a:t>Enquanto</a:t>
            </a:r>
            <a:r>
              <a:rPr lang="en-US" dirty="0">
                <a:cs typeface="+mn-cs"/>
              </a:rPr>
              <a:t> o </a:t>
            </a:r>
            <a:r>
              <a:rPr lang="en-US" dirty="0" err="1">
                <a:cs typeface="+mn-cs"/>
              </a:rPr>
              <a:t>Bitcoin</a:t>
            </a:r>
            <a:r>
              <a:rPr lang="en-US" dirty="0">
                <a:cs typeface="+mn-cs"/>
              </a:rPr>
              <a:t> </a:t>
            </a:r>
            <a:r>
              <a:rPr lang="en-US" dirty="0" err="1">
                <a:cs typeface="+mn-cs"/>
              </a:rPr>
              <a:t>conseguiu</a:t>
            </a:r>
            <a:r>
              <a:rPr lang="en-US" dirty="0">
                <a:cs typeface="+mn-cs"/>
              </a:rPr>
              <a:t> </a:t>
            </a:r>
            <a:r>
              <a:rPr lang="en-US" dirty="0" err="1">
                <a:cs typeface="+mn-cs"/>
              </a:rPr>
              <a:t>estabelecer</a:t>
            </a:r>
            <a:r>
              <a:rPr lang="en-US" dirty="0">
                <a:cs typeface="+mn-cs"/>
              </a:rPr>
              <a:t>-se </a:t>
            </a:r>
            <a:r>
              <a:rPr lang="en-US" dirty="0" err="1">
                <a:cs typeface="+mn-cs"/>
              </a:rPr>
              <a:t>como</a:t>
            </a:r>
            <a:r>
              <a:rPr lang="en-US" dirty="0">
                <a:cs typeface="+mn-cs"/>
              </a:rPr>
              <a:t> </a:t>
            </a:r>
            <a:r>
              <a:rPr lang="en-US" dirty="0" err="1">
                <a:cs typeface="+mn-cs"/>
              </a:rPr>
              <a:t>uma</a:t>
            </a:r>
            <a:r>
              <a:rPr lang="en-US" dirty="0">
                <a:cs typeface="+mn-cs"/>
              </a:rPr>
              <a:t> </a:t>
            </a:r>
            <a:r>
              <a:rPr lang="en-US" dirty="0" err="1">
                <a:cs typeface="+mn-cs"/>
              </a:rPr>
              <a:t>criptomoeda</a:t>
            </a:r>
            <a:r>
              <a:rPr lang="en-US" dirty="0">
                <a:cs typeface="+mn-cs"/>
              </a:rPr>
              <a:t>, o </a:t>
            </a:r>
            <a:r>
              <a:rPr lang="en-US" dirty="0" err="1">
                <a:cs typeface="+mn-cs"/>
              </a:rPr>
              <a:t>Ethereum</a:t>
            </a:r>
            <a:r>
              <a:rPr lang="en-US" dirty="0">
                <a:cs typeface="+mn-cs"/>
              </a:rPr>
              <a:t> visa </a:t>
            </a:r>
            <a:r>
              <a:rPr lang="en-US" dirty="0" err="1">
                <a:cs typeface="+mn-cs"/>
              </a:rPr>
              <a:t>estabelecer</a:t>
            </a:r>
            <a:r>
              <a:rPr lang="en-US" dirty="0">
                <a:cs typeface="+mn-cs"/>
              </a:rPr>
              <a:t> um </a:t>
            </a:r>
            <a:r>
              <a:rPr lang="en-US" dirty="0" err="1">
                <a:cs typeface="+mn-cs"/>
              </a:rPr>
              <a:t>computador</a:t>
            </a:r>
            <a:r>
              <a:rPr lang="en-US" dirty="0">
                <a:cs typeface="+mn-cs"/>
              </a:rPr>
              <a:t> </a:t>
            </a:r>
            <a:r>
              <a:rPr lang="en-US" dirty="0" err="1">
                <a:cs typeface="+mn-cs"/>
              </a:rPr>
              <a:t>mundial</a:t>
            </a:r>
            <a:r>
              <a:rPr lang="en-US" dirty="0">
                <a:cs typeface="+mn-cs"/>
              </a:rPr>
              <a:t> </a:t>
            </a:r>
            <a:r>
              <a:rPr lang="en-US" dirty="0" err="1">
                <a:cs typeface="+mn-cs"/>
              </a:rPr>
              <a:t>descentralizado</a:t>
            </a:r>
            <a:r>
              <a:rPr lang="en-US" dirty="0">
                <a:cs typeface="+mn-cs"/>
              </a:rPr>
              <a:t>. </a:t>
            </a:r>
            <a:r>
              <a:rPr lang="en-US" dirty="0" err="1">
                <a:cs typeface="+mn-cs"/>
              </a:rPr>
              <a:t>Nesse</a:t>
            </a:r>
            <a:r>
              <a:rPr lang="en-US" dirty="0">
                <a:cs typeface="+mn-cs"/>
              </a:rPr>
              <a:t> </a:t>
            </a:r>
            <a:r>
              <a:rPr lang="en-US" dirty="0" err="1">
                <a:cs typeface="+mn-cs"/>
              </a:rPr>
              <a:t>sentido</a:t>
            </a:r>
            <a:r>
              <a:rPr lang="en-US" dirty="0">
                <a:cs typeface="+mn-cs"/>
              </a:rPr>
              <a:t>, </a:t>
            </a:r>
            <a:r>
              <a:rPr lang="en-US" dirty="0" err="1">
                <a:cs typeface="+mn-cs"/>
              </a:rPr>
              <a:t>uma</a:t>
            </a:r>
            <a:r>
              <a:rPr lang="en-US" dirty="0">
                <a:cs typeface="+mn-cs"/>
              </a:rPr>
              <a:t> </a:t>
            </a:r>
            <a:r>
              <a:rPr lang="en-US" dirty="0" err="1">
                <a:cs typeface="+mn-cs"/>
              </a:rPr>
              <a:t>comparação</a:t>
            </a:r>
            <a:r>
              <a:rPr lang="en-US" dirty="0">
                <a:cs typeface="+mn-cs"/>
              </a:rPr>
              <a:t> entre as </a:t>
            </a:r>
            <a:r>
              <a:rPr lang="en-US" dirty="0" err="1">
                <a:cs typeface="+mn-cs"/>
              </a:rPr>
              <a:t>duas</a:t>
            </a:r>
            <a:r>
              <a:rPr lang="en-US" dirty="0">
                <a:cs typeface="+mn-cs"/>
              </a:rPr>
              <a:t> </a:t>
            </a:r>
            <a:r>
              <a:rPr lang="en-US" dirty="0" err="1">
                <a:cs typeface="+mn-cs"/>
              </a:rPr>
              <a:t>criptomoedas</a:t>
            </a:r>
            <a:r>
              <a:rPr lang="en-US" dirty="0">
                <a:cs typeface="+mn-cs"/>
              </a:rPr>
              <a:t> </a:t>
            </a:r>
            <a:r>
              <a:rPr lang="en-US" dirty="0" err="1">
                <a:cs typeface="+mn-cs"/>
              </a:rPr>
              <a:t>é</a:t>
            </a:r>
            <a:r>
              <a:rPr lang="en-US" dirty="0">
                <a:cs typeface="+mn-cs"/>
              </a:rPr>
              <a:t> </a:t>
            </a:r>
            <a:r>
              <a:rPr lang="en-US" dirty="0" err="1">
                <a:cs typeface="+mn-cs"/>
              </a:rPr>
              <a:t>difícil</a:t>
            </a:r>
            <a:r>
              <a:rPr lang="en-US" dirty="0">
                <a:cs typeface="+mn-cs"/>
              </a:rPr>
              <a:t>.</a:t>
            </a:r>
          </a:p>
        </p:txBody>
      </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478521" y="4601540"/>
            <a:ext cx="3301318"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cs typeface="+mn-cs"/>
              </a:rPr>
              <a:t>To learn how </a:t>
            </a:r>
            <a:r>
              <a:rPr lang="en-US" dirty="0" err="1">
                <a:solidFill>
                  <a:srgbClr val="000000"/>
                </a:solidFill>
                <a:cs typeface="+mn-cs"/>
              </a:rPr>
              <a:t>Ethereum</a:t>
            </a:r>
            <a:r>
              <a:rPr lang="en-US" dirty="0">
                <a:solidFill>
                  <a:srgbClr val="000000"/>
                </a:solidFill>
                <a:cs typeface="+mn-cs"/>
              </a:rPr>
              <a:t> transactions work in accordance with smart contracts, listen to the Generation </a:t>
            </a:r>
            <a:r>
              <a:rPr lang="en-US" dirty="0" err="1">
                <a:solidFill>
                  <a:srgbClr val="000000"/>
                </a:solidFill>
                <a:cs typeface="+mn-cs"/>
              </a:rPr>
              <a:t>Blockchain</a:t>
            </a:r>
            <a:r>
              <a:rPr lang="en-US" dirty="0">
                <a:solidFill>
                  <a:srgbClr val="000000"/>
                </a:solidFill>
                <a:cs typeface="+mn-cs"/>
              </a:rPr>
              <a:t> podcast episode on the topic.</a:t>
            </a:r>
          </a:p>
          <a:p>
            <a:endParaRPr lang="en-US" dirty="0">
              <a:solidFill>
                <a:srgbClr val="000000"/>
              </a:solidFill>
              <a:cs typeface="+mn-cs"/>
            </a:endParaRPr>
          </a:p>
          <a:p>
            <a:r>
              <a:rPr lang="en-US" dirty="0">
                <a:solidFill>
                  <a:srgbClr val="F79037"/>
                </a:solidFill>
                <a:cs typeface="+mn-cs"/>
                <a:hlinkClick r:id="rId2">
                  <a:extLst>
                    <a:ext uri="{A12FA001-AC4F-418D-AE19-62706E023703}">
                      <ahyp:hlinkClr xmlns:ahyp="http://schemas.microsoft.com/office/drawing/2018/hyperlinkcolor" val="tx"/>
                    </a:ext>
                  </a:extLst>
                </a:hlinkClick>
              </a:rPr>
              <a:t>Clica aqui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ouvir</a:t>
            </a:r>
            <a:r>
              <a:rPr lang="en-US" dirty="0">
                <a:solidFill>
                  <a:srgbClr val="000000"/>
                </a:solidFill>
                <a:cs typeface="+mn-cs"/>
              </a:rPr>
              <a:t> o </a:t>
            </a:r>
            <a:r>
              <a:rPr lang="en-US" dirty="0" err="1">
                <a:solidFill>
                  <a:srgbClr val="000000"/>
                </a:solidFill>
                <a:cs typeface="+mn-cs"/>
              </a:rPr>
              <a:t>episódio</a:t>
            </a:r>
            <a:r>
              <a:rPr lang="en-US" dirty="0">
                <a:solidFill>
                  <a:srgbClr val="000000"/>
                </a:solidFill>
                <a:cs typeface="+mn-cs"/>
              </a:rPr>
              <a:t> Generation </a:t>
            </a:r>
            <a:r>
              <a:rPr lang="en-US" dirty="0" err="1">
                <a:solidFill>
                  <a:srgbClr val="000000"/>
                </a:solidFill>
                <a:cs typeface="+mn-cs"/>
              </a:rPr>
              <a:t>Blockchain</a:t>
            </a:r>
            <a:r>
              <a:rPr lang="en-US" dirty="0">
                <a:solidFill>
                  <a:srgbClr val="000000"/>
                </a:solidFill>
                <a:cs typeface="+mn-cs"/>
              </a:rPr>
              <a:t> Podcast </a:t>
            </a:r>
            <a:r>
              <a:rPr lang="en-US" dirty="0" err="1">
                <a:solidFill>
                  <a:srgbClr val="000000"/>
                </a:solidFill>
                <a:cs typeface="+mn-cs"/>
              </a:rPr>
              <a:t>sobre</a:t>
            </a:r>
            <a:r>
              <a:rPr lang="en-US" dirty="0">
                <a:solidFill>
                  <a:srgbClr val="000000"/>
                </a:solidFill>
                <a:cs typeface="+mn-cs"/>
              </a:rPr>
              <a:t> </a:t>
            </a:r>
            <a:r>
              <a:rPr lang="en-US" dirty="0" err="1">
                <a:solidFill>
                  <a:srgbClr val="000000"/>
                </a:solidFill>
                <a:cs typeface="+mn-cs"/>
              </a:rPr>
              <a:t>Ethereum</a:t>
            </a:r>
            <a:r>
              <a:rPr lang="en-US" dirty="0">
                <a:solidFill>
                  <a:srgbClr val="000000"/>
                </a:solidFill>
                <a:cs typeface="+mn-cs"/>
              </a:rPr>
              <a:t> Transactions &amp; Smart Contracts.</a:t>
            </a:r>
          </a:p>
        </p:txBody>
      </p:sp>
      <p:grpSp>
        <p:nvGrpSpPr>
          <p:cNvPr id="6" name="Group 5">
            <a:extLst>
              <a:ext uri="{FF2B5EF4-FFF2-40B4-BE49-F238E27FC236}">
                <a16:creationId xmlns:a16="http://schemas.microsoft.com/office/drawing/2014/main" id="{265DD713-15BB-C1A5-5F7F-CF3215340317}"/>
              </a:ext>
            </a:extLst>
          </p:cNvPr>
          <p:cNvGrpSpPr/>
          <p:nvPr/>
        </p:nvGrpSpPr>
        <p:grpSpPr>
          <a:xfrm>
            <a:off x="5308862" y="4046999"/>
            <a:ext cx="847095" cy="1129232"/>
            <a:chOff x="1778162" y="2675755"/>
            <a:chExt cx="4006677" cy="5341157"/>
          </a:xfrm>
        </p:grpSpPr>
        <p:sp>
          <p:nvSpPr>
            <p:cNvPr id="8" name="Freeform 7">
              <a:extLst>
                <a:ext uri="{FF2B5EF4-FFF2-40B4-BE49-F238E27FC236}">
                  <a16:creationId xmlns:a16="http://schemas.microsoft.com/office/drawing/2014/main" id="{B9C993BE-19F1-0AE6-2450-90E389C6B8B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AC5368A9-0EA1-A63F-0EAF-14D21FF9DF80}"/>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FD18C91E-9906-C792-45D1-15D9DEF5DB7E}"/>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11" name="Straight Connector 10">
            <a:extLst>
              <a:ext uri="{FF2B5EF4-FFF2-40B4-BE49-F238E27FC236}">
                <a16:creationId xmlns:a16="http://schemas.microsoft.com/office/drawing/2014/main" id="{22D64214-704C-ACBF-6B2D-6FEAE2D4F82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 Placeholder 16">
            <a:extLst>
              <a:ext uri="{FF2B5EF4-FFF2-40B4-BE49-F238E27FC236}">
                <a16:creationId xmlns:a16="http://schemas.microsoft.com/office/drawing/2014/main" id="{B3C9240D-A6FF-AA87-E7FA-AE88A66DE1E2}"/>
              </a:ext>
            </a:extLst>
          </p:cNvPr>
          <p:cNvSpPr>
            <a:spLocks noGrp="1"/>
          </p:cNvSpPr>
          <p:nvPr/>
        </p:nvSpPr>
        <p:spPr>
          <a:xfrm>
            <a:off x="478520" y="6253139"/>
            <a:ext cx="3348876"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effectLst/>
                <a:ea typeface="Times New Roman" panose="02020603050405020304" pitchFamily="18" charset="0"/>
                <a:cs typeface="Calibri" panose="020F0502020204030204" pitchFamily="34" charset="0"/>
              </a:rPr>
              <a:t>2.3 </a:t>
            </a:r>
            <a:r>
              <a:rPr lang="en-US" sz="1800" b="0" dirty="0" err="1">
                <a:effectLst/>
                <a:ea typeface="Times New Roman" panose="02020603050405020304" pitchFamily="18" charset="0"/>
                <a:cs typeface="Calibri" panose="020F0502020204030204" pitchFamily="34" charset="0"/>
              </a:rPr>
              <a:t>Contratos</a:t>
            </a:r>
            <a:r>
              <a:rPr lang="en-US" sz="1800" b="0" dirty="0">
                <a:effectLst/>
                <a:ea typeface="Times New Roman" panose="02020603050405020304" pitchFamily="18" charset="0"/>
                <a:cs typeface="Calibri" panose="020F0502020204030204" pitchFamily="34" charset="0"/>
              </a:rPr>
              <a:t> </a:t>
            </a:r>
            <a:r>
              <a:rPr lang="en-US" sz="1800" b="0" dirty="0" err="1">
                <a:effectLst/>
                <a:ea typeface="Times New Roman" panose="02020603050405020304" pitchFamily="18" charset="0"/>
                <a:cs typeface="Calibri" panose="020F0502020204030204" pitchFamily="34" charset="0"/>
              </a:rPr>
              <a:t>inteligentes</a:t>
            </a:r>
            <a:r>
              <a:rPr lang="en-US" sz="1800" b="0" dirty="0">
                <a:effectLst/>
                <a:ea typeface="Times New Roman" panose="02020603050405020304" pitchFamily="18" charset="0"/>
                <a:cs typeface="Calibri" panose="020F0502020204030204" pitchFamily="34" charset="0"/>
              </a:rPr>
              <a:t> do </a:t>
            </a:r>
            <a:r>
              <a:rPr lang="en-US" sz="1800" b="0" dirty="0" err="1">
                <a:effectLst/>
                <a:latin typeface="Calibri" panose="020F0502020204030204" pitchFamily="34" charset="0"/>
              </a:rPr>
              <a:t>Ethereum</a:t>
            </a:r>
            <a:r>
              <a:rPr lang="en-US" sz="1800" b="0" dirty="0">
                <a:effectLst/>
                <a:latin typeface="Calibri" panose="020F0502020204030204" pitchFamily="34" charset="0"/>
              </a:rPr>
              <a:t> </a:t>
            </a:r>
          </a:p>
          <a:p>
            <a:endParaRPr lang="en-US" sz="1400" b="0" dirty="0"/>
          </a:p>
          <a:p>
            <a:pPr>
              <a:spcBef>
                <a:spcPts val="0"/>
              </a:spcBef>
            </a:pPr>
            <a:endParaRPr lang="en-US" sz="1800" b="0" dirty="0"/>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478519" y="6901012"/>
            <a:ext cx="3525309" cy="33800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cs typeface="+mn-cs"/>
              </a:rPr>
              <a:t>Numa</a:t>
            </a:r>
            <a:r>
              <a:rPr lang="en-US" dirty="0">
                <a:solidFill>
                  <a:srgbClr val="000000"/>
                </a:solidFill>
                <a:cs typeface="+mn-cs"/>
              </a:rPr>
              <a:t> </a:t>
            </a:r>
            <a:r>
              <a:rPr lang="en-US" dirty="0" err="1">
                <a:solidFill>
                  <a:srgbClr val="000000"/>
                </a:solidFill>
                <a:cs typeface="+mn-cs"/>
              </a:rPr>
              <a:t>seção</a:t>
            </a:r>
            <a:r>
              <a:rPr lang="en-US" dirty="0">
                <a:solidFill>
                  <a:srgbClr val="000000"/>
                </a:solidFill>
                <a:cs typeface="+mn-cs"/>
              </a:rPr>
              <a:t> anterior, </a:t>
            </a:r>
            <a:r>
              <a:rPr lang="en-US" dirty="0" err="1">
                <a:solidFill>
                  <a:srgbClr val="000000"/>
                </a:solidFill>
                <a:cs typeface="+mn-cs"/>
              </a:rPr>
              <a:t>já</a:t>
            </a:r>
            <a:r>
              <a:rPr lang="en-US" dirty="0">
                <a:solidFill>
                  <a:srgbClr val="000000"/>
                </a:solidFill>
                <a:cs typeface="+mn-cs"/>
              </a:rPr>
              <a:t> </a:t>
            </a:r>
            <a:r>
              <a:rPr lang="en-US" dirty="0" err="1">
                <a:solidFill>
                  <a:srgbClr val="000000"/>
                </a:solidFill>
                <a:cs typeface="+mn-cs"/>
              </a:rPr>
              <a:t>obteve</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visão</a:t>
            </a:r>
            <a:r>
              <a:rPr lang="en-US" dirty="0">
                <a:solidFill>
                  <a:srgbClr val="000000"/>
                </a:solidFill>
                <a:cs typeface="+mn-cs"/>
              </a:rPr>
              <a:t> </a:t>
            </a:r>
            <a:r>
              <a:rPr lang="en-US" dirty="0" err="1">
                <a:solidFill>
                  <a:srgbClr val="000000"/>
                </a:solidFill>
                <a:cs typeface="+mn-cs"/>
              </a:rPr>
              <a:t>geral</a:t>
            </a:r>
            <a:r>
              <a:rPr lang="en-US" dirty="0">
                <a:solidFill>
                  <a:srgbClr val="000000"/>
                </a:solidFill>
                <a:cs typeface="+mn-cs"/>
              </a:rPr>
              <a:t> de alto </a:t>
            </a:r>
            <a:r>
              <a:rPr lang="en-US" dirty="0" err="1">
                <a:solidFill>
                  <a:srgbClr val="000000"/>
                </a:solidFill>
                <a:cs typeface="+mn-cs"/>
              </a:rPr>
              <a:t>nível</a:t>
            </a:r>
            <a:r>
              <a:rPr lang="en-US" dirty="0">
                <a:solidFill>
                  <a:srgbClr val="000000"/>
                </a:solidFill>
                <a:cs typeface="+mn-cs"/>
              </a:rPr>
              <a:t> dos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serão</a:t>
            </a:r>
            <a:r>
              <a:rPr lang="en-US" dirty="0">
                <a:solidFill>
                  <a:srgbClr val="000000"/>
                </a:solidFill>
                <a:cs typeface="+mn-cs"/>
              </a:rPr>
              <a:t> </a:t>
            </a:r>
            <a:r>
              <a:rPr lang="en-US" dirty="0" err="1">
                <a:solidFill>
                  <a:srgbClr val="000000"/>
                </a:solidFill>
                <a:cs typeface="+mn-cs"/>
              </a:rPr>
              <a:t>aprofundados</a:t>
            </a:r>
            <a:r>
              <a:rPr lang="en-US" dirty="0">
                <a:solidFill>
                  <a:srgbClr val="000000"/>
                </a:solidFill>
                <a:cs typeface="+mn-cs"/>
              </a:rPr>
              <a:t> a </a:t>
            </a:r>
            <a:r>
              <a:rPr lang="en-US" dirty="0" err="1">
                <a:solidFill>
                  <a:srgbClr val="000000"/>
                </a:solidFill>
                <a:cs typeface="+mn-cs"/>
              </a:rPr>
              <a:t>seguir</a:t>
            </a:r>
            <a:r>
              <a:rPr lang="en-US" dirty="0">
                <a:solidFill>
                  <a:srgbClr val="000000"/>
                </a:solidFill>
                <a:cs typeface="+mn-cs"/>
              </a:rPr>
              <a:t>.</a:t>
            </a:r>
          </a:p>
          <a:p>
            <a:endParaRPr lang="en-US" dirty="0">
              <a:solidFill>
                <a:srgbClr val="000000"/>
              </a:solidFill>
              <a:cs typeface="+mn-cs"/>
            </a:endParaRPr>
          </a:p>
          <a:p>
            <a:r>
              <a:rPr lang="en-US" dirty="0">
                <a:solidFill>
                  <a:srgbClr val="000000"/>
                </a:solidFill>
                <a:cs typeface="+mn-cs"/>
              </a:rPr>
              <a:t>Como </a:t>
            </a:r>
            <a:r>
              <a:rPr lang="en-US" dirty="0" err="1">
                <a:solidFill>
                  <a:srgbClr val="000000"/>
                </a:solidFill>
                <a:cs typeface="+mn-cs"/>
              </a:rPr>
              <a:t>já</a:t>
            </a:r>
            <a:r>
              <a:rPr lang="en-US" dirty="0">
                <a:solidFill>
                  <a:srgbClr val="000000"/>
                </a:solidFill>
                <a:cs typeface="+mn-cs"/>
              </a:rPr>
              <a:t> </a:t>
            </a:r>
            <a:r>
              <a:rPr lang="en-US" dirty="0" err="1">
                <a:solidFill>
                  <a:srgbClr val="000000"/>
                </a:solidFill>
                <a:cs typeface="+mn-cs"/>
              </a:rPr>
              <a:t>sabe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são um </a:t>
            </a:r>
            <a:r>
              <a:rPr lang="en-US" dirty="0" err="1">
                <a:solidFill>
                  <a:srgbClr val="000000"/>
                </a:solidFill>
                <a:cs typeface="+mn-cs"/>
              </a:rPr>
              <a:t>tipo</a:t>
            </a:r>
            <a:r>
              <a:rPr lang="en-US" dirty="0">
                <a:solidFill>
                  <a:srgbClr val="000000"/>
                </a:solidFill>
                <a:cs typeface="+mn-cs"/>
              </a:rPr>
              <a:t> de </a:t>
            </a:r>
            <a:r>
              <a:rPr lang="en-US" dirty="0" err="1">
                <a:solidFill>
                  <a:srgbClr val="000000"/>
                </a:solidFill>
                <a:cs typeface="+mn-cs"/>
              </a:rPr>
              <a:t>conta</a:t>
            </a:r>
            <a:r>
              <a:rPr lang="en-US" dirty="0">
                <a:solidFill>
                  <a:srgbClr val="000000"/>
                </a:solidFill>
                <a:cs typeface="+mn-cs"/>
              </a:rPr>
              <a:t> </a:t>
            </a:r>
            <a:r>
              <a:rPr lang="en-US" dirty="0" err="1">
                <a:solidFill>
                  <a:srgbClr val="000000"/>
                </a:solidFill>
                <a:cs typeface="+mn-cs"/>
              </a:rPr>
              <a:t>Ethereum</a:t>
            </a:r>
            <a:r>
              <a:rPr lang="en-US" dirty="0">
                <a:solidFill>
                  <a:srgbClr val="000000"/>
                </a:solidFill>
                <a:cs typeface="+mn-cs"/>
              </a:rPr>
              <a:t>. </a:t>
            </a:r>
            <a:r>
              <a:rPr lang="en-US" dirty="0" err="1">
                <a:solidFill>
                  <a:srgbClr val="000000"/>
                </a:solidFill>
                <a:cs typeface="+mn-cs"/>
              </a:rPr>
              <a:t>Assim</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possuem</a:t>
            </a:r>
            <a:r>
              <a:rPr lang="en-US" dirty="0">
                <a:solidFill>
                  <a:srgbClr val="000000"/>
                </a:solidFill>
                <a:cs typeface="+mn-cs"/>
              </a:rPr>
              <a:t> um </a:t>
            </a:r>
            <a:r>
              <a:rPr lang="en-US" dirty="0" err="1">
                <a:solidFill>
                  <a:srgbClr val="000000"/>
                </a:solidFill>
                <a:cs typeface="+mn-cs"/>
              </a:rPr>
              <a:t>saldo</a:t>
            </a:r>
            <a:r>
              <a:rPr lang="en-US" dirty="0">
                <a:solidFill>
                  <a:srgbClr val="000000"/>
                </a:solidFill>
                <a:cs typeface="+mn-cs"/>
              </a:rPr>
              <a:t> e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alvo</a:t>
            </a:r>
            <a:r>
              <a:rPr lang="en-US" dirty="0">
                <a:solidFill>
                  <a:srgbClr val="000000"/>
                </a:solidFill>
                <a:cs typeface="+mn-cs"/>
              </a:rPr>
              <a:t> de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devem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controlados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um </a:t>
            </a:r>
            <a:r>
              <a:rPr lang="en-US" dirty="0" err="1">
                <a:solidFill>
                  <a:srgbClr val="000000"/>
                </a:solidFill>
                <a:cs typeface="+mn-cs"/>
              </a:rPr>
              <a:t>usuário</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vez</a:t>
            </a:r>
            <a:r>
              <a:rPr lang="en-US" dirty="0">
                <a:solidFill>
                  <a:srgbClr val="000000"/>
                </a:solidFill>
                <a:cs typeface="+mn-cs"/>
              </a:rPr>
              <a:t> disso, </a:t>
            </a:r>
            <a:r>
              <a:rPr lang="en-US" dirty="0" err="1">
                <a:solidFill>
                  <a:srgbClr val="000000"/>
                </a:solidFill>
                <a:cs typeface="+mn-cs"/>
              </a:rPr>
              <a:t>eles</a:t>
            </a:r>
            <a:r>
              <a:rPr lang="en-US" dirty="0">
                <a:solidFill>
                  <a:srgbClr val="000000"/>
                </a:solidFill>
                <a:cs typeface="+mn-cs"/>
              </a:rPr>
              <a:t> são </a:t>
            </a:r>
            <a:r>
              <a:rPr lang="en-US" dirty="0" err="1">
                <a:solidFill>
                  <a:srgbClr val="000000"/>
                </a:solidFill>
                <a:cs typeface="+mn-cs"/>
              </a:rPr>
              <a:t>implantados</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rede</a:t>
            </a:r>
            <a:r>
              <a:rPr lang="en-US" dirty="0">
                <a:solidFill>
                  <a:srgbClr val="000000"/>
                </a:solidFill>
                <a:cs typeface="+mn-cs"/>
              </a:rPr>
              <a:t> e </a:t>
            </a:r>
            <a:r>
              <a:rPr lang="en-US" dirty="0" err="1">
                <a:solidFill>
                  <a:srgbClr val="000000"/>
                </a:solidFill>
                <a:cs typeface="+mn-cs"/>
              </a:rPr>
              <a:t>executados</a:t>
            </a:r>
            <a:r>
              <a:rPr lang="en-US" dirty="0">
                <a:solidFill>
                  <a:srgbClr val="000000"/>
                </a:solidFill>
                <a:cs typeface="+mn-cs"/>
              </a:rPr>
              <a:t> </a:t>
            </a:r>
            <a:r>
              <a:rPr lang="en-US" dirty="0" err="1">
                <a:solidFill>
                  <a:srgbClr val="000000"/>
                </a:solidFill>
                <a:cs typeface="+mn-cs"/>
              </a:rPr>
              <a:t>conforme</a:t>
            </a:r>
            <a:r>
              <a:rPr lang="en-US" dirty="0">
                <a:solidFill>
                  <a:srgbClr val="000000"/>
                </a:solidFill>
                <a:cs typeface="+mn-cs"/>
              </a:rPr>
              <a:t> </a:t>
            </a:r>
            <a:r>
              <a:rPr lang="en-US" dirty="0" err="1">
                <a:solidFill>
                  <a:srgbClr val="000000"/>
                </a:solidFill>
                <a:cs typeface="+mn-cs"/>
              </a:rPr>
              <a:t>programados</a:t>
            </a:r>
            <a:r>
              <a:rPr lang="en-US" dirty="0">
                <a:solidFill>
                  <a:srgbClr val="000000"/>
                </a:solidFill>
                <a:cs typeface="+mn-cs"/>
              </a:rPr>
              <a:t> </a:t>
            </a:r>
            <a:r>
              <a:rPr lang="en-US" dirty="0" err="1">
                <a:solidFill>
                  <a:srgbClr val="000000"/>
                </a:solidFill>
                <a:cs typeface="+mn-cs"/>
              </a:rPr>
              <a:t>anteriormente</a:t>
            </a:r>
            <a:r>
              <a:rPr lang="en-US" dirty="0">
                <a:solidFill>
                  <a:srgbClr val="000000"/>
                </a:solidFill>
                <a:cs typeface="+mn-cs"/>
              </a:rPr>
              <a:t>. As </a:t>
            </a:r>
            <a:r>
              <a:rPr lang="en-US" dirty="0" err="1">
                <a:solidFill>
                  <a:srgbClr val="000000"/>
                </a:solidFill>
                <a:cs typeface="+mn-cs"/>
              </a:rPr>
              <a:t>contas</a:t>
            </a:r>
            <a:r>
              <a:rPr lang="en-US" dirty="0">
                <a:solidFill>
                  <a:srgbClr val="000000"/>
                </a:solidFill>
                <a:cs typeface="+mn-cs"/>
              </a:rPr>
              <a:t> de </a:t>
            </a:r>
            <a:r>
              <a:rPr lang="en-US" dirty="0" err="1">
                <a:solidFill>
                  <a:srgbClr val="000000"/>
                </a:solidFill>
                <a:cs typeface="+mn-cs"/>
              </a:rPr>
              <a:t>usuário</a:t>
            </a:r>
            <a:r>
              <a:rPr lang="en-US" dirty="0">
                <a:solidFill>
                  <a:srgbClr val="000000"/>
                </a:solidFill>
                <a:cs typeface="+mn-cs"/>
              </a:rPr>
              <a:t> </a:t>
            </a:r>
            <a:r>
              <a:rPr lang="en-US" dirty="0" err="1">
                <a:solidFill>
                  <a:srgbClr val="000000"/>
                </a:solidFill>
                <a:cs typeface="+mn-cs"/>
              </a:rPr>
              <a:t>reais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interagir</a:t>
            </a:r>
            <a:r>
              <a:rPr lang="en-US" dirty="0">
                <a:solidFill>
                  <a:srgbClr val="000000"/>
                </a:solidFill>
                <a:cs typeface="+mn-cs"/>
              </a:rPr>
              <a:t> com um </a:t>
            </a:r>
            <a:r>
              <a:rPr lang="en-US" dirty="0" err="1">
                <a:solidFill>
                  <a:srgbClr val="000000"/>
                </a:solidFill>
                <a:cs typeface="+mn-cs"/>
              </a:rPr>
              <a:t>contrato</a:t>
            </a:r>
            <a:r>
              <a:rPr lang="en-US" dirty="0">
                <a:solidFill>
                  <a:srgbClr val="000000"/>
                </a:solidFill>
                <a:cs typeface="+mn-cs"/>
              </a:rPr>
              <a:t> </a:t>
            </a:r>
            <a:r>
              <a:rPr lang="en-US" dirty="0" err="1">
                <a:solidFill>
                  <a:srgbClr val="000000"/>
                </a:solidFill>
                <a:cs typeface="+mn-cs"/>
              </a:rPr>
              <a:t>inteligente</a:t>
            </a:r>
            <a:r>
              <a:rPr lang="en-US" dirty="0">
                <a:solidFill>
                  <a:srgbClr val="000000"/>
                </a:solidFill>
                <a:cs typeface="+mn-cs"/>
              </a:rPr>
              <a:t> </a:t>
            </a:r>
            <a:r>
              <a:rPr lang="en-US" dirty="0" err="1">
                <a:solidFill>
                  <a:srgbClr val="000000"/>
                </a:solidFill>
                <a:cs typeface="+mn-cs"/>
              </a:rPr>
              <a:t>enviando</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executam</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função</a:t>
            </a:r>
            <a:r>
              <a:rPr lang="en-US" dirty="0">
                <a:solidFill>
                  <a:srgbClr val="000000"/>
                </a:solidFill>
                <a:cs typeface="+mn-cs"/>
              </a:rPr>
              <a:t> </a:t>
            </a:r>
            <a:r>
              <a:rPr lang="en-US" dirty="0" err="1">
                <a:solidFill>
                  <a:srgbClr val="000000"/>
                </a:solidFill>
                <a:cs typeface="+mn-cs"/>
              </a:rPr>
              <a:t>definida</a:t>
            </a:r>
            <a:r>
              <a:rPr lang="en-US" dirty="0">
                <a:solidFill>
                  <a:srgbClr val="000000"/>
                </a:solidFill>
                <a:cs typeface="+mn-cs"/>
              </a:rPr>
              <a:t> no </a:t>
            </a:r>
            <a:r>
              <a:rPr lang="en-US" dirty="0" err="1">
                <a:solidFill>
                  <a:srgbClr val="000000"/>
                </a:solidFill>
                <a:cs typeface="+mn-cs"/>
              </a:rPr>
              <a:t>contrato</a:t>
            </a:r>
            <a:r>
              <a:rPr lang="en-US" dirty="0">
                <a:solidFill>
                  <a:srgbClr val="000000"/>
                </a:solidFill>
                <a:cs typeface="+mn-cs"/>
              </a:rPr>
              <a:t> </a:t>
            </a:r>
            <a:r>
              <a:rPr lang="en-US" dirty="0" err="1">
                <a:solidFill>
                  <a:srgbClr val="000000"/>
                </a:solidFill>
                <a:cs typeface="+mn-cs"/>
              </a:rPr>
              <a:t>inteligente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definir</a:t>
            </a:r>
            <a:r>
              <a:rPr lang="en-US" dirty="0">
                <a:solidFill>
                  <a:srgbClr val="000000"/>
                </a:solidFill>
                <a:cs typeface="+mn-cs"/>
              </a:rPr>
              <a:t> </a:t>
            </a:r>
            <a:r>
              <a:rPr lang="en-US" dirty="0" err="1">
                <a:solidFill>
                  <a:srgbClr val="000000"/>
                </a:solidFill>
                <a:cs typeface="+mn-cs"/>
              </a:rPr>
              <a:t>regras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um </a:t>
            </a:r>
            <a:r>
              <a:rPr lang="en-US" dirty="0" err="1">
                <a:solidFill>
                  <a:srgbClr val="000000"/>
                </a:solidFill>
                <a:cs typeface="+mn-cs"/>
              </a:rPr>
              <a:t>contrato</a:t>
            </a:r>
            <a:r>
              <a:rPr lang="en-US" dirty="0">
                <a:solidFill>
                  <a:srgbClr val="000000"/>
                </a:solidFill>
                <a:cs typeface="+mn-cs"/>
              </a:rPr>
              <a:t> regular, e </a:t>
            </a:r>
            <a:r>
              <a:rPr lang="en-US" dirty="0" err="1">
                <a:solidFill>
                  <a:srgbClr val="000000"/>
                </a:solidFill>
                <a:cs typeface="+mn-cs"/>
              </a:rPr>
              <a:t>aplicá-las</a:t>
            </a:r>
            <a:r>
              <a:rPr lang="en-US" dirty="0">
                <a:solidFill>
                  <a:srgbClr val="000000"/>
                </a:solidFill>
                <a:cs typeface="+mn-cs"/>
              </a:rPr>
              <a:t> </a:t>
            </a:r>
            <a:r>
              <a:rPr lang="en-US" dirty="0" err="1">
                <a:solidFill>
                  <a:srgbClr val="000000"/>
                </a:solidFill>
                <a:cs typeface="+mn-cs"/>
              </a:rPr>
              <a:t>automaticamente</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meio</a:t>
            </a:r>
            <a:r>
              <a:rPr lang="en-US" dirty="0">
                <a:solidFill>
                  <a:srgbClr val="000000"/>
                </a:solidFill>
                <a:cs typeface="+mn-cs"/>
              </a:rPr>
              <a:t> do </a:t>
            </a:r>
            <a:r>
              <a:rPr lang="en-US" dirty="0" err="1">
                <a:solidFill>
                  <a:srgbClr val="000000"/>
                </a:solidFill>
                <a:cs typeface="+mn-cs"/>
              </a:rPr>
              <a:t>código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excluídos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padrão</a:t>
            </a:r>
            <a:r>
              <a:rPr lang="en-US" dirty="0">
                <a:solidFill>
                  <a:srgbClr val="000000"/>
                </a:solidFill>
                <a:cs typeface="+mn-cs"/>
              </a:rPr>
              <a:t> e as </a:t>
            </a:r>
            <a:r>
              <a:rPr lang="en-US" dirty="0" err="1">
                <a:solidFill>
                  <a:srgbClr val="000000"/>
                </a:solidFill>
                <a:cs typeface="+mn-cs"/>
              </a:rPr>
              <a:t>interações</a:t>
            </a:r>
            <a:r>
              <a:rPr lang="en-US" dirty="0">
                <a:solidFill>
                  <a:srgbClr val="000000"/>
                </a:solidFill>
                <a:cs typeface="+mn-cs"/>
              </a:rPr>
              <a:t> com </a:t>
            </a:r>
            <a:r>
              <a:rPr lang="en-US" dirty="0" err="1">
                <a:solidFill>
                  <a:srgbClr val="000000"/>
                </a:solidFill>
                <a:cs typeface="+mn-cs"/>
              </a:rPr>
              <a:t>eles</a:t>
            </a:r>
            <a:r>
              <a:rPr lang="en-US" dirty="0">
                <a:solidFill>
                  <a:srgbClr val="000000"/>
                </a:solidFill>
                <a:cs typeface="+mn-cs"/>
              </a:rPr>
              <a:t> são </a:t>
            </a:r>
            <a:r>
              <a:rPr lang="en-US" dirty="0" err="1">
                <a:solidFill>
                  <a:srgbClr val="000000"/>
                </a:solidFill>
                <a:cs typeface="+mn-cs"/>
              </a:rPr>
              <a:t>irreversíveis</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só</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substituídos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pessoas</a:t>
            </a:r>
            <a:r>
              <a:rPr lang="en-US" dirty="0">
                <a:solidFill>
                  <a:srgbClr val="000000"/>
                </a:solidFill>
                <a:cs typeface="+mn-cs"/>
              </a:rPr>
              <a:t> </a:t>
            </a:r>
            <a:r>
              <a:rPr lang="en-US" dirty="0" err="1">
                <a:solidFill>
                  <a:srgbClr val="000000"/>
                </a:solidFill>
                <a:cs typeface="+mn-cs"/>
              </a:rPr>
              <a:t>autorizadas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são </a:t>
            </a:r>
            <a:r>
              <a:rPr lang="en-US" dirty="0" err="1">
                <a:solidFill>
                  <a:srgbClr val="000000"/>
                </a:solidFill>
                <a:cs typeface="+mn-cs"/>
              </a:rPr>
              <a:t>simplesmente</a:t>
            </a:r>
            <a:r>
              <a:rPr lang="en-US" dirty="0">
                <a:solidFill>
                  <a:srgbClr val="000000"/>
                </a:solidFill>
                <a:cs typeface="+mn-cs"/>
              </a:rPr>
              <a:t> </a:t>
            </a:r>
            <a:r>
              <a:rPr lang="en-US" dirty="0" err="1">
                <a:solidFill>
                  <a:srgbClr val="000000"/>
                </a:solidFill>
                <a:cs typeface="+mn-cs"/>
              </a:rPr>
              <a:t>programas</a:t>
            </a:r>
            <a:r>
              <a:rPr lang="en-US" dirty="0">
                <a:solidFill>
                  <a:srgbClr val="000000"/>
                </a:solidFill>
                <a:cs typeface="+mn-cs"/>
              </a:rPr>
              <a:t> </a:t>
            </a:r>
            <a:r>
              <a:rPr lang="en-US" dirty="0" err="1">
                <a:solidFill>
                  <a:srgbClr val="000000"/>
                </a:solidFill>
                <a:cs typeface="+mn-cs"/>
              </a:rPr>
              <a:t>armazenados</a:t>
            </a:r>
            <a:r>
              <a:rPr lang="en-US" dirty="0">
                <a:solidFill>
                  <a:srgbClr val="000000"/>
                </a:solidFill>
                <a:cs typeface="+mn-cs"/>
              </a:rPr>
              <a:t> </a:t>
            </a:r>
            <a:r>
              <a:rPr lang="en-US" dirty="0" err="1">
                <a:solidFill>
                  <a:srgbClr val="000000"/>
                </a:solidFill>
                <a:cs typeface="+mn-cs"/>
              </a:rPr>
              <a:t>num</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são </a:t>
            </a:r>
            <a:r>
              <a:rPr lang="en-US" dirty="0" err="1">
                <a:solidFill>
                  <a:srgbClr val="000000"/>
                </a:solidFill>
                <a:cs typeface="+mn-cs"/>
              </a:rPr>
              <a:t>executados</a:t>
            </a:r>
            <a:r>
              <a:rPr lang="en-US" dirty="0">
                <a:solidFill>
                  <a:srgbClr val="000000"/>
                </a:solidFill>
                <a:cs typeface="+mn-cs"/>
              </a:rPr>
              <a:t> </a:t>
            </a:r>
            <a:r>
              <a:rPr lang="en-US" dirty="0" err="1">
                <a:solidFill>
                  <a:srgbClr val="000000"/>
                </a:solidFill>
                <a:cs typeface="+mn-cs"/>
              </a:rPr>
              <a:t>quando</a:t>
            </a:r>
            <a:r>
              <a:rPr lang="en-US" dirty="0">
                <a:solidFill>
                  <a:srgbClr val="000000"/>
                </a:solidFill>
                <a:cs typeface="+mn-cs"/>
              </a:rPr>
              <a:t> </a:t>
            </a:r>
            <a:r>
              <a:rPr lang="en-US" dirty="0" err="1">
                <a:solidFill>
                  <a:srgbClr val="000000"/>
                </a:solidFill>
                <a:cs typeface="+mn-cs"/>
              </a:rPr>
              <a:t>condições</a:t>
            </a:r>
            <a:r>
              <a:rPr lang="en-US" dirty="0">
                <a:solidFill>
                  <a:srgbClr val="000000"/>
                </a:solidFill>
                <a:cs typeface="+mn-cs"/>
              </a:rPr>
              <a:t> </a:t>
            </a:r>
            <a:r>
              <a:rPr lang="en-US" dirty="0" err="1">
                <a:solidFill>
                  <a:srgbClr val="000000"/>
                </a:solidFill>
                <a:cs typeface="+mn-cs"/>
              </a:rPr>
              <a:t>predeterminadas</a:t>
            </a:r>
            <a:r>
              <a:rPr lang="en-US" dirty="0">
                <a:solidFill>
                  <a:srgbClr val="000000"/>
                </a:solidFill>
                <a:cs typeface="+mn-cs"/>
              </a:rPr>
              <a:t> são </a:t>
            </a:r>
            <a:r>
              <a:rPr lang="en-US" dirty="0" err="1">
                <a:solidFill>
                  <a:srgbClr val="000000"/>
                </a:solidFill>
                <a:cs typeface="+mn-cs"/>
              </a:rPr>
              <a:t>atendidas</a:t>
            </a:r>
            <a:r>
              <a:rPr lang="en-US" dirty="0">
                <a:solidFill>
                  <a:srgbClr val="000000"/>
                </a:solidFill>
                <a:cs typeface="+mn-cs"/>
              </a:rPr>
              <a:t>.</a:t>
            </a:r>
          </a:p>
        </p:txBody>
      </p:sp>
      <p:pic>
        <p:nvPicPr>
          <p:cNvPr id="18" name="Picture 17">
            <a:extLst>
              <a:ext uri="{FF2B5EF4-FFF2-40B4-BE49-F238E27FC236}">
                <a16:creationId xmlns:a16="http://schemas.microsoft.com/office/drawing/2014/main" id="{FEED1AAB-CF21-CA4B-0959-B2394097F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20202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75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853798" y="5729608"/>
            <a:ext cx="6557046"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Contexto</a:t>
            </a:r>
            <a:r>
              <a:rPr lang="en-US" b="1" dirty="0">
                <a:solidFill>
                  <a:srgbClr val="F79037"/>
                </a:solidFill>
              </a:rPr>
              <a:t> de </a:t>
            </a:r>
            <a:r>
              <a:rPr lang="en-US" b="1" dirty="0" err="1">
                <a:solidFill>
                  <a:srgbClr val="F79037"/>
                </a:solidFill>
              </a:rPr>
              <a:t>execução</a:t>
            </a:r>
            <a:endParaRPr lang="en-US" b="1" dirty="0">
              <a:solidFill>
                <a:srgbClr val="F79037"/>
              </a:solidFill>
            </a:endParaRPr>
          </a:p>
          <a:p>
            <a:r>
              <a:rPr lang="en-US" dirty="0" err="1"/>
              <a:t>Os</a:t>
            </a:r>
            <a:r>
              <a:rPr lang="en-US" dirty="0"/>
              <a:t> </a:t>
            </a:r>
            <a:r>
              <a:rPr lang="en-US" dirty="0" err="1"/>
              <a:t>contratos</a:t>
            </a:r>
            <a:r>
              <a:rPr lang="en-US" dirty="0"/>
              <a:t> </a:t>
            </a:r>
            <a:r>
              <a:rPr lang="en-US" dirty="0" err="1"/>
              <a:t>inteligentes</a:t>
            </a:r>
            <a:r>
              <a:rPr lang="en-US" dirty="0"/>
              <a:t> são </a:t>
            </a:r>
            <a:r>
              <a:rPr lang="en-US" dirty="0" err="1"/>
              <a:t>executados</a:t>
            </a:r>
            <a:r>
              <a:rPr lang="en-US" dirty="0"/>
              <a:t> </a:t>
            </a:r>
            <a:r>
              <a:rPr lang="en-US" dirty="0" err="1"/>
              <a:t>isoladamente</a:t>
            </a:r>
            <a:r>
              <a:rPr lang="en-US" dirty="0"/>
              <a:t>, o </a:t>
            </a:r>
            <a:r>
              <a:rPr lang="en-US" dirty="0" err="1"/>
              <a:t>que</a:t>
            </a:r>
            <a:r>
              <a:rPr lang="en-US" dirty="0"/>
              <a:t> </a:t>
            </a:r>
            <a:r>
              <a:rPr lang="en-US" dirty="0" err="1"/>
              <a:t>significa</a:t>
            </a:r>
            <a:r>
              <a:rPr lang="en-US" dirty="0"/>
              <a:t> </a:t>
            </a:r>
            <a:r>
              <a:rPr lang="en-US" dirty="0" err="1"/>
              <a:t>que</a:t>
            </a:r>
            <a:r>
              <a:rPr lang="en-US" dirty="0"/>
              <a:t> </a:t>
            </a:r>
            <a:r>
              <a:rPr lang="en-US" dirty="0" err="1"/>
              <a:t>eles</a:t>
            </a:r>
            <a:r>
              <a:rPr lang="en-US" dirty="0"/>
              <a:t> </a:t>
            </a:r>
            <a:r>
              <a:rPr lang="en-US" dirty="0" err="1"/>
              <a:t>só</a:t>
            </a:r>
            <a:r>
              <a:rPr lang="en-US" dirty="0"/>
              <a:t> </a:t>
            </a:r>
            <a:r>
              <a:rPr lang="en-US" dirty="0" err="1"/>
              <a:t>podem</a:t>
            </a:r>
            <a:r>
              <a:rPr lang="en-US" dirty="0"/>
              <a:t> </a:t>
            </a:r>
            <a:r>
              <a:rPr lang="en-US" dirty="0" err="1"/>
              <a:t>ver</a:t>
            </a:r>
            <a:r>
              <a:rPr lang="en-US" dirty="0"/>
              <a:t> </a:t>
            </a:r>
            <a:r>
              <a:rPr lang="en-US" dirty="0" err="1"/>
              <a:t>os</a:t>
            </a:r>
            <a:r>
              <a:rPr lang="en-US" dirty="0"/>
              <a:t> dados </a:t>
            </a:r>
            <a:r>
              <a:rPr lang="en-US" dirty="0" err="1"/>
              <a:t>disponíveis</a:t>
            </a:r>
            <a:r>
              <a:rPr lang="en-US" dirty="0"/>
              <a:t> </a:t>
            </a:r>
            <a:r>
              <a:rPr lang="en-US" dirty="0" err="1"/>
              <a:t>na</a:t>
            </a:r>
            <a:r>
              <a:rPr lang="en-US" dirty="0"/>
              <a:t> </a:t>
            </a:r>
            <a:r>
              <a:rPr lang="en-US" dirty="0" err="1"/>
              <a:t>blockchain</a:t>
            </a:r>
            <a:r>
              <a:rPr lang="en-US" dirty="0"/>
              <a:t> </a:t>
            </a:r>
            <a:r>
              <a:rPr lang="en-US" dirty="0" err="1"/>
              <a:t>Ethereum</a:t>
            </a:r>
            <a:r>
              <a:rPr lang="en-US" dirty="0"/>
              <a:t> </a:t>
            </a:r>
            <a:r>
              <a:rPr lang="en-US" dirty="0" err="1"/>
              <a:t>ou</a:t>
            </a:r>
            <a:r>
              <a:rPr lang="en-US" dirty="0"/>
              <a:t> </a:t>
            </a:r>
            <a:r>
              <a:rPr lang="en-US" dirty="0" err="1"/>
              <a:t>chamar</a:t>
            </a:r>
            <a:r>
              <a:rPr lang="en-US" dirty="0"/>
              <a:t> outros </a:t>
            </a:r>
            <a:r>
              <a:rPr lang="en-US" dirty="0" err="1"/>
              <a:t>contratos</a:t>
            </a:r>
            <a:r>
              <a:rPr lang="en-US" dirty="0"/>
              <a:t> </a:t>
            </a:r>
            <a:r>
              <a:rPr lang="en-US" dirty="0" err="1"/>
              <a:t>inteligentes</a:t>
            </a:r>
            <a:r>
              <a:rPr lang="en-US" dirty="0"/>
              <a:t>. </a:t>
            </a:r>
            <a:r>
              <a:rPr lang="en-US" dirty="0" err="1"/>
              <a:t>Assim</a:t>
            </a:r>
            <a:r>
              <a:rPr lang="en-US" dirty="0"/>
              <a:t>, </a:t>
            </a:r>
            <a:r>
              <a:rPr lang="en-US" dirty="0" err="1"/>
              <a:t>eles</a:t>
            </a:r>
            <a:r>
              <a:rPr lang="en-US" dirty="0"/>
              <a:t> </a:t>
            </a:r>
            <a:r>
              <a:rPr lang="en-US" dirty="0" err="1"/>
              <a:t>não</a:t>
            </a:r>
            <a:r>
              <a:rPr lang="en-US" dirty="0"/>
              <a:t> </a:t>
            </a:r>
            <a:r>
              <a:rPr lang="en-US" dirty="0" err="1"/>
              <a:t>podem</a:t>
            </a:r>
            <a:r>
              <a:rPr lang="en-US" dirty="0"/>
              <a:t> </a:t>
            </a:r>
            <a:r>
              <a:rPr lang="en-US" dirty="0" err="1"/>
              <a:t>fazer</a:t>
            </a:r>
            <a:r>
              <a:rPr lang="en-US" dirty="0"/>
              <a:t> </a:t>
            </a:r>
            <a:r>
              <a:rPr lang="en-US" dirty="0" err="1"/>
              <a:t>chamadas</a:t>
            </a:r>
            <a:r>
              <a:rPr lang="en-US" dirty="0"/>
              <a:t> </a:t>
            </a:r>
            <a:r>
              <a:rPr lang="en-US" dirty="0" err="1"/>
              <a:t>para</a:t>
            </a:r>
            <a:r>
              <a:rPr lang="en-US" dirty="0"/>
              <a:t> </a:t>
            </a:r>
            <a:r>
              <a:rPr lang="en-US" dirty="0" err="1"/>
              <a:t>nenhum</a:t>
            </a:r>
            <a:r>
              <a:rPr lang="en-US" dirty="0"/>
              <a:t> </a:t>
            </a:r>
            <a:r>
              <a:rPr lang="en-US" dirty="0" err="1"/>
              <a:t>serviço</a:t>
            </a:r>
            <a:r>
              <a:rPr lang="en-US" dirty="0"/>
              <a:t> </a:t>
            </a:r>
            <a:r>
              <a:rPr lang="en-US" dirty="0" err="1"/>
              <a:t>ou</a:t>
            </a:r>
            <a:r>
              <a:rPr lang="en-US" dirty="0"/>
              <a:t> </a:t>
            </a:r>
            <a:r>
              <a:rPr lang="en-US" dirty="0" err="1"/>
              <a:t>consultar</a:t>
            </a:r>
            <a:r>
              <a:rPr lang="en-US" dirty="0"/>
              <a:t> dados de </a:t>
            </a:r>
            <a:r>
              <a:rPr lang="en-US" dirty="0" err="1"/>
              <a:t>fora</a:t>
            </a:r>
            <a:r>
              <a:rPr lang="en-US" dirty="0"/>
              <a:t> da </a:t>
            </a:r>
            <a:r>
              <a:rPr lang="en-US" dirty="0" err="1"/>
              <a:t>blockchain</a:t>
            </a:r>
            <a:r>
              <a:rPr lang="en-US" dirty="0"/>
              <a:t> </a:t>
            </a:r>
            <a:r>
              <a:rPr lang="en-US" dirty="0" err="1"/>
              <a:t>Ethereum</a:t>
            </a:r>
            <a:r>
              <a:rPr lang="en-US" dirty="0"/>
              <a:t>. </a:t>
            </a:r>
            <a:r>
              <a:rPr lang="en-US" dirty="0" err="1"/>
              <a:t>Alguns</a:t>
            </a:r>
            <a:r>
              <a:rPr lang="en-US" dirty="0"/>
              <a:t> </a:t>
            </a:r>
            <a:r>
              <a:rPr lang="en-US" dirty="0" err="1"/>
              <a:t>contratos</a:t>
            </a:r>
            <a:r>
              <a:rPr lang="en-US" dirty="0"/>
              <a:t> no </a:t>
            </a:r>
            <a:r>
              <a:rPr lang="en-US" dirty="0" err="1"/>
              <a:t>Ethereum</a:t>
            </a:r>
            <a:r>
              <a:rPr lang="en-US" dirty="0"/>
              <a:t> </a:t>
            </a:r>
            <a:r>
              <a:rPr lang="en-US" dirty="0" err="1"/>
              <a:t>atuam</a:t>
            </a:r>
            <a:r>
              <a:rPr lang="en-US" dirty="0"/>
              <a:t> </a:t>
            </a:r>
            <a:r>
              <a:rPr lang="en-US" dirty="0" err="1"/>
              <a:t>como</a:t>
            </a:r>
            <a:r>
              <a:rPr lang="en-US" dirty="0"/>
              <a:t> </a:t>
            </a:r>
            <a:r>
              <a:rPr lang="en-US" dirty="0" err="1"/>
              <a:t>oráculos</a:t>
            </a:r>
            <a:r>
              <a:rPr lang="en-US" dirty="0"/>
              <a:t>. </a:t>
            </a:r>
            <a:r>
              <a:rPr lang="en-US" dirty="0" err="1"/>
              <a:t>Usuários</a:t>
            </a:r>
            <a:r>
              <a:rPr lang="en-US" dirty="0"/>
              <a:t> </a:t>
            </a:r>
            <a:r>
              <a:rPr lang="en-US" dirty="0" err="1"/>
              <a:t>ou</a:t>
            </a:r>
            <a:r>
              <a:rPr lang="en-US" dirty="0"/>
              <a:t> </a:t>
            </a:r>
            <a:r>
              <a:rPr lang="en-US" dirty="0" err="1"/>
              <a:t>aplicativos</a:t>
            </a:r>
            <a:r>
              <a:rPr lang="en-US" dirty="0"/>
              <a:t> </a:t>
            </a:r>
            <a:r>
              <a:rPr lang="en-US" dirty="0" err="1"/>
              <a:t>externos</a:t>
            </a:r>
            <a:r>
              <a:rPr lang="en-US" dirty="0"/>
              <a:t> </a:t>
            </a:r>
            <a:r>
              <a:rPr lang="en-US" dirty="0" err="1"/>
              <a:t>podem</a:t>
            </a:r>
            <a:r>
              <a:rPr lang="en-US" dirty="0"/>
              <a:t> </a:t>
            </a:r>
            <a:r>
              <a:rPr lang="en-US" dirty="0" err="1"/>
              <a:t>alimentar</a:t>
            </a:r>
            <a:r>
              <a:rPr lang="en-US" dirty="0"/>
              <a:t> </a:t>
            </a:r>
            <a:r>
              <a:rPr lang="en-US" dirty="0" err="1"/>
              <a:t>esses</a:t>
            </a:r>
            <a:r>
              <a:rPr lang="en-US" dirty="0"/>
              <a:t> </a:t>
            </a:r>
            <a:r>
              <a:rPr lang="en-US" dirty="0" err="1"/>
              <a:t>contratos</a:t>
            </a:r>
            <a:r>
              <a:rPr lang="en-US" dirty="0"/>
              <a:t> de </a:t>
            </a:r>
            <a:r>
              <a:rPr lang="en-US" dirty="0" err="1"/>
              <a:t>oráculo</a:t>
            </a:r>
            <a:r>
              <a:rPr lang="en-US" dirty="0"/>
              <a:t> com dados </a:t>
            </a:r>
            <a:r>
              <a:rPr lang="en-US" dirty="0" err="1"/>
              <a:t>externos</a:t>
            </a:r>
            <a:r>
              <a:rPr lang="en-US" dirty="0"/>
              <a:t> </a:t>
            </a:r>
            <a:r>
              <a:rPr lang="en-US" dirty="0" err="1"/>
              <a:t>para</a:t>
            </a:r>
            <a:r>
              <a:rPr lang="en-US" dirty="0"/>
              <a:t> </a:t>
            </a:r>
            <a:r>
              <a:rPr lang="en-US" dirty="0" err="1"/>
              <a:t>que</a:t>
            </a:r>
            <a:r>
              <a:rPr lang="en-US" dirty="0"/>
              <a:t> outros </a:t>
            </a:r>
            <a:r>
              <a:rPr lang="en-US" dirty="0" err="1"/>
              <a:t>possam</a:t>
            </a:r>
            <a:r>
              <a:rPr lang="en-US" dirty="0"/>
              <a:t> </a:t>
            </a:r>
            <a:r>
              <a:rPr lang="en-US" dirty="0" err="1"/>
              <a:t>consumi</a:t>
            </a:r>
            <a:r>
              <a:rPr lang="en-US" dirty="0"/>
              <a:t>-los.</a:t>
            </a:r>
          </a:p>
          <a:p>
            <a:endParaRPr lang="en-US" dirty="0"/>
          </a:p>
          <a:p>
            <a:r>
              <a:rPr lang="en-US" b="1" dirty="0" err="1">
                <a:solidFill>
                  <a:srgbClr val="F79037"/>
                </a:solidFill>
              </a:rPr>
              <a:t>Gás</a:t>
            </a:r>
            <a:r>
              <a:rPr lang="en-US" b="1" dirty="0">
                <a:solidFill>
                  <a:srgbClr val="F79037"/>
                </a:solidFill>
              </a:rPr>
              <a:t> </a:t>
            </a:r>
          </a:p>
          <a:p>
            <a:r>
              <a:rPr lang="en-US" dirty="0"/>
              <a:t>A </a:t>
            </a:r>
            <a:r>
              <a:rPr lang="en-US" dirty="0" err="1"/>
              <a:t>execução</a:t>
            </a:r>
            <a:r>
              <a:rPr lang="en-US" dirty="0"/>
              <a:t> do </a:t>
            </a:r>
            <a:r>
              <a:rPr lang="en-US" dirty="0" err="1"/>
              <a:t>código</a:t>
            </a:r>
            <a:r>
              <a:rPr lang="en-US" dirty="0"/>
              <a:t> no EMV </a:t>
            </a:r>
            <a:r>
              <a:rPr lang="en-US" dirty="0" err="1"/>
              <a:t>não</a:t>
            </a:r>
            <a:r>
              <a:rPr lang="en-US" dirty="0"/>
              <a:t> </a:t>
            </a:r>
            <a:r>
              <a:rPr lang="en-US" dirty="0" err="1"/>
              <a:t>pode</a:t>
            </a:r>
            <a:r>
              <a:rPr lang="en-US" dirty="0"/>
              <a:t> </a:t>
            </a:r>
            <a:r>
              <a:rPr lang="en-US" dirty="0" err="1"/>
              <a:t>acontecer</a:t>
            </a:r>
            <a:r>
              <a:rPr lang="en-US" dirty="0"/>
              <a:t> </a:t>
            </a:r>
            <a:r>
              <a:rPr lang="en-US" dirty="0" err="1"/>
              <a:t>sem</a:t>
            </a:r>
            <a:r>
              <a:rPr lang="en-US" dirty="0"/>
              <a:t> o </a:t>
            </a:r>
            <a:r>
              <a:rPr lang="en-US" dirty="0" err="1"/>
              <a:t>pagamento</a:t>
            </a:r>
            <a:r>
              <a:rPr lang="en-US" dirty="0"/>
              <a:t> de </a:t>
            </a:r>
            <a:r>
              <a:rPr lang="en-US" dirty="0" err="1"/>
              <a:t>uma</a:t>
            </a:r>
            <a:r>
              <a:rPr lang="en-US" dirty="0"/>
              <a:t> taxa de </a:t>
            </a:r>
            <a:r>
              <a:rPr lang="en-US" dirty="0" err="1"/>
              <a:t>gás</a:t>
            </a:r>
            <a:r>
              <a:rPr lang="en-US" dirty="0"/>
              <a:t>, </a:t>
            </a:r>
            <a:r>
              <a:rPr lang="en-US" dirty="0" err="1"/>
              <a:t>pois</a:t>
            </a:r>
            <a:r>
              <a:rPr lang="en-US" dirty="0"/>
              <a:t> </a:t>
            </a:r>
            <a:r>
              <a:rPr lang="en-US" dirty="0" err="1"/>
              <a:t>os</a:t>
            </a:r>
            <a:r>
              <a:rPr lang="en-US" dirty="0"/>
              <a:t> </a:t>
            </a:r>
            <a:r>
              <a:rPr lang="en-US" dirty="0" err="1"/>
              <a:t>recursos</a:t>
            </a:r>
            <a:r>
              <a:rPr lang="en-US" dirty="0"/>
              <a:t> de </a:t>
            </a:r>
            <a:r>
              <a:rPr lang="en-US" dirty="0" err="1"/>
              <a:t>computação</a:t>
            </a:r>
            <a:r>
              <a:rPr lang="en-US" dirty="0"/>
              <a:t> e </a:t>
            </a:r>
            <a:r>
              <a:rPr lang="en-US" dirty="0" err="1"/>
              <a:t>armazenamento</a:t>
            </a:r>
            <a:r>
              <a:rPr lang="en-US" dirty="0"/>
              <a:t> são </a:t>
            </a:r>
            <a:r>
              <a:rPr lang="en-US" dirty="0" err="1"/>
              <a:t>escassos</a:t>
            </a:r>
            <a:r>
              <a:rPr lang="en-US" dirty="0"/>
              <a:t> e </a:t>
            </a:r>
            <a:r>
              <a:rPr lang="en-US" dirty="0" err="1"/>
              <a:t>não</a:t>
            </a:r>
            <a:r>
              <a:rPr lang="en-US" dirty="0"/>
              <a:t> são </a:t>
            </a:r>
            <a:r>
              <a:rPr lang="en-US" dirty="0" err="1"/>
              <a:t>gratuitos</a:t>
            </a:r>
            <a:r>
              <a:rPr lang="en-US" dirty="0"/>
              <a:t> </a:t>
            </a:r>
            <a:r>
              <a:rPr lang="en-US" dirty="0" err="1"/>
              <a:t>para</a:t>
            </a:r>
            <a:r>
              <a:rPr lang="en-US" dirty="0"/>
              <a:t> </a:t>
            </a:r>
            <a:r>
              <a:rPr lang="en-US" dirty="0" err="1"/>
              <a:t>os</a:t>
            </a:r>
            <a:r>
              <a:rPr lang="en-US" dirty="0"/>
              <a:t> </a:t>
            </a:r>
            <a:r>
              <a:rPr lang="en-US" dirty="0" err="1"/>
              <a:t>validadores</a:t>
            </a:r>
            <a:r>
              <a:rPr lang="en-US" dirty="0"/>
              <a:t>. O </a:t>
            </a:r>
            <a:r>
              <a:rPr lang="en-US" dirty="0" err="1"/>
              <a:t>custo</a:t>
            </a:r>
            <a:r>
              <a:rPr lang="en-US" dirty="0"/>
              <a:t> do </a:t>
            </a:r>
            <a:r>
              <a:rPr lang="en-US" dirty="0" err="1"/>
              <a:t>uso</a:t>
            </a:r>
            <a:r>
              <a:rPr lang="en-US" dirty="0"/>
              <a:t> dos </a:t>
            </a:r>
            <a:r>
              <a:rPr lang="en-US" dirty="0" err="1"/>
              <a:t>serviços</a:t>
            </a:r>
            <a:r>
              <a:rPr lang="en-US" dirty="0"/>
              <a:t> </a:t>
            </a:r>
            <a:r>
              <a:rPr lang="en-US" dirty="0" err="1"/>
              <a:t>Ethereum</a:t>
            </a:r>
            <a:r>
              <a:rPr lang="en-US" dirty="0"/>
              <a:t> </a:t>
            </a:r>
            <a:r>
              <a:rPr lang="en-US" dirty="0" err="1"/>
              <a:t>é</a:t>
            </a:r>
            <a:r>
              <a:rPr lang="en-US" dirty="0"/>
              <a:t> </a:t>
            </a:r>
            <a:r>
              <a:rPr lang="en-US" dirty="0" err="1"/>
              <a:t>expresso</a:t>
            </a:r>
            <a:r>
              <a:rPr lang="en-US" dirty="0"/>
              <a:t> </a:t>
            </a:r>
            <a:r>
              <a:rPr lang="en-US" dirty="0" err="1"/>
              <a:t>numa</a:t>
            </a:r>
            <a:r>
              <a:rPr lang="en-US" dirty="0"/>
              <a:t> </a:t>
            </a:r>
            <a:r>
              <a:rPr lang="en-US" dirty="0" err="1"/>
              <a:t>unidade</a:t>
            </a:r>
            <a:r>
              <a:rPr lang="en-US" dirty="0"/>
              <a:t> </a:t>
            </a:r>
            <a:r>
              <a:rPr lang="en-US" dirty="0" err="1"/>
              <a:t>conhecida</a:t>
            </a:r>
            <a:r>
              <a:rPr lang="en-US" dirty="0"/>
              <a:t> </a:t>
            </a:r>
            <a:r>
              <a:rPr lang="en-US" dirty="0" err="1"/>
              <a:t>como</a:t>
            </a:r>
            <a:r>
              <a:rPr lang="en-US" dirty="0"/>
              <a:t> </a:t>
            </a:r>
            <a:r>
              <a:rPr lang="en-US" dirty="0" err="1"/>
              <a:t>gás</a:t>
            </a:r>
            <a:r>
              <a:rPr lang="en-US" dirty="0"/>
              <a:t>, </a:t>
            </a:r>
            <a:r>
              <a:rPr lang="en-US" dirty="0" err="1"/>
              <a:t>que</a:t>
            </a:r>
            <a:r>
              <a:rPr lang="en-US" dirty="0"/>
              <a:t> </a:t>
            </a:r>
            <a:r>
              <a:rPr lang="en-US" dirty="0" err="1"/>
              <a:t>representa</a:t>
            </a:r>
            <a:r>
              <a:rPr lang="en-US" dirty="0"/>
              <a:t> </a:t>
            </a:r>
            <a:r>
              <a:rPr lang="en-US" dirty="0" err="1"/>
              <a:t>pequenas</a:t>
            </a:r>
            <a:r>
              <a:rPr lang="en-US" dirty="0"/>
              <a:t> </a:t>
            </a:r>
            <a:r>
              <a:rPr lang="en-US" dirty="0" err="1"/>
              <a:t>frações</a:t>
            </a:r>
            <a:r>
              <a:rPr lang="en-US" dirty="0"/>
              <a:t> de Ether (</a:t>
            </a:r>
            <a:r>
              <a:rPr lang="en-US" dirty="0" err="1"/>
              <a:t>denominadas</a:t>
            </a:r>
            <a:r>
              <a:rPr lang="en-US" dirty="0"/>
              <a:t> </a:t>
            </a:r>
            <a:r>
              <a:rPr lang="en-US" dirty="0" err="1"/>
              <a:t>em</a:t>
            </a:r>
            <a:r>
              <a:rPr lang="en-US" dirty="0"/>
              <a:t> WEI). Para </a:t>
            </a:r>
            <a:r>
              <a:rPr lang="en-US" dirty="0" err="1"/>
              <a:t>cada</a:t>
            </a:r>
            <a:r>
              <a:rPr lang="en-US" dirty="0"/>
              <a:t> </a:t>
            </a:r>
            <a:r>
              <a:rPr lang="en-US" dirty="0" err="1"/>
              <a:t>transação</a:t>
            </a:r>
            <a:r>
              <a:rPr lang="en-US" dirty="0"/>
              <a:t> </a:t>
            </a:r>
            <a:r>
              <a:rPr lang="en-US" dirty="0" err="1"/>
              <a:t>enviada</a:t>
            </a:r>
            <a:r>
              <a:rPr lang="en-US" dirty="0"/>
              <a:t>, </a:t>
            </a:r>
            <a:r>
              <a:rPr lang="en-US" dirty="0" err="1"/>
              <a:t>deve</a:t>
            </a:r>
            <a:r>
              <a:rPr lang="en-US" dirty="0"/>
              <a:t>-se </a:t>
            </a:r>
            <a:r>
              <a:rPr lang="en-US" dirty="0" err="1"/>
              <a:t>pagar</a:t>
            </a:r>
            <a:r>
              <a:rPr lang="en-US" dirty="0"/>
              <a:t> </a:t>
            </a:r>
            <a:r>
              <a:rPr lang="en-US" dirty="0" err="1"/>
              <a:t>gasolina</a:t>
            </a:r>
            <a:r>
              <a:rPr lang="en-US" dirty="0"/>
              <a:t>, </a:t>
            </a:r>
            <a:r>
              <a:rPr lang="en-US" dirty="0" err="1"/>
              <a:t>caso</a:t>
            </a:r>
            <a:r>
              <a:rPr lang="en-US" dirty="0"/>
              <a:t> </a:t>
            </a:r>
            <a:r>
              <a:rPr lang="en-US" dirty="0" err="1"/>
              <a:t>contrário</a:t>
            </a:r>
            <a:r>
              <a:rPr lang="en-US" dirty="0"/>
              <a:t>, o </a:t>
            </a:r>
            <a:r>
              <a:rPr lang="en-US" dirty="0" err="1"/>
              <a:t>código</a:t>
            </a:r>
            <a:r>
              <a:rPr lang="en-US" dirty="0"/>
              <a:t> </a:t>
            </a:r>
            <a:r>
              <a:rPr lang="en-US" dirty="0" err="1"/>
              <a:t>não</a:t>
            </a:r>
            <a:r>
              <a:rPr lang="en-US" dirty="0"/>
              <a:t> </a:t>
            </a:r>
            <a:r>
              <a:rPr lang="en-US" dirty="0" err="1"/>
              <a:t>será</a:t>
            </a:r>
            <a:r>
              <a:rPr lang="en-US" dirty="0"/>
              <a:t> </a:t>
            </a:r>
            <a:r>
              <a:rPr lang="en-US" dirty="0" err="1"/>
              <a:t>executado</a:t>
            </a:r>
            <a:r>
              <a:rPr lang="en-US" dirty="0"/>
              <a:t>. O </a:t>
            </a:r>
            <a:r>
              <a:rPr lang="en-US" dirty="0" err="1"/>
              <a:t>gás</a:t>
            </a:r>
            <a:r>
              <a:rPr lang="en-US" dirty="0"/>
              <a:t> </a:t>
            </a:r>
            <a:r>
              <a:rPr lang="en-US" dirty="0" err="1"/>
              <a:t>é</a:t>
            </a:r>
            <a:r>
              <a:rPr lang="en-US" dirty="0"/>
              <a:t> </a:t>
            </a:r>
            <a:r>
              <a:rPr lang="en-US" dirty="0" err="1"/>
              <a:t>consumido</a:t>
            </a:r>
            <a:r>
              <a:rPr lang="en-US" dirty="0"/>
              <a:t> </a:t>
            </a:r>
            <a:r>
              <a:rPr lang="en-US" dirty="0" err="1"/>
              <a:t>pela</a:t>
            </a:r>
            <a:r>
              <a:rPr lang="en-US" dirty="0"/>
              <a:t> </a:t>
            </a:r>
            <a:r>
              <a:rPr lang="en-US" dirty="0" err="1"/>
              <a:t>execução</a:t>
            </a:r>
            <a:r>
              <a:rPr lang="en-US" dirty="0"/>
              <a:t> de </a:t>
            </a:r>
            <a:r>
              <a:rPr lang="en-US" dirty="0" err="1"/>
              <a:t>linhas</a:t>
            </a:r>
            <a:r>
              <a:rPr lang="en-US" dirty="0"/>
              <a:t> de </a:t>
            </a:r>
            <a:r>
              <a:rPr lang="en-US" dirty="0" err="1"/>
              <a:t>código</a:t>
            </a:r>
            <a:r>
              <a:rPr lang="en-US" dirty="0"/>
              <a:t> </a:t>
            </a:r>
            <a:r>
              <a:rPr lang="en-US" dirty="0" err="1"/>
              <a:t>ou</a:t>
            </a:r>
            <a:r>
              <a:rPr lang="en-US" dirty="0"/>
              <a:t> </a:t>
            </a:r>
            <a:r>
              <a:rPr lang="en-US" dirty="0" err="1"/>
              <a:t>pela</a:t>
            </a:r>
            <a:r>
              <a:rPr lang="en-US" dirty="0"/>
              <a:t> </a:t>
            </a:r>
            <a:r>
              <a:rPr lang="en-US" dirty="0" err="1"/>
              <a:t>alocação</a:t>
            </a:r>
            <a:r>
              <a:rPr lang="en-US" dirty="0"/>
              <a:t> de </a:t>
            </a:r>
            <a:r>
              <a:rPr lang="en-US" dirty="0" err="1"/>
              <a:t>espaço</a:t>
            </a:r>
            <a:r>
              <a:rPr lang="en-US" dirty="0"/>
              <a:t> de </a:t>
            </a:r>
            <a:r>
              <a:rPr lang="en-US" dirty="0" err="1"/>
              <a:t>armazenamento</a:t>
            </a:r>
            <a:r>
              <a:rPr lang="en-US" dirty="0"/>
              <a:t>. Se </a:t>
            </a:r>
            <a:r>
              <a:rPr lang="en-US" dirty="0" err="1"/>
              <a:t>uma</a:t>
            </a:r>
            <a:r>
              <a:rPr lang="en-US" dirty="0"/>
              <a:t> </a:t>
            </a:r>
            <a:r>
              <a:rPr lang="en-US" dirty="0" err="1"/>
              <a:t>transação</a:t>
            </a:r>
            <a:r>
              <a:rPr lang="en-US" dirty="0"/>
              <a:t> </a:t>
            </a:r>
            <a:r>
              <a:rPr lang="en-US" dirty="0" err="1"/>
              <a:t>acabar</a:t>
            </a:r>
            <a:r>
              <a:rPr lang="en-US" dirty="0"/>
              <a:t>, </a:t>
            </a:r>
            <a:r>
              <a:rPr lang="en-US" dirty="0" err="1"/>
              <a:t>isso</a:t>
            </a:r>
            <a:r>
              <a:rPr lang="en-US" dirty="0"/>
              <a:t> </a:t>
            </a:r>
            <a:r>
              <a:rPr lang="en-US" dirty="0" err="1"/>
              <a:t>resultará</a:t>
            </a:r>
            <a:r>
              <a:rPr lang="en-US" dirty="0"/>
              <a:t> no </a:t>
            </a:r>
            <a:r>
              <a:rPr lang="en-US" dirty="0" err="1"/>
              <a:t>cancelamento</a:t>
            </a:r>
            <a:r>
              <a:rPr lang="en-US" dirty="0"/>
              <a:t> da </a:t>
            </a:r>
            <a:r>
              <a:rPr lang="en-US" dirty="0" err="1"/>
              <a:t>transação</a:t>
            </a:r>
            <a:r>
              <a:rPr lang="en-US" dirty="0"/>
              <a:t>. </a:t>
            </a:r>
            <a:r>
              <a:rPr lang="en-US" dirty="0" err="1"/>
              <a:t>Nesse</a:t>
            </a:r>
            <a:r>
              <a:rPr lang="en-US" dirty="0"/>
              <a:t> </a:t>
            </a:r>
            <a:r>
              <a:rPr lang="en-US" dirty="0" err="1"/>
              <a:t>caso</a:t>
            </a:r>
            <a:r>
              <a:rPr lang="en-US" dirty="0"/>
              <a:t>, </a:t>
            </a:r>
            <a:r>
              <a:rPr lang="en-US" dirty="0" err="1"/>
              <a:t>os</a:t>
            </a:r>
            <a:r>
              <a:rPr lang="en-US" dirty="0"/>
              <a:t> tokens </a:t>
            </a:r>
            <a:r>
              <a:rPr lang="en-US" dirty="0" err="1"/>
              <a:t>ou</a:t>
            </a:r>
            <a:r>
              <a:rPr lang="en-US" dirty="0"/>
              <a:t> </a:t>
            </a:r>
            <a:r>
              <a:rPr lang="en-US" dirty="0" err="1"/>
              <a:t>fundos</a:t>
            </a:r>
            <a:r>
              <a:rPr lang="en-US" dirty="0"/>
              <a:t> são </a:t>
            </a:r>
            <a:r>
              <a:rPr lang="en-US" dirty="0" err="1"/>
              <a:t>gastos</a:t>
            </a:r>
            <a:r>
              <a:rPr lang="en-US" dirty="0"/>
              <a:t> de </a:t>
            </a:r>
            <a:r>
              <a:rPr lang="en-US" dirty="0" err="1"/>
              <a:t>qualquer</a:t>
            </a:r>
            <a:r>
              <a:rPr lang="en-US" dirty="0"/>
              <a:t> </a:t>
            </a:r>
            <a:r>
              <a:rPr lang="en-US" dirty="0" err="1"/>
              <a:t>maneira</a:t>
            </a:r>
            <a:r>
              <a:rPr lang="en-US" dirty="0"/>
              <a:t>. </a:t>
            </a:r>
            <a:r>
              <a:rPr lang="en-US" dirty="0" err="1"/>
              <a:t>Tecnicamente</a:t>
            </a:r>
            <a:r>
              <a:rPr lang="en-US" dirty="0"/>
              <a:t>, o </a:t>
            </a:r>
            <a:r>
              <a:rPr lang="en-US" dirty="0" err="1"/>
              <a:t>gás</a:t>
            </a:r>
            <a:r>
              <a:rPr lang="en-US" dirty="0"/>
              <a:t> </a:t>
            </a:r>
            <a:r>
              <a:rPr lang="en-US" dirty="0" err="1"/>
              <a:t>representa</a:t>
            </a:r>
            <a:r>
              <a:rPr lang="en-US" dirty="0"/>
              <a:t> </a:t>
            </a:r>
            <a:r>
              <a:rPr lang="en-US" dirty="0" err="1"/>
              <a:t>uma</a:t>
            </a:r>
            <a:r>
              <a:rPr lang="en-US" dirty="0"/>
              <a:t> </a:t>
            </a:r>
            <a:r>
              <a:rPr lang="en-US" dirty="0" err="1"/>
              <a:t>unidade</a:t>
            </a:r>
            <a:r>
              <a:rPr lang="en-US" dirty="0"/>
              <a:t> e </a:t>
            </a:r>
            <a:r>
              <a:rPr lang="en-US" dirty="0" err="1"/>
              <a:t>não</a:t>
            </a:r>
            <a:r>
              <a:rPr lang="en-US" dirty="0"/>
              <a:t> um </a:t>
            </a:r>
            <a:r>
              <a:rPr lang="en-US" dirty="0" err="1"/>
              <a:t>preço</a:t>
            </a:r>
            <a:r>
              <a:rPr lang="en-US" dirty="0"/>
              <a:t>, </a:t>
            </a:r>
            <a:r>
              <a:rPr lang="en-US" dirty="0" err="1"/>
              <a:t>pois</a:t>
            </a:r>
            <a:r>
              <a:rPr lang="en-US" dirty="0"/>
              <a:t> o </a:t>
            </a:r>
            <a:r>
              <a:rPr lang="en-US" dirty="0" err="1"/>
              <a:t>preço</a:t>
            </a:r>
            <a:r>
              <a:rPr lang="en-US" dirty="0"/>
              <a:t> da </a:t>
            </a:r>
            <a:r>
              <a:rPr lang="en-US" dirty="0" err="1"/>
              <a:t>transação</a:t>
            </a:r>
            <a:r>
              <a:rPr lang="en-US" dirty="0"/>
              <a:t> </a:t>
            </a:r>
            <a:r>
              <a:rPr lang="en-US" dirty="0" err="1"/>
              <a:t>é</a:t>
            </a:r>
            <a:r>
              <a:rPr lang="en-US" dirty="0"/>
              <a:t> </a:t>
            </a:r>
            <a:r>
              <a:rPr lang="en-US" dirty="0" err="1"/>
              <a:t>atribuído</a:t>
            </a:r>
            <a:r>
              <a:rPr lang="en-US" dirty="0"/>
              <a:t> no </a:t>
            </a:r>
            <a:r>
              <a:rPr lang="en-US" dirty="0" err="1"/>
              <a:t>momento</a:t>
            </a:r>
            <a:r>
              <a:rPr lang="en-US" dirty="0"/>
              <a:t> </a:t>
            </a:r>
            <a:r>
              <a:rPr lang="en-US" dirty="0" err="1"/>
              <a:t>dea</a:t>
            </a:r>
            <a:r>
              <a:rPr lang="en-US" dirty="0"/>
              <a:t> </a:t>
            </a:r>
            <a:r>
              <a:rPr lang="en-US" dirty="0" err="1"/>
              <a:t>sua</a:t>
            </a:r>
            <a:r>
              <a:rPr lang="en-US" dirty="0"/>
              <a:t> </a:t>
            </a:r>
            <a:r>
              <a:rPr lang="en-US" dirty="0" err="1"/>
              <a:t>criação</a:t>
            </a:r>
            <a:r>
              <a:rPr lang="en-US" dirty="0"/>
              <a:t>. </a:t>
            </a:r>
            <a:r>
              <a:rPr lang="en-US" dirty="0" err="1"/>
              <a:t>Aqui</a:t>
            </a:r>
            <a:r>
              <a:rPr lang="en-US" dirty="0"/>
              <a:t>, </a:t>
            </a:r>
            <a:r>
              <a:rPr lang="en-US" dirty="0" err="1"/>
              <a:t>quanto</a:t>
            </a:r>
            <a:r>
              <a:rPr lang="en-US" dirty="0"/>
              <a:t> </a:t>
            </a:r>
            <a:r>
              <a:rPr lang="en-US" dirty="0" err="1"/>
              <a:t>maior</a:t>
            </a:r>
            <a:r>
              <a:rPr lang="en-US" dirty="0"/>
              <a:t> o </a:t>
            </a:r>
            <a:r>
              <a:rPr lang="en-US" dirty="0" err="1"/>
              <a:t>preço</a:t>
            </a:r>
            <a:r>
              <a:rPr lang="en-US" dirty="0"/>
              <a:t> </a:t>
            </a:r>
            <a:r>
              <a:rPr lang="en-US" dirty="0" err="1"/>
              <a:t>que</a:t>
            </a:r>
            <a:r>
              <a:rPr lang="en-US" dirty="0"/>
              <a:t> se </a:t>
            </a:r>
            <a:r>
              <a:rPr lang="en-US" dirty="0" err="1"/>
              <a:t>paga</a:t>
            </a:r>
            <a:r>
              <a:rPr lang="en-US" dirty="0"/>
              <a:t> </a:t>
            </a:r>
            <a:r>
              <a:rPr lang="en-US" dirty="0" err="1"/>
              <a:t>ou</a:t>
            </a:r>
            <a:r>
              <a:rPr lang="en-US" dirty="0"/>
              <a:t> </a:t>
            </a:r>
            <a:r>
              <a:rPr lang="en-US" dirty="0" err="1"/>
              <a:t>está</a:t>
            </a:r>
            <a:r>
              <a:rPr lang="en-US" dirty="0"/>
              <a:t> </a:t>
            </a:r>
            <a:r>
              <a:rPr lang="en-US" dirty="0" err="1"/>
              <a:t>disposto</a:t>
            </a:r>
            <a:r>
              <a:rPr lang="en-US" dirty="0"/>
              <a:t> a </a:t>
            </a:r>
            <a:r>
              <a:rPr lang="en-US" dirty="0" err="1"/>
              <a:t>pagar</a:t>
            </a:r>
            <a:r>
              <a:rPr lang="en-US" dirty="0"/>
              <a:t>, </a:t>
            </a:r>
            <a:r>
              <a:rPr lang="en-US" dirty="0" err="1"/>
              <a:t>maior</a:t>
            </a:r>
            <a:r>
              <a:rPr lang="en-US" dirty="0"/>
              <a:t> </a:t>
            </a:r>
            <a:r>
              <a:rPr lang="en-US" dirty="0" err="1"/>
              <a:t>será</a:t>
            </a:r>
            <a:r>
              <a:rPr lang="en-US" dirty="0"/>
              <a:t> a </a:t>
            </a:r>
            <a:r>
              <a:rPr lang="en-US" dirty="0" err="1"/>
              <a:t>priorização</a:t>
            </a:r>
            <a:r>
              <a:rPr lang="en-US" dirty="0"/>
              <a:t> da </a:t>
            </a:r>
            <a:r>
              <a:rPr lang="en-US" dirty="0" err="1"/>
              <a:t>transação</a:t>
            </a:r>
            <a:r>
              <a:rPr lang="en-US" dirty="0"/>
              <a:t> </a:t>
            </a:r>
            <a:r>
              <a:rPr lang="en-US" dirty="0" err="1"/>
              <a:t>na</a:t>
            </a:r>
            <a:r>
              <a:rPr lang="en-US" dirty="0"/>
              <a:t> </a:t>
            </a:r>
            <a:r>
              <a:rPr lang="en-US" dirty="0" err="1"/>
              <a:t>fila</a:t>
            </a:r>
            <a:r>
              <a:rPr lang="en-US" dirty="0"/>
              <a:t> de </a:t>
            </a:r>
            <a:r>
              <a:rPr lang="en-US" dirty="0" err="1"/>
              <a:t>execução</a:t>
            </a:r>
            <a:r>
              <a:rPr lang="en-US" dirty="0"/>
              <a:t>. </a:t>
            </a:r>
            <a:r>
              <a:rPr lang="en-US" dirty="0" err="1"/>
              <a:t>Os</a:t>
            </a:r>
            <a:r>
              <a:rPr lang="en-US" dirty="0"/>
              <a:t> </a:t>
            </a:r>
            <a:r>
              <a:rPr lang="en-US" dirty="0" err="1"/>
              <a:t>validadores</a:t>
            </a:r>
            <a:r>
              <a:rPr lang="en-US" dirty="0"/>
              <a:t> </a:t>
            </a:r>
            <a:r>
              <a:rPr lang="en-US" dirty="0" err="1"/>
              <a:t>têm</a:t>
            </a:r>
            <a:r>
              <a:rPr lang="en-US" dirty="0"/>
              <a:t> o </a:t>
            </a:r>
            <a:r>
              <a:rPr lang="en-US" dirty="0" err="1"/>
              <a:t>incentivo</a:t>
            </a:r>
            <a:r>
              <a:rPr lang="en-US" dirty="0"/>
              <a:t> de </a:t>
            </a:r>
            <a:r>
              <a:rPr lang="en-US" dirty="0" err="1"/>
              <a:t>executar</a:t>
            </a:r>
            <a:r>
              <a:rPr lang="en-US" dirty="0"/>
              <a:t> </a:t>
            </a:r>
            <a:r>
              <a:rPr lang="en-US" dirty="0" err="1"/>
              <a:t>transações</a:t>
            </a:r>
            <a:r>
              <a:rPr lang="en-US" dirty="0"/>
              <a:t> </a:t>
            </a:r>
            <a:r>
              <a:rPr lang="en-US" dirty="0" err="1"/>
              <a:t>que</a:t>
            </a:r>
            <a:r>
              <a:rPr lang="en-US" dirty="0"/>
              <a:t> </a:t>
            </a:r>
            <a:r>
              <a:rPr lang="en-US" dirty="0" err="1"/>
              <a:t>pagam</a:t>
            </a:r>
            <a:r>
              <a:rPr lang="en-US" dirty="0"/>
              <a:t> </a:t>
            </a:r>
            <a:r>
              <a:rPr lang="en-US" dirty="0" err="1"/>
              <a:t>mais</a:t>
            </a:r>
            <a:r>
              <a:rPr lang="en-US" dirty="0"/>
              <a:t>, </a:t>
            </a:r>
            <a:r>
              <a:rPr lang="en-US" dirty="0" err="1"/>
              <a:t>pois</a:t>
            </a:r>
            <a:r>
              <a:rPr lang="en-US" dirty="0"/>
              <a:t> </a:t>
            </a:r>
            <a:r>
              <a:rPr lang="en-US" dirty="0" err="1"/>
              <a:t>recebem</a:t>
            </a:r>
            <a:r>
              <a:rPr lang="en-US" dirty="0"/>
              <a:t> as </a:t>
            </a:r>
            <a:r>
              <a:rPr lang="en-US" dirty="0" err="1"/>
              <a:t>taxas</a:t>
            </a:r>
            <a:r>
              <a:rPr lang="en-US" dirty="0"/>
              <a:t> de </a:t>
            </a:r>
            <a:r>
              <a:rPr lang="en-US" dirty="0" err="1"/>
              <a:t>gás</a:t>
            </a:r>
            <a:r>
              <a:rPr lang="en-US" dirty="0"/>
              <a:t>. </a:t>
            </a:r>
            <a:r>
              <a:rPr lang="en-US" dirty="0" err="1"/>
              <a:t>Pode</a:t>
            </a:r>
            <a:r>
              <a:rPr lang="en-US" dirty="0"/>
              <a:t>-se </a:t>
            </a:r>
            <a:r>
              <a:rPr lang="en-US" dirty="0" err="1"/>
              <a:t>também</a:t>
            </a:r>
            <a:r>
              <a:rPr lang="en-US" dirty="0"/>
              <a:t> </a:t>
            </a:r>
            <a:r>
              <a:rPr lang="en-US" dirty="0" err="1"/>
              <a:t>definir</a:t>
            </a:r>
            <a:r>
              <a:rPr lang="en-US" dirty="0"/>
              <a:t> um </a:t>
            </a:r>
            <a:r>
              <a:rPr lang="en-US" dirty="0" err="1"/>
              <a:t>limite</a:t>
            </a:r>
            <a:r>
              <a:rPr lang="en-US" dirty="0"/>
              <a:t> de </a:t>
            </a:r>
            <a:r>
              <a:rPr lang="en-US" dirty="0" err="1"/>
              <a:t>gás</a:t>
            </a:r>
            <a:r>
              <a:rPr lang="en-US" dirty="0"/>
              <a:t> </a:t>
            </a:r>
            <a:r>
              <a:rPr lang="en-US" dirty="0" err="1"/>
              <a:t>na</a:t>
            </a:r>
            <a:r>
              <a:rPr lang="en-US" dirty="0"/>
              <a:t> </a:t>
            </a:r>
            <a:r>
              <a:rPr lang="en-US" dirty="0" err="1"/>
              <a:t>transação</a:t>
            </a:r>
            <a:r>
              <a:rPr lang="en-US" dirty="0"/>
              <a:t>. </a:t>
            </a:r>
            <a:r>
              <a:rPr lang="en-US" dirty="0" err="1"/>
              <a:t>Isso</a:t>
            </a:r>
            <a:r>
              <a:rPr lang="en-US" dirty="0"/>
              <a:t> </a:t>
            </a:r>
            <a:r>
              <a:rPr lang="en-US" dirty="0" err="1"/>
              <a:t>expressa</a:t>
            </a:r>
            <a:r>
              <a:rPr lang="en-US" dirty="0"/>
              <a:t> </a:t>
            </a:r>
            <a:r>
              <a:rPr lang="en-US" dirty="0" err="1"/>
              <a:t>quanto</a:t>
            </a:r>
            <a:r>
              <a:rPr lang="en-US" dirty="0"/>
              <a:t> </a:t>
            </a:r>
            <a:r>
              <a:rPr lang="en-US" dirty="0" err="1"/>
              <a:t>alguém</a:t>
            </a:r>
            <a:r>
              <a:rPr lang="en-US" dirty="0"/>
              <a:t> </a:t>
            </a:r>
            <a:r>
              <a:rPr lang="en-US" dirty="0" err="1"/>
              <a:t>está</a:t>
            </a:r>
            <a:r>
              <a:rPr lang="en-US" dirty="0"/>
              <a:t> </a:t>
            </a:r>
            <a:r>
              <a:rPr lang="en-US" dirty="0" err="1"/>
              <a:t>disposto</a:t>
            </a:r>
            <a:r>
              <a:rPr lang="en-US" dirty="0"/>
              <a:t> a </a:t>
            </a:r>
            <a:r>
              <a:rPr lang="en-US" dirty="0" err="1"/>
              <a:t>gastar</a:t>
            </a:r>
            <a:r>
              <a:rPr lang="en-US" dirty="0"/>
              <a:t> </a:t>
            </a:r>
            <a:r>
              <a:rPr lang="en-US" dirty="0" err="1"/>
              <a:t>na</a:t>
            </a:r>
            <a:r>
              <a:rPr lang="en-US" dirty="0"/>
              <a:t> </a:t>
            </a:r>
            <a:r>
              <a:rPr lang="en-US" dirty="0" err="1"/>
              <a:t>execução</a:t>
            </a:r>
            <a:r>
              <a:rPr lang="en-US" dirty="0"/>
              <a:t>. Se a </a:t>
            </a:r>
            <a:r>
              <a:rPr lang="en-US" dirty="0" err="1"/>
              <a:t>transação</a:t>
            </a:r>
            <a:r>
              <a:rPr lang="en-US" dirty="0"/>
              <a:t> </a:t>
            </a:r>
            <a:r>
              <a:rPr lang="en-US" dirty="0" err="1"/>
              <a:t>custar</a:t>
            </a:r>
            <a:r>
              <a:rPr lang="en-US" dirty="0"/>
              <a:t> </a:t>
            </a:r>
            <a:r>
              <a:rPr lang="en-US" dirty="0" err="1"/>
              <a:t>mais</a:t>
            </a:r>
            <a:r>
              <a:rPr lang="en-US" dirty="0"/>
              <a:t>, </a:t>
            </a:r>
            <a:r>
              <a:rPr lang="en-US" dirty="0" err="1"/>
              <a:t>ela</a:t>
            </a:r>
            <a:r>
              <a:rPr lang="en-US" dirty="0"/>
              <a:t> </a:t>
            </a:r>
            <a:r>
              <a:rPr lang="en-US" dirty="0" err="1"/>
              <a:t>é</a:t>
            </a:r>
            <a:r>
              <a:rPr lang="en-US" dirty="0"/>
              <a:t> </a:t>
            </a:r>
            <a:r>
              <a:rPr lang="en-US" dirty="0" err="1"/>
              <a:t>cancelada</a:t>
            </a:r>
            <a:r>
              <a:rPr lang="en-US" dirty="0"/>
              <a:t> e </a:t>
            </a:r>
            <a:r>
              <a:rPr lang="en-US" dirty="0" err="1"/>
              <a:t>os</a:t>
            </a:r>
            <a:r>
              <a:rPr lang="en-US" dirty="0"/>
              <a:t> </a:t>
            </a:r>
            <a:r>
              <a:rPr lang="en-US" dirty="0" err="1"/>
              <a:t>fundos</a:t>
            </a:r>
            <a:r>
              <a:rPr lang="en-US" dirty="0"/>
              <a:t> </a:t>
            </a:r>
            <a:r>
              <a:rPr lang="en-US" dirty="0" err="1"/>
              <a:t>não</a:t>
            </a:r>
            <a:r>
              <a:rPr lang="en-US" dirty="0"/>
              <a:t> </a:t>
            </a:r>
            <a:r>
              <a:rPr lang="en-US" dirty="0" err="1"/>
              <a:t>utilizados</a:t>
            </a:r>
            <a:r>
              <a:rPr lang="en-US" dirty="0"/>
              <a:t> são </a:t>
            </a:r>
            <a:r>
              <a:rPr lang="en-US" dirty="0" err="1"/>
              <a:t>devolvidos</a:t>
            </a:r>
            <a:r>
              <a:rPr lang="en-US" dirty="0"/>
              <a:t> </a:t>
            </a:r>
            <a:r>
              <a:rPr lang="en-US" dirty="0" err="1"/>
              <a:t>ao</a:t>
            </a:r>
            <a:r>
              <a:rPr lang="en-US" dirty="0"/>
              <a:t> </a:t>
            </a:r>
            <a:r>
              <a:rPr lang="en-US" dirty="0" err="1"/>
              <a:t>remetente</a:t>
            </a:r>
            <a:r>
              <a:rPr lang="en-US" dirty="0"/>
              <a:t>.</a:t>
            </a:r>
          </a:p>
          <a:p>
            <a:endParaRPr lang="en-US" dirty="0"/>
          </a:p>
          <a:p>
            <a:r>
              <a:rPr lang="en-US" b="1" dirty="0" err="1">
                <a:solidFill>
                  <a:srgbClr val="F79037"/>
                </a:solidFill>
              </a:rPr>
              <a:t>Imutabilidade</a:t>
            </a:r>
            <a:r>
              <a:rPr lang="en-US" b="1" dirty="0">
                <a:solidFill>
                  <a:srgbClr val="F79037"/>
                </a:solidFill>
              </a:rPr>
              <a:t> </a:t>
            </a:r>
          </a:p>
          <a:p>
            <a:r>
              <a:rPr lang="en-US" dirty="0" err="1"/>
              <a:t>Os</a:t>
            </a:r>
            <a:r>
              <a:rPr lang="en-US" dirty="0"/>
              <a:t> </a:t>
            </a:r>
            <a:r>
              <a:rPr lang="en-US" dirty="0" err="1"/>
              <a:t>contratos</a:t>
            </a:r>
            <a:r>
              <a:rPr lang="en-US" dirty="0"/>
              <a:t> </a:t>
            </a:r>
            <a:r>
              <a:rPr lang="en-US" dirty="0" err="1"/>
              <a:t>inteligentes</a:t>
            </a:r>
            <a:r>
              <a:rPr lang="en-US" dirty="0"/>
              <a:t> são </a:t>
            </a:r>
            <a:r>
              <a:rPr lang="en-US" dirty="0" err="1"/>
              <a:t>imutáveis</a:t>
            </a:r>
            <a:r>
              <a:rPr lang="en-US" dirty="0"/>
              <a:t>. </a:t>
            </a:r>
            <a:r>
              <a:rPr lang="en-US" dirty="0" err="1"/>
              <a:t>Assim</a:t>
            </a:r>
            <a:r>
              <a:rPr lang="en-US" dirty="0"/>
              <a:t>, </a:t>
            </a:r>
            <a:r>
              <a:rPr lang="en-US" dirty="0" err="1"/>
              <a:t>por</a:t>
            </a:r>
            <a:r>
              <a:rPr lang="en-US" dirty="0"/>
              <a:t> </a:t>
            </a:r>
            <a:r>
              <a:rPr lang="en-US" dirty="0" err="1"/>
              <a:t>definição</a:t>
            </a:r>
            <a:r>
              <a:rPr lang="en-US" dirty="0"/>
              <a:t> (</a:t>
            </a:r>
            <a:r>
              <a:rPr lang="en-US" dirty="0" err="1"/>
              <a:t>código</a:t>
            </a:r>
            <a:r>
              <a:rPr lang="en-US" dirty="0"/>
              <a:t> de byte), </a:t>
            </a:r>
            <a:r>
              <a:rPr lang="en-US" dirty="0" err="1"/>
              <a:t>eles</a:t>
            </a:r>
            <a:r>
              <a:rPr lang="en-US" dirty="0"/>
              <a:t> </a:t>
            </a:r>
            <a:r>
              <a:rPr lang="en-US" dirty="0" err="1"/>
              <a:t>não</a:t>
            </a:r>
            <a:r>
              <a:rPr lang="en-US" dirty="0"/>
              <a:t> </a:t>
            </a:r>
            <a:r>
              <a:rPr lang="en-US" dirty="0" err="1"/>
              <a:t>podem</a:t>
            </a:r>
            <a:r>
              <a:rPr lang="en-US" dirty="0"/>
              <a:t> </a:t>
            </a:r>
            <a:r>
              <a:rPr lang="en-US" dirty="0" err="1"/>
              <a:t>ser</a:t>
            </a:r>
            <a:r>
              <a:rPr lang="en-US" dirty="0"/>
              <a:t> </a:t>
            </a:r>
            <a:r>
              <a:rPr lang="en-US" dirty="0" err="1"/>
              <a:t>alterados</a:t>
            </a:r>
            <a:r>
              <a:rPr lang="en-US" dirty="0"/>
              <a:t> </a:t>
            </a:r>
            <a:r>
              <a:rPr lang="en-US" dirty="0" err="1"/>
              <a:t>ou</a:t>
            </a:r>
            <a:r>
              <a:rPr lang="en-US" dirty="0"/>
              <a:t> </a:t>
            </a:r>
            <a:r>
              <a:rPr lang="en-US" dirty="0" err="1"/>
              <a:t>atualizados</a:t>
            </a:r>
            <a:r>
              <a:rPr lang="en-US" dirty="0"/>
              <a:t> </a:t>
            </a:r>
            <a:r>
              <a:rPr lang="en-US" dirty="0" err="1"/>
              <a:t>depois</a:t>
            </a:r>
            <a:r>
              <a:rPr lang="en-US" dirty="0"/>
              <a:t> de </a:t>
            </a:r>
            <a:r>
              <a:rPr lang="en-US" dirty="0" err="1"/>
              <a:t>implantados</a:t>
            </a:r>
            <a:r>
              <a:rPr lang="en-US" dirty="0"/>
              <a:t> </a:t>
            </a:r>
            <a:r>
              <a:rPr lang="en-US" dirty="0" err="1"/>
              <a:t>na</a:t>
            </a:r>
            <a:r>
              <a:rPr lang="en-US" dirty="0"/>
              <a:t> </a:t>
            </a:r>
            <a:r>
              <a:rPr lang="en-US" dirty="0" err="1"/>
              <a:t>blockchain</a:t>
            </a:r>
            <a:r>
              <a:rPr lang="en-US" dirty="0"/>
              <a:t> </a:t>
            </a:r>
            <a:r>
              <a:rPr lang="en-US" dirty="0" err="1"/>
              <a:t>Ethereum</a:t>
            </a:r>
            <a:r>
              <a:rPr lang="en-US" dirty="0"/>
              <a:t>. </a:t>
            </a:r>
            <a:r>
              <a:rPr lang="en-US" dirty="0" err="1"/>
              <a:t>Caso</a:t>
            </a:r>
            <a:r>
              <a:rPr lang="en-US" dirty="0"/>
              <a:t> um </a:t>
            </a:r>
            <a:r>
              <a:rPr lang="en-US" dirty="0" err="1"/>
              <a:t>contrato</a:t>
            </a:r>
            <a:r>
              <a:rPr lang="en-US" dirty="0"/>
              <a:t> </a:t>
            </a:r>
            <a:r>
              <a:rPr lang="en-US" dirty="0" err="1"/>
              <a:t>inteligente</a:t>
            </a:r>
            <a:r>
              <a:rPr lang="en-US" dirty="0"/>
              <a:t> </a:t>
            </a:r>
            <a:r>
              <a:rPr lang="en-US" dirty="0" err="1"/>
              <a:t>existente</a:t>
            </a:r>
            <a:r>
              <a:rPr lang="en-US" dirty="0"/>
              <a:t> precise </a:t>
            </a:r>
            <a:r>
              <a:rPr lang="en-US" dirty="0" err="1"/>
              <a:t>ser</a:t>
            </a:r>
            <a:r>
              <a:rPr lang="en-US" dirty="0"/>
              <a:t> </a:t>
            </a:r>
            <a:r>
              <a:rPr lang="en-US" dirty="0" err="1"/>
              <a:t>alterado</a:t>
            </a:r>
            <a:r>
              <a:rPr lang="en-US" dirty="0"/>
              <a:t>, </a:t>
            </a:r>
            <a:r>
              <a:rPr lang="en-US" dirty="0" err="1"/>
              <a:t>é</a:t>
            </a:r>
            <a:r>
              <a:rPr lang="en-US" dirty="0"/>
              <a:t> </a:t>
            </a:r>
            <a:r>
              <a:rPr lang="en-US" dirty="0" err="1"/>
              <a:t>necessário</a:t>
            </a:r>
            <a:r>
              <a:rPr lang="en-US" dirty="0"/>
              <a:t> </a:t>
            </a:r>
            <a:r>
              <a:rPr lang="en-US" dirty="0" err="1"/>
              <a:t>implantar</a:t>
            </a:r>
            <a:r>
              <a:rPr lang="en-US" dirty="0"/>
              <a:t> </a:t>
            </a:r>
            <a:r>
              <a:rPr lang="en-US" dirty="0" err="1"/>
              <a:t>uma</a:t>
            </a:r>
            <a:r>
              <a:rPr lang="en-US" dirty="0"/>
              <a:t> nova </a:t>
            </a:r>
            <a:r>
              <a:rPr lang="en-US" dirty="0" err="1"/>
              <a:t>versão</a:t>
            </a:r>
            <a:r>
              <a:rPr lang="en-US" dirty="0"/>
              <a:t> </a:t>
            </a:r>
            <a:r>
              <a:rPr lang="en-US" dirty="0" err="1"/>
              <a:t>em</a:t>
            </a:r>
            <a:r>
              <a:rPr lang="en-US" dirty="0"/>
              <a:t> um novo </a:t>
            </a:r>
            <a:r>
              <a:rPr lang="en-US" dirty="0" err="1"/>
              <a:t>endereço</a:t>
            </a:r>
            <a:r>
              <a:rPr lang="en-US" dirty="0"/>
              <a:t>. Uma </a:t>
            </a:r>
            <a:r>
              <a:rPr lang="en-US" dirty="0" err="1"/>
              <a:t>vez</a:t>
            </a:r>
            <a:r>
              <a:rPr lang="en-US" dirty="0"/>
              <a:t> </a:t>
            </a:r>
            <a:r>
              <a:rPr lang="en-US" dirty="0" err="1"/>
              <a:t>que</a:t>
            </a:r>
            <a:r>
              <a:rPr lang="en-US" dirty="0"/>
              <a:t> </a:t>
            </a:r>
            <a:r>
              <a:rPr lang="en-US" dirty="0" err="1"/>
              <a:t>os</a:t>
            </a:r>
            <a:r>
              <a:rPr lang="en-US" dirty="0"/>
              <a:t> bugs são </a:t>
            </a:r>
            <a:r>
              <a:rPr lang="en-US" dirty="0" err="1"/>
              <a:t>introduzidos</a:t>
            </a:r>
            <a:r>
              <a:rPr lang="en-US" dirty="0"/>
              <a:t>, </a:t>
            </a:r>
            <a:r>
              <a:rPr lang="en-US" dirty="0" err="1"/>
              <a:t>eles</a:t>
            </a:r>
            <a:r>
              <a:rPr lang="en-US" dirty="0"/>
              <a:t> </a:t>
            </a:r>
            <a:r>
              <a:rPr lang="en-US" dirty="0" err="1"/>
              <a:t>não</a:t>
            </a:r>
            <a:r>
              <a:rPr lang="en-US" dirty="0"/>
              <a:t> </a:t>
            </a:r>
            <a:r>
              <a:rPr lang="en-US" dirty="0" err="1"/>
              <a:t>podem</a:t>
            </a:r>
            <a:r>
              <a:rPr lang="en-US" dirty="0"/>
              <a:t> </a:t>
            </a:r>
            <a:r>
              <a:rPr lang="en-US" dirty="0" err="1"/>
              <a:t>ser</a:t>
            </a:r>
            <a:r>
              <a:rPr lang="en-US" dirty="0"/>
              <a:t> </a:t>
            </a:r>
            <a:r>
              <a:rPr lang="en-US" dirty="0" err="1"/>
              <a:t>corrigidos</a:t>
            </a:r>
            <a:r>
              <a:rPr lang="en-US" dirty="0"/>
              <a: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243068"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solidFill>
                  <a:srgbClr val="000000"/>
                </a:solidFill>
                <a:latin typeface="Calibri" panose="020F0502020204030204" pitchFamily="34" charset="0"/>
              </a:rPr>
              <a:t>Eles</a:t>
            </a:r>
            <a:r>
              <a:rPr lang="en-US" sz="1100" dirty="0">
                <a:solidFill>
                  <a:srgbClr val="000000"/>
                </a:solidFill>
                <a:latin typeface="Calibri" panose="020F0502020204030204" pitchFamily="34" charset="0"/>
              </a:rPr>
              <a:t> são </a:t>
            </a:r>
            <a:r>
              <a:rPr lang="en-US" sz="1100" dirty="0" err="1">
                <a:solidFill>
                  <a:srgbClr val="000000"/>
                </a:solidFill>
                <a:latin typeface="Calibri" panose="020F0502020204030204" pitchFamily="34" charset="0"/>
              </a:rPr>
              <a:t>normalmente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usados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automatizar</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execução</a:t>
            </a:r>
            <a:r>
              <a:rPr lang="en-US" sz="1100" dirty="0">
                <a:solidFill>
                  <a:srgbClr val="000000"/>
                </a:solidFill>
                <a:latin typeface="Calibri" panose="020F0502020204030204" pitchFamily="34" charset="0"/>
              </a:rPr>
              <a:t> de um </a:t>
            </a:r>
            <a:r>
              <a:rPr lang="en-US" sz="1100" dirty="0" err="1">
                <a:solidFill>
                  <a:srgbClr val="000000"/>
                </a:solidFill>
                <a:latin typeface="Calibri" panose="020F0502020204030204" pitchFamily="34" charset="0"/>
              </a:rPr>
              <a:t>acordo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todos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participantes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possam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certeza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imediata</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resultado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envolvimento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intermediários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perda</a:t>
            </a:r>
            <a:r>
              <a:rPr lang="en-US" sz="1100" dirty="0">
                <a:solidFill>
                  <a:srgbClr val="000000"/>
                </a:solidFill>
                <a:latin typeface="Calibri" panose="020F0502020204030204" pitchFamily="34" charset="0"/>
              </a:rPr>
              <a:t> de tempo. </a:t>
            </a:r>
            <a:r>
              <a:rPr lang="en-US" sz="1100" dirty="0" err="1">
                <a:solidFill>
                  <a:srgbClr val="000000"/>
                </a:solidFill>
                <a:latin typeface="Calibri" panose="020F0502020204030204" pitchFamily="34" charset="0"/>
              </a:rPr>
              <a:t>Eles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também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podem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automatizar</a:t>
            </a:r>
            <a:r>
              <a:rPr lang="en-US" sz="1100" dirty="0">
                <a:solidFill>
                  <a:srgbClr val="000000"/>
                </a:solidFill>
                <a:latin typeface="Calibri" panose="020F0502020204030204" pitchFamily="34" charset="0"/>
              </a:rPr>
              <a:t> um </a:t>
            </a:r>
            <a:r>
              <a:rPr lang="en-US" sz="1100" dirty="0" err="1">
                <a:solidFill>
                  <a:srgbClr val="000000"/>
                </a:solidFill>
                <a:latin typeface="Calibri" panose="020F0502020204030204" pitchFamily="34" charset="0"/>
              </a:rPr>
              <a:t>fluxo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trabalho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acionando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próxima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quando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condições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forem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atendidas</a:t>
            </a:r>
            <a:r>
              <a:rPr lang="en-US" sz="1100" dirty="0">
                <a:solidFill>
                  <a:srgbClr val="000000"/>
                </a:solidFill>
                <a:latin typeface="Calibri" panose="020F0502020204030204" pitchFamily="34" charset="0"/>
              </a:rPr>
              <a:t>.</a:t>
            </a:r>
          </a:p>
          <a:p>
            <a:pPr algn="just"/>
            <a:endParaRPr lang="en-US" sz="1100" dirty="0">
              <a:solidFill>
                <a:srgbClr val="000000"/>
              </a:solidFill>
              <a:latin typeface="Calibri" panose="020F0502020204030204" pitchFamily="34" charset="0"/>
            </a:endParaRPr>
          </a:p>
          <a:p>
            <a:pPr algn="just"/>
            <a:r>
              <a:rPr lang="en-US" sz="1100" dirty="0">
                <a:solidFill>
                  <a:srgbClr val="000000"/>
                </a:solidFill>
                <a:latin typeface="Calibri" panose="020F0502020204030204" pitchFamily="34" charset="0"/>
              </a:rPr>
              <a:t>Do </a:t>
            </a:r>
            <a:r>
              <a:rPr lang="en-US" sz="1100" dirty="0" err="1">
                <a:solidFill>
                  <a:srgbClr val="000000"/>
                </a:solidFill>
                <a:latin typeface="Calibri" panose="020F0502020204030204" pitchFamily="34" charset="0"/>
              </a:rPr>
              <a:t>ponto</a:t>
            </a:r>
            <a:r>
              <a:rPr lang="en-US" sz="1100" dirty="0">
                <a:solidFill>
                  <a:srgbClr val="000000"/>
                </a:solidFill>
                <a:latin typeface="Calibri" panose="020F0502020204030204" pitchFamily="34" charset="0"/>
              </a:rPr>
              <a:t> de vista da </a:t>
            </a:r>
            <a:r>
              <a:rPr lang="en-US" sz="1100" dirty="0" err="1">
                <a:solidFill>
                  <a:srgbClr val="000000"/>
                </a:solidFill>
                <a:latin typeface="Calibri" panose="020F0502020204030204" pitchFamily="34" charset="0"/>
              </a:rPr>
              <a:t>implementação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Vitalik</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seus</a:t>
            </a:r>
            <a:r>
              <a:rPr lang="en-US" sz="1100" dirty="0">
                <a:solidFill>
                  <a:srgbClr val="000000"/>
                </a:solidFill>
                <a:latin typeface="Calibri" panose="020F0502020204030204" pitchFamily="34" charset="0"/>
              </a:rPr>
              <a:t> co-</a:t>
            </a:r>
            <a:r>
              <a:rPr lang="en-US" sz="1100" dirty="0" err="1">
                <a:solidFill>
                  <a:srgbClr val="000000"/>
                </a:solidFill>
                <a:latin typeface="Calibri" panose="020F0502020204030204" pitchFamily="34" charset="0"/>
              </a:rPr>
              <a:t>fundadores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projetaram</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chamada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Ethereum</a:t>
            </a:r>
            <a:r>
              <a:rPr lang="en-US" sz="1100" dirty="0">
                <a:solidFill>
                  <a:srgbClr val="000000"/>
                </a:solidFill>
                <a:latin typeface="Calibri" panose="020F0502020204030204" pitchFamily="34" charset="0"/>
              </a:rPr>
              <a:t> Virtual Machine (EVM)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executar</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código</a:t>
            </a:r>
            <a:r>
              <a:rPr lang="en-US" sz="1100" dirty="0">
                <a:solidFill>
                  <a:srgbClr val="000000"/>
                </a:solidFill>
                <a:latin typeface="Calibri" panose="020F0502020204030204" pitchFamily="34" charset="0"/>
              </a:rPr>
              <a:t> de byte no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nó</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executa</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referido</a:t>
            </a:r>
            <a:r>
              <a:rPr lang="en-US" sz="1100" dirty="0">
                <a:solidFill>
                  <a:srgbClr val="000000"/>
                </a:solidFill>
                <a:latin typeface="Calibri" panose="020F0502020204030204" pitchFamily="34" charset="0"/>
              </a:rPr>
              <a:t> EVM e </a:t>
            </a:r>
            <a:r>
              <a:rPr lang="en-US" sz="1100" dirty="0" err="1">
                <a:solidFill>
                  <a:srgbClr val="000000"/>
                </a:solidFill>
                <a:latin typeface="Calibri" panose="020F0502020204030204" pitchFamily="34" charset="0"/>
              </a:rPr>
              <a:t>está</a:t>
            </a:r>
            <a:r>
              <a:rPr lang="en-US" sz="1100" dirty="0">
                <a:solidFill>
                  <a:srgbClr val="000000"/>
                </a:solidFill>
                <a:latin typeface="Calibri" panose="020F0502020204030204" pitchFamily="34" charset="0"/>
              </a:rPr>
              <a:t> pronto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executar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qualquer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código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arbitrário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criação</a:t>
            </a:r>
            <a:r>
              <a:rPr lang="en-US" sz="1100" dirty="0">
                <a:solidFill>
                  <a:srgbClr val="000000"/>
                </a:solidFill>
                <a:latin typeface="Calibri" panose="020F0502020204030204" pitchFamily="34" charset="0"/>
              </a:rPr>
              <a:t> de um novo </a:t>
            </a:r>
            <a:r>
              <a:rPr lang="en-US" sz="1100" dirty="0" err="1">
                <a:solidFill>
                  <a:srgbClr val="000000"/>
                </a:solidFill>
                <a:latin typeface="Calibri" panose="020F0502020204030204" pitchFamily="34" charset="0"/>
              </a:rPr>
              <a:t>contrato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implica</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envio</a:t>
            </a:r>
            <a:r>
              <a:rPr lang="en-US" sz="1100" dirty="0">
                <a:solidFill>
                  <a:srgbClr val="000000"/>
                </a:solidFill>
                <a:latin typeface="Calibri" panose="020F0502020204030204" pitchFamily="34" charset="0"/>
              </a:rPr>
              <a:t> da </a:t>
            </a:r>
            <a:r>
              <a:rPr lang="en-US" sz="1100" dirty="0" err="1">
                <a:solidFill>
                  <a:srgbClr val="000000"/>
                </a:solidFill>
                <a:latin typeface="Calibri" panose="020F0502020204030204" pitchFamily="34" charset="0"/>
              </a:rPr>
              <a:t>representação</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programa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código</a:t>
            </a:r>
            <a:r>
              <a:rPr lang="en-US" sz="1100" dirty="0">
                <a:solidFill>
                  <a:srgbClr val="000000"/>
                </a:solidFill>
                <a:latin typeface="Calibri" panose="020F0502020204030204" pitchFamily="34" charset="0"/>
              </a:rPr>
              <a:t> de bytes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parte da </a:t>
            </a:r>
            <a:r>
              <a:rPr lang="en-US" sz="1100" dirty="0" err="1">
                <a:solidFill>
                  <a:srgbClr val="000000"/>
                </a:solidFill>
                <a:latin typeface="Calibri" panose="020F0502020204030204" pitchFamily="34" charset="0"/>
              </a:rPr>
              <a:t>carga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útil</a:t>
            </a:r>
            <a:r>
              <a:rPr lang="en-US" sz="1100" dirty="0">
                <a:solidFill>
                  <a:srgbClr val="000000"/>
                </a:solidFill>
                <a:latin typeface="Calibri" panose="020F0502020204030204" pitchFamily="34" charset="0"/>
              </a:rPr>
              <a:t> dos dados da </a:t>
            </a:r>
            <a:r>
              <a:rPr lang="en-US" sz="1100" dirty="0" err="1">
                <a:solidFill>
                  <a:srgbClr val="000000"/>
                </a:solidFill>
                <a:latin typeface="Calibri" panose="020F0502020204030204" pitchFamily="34" charset="0"/>
              </a:rPr>
              <a:t>transação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Depois</a:t>
            </a:r>
            <a:r>
              <a:rPr lang="en-US" sz="1100" dirty="0">
                <a:solidFill>
                  <a:srgbClr val="000000"/>
                </a:solidFill>
                <a:latin typeface="Calibri" panose="020F0502020204030204" pitchFamily="34" charset="0"/>
              </a:rPr>
              <a:t> do EVM </a:t>
            </a:r>
            <a:r>
              <a:rPr lang="en-US" sz="1100" dirty="0" err="1">
                <a:solidFill>
                  <a:srgbClr val="000000"/>
                </a:solidFill>
                <a:latin typeface="Calibri" panose="020F0502020204030204" pitchFamily="34" charset="0"/>
              </a:rPr>
              <a:t>executar</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transação</a:t>
            </a:r>
            <a:r>
              <a:rPr lang="en-US" sz="1100" dirty="0">
                <a:solidFill>
                  <a:srgbClr val="000000"/>
                </a:solidFill>
                <a:latin typeface="Calibri" panose="020F0502020204030204" pitchFamily="34" charset="0"/>
              </a:rPr>
              <a:t> e o </a:t>
            </a:r>
            <a:r>
              <a:rPr lang="en-US" sz="1100" dirty="0" err="1">
                <a:solidFill>
                  <a:srgbClr val="000000"/>
                </a:solidFill>
                <a:latin typeface="Calibri" panose="020F0502020204030204" pitchFamily="34" charset="0"/>
              </a:rPr>
              <a:t>bloco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adicionado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ao</a:t>
            </a:r>
            <a:r>
              <a:rPr lang="en-US" sz="1100" dirty="0">
                <a:solidFill>
                  <a:srgbClr val="000000"/>
                </a:solidFill>
                <a:latin typeface="Calibri" panose="020F0502020204030204" pitchFamily="34" charset="0"/>
              </a:rPr>
              <a:t> ledger, o </a:t>
            </a:r>
            <a:r>
              <a:rPr lang="en-US" sz="1100" dirty="0" err="1">
                <a:solidFill>
                  <a:srgbClr val="000000"/>
                </a:solidFill>
                <a:latin typeface="Calibri" panose="020F0502020204030204" pitchFamily="34" charset="0"/>
              </a:rPr>
              <a:t>programador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recebe</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endereço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público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onde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publicado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partir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daí</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qualquer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pessoa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tenha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acesso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ele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começar</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interagir</a:t>
            </a:r>
            <a:r>
              <a:rPr lang="en-US" sz="1100" dirty="0">
                <a:solidFill>
                  <a:srgbClr val="000000"/>
                </a:solidFill>
                <a:latin typeface="Calibri" panose="020F0502020204030204" pitchFamily="34" charset="0"/>
              </a:rPr>
              <a:t> com o </a:t>
            </a:r>
            <a:r>
              <a:rPr lang="en-US" sz="1100" dirty="0" err="1">
                <a:solidFill>
                  <a:srgbClr val="000000"/>
                </a:solidFill>
                <a:latin typeface="Calibri" panose="020F0502020204030204" pitchFamily="34" charset="0"/>
              </a:rPr>
              <a:t>contrato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naquele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endereço</a:t>
            </a:r>
            <a:r>
              <a:rPr lang="en-US" sz="1100" dirty="0">
                <a:solidFill>
                  <a:srgbClr val="000000"/>
                </a:solidFill>
                <a:latin typeface="Calibri" panose="020F0502020204030204" pitchFamily="34" charset="0"/>
              </a:rPr>
              <a:t>.</a:t>
            </a:r>
          </a:p>
          <a:p>
            <a:pPr algn="just"/>
            <a:endParaRPr lang="en-US" sz="1100" dirty="0">
              <a:solidFill>
                <a:srgbClr val="000000"/>
              </a:solidFill>
              <a:latin typeface="Calibri" panose="020F0502020204030204" pitchFamily="34" charset="0"/>
            </a:endParaRPr>
          </a:p>
          <a:p>
            <a:pPr algn="just"/>
            <a:r>
              <a:rPr lang="en-US" sz="1100" dirty="0" err="1">
                <a:solidFill>
                  <a:srgbClr val="000000"/>
                </a:solidFill>
                <a:latin typeface="Calibri" panose="020F0502020204030204" pitchFamily="34" charset="0"/>
              </a:rPr>
              <a:t>Existem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três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aspectos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importantes</a:t>
            </a:r>
            <a:r>
              <a:rPr lang="en-US" sz="1100" dirty="0">
                <a:solidFill>
                  <a:srgbClr val="000000"/>
                </a:solidFill>
                <a:latin typeface="Calibri" panose="020F0502020204030204" pitchFamily="34" charset="0"/>
              </a:rPr>
              <a:t> dos </a:t>
            </a:r>
            <a:r>
              <a:rPr lang="en-US" sz="1100" dirty="0" err="1">
                <a:solidFill>
                  <a:srgbClr val="000000"/>
                </a:solidFill>
                <a:latin typeface="Calibri" panose="020F0502020204030204" pitchFamily="34" charset="0"/>
              </a:rPr>
              <a:t>contratos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inteligentes</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contexto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execução</a:t>
            </a:r>
            <a:r>
              <a:rPr lang="en-US" sz="1100" dirty="0">
                <a:solidFill>
                  <a:srgbClr val="000000"/>
                </a:solidFill>
                <a:latin typeface="Calibri" panose="020F0502020204030204" pitchFamily="34" charset="0"/>
              </a:rPr>
              <a:t>, a taxa de </a:t>
            </a:r>
            <a:r>
              <a:rPr lang="en-US" sz="1100" dirty="0" err="1">
                <a:solidFill>
                  <a:srgbClr val="000000"/>
                </a:solidFill>
                <a:latin typeface="Calibri" panose="020F0502020204030204" pitchFamily="34" charset="0"/>
              </a:rPr>
              <a:t>gás</a:t>
            </a:r>
            <a:r>
              <a:rPr lang="en-US" sz="1100" dirty="0">
                <a:solidFill>
                  <a:srgbClr val="000000"/>
                </a:solidFill>
                <a:latin typeface="Calibri" panose="020F0502020204030204" pitchFamily="34" charset="0"/>
              </a:rPr>
              <a:t> e a </a:t>
            </a:r>
            <a:r>
              <a:rPr lang="en-US" sz="1100" dirty="0" err="1">
                <a:solidFill>
                  <a:srgbClr val="000000"/>
                </a:solidFill>
                <a:latin typeface="Calibri" panose="020F0502020204030204" pitchFamily="34" charset="0"/>
              </a:rPr>
              <a:t>imutabilidade</a:t>
            </a:r>
            <a:r>
              <a:rPr lang="en-US" sz="1100" dirty="0">
                <a:solidFill>
                  <a:srgbClr val="000000"/>
                </a:solidFill>
                <a:latin typeface="Calibri" panose="020F0502020204030204" pitchFamily="34" charset="0"/>
              </a:rPr>
              <a:t>.</a:t>
            </a: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69744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70418" y="3808053"/>
            <a:ext cx="3486126" cy="1930948"/>
          </a:xfrm>
        </p:spPr>
        <p:txBody>
          <a:bodyPr/>
          <a:lstStyle/>
          <a:p>
            <a:r>
              <a:rPr lang="en-US" dirty="0"/>
              <a:t>FINANÇAS DESCENTRALIZADAS</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76</a:t>
            </a:fld>
            <a:endParaRPr lang="en-US" dirty="0"/>
          </a:p>
        </p:txBody>
      </p:sp>
    </p:spTree>
    <p:extLst>
      <p:ext uri="{BB962C8B-B14F-4D97-AF65-F5344CB8AC3E}">
        <p14:creationId xmlns:p14="http://schemas.microsoft.com/office/powerpoint/2010/main" val="33193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9AC722-129E-1D9A-5217-DCFAC3D2A32A}"/>
              </a:ext>
            </a:extLst>
          </p:cNvPr>
          <p:cNvSpPr/>
          <p:nvPr/>
        </p:nvSpPr>
        <p:spPr>
          <a:xfrm flipV="1">
            <a:off x="-1" y="323002"/>
            <a:ext cx="7559675" cy="547310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3" y="665163"/>
            <a:ext cx="6224072"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Antes de </a:t>
            </a:r>
            <a:r>
              <a:rPr lang="en-US" dirty="0" err="1"/>
              <a:t>mergulharmos</a:t>
            </a:r>
            <a:r>
              <a:rPr lang="en-US" dirty="0"/>
              <a:t> </a:t>
            </a:r>
            <a:r>
              <a:rPr lang="en-US" dirty="0" err="1"/>
              <a:t>nas</a:t>
            </a:r>
            <a:r>
              <a:rPr lang="en-US" dirty="0"/>
              <a:t> </a:t>
            </a:r>
            <a:r>
              <a:rPr lang="en-US" dirty="0" err="1"/>
              <a:t>finanças</a:t>
            </a:r>
            <a:r>
              <a:rPr lang="en-US" dirty="0"/>
              <a:t> </a:t>
            </a:r>
            <a:r>
              <a:rPr lang="en-US" dirty="0" err="1"/>
              <a:t>descentralizadas</a:t>
            </a:r>
            <a:r>
              <a:rPr lang="en-US" dirty="0"/>
              <a:t> (</a:t>
            </a:r>
            <a:r>
              <a:rPr lang="en-US" dirty="0" err="1"/>
              <a:t>DeFi</a:t>
            </a:r>
            <a:r>
              <a:rPr lang="en-US" dirty="0"/>
              <a:t>), </a:t>
            </a:r>
            <a:r>
              <a:rPr lang="en-US" dirty="0" err="1"/>
              <a:t>devemos</a:t>
            </a:r>
            <a:r>
              <a:rPr lang="en-US" dirty="0"/>
              <a:t> </a:t>
            </a:r>
            <a:r>
              <a:rPr lang="en-US" dirty="0" err="1"/>
              <a:t>primeiro</a:t>
            </a:r>
            <a:r>
              <a:rPr lang="en-US" dirty="0"/>
              <a:t> </a:t>
            </a:r>
            <a:r>
              <a:rPr lang="en-US" dirty="0" err="1"/>
              <a:t>entender</a:t>
            </a:r>
            <a:r>
              <a:rPr lang="en-US" dirty="0"/>
              <a:t> o </a:t>
            </a:r>
            <a:r>
              <a:rPr lang="en-US" dirty="0" err="1"/>
              <a:t>nosso</a:t>
            </a:r>
            <a:r>
              <a:rPr lang="en-US" dirty="0"/>
              <a:t> </a:t>
            </a:r>
            <a:r>
              <a:rPr lang="en-US" dirty="0" err="1"/>
              <a:t>sistema</a:t>
            </a:r>
            <a:r>
              <a:rPr lang="en-US" dirty="0"/>
              <a:t> </a:t>
            </a:r>
            <a:r>
              <a:rPr lang="en-US" dirty="0" err="1"/>
              <a:t>financeiro</a:t>
            </a:r>
            <a:r>
              <a:rPr lang="en-US" dirty="0"/>
              <a:t> </a:t>
            </a:r>
            <a:r>
              <a:rPr lang="en-US" dirty="0" err="1"/>
              <a:t>atual</a:t>
            </a:r>
            <a:r>
              <a:rPr lang="en-US" dirty="0"/>
              <a:t> </a:t>
            </a:r>
            <a:r>
              <a:rPr lang="en-US" dirty="0" err="1"/>
              <a:t>num</a:t>
            </a:r>
            <a:r>
              <a:rPr lang="en-US" dirty="0"/>
              <a:t> </a:t>
            </a:r>
            <a:r>
              <a:rPr lang="en-US" dirty="0" err="1"/>
              <a:t>nível</a:t>
            </a:r>
            <a:r>
              <a:rPr lang="en-US" dirty="0"/>
              <a:t> </a:t>
            </a:r>
            <a:r>
              <a:rPr lang="en-US" dirty="0" err="1"/>
              <a:t>básico</a:t>
            </a:r>
            <a:r>
              <a:rPr lang="en-US" dirty="0"/>
              <a:t> </a:t>
            </a:r>
            <a:r>
              <a:rPr lang="en-US" dirty="0" err="1"/>
              <a:t>para</a:t>
            </a:r>
            <a:r>
              <a:rPr lang="en-US" dirty="0"/>
              <a:t> </a:t>
            </a:r>
            <a:r>
              <a:rPr lang="en-US" dirty="0" err="1"/>
              <a:t>entender</a:t>
            </a:r>
            <a:r>
              <a:rPr lang="en-US" dirty="0"/>
              <a:t> </a:t>
            </a:r>
            <a:r>
              <a:rPr lang="en-US" dirty="0" err="1"/>
              <a:t>os</a:t>
            </a:r>
            <a:r>
              <a:rPr lang="en-US" dirty="0"/>
              <a:t> </a:t>
            </a:r>
            <a:r>
              <a:rPr lang="en-US" dirty="0" err="1"/>
              <a:t>paralelos</a:t>
            </a:r>
            <a:r>
              <a:rPr lang="en-US" dirty="0"/>
              <a:t> entre </a:t>
            </a:r>
            <a:r>
              <a:rPr lang="en-US" dirty="0" err="1"/>
              <a:t>finanças</a:t>
            </a:r>
            <a:r>
              <a:rPr lang="en-US" dirty="0"/>
              <a:t> </a:t>
            </a:r>
            <a:r>
              <a:rPr lang="en-US" dirty="0" err="1"/>
              <a:t>tradicionais</a:t>
            </a:r>
            <a:r>
              <a:rPr lang="en-US" dirty="0"/>
              <a:t> (</a:t>
            </a:r>
            <a:r>
              <a:rPr lang="en-US" dirty="0" err="1"/>
              <a:t>TradFi</a:t>
            </a:r>
            <a:r>
              <a:rPr lang="en-US" dirty="0"/>
              <a:t>) e </a:t>
            </a:r>
            <a:r>
              <a:rPr lang="en-US" dirty="0" err="1"/>
              <a:t>DeFi</a:t>
            </a:r>
            <a:r>
              <a:rPr lang="en-US" dirty="0"/>
              <a:t>.</a:t>
            </a:r>
            <a:endParaRPr lang="x-none" dirty="0"/>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578529" y="6254920"/>
            <a:ext cx="6376226" cy="39525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O </a:t>
            </a:r>
            <a:r>
              <a:rPr lang="en-US" b="1" dirty="0" err="1">
                <a:solidFill>
                  <a:srgbClr val="F79037"/>
                </a:solidFill>
              </a:rPr>
              <a:t>objetivo</a:t>
            </a:r>
            <a:r>
              <a:rPr lang="en-US" b="1" dirty="0">
                <a:solidFill>
                  <a:srgbClr val="F79037"/>
                </a:solidFill>
              </a:rPr>
              <a:t> do </a:t>
            </a:r>
            <a:r>
              <a:rPr lang="en-US" b="1" dirty="0" err="1">
                <a:solidFill>
                  <a:srgbClr val="F79037"/>
                </a:solidFill>
              </a:rPr>
              <a:t>sistema</a:t>
            </a:r>
            <a:r>
              <a:rPr lang="en-US" b="1" dirty="0">
                <a:solidFill>
                  <a:srgbClr val="F79037"/>
                </a:solidFill>
              </a:rPr>
              <a:t> </a:t>
            </a:r>
            <a:r>
              <a:rPr lang="en-US" b="1" dirty="0" err="1">
                <a:solidFill>
                  <a:srgbClr val="F79037"/>
                </a:solidFill>
              </a:rPr>
              <a:t>financeiro</a:t>
            </a:r>
            <a:endParaRPr lang="en-US" b="1" dirty="0">
              <a:solidFill>
                <a:srgbClr val="F79037"/>
              </a:solidFill>
            </a:endParaRPr>
          </a:p>
          <a:p>
            <a:r>
              <a:rPr lang="en-US" dirty="0">
                <a:solidFill>
                  <a:srgbClr val="000000"/>
                </a:solidFill>
              </a:rPr>
              <a:t>A principal </a:t>
            </a:r>
            <a:r>
              <a:rPr lang="en-US" dirty="0" err="1">
                <a:solidFill>
                  <a:srgbClr val="000000"/>
                </a:solidFill>
              </a:rPr>
              <a:t>função</a:t>
            </a:r>
            <a:r>
              <a:rPr lang="en-US" dirty="0">
                <a:solidFill>
                  <a:srgbClr val="000000"/>
                </a:solidFill>
              </a:rPr>
              <a:t> do </a:t>
            </a:r>
            <a:r>
              <a:rPr lang="en-US" dirty="0" err="1">
                <a:solidFill>
                  <a:srgbClr val="000000"/>
                </a:solidFill>
              </a:rPr>
              <a:t>sistema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vincular</a:t>
            </a:r>
            <a:r>
              <a:rPr lang="en-US" dirty="0">
                <a:solidFill>
                  <a:srgbClr val="000000"/>
                </a:solidFill>
              </a:rPr>
              <a:t> de forma </a:t>
            </a:r>
            <a:r>
              <a:rPr lang="en-US" dirty="0" err="1">
                <a:solidFill>
                  <a:srgbClr val="000000"/>
                </a:solidFill>
              </a:rPr>
              <a:t>eficiente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tomadores</a:t>
            </a:r>
            <a:r>
              <a:rPr lang="en-US" dirty="0">
                <a:solidFill>
                  <a:srgbClr val="000000"/>
                </a:solidFill>
              </a:rPr>
              <a:t> de </a:t>
            </a:r>
            <a:r>
              <a:rPr lang="en-US" dirty="0" err="1">
                <a:solidFill>
                  <a:srgbClr val="000000"/>
                </a:solidFill>
              </a:rPr>
              <a:t>empréstimos</a:t>
            </a:r>
            <a:r>
              <a:rPr lang="en-US" dirty="0">
                <a:solidFill>
                  <a:srgbClr val="000000"/>
                </a:solidFill>
              </a:rPr>
              <a:t> </a:t>
            </a:r>
            <a:r>
              <a:rPr lang="en-US" dirty="0" err="1">
                <a:solidFill>
                  <a:srgbClr val="000000"/>
                </a:solidFill>
              </a:rPr>
              <a:t>aos</a:t>
            </a:r>
            <a:r>
              <a:rPr lang="en-US" dirty="0">
                <a:solidFill>
                  <a:srgbClr val="000000"/>
                </a:solidFill>
              </a:rPr>
              <a:t> </a:t>
            </a:r>
            <a:r>
              <a:rPr lang="en-US" dirty="0" err="1">
                <a:solidFill>
                  <a:srgbClr val="000000"/>
                </a:solidFill>
              </a:rPr>
              <a:t>credores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mutuários</a:t>
            </a:r>
            <a:r>
              <a:rPr lang="en-US" dirty="0">
                <a:solidFill>
                  <a:srgbClr val="000000"/>
                </a:solidFill>
              </a:rPr>
              <a:t> </a:t>
            </a:r>
            <a:r>
              <a:rPr lang="en-US" dirty="0" err="1">
                <a:solidFill>
                  <a:srgbClr val="000000"/>
                </a:solidFill>
              </a:rPr>
              <a:t>variam</a:t>
            </a:r>
            <a:r>
              <a:rPr lang="en-US" dirty="0">
                <a:solidFill>
                  <a:srgbClr val="000000"/>
                </a:solidFill>
              </a:rPr>
              <a:t> de </a:t>
            </a:r>
            <a:r>
              <a:rPr lang="en-US" dirty="0" err="1">
                <a:solidFill>
                  <a:srgbClr val="000000"/>
                </a:solidFill>
              </a:rPr>
              <a:t>inventores</a:t>
            </a:r>
            <a:r>
              <a:rPr lang="en-US" dirty="0">
                <a:solidFill>
                  <a:srgbClr val="000000"/>
                </a:solidFill>
              </a:rPr>
              <a:t>, </a:t>
            </a:r>
            <a:r>
              <a:rPr lang="en-US" dirty="0" err="1">
                <a:solidFill>
                  <a:srgbClr val="000000"/>
                </a:solidFill>
              </a:rPr>
              <a:t>empreendedores</a:t>
            </a:r>
            <a:r>
              <a:rPr lang="en-US" dirty="0">
                <a:solidFill>
                  <a:srgbClr val="000000"/>
                </a:solidFill>
              </a:rPr>
              <a:t>, </a:t>
            </a:r>
            <a:r>
              <a:rPr lang="en-US" dirty="0" err="1">
                <a:solidFill>
                  <a:srgbClr val="000000"/>
                </a:solidFill>
              </a:rPr>
              <a:t>famílias</a:t>
            </a:r>
            <a:r>
              <a:rPr lang="en-US" dirty="0">
                <a:solidFill>
                  <a:srgbClr val="000000"/>
                </a:solidFill>
              </a:rPr>
              <a:t> </a:t>
            </a:r>
            <a:r>
              <a:rPr lang="en-US" dirty="0" err="1">
                <a:solidFill>
                  <a:srgbClr val="000000"/>
                </a:solidFill>
              </a:rPr>
              <a:t>domésticas</a:t>
            </a:r>
            <a:r>
              <a:rPr lang="en-US" dirty="0">
                <a:solidFill>
                  <a:srgbClr val="000000"/>
                </a:solidFill>
              </a:rPr>
              <a:t>, </a:t>
            </a:r>
            <a:r>
              <a:rPr lang="en-US" dirty="0" err="1">
                <a:solidFill>
                  <a:srgbClr val="000000"/>
                </a:solidFill>
              </a:rPr>
              <a:t>governos</a:t>
            </a:r>
            <a:r>
              <a:rPr lang="en-US" dirty="0">
                <a:solidFill>
                  <a:srgbClr val="000000"/>
                </a:solidFill>
              </a:rPr>
              <a:t>, </a:t>
            </a:r>
            <a:r>
              <a:rPr lang="en-US" dirty="0" err="1">
                <a:solidFill>
                  <a:srgbClr val="000000"/>
                </a:solidFill>
              </a:rPr>
              <a:t>empresas</a:t>
            </a:r>
            <a:r>
              <a:rPr lang="en-US" dirty="0">
                <a:solidFill>
                  <a:srgbClr val="000000"/>
                </a:solidFill>
              </a:rPr>
              <a:t> e startups com </a:t>
            </a:r>
            <a:r>
              <a:rPr lang="en-US" dirty="0" err="1">
                <a:solidFill>
                  <a:srgbClr val="000000"/>
                </a:solidFill>
              </a:rPr>
              <a:t>ideias</a:t>
            </a:r>
            <a:r>
              <a:rPr lang="en-US" dirty="0">
                <a:solidFill>
                  <a:srgbClr val="000000"/>
                </a:solidFill>
              </a:rPr>
              <a:t> de </a:t>
            </a:r>
            <a:r>
              <a:rPr lang="en-US" dirty="0" err="1">
                <a:solidFill>
                  <a:srgbClr val="000000"/>
                </a:solidFill>
              </a:rPr>
              <a:t>negócios</a:t>
            </a:r>
            <a:r>
              <a:rPr lang="en-US" dirty="0">
                <a:solidFill>
                  <a:srgbClr val="000000"/>
                </a:solidFill>
              </a:rPr>
              <a:t> </a:t>
            </a:r>
            <a:r>
              <a:rPr lang="en-US" dirty="0" err="1">
                <a:solidFill>
                  <a:srgbClr val="000000"/>
                </a:solidFill>
              </a:rPr>
              <a:t>potencialmente</a:t>
            </a:r>
            <a:r>
              <a:rPr lang="en-US" dirty="0">
                <a:solidFill>
                  <a:srgbClr val="000000"/>
                </a:solidFill>
              </a:rPr>
              <a:t> </a:t>
            </a:r>
            <a:r>
              <a:rPr lang="en-US" dirty="0" err="1">
                <a:solidFill>
                  <a:srgbClr val="000000"/>
                </a:solidFill>
              </a:rPr>
              <a:t>lucrativas</a:t>
            </a:r>
            <a:r>
              <a:rPr lang="en-US" dirty="0">
                <a:solidFill>
                  <a:srgbClr val="000000"/>
                </a:solidFill>
              </a:rPr>
              <a:t>, mas </a:t>
            </a:r>
            <a:r>
              <a:rPr lang="en-US" dirty="0" err="1">
                <a:solidFill>
                  <a:srgbClr val="000000"/>
                </a:solidFill>
              </a:rPr>
              <a:t>recursos</a:t>
            </a:r>
            <a:r>
              <a:rPr lang="en-US" dirty="0">
                <a:solidFill>
                  <a:srgbClr val="000000"/>
                </a:solidFill>
              </a:rPr>
              <a:t> </a:t>
            </a:r>
            <a:r>
              <a:rPr lang="en-US" dirty="0" err="1">
                <a:solidFill>
                  <a:srgbClr val="000000"/>
                </a:solidFill>
              </a:rPr>
              <a:t>financeiros</a:t>
            </a:r>
            <a:r>
              <a:rPr lang="en-US" dirty="0">
                <a:solidFill>
                  <a:srgbClr val="000000"/>
                </a:solidFill>
              </a:rPr>
              <a:t> </a:t>
            </a:r>
            <a:r>
              <a:rPr lang="en-US" dirty="0" err="1">
                <a:solidFill>
                  <a:srgbClr val="000000"/>
                </a:solidFill>
              </a:rPr>
              <a:t>limitados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gastos</a:t>
            </a:r>
            <a:r>
              <a:rPr lang="en-US" dirty="0">
                <a:solidFill>
                  <a:srgbClr val="000000"/>
                </a:solidFill>
              </a:rPr>
              <a:t> são </a:t>
            </a:r>
            <a:r>
              <a:rPr lang="en-US" dirty="0" err="1">
                <a:solidFill>
                  <a:srgbClr val="000000"/>
                </a:solidFill>
              </a:rPr>
              <a:t>maiores</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receitas</a:t>
            </a:r>
            <a:r>
              <a:rPr lang="en-US" dirty="0">
                <a:solidFill>
                  <a:srgbClr val="000000"/>
                </a:solidFill>
              </a:rPr>
              <a:t>. </a:t>
            </a:r>
            <a:r>
              <a:rPr lang="en-US" dirty="0" err="1">
                <a:solidFill>
                  <a:srgbClr val="000000"/>
                </a:solidFill>
              </a:rPr>
              <a:t>Credores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poupadores</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vêm</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calibrações</a:t>
            </a:r>
            <a:r>
              <a:rPr lang="en-US" dirty="0">
                <a:solidFill>
                  <a:srgbClr val="000000"/>
                </a:solidFill>
              </a:rPr>
              <a:t> </a:t>
            </a:r>
            <a:r>
              <a:rPr lang="en-US" dirty="0" err="1">
                <a:solidFill>
                  <a:srgbClr val="000000"/>
                </a:solidFill>
              </a:rPr>
              <a:t>diferentes</a:t>
            </a:r>
            <a:r>
              <a:rPr lang="en-US" dirty="0">
                <a:solidFill>
                  <a:srgbClr val="000000"/>
                </a:solidFill>
              </a:rPr>
              <a:t> e </a:t>
            </a:r>
            <a:r>
              <a:rPr lang="en-US" dirty="0" err="1">
                <a:solidFill>
                  <a:srgbClr val="000000"/>
                </a:solidFill>
              </a:rPr>
              <a:t>podem</a:t>
            </a:r>
            <a:r>
              <a:rPr lang="en-US" dirty="0">
                <a:solidFill>
                  <a:srgbClr val="000000"/>
                </a:solidFill>
              </a:rPr>
              <a:t> </a:t>
            </a:r>
            <a:r>
              <a:rPr lang="en-US" dirty="0" err="1">
                <a:solidFill>
                  <a:srgbClr val="000000"/>
                </a:solidFill>
              </a:rPr>
              <a:t>assumir</a:t>
            </a:r>
            <a:r>
              <a:rPr lang="en-US" dirty="0">
                <a:solidFill>
                  <a:srgbClr val="000000"/>
                </a:solidFill>
              </a:rPr>
              <a:t> a forma de </a:t>
            </a:r>
            <a:r>
              <a:rPr lang="en-US" dirty="0" err="1">
                <a:solidFill>
                  <a:srgbClr val="000000"/>
                </a:solidFill>
              </a:rPr>
              <a:t>famílias</a:t>
            </a:r>
            <a:r>
              <a:rPr lang="en-US" dirty="0">
                <a:solidFill>
                  <a:srgbClr val="000000"/>
                </a:solidFill>
              </a:rPr>
              <a:t> </a:t>
            </a:r>
            <a:r>
              <a:rPr lang="en-US" dirty="0" err="1">
                <a:solidFill>
                  <a:srgbClr val="000000"/>
                </a:solidFill>
              </a:rPr>
              <a:t>domésticas</a:t>
            </a:r>
            <a:r>
              <a:rPr lang="en-US" dirty="0">
                <a:solidFill>
                  <a:srgbClr val="000000"/>
                </a:solidFill>
              </a:rPr>
              <a:t>, </a:t>
            </a:r>
            <a:r>
              <a:rPr lang="en-US" dirty="0" err="1">
                <a:solidFill>
                  <a:srgbClr val="000000"/>
                </a:solidFill>
              </a:rPr>
              <a:t>empresas</a:t>
            </a:r>
            <a:r>
              <a:rPr lang="en-US" dirty="0">
                <a:solidFill>
                  <a:srgbClr val="000000"/>
                </a:solidFill>
              </a:rPr>
              <a:t>, </a:t>
            </a:r>
            <a:r>
              <a:rPr lang="en-US" dirty="0" err="1">
                <a:solidFill>
                  <a:srgbClr val="000000"/>
                </a:solidFill>
              </a:rPr>
              <a:t>governos</a:t>
            </a:r>
            <a:r>
              <a:rPr lang="en-US" dirty="0">
                <a:solidFill>
                  <a:srgbClr val="000000"/>
                </a:solidFill>
              </a:rPr>
              <a:t> e </a:t>
            </a:r>
            <a:r>
              <a:rPr lang="en-US" dirty="0" err="1">
                <a:solidFill>
                  <a:srgbClr val="000000"/>
                </a:solidFill>
              </a:rPr>
              <a:t>investidores</a:t>
            </a:r>
            <a:r>
              <a:rPr lang="en-US" dirty="0">
                <a:solidFill>
                  <a:srgbClr val="000000"/>
                </a:solidFill>
              </a:rPr>
              <a:t> com </a:t>
            </a:r>
            <a:r>
              <a:rPr lang="en-US" dirty="0" err="1">
                <a:solidFill>
                  <a:srgbClr val="000000"/>
                </a:solidFill>
              </a:rPr>
              <a:t>excesso</a:t>
            </a:r>
            <a:r>
              <a:rPr lang="en-US" dirty="0">
                <a:solidFill>
                  <a:srgbClr val="000000"/>
                </a:solidFill>
              </a:rPr>
              <a:t> de </a:t>
            </a:r>
            <a:r>
              <a:rPr lang="en-US" dirty="0" err="1">
                <a:solidFill>
                  <a:srgbClr val="000000"/>
                </a:solidFill>
              </a:rPr>
              <a:t>fundos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receitas</a:t>
            </a:r>
            <a:r>
              <a:rPr lang="en-US" dirty="0">
                <a:solidFill>
                  <a:srgbClr val="000000"/>
                </a:solidFill>
              </a:rPr>
              <a:t> são </a:t>
            </a:r>
            <a:r>
              <a:rPr lang="en-US" dirty="0" err="1">
                <a:solidFill>
                  <a:srgbClr val="000000"/>
                </a:solidFill>
              </a:rPr>
              <a:t>maiores</a:t>
            </a:r>
            <a:r>
              <a:rPr lang="en-US" dirty="0">
                <a:solidFill>
                  <a:srgbClr val="000000"/>
                </a:solidFill>
              </a:rPr>
              <a:t> do </a:t>
            </a:r>
            <a:r>
              <a:rPr lang="en-US" dirty="0" err="1">
                <a:solidFill>
                  <a:srgbClr val="000000"/>
                </a:solidFill>
              </a:rPr>
              <a:t>que</a:t>
            </a:r>
            <a:r>
              <a:rPr lang="en-US" dirty="0">
                <a:solidFill>
                  <a:srgbClr val="000000"/>
                </a:solidFill>
              </a:rPr>
              <a:t> as </a:t>
            </a:r>
            <a:r>
              <a:rPr lang="en-US" dirty="0" err="1">
                <a:solidFill>
                  <a:srgbClr val="000000"/>
                </a:solidFill>
              </a:rPr>
              <a:t>despesas</a:t>
            </a:r>
            <a:r>
              <a:rPr lang="en-US" dirty="0">
                <a:solidFill>
                  <a:srgbClr val="000000"/>
                </a:solidFill>
              </a:rPr>
              <a:t>. O </a:t>
            </a:r>
            <a:r>
              <a:rPr lang="en-US" dirty="0" err="1">
                <a:solidFill>
                  <a:srgbClr val="000000"/>
                </a:solidFill>
              </a:rPr>
              <a:t>sistema</a:t>
            </a:r>
            <a:r>
              <a:rPr lang="en-US" dirty="0">
                <a:solidFill>
                  <a:srgbClr val="000000"/>
                </a:solidFill>
              </a:rPr>
              <a:t> </a:t>
            </a:r>
            <a:r>
              <a:rPr lang="en-US" dirty="0" err="1">
                <a:solidFill>
                  <a:srgbClr val="000000"/>
                </a:solidFill>
              </a:rPr>
              <a:t>financeiro</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ajuda</a:t>
            </a:r>
            <a:r>
              <a:rPr lang="en-US" dirty="0">
                <a:solidFill>
                  <a:srgbClr val="000000"/>
                </a:solidFill>
              </a:rPr>
              <a:t> a </a:t>
            </a:r>
            <a:r>
              <a:rPr lang="en-US" dirty="0" err="1">
                <a:solidFill>
                  <a:srgbClr val="000000"/>
                </a:solidFill>
              </a:rPr>
              <a:t>vincular</a:t>
            </a:r>
            <a:r>
              <a:rPr lang="en-US" dirty="0">
                <a:solidFill>
                  <a:srgbClr val="000000"/>
                </a:solidFill>
              </a:rPr>
              <a:t> </a:t>
            </a:r>
            <a:r>
              <a:rPr lang="en-US" dirty="0" err="1">
                <a:solidFill>
                  <a:srgbClr val="000000"/>
                </a:solidFill>
              </a:rPr>
              <a:t>entidades</a:t>
            </a:r>
            <a:r>
              <a:rPr lang="en-US" dirty="0">
                <a:solidFill>
                  <a:srgbClr val="000000"/>
                </a:solidFill>
              </a:rPr>
              <a:t> </a:t>
            </a:r>
            <a:r>
              <a:rPr lang="en-US" dirty="0" err="1">
                <a:solidFill>
                  <a:srgbClr val="000000"/>
                </a:solidFill>
              </a:rPr>
              <a:t>avessas</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risco</a:t>
            </a:r>
            <a:r>
              <a:rPr lang="en-US" dirty="0">
                <a:solidFill>
                  <a:srgbClr val="000000"/>
                </a:solidFill>
              </a:rPr>
              <a:t> </a:t>
            </a:r>
            <a:r>
              <a:rPr lang="en-US" dirty="0" err="1">
                <a:solidFill>
                  <a:srgbClr val="000000"/>
                </a:solidFill>
              </a:rPr>
              <a:t>chamadas</a:t>
            </a:r>
            <a:r>
              <a:rPr lang="en-US" dirty="0">
                <a:solidFill>
                  <a:srgbClr val="000000"/>
                </a:solidFill>
              </a:rPr>
              <a:t> hedgers a </a:t>
            </a:r>
            <a:r>
              <a:rPr lang="en-US" dirty="0" err="1">
                <a:solidFill>
                  <a:srgbClr val="000000"/>
                </a:solidFill>
              </a:rPr>
              <a:t>especuladores</a:t>
            </a:r>
            <a:r>
              <a:rPr lang="en-US" dirty="0">
                <a:solidFill>
                  <a:srgbClr val="000000"/>
                </a:solidFill>
              </a:rPr>
              <a:t>.</a:t>
            </a:r>
          </a:p>
          <a:p>
            <a:endParaRPr lang="en-US" dirty="0">
              <a:solidFill>
                <a:srgbClr val="000000"/>
              </a:solidFill>
              <a:effectLst/>
              <a:latin typeface="Calibri" panose="020F0502020204030204" pitchFamily="34" charset="0"/>
            </a:endParaRPr>
          </a:p>
          <a:p>
            <a:r>
              <a:rPr lang="en-US" dirty="0" err="1">
                <a:solidFill>
                  <a:srgbClr val="000000"/>
                </a:solidFill>
              </a:rPr>
              <a:t>Acontece</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indivíduos</a:t>
            </a:r>
            <a:r>
              <a:rPr lang="en-US" dirty="0">
                <a:solidFill>
                  <a:srgbClr val="000000"/>
                </a:solidFill>
              </a:rPr>
              <a:t> e </a:t>
            </a:r>
            <a:r>
              <a:rPr lang="en-US" dirty="0" err="1">
                <a:solidFill>
                  <a:srgbClr val="000000"/>
                </a:solidFill>
              </a:rPr>
              <a:t>empresas</a:t>
            </a:r>
            <a:r>
              <a:rPr lang="en-US" dirty="0">
                <a:solidFill>
                  <a:srgbClr val="000000"/>
                </a:solidFill>
              </a:rPr>
              <a:t>, </a:t>
            </a:r>
            <a:r>
              <a:rPr lang="en-US" dirty="0" err="1">
                <a:solidFill>
                  <a:srgbClr val="000000"/>
                </a:solidFill>
              </a:rPr>
              <a:t>especialmente</a:t>
            </a:r>
            <a:r>
              <a:rPr lang="en-US" dirty="0">
                <a:solidFill>
                  <a:srgbClr val="000000"/>
                </a:solidFill>
              </a:rPr>
              <a:t> </a:t>
            </a:r>
            <a:r>
              <a:rPr lang="en-US" dirty="0" err="1">
                <a:solidFill>
                  <a:srgbClr val="000000"/>
                </a:solidFill>
              </a:rPr>
              <a:t>pequenos</a:t>
            </a:r>
            <a:r>
              <a:rPr lang="en-US" dirty="0">
                <a:solidFill>
                  <a:srgbClr val="000000"/>
                </a:solidFill>
              </a:rPr>
              <a:t> </a:t>
            </a:r>
            <a:r>
              <a:rPr lang="en-US" dirty="0" err="1">
                <a:solidFill>
                  <a:srgbClr val="000000"/>
                </a:solidFill>
              </a:rPr>
              <a:t>negócios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aqueles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vendem</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mercados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rápido</a:t>
            </a:r>
            <a:r>
              <a:rPr lang="en-US" dirty="0">
                <a:solidFill>
                  <a:srgbClr val="000000"/>
                </a:solidFill>
              </a:rPr>
              <a:t> </a:t>
            </a:r>
            <a:r>
              <a:rPr lang="en-US" dirty="0" err="1">
                <a:solidFill>
                  <a:srgbClr val="000000"/>
                </a:solidFill>
              </a:rPr>
              <a:t>crescimento</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riqueza</a:t>
            </a:r>
            <a:r>
              <a:rPr lang="en-US" dirty="0">
                <a:solidFill>
                  <a:srgbClr val="000000"/>
                </a:solidFill>
              </a:rPr>
              <a:t> </a:t>
            </a:r>
            <a:r>
              <a:rPr lang="en-US" dirty="0" err="1">
                <a:solidFill>
                  <a:srgbClr val="000000"/>
                </a:solidFill>
              </a:rPr>
              <a:t>suficiente</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seja</a:t>
            </a:r>
            <a:r>
              <a:rPr lang="en-US" dirty="0">
                <a:solidFill>
                  <a:srgbClr val="000000"/>
                </a:solidFill>
              </a:rPr>
              <a:t>, um </a:t>
            </a:r>
            <a:r>
              <a:rPr lang="en-US" dirty="0" err="1">
                <a:solidFill>
                  <a:srgbClr val="000000"/>
                </a:solidFill>
              </a:rPr>
              <a:t>estoque</a:t>
            </a:r>
            <a:r>
              <a:rPr lang="en-US" dirty="0">
                <a:solidFill>
                  <a:srgbClr val="000000"/>
                </a:solidFill>
              </a:rPr>
              <a:t>) e </a:t>
            </a:r>
            <a:r>
              <a:rPr lang="en-US" dirty="0" err="1">
                <a:solidFill>
                  <a:srgbClr val="000000"/>
                </a:solidFill>
              </a:rPr>
              <a:t>renda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seja</a:t>
            </a:r>
            <a:r>
              <a:rPr lang="en-US" dirty="0">
                <a:solidFill>
                  <a:srgbClr val="000000"/>
                </a:solidFill>
              </a:rPr>
              <a:t>, um </a:t>
            </a:r>
            <a:r>
              <a:rPr lang="en-US" dirty="0" err="1">
                <a:solidFill>
                  <a:srgbClr val="000000"/>
                </a:solidFill>
              </a:rPr>
              <a:t>fluxo</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implementar</a:t>
            </a:r>
            <a:r>
              <a:rPr lang="en-US" dirty="0">
                <a:solidFill>
                  <a:srgbClr val="000000"/>
                </a:solidFill>
              </a:rPr>
              <a:t> as </a:t>
            </a:r>
            <a:r>
              <a:rPr lang="en-US" dirty="0" err="1">
                <a:solidFill>
                  <a:srgbClr val="000000"/>
                </a:solidFill>
              </a:rPr>
              <a:t>suas</a:t>
            </a:r>
            <a:r>
              <a:rPr lang="en-US" dirty="0">
                <a:solidFill>
                  <a:srgbClr val="000000"/>
                </a:solidFill>
              </a:rPr>
              <a:t> </a:t>
            </a:r>
            <a:r>
              <a:rPr lang="en-US" dirty="0" err="1">
                <a:solidFill>
                  <a:srgbClr val="000000"/>
                </a:solidFill>
              </a:rPr>
              <a:t>ideias</a:t>
            </a:r>
            <a:r>
              <a:rPr lang="en-US" dirty="0">
                <a:solidFill>
                  <a:srgbClr val="000000"/>
                </a:solidFill>
              </a:rPr>
              <a:t> </a:t>
            </a:r>
            <a:r>
              <a:rPr lang="en-US" dirty="0" err="1">
                <a:solidFill>
                  <a:srgbClr val="000000"/>
                </a:solidFill>
              </a:rPr>
              <a:t>sem</a:t>
            </a:r>
            <a:r>
              <a:rPr lang="en-US" dirty="0">
                <a:solidFill>
                  <a:srgbClr val="000000"/>
                </a:solidFill>
              </a:rPr>
              <a:t> </a:t>
            </a:r>
            <a:r>
              <a:rPr lang="en-US" dirty="0" err="1">
                <a:solidFill>
                  <a:srgbClr val="000000"/>
                </a:solidFill>
              </a:rPr>
              <a:t>apoio</a:t>
            </a:r>
            <a:r>
              <a:rPr lang="en-US" dirty="0">
                <a:solidFill>
                  <a:srgbClr val="000000"/>
                </a:solidFill>
              </a:rPr>
              <a:t> </a:t>
            </a:r>
            <a:r>
              <a:rPr lang="en-US" dirty="0" err="1">
                <a:solidFill>
                  <a:srgbClr val="000000"/>
                </a:solidFill>
              </a:rPr>
              <a:t>financeiro</a:t>
            </a:r>
            <a:r>
              <a:rPr lang="en-US" dirty="0">
                <a:solidFill>
                  <a:srgbClr val="000000"/>
                </a:solidFill>
              </a:rPr>
              <a:t> </a:t>
            </a:r>
            <a:r>
              <a:rPr lang="en-US" dirty="0" err="1">
                <a:solidFill>
                  <a:srgbClr val="000000"/>
                </a:solidFill>
              </a:rPr>
              <a:t>externo</a:t>
            </a:r>
            <a:r>
              <a:rPr lang="en-US" dirty="0">
                <a:solidFill>
                  <a:srgbClr val="000000"/>
                </a:solidFill>
              </a:rPr>
              <a:t>, </a:t>
            </a:r>
            <a:r>
              <a:rPr lang="en-US" dirty="0" err="1">
                <a:solidFill>
                  <a:srgbClr val="000000"/>
                </a:solidFill>
              </a:rPr>
              <a:t>investindo</a:t>
            </a:r>
            <a:r>
              <a:rPr lang="en-US" dirty="0">
                <a:solidFill>
                  <a:srgbClr val="000000"/>
                </a:solidFill>
              </a:rPr>
              <a:t> de </a:t>
            </a:r>
            <a:r>
              <a:rPr lang="en-US" dirty="0" err="1">
                <a:solidFill>
                  <a:srgbClr val="000000"/>
                </a:solidFill>
              </a:rPr>
              <a:t>volta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lucros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conhecido</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finanças</a:t>
            </a:r>
            <a:r>
              <a:rPr lang="en-US" dirty="0">
                <a:solidFill>
                  <a:srgbClr val="000000"/>
                </a:solidFill>
              </a:rPr>
              <a:t> </a:t>
            </a:r>
            <a:r>
              <a:rPr lang="en-US" dirty="0" err="1">
                <a:solidFill>
                  <a:srgbClr val="000000"/>
                </a:solidFill>
              </a:rPr>
              <a:t>internas</a:t>
            </a:r>
            <a:r>
              <a:rPr lang="en-US" dirty="0">
                <a:solidFill>
                  <a:srgbClr val="000000"/>
                </a:solidFill>
              </a:rPr>
              <a:t>. O </a:t>
            </a:r>
            <a:r>
              <a:rPr lang="en-US" dirty="0" err="1">
                <a:solidFill>
                  <a:srgbClr val="000000"/>
                </a:solidFill>
              </a:rPr>
              <a:t>caso</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comum</a:t>
            </a:r>
            <a:r>
              <a:rPr lang="en-US" dirty="0">
                <a:solidFill>
                  <a:srgbClr val="000000"/>
                </a:solidFill>
              </a:rPr>
              <a:t>, no </a:t>
            </a:r>
            <a:r>
              <a:rPr lang="en-US" dirty="0" err="1">
                <a:solidFill>
                  <a:srgbClr val="000000"/>
                </a:solidFill>
              </a:rPr>
              <a:t>entanto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pessoas</a:t>
            </a:r>
            <a:r>
              <a:rPr lang="en-US" dirty="0">
                <a:solidFill>
                  <a:srgbClr val="000000"/>
                </a:solidFill>
              </a:rPr>
              <a:t> e </a:t>
            </a:r>
            <a:r>
              <a:rPr lang="en-US" dirty="0" err="1">
                <a:solidFill>
                  <a:srgbClr val="000000"/>
                </a:solidFill>
              </a:rPr>
              <a:t>empresas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têm</a:t>
            </a:r>
            <a:r>
              <a:rPr lang="en-US" dirty="0">
                <a:solidFill>
                  <a:srgbClr val="000000"/>
                </a:solidFill>
              </a:rPr>
              <a:t> boas </a:t>
            </a:r>
            <a:r>
              <a:rPr lang="en-US" dirty="0" err="1">
                <a:solidFill>
                  <a:srgbClr val="000000"/>
                </a:solidFill>
              </a:rPr>
              <a:t>ideias</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fundos</a:t>
            </a:r>
            <a:r>
              <a:rPr lang="en-US" dirty="0">
                <a:solidFill>
                  <a:srgbClr val="000000"/>
                </a:solidFill>
              </a:rPr>
              <a:t> </a:t>
            </a:r>
            <a:r>
              <a:rPr lang="en-US" dirty="0" err="1">
                <a:solidFill>
                  <a:srgbClr val="000000"/>
                </a:solidFill>
              </a:rPr>
              <a:t>necessários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elaborar</a:t>
            </a:r>
            <a:r>
              <a:rPr lang="en-US" dirty="0">
                <a:solidFill>
                  <a:srgbClr val="000000"/>
                </a:solidFill>
              </a:rPr>
              <a:t> </a:t>
            </a:r>
            <a:r>
              <a:rPr lang="en-US" dirty="0" err="1">
                <a:solidFill>
                  <a:srgbClr val="000000"/>
                </a:solidFill>
              </a:rPr>
              <a:t>projetos</a:t>
            </a:r>
            <a:r>
              <a:rPr lang="en-US" dirty="0">
                <a:solidFill>
                  <a:srgbClr val="000000"/>
                </a:solidFill>
              </a:rPr>
              <a:t>, </a:t>
            </a:r>
            <a:r>
              <a:rPr lang="en-US" dirty="0" err="1">
                <a:solidFill>
                  <a:srgbClr val="000000"/>
                </a:solidFill>
              </a:rPr>
              <a:t>criar</a:t>
            </a:r>
            <a:r>
              <a:rPr lang="en-US" dirty="0">
                <a:solidFill>
                  <a:srgbClr val="000000"/>
                </a:solidFill>
              </a:rPr>
              <a:t> </a:t>
            </a:r>
            <a:r>
              <a:rPr lang="en-US" dirty="0" err="1">
                <a:solidFill>
                  <a:srgbClr val="000000"/>
                </a:solidFill>
              </a:rPr>
              <a:t>protótipos</a:t>
            </a:r>
            <a:r>
              <a:rPr lang="en-US" dirty="0">
                <a:solidFill>
                  <a:srgbClr val="000000"/>
                </a:solidFill>
              </a:rPr>
              <a:t>, </a:t>
            </a:r>
            <a:r>
              <a:rPr lang="en-US" dirty="0" err="1">
                <a:solidFill>
                  <a:srgbClr val="000000"/>
                </a:solidFill>
              </a:rPr>
              <a:t>alugar</a:t>
            </a:r>
            <a:r>
              <a:rPr lang="en-US" dirty="0">
                <a:solidFill>
                  <a:srgbClr val="000000"/>
                </a:solidFill>
              </a:rPr>
              <a:t> </a:t>
            </a:r>
            <a:r>
              <a:rPr lang="en-US" dirty="0" err="1">
                <a:solidFill>
                  <a:srgbClr val="000000"/>
                </a:solidFill>
              </a:rPr>
              <a:t>escritórios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espaço</a:t>
            </a:r>
            <a:r>
              <a:rPr lang="en-US" dirty="0">
                <a:solidFill>
                  <a:srgbClr val="000000"/>
                </a:solidFill>
              </a:rPr>
              <a:t> de </a:t>
            </a:r>
            <a:r>
              <a:rPr lang="en-US" dirty="0" err="1">
                <a:solidFill>
                  <a:srgbClr val="000000"/>
                </a:solidFill>
              </a:rPr>
              <a:t>produção</a:t>
            </a:r>
            <a:r>
              <a:rPr lang="en-US" dirty="0">
                <a:solidFill>
                  <a:srgbClr val="000000"/>
                </a:solidFill>
              </a:rPr>
              <a:t>, </a:t>
            </a:r>
            <a:r>
              <a:rPr lang="en-US" dirty="0" err="1">
                <a:solidFill>
                  <a:srgbClr val="000000"/>
                </a:solidFill>
              </a:rPr>
              <a:t>pagar</a:t>
            </a:r>
            <a:r>
              <a:rPr lang="en-US" dirty="0">
                <a:solidFill>
                  <a:srgbClr val="000000"/>
                </a:solidFill>
              </a:rPr>
              <a:t> </a:t>
            </a:r>
            <a:r>
              <a:rPr lang="en-US" dirty="0" err="1">
                <a:solidFill>
                  <a:srgbClr val="000000"/>
                </a:solidFill>
              </a:rPr>
              <a:t>funcionários</a:t>
            </a:r>
            <a:r>
              <a:rPr lang="en-US" dirty="0">
                <a:solidFill>
                  <a:srgbClr val="000000"/>
                </a:solidFill>
              </a:rPr>
              <a:t>, </a:t>
            </a:r>
            <a:r>
              <a:rPr lang="en-US" dirty="0" err="1">
                <a:solidFill>
                  <a:srgbClr val="000000"/>
                </a:solidFill>
              </a:rPr>
              <a:t>obter</a:t>
            </a:r>
            <a:r>
              <a:rPr lang="en-US" dirty="0">
                <a:solidFill>
                  <a:srgbClr val="000000"/>
                </a:solidFill>
              </a:rPr>
              <a:t> </a:t>
            </a:r>
            <a:r>
              <a:rPr lang="en-US" dirty="0" err="1">
                <a:solidFill>
                  <a:srgbClr val="000000"/>
                </a:solidFill>
              </a:rPr>
              <a:t>autorizações</a:t>
            </a:r>
            <a:r>
              <a:rPr lang="en-US" dirty="0">
                <a:solidFill>
                  <a:srgbClr val="000000"/>
                </a:solidFill>
              </a:rPr>
              <a:t> e </a:t>
            </a:r>
            <a:r>
              <a:rPr lang="en-US" dirty="0" err="1">
                <a:solidFill>
                  <a:srgbClr val="000000"/>
                </a:solidFill>
              </a:rPr>
              <a:t>licenças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sofrer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riscos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vêm</a:t>
            </a:r>
            <a:r>
              <a:rPr lang="en-US" dirty="0">
                <a:solidFill>
                  <a:srgbClr val="000000"/>
                </a:solidFill>
              </a:rPr>
              <a:t> com a </a:t>
            </a:r>
            <a:r>
              <a:rPr lang="en-US" dirty="0" err="1">
                <a:solidFill>
                  <a:srgbClr val="000000"/>
                </a:solidFill>
              </a:rPr>
              <a:t>introdução</a:t>
            </a:r>
            <a:r>
              <a:rPr lang="en-US" dirty="0">
                <a:solidFill>
                  <a:srgbClr val="000000"/>
                </a:solidFill>
              </a:rPr>
              <a:t> de um </a:t>
            </a:r>
            <a:r>
              <a:rPr lang="en-US" dirty="0" err="1">
                <a:solidFill>
                  <a:srgbClr val="000000"/>
                </a:solidFill>
              </a:rPr>
              <a:t>bem</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serviço</a:t>
            </a:r>
            <a:r>
              <a:rPr lang="en-US" dirty="0">
                <a:solidFill>
                  <a:srgbClr val="000000"/>
                </a:solidFill>
              </a:rPr>
              <a:t> no </a:t>
            </a:r>
            <a:r>
              <a:rPr lang="en-US" dirty="0" err="1">
                <a:solidFill>
                  <a:srgbClr val="000000"/>
                </a:solidFill>
              </a:rPr>
              <a:t>mercado</a:t>
            </a:r>
            <a:r>
              <a:rPr lang="en-US" dirty="0">
                <a:solidFill>
                  <a:srgbClr val="000000"/>
                </a:solidFill>
              </a:rPr>
              <a:t>. </a:t>
            </a:r>
            <a:r>
              <a:rPr lang="en-US" dirty="0" err="1">
                <a:solidFill>
                  <a:srgbClr val="000000"/>
                </a:solidFill>
              </a:rPr>
              <a:t>Fundos</a:t>
            </a:r>
            <a:r>
              <a:rPr lang="en-US" dirty="0">
                <a:solidFill>
                  <a:srgbClr val="000000"/>
                </a:solidFill>
              </a:rPr>
              <a:t> </a:t>
            </a:r>
            <a:r>
              <a:rPr lang="en-US" dirty="0" err="1">
                <a:solidFill>
                  <a:srgbClr val="000000"/>
                </a:solidFill>
              </a:rPr>
              <a:t>suficientes</a:t>
            </a:r>
            <a:r>
              <a:rPr lang="en-US" dirty="0">
                <a:solidFill>
                  <a:srgbClr val="000000"/>
                </a:solidFill>
              </a:rPr>
              <a:t> são </a:t>
            </a:r>
            <a:r>
              <a:rPr lang="en-US" dirty="0" err="1">
                <a:solidFill>
                  <a:srgbClr val="000000"/>
                </a:solidFill>
              </a:rPr>
              <a:t>vitais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perseguir</a:t>
            </a:r>
            <a:r>
              <a:rPr lang="en-US" dirty="0">
                <a:solidFill>
                  <a:srgbClr val="000000"/>
                </a:solidFill>
              </a:rPr>
              <a:t> e </a:t>
            </a:r>
            <a:r>
              <a:rPr lang="en-US" dirty="0" err="1">
                <a:solidFill>
                  <a:srgbClr val="000000"/>
                </a:solidFill>
              </a:rPr>
              <a:t>realizar</a:t>
            </a:r>
            <a:r>
              <a:rPr lang="en-US" dirty="0">
                <a:solidFill>
                  <a:srgbClr val="000000"/>
                </a:solidFill>
              </a:rPr>
              <a:t> </a:t>
            </a:r>
            <a:r>
              <a:rPr lang="en-US" dirty="0" err="1">
                <a:solidFill>
                  <a:srgbClr val="000000"/>
                </a:solidFill>
              </a:rPr>
              <a:t>nossas</a:t>
            </a:r>
            <a:r>
              <a:rPr lang="en-US" dirty="0">
                <a:solidFill>
                  <a:srgbClr val="000000"/>
                </a:solidFill>
              </a:rPr>
              <a:t> </a:t>
            </a:r>
            <a:r>
              <a:rPr lang="en-US" dirty="0" err="1">
                <a:solidFill>
                  <a:srgbClr val="000000"/>
                </a:solidFill>
              </a:rPr>
              <a:t>ideias</a:t>
            </a:r>
            <a:r>
              <a:rPr lang="en-US" dirty="0">
                <a:solidFill>
                  <a:srgbClr val="000000"/>
                </a:solidFill>
              </a:rPr>
              <a:t> de um </a:t>
            </a:r>
            <a:r>
              <a:rPr lang="en-US" dirty="0" err="1">
                <a:solidFill>
                  <a:srgbClr val="000000"/>
                </a:solidFill>
              </a:rPr>
              <a:t>ponto</a:t>
            </a:r>
            <a:r>
              <a:rPr lang="en-US" dirty="0">
                <a:solidFill>
                  <a:srgbClr val="000000"/>
                </a:solidFill>
              </a:rPr>
              <a:t> de vista </a:t>
            </a:r>
            <a:r>
              <a:rPr lang="en-US" dirty="0" err="1">
                <a:solidFill>
                  <a:srgbClr val="000000"/>
                </a:solidFill>
              </a:rPr>
              <a:t>profissional</a:t>
            </a:r>
            <a:r>
              <a:rPr lang="en-US" dirty="0">
                <a:solidFill>
                  <a:srgbClr val="000000"/>
                </a:solidFill>
              </a:rPr>
              <a:t> e </a:t>
            </a:r>
            <a:r>
              <a:rPr lang="en-US" dirty="0" err="1">
                <a:solidFill>
                  <a:srgbClr val="000000"/>
                </a:solidFill>
              </a:rPr>
              <a:t>privado</a:t>
            </a:r>
            <a:r>
              <a:rPr lang="en-US" dirty="0">
                <a:solidFill>
                  <a:srgbClr val="000000"/>
                </a:solidFill>
              </a:rPr>
              <a:t>. Este </a:t>
            </a:r>
            <a:r>
              <a:rPr lang="en-US" dirty="0" err="1">
                <a:solidFill>
                  <a:srgbClr val="000000"/>
                </a:solidFill>
              </a:rPr>
              <a:t>curso</a:t>
            </a:r>
            <a:r>
              <a:rPr lang="en-US" dirty="0">
                <a:solidFill>
                  <a:srgbClr val="000000"/>
                </a:solidFill>
              </a:rPr>
              <a:t> </a:t>
            </a:r>
            <a:r>
              <a:rPr lang="en-US" dirty="0" err="1">
                <a:solidFill>
                  <a:srgbClr val="000000"/>
                </a:solidFill>
              </a:rPr>
              <a:t>sobre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gratuito</a:t>
            </a:r>
            <a:r>
              <a:rPr lang="en-US" dirty="0">
                <a:solidFill>
                  <a:srgbClr val="000000"/>
                </a:solidFill>
              </a:rPr>
              <a:t> </a:t>
            </a:r>
            <a:r>
              <a:rPr lang="en-US" dirty="0" err="1">
                <a:solidFill>
                  <a:srgbClr val="000000"/>
                </a:solidFill>
              </a:rPr>
              <a:t>porque</a:t>
            </a:r>
            <a:r>
              <a:rPr lang="en-US" dirty="0">
                <a:solidFill>
                  <a:srgbClr val="000000"/>
                </a:solidFill>
              </a:rPr>
              <a:t> a UE </a:t>
            </a:r>
            <a:r>
              <a:rPr lang="en-US" dirty="0" err="1">
                <a:solidFill>
                  <a:srgbClr val="000000"/>
                </a:solidFill>
              </a:rPr>
              <a:t>considera</a:t>
            </a:r>
            <a:r>
              <a:rPr lang="en-US" dirty="0">
                <a:solidFill>
                  <a:srgbClr val="000000"/>
                </a:solidFill>
              </a:rPr>
              <a:t> a </a:t>
            </a:r>
            <a:r>
              <a:rPr lang="en-US" dirty="0" err="1">
                <a:solidFill>
                  <a:srgbClr val="000000"/>
                </a:solidFill>
              </a:rPr>
              <a:t>educação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necessidade</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deve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disponibilizada</a:t>
            </a:r>
            <a:r>
              <a:rPr lang="en-US" dirty="0">
                <a:solidFill>
                  <a:srgbClr val="000000"/>
                </a:solidFill>
              </a:rPr>
              <a:t> </a:t>
            </a:r>
            <a:r>
              <a:rPr lang="en-US" dirty="0" err="1">
                <a:solidFill>
                  <a:srgbClr val="000000"/>
                </a:solidFill>
              </a:rPr>
              <a:t>apenas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aqueles</a:t>
            </a:r>
            <a:r>
              <a:rPr lang="en-US" dirty="0">
                <a:solidFill>
                  <a:srgbClr val="000000"/>
                </a:solidFill>
              </a:rPr>
              <a:t> </a:t>
            </a:r>
            <a:r>
              <a:rPr lang="en-US" dirty="0" err="1">
                <a:solidFill>
                  <a:srgbClr val="000000"/>
                </a:solidFill>
              </a:rPr>
              <a:t>alunos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meios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pagar</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ela</a:t>
            </a:r>
            <a:r>
              <a:rPr lang="en-US" dirty="0">
                <a:solidFill>
                  <a:srgbClr val="000000"/>
                </a:solidFill>
              </a:rPr>
              <a:t>.</a:t>
            </a:r>
          </a:p>
          <a:p>
            <a:endParaRPr lang="en-US" dirty="0">
              <a:solidFill>
                <a:srgbClr val="000000"/>
              </a:solidFill>
            </a:endParaRPr>
          </a:p>
          <a:p>
            <a:r>
              <a:rPr lang="en-US" b="1" dirty="0">
                <a:solidFill>
                  <a:srgbClr val="F79037"/>
                </a:solidFill>
              </a:rPr>
              <a:t>A </a:t>
            </a:r>
            <a:r>
              <a:rPr lang="en-US" b="1" dirty="0" err="1">
                <a:solidFill>
                  <a:srgbClr val="F79037"/>
                </a:solidFill>
              </a:rPr>
              <a:t>necessidade</a:t>
            </a:r>
            <a:r>
              <a:rPr lang="en-US" b="1" dirty="0">
                <a:solidFill>
                  <a:srgbClr val="F79037"/>
                </a:solidFill>
              </a:rPr>
              <a:t> de um </a:t>
            </a:r>
            <a:r>
              <a:rPr lang="en-US" b="1" dirty="0" err="1">
                <a:solidFill>
                  <a:srgbClr val="F79037"/>
                </a:solidFill>
              </a:rPr>
              <a:t>sistema</a:t>
            </a:r>
            <a:r>
              <a:rPr lang="en-US" b="1" dirty="0">
                <a:solidFill>
                  <a:srgbClr val="F79037"/>
                </a:solidFill>
              </a:rPr>
              <a:t> </a:t>
            </a:r>
            <a:r>
              <a:rPr lang="en-US" b="1" dirty="0" err="1">
                <a:solidFill>
                  <a:srgbClr val="F79037"/>
                </a:solidFill>
              </a:rPr>
              <a:t>financeiro</a:t>
            </a:r>
            <a:r>
              <a:rPr lang="en-US" b="1" dirty="0">
                <a:solidFill>
                  <a:srgbClr val="F79037"/>
                </a:solidFill>
              </a:rPr>
              <a:t> (?)</a:t>
            </a:r>
          </a:p>
          <a:p>
            <a:r>
              <a:rPr lang="en-US" dirty="0" err="1">
                <a:solidFill>
                  <a:srgbClr val="000000"/>
                </a:solidFill>
              </a:rPr>
              <a:t>Por</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indivíduos</a:t>
            </a:r>
            <a:r>
              <a:rPr lang="en-US" dirty="0">
                <a:solidFill>
                  <a:srgbClr val="000000"/>
                </a:solidFill>
              </a:rPr>
              <a:t> e </a:t>
            </a:r>
            <a:r>
              <a:rPr lang="en-US" dirty="0" err="1">
                <a:solidFill>
                  <a:srgbClr val="000000"/>
                </a:solidFill>
              </a:rPr>
              <a:t>empresas</a:t>
            </a:r>
            <a:r>
              <a:rPr lang="en-US" dirty="0">
                <a:solidFill>
                  <a:srgbClr val="000000"/>
                </a:solidFill>
              </a:rPr>
              <a:t> </a:t>
            </a:r>
            <a:r>
              <a:rPr lang="en-US" dirty="0" err="1">
                <a:solidFill>
                  <a:srgbClr val="000000"/>
                </a:solidFill>
              </a:rPr>
              <a:t>simplesmente</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pedem</a:t>
            </a:r>
            <a:r>
              <a:rPr lang="en-US" dirty="0">
                <a:solidFill>
                  <a:srgbClr val="000000"/>
                </a:solidFill>
              </a:rPr>
              <a:t> </a:t>
            </a:r>
            <a:r>
              <a:rPr lang="en-US" dirty="0" err="1">
                <a:solidFill>
                  <a:srgbClr val="000000"/>
                </a:solidFill>
              </a:rPr>
              <a:t>emprestado</a:t>
            </a:r>
            <a:r>
              <a:rPr lang="en-US" dirty="0">
                <a:solidFill>
                  <a:srgbClr val="000000"/>
                </a:solidFill>
              </a:rPr>
              <a:t> a outros </a:t>
            </a:r>
            <a:r>
              <a:rPr lang="en-US" dirty="0" err="1">
                <a:solidFill>
                  <a:srgbClr val="000000"/>
                </a:solidFill>
              </a:rPr>
              <a:t>indivíduos</a:t>
            </a:r>
            <a:r>
              <a:rPr lang="en-US" dirty="0">
                <a:solidFill>
                  <a:srgbClr val="000000"/>
                </a:solidFill>
              </a:rPr>
              <a:t> e </a:t>
            </a:r>
            <a:r>
              <a:rPr lang="en-US" dirty="0" err="1">
                <a:solidFill>
                  <a:srgbClr val="000000"/>
                </a:solidFill>
              </a:rPr>
              <a:t>empresas</a:t>
            </a:r>
            <a:r>
              <a:rPr lang="en-US" dirty="0">
                <a:solidFill>
                  <a:srgbClr val="000000"/>
                </a:solidFill>
              </a:rPr>
              <a:t> </a:t>
            </a:r>
            <a:r>
              <a:rPr lang="en-US" dirty="0" err="1">
                <a:solidFill>
                  <a:srgbClr val="000000"/>
                </a:solidFill>
              </a:rPr>
              <a:t>quando</a:t>
            </a:r>
            <a:r>
              <a:rPr lang="en-US" dirty="0">
                <a:solidFill>
                  <a:srgbClr val="000000"/>
                </a:solidFill>
              </a:rPr>
              <a:t> </a:t>
            </a:r>
            <a:r>
              <a:rPr lang="en-US" dirty="0" err="1">
                <a:solidFill>
                  <a:srgbClr val="000000"/>
                </a:solidFill>
              </a:rPr>
              <a:t>precisam</a:t>
            </a:r>
            <a:r>
              <a:rPr lang="en-US" dirty="0">
                <a:solidFill>
                  <a:srgbClr val="000000"/>
                </a:solidFill>
              </a:rPr>
              <a:t>?</a:t>
            </a:r>
          </a:p>
          <a:p>
            <a:endParaRPr lang="en-US" dirty="0">
              <a:solidFill>
                <a:srgbClr val="000000"/>
              </a:solidFill>
              <a:effectLst/>
              <a:latin typeface="Calibri" panose="020F0502020204030204" pitchFamily="34" charset="0"/>
            </a:endParaRPr>
          </a:p>
        </p:txBody>
      </p:sp>
      <p:sp>
        <p:nvSpPr>
          <p:cNvPr id="3" name="Text Placeholder 16">
            <a:extLst>
              <a:ext uri="{FF2B5EF4-FFF2-40B4-BE49-F238E27FC236}">
                <a16:creationId xmlns:a16="http://schemas.microsoft.com/office/drawing/2014/main" id="{14A835CB-D006-23C2-3D09-B877EE2F2B4A}"/>
              </a:ext>
            </a:extLst>
          </p:cNvPr>
          <p:cNvSpPr>
            <a:spLocks noGrp="1"/>
          </p:cNvSpPr>
          <p:nvPr/>
        </p:nvSpPr>
        <p:spPr>
          <a:xfrm>
            <a:off x="767225" y="1332853"/>
            <a:ext cx="391395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ea typeface="Times New Roman" panose="02020603050405020304" pitchFamily="18" charset="0"/>
                <a:cs typeface="Calibri" panose="020F0502020204030204" pitchFamily="34" charset="0"/>
              </a:rPr>
              <a:t>3.1 </a:t>
            </a:r>
            <a:r>
              <a:rPr lang="en-US" sz="1800" b="0" dirty="0" err="1">
                <a:ea typeface="Times New Roman" panose="02020603050405020304" pitchFamily="18" charset="0"/>
                <a:cs typeface="Calibri" panose="020F0502020204030204" pitchFamily="34" charset="0"/>
              </a:rPr>
              <a:t>Sistema</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Financeiro</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Tradicional</a:t>
            </a:r>
            <a:endParaRPr lang="en-US" sz="1800" b="0" dirty="0"/>
          </a:p>
        </p:txBody>
      </p:sp>
      <p:sp>
        <p:nvSpPr>
          <p:cNvPr id="4" name="Text Placeholder 17">
            <a:extLst>
              <a:ext uri="{FF2B5EF4-FFF2-40B4-BE49-F238E27FC236}">
                <a16:creationId xmlns:a16="http://schemas.microsoft.com/office/drawing/2014/main" id="{06BDA0EC-1B64-7EA6-57B3-FEB548E1552E}"/>
              </a:ext>
            </a:extLst>
          </p:cNvPr>
          <p:cNvSpPr txBox="1">
            <a:spLocks/>
          </p:cNvSpPr>
          <p:nvPr/>
        </p:nvSpPr>
        <p:spPr>
          <a:xfrm>
            <a:off x="730684" y="182522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Qualquer</a:t>
            </a:r>
            <a:r>
              <a:rPr lang="en-US" dirty="0"/>
              <a:t> </a:t>
            </a:r>
            <a:r>
              <a:rPr lang="en-US" dirty="0" err="1"/>
              <a:t>sistema</a:t>
            </a:r>
            <a:r>
              <a:rPr lang="en-US" dirty="0"/>
              <a:t> </a:t>
            </a:r>
            <a:r>
              <a:rPr lang="en-US" dirty="0" err="1"/>
              <a:t>financeiro</a:t>
            </a:r>
            <a:r>
              <a:rPr lang="en-US" dirty="0"/>
              <a:t> </a:t>
            </a:r>
            <a:r>
              <a:rPr lang="en-US" dirty="0" err="1"/>
              <a:t>que</a:t>
            </a:r>
            <a:r>
              <a:rPr lang="en-US" dirty="0"/>
              <a:t> </a:t>
            </a:r>
            <a:r>
              <a:rPr lang="en-US" dirty="0" err="1"/>
              <a:t>conhecemos</a:t>
            </a:r>
            <a:r>
              <a:rPr lang="en-US" dirty="0"/>
              <a:t> </a:t>
            </a:r>
            <a:r>
              <a:rPr lang="en-US" dirty="0" err="1"/>
              <a:t>hoje</a:t>
            </a:r>
            <a:r>
              <a:rPr lang="en-US" dirty="0"/>
              <a:t> </a:t>
            </a:r>
            <a:r>
              <a:rPr lang="en-US" dirty="0" err="1"/>
              <a:t>é</a:t>
            </a:r>
            <a:r>
              <a:rPr lang="en-US" dirty="0"/>
              <a:t> </a:t>
            </a:r>
            <a:r>
              <a:rPr lang="en-US" dirty="0" err="1"/>
              <a:t>uma</a:t>
            </a:r>
            <a:r>
              <a:rPr lang="en-US" dirty="0"/>
              <a:t> </a:t>
            </a:r>
            <a:r>
              <a:rPr lang="en-US" dirty="0" err="1"/>
              <a:t>rede</a:t>
            </a:r>
            <a:r>
              <a:rPr lang="en-US" dirty="0"/>
              <a:t> </a:t>
            </a:r>
            <a:r>
              <a:rPr lang="en-US" dirty="0" err="1"/>
              <a:t>altamente</a:t>
            </a:r>
            <a:r>
              <a:rPr lang="en-US" dirty="0"/>
              <a:t> </a:t>
            </a:r>
            <a:r>
              <a:rPr lang="en-US" dirty="0" err="1"/>
              <a:t>interconectada</a:t>
            </a:r>
            <a:r>
              <a:rPr lang="en-US" dirty="0"/>
              <a:t> de </a:t>
            </a:r>
            <a:r>
              <a:rPr lang="en-US" dirty="0" err="1"/>
              <a:t>intermediários</a:t>
            </a:r>
            <a:r>
              <a:rPr lang="en-US" dirty="0"/>
              <a:t>, </a:t>
            </a:r>
            <a:r>
              <a:rPr lang="en-US" dirty="0" err="1"/>
              <a:t>facilitadores</a:t>
            </a:r>
            <a:r>
              <a:rPr lang="en-US" dirty="0"/>
              <a:t> e </a:t>
            </a:r>
            <a:r>
              <a:rPr lang="en-US" dirty="0" err="1"/>
              <a:t>mercados</a:t>
            </a:r>
            <a:r>
              <a:rPr lang="en-US" dirty="0"/>
              <a:t> </a:t>
            </a:r>
            <a:r>
              <a:rPr lang="en-US" dirty="0" err="1"/>
              <a:t>que</a:t>
            </a:r>
            <a:r>
              <a:rPr lang="en-US" dirty="0"/>
              <a:t> </a:t>
            </a:r>
            <a:r>
              <a:rPr lang="en-US" dirty="0" err="1"/>
              <a:t>atendem</a:t>
            </a:r>
            <a:r>
              <a:rPr lang="en-US" dirty="0"/>
              <a:t> </a:t>
            </a:r>
            <a:r>
              <a:rPr lang="en-US" dirty="0" err="1"/>
              <a:t>aos</a:t>
            </a:r>
            <a:r>
              <a:rPr lang="en-US" dirty="0"/>
              <a:t> </a:t>
            </a:r>
            <a:r>
              <a:rPr lang="en-US" dirty="0" err="1"/>
              <a:t>seguintes</a:t>
            </a:r>
            <a:r>
              <a:rPr lang="en-US" dirty="0"/>
              <a:t> </a:t>
            </a:r>
            <a:r>
              <a:rPr lang="en-US" dirty="0" err="1"/>
              <a:t>propósitos</a:t>
            </a:r>
            <a:r>
              <a:rPr lang="en-US" dirty="0"/>
              <a:t>:</a:t>
            </a:r>
            <a:endParaRPr lang="x-none" dirty="0"/>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355986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A958AB5-C18B-469E-839F-823A5DFE2449}"/>
              </a:ext>
            </a:extLst>
          </p:cNvPr>
          <p:cNvGrpSpPr/>
          <p:nvPr/>
        </p:nvGrpSpPr>
        <p:grpSpPr>
          <a:xfrm>
            <a:off x="2798933" y="3565898"/>
            <a:ext cx="2382378" cy="1092607"/>
            <a:chOff x="3357324" y="3565898"/>
            <a:chExt cx="2382378" cy="1092607"/>
          </a:xfrm>
        </p:grpSpPr>
        <p:sp>
          <p:nvSpPr>
            <p:cNvPr id="11" name="Text Placeholder 17">
              <a:extLst>
                <a:ext uri="{FF2B5EF4-FFF2-40B4-BE49-F238E27FC236}">
                  <a16:creationId xmlns:a16="http://schemas.microsoft.com/office/drawing/2014/main" id="{445A36A5-111D-3C7D-EF2A-C7BF2DB852DC}"/>
                </a:ext>
              </a:extLst>
            </p:cNvPr>
            <p:cNvSpPr txBox="1">
              <a:spLocks/>
            </p:cNvSpPr>
            <p:nvPr/>
          </p:nvSpPr>
          <p:spPr>
            <a:xfrm>
              <a:off x="3921483" y="3996802"/>
              <a:ext cx="1818219" cy="2653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Compartilhamento</a:t>
              </a:r>
              <a:r>
                <a:rPr lang="en-US" dirty="0">
                  <a:solidFill>
                    <a:srgbClr val="F79037"/>
                  </a:solidFill>
                </a:rPr>
                <a:t> de </a:t>
              </a:r>
              <a:r>
                <a:rPr lang="en-US" dirty="0" err="1">
                  <a:solidFill>
                    <a:srgbClr val="F79037"/>
                  </a:solidFill>
                </a:rPr>
                <a:t>riscos</a:t>
              </a:r>
              <a:endParaRPr lang="en-US" dirty="0">
                <a:solidFill>
                  <a:srgbClr val="F79037"/>
                </a:solidFill>
              </a:endParaRPr>
            </a:p>
          </p:txBody>
        </p:sp>
        <p:sp>
          <p:nvSpPr>
            <p:cNvPr id="12" name="TextBox 11">
              <a:extLst>
                <a:ext uri="{FF2B5EF4-FFF2-40B4-BE49-F238E27FC236}">
                  <a16:creationId xmlns:a16="http://schemas.microsoft.com/office/drawing/2014/main" id="{245412AF-216D-DF60-72B7-DC411545894C}"/>
                </a:ext>
              </a:extLst>
            </p:cNvPr>
            <p:cNvSpPr txBox="1"/>
            <p:nvPr/>
          </p:nvSpPr>
          <p:spPr>
            <a:xfrm>
              <a:off x="3357324" y="35658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grpSp>
      <p:grpSp>
        <p:nvGrpSpPr>
          <p:cNvPr id="15" name="Group 14">
            <a:extLst>
              <a:ext uri="{FF2B5EF4-FFF2-40B4-BE49-F238E27FC236}">
                <a16:creationId xmlns:a16="http://schemas.microsoft.com/office/drawing/2014/main" id="{4673E38D-EA28-B42E-3CB3-43C663B47632}"/>
              </a:ext>
            </a:extLst>
          </p:cNvPr>
          <p:cNvGrpSpPr/>
          <p:nvPr/>
        </p:nvGrpSpPr>
        <p:grpSpPr>
          <a:xfrm>
            <a:off x="743392" y="2463928"/>
            <a:ext cx="6072890" cy="1104331"/>
            <a:chOff x="1298066" y="2463928"/>
            <a:chExt cx="6072890" cy="1104331"/>
          </a:xfrm>
        </p:grpSpPr>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862226" y="2889283"/>
              <a:ext cx="1388662" cy="27090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Alocação</a:t>
              </a:r>
              <a:r>
                <a:rPr lang="en-US" dirty="0">
                  <a:solidFill>
                    <a:srgbClr val="F79037"/>
                  </a:solidFill>
                </a:rPr>
                <a:t> de capital</a:t>
              </a:r>
            </a:p>
          </p:txBody>
        </p:sp>
        <p:sp>
          <p:nvSpPr>
            <p:cNvPr id="8" name="TextBox 7">
              <a:extLst>
                <a:ext uri="{FF2B5EF4-FFF2-40B4-BE49-F238E27FC236}">
                  <a16:creationId xmlns:a16="http://schemas.microsoft.com/office/drawing/2014/main" id="{F90A2E73-33EA-FCF0-4489-641A2DB71929}"/>
                </a:ext>
              </a:extLst>
            </p:cNvPr>
            <p:cNvSpPr txBox="1"/>
            <p:nvPr/>
          </p:nvSpPr>
          <p:spPr>
            <a:xfrm>
              <a:off x="1298066" y="24639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3" name="Text Placeholder 17">
              <a:extLst>
                <a:ext uri="{FF2B5EF4-FFF2-40B4-BE49-F238E27FC236}">
                  <a16:creationId xmlns:a16="http://schemas.microsoft.com/office/drawing/2014/main" id="{EA846321-8548-BE40-DBEB-5D4CEDDA706E}"/>
                </a:ext>
              </a:extLst>
            </p:cNvPr>
            <p:cNvSpPr txBox="1">
              <a:spLocks/>
            </p:cNvSpPr>
            <p:nvPr/>
          </p:nvSpPr>
          <p:spPr>
            <a:xfrm>
              <a:off x="5735985" y="2728159"/>
              <a:ext cx="1634971"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Facilitar</a:t>
              </a:r>
              <a:r>
                <a:rPr lang="en-US" dirty="0">
                  <a:solidFill>
                    <a:srgbClr val="F79037"/>
                  </a:solidFill>
                </a:rPr>
                <a:t> </a:t>
              </a:r>
              <a:r>
                <a:rPr lang="en-US" dirty="0" err="1">
                  <a:solidFill>
                    <a:srgbClr val="F79037"/>
                  </a:solidFill>
                </a:rPr>
                <a:t>todos</a:t>
              </a:r>
              <a:r>
                <a:rPr lang="en-US" dirty="0">
                  <a:solidFill>
                    <a:srgbClr val="F79037"/>
                  </a:solidFill>
                </a:rPr>
                <a:t> </a:t>
              </a:r>
              <a:r>
                <a:rPr lang="en-US" dirty="0" err="1">
                  <a:solidFill>
                    <a:srgbClr val="F79037"/>
                  </a:solidFill>
                </a:rPr>
                <a:t>os</a:t>
              </a:r>
              <a:r>
                <a:rPr lang="en-US" dirty="0">
                  <a:solidFill>
                    <a:srgbClr val="F79037"/>
                  </a:solidFill>
                </a:rPr>
                <a:t> </a:t>
              </a:r>
              <a:r>
                <a:rPr lang="en-US" dirty="0" err="1">
                  <a:solidFill>
                    <a:srgbClr val="F79037"/>
                  </a:solidFill>
                </a:rPr>
                <a:t>tipos</a:t>
              </a:r>
              <a:r>
                <a:rPr lang="en-US" dirty="0">
                  <a:solidFill>
                    <a:srgbClr val="F79037"/>
                  </a:solidFill>
                </a:rPr>
                <a:t> de </a:t>
              </a:r>
              <a:r>
                <a:rPr lang="en-US" dirty="0" err="1">
                  <a:solidFill>
                    <a:srgbClr val="F79037"/>
                  </a:solidFill>
                </a:rPr>
                <a:t>comércio</a:t>
              </a:r>
              <a:r>
                <a:rPr lang="en-US" dirty="0">
                  <a:solidFill>
                    <a:srgbClr val="F79037"/>
                  </a:solidFill>
                </a:rPr>
                <a:t>, </a:t>
              </a:r>
              <a:r>
                <a:rPr lang="en-US" dirty="0" err="1">
                  <a:solidFill>
                    <a:srgbClr val="F79037"/>
                  </a:solidFill>
                </a:rPr>
                <a:t>incluindo</a:t>
              </a:r>
              <a:r>
                <a:rPr lang="en-US" dirty="0">
                  <a:solidFill>
                    <a:srgbClr val="F79037"/>
                  </a:solidFill>
                </a:rPr>
                <a:t> </a:t>
              </a:r>
              <a:r>
                <a:rPr lang="en-US" dirty="0" err="1">
                  <a:solidFill>
                    <a:srgbClr val="F79037"/>
                  </a:solidFill>
                </a:rPr>
                <a:t>trocas</a:t>
              </a:r>
              <a:r>
                <a:rPr lang="en-US" dirty="0">
                  <a:solidFill>
                    <a:srgbClr val="F79037"/>
                  </a:solidFill>
                </a:rPr>
                <a:t> </a:t>
              </a:r>
              <a:r>
                <a:rPr lang="en-US" dirty="0" err="1">
                  <a:solidFill>
                    <a:srgbClr val="F79037"/>
                  </a:solidFill>
                </a:rPr>
                <a:t>intertemporais</a:t>
              </a:r>
              <a:r>
                <a:rPr lang="en-US" dirty="0">
                  <a:solidFill>
                    <a:srgbClr val="F79037"/>
                  </a:solidFill>
                </a:rPr>
                <a:t>.</a:t>
              </a:r>
            </a:p>
          </p:txBody>
        </p:sp>
        <p:sp>
          <p:nvSpPr>
            <p:cNvPr id="14" name="TextBox 13">
              <a:extLst>
                <a:ext uri="{FF2B5EF4-FFF2-40B4-BE49-F238E27FC236}">
                  <a16:creationId xmlns:a16="http://schemas.microsoft.com/office/drawing/2014/main" id="{42FB9030-48E5-308F-8F33-224B093E1A11}"/>
                </a:ext>
              </a:extLst>
            </p:cNvPr>
            <p:cNvSpPr txBox="1"/>
            <p:nvPr/>
          </p:nvSpPr>
          <p:spPr>
            <a:xfrm>
              <a:off x="5171825" y="24756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sp>
        <p:nvSpPr>
          <p:cNvPr id="18" name="Text Placeholder 17">
            <a:extLst>
              <a:ext uri="{FF2B5EF4-FFF2-40B4-BE49-F238E27FC236}">
                <a16:creationId xmlns:a16="http://schemas.microsoft.com/office/drawing/2014/main" id="{F0509DF3-2708-2002-68B5-98ED532E1C51}"/>
              </a:ext>
            </a:extLst>
          </p:cNvPr>
          <p:cNvSpPr txBox="1">
            <a:spLocks/>
          </p:cNvSpPr>
          <p:nvPr/>
        </p:nvSpPr>
        <p:spPr>
          <a:xfrm>
            <a:off x="745433" y="4720970"/>
            <a:ext cx="6209322"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À</a:t>
            </a:r>
            <a:r>
              <a:rPr lang="en-US" dirty="0"/>
              <a:t> </a:t>
            </a:r>
            <a:r>
              <a:rPr lang="en-US" dirty="0" err="1"/>
              <a:t>primeira</a:t>
            </a:r>
            <a:r>
              <a:rPr lang="en-US" dirty="0"/>
              <a:t> vista, </a:t>
            </a:r>
            <a:r>
              <a:rPr lang="en-US" dirty="0" err="1"/>
              <a:t>isso</a:t>
            </a:r>
            <a:r>
              <a:rPr lang="en-US" dirty="0"/>
              <a:t> </a:t>
            </a:r>
            <a:r>
              <a:rPr lang="en-US" dirty="0" err="1"/>
              <a:t>pode</a:t>
            </a:r>
            <a:r>
              <a:rPr lang="en-US" dirty="0"/>
              <a:t> </a:t>
            </a:r>
            <a:r>
              <a:rPr lang="en-US" dirty="0" err="1"/>
              <a:t>parecer</a:t>
            </a:r>
            <a:r>
              <a:rPr lang="en-US" dirty="0"/>
              <a:t> </a:t>
            </a:r>
            <a:r>
              <a:rPr lang="en-US" dirty="0" err="1"/>
              <a:t>desinteressante</a:t>
            </a:r>
            <a:r>
              <a:rPr lang="en-US" dirty="0"/>
              <a:t>, mas </a:t>
            </a:r>
            <a:r>
              <a:rPr lang="en-US" dirty="0" err="1"/>
              <a:t>é</a:t>
            </a:r>
            <a:r>
              <a:rPr lang="en-US" dirty="0"/>
              <a:t> um dos </a:t>
            </a:r>
            <a:r>
              <a:rPr lang="en-US" dirty="0" err="1"/>
              <a:t>pilares</a:t>
            </a:r>
            <a:r>
              <a:rPr lang="en-US" dirty="0"/>
              <a:t> </a:t>
            </a:r>
            <a:r>
              <a:rPr lang="en-US" dirty="0" err="1"/>
              <a:t>mais</a:t>
            </a:r>
            <a:r>
              <a:rPr lang="en-US" dirty="0"/>
              <a:t> </a:t>
            </a:r>
            <a:r>
              <a:rPr lang="en-US" dirty="0" err="1"/>
              <a:t>cruciais</a:t>
            </a:r>
            <a:r>
              <a:rPr lang="en-US" dirty="0"/>
              <a:t> </a:t>
            </a:r>
            <a:r>
              <a:rPr lang="en-US" dirty="0" err="1"/>
              <a:t>para</a:t>
            </a:r>
            <a:r>
              <a:rPr lang="en-US" dirty="0"/>
              <a:t> o </a:t>
            </a:r>
            <a:r>
              <a:rPr lang="en-US" dirty="0" err="1"/>
              <a:t>bem-estar</a:t>
            </a:r>
            <a:r>
              <a:rPr lang="en-US" dirty="0"/>
              <a:t> </a:t>
            </a:r>
            <a:r>
              <a:rPr lang="en-US" dirty="0" err="1"/>
              <a:t>humano</a:t>
            </a:r>
            <a:r>
              <a:rPr lang="en-US" dirty="0"/>
              <a:t> </a:t>
            </a:r>
            <a:r>
              <a:rPr lang="en-US" dirty="0" err="1"/>
              <a:t>num</a:t>
            </a:r>
            <a:r>
              <a:rPr lang="en-US" dirty="0"/>
              <a:t> </a:t>
            </a:r>
            <a:r>
              <a:rPr lang="en-US" dirty="0" err="1"/>
              <a:t>sistema</a:t>
            </a:r>
            <a:r>
              <a:rPr lang="en-US" dirty="0"/>
              <a:t> </a:t>
            </a:r>
            <a:r>
              <a:rPr lang="en-US" dirty="0" err="1"/>
              <a:t>capitalista</a:t>
            </a:r>
            <a:r>
              <a:rPr lang="en-US" dirty="0"/>
              <a:t>. </a:t>
            </a:r>
            <a:r>
              <a:rPr lang="en-US" dirty="0" err="1"/>
              <a:t>Sem</a:t>
            </a:r>
            <a:r>
              <a:rPr lang="en-US" dirty="0"/>
              <a:t> </a:t>
            </a:r>
            <a:r>
              <a:rPr lang="en-US" dirty="0" err="1"/>
              <a:t>este</a:t>
            </a:r>
            <a:r>
              <a:rPr lang="en-US" dirty="0"/>
              <a:t> </a:t>
            </a:r>
            <a:r>
              <a:rPr lang="en-US" dirty="0" err="1"/>
              <a:t>sistema</a:t>
            </a:r>
            <a:r>
              <a:rPr lang="en-US" dirty="0"/>
              <a:t> </a:t>
            </a:r>
            <a:r>
              <a:rPr lang="en-US" dirty="0" err="1"/>
              <a:t>financeiro</a:t>
            </a:r>
            <a:r>
              <a:rPr lang="en-US" dirty="0"/>
              <a:t>, o </a:t>
            </a:r>
            <a:r>
              <a:rPr lang="en-US" dirty="0" err="1"/>
              <a:t>progresso</a:t>
            </a:r>
            <a:r>
              <a:rPr lang="en-US" dirty="0"/>
              <a:t> </a:t>
            </a:r>
            <a:r>
              <a:rPr lang="en-US" dirty="0" err="1"/>
              <a:t>tecnológico</a:t>
            </a:r>
            <a:r>
              <a:rPr lang="en-US" dirty="0"/>
              <a:t> dos </a:t>
            </a:r>
            <a:r>
              <a:rPr lang="en-US" dirty="0" err="1"/>
              <a:t>últimos</a:t>
            </a:r>
            <a:r>
              <a:rPr lang="en-US" dirty="0"/>
              <a:t> </a:t>
            </a:r>
            <a:r>
              <a:rPr lang="en-US" dirty="0" err="1"/>
              <a:t>dois</a:t>
            </a:r>
            <a:r>
              <a:rPr lang="en-US" dirty="0"/>
              <a:t> </a:t>
            </a:r>
            <a:r>
              <a:rPr lang="en-US" dirty="0" err="1"/>
              <a:t>séculos</a:t>
            </a:r>
            <a:r>
              <a:rPr lang="en-US" dirty="0"/>
              <a:t> (</a:t>
            </a:r>
            <a:r>
              <a:rPr lang="en-US" dirty="0" err="1"/>
              <a:t>por</a:t>
            </a:r>
            <a:r>
              <a:rPr lang="en-US" dirty="0"/>
              <a:t> </a:t>
            </a:r>
            <a:r>
              <a:rPr lang="en-US" dirty="0" err="1"/>
              <a:t>exemplo</a:t>
            </a:r>
            <a:r>
              <a:rPr lang="en-US" dirty="0"/>
              <a:t>, </a:t>
            </a:r>
            <a:r>
              <a:rPr lang="en-US" dirty="0" err="1"/>
              <a:t>invenção</a:t>
            </a:r>
            <a:r>
              <a:rPr lang="en-US" dirty="0"/>
              <a:t> de </a:t>
            </a:r>
            <a:r>
              <a:rPr lang="en-US" dirty="0" err="1"/>
              <a:t>motores</a:t>
            </a:r>
            <a:r>
              <a:rPr lang="en-US" dirty="0"/>
              <a:t> a vapor, </a:t>
            </a:r>
            <a:r>
              <a:rPr lang="en-US" dirty="0" err="1"/>
              <a:t>carros</a:t>
            </a:r>
            <a:r>
              <a:rPr lang="en-US" dirty="0"/>
              <a:t>, </a:t>
            </a:r>
            <a:r>
              <a:rPr lang="en-US" dirty="0" err="1"/>
              <a:t>aviões</a:t>
            </a:r>
            <a:r>
              <a:rPr lang="en-US" dirty="0"/>
              <a:t>, </a:t>
            </a:r>
            <a:r>
              <a:rPr lang="en-US" dirty="0" err="1"/>
              <a:t>telefones</a:t>
            </a:r>
            <a:r>
              <a:rPr lang="en-US" dirty="0"/>
              <a:t> </a:t>
            </a:r>
            <a:r>
              <a:rPr lang="en-US" dirty="0" err="1"/>
              <a:t>fixos</a:t>
            </a:r>
            <a:r>
              <a:rPr lang="en-US" dirty="0"/>
              <a:t>, </a:t>
            </a:r>
            <a:r>
              <a:rPr lang="en-US" dirty="0" err="1"/>
              <a:t>computadores</a:t>
            </a:r>
            <a:r>
              <a:rPr lang="en-US" dirty="0"/>
              <a:t>, </a:t>
            </a:r>
            <a:r>
              <a:rPr lang="en-US" dirty="0" err="1"/>
              <a:t>manipulação</a:t>
            </a:r>
            <a:r>
              <a:rPr lang="en-US" dirty="0"/>
              <a:t> de genes e </a:t>
            </a:r>
            <a:r>
              <a:rPr lang="en-US" dirty="0" err="1"/>
              <a:t>telefones</a:t>
            </a:r>
            <a:r>
              <a:rPr lang="en-US" dirty="0"/>
              <a:t> </a:t>
            </a:r>
            <a:r>
              <a:rPr lang="en-US" dirty="0" err="1"/>
              <a:t>celulares</a:t>
            </a:r>
            <a:r>
              <a:rPr lang="en-US" dirty="0"/>
              <a:t>) </a:t>
            </a:r>
            <a:r>
              <a:rPr lang="en-US" dirty="0" err="1"/>
              <a:t>não</a:t>
            </a:r>
            <a:r>
              <a:rPr lang="en-US" dirty="0"/>
              <a:t> </a:t>
            </a:r>
            <a:r>
              <a:rPr lang="en-US" dirty="0" err="1"/>
              <a:t>teria</a:t>
            </a:r>
            <a:r>
              <a:rPr lang="en-US" dirty="0"/>
              <a:t> </a:t>
            </a:r>
            <a:r>
              <a:rPr lang="en-US" dirty="0" err="1"/>
              <a:t>ocorrido</a:t>
            </a:r>
            <a:r>
              <a:rPr lang="en-US" dirty="0"/>
              <a:t>, </a:t>
            </a:r>
            <a:r>
              <a:rPr lang="en-US" dirty="0" err="1"/>
              <a:t>pelo</a:t>
            </a:r>
            <a:r>
              <a:rPr lang="en-US" dirty="0"/>
              <a:t> </a:t>
            </a:r>
            <a:r>
              <a:rPr lang="en-US" dirty="0" err="1"/>
              <a:t>menos</a:t>
            </a:r>
            <a:r>
              <a:rPr lang="en-US" dirty="0"/>
              <a:t> </a:t>
            </a:r>
            <a:r>
              <a:rPr lang="en-US" dirty="0" err="1"/>
              <a:t>não</a:t>
            </a:r>
            <a:r>
              <a:rPr lang="en-US" dirty="0"/>
              <a:t> </a:t>
            </a:r>
            <a:r>
              <a:rPr lang="en-US" dirty="0" err="1"/>
              <a:t>neste</a:t>
            </a:r>
            <a:r>
              <a:rPr lang="en-US" dirty="0"/>
              <a:t> </a:t>
            </a:r>
            <a:r>
              <a:rPr lang="en-US" dirty="0" err="1"/>
              <a:t>ritmo</a:t>
            </a:r>
            <a:r>
              <a:rPr lang="en-US" dirty="0"/>
              <a:t>.</a:t>
            </a:r>
            <a:endParaRPr lang="x-none" dirty="0"/>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81216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701B99-9497-A75A-2FFF-634D978C6930}"/>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78</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526017" cy="954230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empréstimo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acontece</a:t>
            </a:r>
            <a:r>
              <a:rPr lang="en-US" sz="1100" dirty="0">
                <a:latin typeface="Calibri" panose="020F0502020204030204" pitchFamily="34" charset="0"/>
                <a:cs typeface="Calibri" panose="020F0502020204030204" pitchFamily="34" charset="0"/>
              </a:rPr>
              <a:t> com a </a:t>
            </a:r>
            <a:r>
              <a:rPr lang="en-US" sz="1100" dirty="0" err="1">
                <a:latin typeface="Calibri" panose="020F0502020204030204" pitchFamily="34" charset="0"/>
                <a:cs typeface="Calibri" panose="020F0502020204030204" pitchFamily="34" charset="0"/>
              </a:rPr>
              <a:t>maioria</a:t>
            </a:r>
            <a:r>
              <a:rPr lang="en-US" sz="1100" dirty="0">
                <a:latin typeface="Calibri" panose="020F0502020204030204" pitchFamily="34" charset="0"/>
                <a:cs typeface="Calibri" panose="020F0502020204030204" pitchFamily="34" charset="0"/>
              </a:rPr>
              <a:t> dos outros bens 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eficiente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barato</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feito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especialistas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concentram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coisa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atividades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relacionadas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prática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pesquisa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acumularam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do tempo e,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desbloqueiam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economias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escala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custos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fixos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concessão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empréstimos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publicidade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tomadores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empréstimos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compra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manutenção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computadores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aluguel</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escritórios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adequados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redação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bastante</a:t>
            </a:r>
            <a:r>
              <a:rPr lang="en-US" sz="1100" dirty="0">
                <a:latin typeface="Calibri" panose="020F0502020204030204" pitchFamily="34" charset="0"/>
                <a:cs typeface="Calibri" panose="020F0502020204030204" pitchFamily="34" charset="0"/>
              </a:rPr>
              <a:t> altos. Para </a:t>
            </a:r>
            <a:r>
              <a:rPr lang="en-US" sz="1100" dirty="0" err="1">
                <a:latin typeface="Calibri" panose="020F0502020204030204" pitchFamily="34" charset="0"/>
                <a:cs typeface="Calibri" panose="020F0502020204030204" pitchFamily="34" charset="0"/>
              </a:rPr>
              <a:t>compensar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custos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fixos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obter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grande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margem</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lucro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credores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negócios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pequenas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concentrado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lucrativas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dizer</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sempre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melhor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eficientes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exceder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escala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mínima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eficiência</a:t>
            </a:r>
            <a:r>
              <a:rPr lang="en-US" sz="1100" dirty="0">
                <a:latin typeface="Calibri" panose="020F0502020204030204" pitchFamily="34" charset="0"/>
                <a:cs typeface="Calibri" panose="020F0502020204030204" pitchFamily="34" charset="0"/>
              </a:rPr>
              <a:t>.</a:t>
            </a:r>
          </a:p>
          <a:p>
            <a:pPr algn="just"/>
            <a:r>
              <a:rPr lang="en-US" sz="1100" dirty="0">
                <a:latin typeface="Calibri" panose="020F0502020204030204" pitchFamily="34" charset="0"/>
                <a:cs typeface="Calibri" panose="020F0502020204030204" pitchFamily="34" charset="0"/>
              </a:rPr>
              <a:t> </a:t>
            </a:r>
          </a:p>
          <a:p>
            <a:pPr algn="just"/>
            <a:r>
              <a:rPr lang="en-US" sz="1100" b="1" dirty="0" err="1">
                <a:solidFill>
                  <a:srgbClr val="F79037"/>
                </a:solidFill>
                <a:latin typeface="Calibri" panose="020F0502020204030204" pitchFamily="34" charset="0"/>
                <a:cs typeface="Calibri" panose="020F0502020204030204" pitchFamily="34" charset="0"/>
              </a:rPr>
              <a:t>Informação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assimétrica</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As </a:t>
            </a:r>
            <a:r>
              <a:rPr lang="en-US" sz="1100" dirty="0" err="1">
                <a:latin typeface="Calibri" panose="020F0502020204030204" pitchFamily="34" charset="0"/>
                <a:cs typeface="Calibri" panose="020F0502020204030204" pitchFamily="34" charset="0"/>
              </a:rPr>
              <a:t>finanças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sofrem</a:t>
            </a:r>
            <a:r>
              <a:rPr lang="en-US" sz="1100" dirty="0">
                <a:latin typeface="Calibri" panose="020F0502020204030204" pitchFamily="34" charset="0"/>
                <a:cs typeface="Calibri" panose="020F0502020204030204" pitchFamily="34" charset="0"/>
              </a:rPr>
              <a:t> de outro </a:t>
            </a:r>
            <a:r>
              <a:rPr lang="en-US" sz="1100" dirty="0" err="1">
                <a:latin typeface="Calibri" panose="020F0502020204030204" pitchFamily="34" charset="0"/>
                <a:cs typeface="Calibri" panose="020F0502020204030204" pitchFamily="34" charset="0"/>
              </a:rPr>
              <a:t>problema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facilmente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superado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nomeadamente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conceito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custos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oportunidade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obter</a:t>
            </a:r>
            <a:r>
              <a:rPr lang="en-US" sz="1100" dirty="0">
                <a:latin typeface="Calibri" panose="020F0502020204030204" pitchFamily="34" charset="0"/>
                <a:cs typeface="Calibri" panose="020F0502020204030204" pitchFamily="34" charset="0"/>
              </a:rPr>
              <a:t> X </a:t>
            </a:r>
            <a:r>
              <a:rPr lang="en-US" sz="1100" dirty="0" err="1">
                <a:latin typeface="Calibri" panose="020F0502020204030204" pitchFamily="34" charset="0"/>
                <a:cs typeface="Calibri" panose="020F0502020204030204" pitchFamily="34" charset="0"/>
              </a:rPr>
              <a:t>você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desistir</a:t>
            </a:r>
            <a:r>
              <a:rPr lang="en-US" sz="1100" dirty="0">
                <a:latin typeface="Calibri" panose="020F0502020204030204" pitchFamily="34" charset="0"/>
                <a:cs typeface="Calibri" panose="020F0502020204030204" pitchFamily="34" charset="0"/>
              </a:rPr>
              <a:t> de Y). </a:t>
            </a:r>
            <a:r>
              <a:rPr lang="en-US" sz="1100" dirty="0" err="1">
                <a:latin typeface="Calibri" panose="020F0502020204030204" pitchFamily="34" charset="0"/>
                <a:cs typeface="Calibri" panose="020F0502020204030204" pitchFamily="34" charset="0"/>
              </a:rPr>
              <a:t>Além</a:t>
            </a:r>
            <a:r>
              <a:rPr lang="en-US" sz="1100" dirty="0">
                <a:latin typeface="Calibri" panose="020F0502020204030204" pitchFamily="34" charset="0"/>
                <a:cs typeface="Calibri" panose="020F0502020204030204" pitchFamily="34" charset="0"/>
              </a:rPr>
              <a:t> disso, </a:t>
            </a:r>
            <a:r>
              <a:rPr lang="en-US" sz="1100" dirty="0" err="1">
                <a:latin typeface="Calibri" panose="020F0502020204030204" pitchFamily="34" charset="0"/>
                <a:cs typeface="Calibri" panose="020F0502020204030204" pitchFamily="34" charset="0"/>
              </a:rPr>
              <a:t>encontramos</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problema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adicional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assimétrica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contexto</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quando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vendedor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mutuário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vendedor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títulos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sabe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comprador (</a:t>
            </a:r>
            <a:r>
              <a:rPr lang="en-US" sz="1100" dirty="0" err="1">
                <a:latin typeface="Calibri" panose="020F0502020204030204" pitchFamily="34" charset="0"/>
                <a:cs typeface="Calibri" panose="020F0502020204030204" pitchFamily="34" charset="0"/>
              </a:rPr>
              <a:t>credor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investidor</a:t>
            </a:r>
            <a:r>
              <a:rPr lang="en-US" sz="1100" dirty="0">
                <a:latin typeface="Calibri" panose="020F0502020204030204" pitchFamily="34" charset="0"/>
                <a:cs typeface="Calibri" panose="020F0502020204030204" pitchFamily="34" charset="0"/>
              </a:rPr>
              <a:t>, um comprador de </a:t>
            </a:r>
            <a:r>
              <a:rPr lang="en-US" sz="1100" dirty="0" err="1">
                <a:latin typeface="Calibri" panose="020F0502020204030204" pitchFamily="34" charset="0"/>
                <a:cs typeface="Calibri" panose="020F0502020204030204" pitchFamily="34" charset="0"/>
              </a:rPr>
              <a:t>títulos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demora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problemas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comecem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aparecer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dois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principais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problemas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são a </a:t>
            </a:r>
            <a:r>
              <a:rPr lang="en-US" sz="1100" dirty="0" err="1">
                <a:latin typeface="Calibri" panose="020F0502020204030204" pitchFamily="34" charset="0"/>
                <a:cs typeface="Calibri" panose="020F0502020204030204" pitchFamily="34" charset="0"/>
              </a:rPr>
              <a:t>seleção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adversa</a:t>
            </a:r>
            <a:r>
              <a:rPr lang="en-US" sz="1100" dirty="0">
                <a:latin typeface="Calibri" panose="020F0502020204030204" pitchFamily="34" charset="0"/>
                <a:cs typeface="Calibri" panose="020F0502020204030204" pitchFamily="34" charset="0"/>
              </a:rPr>
              <a:t> antes de um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assinado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moral,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pecado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após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consumação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Seleção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adversa</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Ironicamente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tomadores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empréstimo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maior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requerem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empréstimos</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credores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estiverem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cientes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viés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seleção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tornar</a:t>
            </a:r>
            <a:r>
              <a:rPr lang="en-US" sz="1100" dirty="0">
                <a:latin typeface="Calibri" panose="020F0502020204030204" pitchFamily="34" charset="0"/>
                <a:cs typeface="Calibri" panose="020F0502020204030204" pitchFamily="34" charset="0"/>
              </a:rPr>
              <a:t>-se-</a:t>
            </a:r>
            <a:r>
              <a:rPr lang="en-US" sz="1100" dirty="0" err="1">
                <a:latin typeface="Calibri" panose="020F0502020204030204" pitchFamily="34" charset="0"/>
                <a:cs typeface="Calibri" panose="020F0502020204030204" pitchFamily="34" charset="0"/>
              </a:rPr>
              <a:t>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relutantes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emprestar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menos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reconhecido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efetivamente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combatido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moral </a:t>
            </a:r>
            <a:r>
              <a:rPr lang="en-US" sz="1100" dirty="0" err="1">
                <a:latin typeface="Calibri" panose="020F0502020204030204" pitchFamily="34" charset="0"/>
                <a:cs typeface="Calibri" panose="020F0502020204030204" pitchFamily="34" charset="0"/>
              </a:rPr>
              <a:t>levará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resultado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abaixo</a:t>
            </a:r>
            <a:r>
              <a:rPr lang="en-US" sz="1100" dirty="0">
                <a:latin typeface="Calibri" panose="020F0502020204030204" pitchFamily="34" charset="0"/>
                <a:cs typeface="Calibri" panose="020F0502020204030204" pitchFamily="34" charset="0"/>
              </a:rPr>
              <a:t> do ideal.</a:t>
            </a:r>
          </a:p>
          <a:p>
            <a:pPr algn="just"/>
            <a:br>
              <a:rPr lang="en-US" sz="1100" dirty="0">
                <a:latin typeface="Calibri" panose="020F0502020204030204" pitchFamily="34" charset="0"/>
                <a:cs typeface="Calibri" panose="020F0502020204030204" pitchFamily="34" charset="0"/>
              </a:rPr>
            </a:br>
            <a:r>
              <a:rPr lang="en-US" sz="1100" b="1" dirty="0" err="1">
                <a:solidFill>
                  <a:srgbClr val="F79037"/>
                </a:solidFill>
                <a:latin typeface="Calibri" panose="020F0502020204030204" pitchFamily="34" charset="0"/>
                <a:cs typeface="Calibri" panose="020F0502020204030204" pitchFamily="34" charset="0"/>
              </a:rPr>
              <a:t>Perigo</a:t>
            </a:r>
            <a:r>
              <a:rPr lang="en-US" sz="1100" b="1" dirty="0">
                <a:solidFill>
                  <a:srgbClr val="F79037"/>
                </a:solidFill>
                <a:latin typeface="Calibri" panose="020F0502020204030204" pitchFamily="34" charset="0"/>
                <a:cs typeface="Calibri" panose="020F0502020204030204" pitchFamily="34" charset="0"/>
              </a:rPr>
              <a:t> moral</a:t>
            </a:r>
          </a:p>
          <a:p>
            <a:pPr algn="just"/>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viés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seleção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adversa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tenha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causado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problemas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tomadores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empréstimo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bons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transformam</a:t>
            </a:r>
            <a:r>
              <a:rPr lang="en-US" sz="1100" dirty="0">
                <a:latin typeface="Calibri" panose="020F0502020204030204" pitchFamily="34" charset="0"/>
                <a:cs typeface="Calibri" panose="020F0502020204030204" pitchFamily="34" charset="0"/>
              </a:rPr>
              <a:t>-se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ladrões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após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assinatura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percebem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jogar</a:t>
            </a:r>
            <a:r>
              <a:rPr lang="en-US" sz="1100" dirty="0">
                <a:latin typeface="Calibri" panose="020F0502020204030204" pitchFamily="34" charset="0"/>
                <a:cs typeface="Calibri" panose="020F0502020204030204" pitchFamily="34" charset="0"/>
              </a:rPr>
              <a:t> com o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outras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tipo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peculato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comum</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mutuários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acabam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conseguir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empréstimo</a:t>
            </a:r>
            <a:r>
              <a:rPr lang="en-US" sz="1100" dirty="0">
                <a:latin typeface="Calibri" panose="020F0502020204030204" pitchFamily="34" charset="0"/>
                <a:cs typeface="Calibri" panose="020F0502020204030204" pitchFamily="34" charset="0"/>
              </a:rPr>
              <a:t>.</a:t>
            </a:r>
          </a:p>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atual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nunca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mata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assimetria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informação</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reduz</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influência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intermediários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selecionar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seguros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requerentes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crédito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monitorá</a:t>
            </a:r>
            <a:r>
              <a:rPr lang="en-US" sz="1100" dirty="0">
                <a:latin typeface="Calibri" panose="020F0502020204030204" pitchFamily="34" charset="0"/>
                <a:cs typeface="Calibri" panose="020F0502020204030204" pitchFamily="34" charset="0"/>
              </a:rPr>
              <a:t>-los </a:t>
            </a:r>
            <a:r>
              <a:rPr lang="en-US" sz="1100" dirty="0" err="1">
                <a:latin typeface="Calibri" panose="020F0502020204030204" pitchFamily="34" charset="0"/>
                <a:cs typeface="Calibri" panose="020F0502020204030204" pitchFamily="34" charset="0"/>
              </a:rPr>
              <a:t>posteriormente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mercados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fornecer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análises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preços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e outros </a:t>
            </a:r>
            <a:r>
              <a:rPr lang="en-US" sz="1100" dirty="0" err="1">
                <a:latin typeface="Calibri" panose="020F0502020204030204" pitchFamily="34" charset="0"/>
                <a:cs typeface="Calibri" panose="020F0502020204030204" pitchFamily="34" charset="0"/>
              </a:rPr>
              <a:t>mutuários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obter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seguros</a:t>
            </a:r>
            <a:r>
              <a:rPr lang="en-US" sz="1100" dirty="0">
                <a:latin typeface="Calibri" panose="020F0502020204030204" pitchFamily="34" charset="0"/>
                <a:cs typeface="Calibri" panose="020F0502020204030204" pitchFamily="34" charset="0"/>
              </a:rPr>
              <a:t> a um </a:t>
            </a:r>
            <a:r>
              <a:rPr lang="en-US" sz="1100" dirty="0" err="1">
                <a:latin typeface="Calibri" panose="020F0502020204030204" pitchFamily="34" charset="0"/>
                <a:cs typeface="Calibri" panose="020F0502020204030204" pitchFamily="34" charset="0"/>
              </a:rPr>
              <a:t>custo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baixo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suficiente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permitir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tornem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eficientes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inovem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inventem</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expandam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mercados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apesar</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informação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assimétrica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Outra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maneira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perceber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facilita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comércio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intertemporalmente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do tempo.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imediatamente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suprimentos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utilizam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adquirir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precisam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operações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hoje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pagar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definido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futuro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dando-lhes</a:t>
            </a:r>
            <a:r>
              <a:rPr lang="en-US" sz="1100" dirty="0">
                <a:latin typeface="Calibri" panose="020F0502020204030204" pitchFamily="34" charset="0"/>
                <a:cs typeface="Calibri" panose="020F0502020204030204" pitchFamily="34" charset="0"/>
              </a:rPr>
              <a:t> tempo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produzir</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distribuir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seus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produtos</a:t>
            </a:r>
            <a:r>
              <a:rPr lang="en-US" sz="1100" dirty="0">
                <a:latin typeface="Calibri" panose="020F0502020204030204" pitchFamily="34" charset="0"/>
                <a:cs typeface="Calibri" panose="020F0502020204030204" pitchFamily="34" charset="0"/>
              </a:rPr>
              <a:t>.</a:t>
            </a:r>
          </a:p>
          <a:p>
            <a:pPr algn="just"/>
            <a:r>
              <a:rPr lang="en-US" sz="1100" dirty="0">
                <a:latin typeface="Calibri" panose="020F0502020204030204" pitchFamily="34" charset="0"/>
                <a:cs typeface="Calibri" panose="020F0502020204030204" pitchFamily="34" charset="0"/>
              </a:rPr>
              <a:t> </a:t>
            </a:r>
          </a:p>
          <a:p>
            <a:pPr algn="just"/>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25485" y="4733571"/>
            <a:ext cx="3333362" cy="5950871"/>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03646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7B25D-3F0D-2FD7-E5F8-63C22DEB4D85}"/>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79</a:t>
            </a:fld>
            <a:endParaRPr lang="en-US"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76314"/>
            <a:ext cx="6036131" cy="16466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ea typeface="Times New Roman" panose="02020603050405020304" pitchFamily="18" charset="0"/>
              </a:rPr>
              <a:t>Instrumentos</a:t>
            </a:r>
            <a:r>
              <a:rPr lang="en-US" sz="1100" b="1" dirty="0">
                <a:solidFill>
                  <a:srgbClr val="F79037"/>
                </a:solidFill>
                <a:latin typeface="Calibri" panose="020F0502020204030204" pitchFamily="34" charset="0"/>
                <a:ea typeface="Times New Roman" panose="02020603050405020304" pitchFamily="18" charset="0"/>
              </a:rPr>
              <a:t> </a:t>
            </a:r>
            <a:r>
              <a:rPr lang="en-US" sz="1100" b="1" dirty="0" err="1">
                <a:solidFill>
                  <a:srgbClr val="F79037"/>
                </a:solidFill>
                <a:latin typeface="Calibri" panose="020F0502020204030204" pitchFamily="34" charset="0"/>
                <a:ea typeface="Times New Roman" panose="02020603050405020304" pitchFamily="18" charset="0"/>
              </a:rPr>
              <a:t>financeiros</a:t>
            </a:r>
            <a:endParaRPr lang="en-US" sz="1100" b="1" dirty="0">
              <a:solidFill>
                <a:srgbClr val="F79037"/>
              </a:solidFill>
              <a:latin typeface="Calibri" panose="020F0502020204030204" pitchFamily="34" charset="0"/>
              <a:ea typeface="Times New Roman" panose="02020603050405020304" pitchFamily="18" charset="0"/>
            </a:endParaRPr>
          </a:p>
          <a:p>
            <a:pPr algn="just"/>
            <a:r>
              <a:rPr lang="en-US" sz="1100" dirty="0" err="1">
                <a:solidFill>
                  <a:srgbClr val="000000"/>
                </a:solidFill>
                <a:latin typeface="Calibri" panose="020F0502020204030204" pitchFamily="34" charset="0"/>
                <a:ea typeface="Times New Roman" panose="02020603050405020304" pitchFamily="18" charset="0"/>
              </a:rPr>
              <a:t>Instrumentos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financeiros</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contratos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juridicamente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vinculativos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listam</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obrigações</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seus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criadores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indivíduos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governos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empresas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emitem</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prometem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fazer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pagamentos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direitos</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seus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detentores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indivíduos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governos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empresas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atualmente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possuem</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esperam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receber</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Servem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especificar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quê</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quem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quando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condições</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devido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onde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feito</a:t>
            </a:r>
            <a:r>
              <a:rPr lang="en-US" sz="1100" dirty="0">
                <a:solidFill>
                  <a:srgbClr val="000000"/>
                </a:solidFill>
                <a:latin typeface="Calibri" panose="020F0502020204030204" pitchFamily="34" charset="0"/>
                <a:ea typeface="Times New Roman" panose="02020603050405020304" pitchFamily="18" charset="0"/>
              </a:rPr>
              <a:t>.</a:t>
            </a:r>
          </a:p>
          <a:p>
            <a:pPr algn="just"/>
            <a:endParaRPr lang="en-US" sz="1100" dirty="0">
              <a:solidFill>
                <a:srgbClr val="000000"/>
              </a:solidFill>
              <a:latin typeface="Calibri" panose="020F0502020204030204" pitchFamily="34" charset="0"/>
              <a:ea typeface="Times New Roman" panose="02020603050405020304" pitchFamily="18" charset="0"/>
            </a:endParaRPr>
          </a:p>
          <a:p>
            <a:pPr algn="just"/>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instrumentos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financeiros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assumem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principalmente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três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formas</a:t>
            </a:r>
            <a:r>
              <a:rPr lang="en-US" sz="1100" dirty="0">
                <a:solidFill>
                  <a:srgbClr val="000000"/>
                </a:solidFill>
                <a:latin typeface="Calibri" panose="020F0502020204030204" pitchFamily="34" charset="0"/>
                <a:ea typeface="Times New Roman" panose="02020603050405020304" pitchFamily="18" charset="0"/>
              </a:rPr>
              <a:t>:</a:t>
            </a:r>
            <a:endParaRPr lang="en-US" sz="1100" dirty="0">
              <a:solidFill>
                <a:srgbClr val="000000"/>
              </a:solidFill>
              <a:effectLst/>
              <a:latin typeface="Calibri" panose="020F0502020204030204" pitchFamily="34"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483352"/>
            <a:ext cx="4573019" cy="314742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Dívida</a:t>
            </a:r>
            <a:r>
              <a:rPr lang="en-US" b="1" dirty="0">
                <a:solidFill>
                  <a:srgbClr val="F79037"/>
                </a:solidFill>
              </a:rPr>
              <a:t>	 </a:t>
            </a:r>
          </a:p>
          <a:p>
            <a:r>
              <a:rPr lang="en-US" dirty="0" err="1">
                <a:solidFill>
                  <a:srgbClr val="000000"/>
                </a:solidFill>
              </a:rPr>
              <a:t>Instrumentos</a:t>
            </a:r>
            <a:r>
              <a:rPr lang="en-US" dirty="0">
                <a:solidFill>
                  <a:srgbClr val="000000"/>
                </a:solidFill>
              </a:rPr>
              <a:t> de </a:t>
            </a:r>
            <a:r>
              <a:rPr lang="en-US" dirty="0" err="1">
                <a:solidFill>
                  <a:srgbClr val="000000"/>
                </a:solidFill>
              </a:rPr>
              <a:t>dívida</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títulos</a:t>
            </a:r>
            <a:r>
              <a:rPr lang="en-US" dirty="0">
                <a:solidFill>
                  <a:srgbClr val="000000"/>
                </a:solidFill>
              </a:rPr>
              <a:t>, são </a:t>
            </a:r>
            <a:r>
              <a:rPr lang="en-US" dirty="0" err="1">
                <a:solidFill>
                  <a:srgbClr val="000000"/>
                </a:solidFill>
              </a:rPr>
              <a:t>uma</a:t>
            </a:r>
            <a:r>
              <a:rPr lang="en-US" dirty="0">
                <a:solidFill>
                  <a:srgbClr val="000000"/>
                </a:solidFill>
              </a:rPr>
              <a:t> </a:t>
            </a:r>
            <a:r>
              <a:rPr lang="en-US" dirty="0" err="1">
                <a:solidFill>
                  <a:srgbClr val="000000"/>
                </a:solidFill>
              </a:rPr>
              <a:t>relação</a:t>
            </a:r>
            <a:r>
              <a:rPr lang="en-US" dirty="0">
                <a:solidFill>
                  <a:srgbClr val="000000"/>
                </a:solidFill>
              </a:rPr>
              <a:t> </a:t>
            </a:r>
            <a:r>
              <a:rPr lang="en-US" dirty="0" err="1">
                <a:solidFill>
                  <a:srgbClr val="000000"/>
                </a:solidFill>
              </a:rPr>
              <a:t>credor-mutuário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qual</a:t>
            </a:r>
            <a:r>
              <a:rPr lang="en-US" dirty="0">
                <a:solidFill>
                  <a:srgbClr val="000000"/>
                </a:solidFill>
              </a:rPr>
              <a:t> o </a:t>
            </a:r>
            <a:r>
              <a:rPr lang="en-US" dirty="0" err="1">
                <a:solidFill>
                  <a:srgbClr val="000000"/>
                </a:solidFill>
              </a:rPr>
              <a:t>mutuário</a:t>
            </a:r>
            <a:r>
              <a:rPr lang="en-US" dirty="0">
                <a:solidFill>
                  <a:srgbClr val="000000"/>
                </a:solidFill>
              </a:rPr>
              <a:t> </a:t>
            </a:r>
            <a:r>
              <a:rPr lang="en-US" dirty="0" err="1">
                <a:solidFill>
                  <a:srgbClr val="000000"/>
                </a:solidFill>
              </a:rPr>
              <a:t>promete</a:t>
            </a:r>
            <a:r>
              <a:rPr lang="en-US" dirty="0">
                <a:solidFill>
                  <a:srgbClr val="000000"/>
                </a:solidFill>
              </a:rPr>
              <a:t> </a:t>
            </a:r>
            <a:r>
              <a:rPr lang="en-US" dirty="0" err="1">
                <a:solidFill>
                  <a:srgbClr val="000000"/>
                </a:solidFill>
              </a:rPr>
              <a:t>pagar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certa</a:t>
            </a:r>
            <a:r>
              <a:rPr lang="en-US" dirty="0">
                <a:solidFill>
                  <a:srgbClr val="000000"/>
                </a:solidFill>
              </a:rPr>
              <a:t> </a:t>
            </a:r>
            <a:r>
              <a:rPr lang="en-US" dirty="0" err="1">
                <a:solidFill>
                  <a:srgbClr val="000000"/>
                </a:solidFill>
              </a:rPr>
              <a:t>quantia</a:t>
            </a:r>
            <a:r>
              <a:rPr lang="en-US" dirty="0">
                <a:solidFill>
                  <a:srgbClr val="000000"/>
                </a:solidFill>
              </a:rPr>
              <a:t> e </a:t>
            </a:r>
            <a:r>
              <a:rPr lang="en-US" dirty="0" err="1">
                <a:solidFill>
                  <a:srgbClr val="000000"/>
                </a:solidFill>
              </a:rPr>
              <a:t>juros</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credor</a:t>
            </a:r>
            <a:r>
              <a:rPr lang="en-US" dirty="0">
                <a:solidFill>
                  <a:srgbClr val="000000"/>
                </a:solidFill>
              </a:rPr>
              <a:t> </a:t>
            </a:r>
            <a:r>
              <a:rPr lang="en-US" dirty="0" err="1">
                <a:solidFill>
                  <a:srgbClr val="000000"/>
                </a:solidFill>
              </a:rPr>
              <a:t>numa</a:t>
            </a:r>
            <a:r>
              <a:rPr lang="en-US" dirty="0">
                <a:solidFill>
                  <a:srgbClr val="000000"/>
                </a:solidFill>
              </a:rPr>
              <a:t> data </a:t>
            </a:r>
            <a:r>
              <a:rPr lang="en-US" dirty="0" err="1">
                <a:solidFill>
                  <a:srgbClr val="000000"/>
                </a:solidFill>
              </a:rPr>
              <a:t>específica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durante</a:t>
            </a:r>
            <a:r>
              <a:rPr lang="en-US" dirty="0">
                <a:solidFill>
                  <a:srgbClr val="000000"/>
                </a:solidFill>
              </a:rPr>
              <a:t> um </a:t>
            </a:r>
            <a:r>
              <a:rPr lang="en-US" dirty="0" err="1">
                <a:solidFill>
                  <a:srgbClr val="000000"/>
                </a:solidFill>
              </a:rPr>
              <a:t>período</a:t>
            </a:r>
            <a:r>
              <a:rPr lang="en-US" dirty="0">
                <a:solidFill>
                  <a:srgbClr val="000000"/>
                </a:solidFill>
              </a:rPr>
              <a:t> de tempo.</a:t>
            </a:r>
          </a:p>
          <a:p>
            <a:endParaRPr lang="en-US" dirty="0">
              <a:solidFill>
                <a:srgbClr val="000000"/>
              </a:solidFill>
            </a:endParaRPr>
          </a:p>
          <a:p>
            <a:r>
              <a:rPr lang="en-US" b="1" dirty="0" err="1">
                <a:solidFill>
                  <a:srgbClr val="F79037"/>
                </a:solidFill>
              </a:rPr>
              <a:t>Equidade</a:t>
            </a:r>
            <a:r>
              <a:rPr lang="en-US" b="1" dirty="0">
                <a:solidFill>
                  <a:srgbClr val="F79037"/>
                </a:solidFill>
              </a:rPr>
              <a:t>	 </a:t>
            </a:r>
          </a:p>
          <a:p>
            <a:r>
              <a:rPr lang="en-US" dirty="0" err="1">
                <a:solidFill>
                  <a:srgbClr val="000000"/>
                </a:solidFill>
              </a:rPr>
              <a:t>Instrumentos</a:t>
            </a:r>
            <a:r>
              <a:rPr lang="en-US" dirty="0">
                <a:solidFill>
                  <a:srgbClr val="000000"/>
                </a:solidFill>
              </a:rPr>
              <a:t> de </a:t>
            </a:r>
            <a:r>
              <a:rPr lang="en-US" dirty="0" err="1">
                <a:solidFill>
                  <a:srgbClr val="000000"/>
                </a:solidFill>
              </a:rPr>
              <a:t>patrimônio</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ações</a:t>
            </a:r>
            <a:r>
              <a:rPr lang="en-US" dirty="0">
                <a:solidFill>
                  <a:srgbClr val="000000"/>
                </a:solidFill>
              </a:rPr>
              <a:t>, </a:t>
            </a:r>
            <a:r>
              <a:rPr lang="en-US" dirty="0" err="1">
                <a:solidFill>
                  <a:srgbClr val="000000"/>
                </a:solidFill>
              </a:rPr>
              <a:t>representam</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participação</a:t>
            </a:r>
            <a:r>
              <a:rPr lang="en-US" dirty="0">
                <a:solidFill>
                  <a:srgbClr val="000000"/>
                </a:solidFill>
              </a:rPr>
              <a:t> </a:t>
            </a:r>
            <a:r>
              <a:rPr lang="en-US" dirty="0" err="1">
                <a:solidFill>
                  <a:srgbClr val="000000"/>
                </a:solidFill>
              </a:rPr>
              <a:t>acionária</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qual</a:t>
            </a:r>
            <a:r>
              <a:rPr lang="en-US" dirty="0">
                <a:solidFill>
                  <a:srgbClr val="000000"/>
                </a:solidFill>
              </a:rPr>
              <a:t> o titular do </a:t>
            </a:r>
            <a:r>
              <a:rPr lang="en-US" dirty="0" err="1">
                <a:solidFill>
                  <a:srgbClr val="000000"/>
                </a:solidFill>
              </a:rPr>
              <a:t>instrumento</a:t>
            </a:r>
            <a:r>
              <a:rPr lang="en-US" dirty="0">
                <a:solidFill>
                  <a:srgbClr val="000000"/>
                </a:solidFill>
              </a:rPr>
              <a:t> </a:t>
            </a:r>
            <a:r>
              <a:rPr lang="en-US" dirty="0" err="1">
                <a:solidFill>
                  <a:srgbClr val="000000"/>
                </a:solidFill>
              </a:rPr>
              <a:t>recebe</a:t>
            </a:r>
            <a:r>
              <a:rPr lang="en-US" dirty="0">
                <a:solidFill>
                  <a:srgbClr val="000000"/>
                </a:solidFill>
              </a:rPr>
              <a:t> </a:t>
            </a:r>
            <a:r>
              <a:rPr lang="en-US" dirty="0" err="1">
                <a:solidFill>
                  <a:srgbClr val="000000"/>
                </a:solidFill>
              </a:rPr>
              <a:t>uma</a:t>
            </a:r>
            <a:r>
              <a:rPr lang="en-US" dirty="0">
                <a:solidFill>
                  <a:srgbClr val="000000"/>
                </a:solidFill>
              </a:rPr>
              <a:t> parte dos </a:t>
            </a:r>
            <a:r>
              <a:rPr lang="en-US" dirty="0" err="1">
                <a:solidFill>
                  <a:srgbClr val="000000"/>
                </a:solidFill>
              </a:rPr>
              <a:t>lucros</a:t>
            </a:r>
            <a:r>
              <a:rPr lang="en-US" dirty="0">
                <a:solidFill>
                  <a:srgbClr val="000000"/>
                </a:solidFill>
              </a:rPr>
              <a:t> do </a:t>
            </a:r>
            <a:r>
              <a:rPr lang="en-US" dirty="0" err="1">
                <a:solidFill>
                  <a:srgbClr val="000000"/>
                </a:solidFill>
              </a:rPr>
              <a:t>emissor</a:t>
            </a:r>
            <a:r>
              <a:rPr lang="en-US" dirty="0">
                <a:solidFill>
                  <a:srgbClr val="000000"/>
                </a:solidFill>
              </a:rPr>
              <a:t>.</a:t>
            </a:r>
          </a:p>
          <a:p>
            <a:endParaRPr lang="en-US" dirty="0">
              <a:solidFill>
                <a:srgbClr val="000000"/>
              </a:solidFill>
            </a:endParaRPr>
          </a:p>
          <a:p>
            <a:r>
              <a:rPr lang="en-US" b="1" dirty="0" err="1">
                <a:solidFill>
                  <a:srgbClr val="F79037"/>
                </a:solidFill>
              </a:rPr>
              <a:t>Híbrido</a:t>
            </a:r>
            <a:r>
              <a:rPr lang="en-US" b="1" dirty="0">
                <a:solidFill>
                  <a:srgbClr val="F79037"/>
                </a:solidFill>
              </a:rPr>
              <a:t>	</a:t>
            </a:r>
          </a:p>
          <a:p>
            <a:r>
              <a:rPr lang="en-US" dirty="0" err="1">
                <a:solidFill>
                  <a:srgbClr val="000000"/>
                </a:solidFill>
              </a:rPr>
              <a:t>Os</a:t>
            </a:r>
            <a:r>
              <a:rPr lang="en-US" dirty="0">
                <a:solidFill>
                  <a:srgbClr val="000000"/>
                </a:solidFill>
              </a:rPr>
              <a:t> </a:t>
            </a:r>
            <a:r>
              <a:rPr lang="en-US" dirty="0" err="1">
                <a:solidFill>
                  <a:srgbClr val="000000"/>
                </a:solidFill>
              </a:rPr>
              <a:t>instrumentos</a:t>
            </a:r>
            <a:r>
              <a:rPr lang="en-US" dirty="0">
                <a:solidFill>
                  <a:srgbClr val="000000"/>
                </a:solidFill>
              </a:rPr>
              <a:t> </a:t>
            </a:r>
            <a:r>
              <a:rPr lang="en-US" dirty="0" err="1">
                <a:solidFill>
                  <a:srgbClr val="000000"/>
                </a:solidFill>
              </a:rPr>
              <a:t>híbridos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ações</a:t>
            </a:r>
            <a:r>
              <a:rPr lang="en-US" dirty="0">
                <a:solidFill>
                  <a:srgbClr val="000000"/>
                </a:solidFill>
              </a:rPr>
              <a:t> </a:t>
            </a:r>
            <a:r>
              <a:rPr lang="en-US" dirty="0" err="1">
                <a:solidFill>
                  <a:srgbClr val="000000"/>
                </a:solidFill>
              </a:rPr>
              <a:t>preferenciais</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algumas</a:t>
            </a:r>
            <a:r>
              <a:rPr lang="en-US" dirty="0">
                <a:solidFill>
                  <a:srgbClr val="000000"/>
                </a:solidFill>
              </a:rPr>
              <a:t> das </a:t>
            </a:r>
            <a:r>
              <a:rPr lang="en-US" dirty="0" err="1">
                <a:solidFill>
                  <a:srgbClr val="000000"/>
                </a:solidFill>
              </a:rPr>
              <a:t>características</a:t>
            </a:r>
            <a:r>
              <a:rPr lang="en-US" dirty="0">
                <a:solidFill>
                  <a:srgbClr val="000000"/>
                </a:solidFill>
              </a:rPr>
              <a:t> dos </a:t>
            </a:r>
            <a:r>
              <a:rPr lang="en-US" dirty="0" err="1">
                <a:solidFill>
                  <a:srgbClr val="000000"/>
                </a:solidFill>
              </a:rPr>
              <a:t>instrumentos</a:t>
            </a:r>
            <a:r>
              <a:rPr lang="en-US" dirty="0">
                <a:solidFill>
                  <a:srgbClr val="000000"/>
                </a:solidFill>
              </a:rPr>
              <a:t> de </a:t>
            </a:r>
            <a:r>
              <a:rPr lang="en-US" dirty="0" err="1">
                <a:solidFill>
                  <a:srgbClr val="000000"/>
                </a:solidFill>
              </a:rPr>
              <a:t>dívida</a:t>
            </a:r>
            <a:r>
              <a:rPr lang="en-US" dirty="0">
                <a:solidFill>
                  <a:srgbClr val="000000"/>
                </a:solidFill>
              </a:rPr>
              <a:t> e de </a:t>
            </a:r>
            <a:r>
              <a:rPr lang="en-US" dirty="0" err="1">
                <a:solidFill>
                  <a:srgbClr val="000000"/>
                </a:solidFill>
              </a:rPr>
              <a:t>patrimônio</a:t>
            </a:r>
            <a:r>
              <a:rPr lang="en-US" dirty="0">
                <a:solidFill>
                  <a:srgbClr val="000000"/>
                </a:solidFill>
              </a:rPr>
              <a:t>. Como um </a:t>
            </a:r>
            <a:r>
              <a:rPr lang="en-US" dirty="0" err="1">
                <a:solidFill>
                  <a:srgbClr val="000000"/>
                </a:solidFill>
              </a:rPr>
              <a:t>título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instrumentos</a:t>
            </a:r>
            <a:r>
              <a:rPr lang="en-US" dirty="0">
                <a:solidFill>
                  <a:srgbClr val="000000"/>
                </a:solidFill>
              </a:rPr>
              <a:t> de </a:t>
            </a:r>
            <a:r>
              <a:rPr lang="en-US" dirty="0" err="1">
                <a:solidFill>
                  <a:srgbClr val="000000"/>
                </a:solidFill>
              </a:rPr>
              <a:t>ações</a:t>
            </a:r>
            <a:r>
              <a:rPr lang="en-US" dirty="0">
                <a:solidFill>
                  <a:srgbClr val="000000"/>
                </a:solidFill>
              </a:rPr>
              <a:t> </a:t>
            </a:r>
            <a:r>
              <a:rPr lang="en-US" dirty="0" err="1">
                <a:solidFill>
                  <a:srgbClr val="000000"/>
                </a:solidFill>
              </a:rPr>
              <a:t>preferenciais</a:t>
            </a:r>
            <a:r>
              <a:rPr lang="en-US" dirty="0">
                <a:solidFill>
                  <a:srgbClr val="000000"/>
                </a:solidFill>
              </a:rPr>
              <a:t> </a:t>
            </a:r>
            <a:r>
              <a:rPr lang="en-US" dirty="0" err="1">
                <a:solidFill>
                  <a:srgbClr val="000000"/>
                </a:solidFill>
              </a:rPr>
              <a:t>prometem</a:t>
            </a:r>
            <a:r>
              <a:rPr lang="en-US" dirty="0">
                <a:solidFill>
                  <a:srgbClr val="000000"/>
                </a:solidFill>
              </a:rPr>
              <a:t> </a:t>
            </a:r>
            <a:r>
              <a:rPr lang="en-US" dirty="0" err="1">
                <a:solidFill>
                  <a:srgbClr val="000000"/>
                </a:solidFill>
              </a:rPr>
              <a:t>pagamentos</a:t>
            </a:r>
            <a:r>
              <a:rPr lang="en-US" dirty="0">
                <a:solidFill>
                  <a:srgbClr val="000000"/>
                </a:solidFill>
              </a:rPr>
              <a:t> </a:t>
            </a:r>
            <a:r>
              <a:rPr lang="en-US" dirty="0" err="1">
                <a:solidFill>
                  <a:srgbClr val="000000"/>
                </a:solidFill>
              </a:rPr>
              <a:t>fixos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datas</a:t>
            </a:r>
            <a:r>
              <a:rPr lang="en-US" dirty="0">
                <a:solidFill>
                  <a:srgbClr val="000000"/>
                </a:solidFill>
              </a:rPr>
              <a:t> </a:t>
            </a:r>
            <a:r>
              <a:rPr lang="en-US" dirty="0" err="1">
                <a:solidFill>
                  <a:srgbClr val="000000"/>
                </a:solidFill>
              </a:rPr>
              <a:t>específicas</a:t>
            </a:r>
            <a:r>
              <a:rPr lang="en-US" dirty="0">
                <a:solidFill>
                  <a:srgbClr val="000000"/>
                </a:solidFill>
              </a:rPr>
              <a:t>, mas, </a:t>
            </a:r>
            <a:r>
              <a:rPr lang="en-US" dirty="0" err="1">
                <a:solidFill>
                  <a:srgbClr val="000000"/>
                </a:solidFill>
              </a:rPr>
              <a:t>como</a:t>
            </a:r>
            <a:r>
              <a:rPr lang="en-US" dirty="0">
                <a:solidFill>
                  <a:srgbClr val="000000"/>
                </a:solidFill>
              </a:rPr>
              <a:t> </a:t>
            </a:r>
            <a:r>
              <a:rPr lang="en-US" dirty="0" err="1">
                <a:solidFill>
                  <a:srgbClr val="000000"/>
                </a:solidFill>
              </a:rPr>
              <a:t>ações</a:t>
            </a:r>
            <a:r>
              <a:rPr lang="en-US" dirty="0">
                <a:solidFill>
                  <a:srgbClr val="000000"/>
                </a:solidFill>
              </a:rPr>
              <a:t> </a:t>
            </a:r>
            <a:r>
              <a:rPr lang="en-US" dirty="0" err="1">
                <a:solidFill>
                  <a:srgbClr val="000000"/>
                </a:solidFill>
              </a:rPr>
              <a:t>ordinárias</a:t>
            </a:r>
            <a:r>
              <a:rPr lang="en-US" dirty="0">
                <a:solidFill>
                  <a:srgbClr val="000000"/>
                </a:solidFill>
              </a:rPr>
              <a:t>, </a:t>
            </a:r>
            <a:r>
              <a:rPr lang="en-US" dirty="0" err="1">
                <a:solidFill>
                  <a:srgbClr val="000000"/>
                </a:solidFill>
              </a:rPr>
              <a:t>somente</a:t>
            </a:r>
            <a:r>
              <a:rPr lang="en-US" dirty="0">
                <a:solidFill>
                  <a:srgbClr val="000000"/>
                </a:solidFill>
              </a:rPr>
              <a:t> se </a:t>
            </a:r>
            <a:r>
              <a:rPr lang="en-US" dirty="0" err="1">
                <a:solidFill>
                  <a:srgbClr val="000000"/>
                </a:solidFill>
              </a:rPr>
              <a:t>os</a:t>
            </a:r>
            <a:r>
              <a:rPr lang="en-US" dirty="0">
                <a:solidFill>
                  <a:srgbClr val="000000"/>
                </a:solidFill>
              </a:rPr>
              <a:t> </a:t>
            </a:r>
            <a:r>
              <a:rPr lang="en-US" dirty="0" err="1">
                <a:solidFill>
                  <a:srgbClr val="000000"/>
                </a:solidFill>
              </a:rPr>
              <a:t>lucros</a:t>
            </a:r>
            <a:r>
              <a:rPr lang="en-US" dirty="0">
                <a:solidFill>
                  <a:srgbClr val="000000"/>
                </a:solidFill>
              </a:rPr>
              <a:t> do </a:t>
            </a:r>
            <a:r>
              <a:rPr lang="en-US" dirty="0" err="1">
                <a:solidFill>
                  <a:srgbClr val="000000"/>
                </a:solidFill>
              </a:rPr>
              <a:t>emissor</a:t>
            </a:r>
            <a:r>
              <a:rPr lang="en-US" dirty="0">
                <a:solidFill>
                  <a:srgbClr val="000000"/>
                </a:solidFill>
              </a:rPr>
              <a:t> </a:t>
            </a:r>
            <a:r>
              <a:rPr lang="en-US" dirty="0" err="1">
                <a:solidFill>
                  <a:srgbClr val="000000"/>
                </a:solidFill>
              </a:rPr>
              <a:t>justificarem</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títulos</a:t>
            </a:r>
            <a:r>
              <a:rPr lang="en-US" dirty="0">
                <a:solidFill>
                  <a:srgbClr val="000000"/>
                </a:solidFill>
              </a:rPr>
              <a:t> </a:t>
            </a:r>
            <a:r>
              <a:rPr lang="en-US" dirty="0" err="1">
                <a:solidFill>
                  <a:srgbClr val="000000"/>
                </a:solidFill>
              </a:rPr>
              <a:t>conversíveis</a:t>
            </a:r>
            <a:r>
              <a:rPr lang="en-US" dirty="0">
                <a:solidFill>
                  <a:srgbClr val="000000"/>
                </a:solidFill>
              </a:rPr>
              <a:t>, </a:t>
            </a:r>
            <a:r>
              <a:rPr lang="en-US" dirty="0" err="1">
                <a:solidFill>
                  <a:srgbClr val="000000"/>
                </a:solidFill>
              </a:rPr>
              <a:t>por</a:t>
            </a:r>
            <a:r>
              <a:rPr lang="en-US" dirty="0">
                <a:solidFill>
                  <a:srgbClr val="000000"/>
                </a:solidFill>
              </a:rPr>
              <a:t> outro </a:t>
            </a:r>
            <a:r>
              <a:rPr lang="en-US" dirty="0" err="1">
                <a:solidFill>
                  <a:srgbClr val="000000"/>
                </a:solidFill>
              </a:rPr>
              <a:t>lado</a:t>
            </a:r>
            <a:r>
              <a:rPr lang="en-US" dirty="0">
                <a:solidFill>
                  <a:srgbClr val="000000"/>
                </a:solidFill>
              </a:rPr>
              <a:t>, são </a:t>
            </a:r>
            <a:r>
              <a:rPr lang="en-US" dirty="0" err="1">
                <a:solidFill>
                  <a:srgbClr val="000000"/>
                </a:solidFill>
              </a:rPr>
              <a:t>instrumentos</a:t>
            </a:r>
            <a:r>
              <a:rPr lang="en-US" dirty="0">
                <a:solidFill>
                  <a:srgbClr val="000000"/>
                </a:solidFill>
              </a:rPr>
              <a:t> </a:t>
            </a:r>
            <a:r>
              <a:rPr lang="en-US" dirty="0" err="1">
                <a:solidFill>
                  <a:srgbClr val="000000"/>
                </a:solidFill>
              </a:rPr>
              <a:t>híbridos</a:t>
            </a:r>
            <a:r>
              <a:rPr lang="en-US" dirty="0">
                <a:solidFill>
                  <a:srgbClr val="000000"/>
                </a:solidFill>
              </a:rPr>
              <a:t> </a:t>
            </a:r>
            <a:r>
              <a:rPr lang="en-US" dirty="0" err="1">
                <a:solidFill>
                  <a:srgbClr val="000000"/>
                </a:solidFill>
              </a:rPr>
              <a:t>porque</a:t>
            </a:r>
            <a:r>
              <a:rPr lang="en-US" dirty="0">
                <a:solidFill>
                  <a:srgbClr val="000000"/>
                </a:solidFill>
              </a:rPr>
              <a:t> </a:t>
            </a:r>
            <a:r>
              <a:rPr lang="en-US" dirty="0" err="1">
                <a:solidFill>
                  <a:srgbClr val="000000"/>
                </a:solidFill>
              </a:rPr>
              <a:t>oferecem</a:t>
            </a:r>
            <a:r>
              <a:rPr lang="en-US" dirty="0">
                <a:solidFill>
                  <a:srgbClr val="000000"/>
                </a:solidFill>
              </a:rPr>
              <a:t> </a:t>
            </a:r>
            <a:r>
              <a:rPr lang="en-US" dirty="0" err="1">
                <a:solidFill>
                  <a:srgbClr val="000000"/>
                </a:solidFill>
              </a:rPr>
              <a:t>aos</a:t>
            </a:r>
            <a:r>
              <a:rPr lang="en-US" dirty="0">
                <a:solidFill>
                  <a:srgbClr val="000000"/>
                </a:solidFill>
              </a:rPr>
              <a:t> </a:t>
            </a:r>
            <a:r>
              <a:rPr lang="en-US" dirty="0" err="1">
                <a:solidFill>
                  <a:srgbClr val="000000"/>
                </a:solidFill>
              </a:rPr>
              <a:t>detentores</a:t>
            </a:r>
            <a:r>
              <a:rPr lang="en-US" dirty="0">
                <a:solidFill>
                  <a:srgbClr val="000000"/>
                </a:solidFill>
              </a:rPr>
              <a:t> a </a:t>
            </a:r>
            <a:r>
              <a:rPr lang="en-US" dirty="0" err="1">
                <a:solidFill>
                  <a:srgbClr val="000000"/>
                </a:solidFill>
              </a:rPr>
              <a:t>opção</a:t>
            </a:r>
            <a:r>
              <a:rPr lang="en-US" dirty="0">
                <a:solidFill>
                  <a:srgbClr val="000000"/>
                </a:solidFill>
              </a:rPr>
              <a:t> de converter </a:t>
            </a:r>
            <a:r>
              <a:rPr lang="en-US" dirty="0" err="1">
                <a:solidFill>
                  <a:srgbClr val="000000"/>
                </a:solidFill>
              </a:rPr>
              <a:t>instrumentos</a:t>
            </a:r>
            <a:r>
              <a:rPr lang="en-US" dirty="0">
                <a:solidFill>
                  <a:srgbClr val="000000"/>
                </a:solidFill>
              </a:rPr>
              <a:t> de </a:t>
            </a:r>
            <a:r>
              <a:rPr lang="en-US" dirty="0" err="1">
                <a:solidFill>
                  <a:srgbClr val="000000"/>
                </a:solidFill>
              </a:rPr>
              <a:t>dívida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ações</a:t>
            </a:r>
            <a:r>
              <a:rPr lang="en-US" dirty="0">
                <a:solidFill>
                  <a:srgbClr val="000000"/>
                </a:solidFill>
              </a:rPr>
              <a:t>. </a:t>
            </a:r>
          </a:p>
          <a:p>
            <a:endParaRPr lang="en-US"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4" name="Text Placeholder 17">
            <a:extLst>
              <a:ext uri="{FF2B5EF4-FFF2-40B4-BE49-F238E27FC236}">
                <a16:creationId xmlns:a16="http://schemas.microsoft.com/office/drawing/2014/main" id="{4CE4AD9E-EC9A-C6AB-71FB-591019DC007C}"/>
              </a:ext>
            </a:extLst>
          </p:cNvPr>
          <p:cNvSpPr txBox="1">
            <a:spLocks/>
          </p:cNvSpPr>
          <p:nvPr/>
        </p:nvSpPr>
        <p:spPr>
          <a:xfrm>
            <a:off x="749741" y="5804012"/>
            <a:ext cx="6036131" cy="62555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solidFill>
                  <a:srgbClr val="000000"/>
                </a:solidFill>
                <a:latin typeface="Calibri" panose="020F0502020204030204" pitchFamily="34" charset="0"/>
              </a:rPr>
              <a:t>Hoje</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maioria</a:t>
            </a:r>
            <a:r>
              <a:rPr lang="en-US" sz="1100" dirty="0">
                <a:solidFill>
                  <a:srgbClr val="000000"/>
                </a:solidFill>
                <a:latin typeface="Calibri" panose="020F0502020204030204" pitchFamily="34" charset="0"/>
              </a:rPr>
              <a:t> dos </a:t>
            </a:r>
            <a:r>
              <a:rPr lang="en-US" sz="1100" dirty="0" err="1">
                <a:solidFill>
                  <a:srgbClr val="000000"/>
                </a:solidFill>
                <a:latin typeface="Calibri" panose="020F0502020204030204" pitchFamily="34" charset="0"/>
              </a:rPr>
              <a:t>instrumentos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financeiros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mantida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apenas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lançamentos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contábeis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eletrónicos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vinculados</a:t>
            </a:r>
            <a:r>
              <a:rPr lang="en-US" sz="1100" dirty="0">
                <a:solidFill>
                  <a:srgbClr val="000000"/>
                </a:solidFill>
                <a:latin typeface="Calibri" panose="020F0502020204030204" pitchFamily="34" charset="0"/>
              </a:rPr>
              <a:t> a um </a:t>
            </a:r>
            <a:r>
              <a:rPr lang="en-US" sz="1100" dirty="0" err="1">
                <a:solidFill>
                  <a:srgbClr val="000000"/>
                </a:solidFill>
                <a:latin typeface="Calibri" panose="020F0502020204030204" pitchFamily="34" charset="0"/>
              </a:rPr>
              <a:t>contrato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específico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ações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costumavam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emitidas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papel</a:t>
            </a:r>
            <a:r>
              <a:rPr lang="en-US" sz="1100" dirty="0">
                <a:solidFill>
                  <a:srgbClr val="000000"/>
                </a:solidFill>
                <a:latin typeface="Calibri" panose="020F0502020204030204" pitchFamily="34" charset="0"/>
              </a:rPr>
              <a:t>.</a:t>
            </a:r>
            <a:endParaRPr lang="x-none" sz="1100" dirty="0">
              <a:solidFill>
                <a:srgbClr val="000000"/>
              </a:solidFill>
              <a:latin typeface="Calibri" panose="020F0502020204030204" pitchFamily="34" charset="0"/>
            </a:endParaRPr>
          </a:p>
        </p:txBody>
      </p:sp>
      <p:grpSp>
        <p:nvGrpSpPr>
          <p:cNvPr id="6" name="Group 5">
            <a:extLst>
              <a:ext uri="{FF2B5EF4-FFF2-40B4-BE49-F238E27FC236}">
                <a16:creationId xmlns:a16="http://schemas.microsoft.com/office/drawing/2014/main" id="{3E46CFF6-2CC9-203D-94F3-2431586122A0}"/>
              </a:ext>
            </a:extLst>
          </p:cNvPr>
          <p:cNvGrpSpPr/>
          <p:nvPr/>
        </p:nvGrpSpPr>
        <p:grpSpPr>
          <a:xfrm>
            <a:off x="-180474" y="8878923"/>
            <a:ext cx="2253741" cy="1958628"/>
            <a:chOff x="-220413" y="5470274"/>
            <a:chExt cx="2590078" cy="2250924"/>
          </a:xfrm>
        </p:grpSpPr>
        <p:sp>
          <p:nvSpPr>
            <p:cNvPr id="8" name="Freeform 7">
              <a:extLst>
                <a:ext uri="{FF2B5EF4-FFF2-40B4-BE49-F238E27FC236}">
                  <a16:creationId xmlns:a16="http://schemas.microsoft.com/office/drawing/2014/main" id="{17DF7C9E-A369-FD4B-9159-55D8F20B224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CF7CA2DA-94D6-E029-1262-46F57EF9C42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1653B8CB-696C-7021-D66B-B84B6D14C8D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80AC783-7F75-2CAD-C310-BA5D7542D20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E087557C-667D-44C6-7F7A-082BC07BE2B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5E7F31D-E498-3AE4-6A22-ECCCD149E1E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8866F287-B34B-F43B-A5CB-ADC22006F00A}"/>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74A5AACF-E9E2-E24E-A01F-23E22536A10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A336E0CC-DAEA-E2A8-EA35-11188529E9A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1D4F3DDB-9D4B-43D4-D1B8-C27A7FB6F38B}"/>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8C06017-1C2F-17B4-EC1B-69A44EA9F2C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7F9EA1FF-00C2-1601-56E7-11792CAC543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0568D99B-2311-3DFF-BC86-42721FEF2968}"/>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6A4F4F8C-07DE-D85E-A8C2-9739A6099B2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A3BE019-E005-F39D-89A3-E17BB2432B2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0F8BCF20-D15F-B147-D6B1-F5AF14B278CB}"/>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E4D06614-F505-E2A3-DD1F-96D7ADE9AFB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0756F289-6ABD-E607-6506-4644AFFD08D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51" name="Group 50">
            <a:extLst>
              <a:ext uri="{FF2B5EF4-FFF2-40B4-BE49-F238E27FC236}">
                <a16:creationId xmlns:a16="http://schemas.microsoft.com/office/drawing/2014/main" id="{B707568E-B93A-FC1A-7E7E-A4843BF69C1F}"/>
              </a:ext>
            </a:extLst>
          </p:cNvPr>
          <p:cNvGrpSpPr/>
          <p:nvPr/>
        </p:nvGrpSpPr>
        <p:grpSpPr>
          <a:xfrm>
            <a:off x="1029937" y="2285507"/>
            <a:ext cx="1081655" cy="1100278"/>
            <a:chOff x="10605571" y="5357494"/>
            <a:chExt cx="1081655" cy="1100278"/>
          </a:xfrm>
          <a:solidFill>
            <a:srgbClr val="F79037"/>
          </a:solidFill>
        </p:grpSpPr>
        <p:sp>
          <p:nvSpPr>
            <p:cNvPr id="52" name="Freeform 51">
              <a:extLst>
                <a:ext uri="{FF2B5EF4-FFF2-40B4-BE49-F238E27FC236}">
                  <a16:creationId xmlns:a16="http://schemas.microsoft.com/office/drawing/2014/main" id="{0CF20BE4-9E3A-50C5-6A72-3E8505D2E7AE}"/>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DD1470"/>
            </a:solidFill>
            <a:ln w="29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20476F3-6D44-2CB2-D70E-1D27E14110C1}"/>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97085A9-CE26-23ED-EE77-4ED479DC97CB}"/>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8C3379C-336C-B771-3135-0EFB80DE7089}"/>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D7F7613-1DA3-9F95-D0F7-399195FE83C3}"/>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5A65C0-C712-489B-9DF6-878AD7C90B69}"/>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DD1470"/>
            </a:solidFill>
            <a:ln w="29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68A3C17-9B3C-E4AC-F6DE-FA73F0D2AA69}"/>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DD1470"/>
            </a:solidFill>
            <a:ln w="29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36D82E8-ADDB-AE25-E3F7-DFA3C74388FB}"/>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DD1470"/>
            </a:solidFill>
            <a:ln w="29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E177051-9CC8-7F28-995E-518E94F05A42}"/>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DD1470"/>
            </a:solidFill>
            <a:ln w="29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C93592A-71E4-4D0C-1A10-6737C31EFB4D}"/>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4307F9C-B4ED-0295-4CF5-2265519BD6B7}"/>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grpFill/>
            <a:ln w="2953"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D71C2090-0E13-7278-CA2F-E88BD78F0275}"/>
              </a:ext>
            </a:extLst>
          </p:cNvPr>
          <p:cNvGrpSpPr/>
          <p:nvPr/>
        </p:nvGrpSpPr>
        <p:grpSpPr>
          <a:xfrm>
            <a:off x="887151" y="3566326"/>
            <a:ext cx="1094363" cy="943510"/>
            <a:chOff x="4417506" y="446113"/>
            <a:chExt cx="1094363" cy="943510"/>
          </a:xfrm>
          <a:solidFill>
            <a:srgbClr val="F79037"/>
          </a:solidFill>
        </p:grpSpPr>
        <p:sp>
          <p:nvSpPr>
            <p:cNvPr id="64" name="Freeform 63">
              <a:extLst>
                <a:ext uri="{FF2B5EF4-FFF2-40B4-BE49-F238E27FC236}">
                  <a16:creationId xmlns:a16="http://schemas.microsoft.com/office/drawing/2014/main" id="{2C1A4F49-F65D-22E5-0EB3-2EEBE0803A7D}"/>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65" name="Graphic 3">
              <a:extLst>
                <a:ext uri="{FF2B5EF4-FFF2-40B4-BE49-F238E27FC236}">
                  <a16:creationId xmlns:a16="http://schemas.microsoft.com/office/drawing/2014/main" id="{A3E567DD-CD75-2F27-EA51-2FA3958530C0}"/>
                </a:ext>
              </a:extLst>
            </p:cNvPr>
            <p:cNvGrpSpPr/>
            <p:nvPr/>
          </p:nvGrpSpPr>
          <p:grpSpPr>
            <a:xfrm>
              <a:off x="4417506" y="446113"/>
              <a:ext cx="1023051" cy="943510"/>
              <a:chOff x="4417506" y="446113"/>
              <a:chExt cx="1023051" cy="943510"/>
            </a:xfrm>
            <a:grpFill/>
          </p:grpSpPr>
          <p:sp>
            <p:nvSpPr>
              <p:cNvPr id="67" name="Freeform 66">
                <a:extLst>
                  <a:ext uri="{FF2B5EF4-FFF2-40B4-BE49-F238E27FC236}">
                    <a16:creationId xmlns:a16="http://schemas.microsoft.com/office/drawing/2014/main" id="{70A475CC-FF4A-1E9F-5030-35A5CD29E9F0}"/>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F962980-A075-91C7-DDF1-3ECE4BFB4E86}"/>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D1C575B6-08A4-A9A2-914A-FEA05E2F7834}"/>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9" name="Graphic 3">
            <a:extLst>
              <a:ext uri="{FF2B5EF4-FFF2-40B4-BE49-F238E27FC236}">
                <a16:creationId xmlns:a16="http://schemas.microsoft.com/office/drawing/2014/main" id="{41C095D9-8351-B865-6FC1-E09CA0900BFD}"/>
              </a:ext>
            </a:extLst>
          </p:cNvPr>
          <p:cNvGrpSpPr/>
          <p:nvPr/>
        </p:nvGrpSpPr>
        <p:grpSpPr>
          <a:xfrm>
            <a:off x="929708" y="4619653"/>
            <a:ext cx="1091621" cy="942328"/>
            <a:chOff x="662657" y="2010078"/>
            <a:chExt cx="1091621" cy="942328"/>
          </a:xfrm>
          <a:solidFill>
            <a:srgbClr val="F79037"/>
          </a:solidFill>
        </p:grpSpPr>
        <p:sp>
          <p:nvSpPr>
            <p:cNvPr id="70" name="Freeform 69">
              <a:extLst>
                <a:ext uri="{FF2B5EF4-FFF2-40B4-BE49-F238E27FC236}">
                  <a16:creationId xmlns:a16="http://schemas.microsoft.com/office/drawing/2014/main" id="{7686E28A-D624-CC64-5AE1-CD3762BC055E}"/>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DD1470"/>
            </a:solidFill>
            <a:ln w="27426" cap="flat">
              <a:noFill/>
              <a:prstDash val="solid"/>
              <a:miter/>
            </a:ln>
          </p:spPr>
          <p:txBody>
            <a:bodyPr rtlCol="0" anchor="ctr"/>
            <a:lstStyle/>
            <a:p>
              <a:endParaRPr lang="en-US"/>
            </a:p>
          </p:txBody>
        </p:sp>
        <p:grpSp>
          <p:nvGrpSpPr>
            <p:cNvPr id="71" name="Graphic 3">
              <a:extLst>
                <a:ext uri="{FF2B5EF4-FFF2-40B4-BE49-F238E27FC236}">
                  <a16:creationId xmlns:a16="http://schemas.microsoft.com/office/drawing/2014/main" id="{070E7041-010F-D130-BEE8-6A40B124EB97}"/>
                </a:ext>
              </a:extLst>
            </p:cNvPr>
            <p:cNvGrpSpPr/>
            <p:nvPr/>
          </p:nvGrpSpPr>
          <p:grpSpPr>
            <a:xfrm>
              <a:off x="662657" y="2010078"/>
              <a:ext cx="1091621" cy="942328"/>
              <a:chOff x="662657" y="2010078"/>
              <a:chExt cx="1091621" cy="942328"/>
            </a:xfrm>
            <a:grpFill/>
          </p:grpSpPr>
          <p:sp>
            <p:nvSpPr>
              <p:cNvPr id="72" name="Freeform 71">
                <a:extLst>
                  <a:ext uri="{FF2B5EF4-FFF2-40B4-BE49-F238E27FC236}">
                    <a16:creationId xmlns:a16="http://schemas.microsoft.com/office/drawing/2014/main" id="{460493CC-1DBE-97FA-0785-4B3F44B9735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05603A9-8363-7BDA-0F43-055FF8E7087A}"/>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58C3776-A6B1-AD79-35A9-E5B65726A23F}"/>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75" name="Graphic 3">
                <a:extLst>
                  <a:ext uri="{FF2B5EF4-FFF2-40B4-BE49-F238E27FC236}">
                    <a16:creationId xmlns:a16="http://schemas.microsoft.com/office/drawing/2014/main" id="{033CDF9C-96D0-D445-B929-223D05799881}"/>
                  </a:ext>
                </a:extLst>
              </p:cNvPr>
              <p:cNvGrpSpPr/>
              <p:nvPr/>
            </p:nvGrpSpPr>
            <p:grpSpPr>
              <a:xfrm>
                <a:off x="662657" y="2010078"/>
                <a:ext cx="1091621" cy="942328"/>
                <a:chOff x="662657" y="2010078"/>
                <a:chExt cx="1091621" cy="942328"/>
              </a:xfrm>
              <a:grpFill/>
            </p:grpSpPr>
            <p:sp>
              <p:nvSpPr>
                <p:cNvPr id="76" name="Freeform 75">
                  <a:extLst>
                    <a:ext uri="{FF2B5EF4-FFF2-40B4-BE49-F238E27FC236}">
                      <a16:creationId xmlns:a16="http://schemas.microsoft.com/office/drawing/2014/main" id="{03452A9C-28C5-7D47-7F14-C4A3719E6674}"/>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3F34C6A-552F-D34B-BBAF-2A666F4A5030}"/>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25843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MÓDULO 3</a:t>
            </a:r>
          </a:p>
          <a:p>
            <a:pPr>
              <a:spcBef>
                <a:spcPts val="0"/>
              </a:spcBef>
            </a:pPr>
            <a:r>
              <a:rPr lang="en-US" dirty="0"/>
              <a:t>CRIPTOMOEDAS</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62</a:t>
            </a:fld>
            <a:endParaRPr lang="en-US" dirty="0"/>
          </a:p>
        </p:txBody>
      </p:sp>
      <p:grpSp>
        <p:nvGrpSpPr>
          <p:cNvPr id="5" name="Group 4">
            <a:extLst>
              <a:ext uri="{FF2B5EF4-FFF2-40B4-BE49-F238E27FC236}">
                <a16:creationId xmlns:a16="http://schemas.microsoft.com/office/drawing/2014/main" id="{4B6F516A-B37A-3542-481A-B3A1FBE3D974}"/>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9B92FB92-53A4-6CD4-4569-5C43A3BEAB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id="{8164C6CF-A620-51F1-883C-4386752E441D}"/>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377072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592639" y="665163"/>
            <a:ext cx="3104299" cy="9918700"/>
          </a:xfrm>
        </p:spPr>
        <p:txBody>
          <a:bodyPr/>
          <a:lstStyle/>
          <a:p>
            <a:pPr algn="just"/>
            <a:r>
              <a:rPr lang="en-US" b="1" dirty="0" err="1">
                <a:solidFill>
                  <a:srgbClr val="F79037"/>
                </a:solidFill>
              </a:rPr>
              <a:t>Mercados</a:t>
            </a:r>
            <a:r>
              <a:rPr lang="en-US" b="1" dirty="0">
                <a:solidFill>
                  <a:srgbClr val="F79037"/>
                </a:solidFill>
              </a:rPr>
              <a:t> </a:t>
            </a:r>
            <a:r>
              <a:rPr lang="en-US" b="1" dirty="0" err="1">
                <a:solidFill>
                  <a:srgbClr val="F79037"/>
                </a:solidFill>
              </a:rPr>
              <a:t>financeiros</a:t>
            </a:r>
            <a:endParaRPr lang="en-US" b="1" dirty="0">
              <a:solidFill>
                <a:srgbClr val="F79037"/>
              </a:solidFill>
            </a:endParaRPr>
          </a:p>
          <a:p>
            <a:pPr algn="just"/>
            <a:r>
              <a:rPr lang="en-US" dirty="0"/>
              <a:t>O </a:t>
            </a:r>
            <a:r>
              <a:rPr lang="en-US" dirty="0" err="1"/>
              <a:t>sistema</a:t>
            </a:r>
            <a:r>
              <a:rPr lang="en-US" dirty="0"/>
              <a:t> </a:t>
            </a:r>
            <a:r>
              <a:rPr lang="en-US" dirty="0" err="1"/>
              <a:t>financeiro</a:t>
            </a:r>
            <a:r>
              <a:rPr lang="en-US" dirty="0"/>
              <a:t> </a:t>
            </a:r>
            <a:r>
              <a:rPr lang="en-US" dirty="0" err="1"/>
              <a:t>atual</a:t>
            </a:r>
            <a:r>
              <a:rPr lang="en-US" dirty="0"/>
              <a:t> </a:t>
            </a:r>
            <a:r>
              <a:rPr lang="en-US" dirty="0" err="1"/>
              <a:t>não</a:t>
            </a:r>
            <a:r>
              <a:rPr lang="en-US" dirty="0"/>
              <a:t> </a:t>
            </a:r>
            <a:r>
              <a:rPr lang="en-US" dirty="0" err="1"/>
              <a:t>é</a:t>
            </a:r>
            <a:r>
              <a:rPr lang="en-US" dirty="0"/>
              <a:t> um </a:t>
            </a:r>
            <a:r>
              <a:rPr lang="en-US" dirty="0" err="1"/>
              <a:t>sistema</a:t>
            </a:r>
            <a:r>
              <a:rPr lang="en-US" dirty="0"/>
              <a:t> </a:t>
            </a:r>
            <a:r>
              <a:rPr lang="en-US" dirty="0" err="1"/>
              <a:t>financeiro</a:t>
            </a:r>
            <a:r>
              <a:rPr lang="en-US" dirty="0"/>
              <a:t> </a:t>
            </a:r>
            <a:r>
              <a:rPr lang="en-US" dirty="0" err="1"/>
              <a:t>direto</a:t>
            </a:r>
            <a:r>
              <a:rPr lang="en-US" dirty="0"/>
              <a:t>. </a:t>
            </a:r>
            <a:r>
              <a:rPr lang="en-US" dirty="0" err="1"/>
              <a:t>Há</a:t>
            </a:r>
            <a:r>
              <a:rPr lang="en-US" dirty="0"/>
              <a:t> </a:t>
            </a:r>
            <a:r>
              <a:rPr lang="en-US" dirty="0" err="1"/>
              <a:t>sempre</a:t>
            </a:r>
            <a:r>
              <a:rPr lang="en-US" dirty="0"/>
              <a:t> um </a:t>
            </a:r>
            <a:r>
              <a:rPr lang="en-US" dirty="0" err="1"/>
              <a:t>intermediário</a:t>
            </a:r>
            <a:r>
              <a:rPr lang="en-US" dirty="0"/>
              <a:t> </a:t>
            </a:r>
            <a:r>
              <a:rPr lang="en-US" dirty="0" err="1"/>
              <a:t>necessário</a:t>
            </a:r>
            <a:r>
              <a:rPr lang="en-US" dirty="0"/>
              <a:t> </a:t>
            </a:r>
            <a:r>
              <a:rPr lang="en-US" dirty="0" err="1"/>
              <a:t>para</a:t>
            </a:r>
            <a:r>
              <a:rPr lang="en-US" dirty="0"/>
              <a:t> </a:t>
            </a:r>
            <a:r>
              <a:rPr lang="en-US" dirty="0" err="1"/>
              <a:t>liquidar</a:t>
            </a:r>
            <a:r>
              <a:rPr lang="en-US" dirty="0"/>
              <a:t> </a:t>
            </a:r>
            <a:r>
              <a:rPr lang="en-US" dirty="0" err="1"/>
              <a:t>uma</a:t>
            </a:r>
            <a:r>
              <a:rPr lang="en-US" dirty="0"/>
              <a:t> </a:t>
            </a:r>
            <a:r>
              <a:rPr lang="en-US" dirty="0" err="1"/>
              <a:t>transação</a:t>
            </a:r>
            <a:r>
              <a:rPr lang="en-US" dirty="0"/>
              <a:t>, a </a:t>
            </a:r>
            <a:r>
              <a:rPr lang="en-US" dirty="0" err="1"/>
              <a:t>menos</a:t>
            </a:r>
            <a:r>
              <a:rPr lang="en-US" dirty="0"/>
              <a:t> </a:t>
            </a:r>
            <a:r>
              <a:rPr lang="en-US" dirty="0" err="1"/>
              <a:t>que</a:t>
            </a:r>
            <a:r>
              <a:rPr lang="en-US" dirty="0"/>
              <a:t> a </a:t>
            </a:r>
            <a:r>
              <a:rPr lang="en-US" dirty="0" err="1"/>
              <a:t>transação</a:t>
            </a:r>
            <a:r>
              <a:rPr lang="en-US" dirty="0"/>
              <a:t> </a:t>
            </a:r>
            <a:r>
              <a:rPr lang="en-US" dirty="0" err="1"/>
              <a:t>seja</a:t>
            </a:r>
            <a:r>
              <a:rPr lang="en-US" dirty="0"/>
              <a:t> </a:t>
            </a:r>
            <a:r>
              <a:rPr lang="en-US" dirty="0" err="1"/>
              <a:t>feita</a:t>
            </a:r>
            <a:r>
              <a:rPr lang="en-US" dirty="0"/>
              <a:t> </a:t>
            </a:r>
            <a:r>
              <a:rPr lang="en-US" dirty="0" err="1"/>
              <a:t>em</a:t>
            </a:r>
            <a:r>
              <a:rPr lang="en-US" dirty="0"/>
              <a:t> </a:t>
            </a:r>
            <a:r>
              <a:rPr lang="en-US" dirty="0" err="1"/>
              <a:t>dinheiro</a:t>
            </a:r>
            <a:r>
              <a:rPr lang="en-US" dirty="0"/>
              <a:t> </a:t>
            </a:r>
            <a:r>
              <a:rPr lang="en-US" dirty="0" err="1"/>
              <a:t>físico</a:t>
            </a:r>
            <a:r>
              <a:rPr lang="en-US" dirty="0"/>
              <a:t>. </a:t>
            </a:r>
            <a:r>
              <a:rPr lang="en-US" dirty="0" err="1"/>
              <a:t>Por</a:t>
            </a:r>
            <a:r>
              <a:rPr lang="en-US" dirty="0"/>
              <a:t> </a:t>
            </a:r>
            <a:r>
              <a:rPr lang="en-US" dirty="0" err="1"/>
              <a:t>exemplo</a:t>
            </a:r>
            <a:r>
              <a:rPr lang="en-US" dirty="0"/>
              <a:t>, </a:t>
            </a:r>
            <a:r>
              <a:rPr lang="en-US" dirty="0" err="1"/>
              <a:t>os</a:t>
            </a:r>
            <a:r>
              <a:rPr lang="en-US" dirty="0"/>
              <a:t> </a:t>
            </a:r>
            <a:r>
              <a:rPr lang="en-US" dirty="0" err="1"/>
              <a:t>corretores</a:t>
            </a:r>
            <a:r>
              <a:rPr lang="en-US" dirty="0"/>
              <a:t> </a:t>
            </a:r>
            <a:r>
              <a:rPr lang="en-US" dirty="0" err="1"/>
              <a:t>facilitam</a:t>
            </a:r>
            <a:r>
              <a:rPr lang="en-US" dirty="0"/>
              <a:t> </a:t>
            </a:r>
            <a:r>
              <a:rPr lang="en-US" dirty="0" err="1"/>
              <a:t>os</a:t>
            </a:r>
            <a:r>
              <a:rPr lang="en-US" dirty="0"/>
              <a:t> </a:t>
            </a:r>
            <a:r>
              <a:rPr lang="en-US" dirty="0" err="1"/>
              <a:t>mercados</a:t>
            </a:r>
            <a:r>
              <a:rPr lang="en-US" dirty="0"/>
              <a:t> </a:t>
            </a:r>
            <a:r>
              <a:rPr lang="en-US" dirty="0" err="1"/>
              <a:t>secundários</a:t>
            </a:r>
            <a:r>
              <a:rPr lang="en-US" dirty="0"/>
              <a:t> </a:t>
            </a:r>
            <a:r>
              <a:rPr lang="en-US" dirty="0" err="1"/>
              <a:t>ao</a:t>
            </a:r>
            <a:r>
              <a:rPr lang="en-US" dirty="0"/>
              <a:t> </a:t>
            </a:r>
            <a:r>
              <a:rPr lang="en-US" dirty="0" err="1"/>
              <a:t>ligar</a:t>
            </a:r>
            <a:r>
              <a:rPr lang="en-US" dirty="0"/>
              <a:t> </a:t>
            </a:r>
            <a:r>
              <a:rPr lang="en-US" dirty="0" err="1"/>
              <a:t>os</a:t>
            </a:r>
            <a:r>
              <a:rPr lang="en-US" dirty="0"/>
              <a:t> </a:t>
            </a:r>
            <a:r>
              <a:rPr lang="en-US" dirty="0" err="1"/>
              <a:t>vendedores</a:t>
            </a:r>
            <a:r>
              <a:rPr lang="en-US" dirty="0"/>
              <a:t> </a:t>
            </a:r>
            <a:r>
              <a:rPr lang="en-US" dirty="0" err="1"/>
              <a:t>aos</a:t>
            </a:r>
            <a:r>
              <a:rPr lang="en-US" dirty="0"/>
              <a:t> </a:t>
            </a:r>
            <a:r>
              <a:rPr lang="en-US" dirty="0" err="1"/>
              <a:t>compradores</a:t>
            </a:r>
            <a:r>
              <a:rPr lang="en-US" dirty="0"/>
              <a:t> de </a:t>
            </a:r>
            <a:r>
              <a:rPr lang="en-US" dirty="0" err="1"/>
              <a:t>títulos</a:t>
            </a:r>
            <a:r>
              <a:rPr lang="en-US" dirty="0"/>
              <a:t> </a:t>
            </a:r>
            <a:r>
              <a:rPr lang="en-US" dirty="0" err="1"/>
              <a:t>em</a:t>
            </a:r>
            <a:r>
              <a:rPr lang="en-US" dirty="0"/>
              <a:t> </a:t>
            </a:r>
            <a:r>
              <a:rPr lang="en-US" dirty="0" err="1"/>
              <a:t>troca</a:t>
            </a:r>
            <a:r>
              <a:rPr lang="en-US" dirty="0"/>
              <a:t> de </a:t>
            </a:r>
            <a:r>
              <a:rPr lang="en-US" dirty="0" err="1"/>
              <a:t>uma</a:t>
            </a:r>
            <a:r>
              <a:rPr lang="en-US" dirty="0"/>
              <a:t> taxa </a:t>
            </a:r>
            <a:r>
              <a:rPr lang="en-US" dirty="0" err="1"/>
              <a:t>ou</a:t>
            </a:r>
            <a:r>
              <a:rPr lang="en-US" dirty="0"/>
              <a:t> </a:t>
            </a:r>
            <a:r>
              <a:rPr lang="en-US" dirty="0" err="1"/>
              <a:t>comissão</a:t>
            </a:r>
            <a:r>
              <a:rPr lang="en-US" dirty="0"/>
              <a:t>, </a:t>
            </a:r>
            <a:r>
              <a:rPr lang="en-US" dirty="0" err="1"/>
              <a:t>uma</a:t>
            </a:r>
            <a:r>
              <a:rPr lang="en-US" dirty="0"/>
              <a:t> </a:t>
            </a:r>
            <a:r>
              <a:rPr lang="en-US" dirty="0" err="1"/>
              <a:t>porcentagem</a:t>
            </a:r>
            <a:r>
              <a:rPr lang="en-US" dirty="0"/>
              <a:t> do </a:t>
            </a:r>
            <a:r>
              <a:rPr lang="en-US" dirty="0" err="1"/>
              <a:t>preço</a:t>
            </a:r>
            <a:r>
              <a:rPr lang="en-US" dirty="0"/>
              <a:t> de </a:t>
            </a:r>
            <a:r>
              <a:rPr lang="en-US" dirty="0" err="1"/>
              <a:t>venda</a:t>
            </a:r>
            <a:r>
              <a:rPr lang="en-US" dirty="0"/>
              <a:t>. </a:t>
            </a:r>
            <a:r>
              <a:rPr lang="en-US" dirty="0" err="1"/>
              <a:t>Os</a:t>
            </a:r>
            <a:r>
              <a:rPr lang="en-US" dirty="0"/>
              <a:t> </a:t>
            </a:r>
            <a:r>
              <a:rPr lang="en-US" dirty="0" err="1"/>
              <a:t>negociantes</a:t>
            </a:r>
            <a:r>
              <a:rPr lang="en-US" dirty="0"/>
              <a:t> “</a:t>
            </a:r>
            <a:r>
              <a:rPr lang="en-US" dirty="0" err="1"/>
              <a:t>fazem</a:t>
            </a:r>
            <a:r>
              <a:rPr lang="en-US" dirty="0"/>
              <a:t> um </a:t>
            </a:r>
            <a:r>
              <a:rPr lang="en-US" dirty="0" err="1"/>
              <a:t>mercado</a:t>
            </a:r>
            <a:r>
              <a:rPr lang="en-US" dirty="0"/>
              <a:t>” </a:t>
            </a:r>
            <a:r>
              <a:rPr lang="en-US" dirty="0" err="1"/>
              <a:t>ao</a:t>
            </a:r>
            <a:r>
              <a:rPr lang="en-US" dirty="0"/>
              <a:t> </a:t>
            </a:r>
            <a:r>
              <a:rPr lang="en-US" dirty="0" err="1"/>
              <a:t>comprar</a:t>
            </a:r>
            <a:r>
              <a:rPr lang="en-US" dirty="0"/>
              <a:t> e vender </a:t>
            </a:r>
            <a:r>
              <a:rPr lang="en-US" dirty="0" err="1"/>
              <a:t>títulos</a:t>
            </a:r>
            <a:r>
              <a:rPr lang="en-US" dirty="0"/>
              <a:t>, </a:t>
            </a:r>
            <a:r>
              <a:rPr lang="en-US" dirty="0" err="1"/>
              <a:t>lucrando</a:t>
            </a:r>
            <a:r>
              <a:rPr lang="en-US" dirty="0"/>
              <a:t> com a </a:t>
            </a:r>
            <a:r>
              <a:rPr lang="en-US" dirty="0" err="1"/>
              <a:t>arbitragem</a:t>
            </a:r>
            <a:r>
              <a:rPr lang="en-US" dirty="0"/>
              <a:t> </a:t>
            </a:r>
            <a:r>
              <a:rPr lang="en-US" dirty="0" err="1"/>
              <a:t>ou</a:t>
            </a:r>
            <a:r>
              <a:rPr lang="en-US" dirty="0"/>
              <a:t> a </a:t>
            </a:r>
            <a:r>
              <a:rPr lang="en-US" dirty="0" err="1"/>
              <a:t>diferença</a:t>
            </a:r>
            <a:r>
              <a:rPr lang="en-US" dirty="0"/>
              <a:t> entre </a:t>
            </a:r>
            <a:r>
              <a:rPr lang="en-US" dirty="0" err="1"/>
              <a:t>os</a:t>
            </a:r>
            <a:r>
              <a:rPr lang="en-US" dirty="0"/>
              <a:t> </a:t>
            </a:r>
            <a:r>
              <a:rPr lang="en-US" dirty="0" err="1"/>
              <a:t>preços</a:t>
            </a:r>
            <a:r>
              <a:rPr lang="en-US" dirty="0"/>
              <a:t> de </a:t>
            </a:r>
            <a:r>
              <a:rPr lang="en-US" dirty="0" err="1"/>
              <a:t>venda</a:t>
            </a:r>
            <a:r>
              <a:rPr lang="en-US" dirty="0"/>
              <a:t> e </a:t>
            </a:r>
            <a:r>
              <a:rPr lang="en-US" dirty="0" err="1"/>
              <a:t>compra</a:t>
            </a:r>
            <a:r>
              <a:rPr lang="en-US" dirty="0"/>
              <a:t>. As </a:t>
            </a:r>
            <a:r>
              <a:rPr lang="en-US" dirty="0" err="1"/>
              <a:t>corretoras</a:t>
            </a:r>
            <a:r>
              <a:rPr lang="en-US" dirty="0"/>
              <a:t> </a:t>
            </a:r>
            <a:r>
              <a:rPr lang="en-US" dirty="0" err="1"/>
              <a:t>geralmente</a:t>
            </a:r>
            <a:r>
              <a:rPr lang="en-US" dirty="0"/>
              <a:t> </a:t>
            </a:r>
            <a:r>
              <a:rPr lang="en-US" dirty="0" err="1"/>
              <a:t>oferecem</a:t>
            </a:r>
            <a:r>
              <a:rPr lang="en-US" dirty="0"/>
              <a:t> ambos – </a:t>
            </a:r>
            <a:r>
              <a:rPr lang="en-US" dirty="0" err="1"/>
              <a:t>corretagem</a:t>
            </a:r>
            <a:r>
              <a:rPr lang="en-US" dirty="0"/>
              <a:t> e </a:t>
            </a:r>
            <a:r>
              <a:rPr lang="en-US" dirty="0" err="1"/>
              <a:t>negociação</a:t>
            </a:r>
            <a:r>
              <a:rPr lang="en-US" dirty="0"/>
              <a:t> e </a:t>
            </a:r>
            <a:r>
              <a:rPr lang="en-US" dirty="0" err="1"/>
              <a:t>também</a:t>
            </a:r>
            <a:r>
              <a:rPr lang="en-US" dirty="0"/>
              <a:t> </a:t>
            </a:r>
            <a:r>
              <a:rPr lang="en-US" dirty="0" err="1"/>
              <a:t>consultam</a:t>
            </a:r>
            <a:r>
              <a:rPr lang="en-US" dirty="0"/>
              <a:t> </a:t>
            </a:r>
            <a:r>
              <a:rPr lang="en-US" dirty="0" err="1"/>
              <a:t>os</a:t>
            </a:r>
            <a:r>
              <a:rPr lang="en-US" dirty="0"/>
              <a:t> </a:t>
            </a:r>
            <a:r>
              <a:rPr lang="en-US" dirty="0" err="1"/>
              <a:t>seus</a:t>
            </a:r>
            <a:r>
              <a:rPr lang="en-US" dirty="0"/>
              <a:t> </a:t>
            </a:r>
            <a:r>
              <a:rPr lang="en-US" dirty="0" err="1"/>
              <a:t>clientes</a:t>
            </a:r>
            <a:r>
              <a:rPr lang="en-US" dirty="0"/>
              <a:t> </a:t>
            </a:r>
            <a:r>
              <a:rPr lang="en-US" dirty="0" err="1"/>
              <a:t>sobre</a:t>
            </a:r>
            <a:r>
              <a:rPr lang="en-US" dirty="0"/>
              <a:t> </a:t>
            </a:r>
            <a:r>
              <a:rPr lang="en-US" dirty="0" err="1"/>
              <a:t>decisões</a:t>
            </a:r>
            <a:r>
              <a:rPr lang="en-US" dirty="0"/>
              <a:t> de </a:t>
            </a:r>
            <a:r>
              <a:rPr lang="en-US" dirty="0" err="1"/>
              <a:t>investimento</a:t>
            </a:r>
            <a:r>
              <a:rPr lang="en-US" dirty="0"/>
              <a:t>. </a:t>
            </a:r>
            <a:r>
              <a:rPr lang="en-US" dirty="0" err="1"/>
              <a:t>Os</a:t>
            </a:r>
            <a:r>
              <a:rPr lang="en-US" dirty="0"/>
              <a:t> </a:t>
            </a:r>
            <a:r>
              <a:rPr lang="en-US" dirty="0" err="1"/>
              <a:t>bancos</a:t>
            </a:r>
            <a:r>
              <a:rPr lang="en-US" dirty="0"/>
              <a:t> de </a:t>
            </a:r>
            <a:r>
              <a:rPr lang="en-US" dirty="0" err="1"/>
              <a:t>investimento</a:t>
            </a:r>
            <a:r>
              <a:rPr lang="en-US" dirty="0"/>
              <a:t> </a:t>
            </a:r>
            <a:r>
              <a:rPr lang="en-US" dirty="0" err="1"/>
              <a:t>apoiam</a:t>
            </a:r>
            <a:r>
              <a:rPr lang="en-US" dirty="0"/>
              <a:t> </a:t>
            </a:r>
            <a:r>
              <a:rPr lang="en-US" dirty="0" err="1"/>
              <a:t>os</a:t>
            </a:r>
            <a:r>
              <a:rPr lang="en-US" dirty="0"/>
              <a:t> </a:t>
            </a:r>
            <a:r>
              <a:rPr lang="en-US" dirty="0" err="1"/>
              <a:t>mercados</a:t>
            </a:r>
            <a:r>
              <a:rPr lang="en-US" dirty="0"/>
              <a:t> </a:t>
            </a:r>
            <a:r>
              <a:rPr lang="en-US" dirty="0" err="1"/>
              <a:t>primários</a:t>
            </a:r>
            <a:r>
              <a:rPr lang="en-US" dirty="0"/>
              <a:t> </a:t>
            </a:r>
            <a:r>
              <a:rPr lang="en-US" dirty="0" err="1"/>
              <a:t>subscrevendo</a:t>
            </a:r>
            <a:r>
              <a:rPr lang="en-US" dirty="0"/>
              <a:t> (</a:t>
            </a:r>
            <a:r>
              <a:rPr lang="en-US" dirty="0" err="1"/>
              <a:t>ou</a:t>
            </a:r>
            <a:r>
              <a:rPr lang="en-US" dirty="0"/>
              <a:t> </a:t>
            </a:r>
            <a:r>
              <a:rPr lang="en-US" dirty="0" err="1"/>
              <a:t>seja</a:t>
            </a:r>
            <a:r>
              <a:rPr lang="en-US" dirty="0"/>
              <a:t>, </a:t>
            </a:r>
            <a:r>
              <a:rPr lang="en-US" dirty="0" err="1"/>
              <a:t>comprando</a:t>
            </a:r>
            <a:r>
              <a:rPr lang="en-US" dirty="0"/>
              <a:t> </a:t>
            </a:r>
            <a:r>
              <a:rPr lang="en-US" dirty="0" err="1"/>
              <a:t>para</a:t>
            </a:r>
            <a:r>
              <a:rPr lang="en-US" dirty="0"/>
              <a:t> </a:t>
            </a:r>
            <a:r>
              <a:rPr lang="en-US" dirty="0" err="1"/>
              <a:t>revenda</a:t>
            </a:r>
            <a:r>
              <a:rPr lang="en-US" dirty="0"/>
              <a:t> a </a:t>
            </a:r>
            <a:r>
              <a:rPr lang="en-US" dirty="0" err="1"/>
              <a:t>investidores</a:t>
            </a:r>
            <a:r>
              <a:rPr lang="en-US" dirty="0"/>
              <a:t>) </a:t>
            </a:r>
            <a:r>
              <a:rPr lang="en-US" dirty="0" err="1"/>
              <a:t>ofertas</a:t>
            </a:r>
            <a:r>
              <a:rPr lang="en-US" dirty="0"/>
              <a:t> de </a:t>
            </a:r>
            <a:r>
              <a:rPr lang="en-US" dirty="0" err="1"/>
              <a:t>ações</a:t>
            </a:r>
            <a:r>
              <a:rPr lang="en-US" dirty="0"/>
              <a:t> e </a:t>
            </a:r>
            <a:r>
              <a:rPr lang="en-US" dirty="0" err="1"/>
              <a:t>títulos</a:t>
            </a:r>
            <a:r>
              <a:rPr lang="en-US" dirty="0"/>
              <a:t> e </a:t>
            </a:r>
            <a:r>
              <a:rPr lang="en-US" dirty="0" err="1"/>
              <a:t>organizando</a:t>
            </a:r>
            <a:r>
              <a:rPr lang="en-US" dirty="0"/>
              <a:t> a </a:t>
            </a:r>
            <a:r>
              <a:rPr lang="en-US" dirty="0" err="1"/>
              <a:t>colocação</a:t>
            </a:r>
            <a:r>
              <a:rPr lang="en-US" dirty="0"/>
              <a:t> </a:t>
            </a:r>
            <a:r>
              <a:rPr lang="en-US" dirty="0" err="1"/>
              <a:t>direta</a:t>
            </a:r>
            <a:r>
              <a:rPr lang="en-US" dirty="0"/>
              <a:t> de </a:t>
            </a:r>
            <a:r>
              <a:rPr lang="en-US" dirty="0" err="1"/>
              <a:t>títulos</a:t>
            </a:r>
            <a:r>
              <a:rPr lang="en-US" dirty="0"/>
              <a:t>. </a:t>
            </a:r>
            <a:r>
              <a:rPr lang="en-US" dirty="0" err="1"/>
              <a:t>Os</a:t>
            </a:r>
            <a:r>
              <a:rPr lang="en-US" dirty="0"/>
              <a:t> </a:t>
            </a:r>
            <a:r>
              <a:rPr lang="en-US" dirty="0" err="1"/>
              <a:t>bancos</a:t>
            </a:r>
            <a:r>
              <a:rPr lang="en-US" dirty="0"/>
              <a:t> de </a:t>
            </a:r>
            <a:r>
              <a:rPr lang="en-US" dirty="0" err="1"/>
              <a:t>investimento</a:t>
            </a:r>
            <a:r>
              <a:rPr lang="en-US" dirty="0"/>
              <a:t> </a:t>
            </a:r>
            <a:r>
              <a:rPr lang="en-US" dirty="0" err="1"/>
              <a:t>também</a:t>
            </a:r>
            <a:r>
              <a:rPr lang="en-US" dirty="0"/>
              <a:t> </a:t>
            </a:r>
            <a:r>
              <a:rPr lang="en-US" dirty="0" err="1"/>
              <a:t>podem</a:t>
            </a:r>
            <a:r>
              <a:rPr lang="en-US" dirty="0"/>
              <a:t> </a:t>
            </a:r>
            <a:r>
              <a:rPr lang="en-US" dirty="0" err="1"/>
              <a:t>ser</a:t>
            </a:r>
            <a:r>
              <a:rPr lang="en-US" dirty="0"/>
              <a:t> </a:t>
            </a:r>
            <a:r>
              <a:rPr lang="en-US" dirty="0" err="1"/>
              <a:t>corretores</a:t>
            </a:r>
            <a:r>
              <a:rPr lang="en-US" dirty="0"/>
              <a:t>, </a:t>
            </a:r>
            <a:r>
              <a:rPr lang="en-US" dirty="0" err="1"/>
              <a:t>apresentando</a:t>
            </a:r>
            <a:r>
              <a:rPr lang="en-US" dirty="0"/>
              <a:t> </a:t>
            </a:r>
            <a:r>
              <a:rPr lang="en-US" dirty="0" err="1"/>
              <a:t>os</a:t>
            </a:r>
            <a:r>
              <a:rPr lang="en-US" dirty="0"/>
              <a:t> </a:t>
            </a:r>
            <a:r>
              <a:rPr lang="en-US" dirty="0" err="1"/>
              <a:t>emissores</a:t>
            </a:r>
            <a:r>
              <a:rPr lang="en-US" dirty="0"/>
              <a:t> de </a:t>
            </a:r>
            <a:r>
              <a:rPr lang="en-US" dirty="0" err="1"/>
              <a:t>valores</a:t>
            </a:r>
            <a:r>
              <a:rPr lang="en-US" dirty="0"/>
              <a:t> </a:t>
            </a:r>
            <a:r>
              <a:rPr lang="en-US" dirty="0" err="1"/>
              <a:t>mobiliários</a:t>
            </a:r>
            <a:r>
              <a:rPr lang="en-US" dirty="0"/>
              <a:t> </a:t>
            </a:r>
            <a:r>
              <a:rPr lang="en-US" dirty="0" err="1"/>
              <a:t>aos</a:t>
            </a:r>
            <a:r>
              <a:rPr lang="en-US" dirty="0"/>
              <a:t> </a:t>
            </a:r>
            <a:r>
              <a:rPr lang="en-US" dirty="0" err="1"/>
              <a:t>investidores</a:t>
            </a:r>
            <a:r>
              <a:rPr lang="en-US" dirty="0"/>
              <a:t>.</a:t>
            </a:r>
          </a:p>
          <a:p>
            <a:pPr algn="just"/>
            <a:r>
              <a:rPr lang="en-US" dirty="0"/>
              <a:t> </a:t>
            </a:r>
          </a:p>
          <a:p>
            <a:pPr algn="just"/>
            <a:r>
              <a:rPr lang="en-US" dirty="0" err="1"/>
              <a:t>Assim</a:t>
            </a:r>
            <a:r>
              <a:rPr lang="en-US" dirty="0"/>
              <a:t> </a:t>
            </a:r>
            <a:r>
              <a:rPr lang="en-US" dirty="0" err="1"/>
              <a:t>como</a:t>
            </a:r>
            <a:r>
              <a:rPr lang="en-US" dirty="0"/>
              <a:t> </a:t>
            </a:r>
            <a:r>
              <a:rPr lang="en-US" dirty="0" err="1"/>
              <a:t>os</a:t>
            </a:r>
            <a:r>
              <a:rPr lang="en-US" dirty="0"/>
              <a:t> </a:t>
            </a:r>
            <a:r>
              <a:rPr lang="en-US" dirty="0" err="1"/>
              <a:t>mercados</a:t>
            </a:r>
            <a:r>
              <a:rPr lang="en-US" dirty="0"/>
              <a:t> </a:t>
            </a:r>
            <a:r>
              <a:rPr lang="en-US" dirty="0" err="1"/>
              <a:t>financeiros</a:t>
            </a:r>
            <a:r>
              <a:rPr lang="en-US" dirty="0"/>
              <a:t>, </a:t>
            </a:r>
            <a:r>
              <a:rPr lang="en-US" dirty="0" err="1"/>
              <a:t>os</a:t>
            </a:r>
            <a:r>
              <a:rPr lang="en-US" dirty="0"/>
              <a:t> </a:t>
            </a:r>
            <a:r>
              <a:rPr lang="en-US" dirty="0" err="1"/>
              <a:t>intermediários</a:t>
            </a:r>
            <a:r>
              <a:rPr lang="en-US" dirty="0"/>
              <a:t> </a:t>
            </a:r>
            <a:r>
              <a:rPr lang="en-US" dirty="0" err="1"/>
              <a:t>financeiros</a:t>
            </a:r>
            <a:r>
              <a:rPr lang="en-US" dirty="0"/>
              <a:t> são </a:t>
            </a:r>
            <a:r>
              <a:rPr lang="en-US" dirty="0" err="1"/>
              <a:t>altamente</a:t>
            </a:r>
            <a:r>
              <a:rPr lang="en-US" dirty="0"/>
              <a:t> </a:t>
            </a:r>
            <a:r>
              <a:rPr lang="en-US" dirty="0" err="1"/>
              <a:t>especializados</a:t>
            </a:r>
            <a:r>
              <a:rPr lang="en-US" dirty="0"/>
              <a:t>. </a:t>
            </a:r>
            <a:r>
              <a:rPr lang="en-US" dirty="0" err="1"/>
              <a:t>Os</a:t>
            </a:r>
            <a:r>
              <a:rPr lang="en-US" dirty="0"/>
              <a:t> </a:t>
            </a:r>
            <a:r>
              <a:rPr lang="en-US" dirty="0" err="1"/>
              <a:t>intermediários</a:t>
            </a:r>
            <a:r>
              <a:rPr lang="en-US" dirty="0"/>
              <a:t> </a:t>
            </a:r>
            <a:r>
              <a:rPr lang="en-US" dirty="0" err="1"/>
              <a:t>financeiros</a:t>
            </a:r>
            <a:r>
              <a:rPr lang="en-US" dirty="0"/>
              <a:t> </a:t>
            </a:r>
            <a:r>
              <a:rPr lang="en-US" dirty="0" err="1"/>
              <a:t>têm</a:t>
            </a:r>
            <a:r>
              <a:rPr lang="en-US" dirty="0"/>
              <a:t> </a:t>
            </a:r>
            <a:r>
              <a:rPr lang="en-US" dirty="0" err="1"/>
              <a:t>funções</a:t>
            </a:r>
            <a:r>
              <a:rPr lang="en-US" dirty="0"/>
              <a:t> </a:t>
            </a:r>
            <a:r>
              <a:rPr lang="en-US" dirty="0" err="1"/>
              <a:t>muito</a:t>
            </a:r>
            <a:r>
              <a:rPr lang="en-US" dirty="0"/>
              <a:t> </a:t>
            </a:r>
            <a:r>
              <a:rPr lang="en-US" dirty="0" err="1"/>
              <a:t>diferentes</a:t>
            </a:r>
            <a:r>
              <a:rPr lang="en-US" dirty="0"/>
              <a:t> </a:t>
            </a:r>
            <a:r>
              <a:rPr lang="en-US" dirty="0" err="1"/>
              <a:t>desde</a:t>
            </a:r>
            <a:r>
              <a:rPr lang="en-US" dirty="0"/>
              <a:t> </a:t>
            </a:r>
            <a:r>
              <a:rPr lang="en-US" dirty="0" err="1"/>
              <a:t>depositar</a:t>
            </a:r>
            <a:r>
              <a:rPr lang="en-US" dirty="0"/>
              <a:t> </a:t>
            </a:r>
            <a:r>
              <a:rPr lang="en-US" dirty="0" err="1"/>
              <a:t>dinheiro</a:t>
            </a:r>
            <a:r>
              <a:rPr lang="en-US" dirty="0"/>
              <a:t>, </a:t>
            </a:r>
            <a:r>
              <a:rPr lang="en-US" dirty="0" err="1"/>
              <a:t>dar</a:t>
            </a:r>
            <a:r>
              <a:rPr lang="en-US" dirty="0"/>
              <a:t> </a:t>
            </a:r>
            <a:r>
              <a:rPr lang="en-US" dirty="0" err="1"/>
              <a:t>conselhos</a:t>
            </a:r>
            <a:r>
              <a:rPr lang="en-US" dirty="0"/>
              <a:t>, </a:t>
            </a:r>
            <a:r>
              <a:rPr lang="en-US" dirty="0" err="1"/>
              <a:t>fazer</a:t>
            </a:r>
            <a:r>
              <a:rPr lang="en-US" dirty="0"/>
              <a:t> </a:t>
            </a:r>
            <a:r>
              <a:rPr lang="en-US" dirty="0" err="1"/>
              <a:t>uso</a:t>
            </a:r>
            <a:r>
              <a:rPr lang="en-US" dirty="0"/>
              <a:t> de </a:t>
            </a:r>
            <a:r>
              <a:rPr lang="en-US" dirty="0" err="1"/>
              <a:t>preços</a:t>
            </a:r>
            <a:r>
              <a:rPr lang="en-US" dirty="0"/>
              <a:t> </a:t>
            </a:r>
            <a:r>
              <a:rPr lang="en-US" dirty="0" err="1"/>
              <a:t>diferentes</a:t>
            </a:r>
            <a:r>
              <a:rPr lang="en-US" dirty="0"/>
              <a:t> </a:t>
            </a:r>
            <a:r>
              <a:rPr lang="en-US" dirty="0" err="1"/>
              <a:t>para</a:t>
            </a:r>
            <a:r>
              <a:rPr lang="en-US" dirty="0"/>
              <a:t> o </a:t>
            </a:r>
            <a:r>
              <a:rPr lang="en-US" dirty="0" err="1"/>
              <a:t>mesmo</a:t>
            </a:r>
            <a:r>
              <a:rPr lang="en-US" dirty="0"/>
              <a:t> </a:t>
            </a:r>
            <a:r>
              <a:rPr lang="en-US" dirty="0" err="1"/>
              <a:t>ativo</a:t>
            </a:r>
            <a:r>
              <a:rPr lang="en-US" dirty="0"/>
              <a:t> </a:t>
            </a:r>
            <a:r>
              <a:rPr lang="en-US" dirty="0" err="1"/>
              <a:t>num</a:t>
            </a:r>
            <a:r>
              <a:rPr lang="en-US" dirty="0"/>
              <a:t> </a:t>
            </a:r>
            <a:r>
              <a:rPr lang="en-US" dirty="0" err="1"/>
              <a:t>determinado</a:t>
            </a:r>
            <a:r>
              <a:rPr lang="en-US" dirty="0"/>
              <a:t> </a:t>
            </a:r>
            <a:r>
              <a:rPr lang="en-US" dirty="0" err="1"/>
              <a:t>momento</a:t>
            </a:r>
            <a:r>
              <a:rPr lang="en-US" dirty="0"/>
              <a:t> e </a:t>
            </a:r>
            <a:r>
              <a:rPr lang="en-US" dirty="0" err="1"/>
              <a:t>muitas</a:t>
            </a:r>
            <a:r>
              <a:rPr lang="en-US" dirty="0"/>
              <a:t> </a:t>
            </a:r>
            <a:r>
              <a:rPr lang="en-US" dirty="0" err="1"/>
              <a:t>outras</a:t>
            </a:r>
            <a:r>
              <a:rPr lang="en-US" dirty="0"/>
              <a:t>. </a:t>
            </a:r>
            <a:r>
              <a:rPr lang="en-US" dirty="0" err="1"/>
              <a:t>Eles</a:t>
            </a:r>
            <a:r>
              <a:rPr lang="en-US" dirty="0"/>
              <a:t> </a:t>
            </a:r>
            <a:r>
              <a:rPr lang="en-US" dirty="0" err="1"/>
              <a:t>geralmente</a:t>
            </a:r>
            <a:r>
              <a:rPr lang="en-US" dirty="0"/>
              <a:t> são </a:t>
            </a:r>
            <a:r>
              <a:rPr lang="en-US" dirty="0" err="1"/>
              <a:t>categorizados</a:t>
            </a:r>
            <a:r>
              <a:rPr lang="en-US" dirty="0"/>
              <a:t> de </a:t>
            </a:r>
            <a:r>
              <a:rPr lang="en-US" dirty="0" err="1"/>
              <a:t>acordo</a:t>
            </a:r>
            <a:r>
              <a:rPr lang="en-US" dirty="0"/>
              <a:t> com a </a:t>
            </a:r>
            <a:r>
              <a:rPr lang="en-US" dirty="0" err="1"/>
              <a:t>sua</a:t>
            </a:r>
            <a:r>
              <a:rPr lang="en-US" dirty="0"/>
              <a:t> </a:t>
            </a:r>
            <a:r>
              <a:rPr lang="en-US" dirty="0" err="1"/>
              <a:t>estrutura</a:t>
            </a:r>
            <a:r>
              <a:rPr lang="en-US" dirty="0"/>
              <a:t> de </a:t>
            </a:r>
            <a:r>
              <a:rPr lang="en-US" dirty="0" err="1"/>
              <a:t>propriedade</a:t>
            </a:r>
            <a:r>
              <a:rPr lang="en-US" dirty="0"/>
              <a:t>. </a:t>
            </a:r>
            <a:r>
              <a:rPr lang="en-US" dirty="0" err="1"/>
              <a:t>Por</a:t>
            </a:r>
            <a:r>
              <a:rPr lang="en-US" dirty="0"/>
              <a:t> </a:t>
            </a:r>
            <a:r>
              <a:rPr lang="en-US" dirty="0" err="1"/>
              <a:t>exemplo</a:t>
            </a:r>
            <a:r>
              <a:rPr lang="en-US" dirty="0"/>
              <a:t>, </a:t>
            </a:r>
            <a:r>
              <a:rPr lang="en-US" dirty="0" err="1"/>
              <a:t>instituições</a:t>
            </a:r>
            <a:r>
              <a:rPr lang="en-US" dirty="0"/>
              <a:t> </a:t>
            </a:r>
            <a:r>
              <a:rPr lang="en-US" dirty="0" err="1"/>
              <a:t>depositárias</a:t>
            </a:r>
            <a:r>
              <a:rPr lang="en-US" dirty="0"/>
              <a:t> (</a:t>
            </a:r>
            <a:r>
              <a:rPr lang="en-US" dirty="0" err="1"/>
              <a:t>isto</a:t>
            </a:r>
            <a:r>
              <a:rPr lang="en-US" dirty="0"/>
              <a:t> </a:t>
            </a:r>
            <a:r>
              <a:rPr lang="en-US" dirty="0" err="1"/>
              <a:t>é</a:t>
            </a:r>
            <a:r>
              <a:rPr lang="en-US" dirty="0"/>
              <a:t>, </a:t>
            </a:r>
            <a:r>
              <a:rPr lang="en-US" dirty="0" err="1"/>
              <a:t>bancos</a:t>
            </a:r>
            <a:r>
              <a:rPr lang="en-US" dirty="0"/>
              <a:t> </a:t>
            </a:r>
            <a:r>
              <a:rPr lang="en-US" dirty="0" err="1"/>
              <a:t>comerciais</a:t>
            </a:r>
            <a:r>
              <a:rPr lang="en-US" dirty="0"/>
              <a:t>, </a:t>
            </a:r>
            <a:r>
              <a:rPr lang="en-US" dirty="0" err="1"/>
              <a:t>caixas</a:t>
            </a:r>
            <a:r>
              <a:rPr lang="en-US" dirty="0"/>
              <a:t> </a:t>
            </a:r>
            <a:r>
              <a:rPr lang="en-US" dirty="0" err="1"/>
              <a:t>económicas</a:t>
            </a:r>
            <a:r>
              <a:rPr lang="en-US" dirty="0"/>
              <a:t> e </a:t>
            </a:r>
            <a:r>
              <a:rPr lang="en-US" dirty="0" err="1"/>
              <a:t>cooperativas</a:t>
            </a:r>
            <a:r>
              <a:rPr lang="en-US" dirty="0"/>
              <a:t> de </a:t>
            </a:r>
            <a:r>
              <a:rPr lang="en-US" dirty="0" err="1"/>
              <a:t>crédito</a:t>
            </a:r>
            <a:r>
              <a:rPr lang="en-US" dirty="0"/>
              <a:t>) </a:t>
            </a:r>
            <a:r>
              <a:rPr lang="en-US" dirty="0" err="1"/>
              <a:t>emitem</a:t>
            </a:r>
            <a:r>
              <a:rPr lang="en-US" dirty="0"/>
              <a:t> </a:t>
            </a:r>
            <a:r>
              <a:rPr lang="en-US" dirty="0" err="1"/>
              <a:t>depósitos</a:t>
            </a:r>
            <a:r>
              <a:rPr lang="en-US" dirty="0"/>
              <a:t> de </a:t>
            </a:r>
            <a:r>
              <a:rPr lang="en-US" dirty="0" err="1"/>
              <a:t>curto</a:t>
            </a:r>
            <a:r>
              <a:rPr lang="en-US" dirty="0"/>
              <a:t> </a:t>
            </a:r>
            <a:r>
              <a:rPr lang="en-US" dirty="0" err="1"/>
              <a:t>prazo</a:t>
            </a:r>
            <a:r>
              <a:rPr lang="en-US" dirty="0"/>
              <a:t> e </a:t>
            </a:r>
            <a:r>
              <a:rPr lang="en-US" dirty="0" err="1"/>
              <a:t>compram</a:t>
            </a:r>
            <a:r>
              <a:rPr lang="en-US" dirty="0"/>
              <a:t> </a:t>
            </a:r>
            <a:r>
              <a:rPr lang="en-US" dirty="0" err="1"/>
              <a:t>títulos</a:t>
            </a:r>
            <a:r>
              <a:rPr lang="en-US" dirty="0"/>
              <a:t> de </a:t>
            </a:r>
            <a:r>
              <a:rPr lang="en-US" dirty="0" err="1"/>
              <a:t>longo</a:t>
            </a:r>
            <a:r>
              <a:rPr lang="en-US" dirty="0"/>
              <a:t> </a:t>
            </a:r>
            <a:r>
              <a:rPr lang="en-US" dirty="0" err="1"/>
              <a:t>prazo</a:t>
            </a:r>
            <a:r>
              <a:rPr lang="en-US" dirty="0"/>
              <a:t>. </a:t>
            </a:r>
            <a:r>
              <a:rPr lang="en-US" dirty="0" err="1"/>
              <a:t>Tradicionalmente</a:t>
            </a:r>
            <a:r>
              <a:rPr lang="en-US" dirty="0"/>
              <a:t>, </a:t>
            </a:r>
            <a:r>
              <a:rPr lang="en-US" dirty="0" err="1"/>
              <a:t>os</a:t>
            </a:r>
            <a:r>
              <a:rPr lang="en-US" dirty="0"/>
              <a:t> </a:t>
            </a:r>
            <a:r>
              <a:rPr lang="en-US" dirty="0" err="1"/>
              <a:t>bancos</a:t>
            </a:r>
            <a:r>
              <a:rPr lang="en-US" dirty="0"/>
              <a:t> </a:t>
            </a:r>
            <a:r>
              <a:rPr lang="en-US" dirty="0" err="1"/>
              <a:t>comerciais</a:t>
            </a:r>
            <a:r>
              <a:rPr lang="en-US" dirty="0"/>
              <a:t> se </a:t>
            </a:r>
            <a:r>
              <a:rPr lang="en-US" dirty="0" err="1"/>
              <a:t>especializaram</a:t>
            </a:r>
            <a:r>
              <a:rPr lang="en-US" dirty="0"/>
              <a:t> </a:t>
            </a:r>
            <a:r>
              <a:rPr lang="en-US" dirty="0" err="1"/>
              <a:t>em</a:t>
            </a:r>
            <a:r>
              <a:rPr lang="en-US" dirty="0"/>
              <a:t> </a:t>
            </a:r>
            <a:r>
              <a:rPr lang="en-US" dirty="0" err="1"/>
              <a:t>emitir</a:t>
            </a:r>
            <a:r>
              <a:rPr lang="en-US" dirty="0"/>
              <a:t> </a:t>
            </a:r>
            <a:r>
              <a:rPr lang="en-US" dirty="0" err="1"/>
              <a:t>depósitos</a:t>
            </a:r>
            <a:r>
              <a:rPr lang="en-US" dirty="0"/>
              <a:t> </a:t>
            </a:r>
            <a:r>
              <a:rPr lang="en-US" dirty="0" err="1"/>
              <a:t>à</a:t>
            </a:r>
            <a:r>
              <a:rPr lang="en-US" dirty="0"/>
              <a:t> vista, </a:t>
            </a:r>
            <a:r>
              <a:rPr lang="en-US" dirty="0" err="1"/>
              <a:t>transações</a:t>
            </a:r>
            <a:r>
              <a:rPr lang="en-US" dirty="0"/>
              <a:t> </a:t>
            </a:r>
            <a:r>
              <a:rPr lang="en-US" dirty="0" err="1"/>
              <a:t>ou</a:t>
            </a:r>
            <a:r>
              <a:rPr lang="en-US" dirty="0"/>
              <a:t> </a:t>
            </a:r>
            <a:r>
              <a:rPr lang="en-US" dirty="0" err="1"/>
              <a:t>cheques</a:t>
            </a:r>
            <a:r>
              <a:rPr lang="en-US" dirty="0"/>
              <a:t> e conceder </a:t>
            </a:r>
            <a:r>
              <a:rPr lang="en-US" dirty="0" err="1"/>
              <a:t>empréstimos</a:t>
            </a:r>
            <a:r>
              <a:rPr lang="en-US" dirty="0"/>
              <a:t> a </a:t>
            </a:r>
            <a:r>
              <a:rPr lang="en-US" dirty="0" err="1"/>
              <a:t>empresas</a:t>
            </a:r>
            <a:r>
              <a:rPr lang="en-US" dirty="0"/>
              <a:t>. </a:t>
            </a:r>
            <a:r>
              <a:rPr lang="en-US" dirty="0" err="1"/>
              <a:t>Os</a:t>
            </a:r>
            <a:r>
              <a:rPr lang="en-US" dirty="0"/>
              <a:t> </a:t>
            </a:r>
            <a:r>
              <a:rPr lang="en-US" dirty="0" err="1"/>
              <a:t>bancos</a:t>
            </a:r>
            <a:r>
              <a:rPr lang="en-US" dirty="0"/>
              <a:t> de </a:t>
            </a:r>
            <a:r>
              <a:rPr lang="en-US" dirty="0" err="1"/>
              <a:t>poupança</a:t>
            </a:r>
            <a:r>
              <a:rPr lang="en-US" dirty="0"/>
              <a:t> </a:t>
            </a:r>
            <a:r>
              <a:rPr lang="en-US" dirty="0" err="1"/>
              <a:t>emitiam</a:t>
            </a:r>
            <a:r>
              <a:rPr lang="en-US" dirty="0"/>
              <a:t> </a:t>
            </a:r>
            <a:r>
              <a:rPr lang="en-US" dirty="0" err="1"/>
              <a:t>depósitos</a:t>
            </a:r>
            <a:r>
              <a:rPr lang="en-US" dirty="0"/>
              <a:t> a </a:t>
            </a:r>
            <a:r>
              <a:rPr lang="en-US" dirty="0" err="1"/>
              <a:t>prazo</a:t>
            </a:r>
            <a:r>
              <a:rPr lang="en-US" dirty="0"/>
              <a:t> </a:t>
            </a:r>
            <a:r>
              <a:rPr lang="en-US" dirty="0" err="1"/>
              <a:t>ou</a:t>
            </a:r>
            <a:r>
              <a:rPr lang="en-US" dirty="0"/>
              <a:t> de </a:t>
            </a:r>
            <a:r>
              <a:rPr lang="en-US" dirty="0" err="1"/>
              <a:t>poupança</a:t>
            </a:r>
            <a:r>
              <a:rPr lang="en-US" dirty="0"/>
              <a:t> e </a:t>
            </a:r>
            <a:r>
              <a:rPr lang="en-US" dirty="0" err="1"/>
              <a:t>concediam</a:t>
            </a:r>
            <a:r>
              <a:rPr lang="en-US" dirty="0"/>
              <a:t> </a:t>
            </a:r>
            <a:r>
              <a:rPr lang="en-US" dirty="0" err="1"/>
              <a:t>empréstimos</a:t>
            </a:r>
            <a:r>
              <a:rPr lang="en-US" dirty="0"/>
              <a:t> </a:t>
            </a:r>
            <a:r>
              <a:rPr lang="en-US" dirty="0" err="1"/>
              <a:t>hipotecários</a:t>
            </a:r>
            <a:r>
              <a:rPr lang="en-US" dirty="0"/>
              <a:t> a </a:t>
            </a:r>
            <a:r>
              <a:rPr lang="en-US" dirty="0" err="1"/>
              <a:t>famílias</a:t>
            </a:r>
            <a:r>
              <a:rPr lang="en-US" dirty="0"/>
              <a:t> e </a:t>
            </a:r>
            <a:r>
              <a:rPr lang="en-US" dirty="0" err="1"/>
              <a:t>empresas</a:t>
            </a:r>
            <a:r>
              <a:rPr lang="en-US" dirty="0"/>
              <a:t>, </a:t>
            </a:r>
            <a:r>
              <a:rPr lang="en-US" dirty="0" err="1"/>
              <a:t>enquanto</a:t>
            </a:r>
            <a:r>
              <a:rPr lang="en-US" dirty="0"/>
              <a:t> </a:t>
            </a:r>
            <a:r>
              <a:rPr lang="en-US" dirty="0" err="1"/>
              <a:t>que</a:t>
            </a:r>
            <a:r>
              <a:rPr lang="en-US" dirty="0"/>
              <a:t> as </a:t>
            </a:r>
            <a:r>
              <a:rPr lang="en-US" dirty="0" err="1"/>
              <a:t>cooperativas</a:t>
            </a:r>
            <a:r>
              <a:rPr lang="en-US" dirty="0"/>
              <a:t> de </a:t>
            </a:r>
            <a:r>
              <a:rPr lang="en-US" dirty="0" err="1"/>
              <a:t>crédito</a:t>
            </a:r>
            <a:r>
              <a:rPr lang="en-US" dirty="0"/>
              <a:t> </a:t>
            </a:r>
            <a:r>
              <a:rPr lang="en-US" dirty="0" err="1"/>
              <a:t>emitiam</a:t>
            </a:r>
            <a:r>
              <a:rPr lang="en-US" dirty="0"/>
              <a:t> </a:t>
            </a:r>
            <a:r>
              <a:rPr lang="en-US" dirty="0" err="1"/>
              <a:t>depósitos</a:t>
            </a:r>
            <a:r>
              <a:rPr lang="en-US" dirty="0"/>
              <a:t> a </a:t>
            </a:r>
            <a:r>
              <a:rPr lang="en-US" dirty="0" err="1"/>
              <a:t>prazo</a:t>
            </a:r>
            <a:r>
              <a:rPr lang="en-US" dirty="0"/>
              <a:t> e </a:t>
            </a:r>
            <a:r>
              <a:rPr lang="en-US" dirty="0" err="1"/>
              <a:t>concediam</a:t>
            </a:r>
            <a:r>
              <a:rPr lang="en-US" dirty="0"/>
              <a:t> </a:t>
            </a:r>
            <a:r>
              <a:rPr lang="en-US" dirty="0" err="1"/>
              <a:t>empréstimos</a:t>
            </a:r>
            <a:r>
              <a:rPr lang="en-US" dirty="0"/>
              <a:t> </a:t>
            </a:r>
            <a:r>
              <a:rPr lang="en-US" dirty="0" err="1"/>
              <a:t>ao</a:t>
            </a:r>
            <a:r>
              <a:rPr lang="en-US" dirty="0"/>
              <a:t> </a:t>
            </a:r>
            <a:r>
              <a:rPr lang="en-US" dirty="0" err="1"/>
              <a:t>consumo</a:t>
            </a:r>
            <a:r>
              <a:rPr lang="en-US" dirty="0"/>
              <a:t>. </a:t>
            </a:r>
            <a:r>
              <a:rPr lang="en-US" dirty="0" err="1"/>
              <a:t>Quase</a:t>
            </a:r>
            <a:r>
              <a:rPr lang="en-US" dirty="0"/>
              <a:t> </a:t>
            </a:r>
            <a:r>
              <a:rPr lang="en-US" dirty="0" err="1"/>
              <a:t>todos</a:t>
            </a:r>
            <a:r>
              <a:rPr lang="en-US" dirty="0"/>
              <a:t> </a:t>
            </a:r>
            <a:r>
              <a:rPr lang="en-US" dirty="0" err="1"/>
              <a:t>os</a:t>
            </a:r>
            <a:r>
              <a:rPr lang="en-US" dirty="0"/>
              <a:t> </a:t>
            </a:r>
            <a:r>
              <a:rPr lang="en-US" dirty="0" err="1"/>
              <a:t>bancos</a:t>
            </a:r>
            <a:r>
              <a:rPr lang="en-US" dirty="0"/>
              <a:t> </a:t>
            </a:r>
            <a:r>
              <a:rPr lang="en-US" dirty="0" err="1"/>
              <a:t>comerciais</a:t>
            </a:r>
            <a:r>
              <a:rPr lang="en-US" dirty="0"/>
              <a:t> e </a:t>
            </a:r>
            <a:r>
              <a:rPr lang="en-US" dirty="0" err="1"/>
              <a:t>muitos</a:t>
            </a:r>
            <a:r>
              <a:rPr lang="en-US" dirty="0"/>
              <a:t> </a:t>
            </a:r>
            <a:r>
              <a:rPr lang="en-US" dirty="0" err="1"/>
              <a:t>bancos</a:t>
            </a:r>
            <a:r>
              <a:rPr lang="en-US" dirty="0"/>
              <a:t> de </a:t>
            </a:r>
            <a:r>
              <a:rPr lang="en-US" dirty="0" err="1"/>
              <a:t>poupança</a:t>
            </a:r>
            <a:r>
              <a:rPr lang="en-US" dirty="0"/>
              <a:t> são </a:t>
            </a:r>
            <a:r>
              <a:rPr lang="en-US" dirty="0" err="1"/>
              <a:t>sociedades</a:t>
            </a:r>
            <a:r>
              <a:rPr lang="en-US" dirty="0"/>
              <a:t> </a:t>
            </a:r>
            <a:r>
              <a:rPr lang="en-US" dirty="0" err="1"/>
              <a:t>anónimas</a:t>
            </a:r>
            <a:r>
              <a:rPr lang="en-US" dirty="0"/>
              <a:t>. </a:t>
            </a:r>
            <a:r>
              <a:rPr lang="en-US" dirty="0" err="1"/>
              <a:t>Alguns</a:t>
            </a:r>
            <a:r>
              <a:rPr lang="en-US" dirty="0"/>
              <a:t> </a:t>
            </a:r>
            <a:r>
              <a:rPr lang="en-US" dirty="0" err="1"/>
              <a:t>bancos</a:t>
            </a:r>
            <a:r>
              <a:rPr lang="en-US" dirty="0"/>
              <a:t> de </a:t>
            </a:r>
            <a:r>
              <a:rPr lang="en-US" dirty="0" err="1"/>
              <a:t>poupança</a:t>
            </a:r>
            <a:r>
              <a:rPr lang="en-US" dirty="0"/>
              <a:t> e </a:t>
            </a:r>
            <a:r>
              <a:rPr lang="en-US" dirty="0" err="1"/>
              <a:t>todas</a:t>
            </a:r>
            <a:r>
              <a:rPr lang="en-US" dirty="0"/>
              <a:t> as </a:t>
            </a:r>
            <a:r>
              <a:rPr lang="en-US" dirty="0" err="1"/>
              <a:t>cooperativas</a:t>
            </a:r>
            <a:r>
              <a:rPr lang="en-US" dirty="0"/>
              <a:t> de </a:t>
            </a:r>
            <a:r>
              <a:rPr lang="en-US" dirty="0" err="1"/>
              <a:t>crédito</a:t>
            </a:r>
            <a:r>
              <a:rPr lang="en-US" dirty="0"/>
              <a:t> são </a:t>
            </a:r>
            <a:r>
              <a:rPr lang="en-US" dirty="0" err="1"/>
              <a:t>sociedades</a:t>
            </a:r>
            <a:r>
              <a:rPr lang="en-US" dirty="0"/>
              <a:t> </a:t>
            </a:r>
            <a:r>
              <a:rPr lang="en-US" dirty="0" err="1"/>
              <a:t>mútuas</a:t>
            </a:r>
            <a:r>
              <a:rPr lang="en-US" dirty="0"/>
              <a:t> e, </a:t>
            </a:r>
            <a:r>
              <a:rPr lang="en-US" dirty="0" err="1"/>
              <a:t>portanto</a:t>
            </a:r>
            <a:r>
              <a:rPr lang="en-US" dirty="0"/>
              <a:t>, são de </a:t>
            </a:r>
            <a:r>
              <a:rPr lang="en-US" dirty="0" err="1"/>
              <a:t>propriedade</a:t>
            </a:r>
            <a:r>
              <a:rPr lang="en-US" dirty="0"/>
              <a:t> </a:t>
            </a:r>
            <a:r>
              <a:rPr lang="en-US" dirty="0" err="1"/>
              <a:t>daqueles</a:t>
            </a:r>
            <a:r>
              <a:rPr lang="en-US" dirty="0"/>
              <a:t> </a:t>
            </a:r>
            <a:r>
              <a:rPr lang="en-US" dirty="0" err="1"/>
              <a:t>que</a:t>
            </a:r>
            <a:r>
              <a:rPr lang="en-US" dirty="0"/>
              <a:t> </a:t>
            </a:r>
            <a:r>
              <a:rPr lang="en-US" dirty="0" err="1"/>
              <a:t>fizeram</a:t>
            </a:r>
            <a:r>
              <a:rPr lang="en-US" dirty="0"/>
              <a:t> </a:t>
            </a:r>
            <a:r>
              <a:rPr lang="en-US" dirty="0" err="1"/>
              <a:t>depósitos</a:t>
            </a:r>
            <a:r>
              <a:rPr lang="en-US" dirty="0"/>
              <a:t> com </a:t>
            </a:r>
            <a:r>
              <a:rPr lang="en-US" dirty="0" err="1"/>
              <a:t>eles</a:t>
            </a:r>
            <a:r>
              <a:rPr lang="en-US" dirty="0"/>
              <a:t>. O </a:t>
            </a:r>
            <a:r>
              <a:rPr lang="en-US" dirty="0" err="1"/>
              <a:t>mercado</a:t>
            </a:r>
            <a:r>
              <a:rPr lang="en-US" dirty="0"/>
              <a:t> </a:t>
            </a:r>
            <a:r>
              <a:rPr lang="en-US" dirty="0" err="1"/>
              <a:t>financeiro</a:t>
            </a:r>
            <a:r>
              <a:rPr lang="en-US" dirty="0"/>
              <a:t> </a:t>
            </a:r>
            <a:r>
              <a:rPr lang="en-US" dirty="0" err="1"/>
              <a:t>atual</a:t>
            </a:r>
            <a:r>
              <a:rPr lang="en-US" dirty="0"/>
              <a:t> </a:t>
            </a:r>
            <a:r>
              <a:rPr lang="en-US" dirty="0" err="1"/>
              <a:t>é</a:t>
            </a:r>
            <a:r>
              <a:rPr lang="en-US" dirty="0"/>
              <a:t> </a:t>
            </a:r>
            <a:r>
              <a:rPr lang="en-US" dirty="0" err="1"/>
              <a:t>altamente</a:t>
            </a:r>
            <a:r>
              <a:rPr lang="en-US" dirty="0"/>
              <a:t> </a:t>
            </a:r>
            <a:r>
              <a:rPr lang="en-US" dirty="0" err="1"/>
              <a:t>complexo</a:t>
            </a:r>
            <a:r>
              <a:rPr lang="en-US" dirty="0"/>
              <a:t> e </a:t>
            </a:r>
            <a:r>
              <a:rPr lang="en-US" dirty="0" err="1"/>
              <a:t>é</a:t>
            </a:r>
            <a:r>
              <a:rPr lang="en-US" dirty="0"/>
              <a:t> </a:t>
            </a:r>
            <a:r>
              <a:rPr lang="en-US" dirty="0" err="1"/>
              <a:t>resultado</a:t>
            </a:r>
            <a:r>
              <a:rPr lang="en-US" dirty="0"/>
              <a:t> de </a:t>
            </a:r>
            <a:r>
              <a:rPr lang="en-US" dirty="0" err="1"/>
              <a:t>anos</a:t>
            </a:r>
            <a:r>
              <a:rPr lang="en-US" dirty="0"/>
              <a:t> de </a:t>
            </a:r>
            <a:r>
              <a:rPr lang="en-US" dirty="0" err="1"/>
              <a:t>evolução</a:t>
            </a:r>
            <a:r>
              <a:rPr lang="en-US"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80</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06934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Regulamento</a:t>
            </a:r>
            <a:endParaRPr lang="x-none" sz="1100" b="1" dirty="0">
              <a:solidFill>
                <a:srgbClr val="F79037"/>
              </a:solidFill>
              <a:latin typeface="Calibri" panose="020F0502020204030204" pitchFamily="34" charset="0"/>
            </a:endParaRPr>
          </a:p>
          <a:p>
            <a:pPr algn="just"/>
            <a:r>
              <a:rPr lang="en-US" sz="1100" dirty="0">
                <a:solidFill>
                  <a:srgbClr val="000000"/>
                </a:solidFill>
                <a:latin typeface="Calibri" panose="020F0502020204030204" pitchFamily="34" charset="0"/>
              </a:rPr>
              <a:t>O </a:t>
            </a:r>
            <a:r>
              <a:rPr lang="en-US" sz="1100" dirty="0" err="1">
                <a:solidFill>
                  <a:srgbClr val="000000"/>
                </a:solidFill>
                <a:latin typeface="Calibri" panose="020F0502020204030204" pitchFamily="34" charset="0"/>
              </a:rPr>
              <a:t>sistema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financeiro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relativamente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fortemente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regulamentado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comparação</a:t>
            </a:r>
            <a:r>
              <a:rPr lang="en-US" sz="1100" dirty="0">
                <a:solidFill>
                  <a:srgbClr val="000000"/>
                </a:solidFill>
                <a:latin typeface="Calibri" panose="020F0502020204030204" pitchFamily="34" charset="0"/>
              </a:rPr>
              <a:t> com outros </a:t>
            </a:r>
            <a:r>
              <a:rPr lang="en-US" sz="1100" dirty="0" err="1">
                <a:solidFill>
                  <a:srgbClr val="000000"/>
                </a:solidFill>
                <a:latin typeface="Calibri" panose="020F0502020204030204" pitchFamily="34" charset="0"/>
              </a:rPr>
              <a:t>setores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países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capitalistas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reguladores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têm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quatro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principais</a:t>
            </a:r>
            <a:r>
              <a:rPr lang="en-US" sz="1100" dirty="0">
                <a:solidFill>
                  <a:srgbClr val="000000"/>
                </a:solidFill>
                <a:latin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49" y="2497432"/>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tentam</a:t>
            </a:r>
            <a:r>
              <a:rPr lang="en-US" dirty="0">
                <a:solidFill>
                  <a:srgbClr val="000000"/>
                </a:solidFill>
                <a:cs typeface="+mn-cs"/>
              </a:rPr>
              <a:t> </a:t>
            </a:r>
            <a:r>
              <a:rPr lang="en-US" dirty="0" err="1">
                <a:solidFill>
                  <a:srgbClr val="000000"/>
                </a:solidFill>
                <a:cs typeface="+mn-cs"/>
              </a:rPr>
              <a:t>fazer</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encorajar</a:t>
            </a:r>
            <a:r>
              <a:rPr lang="en-US" dirty="0">
                <a:solidFill>
                  <a:srgbClr val="000000"/>
                </a:solidFill>
                <a:cs typeface="+mn-cs"/>
              </a:rPr>
              <a:t> e </a:t>
            </a:r>
            <a:r>
              <a:rPr lang="en-US" dirty="0" err="1">
                <a:solidFill>
                  <a:srgbClr val="000000"/>
                </a:solidFill>
                <a:cs typeface="+mn-cs"/>
              </a:rPr>
              <a:t>reivindicar</a:t>
            </a:r>
            <a:r>
              <a:rPr lang="en-US" dirty="0">
                <a:solidFill>
                  <a:srgbClr val="000000"/>
                </a:solidFill>
                <a:cs typeface="+mn-cs"/>
              </a:rPr>
              <a:t> </a:t>
            </a:r>
            <a:r>
              <a:rPr lang="en-US" dirty="0" err="1">
                <a:solidFill>
                  <a:srgbClr val="000000"/>
                </a:solidFill>
                <a:cs typeface="+mn-cs"/>
              </a:rPr>
              <a:t>transparência</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geralmente</a:t>
            </a:r>
            <a:r>
              <a:rPr lang="en-US" dirty="0">
                <a:solidFill>
                  <a:srgbClr val="000000"/>
                </a:solidFill>
                <a:cs typeface="+mn-cs"/>
              </a:rPr>
              <a:t> </a:t>
            </a:r>
            <a:r>
              <a:rPr lang="en-US" dirty="0" err="1">
                <a:solidFill>
                  <a:srgbClr val="000000"/>
                </a:solidFill>
                <a:cs typeface="+mn-cs"/>
              </a:rPr>
              <a:t>significa</a:t>
            </a:r>
            <a:r>
              <a:rPr lang="en-US" dirty="0">
                <a:solidFill>
                  <a:srgbClr val="000000"/>
                </a:solidFill>
                <a:cs typeface="+mn-cs"/>
              </a:rPr>
              <a:t> </a:t>
            </a:r>
            <a:r>
              <a:rPr lang="en-US" dirty="0" err="1">
                <a:solidFill>
                  <a:srgbClr val="000000"/>
                </a:solidFill>
                <a:cs typeface="+mn-cs"/>
              </a:rPr>
              <a:t>exigir</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participantes</a:t>
            </a:r>
            <a:r>
              <a:rPr lang="en-US" dirty="0">
                <a:solidFill>
                  <a:srgbClr val="000000"/>
                </a:solidFill>
                <a:cs typeface="+mn-cs"/>
              </a:rPr>
              <a:t> e </a:t>
            </a:r>
            <a:r>
              <a:rPr lang="en-US" dirty="0" err="1">
                <a:solidFill>
                  <a:srgbClr val="000000"/>
                </a:solidFill>
                <a:cs typeface="+mn-cs"/>
              </a:rPr>
              <a:t>intermediários</a:t>
            </a:r>
            <a:r>
              <a:rPr lang="en-US" dirty="0">
                <a:solidFill>
                  <a:srgbClr val="000000"/>
                </a:solidFill>
                <a:cs typeface="+mn-cs"/>
              </a:rPr>
              <a:t> do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financeiro</a:t>
            </a:r>
            <a:r>
              <a:rPr lang="en-US" dirty="0">
                <a:solidFill>
                  <a:srgbClr val="000000"/>
                </a:solidFill>
                <a:cs typeface="+mn-cs"/>
              </a:rPr>
              <a:t> </a:t>
            </a:r>
            <a:r>
              <a:rPr lang="en-US" dirty="0" err="1">
                <a:solidFill>
                  <a:srgbClr val="000000"/>
                </a:solidFill>
                <a:cs typeface="+mn-cs"/>
              </a:rPr>
              <a:t>divulguem</a:t>
            </a:r>
            <a:r>
              <a:rPr lang="en-US" dirty="0">
                <a:solidFill>
                  <a:srgbClr val="000000"/>
                </a:solidFill>
                <a:cs typeface="+mn-cs"/>
              </a:rPr>
              <a:t> </a:t>
            </a:r>
            <a:r>
              <a:rPr lang="en-US" dirty="0" err="1">
                <a:solidFill>
                  <a:srgbClr val="000000"/>
                </a:solidFill>
                <a:cs typeface="+mn-cs"/>
              </a:rPr>
              <a:t>informações</a:t>
            </a:r>
            <a:r>
              <a:rPr lang="en-US" dirty="0">
                <a:solidFill>
                  <a:srgbClr val="000000"/>
                </a:solidFill>
                <a:cs typeface="+mn-cs"/>
              </a:rPr>
              <a:t> </a:t>
            </a:r>
            <a:r>
              <a:rPr lang="en-US" dirty="0" err="1">
                <a:solidFill>
                  <a:srgbClr val="000000"/>
                </a:solidFill>
                <a:cs typeface="+mn-cs"/>
              </a:rPr>
              <a:t>precisas</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investidores</a:t>
            </a:r>
            <a:r>
              <a:rPr lang="en-US" dirty="0">
                <a:solidFill>
                  <a:srgbClr val="000000"/>
                </a:solidFill>
                <a:cs typeface="+mn-cs"/>
              </a:rPr>
              <a:t> de </a:t>
            </a:r>
            <a:r>
              <a:rPr lang="en-US" dirty="0" err="1">
                <a:solidFill>
                  <a:srgbClr val="000000"/>
                </a:solidFill>
                <a:cs typeface="+mn-cs"/>
              </a:rPr>
              <a:t>maneira</a:t>
            </a:r>
            <a:r>
              <a:rPr lang="en-US" dirty="0">
                <a:solidFill>
                  <a:srgbClr val="000000"/>
                </a:solidFill>
                <a:cs typeface="+mn-cs"/>
              </a:rPr>
              <a:t> </a:t>
            </a:r>
            <a:r>
              <a:rPr lang="en-US" dirty="0" err="1">
                <a:solidFill>
                  <a:srgbClr val="000000"/>
                </a:solidFill>
                <a:cs typeface="+mn-cs"/>
              </a:rPr>
              <a:t>clara</a:t>
            </a:r>
            <a:r>
              <a:rPr lang="en-US" dirty="0">
                <a:solidFill>
                  <a:srgbClr val="000000"/>
                </a:solidFill>
                <a:cs typeface="+mn-cs"/>
              </a:rPr>
              <a:t> e </a:t>
            </a:r>
            <a:r>
              <a:rPr lang="en-US" dirty="0" err="1">
                <a:solidFill>
                  <a:srgbClr val="000000"/>
                </a:solidFill>
                <a:cs typeface="+mn-cs"/>
              </a:rPr>
              <a:t>oportuna</a:t>
            </a:r>
            <a:r>
              <a:rPr lang="en-US" dirty="0">
                <a:solidFill>
                  <a:srgbClr val="000000"/>
                </a:solidFill>
                <a:cs typeface="+mn-cs"/>
              </a:rPr>
              <a:t>.</a:t>
            </a: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6" y="1841624"/>
            <a:ext cx="2288465"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Reduzir</a:t>
            </a:r>
            <a:r>
              <a:rPr lang="en-US" b="1" dirty="0">
                <a:solidFill>
                  <a:srgbClr val="F79037"/>
                </a:solidFill>
              </a:rPr>
              <a:t> </a:t>
            </a:r>
            <a:r>
              <a:rPr lang="en-US" b="1" dirty="0" err="1">
                <a:solidFill>
                  <a:srgbClr val="F79037"/>
                </a:solidFill>
              </a:rPr>
              <a:t>informações</a:t>
            </a:r>
            <a:r>
              <a:rPr lang="en-US" b="1" dirty="0">
                <a:solidFill>
                  <a:srgbClr val="F79037"/>
                </a:solidFill>
              </a:rPr>
              <a:t> </a:t>
            </a:r>
            <a:r>
              <a:rPr lang="en-US" b="1" dirty="0" err="1">
                <a:solidFill>
                  <a:srgbClr val="F79037"/>
                </a:solidFill>
              </a:rPr>
              <a:t>assimétricas</a:t>
            </a:r>
            <a:endParaRPr lang="en-US" b="1" dirty="0">
              <a:solidFill>
                <a:srgbClr val="F79037"/>
              </a:solidFill>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456431"/>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776670" y="4333538"/>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reguladores</a:t>
            </a:r>
            <a:r>
              <a:rPr lang="en-US" dirty="0">
                <a:solidFill>
                  <a:srgbClr val="000000"/>
                </a:solidFill>
                <a:cs typeface="+mn-cs"/>
              </a:rPr>
              <a:t> </a:t>
            </a:r>
            <a:r>
              <a:rPr lang="en-US" dirty="0" err="1">
                <a:solidFill>
                  <a:srgbClr val="000000"/>
                </a:solidFill>
                <a:cs typeface="+mn-cs"/>
              </a:rPr>
              <a:t>devem</a:t>
            </a:r>
            <a:r>
              <a:rPr lang="en-US" dirty="0">
                <a:solidFill>
                  <a:srgbClr val="000000"/>
                </a:solidFill>
                <a:cs typeface="+mn-cs"/>
              </a:rPr>
              <a:t> </a:t>
            </a:r>
            <a:r>
              <a:rPr lang="en-US" dirty="0" err="1">
                <a:solidFill>
                  <a:srgbClr val="000000"/>
                </a:solidFill>
                <a:cs typeface="+mn-cs"/>
              </a:rPr>
              <a:t>proteger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consumidores</a:t>
            </a:r>
            <a:r>
              <a:rPr lang="en-US" dirty="0">
                <a:solidFill>
                  <a:srgbClr val="000000"/>
                </a:solidFill>
                <a:cs typeface="+mn-cs"/>
              </a:rPr>
              <a:t> de </a:t>
            </a:r>
            <a:r>
              <a:rPr lang="en-US" dirty="0" err="1">
                <a:solidFill>
                  <a:srgbClr val="000000"/>
                </a:solidFill>
                <a:cs typeface="+mn-cs"/>
              </a:rPr>
              <a:t>golpistas</a:t>
            </a:r>
            <a:r>
              <a:rPr lang="en-US" dirty="0">
                <a:solidFill>
                  <a:srgbClr val="000000"/>
                </a:solidFill>
                <a:cs typeface="+mn-cs"/>
              </a:rPr>
              <a:t> e do </a:t>
            </a:r>
            <a:r>
              <a:rPr lang="en-US" dirty="0" err="1">
                <a:solidFill>
                  <a:srgbClr val="000000"/>
                </a:solidFill>
                <a:cs typeface="+mn-cs"/>
              </a:rPr>
              <a:t>fracasso</a:t>
            </a:r>
            <a:r>
              <a:rPr lang="en-US" dirty="0">
                <a:solidFill>
                  <a:srgbClr val="000000"/>
                </a:solidFill>
                <a:cs typeface="+mn-cs"/>
              </a:rPr>
              <a:t> de </a:t>
            </a:r>
            <a:r>
              <a:rPr lang="en-US" dirty="0" err="1">
                <a:solidFill>
                  <a:srgbClr val="000000"/>
                </a:solidFill>
                <a:cs typeface="+mn-cs"/>
              </a:rPr>
              <a:t>instituições</a:t>
            </a:r>
            <a:r>
              <a:rPr lang="en-US" dirty="0">
                <a:solidFill>
                  <a:srgbClr val="000000"/>
                </a:solidFill>
                <a:cs typeface="+mn-cs"/>
              </a:rPr>
              <a:t> </a:t>
            </a:r>
            <a:r>
              <a:rPr lang="en-US" dirty="0" err="1">
                <a:solidFill>
                  <a:srgbClr val="000000"/>
                </a:solidFill>
                <a:cs typeface="+mn-cs"/>
              </a:rPr>
              <a:t>financeiras</a:t>
            </a:r>
            <a:r>
              <a:rPr lang="en-US" dirty="0">
                <a:solidFill>
                  <a:srgbClr val="000000"/>
                </a:solidFill>
                <a:cs typeface="+mn-cs"/>
              </a:rPr>
              <a:t> </a:t>
            </a:r>
            <a:r>
              <a:rPr lang="en-US" dirty="0" err="1">
                <a:solidFill>
                  <a:srgbClr val="000000"/>
                </a:solidFill>
                <a:cs typeface="+mn-cs"/>
              </a:rPr>
              <a:t>honestas</a:t>
            </a:r>
            <a:r>
              <a:rPr lang="en-US" dirty="0">
                <a:solidFill>
                  <a:srgbClr val="000000"/>
                </a:solidFill>
                <a:cs typeface="+mn-cs"/>
              </a:rPr>
              <a:t>, mas </a:t>
            </a:r>
            <a:r>
              <a:rPr lang="en-US" dirty="0" err="1">
                <a:solidFill>
                  <a:srgbClr val="000000"/>
                </a:solidFill>
                <a:cs typeface="+mn-cs"/>
              </a:rPr>
              <a:t>malfadadas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mal </a:t>
            </a:r>
            <a:r>
              <a:rPr lang="en-US" dirty="0" err="1">
                <a:solidFill>
                  <a:srgbClr val="000000"/>
                </a:solidFill>
                <a:cs typeface="+mn-cs"/>
              </a:rPr>
              <a:t>administradas</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fazem</a:t>
            </a:r>
            <a:r>
              <a:rPr lang="en-US" dirty="0">
                <a:solidFill>
                  <a:srgbClr val="000000"/>
                </a:solidFill>
                <a:cs typeface="+mn-cs"/>
              </a:rPr>
              <a:t>-no </a:t>
            </a:r>
            <a:r>
              <a:rPr lang="en-US" dirty="0" err="1">
                <a:solidFill>
                  <a:srgbClr val="000000"/>
                </a:solidFill>
                <a:cs typeface="+mn-cs"/>
              </a:rPr>
              <a:t>limitando</a:t>
            </a:r>
            <a:r>
              <a:rPr lang="en-US" dirty="0">
                <a:solidFill>
                  <a:srgbClr val="000000"/>
                </a:solidFill>
                <a:cs typeface="+mn-cs"/>
              </a:rPr>
              <a:t> </a:t>
            </a:r>
            <a:r>
              <a:rPr lang="en-US" dirty="0" err="1">
                <a:solidFill>
                  <a:srgbClr val="000000"/>
                </a:solidFill>
                <a:cs typeface="+mn-cs"/>
              </a:rPr>
              <a:t>diretamente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tipos</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com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quais</a:t>
            </a:r>
            <a:r>
              <a:rPr lang="en-US" dirty="0">
                <a:solidFill>
                  <a:srgbClr val="000000"/>
                </a:solidFill>
                <a:cs typeface="+mn-cs"/>
              </a:rPr>
              <a:t> as </a:t>
            </a:r>
            <a:r>
              <a:rPr lang="en-US" dirty="0" err="1">
                <a:solidFill>
                  <a:srgbClr val="000000"/>
                </a:solidFill>
                <a:cs typeface="+mn-cs"/>
              </a:rPr>
              <a:t>instituições</a:t>
            </a:r>
            <a:r>
              <a:rPr lang="en-US" dirty="0">
                <a:solidFill>
                  <a:srgbClr val="000000"/>
                </a:solidFill>
                <a:cs typeface="+mn-cs"/>
              </a:rPr>
              <a:t> </a:t>
            </a:r>
            <a:r>
              <a:rPr lang="en-US" dirty="0" err="1">
                <a:solidFill>
                  <a:srgbClr val="000000"/>
                </a:solidFill>
                <a:cs typeface="+mn-cs"/>
              </a:rPr>
              <a:t>financeiras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fazer</a:t>
            </a:r>
            <a:r>
              <a:rPr lang="en-US" dirty="0">
                <a:solidFill>
                  <a:srgbClr val="000000"/>
                </a:solidFill>
                <a:cs typeface="+mn-cs"/>
              </a:rPr>
              <a:t> </a:t>
            </a:r>
            <a:r>
              <a:rPr lang="en-US" dirty="0" err="1">
                <a:solidFill>
                  <a:srgbClr val="000000"/>
                </a:solidFill>
                <a:cs typeface="+mn-cs"/>
              </a:rPr>
              <a:t>negócios</a:t>
            </a:r>
            <a:r>
              <a:rPr lang="en-US" dirty="0">
                <a:solidFill>
                  <a:srgbClr val="000000"/>
                </a:solidFill>
                <a:cs typeface="+mn-cs"/>
              </a:rPr>
              <a:t> e </a:t>
            </a:r>
            <a:r>
              <a:rPr lang="en-US" dirty="0" err="1">
                <a:solidFill>
                  <a:srgbClr val="000000"/>
                </a:solidFill>
                <a:cs typeface="+mn-cs"/>
              </a:rPr>
              <a:t>exigindo</a:t>
            </a:r>
            <a:r>
              <a:rPr lang="en-US" dirty="0">
                <a:solidFill>
                  <a:srgbClr val="000000"/>
                </a:solidFill>
                <a:cs typeface="+mn-cs"/>
              </a:rPr>
              <a:t> </a:t>
            </a:r>
            <a:r>
              <a:rPr lang="en-US" dirty="0" err="1">
                <a:solidFill>
                  <a:srgbClr val="000000"/>
                </a:solidFill>
                <a:cs typeface="+mn-cs"/>
              </a:rPr>
              <a:t>níveis</a:t>
            </a:r>
            <a:r>
              <a:rPr lang="en-US" dirty="0">
                <a:solidFill>
                  <a:srgbClr val="000000"/>
                </a:solidFill>
                <a:cs typeface="+mn-cs"/>
              </a:rPr>
              <a:t> </a:t>
            </a:r>
            <a:r>
              <a:rPr lang="en-US" dirty="0" err="1">
                <a:solidFill>
                  <a:srgbClr val="000000"/>
                </a:solidFill>
                <a:cs typeface="+mn-cs"/>
              </a:rPr>
              <a:t>mínimos</a:t>
            </a:r>
            <a:r>
              <a:rPr lang="en-US" dirty="0">
                <a:solidFill>
                  <a:srgbClr val="000000"/>
                </a:solidFill>
                <a:cs typeface="+mn-cs"/>
              </a:rPr>
              <a:t> de </a:t>
            </a:r>
            <a:r>
              <a:rPr lang="en-US" dirty="0" err="1">
                <a:solidFill>
                  <a:srgbClr val="000000"/>
                </a:solidFill>
                <a:cs typeface="+mn-cs"/>
              </a:rPr>
              <a:t>reserva</a:t>
            </a:r>
            <a:r>
              <a:rPr lang="en-US" dirty="0">
                <a:solidFill>
                  <a:srgbClr val="000000"/>
                </a:solidFill>
                <a:cs typeface="+mn-cs"/>
              </a:rPr>
              <a:t> e </a:t>
            </a:r>
            <a:r>
              <a:rPr lang="en-US" dirty="0" err="1">
                <a:solidFill>
                  <a:srgbClr val="000000"/>
                </a:solidFill>
                <a:cs typeface="+mn-cs"/>
              </a:rPr>
              <a:t>capitalização</a:t>
            </a:r>
            <a:r>
              <a:rPr lang="en-US" dirty="0">
                <a:solidFill>
                  <a:srgbClr val="000000"/>
                </a:solidFill>
                <a:cs typeface="+mn-cs"/>
              </a:rPr>
              <a:t>.</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04068" y="3733486"/>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Proteger</a:t>
            </a:r>
            <a:r>
              <a:rPr lang="en-US" b="1" dirty="0">
                <a:solidFill>
                  <a:srgbClr val="F79037"/>
                </a:solidFill>
              </a:rPr>
              <a:t> </a:t>
            </a:r>
            <a:r>
              <a:rPr lang="en-US" b="1" dirty="0" err="1">
                <a:solidFill>
                  <a:srgbClr val="F79037"/>
                </a:solidFill>
              </a:rPr>
              <a:t>os</a:t>
            </a:r>
            <a:r>
              <a:rPr lang="en-US" b="1" dirty="0">
                <a:solidFill>
                  <a:srgbClr val="F79037"/>
                </a:solidFill>
              </a:rPr>
              <a:t> </a:t>
            </a:r>
            <a:r>
              <a:rPr lang="en-US" b="1" dirty="0" err="1">
                <a:solidFill>
                  <a:srgbClr val="F79037"/>
                </a:solidFill>
              </a:rPr>
              <a:t>consumidores</a:t>
            </a:r>
            <a:endParaRPr lang="en-US" b="1" dirty="0">
              <a:solidFill>
                <a:srgbClr val="F79037"/>
              </a:solidFill>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886118" y="332502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88D2D344-B28F-B1F4-50DC-DFCCFAA99665}"/>
              </a:ext>
            </a:extLst>
          </p:cNvPr>
          <p:cNvSpPr txBox="1">
            <a:spLocks/>
          </p:cNvSpPr>
          <p:nvPr/>
        </p:nvSpPr>
        <p:spPr>
          <a:xfrm>
            <a:off x="3782892" y="2503277"/>
            <a:ext cx="3024188" cy="5655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reguladores</a:t>
            </a:r>
            <a:r>
              <a:rPr lang="en-US" dirty="0">
                <a:solidFill>
                  <a:srgbClr val="000000"/>
                </a:solidFill>
                <a:cs typeface="+mn-cs"/>
              </a:rPr>
              <a:t> </a:t>
            </a:r>
            <a:r>
              <a:rPr lang="en-US" dirty="0" err="1">
                <a:solidFill>
                  <a:srgbClr val="000000"/>
                </a:solidFill>
                <a:cs typeface="+mn-cs"/>
              </a:rPr>
              <a:t>promovem</a:t>
            </a:r>
            <a:r>
              <a:rPr lang="en-US" dirty="0">
                <a:solidFill>
                  <a:srgbClr val="000000"/>
                </a:solidFill>
                <a:cs typeface="+mn-cs"/>
              </a:rPr>
              <a:t> a </a:t>
            </a:r>
            <a:r>
              <a:rPr lang="en-US" dirty="0" err="1">
                <a:solidFill>
                  <a:srgbClr val="000000"/>
                </a:solidFill>
                <a:cs typeface="+mn-cs"/>
              </a:rPr>
              <a:t>concorrência</a:t>
            </a:r>
            <a:r>
              <a:rPr lang="en-US" dirty="0">
                <a:solidFill>
                  <a:srgbClr val="000000"/>
                </a:solidFill>
                <a:cs typeface="+mn-cs"/>
              </a:rPr>
              <a:t> </a:t>
            </a:r>
            <a:r>
              <a:rPr lang="en-US" dirty="0" err="1">
                <a:solidFill>
                  <a:srgbClr val="000000"/>
                </a:solidFill>
                <a:cs typeface="+mn-cs"/>
              </a:rPr>
              <a:t>garantindo</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 </a:t>
            </a:r>
            <a:r>
              <a:rPr lang="en-US" dirty="0" err="1">
                <a:solidFill>
                  <a:srgbClr val="000000"/>
                </a:solidFill>
                <a:cs typeface="+mn-cs"/>
              </a:rPr>
              <a:t>entrada</a:t>
            </a:r>
            <a:r>
              <a:rPr lang="en-US" dirty="0">
                <a:solidFill>
                  <a:srgbClr val="000000"/>
                </a:solidFill>
                <a:cs typeface="+mn-cs"/>
              </a:rPr>
              <a:t> e </a:t>
            </a:r>
            <a:r>
              <a:rPr lang="en-US" dirty="0" err="1">
                <a:solidFill>
                  <a:srgbClr val="000000"/>
                </a:solidFill>
                <a:cs typeface="+mn-cs"/>
              </a:rPr>
              <a:t>saída</a:t>
            </a:r>
            <a:r>
              <a:rPr lang="en-US" dirty="0">
                <a:solidFill>
                  <a:srgbClr val="000000"/>
                </a:solidFill>
                <a:cs typeface="+mn-cs"/>
              </a:rPr>
              <a:t> de </a:t>
            </a:r>
            <a:r>
              <a:rPr lang="en-US" dirty="0" err="1">
                <a:solidFill>
                  <a:srgbClr val="000000"/>
                </a:solidFill>
                <a:cs typeface="+mn-cs"/>
              </a:rPr>
              <a:t>empresas</a:t>
            </a:r>
            <a:r>
              <a:rPr lang="en-US" dirty="0">
                <a:solidFill>
                  <a:srgbClr val="000000"/>
                </a:solidFill>
                <a:cs typeface="+mn-cs"/>
              </a:rPr>
              <a:t> </a:t>
            </a:r>
            <a:r>
              <a:rPr lang="en-US" dirty="0" err="1">
                <a:solidFill>
                  <a:srgbClr val="000000"/>
                </a:solidFill>
                <a:cs typeface="+mn-cs"/>
              </a:rPr>
              <a:t>seja</a:t>
            </a:r>
            <a:r>
              <a:rPr lang="en-US" dirty="0">
                <a:solidFill>
                  <a:srgbClr val="000000"/>
                </a:solidFill>
                <a:cs typeface="+mn-cs"/>
              </a:rPr>
              <a:t> o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fácil</a:t>
            </a:r>
            <a:r>
              <a:rPr lang="en-US" dirty="0">
                <a:solidFill>
                  <a:srgbClr val="000000"/>
                </a:solidFill>
                <a:cs typeface="+mn-cs"/>
              </a:rPr>
              <a:t> e </a:t>
            </a:r>
            <a:r>
              <a:rPr lang="en-US" dirty="0" err="1">
                <a:solidFill>
                  <a:srgbClr val="000000"/>
                </a:solidFill>
                <a:cs typeface="+mn-cs"/>
              </a:rPr>
              <a:t>barata</a:t>
            </a:r>
            <a:r>
              <a:rPr lang="en-US" dirty="0">
                <a:solidFill>
                  <a:srgbClr val="000000"/>
                </a:solidFill>
                <a:cs typeface="+mn-cs"/>
              </a:rPr>
              <a:t> </a:t>
            </a:r>
            <a:r>
              <a:rPr lang="en-US" dirty="0" err="1">
                <a:solidFill>
                  <a:srgbClr val="000000"/>
                </a:solidFill>
                <a:cs typeface="+mn-cs"/>
              </a:rPr>
              <a:t>possível</a:t>
            </a:r>
            <a:r>
              <a:rPr lang="en-US" dirty="0">
                <a:solidFill>
                  <a:srgbClr val="000000"/>
                </a:solidFill>
                <a:cs typeface="+mn-cs"/>
              </a:rPr>
              <a:t>.</a:t>
            </a:r>
            <a:endParaRPr lang="x-none" dirty="0">
              <a:solidFill>
                <a:srgbClr val="000000"/>
              </a:solidFill>
              <a:cs typeface="+mn-cs"/>
            </a:endParaRPr>
          </a:p>
        </p:txBody>
      </p:sp>
      <p:sp>
        <p:nvSpPr>
          <p:cNvPr id="11" name="Text Placeholder 17">
            <a:extLst>
              <a:ext uri="{FF2B5EF4-FFF2-40B4-BE49-F238E27FC236}">
                <a16:creationId xmlns:a16="http://schemas.microsoft.com/office/drawing/2014/main" id="{6FEBBC82-AD06-5010-11CE-8FBF8072391F}"/>
              </a:ext>
            </a:extLst>
          </p:cNvPr>
          <p:cNvSpPr txBox="1">
            <a:spLocks/>
          </p:cNvSpPr>
          <p:nvPr/>
        </p:nvSpPr>
        <p:spPr>
          <a:xfrm>
            <a:off x="4510290" y="1742366"/>
            <a:ext cx="2285410"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Esforçar</a:t>
            </a:r>
            <a:r>
              <a:rPr lang="en-US" b="1" dirty="0">
                <a:solidFill>
                  <a:srgbClr val="F79037"/>
                </a:solidFill>
              </a:rPr>
              <a:t>-se </a:t>
            </a:r>
            <a:r>
              <a:rPr lang="en-US" b="1" dirty="0" err="1">
                <a:solidFill>
                  <a:srgbClr val="F79037"/>
                </a:solidFill>
              </a:rPr>
              <a:t>para</a:t>
            </a:r>
            <a:r>
              <a:rPr lang="en-US" b="1" dirty="0">
                <a:solidFill>
                  <a:srgbClr val="F79037"/>
                </a:solidFill>
              </a:rPr>
              <a:t> </a:t>
            </a:r>
            <a:r>
              <a:rPr lang="en-US" b="1" dirty="0" err="1">
                <a:solidFill>
                  <a:srgbClr val="F79037"/>
                </a:solidFill>
              </a:rPr>
              <a:t>promover</a:t>
            </a:r>
            <a:r>
              <a:rPr lang="en-US" b="1" dirty="0">
                <a:solidFill>
                  <a:srgbClr val="F79037"/>
                </a:solidFill>
              </a:rPr>
              <a:t> a </a:t>
            </a:r>
            <a:r>
              <a:rPr lang="en-US" b="1" dirty="0" err="1">
                <a:solidFill>
                  <a:srgbClr val="F79037"/>
                </a:solidFill>
              </a:rPr>
              <a:t>competição</a:t>
            </a:r>
            <a:r>
              <a:rPr lang="en-US" b="1" dirty="0">
                <a:solidFill>
                  <a:srgbClr val="F79037"/>
                </a:solidFill>
              </a:rPr>
              <a:t> e a </a:t>
            </a:r>
            <a:r>
              <a:rPr lang="en-US" b="1" dirty="0" err="1">
                <a:solidFill>
                  <a:srgbClr val="F79037"/>
                </a:solidFill>
              </a:rPr>
              <a:t>eficiência</a:t>
            </a:r>
            <a:r>
              <a:rPr lang="en-US" b="1" dirty="0">
                <a:solidFill>
                  <a:srgbClr val="F79037"/>
                </a:solidFill>
              </a:rPr>
              <a:t> do </a:t>
            </a:r>
            <a:r>
              <a:rPr lang="en-US" b="1" dirty="0" err="1">
                <a:solidFill>
                  <a:srgbClr val="F79037"/>
                </a:solidFill>
              </a:rPr>
              <a:t>sistema</a:t>
            </a:r>
            <a:r>
              <a:rPr lang="en-US" b="1" dirty="0">
                <a:solidFill>
                  <a:srgbClr val="F79037"/>
                </a:solidFill>
              </a:rPr>
              <a:t> </a:t>
            </a:r>
            <a:r>
              <a:rPr lang="en-US" b="1" dirty="0" err="1">
                <a:solidFill>
                  <a:srgbClr val="F79037"/>
                </a:solidFill>
              </a:rPr>
              <a:t>financeiro</a:t>
            </a:r>
            <a:endParaRPr lang="en-US" b="1" dirty="0">
              <a:solidFill>
                <a:srgbClr val="F79037"/>
              </a:solidFill>
            </a:endParaRPr>
          </a:p>
        </p:txBody>
      </p:sp>
      <p:sp>
        <p:nvSpPr>
          <p:cNvPr id="13" name="TextBox 12">
            <a:extLst>
              <a:ext uri="{FF2B5EF4-FFF2-40B4-BE49-F238E27FC236}">
                <a16:creationId xmlns:a16="http://schemas.microsoft.com/office/drawing/2014/main" id="{5F70D3A1-DE6B-164B-E03B-2C329D16C7C0}"/>
              </a:ext>
            </a:extLst>
          </p:cNvPr>
          <p:cNvSpPr txBox="1"/>
          <p:nvPr/>
        </p:nvSpPr>
        <p:spPr>
          <a:xfrm>
            <a:off x="3892340" y="145643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1" y="4354877"/>
            <a:ext cx="3150737" cy="596199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objetivo</a:t>
            </a:r>
            <a:r>
              <a:rPr lang="en-US" dirty="0">
                <a:solidFill>
                  <a:srgbClr val="000000"/>
                </a:solidFill>
                <a:cs typeface="+mn-cs"/>
              </a:rPr>
              <a:t> do </a:t>
            </a:r>
            <a:r>
              <a:rPr lang="en-US" dirty="0" err="1">
                <a:solidFill>
                  <a:srgbClr val="000000"/>
                </a:solidFill>
                <a:cs typeface="+mn-cs"/>
              </a:rPr>
              <a:t>regulador</a:t>
            </a:r>
            <a:r>
              <a:rPr lang="en-US" dirty="0">
                <a:solidFill>
                  <a:srgbClr val="000000"/>
                </a:solidFill>
                <a:cs typeface="+mn-cs"/>
              </a:rPr>
              <a:t> </a:t>
            </a:r>
            <a:r>
              <a:rPr lang="en-US" dirty="0" err="1">
                <a:solidFill>
                  <a:srgbClr val="000000"/>
                </a:solidFill>
                <a:cs typeface="+mn-cs"/>
              </a:rPr>
              <a:t>garantir</a:t>
            </a:r>
            <a:r>
              <a:rPr lang="en-US" dirty="0">
                <a:solidFill>
                  <a:srgbClr val="000000"/>
                </a:solidFill>
                <a:cs typeface="+mn-cs"/>
              </a:rPr>
              <a:t> a </a:t>
            </a:r>
            <a:r>
              <a:rPr lang="en-US" dirty="0" err="1">
                <a:solidFill>
                  <a:srgbClr val="000000"/>
                </a:solidFill>
                <a:cs typeface="+mn-cs"/>
              </a:rPr>
              <a:t>solidez</a:t>
            </a:r>
            <a:r>
              <a:rPr lang="en-US" dirty="0">
                <a:solidFill>
                  <a:srgbClr val="000000"/>
                </a:solidFill>
                <a:cs typeface="+mn-cs"/>
              </a:rPr>
              <a:t> do </a:t>
            </a:r>
            <a:r>
              <a:rPr lang="en-US" dirty="0" err="1">
                <a:solidFill>
                  <a:srgbClr val="000000"/>
                </a:solidFill>
                <a:cs typeface="+mn-cs"/>
              </a:rPr>
              <a:t>sistema</a:t>
            </a:r>
            <a:r>
              <a:rPr lang="en-US" dirty="0">
                <a:solidFill>
                  <a:srgbClr val="000000"/>
                </a:solidFill>
                <a:cs typeface="+mn-cs"/>
              </a:rPr>
              <a:t> </a:t>
            </a:r>
            <a:r>
              <a:rPr lang="en-US" dirty="0" err="1">
                <a:solidFill>
                  <a:srgbClr val="000000"/>
                </a:solidFill>
                <a:cs typeface="+mn-cs"/>
              </a:rPr>
              <a:t>financeiro</a:t>
            </a:r>
            <a:r>
              <a:rPr lang="en-US" dirty="0">
                <a:solidFill>
                  <a:srgbClr val="000000"/>
                </a:solidFill>
                <a:cs typeface="+mn-cs"/>
              </a:rPr>
              <a:t>, </a:t>
            </a:r>
            <a:r>
              <a:rPr lang="en-US" dirty="0" err="1">
                <a:solidFill>
                  <a:srgbClr val="000000"/>
                </a:solidFill>
                <a:cs typeface="+mn-cs"/>
              </a:rPr>
              <a:t>atuando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um </a:t>
            </a:r>
            <a:r>
              <a:rPr lang="en-US" dirty="0" err="1">
                <a:solidFill>
                  <a:srgbClr val="000000"/>
                </a:solidFill>
                <a:cs typeface="+mn-cs"/>
              </a:rPr>
              <a:t>credor</a:t>
            </a:r>
            <a:r>
              <a:rPr lang="en-US" dirty="0">
                <a:solidFill>
                  <a:srgbClr val="000000"/>
                </a:solidFill>
                <a:cs typeface="+mn-cs"/>
              </a:rPr>
              <a:t> de </a:t>
            </a:r>
            <a:r>
              <a:rPr lang="en-US" dirty="0" err="1">
                <a:solidFill>
                  <a:srgbClr val="000000"/>
                </a:solidFill>
                <a:cs typeface="+mn-cs"/>
              </a:rPr>
              <a:t>último</a:t>
            </a:r>
            <a:r>
              <a:rPr lang="en-US" dirty="0">
                <a:solidFill>
                  <a:srgbClr val="000000"/>
                </a:solidFill>
                <a:cs typeface="+mn-cs"/>
              </a:rPr>
              <a:t> </a:t>
            </a:r>
            <a:r>
              <a:rPr lang="en-US" dirty="0" err="1">
                <a:solidFill>
                  <a:srgbClr val="000000"/>
                </a:solidFill>
                <a:cs typeface="+mn-cs"/>
              </a:rPr>
              <a:t>recurso</a:t>
            </a:r>
            <a:r>
              <a:rPr lang="en-US" dirty="0">
                <a:solidFill>
                  <a:srgbClr val="000000"/>
                </a:solidFill>
                <a:cs typeface="+mn-cs"/>
              </a:rPr>
              <a:t>, </a:t>
            </a:r>
            <a:r>
              <a:rPr lang="en-US" dirty="0" err="1">
                <a:solidFill>
                  <a:srgbClr val="000000"/>
                </a:solidFill>
                <a:cs typeface="+mn-cs"/>
              </a:rPr>
              <a:t>exigindo</a:t>
            </a:r>
            <a:r>
              <a:rPr lang="en-US" dirty="0">
                <a:solidFill>
                  <a:srgbClr val="000000"/>
                </a:solidFill>
                <a:cs typeface="+mn-cs"/>
              </a:rPr>
              <a:t> </a:t>
            </a:r>
            <a:r>
              <a:rPr lang="en-US" dirty="0" err="1">
                <a:solidFill>
                  <a:srgbClr val="000000"/>
                </a:solidFill>
                <a:cs typeface="+mn-cs"/>
              </a:rPr>
              <a:t>seguro</a:t>
            </a:r>
            <a:r>
              <a:rPr lang="en-US" dirty="0">
                <a:solidFill>
                  <a:srgbClr val="000000"/>
                </a:solidFill>
                <a:cs typeface="+mn-cs"/>
              </a:rPr>
              <a:t> de </a:t>
            </a:r>
            <a:r>
              <a:rPr lang="en-US" dirty="0" err="1">
                <a:solidFill>
                  <a:srgbClr val="000000"/>
                </a:solidFill>
                <a:cs typeface="+mn-cs"/>
              </a:rPr>
              <a:t>depósito</a:t>
            </a:r>
            <a:r>
              <a:rPr lang="en-US" dirty="0">
                <a:solidFill>
                  <a:srgbClr val="000000"/>
                </a:solidFill>
                <a:cs typeface="+mn-cs"/>
              </a:rPr>
              <a:t> e </a:t>
            </a:r>
            <a:r>
              <a:rPr lang="en-US" dirty="0" err="1">
                <a:solidFill>
                  <a:srgbClr val="000000"/>
                </a:solidFill>
                <a:cs typeface="+mn-cs"/>
              </a:rPr>
              <a:t>limitando</a:t>
            </a:r>
            <a:r>
              <a:rPr lang="en-US" dirty="0">
                <a:solidFill>
                  <a:srgbClr val="000000"/>
                </a:solidFill>
                <a:cs typeface="+mn-cs"/>
              </a:rPr>
              <a:t> a </a:t>
            </a:r>
            <a:r>
              <a:rPr lang="en-US" dirty="0" err="1">
                <a:solidFill>
                  <a:srgbClr val="000000"/>
                </a:solidFill>
                <a:cs typeface="+mn-cs"/>
              </a:rPr>
              <a:t>concorrência</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meio</a:t>
            </a:r>
            <a:r>
              <a:rPr lang="en-US" dirty="0">
                <a:solidFill>
                  <a:srgbClr val="000000"/>
                </a:solidFill>
                <a:cs typeface="+mn-cs"/>
              </a:rPr>
              <a:t> de </a:t>
            </a:r>
            <a:r>
              <a:rPr lang="en-US" dirty="0" err="1">
                <a:solidFill>
                  <a:srgbClr val="000000"/>
                </a:solidFill>
                <a:cs typeface="+mn-cs"/>
              </a:rPr>
              <a:t>restrições</a:t>
            </a:r>
            <a:r>
              <a:rPr lang="en-US" dirty="0">
                <a:solidFill>
                  <a:srgbClr val="000000"/>
                </a:solidFill>
                <a:cs typeface="+mn-cs"/>
              </a:rPr>
              <a:t> </a:t>
            </a:r>
            <a:r>
              <a:rPr lang="en-US" dirty="0" err="1">
                <a:solidFill>
                  <a:srgbClr val="000000"/>
                </a:solidFill>
                <a:cs typeface="+mn-cs"/>
              </a:rPr>
              <a:t>à</a:t>
            </a:r>
            <a:r>
              <a:rPr lang="en-US" dirty="0">
                <a:solidFill>
                  <a:srgbClr val="000000"/>
                </a:solidFill>
                <a:cs typeface="+mn-cs"/>
              </a:rPr>
              <a:t> </a:t>
            </a:r>
            <a:r>
              <a:rPr lang="en-US" dirty="0" err="1">
                <a:solidFill>
                  <a:srgbClr val="000000"/>
                </a:solidFill>
                <a:cs typeface="+mn-cs"/>
              </a:rPr>
              <a:t>entrada</a:t>
            </a:r>
            <a:r>
              <a:rPr lang="en-US" dirty="0">
                <a:solidFill>
                  <a:srgbClr val="000000"/>
                </a:solidFill>
                <a:cs typeface="+mn-cs"/>
              </a:rPr>
              <a:t> e </a:t>
            </a:r>
            <a:r>
              <a:rPr lang="en-US" dirty="0" err="1">
                <a:solidFill>
                  <a:srgbClr val="000000"/>
                </a:solidFill>
                <a:cs typeface="+mn-cs"/>
              </a:rPr>
              <a:t>às</a:t>
            </a:r>
            <a:r>
              <a:rPr lang="en-US" dirty="0">
                <a:solidFill>
                  <a:srgbClr val="000000"/>
                </a:solidFill>
                <a:cs typeface="+mn-cs"/>
              </a:rPr>
              <a:t> </a:t>
            </a:r>
            <a:r>
              <a:rPr lang="en-US" dirty="0" err="1">
                <a:solidFill>
                  <a:srgbClr val="000000"/>
                </a:solidFill>
                <a:cs typeface="+mn-cs"/>
              </a:rPr>
              <a:t>taxas</a:t>
            </a:r>
            <a:r>
              <a:rPr lang="en-US" dirty="0">
                <a:solidFill>
                  <a:srgbClr val="000000"/>
                </a:solidFill>
                <a:cs typeface="+mn-cs"/>
              </a:rPr>
              <a:t> de </a:t>
            </a:r>
            <a:r>
              <a:rPr lang="en-US" dirty="0" err="1">
                <a:solidFill>
                  <a:srgbClr val="000000"/>
                </a:solidFill>
                <a:cs typeface="+mn-cs"/>
              </a:rPr>
              <a:t>juros</a:t>
            </a:r>
            <a:r>
              <a:rPr lang="en-US" dirty="0">
                <a:solidFill>
                  <a:srgbClr val="000000"/>
                </a:solidFill>
                <a:cs typeface="+mn-cs"/>
              </a:rPr>
              <a:t>, o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intervenção</a:t>
            </a:r>
            <a:r>
              <a:rPr lang="en-US" dirty="0">
                <a:solidFill>
                  <a:srgbClr val="000000"/>
                </a:solidFill>
                <a:cs typeface="+mn-cs"/>
              </a:rPr>
              <a:t> </a:t>
            </a:r>
            <a:r>
              <a:rPr lang="en-US" dirty="0" err="1">
                <a:solidFill>
                  <a:srgbClr val="000000"/>
                </a:solidFill>
                <a:cs typeface="+mn-cs"/>
              </a:rPr>
              <a:t>controversa</a:t>
            </a:r>
            <a:r>
              <a:rPr lang="en-US" dirty="0">
                <a:solidFill>
                  <a:srgbClr val="000000"/>
                </a:solidFill>
                <a:cs typeface="+mn-cs"/>
              </a:rPr>
              <a:t> no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reguladores</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são </a:t>
            </a:r>
            <a:r>
              <a:rPr lang="en-US" dirty="0" err="1">
                <a:solidFill>
                  <a:srgbClr val="000000"/>
                </a:solidFill>
                <a:cs typeface="+mn-cs"/>
              </a:rPr>
              <a:t>capazes</a:t>
            </a:r>
            <a:r>
              <a:rPr lang="en-US" dirty="0">
                <a:solidFill>
                  <a:srgbClr val="000000"/>
                </a:solidFill>
                <a:cs typeface="+mn-cs"/>
              </a:rPr>
              <a:t> de </a:t>
            </a:r>
            <a:r>
              <a:rPr lang="en-US" dirty="0" err="1">
                <a:solidFill>
                  <a:srgbClr val="000000"/>
                </a:solidFill>
                <a:cs typeface="+mn-cs"/>
              </a:rPr>
              <a:t>limitar</a:t>
            </a:r>
            <a:r>
              <a:rPr lang="en-US" dirty="0">
                <a:solidFill>
                  <a:srgbClr val="000000"/>
                </a:solidFill>
                <a:cs typeface="+mn-cs"/>
              </a:rPr>
              <a:t> a </a:t>
            </a:r>
            <a:r>
              <a:rPr lang="en-US" dirty="0" err="1">
                <a:solidFill>
                  <a:srgbClr val="000000"/>
                </a:solidFill>
                <a:cs typeface="+mn-cs"/>
              </a:rPr>
              <a:t>concorrência</a:t>
            </a:r>
            <a:r>
              <a:rPr lang="en-US" dirty="0">
                <a:solidFill>
                  <a:srgbClr val="000000"/>
                </a:solidFill>
                <a:cs typeface="+mn-cs"/>
              </a:rPr>
              <a:t> no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garantir</a:t>
            </a:r>
            <a:r>
              <a:rPr lang="en-US" dirty="0">
                <a:solidFill>
                  <a:srgbClr val="000000"/>
                </a:solidFill>
                <a:cs typeface="+mn-cs"/>
              </a:rPr>
              <a:t> a </a:t>
            </a:r>
            <a:r>
              <a:rPr lang="en-US" dirty="0" err="1">
                <a:solidFill>
                  <a:srgbClr val="000000"/>
                </a:solidFill>
                <a:cs typeface="+mn-cs"/>
              </a:rPr>
              <a:t>segurança</a:t>
            </a:r>
            <a:r>
              <a:rPr lang="en-US" dirty="0">
                <a:solidFill>
                  <a:srgbClr val="000000"/>
                </a:solidFill>
                <a:cs typeface="+mn-cs"/>
              </a:rPr>
              <a:t>. No </a:t>
            </a:r>
            <a:r>
              <a:rPr lang="en-US" dirty="0" err="1">
                <a:solidFill>
                  <a:srgbClr val="000000"/>
                </a:solidFill>
                <a:cs typeface="+mn-cs"/>
              </a:rPr>
              <a:t>entanto</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estende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privilégios</a:t>
            </a:r>
            <a:r>
              <a:rPr lang="en-US" dirty="0">
                <a:solidFill>
                  <a:srgbClr val="000000"/>
                </a:solidFill>
                <a:cs typeface="+mn-cs"/>
              </a:rPr>
              <a:t> </a:t>
            </a:r>
            <a:r>
              <a:rPr lang="en-US" dirty="0" err="1">
                <a:solidFill>
                  <a:srgbClr val="000000"/>
                </a:solidFill>
                <a:cs typeface="+mn-cs"/>
              </a:rPr>
              <a:t>às</a:t>
            </a:r>
            <a:r>
              <a:rPr lang="en-US" dirty="0">
                <a:solidFill>
                  <a:srgbClr val="000000"/>
                </a:solidFill>
                <a:cs typeface="+mn-cs"/>
              </a:rPr>
              <a:t> </a:t>
            </a:r>
            <a:r>
              <a:rPr lang="en-US" dirty="0" err="1">
                <a:solidFill>
                  <a:srgbClr val="000000"/>
                </a:solidFill>
                <a:cs typeface="+mn-cs"/>
              </a:rPr>
              <a:t>instituições</a:t>
            </a:r>
            <a:r>
              <a:rPr lang="en-US" dirty="0">
                <a:solidFill>
                  <a:srgbClr val="000000"/>
                </a:solidFill>
                <a:cs typeface="+mn-cs"/>
              </a:rPr>
              <a:t> </a:t>
            </a:r>
            <a:r>
              <a:rPr lang="en-US" dirty="0" err="1">
                <a:solidFill>
                  <a:srgbClr val="000000"/>
                </a:solidFill>
                <a:cs typeface="+mn-cs"/>
              </a:rPr>
              <a:t>existentes</a:t>
            </a:r>
            <a:r>
              <a:rPr lang="en-US" dirty="0">
                <a:solidFill>
                  <a:srgbClr val="000000"/>
                </a:solidFill>
                <a:cs typeface="+mn-cs"/>
              </a:rPr>
              <a:t> </a:t>
            </a:r>
            <a:r>
              <a:rPr lang="en-US" dirty="0" err="1">
                <a:solidFill>
                  <a:srgbClr val="000000"/>
                </a:solidFill>
                <a:cs typeface="+mn-cs"/>
              </a:rPr>
              <a:t>sobre</a:t>
            </a:r>
            <a:r>
              <a:rPr lang="en-US" dirty="0">
                <a:solidFill>
                  <a:srgbClr val="000000"/>
                </a:solidFill>
                <a:cs typeface="+mn-cs"/>
              </a:rPr>
              <a:t> as </a:t>
            </a:r>
            <a:r>
              <a:rPr lang="en-US" dirty="0" err="1">
                <a:solidFill>
                  <a:srgbClr val="000000"/>
                </a:solidFill>
                <a:cs typeface="+mn-cs"/>
              </a:rPr>
              <a:t>novas</a:t>
            </a:r>
            <a:r>
              <a:rPr lang="en-US" dirty="0">
                <a:solidFill>
                  <a:srgbClr val="000000"/>
                </a:solidFill>
                <a:cs typeface="+mn-cs"/>
              </a:rPr>
              <a:t>, </a:t>
            </a:r>
            <a:r>
              <a:rPr lang="en-US" dirty="0" err="1">
                <a:solidFill>
                  <a:srgbClr val="000000"/>
                </a:solidFill>
                <a:cs typeface="+mn-cs"/>
              </a:rPr>
              <a:t>razão</a:t>
            </a:r>
            <a:r>
              <a:rPr lang="en-US" dirty="0">
                <a:solidFill>
                  <a:srgbClr val="000000"/>
                </a:solidFill>
                <a:cs typeface="+mn-cs"/>
              </a:rPr>
              <a:t> </a:t>
            </a:r>
            <a:r>
              <a:rPr lang="en-US" dirty="0" err="1">
                <a:solidFill>
                  <a:srgbClr val="000000"/>
                </a:solidFill>
                <a:cs typeface="+mn-cs"/>
              </a:rPr>
              <a:t>pela</a:t>
            </a:r>
            <a:r>
              <a:rPr lang="en-US" dirty="0">
                <a:solidFill>
                  <a:srgbClr val="000000"/>
                </a:solidFill>
                <a:cs typeface="+mn-cs"/>
              </a:rPr>
              <a:t> </a:t>
            </a:r>
            <a:r>
              <a:rPr lang="en-US" dirty="0" err="1">
                <a:solidFill>
                  <a:srgbClr val="000000"/>
                </a:solidFill>
                <a:cs typeface="+mn-cs"/>
              </a:rPr>
              <a:t>qual</a:t>
            </a:r>
            <a:r>
              <a:rPr lang="en-US" dirty="0">
                <a:solidFill>
                  <a:srgbClr val="000000"/>
                </a:solidFill>
                <a:cs typeface="+mn-cs"/>
              </a:rPr>
              <a:t> as </a:t>
            </a:r>
            <a:r>
              <a:rPr lang="en-US" dirty="0" err="1">
                <a:solidFill>
                  <a:srgbClr val="000000"/>
                </a:solidFill>
                <a:cs typeface="+mn-cs"/>
              </a:rPr>
              <a:t>empresas</a:t>
            </a:r>
            <a:r>
              <a:rPr lang="en-US" dirty="0">
                <a:solidFill>
                  <a:srgbClr val="000000"/>
                </a:solidFill>
                <a:cs typeface="+mn-cs"/>
              </a:rPr>
              <a:t> </a:t>
            </a:r>
            <a:r>
              <a:rPr lang="en-US" dirty="0" err="1">
                <a:solidFill>
                  <a:srgbClr val="000000"/>
                </a:solidFill>
                <a:cs typeface="+mn-cs"/>
              </a:rPr>
              <a:t>existentes</a:t>
            </a:r>
            <a:r>
              <a:rPr lang="en-US" dirty="0">
                <a:solidFill>
                  <a:srgbClr val="000000"/>
                </a:solidFill>
                <a:cs typeface="+mn-cs"/>
              </a:rPr>
              <a:t> são </a:t>
            </a:r>
            <a:r>
              <a:rPr lang="en-US" dirty="0" err="1">
                <a:solidFill>
                  <a:srgbClr val="000000"/>
                </a:solidFill>
                <a:cs typeface="+mn-cs"/>
              </a:rPr>
              <a:t>frequentemente</a:t>
            </a:r>
            <a:r>
              <a:rPr lang="en-US" dirty="0">
                <a:solidFill>
                  <a:srgbClr val="000000"/>
                </a:solidFill>
                <a:cs typeface="+mn-cs"/>
              </a:rPr>
              <a:t> </a:t>
            </a:r>
            <a:r>
              <a:rPr lang="en-US" dirty="0" err="1">
                <a:solidFill>
                  <a:srgbClr val="000000"/>
                </a:solidFill>
                <a:cs typeface="+mn-cs"/>
              </a:rPr>
              <a:t>proponentes</a:t>
            </a:r>
            <a:r>
              <a:rPr lang="en-US" dirty="0">
                <a:solidFill>
                  <a:srgbClr val="000000"/>
                </a:solidFill>
                <a:cs typeface="+mn-cs"/>
              </a:rPr>
              <a:t> da </a:t>
            </a:r>
            <a:r>
              <a:rPr lang="en-US" dirty="0" err="1">
                <a:solidFill>
                  <a:srgbClr val="000000"/>
                </a:solidFill>
                <a:cs typeface="+mn-cs"/>
              </a:rPr>
              <a:t>regulamentação</a:t>
            </a:r>
            <a:r>
              <a:rPr lang="en-US" dirty="0">
                <a:solidFill>
                  <a:srgbClr val="000000"/>
                </a:solidFill>
                <a:cs typeface="+mn-cs"/>
              </a:rPr>
              <a:t>.</a:t>
            </a:r>
          </a:p>
          <a:p>
            <a:endParaRPr lang="en-US" dirty="0">
              <a:solidFill>
                <a:srgbClr val="000000"/>
              </a:solidFill>
              <a:cs typeface="+mn-cs"/>
            </a:endParaRPr>
          </a:p>
          <a:p>
            <a:r>
              <a:rPr lang="en-US" dirty="0" err="1">
                <a:solidFill>
                  <a:srgbClr val="000000"/>
                </a:solidFill>
                <a:cs typeface="+mn-cs"/>
              </a:rPr>
              <a:t>Dependendo</a:t>
            </a:r>
            <a:r>
              <a:rPr lang="en-US" dirty="0">
                <a:solidFill>
                  <a:srgbClr val="000000"/>
                </a:solidFill>
                <a:cs typeface="+mn-cs"/>
              </a:rPr>
              <a:t> da </a:t>
            </a:r>
            <a:r>
              <a:rPr lang="en-US" dirty="0" err="1">
                <a:solidFill>
                  <a:srgbClr val="000000"/>
                </a:solidFill>
                <a:cs typeface="+mn-cs"/>
              </a:rPr>
              <a:t>jurisdição</a:t>
            </a:r>
            <a:r>
              <a:rPr lang="en-US" dirty="0">
                <a:solidFill>
                  <a:srgbClr val="000000"/>
                </a:solidFill>
                <a:cs typeface="+mn-cs"/>
              </a:rPr>
              <a:t>, </a:t>
            </a:r>
            <a:r>
              <a:rPr lang="en-US" dirty="0" err="1">
                <a:solidFill>
                  <a:srgbClr val="000000"/>
                </a:solidFill>
                <a:cs typeface="+mn-cs"/>
              </a:rPr>
              <a:t>geralmente</a:t>
            </a:r>
            <a:r>
              <a:rPr lang="en-US" dirty="0">
                <a:solidFill>
                  <a:srgbClr val="000000"/>
                </a:solidFill>
                <a:cs typeface="+mn-cs"/>
              </a:rPr>
              <a:t> </a:t>
            </a:r>
            <a:r>
              <a:rPr lang="en-US" dirty="0" err="1">
                <a:solidFill>
                  <a:srgbClr val="000000"/>
                </a:solidFill>
                <a:cs typeface="+mn-cs"/>
              </a:rPr>
              <a:t>há</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um </a:t>
            </a:r>
            <a:r>
              <a:rPr lang="en-US" dirty="0" err="1">
                <a:solidFill>
                  <a:srgbClr val="000000"/>
                </a:solidFill>
                <a:cs typeface="+mn-cs"/>
              </a:rPr>
              <a:t>regulador</a:t>
            </a:r>
            <a:r>
              <a:rPr lang="en-US" dirty="0">
                <a:solidFill>
                  <a:srgbClr val="000000"/>
                </a:solidFill>
                <a:cs typeface="+mn-cs"/>
              </a:rPr>
              <a:t> local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precisa</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cumprido</a:t>
            </a:r>
            <a:r>
              <a:rPr lang="en-US" dirty="0">
                <a:solidFill>
                  <a:srgbClr val="000000"/>
                </a:solidFill>
                <a:cs typeface="+mn-cs"/>
              </a:rPr>
              <a:t>. </a:t>
            </a:r>
            <a:r>
              <a:rPr lang="en-US" dirty="0" err="1">
                <a:solidFill>
                  <a:srgbClr val="000000"/>
                </a:solidFill>
                <a:cs typeface="+mn-cs"/>
              </a:rPr>
              <a:t>Nos</a:t>
            </a:r>
            <a:r>
              <a:rPr lang="en-US" dirty="0">
                <a:solidFill>
                  <a:srgbClr val="000000"/>
                </a:solidFill>
                <a:cs typeface="+mn-cs"/>
              </a:rPr>
              <a:t> </a:t>
            </a:r>
            <a:r>
              <a:rPr lang="en-US" dirty="0" err="1">
                <a:solidFill>
                  <a:srgbClr val="000000"/>
                </a:solidFill>
                <a:cs typeface="+mn-cs"/>
              </a:rPr>
              <a:t>Estados</a:t>
            </a:r>
            <a:r>
              <a:rPr lang="en-US" dirty="0">
                <a:solidFill>
                  <a:srgbClr val="000000"/>
                </a:solidFill>
                <a:cs typeface="+mn-cs"/>
              </a:rPr>
              <a:t> </a:t>
            </a:r>
            <a:r>
              <a:rPr lang="en-US" dirty="0" err="1">
                <a:solidFill>
                  <a:srgbClr val="000000"/>
                </a:solidFill>
                <a:cs typeface="+mn-cs"/>
              </a:rPr>
              <a:t>Unidos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existe</a:t>
            </a:r>
            <a:r>
              <a:rPr lang="en-US" dirty="0">
                <a:solidFill>
                  <a:srgbClr val="000000"/>
                </a:solidFill>
                <a:cs typeface="+mn-cs"/>
              </a:rPr>
              <a:t> a Securities and Exchange Commission (SEC,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supervisiona</a:t>
            </a:r>
            <a:r>
              <a:rPr lang="en-US" dirty="0">
                <a:solidFill>
                  <a:srgbClr val="000000"/>
                </a:solidFill>
                <a:cs typeface="+mn-cs"/>
              </a:rPr>
              <a:t> as </a:t>
            </a:r>
            <a:r>
              <a:rPr lang="en-US" dirty="0" err="1">
                <a:solidFill>
                  <a:srgbClr val="000000"/>
                </a:solidFill>
                <a:cs typeface="+mn-cs"/>
              </a:rPr>
              <a:t>bolsas</a:t>
            </a:r>
            <a:r>
              <a:rPr lang="en-US" dirty="0">
                <a:solidFill>
                  <a:srgbClr val="000000"/>
                </a:solidFill>
                <a:cs typeface="+mn-cs"/>
              </a:rPr>
              <a:t> 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mercados</a:t>
            </a:r>
            <a:r>
              <a:rPr lang="en-US" dirty="0">
                <a:solidFill>
                  <a:srgbClr val="000000"/>
                </a:solidFill>
                <a:cs typeface="+mn-cs"/>
              </a:rPr>
              <a:t> OTC), a New York Stock Exchange (NYSE, </a:t>
            </a:r>
            <a:r>
              <a:rPr lang="en-US" dirty="0" err="1">
                <a:solidFill>
                  <a:srgbClr val="000000"/>
                </a:solidFill>
                <a:cs typeface="+mn-cs"/>
              </a:rPr>
              <a:t>que</a:t>
            </a:r>
            <a:r>
              <a:rPr lang="en-US" dirty="0">
                <a:solidFill>
                  <a:srgbClr val="000000"/>
                </a:solidFill>
                <a:cs typeface="+mn-cs"/>
              </a:rPr>
              <a:t> se </a:t>
            </a:r>
            <a:r>
              <a:rPr lang="en-US" dirty="0" err="1">
                <a:solidFill>
                  <a:srgbClr val="000000"/>
                </a:solidFill>
                <a:cs typeface="+mn-cs"/>
              </a:rPr>
              <a:t>supervisiona</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SRO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organização</a:t>
            </a:r>
            <a:r>
              <a:rPr lang="en-US" dirty="0">
                <a:solidFill>
                  <a:srgbClr val="000000"/>
                </a:solidFill>
                <a:cs typeface="+mn-cs"/>
              </a:rPr>
              <a:t> auto-</a:t>
            </a:r>
            <a:r>
              <a:rPr lang="en-US" dirty="0" err="1">
                <a:solidFill>
                  <a:srgbClr val="000000"/>
                </a:solidFill>
                <a:cs typeface="+mn-cs"/>
              </a:rPr>
              <a:t>reguladora</a:t>
            </a:r>
            <a:r>
              <a:rPr lang="en-US" dirty="0">
                <a:solidFill>
                  <a:srgbClr val="000000"/>
                </a:solidFill>
                <a:cs typeface="+mn-cs"/>
              </a:rPr>
              <a:t>) e a Commodities Futures Trading. A </a:t>
            </a:r>
            <a:r>
              <a:rPr lang="en-US" dirty="0" err="1">
                <a:solidFill>
                  <a:srgbClr val="000000"/>
                </a:solidFill>
                <a:cs typeface="+mn-cs"/>
              </a:rPr>
              <a:t>Comissão</a:t>
            </a:r>
            <a:r>
              <a:rPr lang="en-US" dirty="0">
                <a:solidFill>
                  <a:srgbClr val="000000"/>
                </a:solidFill>
                <a:cs typeface="+mn-cs"/>
              </a:rPr>
              <a:t> (CFTC,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supervisiona</a:t>
            </a:r>
            <a:r>
              <a:rPr lang="en-US" dirty="0">
                <a:solidFill>
                  <a:srgbClr val="000000"/>
                </a:solidFill>
                <a:cs typeface="+mn-cs"/>
              </a:rPr>
              <a:t> as </a:t>
            </a:r>
            <a:r>
              <a:rPr lang="en-US" dirty="0" err="1">
                <a:solidFill>
                  <a:srgbClr val="000000"/>
                </a:solidFill>
                <a:cs typeface="+mn-cs"/>
              </a:rPr>
              <a:t>bolsas</a:t>
            </a:r>
            <a:r>
              <a:rPr lang="en-US" dirty="0">
                <a:solidFill>
                  <a:srgbClr val="000000"/>
                </a:solidFill>
                <a:cs typeface="+mn-cs"/>
              </a:rPr>
              <a:t> do </a:t>
            </a:r>
            <a:r>
              <a:rPr lang="en-US" dirty="0" err="1">
                <a:solidFill>
                  <a:srgbClr val="000000"/>
                </a:solidFill>
                <a:cs typeface="+mn-cs"/>
              </a:rPr>
              <a:t>mercado</a:t>
            </a:r>
            <a:r>
              <a:rPr lang="en-US" dirty="0">
                <a:solidFill>
                  <a:srgbClr val="000000"/>
                </a:solidFill>
                <a:cs typeface="+mn-cs"/>
              </a:rPr>
              <a:t> de </a:t>
            </a:r>
            <a:r>
              <a:rPr lang="en-US" dirty="0" err="1">
                <a:solidFill>
                  <a:srgbClr val="000000"/>
                </a:solidFill>
                <a:cs typeface="+mn-cs"/>
              </a:rPr>
              <a:t>futuros</a:t>
            </a:r>
            <a:r>
              <a:rPr lang="en-US" dirty="0">
                <a:solidFill>
                  <a:srgbClr val="000000"/>
                </a:solidFill>
                <a:cs typeface="+mn-cs"/>
              </a:rPr>
              <a:t>) </a:t>
            </a:r>
            <a:r>
              <a:rPr lang="en-US" dirty="0" err="1">
                <a:solidFill>
                  <a:srgbClr val="000000"/>
                </a:solidFill>
                <a:cs typeface="+mn-cs"/>
              </a:rPr>
              <a:t>monitora</a:t>
            </a:r>
            <a:r>
              <a:rPr lang="en-US" dirty="0">
                <a:solidFill>
                  <a:srgbClr val="000000"/>
                </a:solidFill>
                <a:cs typeface="+mn-cs"/>
              </a:rPr>
              <a:t> e </a:t>
            </a:r>
            <a:r>
              <a:rPr lang="en-US" dirty="0" err="1">
                <a:solidFill>
                  <a:srgbClr val="000000"/>
                </a:solidFill>
                <a:cs typeface="+mn-cs"/>
              </a:rPr>
              <a:t>regula</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mercados</a:t>
            </a:r>
            <a:r>
              <a:rPr lang="en-US" dirty="0">
                <a:solidFill>
                  <a:srgbClr val="000000"/>
                </a:solidFill>
                <a:cs typeface="+mn-cs"/>
              </a:rPr>
              <a:t> </a:t>
            </a:r>
            <a:r>
              <a:rPr lang="en-US" dirty="0" err="1">
                <a:solidFill>
                  <a:srgbClr val="000000"/>
                </a:solidFill>
                <a:cs typeface="+mn-cs"/>
              </a:rPr>
              <a:t>financeiros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lado</a:t>
            </a:r>
            <a:r>
              <a:rPr lang="en-US" dirty="0">
                <a:solidFill>
                  <a:srgbClr val="000000"/>
                </a:solidFill>
                <a:cs typeface="+mn-cs"/>
              </a:rPr>
              <a:t> </a:t>
            </a:r>
            <a:r>
              <a:rPr lang="en-US" dirty="0" err="1">
                <a:solidFill>
                  <a:srgbClr val="000000"/>
                </a:solidFill>
                <a:cs typeface="+mn-cs"/>
              </a:rPr>
              <a:t>desses</a:t>
            </a:r>
            <a:r>
              <a:rPr lang="en-US" dirty="0">
                <a:solidFill>
                  <a:srgbClr val="000000"/>
                </a:solidFill>
                <a:cs typeface="+mn-cs"/>
              </a:rPr>
              <a:t> </a:t>
            </a:r>
            <a:r>
              <a:rPr lang="en-US" dirty="0" err="1">
                <a:solidFill>
                  <a:srgbClr val="000000"/>
                </a:solidFill>
                <a:cs typeface="+mn-cs"/>
              </a:rPr>
              <a:t>três</a:t>
            </a:r>
            <a:r>
              <a:rPr lang="en-US" dirty="0">
                <a:solidFill>
                  <a:srgbClr val="000000"/>
                </a:solidFill>
                <a:cs typeface="+mn-cs"/>
              </a:rPr>
              <a:t> </a:t>
            </a:r>
            <a:r>
              <a:rPr lang="en-US" dirty="0" err="1">
                <a:solidFill>
                  <a:srgbClr val="000000"/>
                </a:solidFill>
                <a:cs typeface="+mn-cs"/>
              </a:rPr>
              <a:t>principais</a:t>
            </a:r>
            <a:r>
              <a:rPr lang="en-US" dirty="0">
                <a:solidFill>
                  <a:srgbClr val="000000"/>
                </a:solidFill>
                <a:cs typeface="+mn-cs"/>
              </a:rPr>
              <a:t>, </a:t>
            </a:r>
            <a:r>
              <a:rPr lang="en-US" dirty="0" err="1">
                <a:solidFill>
                  <a:srgbClr val="000000"/>
                </a:solidFill>
                <a:cs typeface="+mn-cs"/>
              </a:rPr>
              <a:t>há</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outros </a:t>
            </a:r>
            <a:r>
              <a:rPr lang="en-US" dirty="0" err="1">
                <a:solidFill>
                  <a:srgbClr val="000000"/>
                </a:solidFill>
                <a:cs typeface="+mn-cs"/>
              </a:rPr>
              <a:t>reguladores</a:t>
            </a:r>
            <a:r>
              <a:rPr lang="en-US" dirty="0">
                <a:solidFill>
                  <a:srgbClr val="000000"/>
                </a:solidFill>
                <a:cs typeface="+mn-cs"/>
              </a:rPr>
              <a:t>, </a:t>
            </a:r>
            <a:r>
              <a:rPr lang="en-US" dirty="0" err="1">
                <a:solidFill>
                  <a:srgbClr val="000000"/>
                </a:solidFill>
                <a:cs typeface="+mn-cs"/>
              </a:rPr>
              <a:t>incluindo</a:t>
            </a:r>
            <a:r>
              <a:rPr lang="en-US" dirty="0">
                <a:solidFill>
                  <a:srgbClr val="000000"/>
                </a:solidFill>
                <a:cs typeface="+mn-cs"/>
              </a:rPr>
              <a:t> o Office of the Comptroller of the Currency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supervisiona</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bancos</a:t>
            </a:r>
            <a:r>
              <a:rPr lang="en-US" dirty="0">
                <a:solidFill>
                  <a:srgbClr val="000000"/>
                </a:solidFill>
                <a:cs typeface="+mn-cs"/>
              </a:rPr>
              <a:t> </a:t>
            </a:r>
            <a:r>
              <a:rPr lang="en-US" dirty="0" err="1">
                <a:solidFill>
                  <a:srgbClr val="000000"/>
                </a:solidFill>
                <a:cs typeface="+mn-cs"/>
              </a:rPr>
              <a:t>comerciais</a:t>
            </a:r>
            <a:r>
              <a:rPr lang="en-US" dirty="0">
                <a:solidFill>
                  <a:srgbClr val="000000"/>
                </a:solidFill>
                <a:cs typeface="+mn-cs"/>
              </a:rPr>
              <a:t> </a:t>
            </a:r>
            <a:r>
              <a:rPr lang="en-US" dirty="0" err="1">
                <a:solidFill>
                  <a:srgbClr val="000000"/>
                </a:solidFill>
                <a:cs typeface="+mn-cs"/>
              </a:rPr>
              <a:t>licenciados</a:t>
            </a:r>
            <a:r>
              <a:rPr lang="en-US" dirty="0">
                <a:solidFill>
                  <a:srgbClr val="000000"/>
                </a:solidFill>
                <a:cs typeface="+mn-cs"/>
              </a:rPr>
              <a:t> </a:t>
            </a:r>
            <a:r>
              <a:rPr lang="en-US" dirty="0" err="1">
                <a:solidFill>
                  <a:srgbClr val="000000"/>
                </a:solidFill>
                <a:cs typeface="+mn-cs"/>
              </a:rPr>
              <a:t>pelo</a:t>
            </a:r>
            <a:r>
              <a:rPr lang="en-US" dirty="0">
                <a:solidFill>
                  <a:srgbClr val="000000"/>
                </a:solidFill>
                <a:cs typeface="+mn-cs"/>
              </a:rPr>
              <a:t> </a:t>
            </a:r>
            <a:r>
              <a:rPr lang="en-US" dirty="0" err="1">
                <a:solidFill>
                  <a:srgbClr val="000000"/>
                </a:solidFill>
                <a:cs typeface="+mn-cs"/>
              </a:rPr>
              <a:t>governo</a:t>
            </a:r>
            <a:r>
              <a:rPr lang="en-US" dirty="0">
                <a:solidFill>
                  <a:srgbClr val="000000"/>
                </a:solidFill>
                <a:cs typeface="+mn-cs"/>
              </a:rPr>
              <a:t> federal), a Federal Deposit Insurance Corporation (FDIC,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supervisiona</a:t>
            </a:r>
            <a:r>
              <a:rPr lang="en-US" dirty="0">
                <a:solidFill>
                  <a:srgbClr val="000000"/>
                </a:solidFill>
                <a:cs typeface="+mn-cs"/>
              </a:rPr>
              <a:t> </a:t>
            </a:r>
            <a:r>
              <a:rPr lang="en-US" dirty="0" err="1">
                <a:solidFill>
                  <a:srgbClr val="000000"/>
                </a:solidFill>
                <a:cs typeface="+mn-cs"/>
              </a:rPr>
              <a:t>quase</a:t>
            </a:r>
            <a:r>
              <a:rPr lang="en-US" dirty="0">
                <a:solidFill>
                  <a:srgbClr val="000000"/>
                </a:solidFill>
                <a:cs typeface="+mn-cs"/>
              </a:rPr>
              <a:t> </a:t>
            </a:r>
            <a:r>
              <a:rPr lang="en-US" dirty="0" err="1">
                <a:solidFill>
                  <a:srgbClr val="000000"/>
                </a:solidFill>
                <a:cs typeface="+mn-cs"/>
              </a:rPr>
              <a:t>todos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depositários</a:t>
            </a:r>
            <a:r>
              <a:rPr lang="en-US" dirty="0">
                <a:solidFill>
                  <a:srgbClr val="000000"/>
                </a:solidFill>
                <a:cs typeface="+mn-cs"/>
              </a:rPr>
              <a:t>) e </a:t>
            </a:r>
            <a:r>
              <a:rPr lang="en-US" dirty="0" err="1">
                <a:solidFill>
                  <a:srgbClr val="000000"/>
                </a:solidFill>
                <a:cs typeface="+mn-cs"/>
              </a:rPr>
              <a:t>diversos</a:t>
            </a:r>
            <a:r>
              <a:rPr lang="en-US" dirty="0">
                <a:solidFill>
                  <a:srgbClr val="000000"/>
                </a:solidFill>
                <a:cs typeface="+mn-cs"/>
              </a:rPr>
              <a:t> </a:t>
            </a:r>
            <a:r>
              <a:rPr lang="en-US" dirty="0" err="1">
                <a:solidFill>
                  <a:srgbClr val="000000"/>
                </a:solidFill>
                <a:cs typeface="+mn-cs"/>
              </a:rPr>
              <a:t>bancos</a:t>
            </a:r>
            <a:r>
              <a:rPr lang="en-US" dirty="0">
                <a:solidFill>
                  <a:srgbClr val="000000"/>
                </a:solidFill>
                <a:cs typeface="+mn-cs"/>
              </a:rPr>
              <a:t> </a:t>
            </a:r>
            <a:r>
              <a:rPr lang="en-US" dirty="0" err="1">
                <a:solidFill>
                  <a:srgbClr val="000000"/>
                </a:solidFill>
                <a:cs typeface="+mn-cs"/>
              </a:rPr>
              <a:t>estaduais</a:t>
            </a:r>
            <a:r>
              <a:rPr lang="en-US" dirty="0">
                <a:solidFill>
                  <a:srgbClr val="000000"/>
                </a:solidFill>
                <a:cs typeface="+mn-cs"/>
              </a:rPr>
              <a:t> e </a:t>
            </a:r>
            <a:r>
              <a:rPr lang="en-US" dirty="0" err="1">
                <a:solidFill>
                  <a:srgbClr val="000000"/>
                </a:solidFill>
                <a:cs typeface="+mn-cs"/>
              </a:rPr>
              <a:t>comissões</a:t>
            </a:r>
            <a:r>
              <a:rPr lang="en-US" dirty="0">
                <a:solidFill>
                  <a:srgbClr val="000000"/>
                </a:solidFill>
                <a:cs typeface="+mn-cs"/>
              </a:rPr>
              <a:t> de </a:t>
            </a:r>
            <a:r>
              <a:rPr lang="en-US" dirty="0" err="1">
                <a:solidFill>
                  <a:srgbClr val="000000"/>
                </a:solidFill>
                <a:cs typeface="+mn-cs"/>
              </a:rPr>
              <a:t>seguros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está</a:t>
            </a:r>
            <a:r>
              <a:rPr lang="en-US" dirty="0">
                <a:solidFill>
                  <a:srgbClr val="000000"/>
                </a:solidFill>
                <a:cs typeface="+mn-cs"/>
              </a:rPr>
              <a:t> </a:t>
            </a:r>
            <a:r>
              <a:rPr lang="en-US" dirty="0" err="1">
                <a:solidFill>
                  <a:srgbClr val="000000"/>
                </a:solidFill>
                <a:cs typeface="+mn-cs"/>
              </a:rPr>
              <a:t>monitorando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intermediários</a:t>
            </a:r>
            <a:r>
              <a:rPr lang="en-US" dirty="0">
                <a:solidFill>
                  <a:srgbClr val="000000"/>
                </a:solidFill>
                <a:cs typeface="+mn-cs"/>
              </a:rPr>
              <a:t> </a:t>
            </a:r>
            <a:r>
              <a:rPr lang="en-US" dirty="0" err="1">
                <a:solidFill>
                  <a:srgbClr val="000000"/>
                </a:solidFill>
                <a:cs typeface="+mn-cs"/>
              </a:rPr>
              <a:t>financeiros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jogadores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tentam</a:t>
            </a:r>
            <a:r>
              <a:rPr lang="en-US" dirty="0">
                <a:solidFill>
                  <a:srgbClr val="000000"/>
                </a:solidFill>
                <a:cs typeface="+mn-cs"/>
              </a:rPr>
              <a:t> </a:t>
            </a:r>
            <a:r>
              <a:rPr lang="en-US" dirty="0" err="1">
                <a:solidFill>
                  <a:srgbClr val="000000"/>
                </a:solidFill>
                <a:cs typeface="+mn-cs"/>
              </a:rPr>
              <a:t>evitar</a:t>
            </a:r>
            <a:r>
              <a:rPr lang="en-US" dirty="0">
                <a:solidFill>
                  <a:srgbClr val="000000"/>
                </a:solidFill>
                <a:cs typeface="+mn-cs"/>
              </a:rPr>
              <a:t> o </a:t>
            </a:r>
            <a:r>
              <a:rPr lang="en-US" dirty="0" err="1">
                <a:solidFill>
                  <a:srgbClr val="000000"/>
                </a:solidFill>
                <a:cs typeface="+mn-cs"/>
              </a:rPr>
              <a:t>escrutínio</a:t>
            </a:r>
            <a:r>
              <a:rPr lang="en-US" dirty="0">
                <a:solidFill>
                  <a:srgbClr val="000000"/>
                </a:solidFill>
                <a:cs typeface="+mn-cs"/>
              </a:rPr>
              <a:t> </a:t>
            </a:r>
            <a:r>
              <a:rPr lang="en-US" dirty="0" err="1">
                <a:solidFill>
                  <a:srgbClr val="000000"/>
                </a:solidFill>
                <a:cs typeface="+mn-cs"/>
              </a:rPr>
              <a:t>regulatório</a:t>
            </a:r>
            <a:r>
              <a:rPr lang="en-US" dirty="0">
                <a:solidFill>
                  <a:srgbClr val="000000"/>
                </a:solidFill>
                <a:cs typeface="+mn-cs"/>
              </a:rPr>
              <a:t> </a:t>
            </a:r>
            <a:r>
              <a:rPr lang="en-US" dirty="0" err="1">
                <a:solidFill>
                  <a:srgbClr val="000000"/>
                </a:solidFill>
                <a:cs typeface="+mn-cs"/>
              </a:rPr>
              <a:t>devido</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seu</a:t>
            </a:r>
            <a:r>
              <a:rPr lang="en-US" dirty="0">
                <a:solidFill>
                  <a:srgbClr val="000000"/>
                </a:solidFill>
                <a:cs typeface="+mn-cs"/>
              </a:rPr>
              <a:t> alto </a:t>
            </a:r>
            <a:r>
              <a:rPr lang="en-US" dirty="0" err="1">
                <a:solidFill>
                  <a:srgbClr val="000000"/>
                </a:solidFill>
                <a:cs typeface="+mn-cs"/>
              </a:rPr>
              <a:t>custo</a:t>
            </a:r>
            <a:r>
              <a:rPr lang="en-US" dirty="0">
                <a:solidFill>
                  <a:srgbClr val="000000"/>
                </a:solidFill>
                <a:cs typeface="+mn-cs"/>
              </a:rPr>
              <a:t> </a:t>
            </a:r>
            <a:r>
              <a:rPr lang="en-US" dirty="0" err="1">
                <a:solidFill>
                  <a:srgbClr val="000000"/>
                </a:solidFill>
                <a:cs typeface="+mn-cs"/>
              </a:rPr>
              <a:t>tendem</a:t>
            </a:r>
            <a:r>
              <a:rPr lang="en-US" dirty="0">
                <a:solidFill>
                  <a:srgbClr val="000000"/>
                </a:solidFill>
                <a:cs typeface="+mn-cs"/>
              </a:rPr>
              <a:t> a </a:t>
            </a:r>
            <a:r>
              <a:rPr lang="en-US" dirty="0" err="1">
                <a:solidFill>
                  <a:srgbClr val="000000"/>
                </a:solidFill>
                <a:cs typeface="+mn-cs"/>
              </a:rPr>
              <a:t>usar</a:t>
            </a:r>
            <a:r>
              <a:rPr lang="en-US" dirty="0">
                <a:solidFill>
                  <a:srgbClr val="000000"/>
                </a:solidFill>
                <a:cs typeface="+mn-cs"/>
              </a:rPr>
              <a:t> </a:t>
            </a:r>
            <a:r>
              <a:rPr lang="en-US" dirty="0" err="1">
                <a:solidFill>
                  <a:srgbClr val="000000"/>
                </a:solidFill>
                <a:cs typeface="+mn-cs"/>
              </a:rPr>
              <a:t>intermediários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vez</a:t>
            </a:r>
            <a:r>
              <a:rPr lang="en-US" dirty="0">
                <a:solidFill>
                  <a:srgbClr val="000000"/>
                </a:solidFill>
                <a:cs typeface="+mn-cs"/>
              </a:rPr>
              <a:t> de </a:t>
            </a:r>
            <a:r>
              <a:rPr lang="en-US" dirty="0" err="1">
                <a:solidFill>
                  <a:srgbClr val="000000"/>
                </a:solidFill>
                <a:cs typeface="+mn-cs"/>
              </a:rPr>
              <a:t>mercados</a:t>
            </a:r>
            <a:r>
              <a:rPr lang="en-US" dirty="0">
                <a:solidFill>
                  <a:srgbClr val="000000"/>
                </a:solidFill>
                <a:cs typeface="+mn-cs"/>
              </a:rPr>
              <a:t>.</a:t>
            </a:r>
          </a:p>
        </p:txBody>
      </p:sp>
      <p:sp>
        <p:nvSpPr>
          <p:cNvPr id="17" name="Text Placeholder 17">
            <a:extLst>
              <a:ext uri="{FF2B5EF4-FFF2-40B4-BE49-F238E27FC236}">
                <a16:creationId xmlns:a16="http://schemas.microsoft.com/office/drawing/2014/main" id="{CBBA0362-5A11-E3C7-07B3-212408B1312F}"/>
              </a:ext>
            </a:extLst>
          </p:cNvPr>
          <p:cNvSpPr txBox="1">
            <a:spLocks/>
          </p:cNvSpPr>
          <p:nvPr/>
        </p:nvSpPr>
        <p:spPr>
          <a:xfrm>
            <a:off x="4498910" y="3644534"/>
            <a:ext cx="2189445"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Garantir</a:t>
            </a:r>
            <a:r>
              <a:rPr lang="en-US" b="1" dirty="0">
                <a:solidFill>
                  <a:srgbClr val="F79037"/>
                </a:solidFill>
              </a:rPr>
              <a:t> a </a:t>
            </a:r>
            <a:r>
              <a:rPr lang="en-US" b="1" dirty="0" err="1">
                <a:solidFill>
                  <a:srgbClr val="F79037"/>
                </a:solidFill>
              </a:rPr>
              <a:t>solidez</a:t>
            </a:r>
            <a:r>
              <a:rPr lang="en-US" b="1" dirty="0">
                <a:solidFill>
                  <a:srgbClr val="F79037"/>
                </a:solidFill>
              </a:rPr>
              <a:t> do </a:t>
            </a:r>
            <a:r>
              <a:rPr lang="en-US" b="1" dirty="0" err="1">
                <a:solidFill>
                  <a:srgbClr val="F79037"/>
                </a:solidFill>
              </a:rPr>
              <a:t>sistema</a:t>
            </a:r>
            <a:r>
              <a:rPr lang="en-US" b="1" dirty="0">
                <a:solidFill>
                  <a:srgbClr val="F79037"/>
                </a:solidFill>
              </a:rPr>
              <a:t> </a:t>
            </a:r>
            <a:r>
              <a:rPr lang="en-US" b="1" dirty="0" err="1">
                <a:solidFill>
                  <a:srgbClr val="F79037"/>
                </a:solidFill>
              </a:rPr>
              <a:t>financeiro</a:t>
            </a:r>
            <a:endParaRPr lang="en-US" b="1" dirty="0">
              <a:solidFill>
                <a:srgbClr val="F79037"/>
              </a:solidFill>
            </a:endParaRPr>
          </a:p>
        </p:txBody>
      </p:sp>
      <p:sp>
        <p:nvSpPr>
          <p:cNvPr id="19" name="TextBox 18">
            <a:extLst>
              <a:ext uri="{FF2B5EF4-FFF2-40B4-BE49-F238E27FC236}">
                <a16:creationId xmlns:a16="http://schemas.microsoft.com/office/drawing/2014/main" id="{75622E48-A118-9A8F-7359-D9EABD32EF72}"/>
              </a:ext>
            </a:extLst>
          </p:cNvPr>
          <p:cNvSpPr txBox="1"/>
          <p:nvPr/>
        </p:nvSpPr>
        <p:spPr>
          <a:xfrm>
            <a:off x="3880960" y="332502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07"/>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996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270861"/>
            <a:ext cx="6309201" cy="4797541"/>
          </a:xfrm>
        </p:spPr>
        <p:txBody>
          <a:bodyPr numCol="2"/>
          <a:lstStyle/>
          <a:p>
            <a:r>
              <a:rPr lang="en-US" dirty="0" err="1"/>
              <a:t>Prometendo</a:t>
            </a:r>
            <a:r>
              <a:rPr lang="en-US" dirty="0"/>
              <a:t> </a:t>
            </a:r>
            <a:r>
              <a:rPr lang="en-US" dirty="0" err="1"/>
              <a:t>melhorar</a:t>
            </a:r>
            <a:r>
              <a:rPr lang="en-US" dirty="0"/>
              <a:t> o </a:t>
            </a:r>
            <a:r>
              <a:rPr lang="en-US" dirty="0" err="1"/>
              <a:t>acesso</a:t>
            </a:r>
            <a:r>
              <a:rPr lang="en-US" dirty="0"/>
              <a:t> e a </a:t>
            </a:r>
            <a:r>
              <a:rPr lang="en-US" dirty="0" err="1"/>
              <a:t>eficiência</a:t>
            </a:r>
            <a:r>
              <a:rPr lang="en-US" dirty="0"/>
              <a:t> </a:t>
            </a:r>
            <a:r>
              <a:rPr lang="en-US" dirty="0" err="1"/>
              <a:t>nos</a:t>
            </a:r>
            <a:r>
              <a:rPr lang="en-US" dirty="0"/>
              <a:t> </a:t>
            </a:r>
            <a:r>
              <a:rPr lang="en-US" dirty="0" err="1"/>
              <a:t>serviços</a:t>
            </a:r>
            <a:r>
              <a:rPr lang="en-US" dirty="0"/>
              <a:t> </a:t>
            </a:r>
            <a:r>
              <a:rPr lang="en-US" dirty="0" err="1"/>
              <a:t>financeiros</a:t>
            </a:r>
            <a:r>
              <a:rPr lang="en-US" dirty="0"/>
              <a:t>, o </a:t>
            </a:r>
            <a:r>
              <a:rPr lang="en-US" dirty="0" err="1"/>
              <a:t>DeFi</a:t>
            </a:r>
            <a:r>
              <a:rPr lang="en-US" dirty="0"/>
              <a:t> </a:t>
            </a:r>
            <a:r>
              <a:rPr lang="en-US" dirty="0" err="1"/>
              <a:t>ganhou</a:t>
            </a:r>
            <a:r>
              <a:rPr lang="en-US" dirty="0"/>
              <a:t> </a:t>
            </a:r>
            <a:r>
              <a:rPr lang="en-US" dirty="0" err="1"/>
              <a:t>atenção</a:t>
            </a:r>
            <a:r>
              <a:rPr lang="en-US" dirty="0"/>
              <a:t> </a:t>
            </a:r>
            <a:r>
              <a:rPr lang="en-US" dirty="0" err="1"/>
              <a:t>significativa</a:t>
            </a:r>
            <a:r>
              <a:rPr lang="en-US" dirty="0"/>
              <a:t> (e </a:t>
            </a:r>
            <a:r>
              <a:rPr lang="en-US" dirty="0" err="1"/>
              <a:t>alguma</a:t>
            </a:r>
            <a:r>
              <a:rPr lang="en-US" dirty="0"/>
              <a:t> </a:t>
            </a:r>
            <a:r>
              <a:rPr lang="en-US" dirty="0" err="1"/>
              <a:t>tração</a:t>
            </a:r>
            <a:r>
              <a:rPr lang="en-US" dirty="0"/>
              <a:t> no </a:t>
            </a:r>
            <a:r>
              <a:rPr lang="en-US" dirty="0" err="1"/>
              <a:t>mercado</a:t>
            </a:r>
            <a:r>
              <a:rPr lang="en-US" dirty="0"/>
              <a:t>) </a:t>
            </a:r>
            <a:r>
              <a:rPr lang="en-US" dirty="0" err="1"/>
              <a:t>nos</a:t>
            </a:r>
            <a:r>
              <a:rPr lang="en-US" dirty="0"/>
              <a:t> </a:t>
            </a:r>
            <a:r>
              <a:rPr lang="en-US" dirty="0" err="1"/>
              <a:t>últimos</a:t>
            </a:r>
            <a:r>
              <a:rPr lang="en-US" dirty="0"/>
              <a:t> </a:t>
            </a:r>
            <a:r>
              <a:rPr lang="en-US" dirty="0" err="1"/>
              <a:t>anos</a:t>
            </a:r>
            <a:r>
              <a:rPr lang="en-US" dirty="0"/>
              <a:t>. No </a:t>
            </a:r>
            <a:r>
              <a:rPr lang="en-US" dirty="0" err="1"/>
              <a:t>fundo</a:t>
            </a:r>
            <a:r>
              <a:rPr lang="en-US" dirty="0"/>
              <a:t>, o </a:t>
            </a:r>
            <a:r>
              <a:rPr lang="en-US" dirty="0" err="1"/>
              <a:t>DeFi</a:t>
            </a:r>
            <a:r>
              <a:rPr lang="en-US" dirty="0"/>
              <a:t> </a:t>
            </a:r>
            <a:r>
              <a:rPr lang="en-US" dirty="0" err="1"/>
              <a:t>usa</a:t>
            </a:r>
            <a:r>
              <a:rPr lang="en-US" dirty="0"/>
              <a:t> a </a:t>
            </a:r>
            <a:r>
              <a:rPr lang="en-US" dirty="0" err="1"/>
              <a:t>tecnologia</a:t>
            </a:r>
            <a:r>
              <a:rPr lang="en-US" dirty="0"/>
              <a:t> </a:t>
            </a:r>
            <a:r>
              <a:rPr lang="en-US" dirty="0" err="1"/>
              <a:t>blockchain</a:t>
            </a:r>
            <a:r>
              <a:rPr lang="en-US" dirty="0"/>
              <a:t> </a:t>
            </a:r>
            <a:r>
              <a:rPr lang="en-US" dirty="0" err="1"/>
              <a:t>segura</a:t>
            </a:r>
            <a:r>
              <a:rPr lang="en-US" dirty="0"/>
              <a:t> </a:t>
            </a:r>
            <a:r>
              <a:rPr lang="en-US" dirty="0" err="1"/>
              <a:t>para</a:t>
            </a:r>
            <a:r>
              <a:rPr lang="en-US" dirty="0"/>
              <a:t> </a:t>
            </a:r>
            <a:r>
              <a:rPr lang="en-US" dirty="0" err="1"/>
              <a:t>facilitar</a:t>
            </a:r>
            <a:r>
              <a:rPr lang="en-US" dirty="0"/>
              <a:t> </a:t>
            </a:r>
            <a:r>
              <a:rPr lang="en-US" dirty="0" err="1"/>
              <a:t>transações</a:t>
            </a:r>
            <a:r>
              <a:rPr lang="en-US" dirty="0"/>
              <a:t> </a:t>
            </a:r>
            <a:r>
              <a:rPr lang="en-US" dirty="0" err="1"/>
              <a:t>financeiras</a:t>
            </a:r>
            <a:r>
              <a:rPr lang="en-US" dirty="0"/>
              <a:t> </a:t>
            </a:r>
            <a:r>
              <a:rPr lang="en-US" dirty="0" err="1"/>
              <a:t>ponto</a:t>
            </a:r>
            <a:r>
              <a:rPr lang="en-US" dirty="0"/>
              <a:t> a </a:t>
            </a:r>
            <a:r>
              <a:rPr lang="en-US" dirty="0" err="1"/>
              <a:t>ponto</a:t>
            </a:r>
            <a:r>
              <a:rPr lang="en-US" dirty="0"/>
              <a:t>, </a:t>
            </a:r>
            <a:r>
              <a:rPr lang="en-US" dirty="0" err="1"/>
              <a:t>incluindo</a:t>
            </a:r>
            <a:r>
              <a:rPr lang="en-US" dirty="0"/>
              <a:t> </a:t>
            </a:r>
            <a:r>
              <a:rPr lang="en-US" dirty="0" err="1"/>
              <a:t>empréstimos</a:t>
            </a:r>
            <a:r>
              <a:rPr lang="en-US" dirty="0"/>
              <a:t>, </a:t>
            </a:r>
            <a:r>
              <a:rPr lang="en-US" dirty="0" err="1"/>
              <a:t>empréstimos</a:t>
            </a:r>
            <a:r>
              <a:rPr lang="en-US" dirty="0"/>
              <a:t> e </a:t>
            </a:r>
            <a:r>
              <a:rPr lang="en-US" dirty="0" err="1"/>
              <a:t>negociações</a:t>
            </a:r>
            <a:r>
              <a:rPr lang="en-US" dirty="0"/>
              <a:t>. A </a:t>
            </a:r>
            <a:r>
              <a:rPr lang="en-US" dirty="0" err="1"/>
              <a:t>DeFi</a:t>
            </a:r>
            <a:r>
              <a:rPr lang="en-US" dirty="0"/>
              <a:t> </a:t>
            </a:r>
            <a:r>
              <a:rPr lang="en-US" dirty="0" err="1"/>
              <a:t>busca</a:t>
            </a:r>
            <a:r>
              <a:rPr lang="en-US" dirty="0"/>
              <a:t> </a:t>
            </a:r>
            <a:r>
              <a:rPr lang="en-US" dirty="0" err="1"/>
              <a:t>desintermediar</a:t>
            </a:r>
            <a:r>
              <a:rPr lang="en-US" dirty="0"/>
              <a:t> e </a:t>
            </a:r>
            <a:r>
              <a:rPr lang="en-US" dirty="0" err="1"/>
              <a:t>descentralizar</a:t>
            </a:r>
            <a:r>
              <a:rPr lang="en-US" dirty="0"/>
              <a:t> o </a:t>
            </a:r>
            <a:r>
              <a:rPr lang="en-US" dirty="0" err="1"/>
              <a:t>setor</a:t>
            </a:r>
            <a:r>
              <a:rPr lang="en-US" dirty="0"/>
              <a:t> de </a:t>
            </a:r>
            <a:r>
              <a:rPr lang="en-US" dirty="0" err="1"/>
              <a:t>serviços</a:t>
            </a:r>
            <a:r>
              <a:rPr lang="en-US" dirty="0"/>
              <a:t> </a:t>
            </a:r>
            <a:r>
              <a:rPr lang="en-US" dirty="0" err="1"/>
              <a:t>financeiros</a:t>
            </a:r>
            <a:r>
              <a:rPr lang="en-US" dirty="0"/>
              <a:t> </a:t>
            </a:r>
            <a:r>
              <a:rPr lang="en-US" dirty="0" err="1"/>
              <a:t>tradicionais</a:t>
            </a:r>
            <a:r>
              <a:rPr lang="en-US" dirty="0"/>
              <a:t> </a:t>
            </a:r>
            <a:r>
              <a:rPr lang="en-US" dirty="0" err="1"/>
              <a:t>automatizando</a:t>
            </a:r>
            <a:r>
              <a:rPr lang="en-US" dirty="0"/>
              <a:t> </a:t>
            </a:r>
            <a:r>
              <a:rPr lang="en-US" dirty="0" err="1"/>
              <a:t>processos</a:t>
            </a:r>
            <a:r>
              <a:rPr lang="en-US" dirty="0"/>
              <a:t> </a:t>
            </a:r>
            <a:r>
              <a:rPr lang="en-US" dirty="0" err="1"/>
              <a:t>financeiros</a:t>
            </a:r>
            <a:r>
              <a:rPr lang="en-US" dirty="0"/>
              <a:t> </a:t>
            </a:r>
            <a:r>
              <a:rPr lang="en-US" dirty="0" err="1"/>
              <a:t>complexos</a:t>
            </a:r>
            <a:r>
              <a:rPr lang="en-US" dirty="0"/>
              <a:t>. As </a:t>
            </a:r>
            <a:r>
              <a:rPr lang="en-US" dirty="0" err="1"/>
              <a:t>funções</a:t>
            </a:r>
            <a:r>
              <a:rPr lang="en-US" dirty="0"/>
              <a:t> </a:t>
            </a:r>
            <a:r>
              <a:rPr lang="en-US" dirty="0" err="1"/>
              <a:t>funcionais</a:t>
            </a:r>
            <a:r>
              <a:rPr lang="en-US" dirty="0"/>
              <a:t> de </a:t>
            </a:r>
            <a:r>
              <a:rPr lang="en-US" dirty="0" err="1"/>
              <a:t>terceiros</a:t>
            </a:r>
            <a:r>
              <a:rPr lang="en-US" dirty="0"/>
              <a:t> </a:t>
            </a:r>
            <a:r>
              <a:rPr lang="en-US" dirty="0" err="1"/>
              <a:t>confiáveis</a:t>
            </a:r>
            <a:r>
              <a:rPr lang="en-US" dirty="0"/>
              <a:t>, </a:t>
            </a:r>
            <a:r>
              <a:rPr lang="en-US" dirty="0" err="1"/>
              <a:t>como</a:t>
            </a:r>
            <a:r>
              <a:rPr lang="en-US" dirty="0"/>
              <a:t> </a:t>
            </a:r>
            <a:r>
              <a:rPr lang="en-US" dirty="0" err="1"/>
              <a:t>corretoras</a:t>
            </a:r>
            <a:r>
              <a:rPr lang="en-US" dirty="0"/>
              <a:t>, </a:t>
            </a:r>
            <a:r>
              <a:rPr lang="en-US" dirty="0" err="1"/>
              <a:t>bancos</a:t>
            </a:r>
            <a:r>
              <a:rPr lang="en-US" dirty="0"/>
              <a:t> e </a:t>
            </a:r>
            <a:r>
              <a:rPr lang="en-US" dirty="0" err="1"/>
              <a:t>outras</a:t>
            </a:r>
            <a:r>
              <a:rPr lang="en-US" dirty="0"/>
              <a:t> </a:t>
            </a:r>
            <a:r>
              <a:rPr lang="en-US" dirty="0" err="1"/>
              <a:t>instituições</a:t>
            </a:r>
            <a:r>
              <a:rPr lang="en-US" dirty="0"/>
              <a:t> </a:t>
            </a:r>
            <a:r>
              <a:rPr lang="en-US" dirty="0" err="1"/>
              <a:t>financeiras</a:t>
            </a:r>
            <a:r>
              <a:rPr lang="en-US" dirty="0"/>
              <a:t> </a:t>
            </a:r>
            <a:r>
              <a:rPr lang="en-US" dirty="0" err="1"/>
              <a:t>centralizadas</a:t>
            </a:r>
            <a:r>
              <a:rPr lang="en-US" dirty="0"/>
              <a:t>, são </a:t>
            </a:r>
            <a:r>
              <a:rPr lang="en-US" dirty="0" err="1"/>
              <a:t>substituídas</a:t>
            </a:r>
            <a:r>
              <a:rPr lang="en-US" dirty="0"/>
              <a:t> </a:t>
            </a:r>
            <a:r>
              <a:rPr lang="en-US" dirty="0" err="1"/>
              <a:t>por</a:t>
            </a:r>
            <a:r>
              <a:rPr lang="en-US" dirty="0"/>
              <a:t> </a:t>
            </a:r>
            <a:r>
              <a:rPr lang="en-US" dirty="0" err="1"/>
              <a:t>contratos</a:t>
            </a:r>
            <a:r>
              <a:rPr lang="en-US" dirty="0"/>
              <a:t> </a:t>
            </a:r>
            <a:r>
              <a:rPr lang="en-US" dirty="0" err="1"/>
              <a:t>inteligentes</a:t>
            </a:r>
            <a:r>
              <a:rPr lang="en-US" dirty="0"/>
              <a:t>. </a:t>
            </a:r>
            <a:r>
              <a:rPr lang="en-US" dirty="0" err="1"/>
              <a:t>Embora</a:t>
            </a:r>
            <a:r>
              <a:rPr lang="en-US" dirty="0"/>
              <a:t>, de </a:t>
            </a:r>
            <a:r>
              <a:rPr lang="en-US" dirty="0" err="1"/>
              <a:t>uma</a:t>
            </a:r>
            <a:r>
              <a:rPr lang="en-US" dirty="0"/>
              <a:t> </a:t>
            </a:r>
            <a:r>
              <a:rPr lang="en-US" dirty="0" err="1"/>
              <a:t>perspectiva</a:t>
            </a:r>
            <a:r>
              <a:rPr lang="en-US" dirty="0"/>
              <a:t> </a:t>
            </a:r>
            <a:r>
              <a:rPr lang="en-US" dirty="0" err="1"/>
              <a:t>geral</a:t>
            </a:r>
            <a:r>
              <a:rPr lang="en-US" dirty="0"/>
              <a:t>, o </a:t>
            </a:r>
            <a:r>
              <a:rPr lang="en-US" dirty="0" err="1"/>
              <a:t>DeFi</a:t>
            </a:r>
            <a:r>
              <a:rPr lang="en-US" dirty="0"/>
              <a:t> </a:t>
            </a:r>
            <a:r>
              <a:rPr lang="en-US" dirty="0" err="1"/>
              <a:t>ainda</a:t>
            </a:r>
            <a:r>
              <a:rPr lang="en-US" dirty="0"/>
              <a:t> </a:t>
            </a:r>
            <a:r>
              <a:rPr lang="en-US" dirty="0" err="1"/>
              <a:t>seja</a:t>
            </a:r>
            <a:r>
              <a:rPr lang="en-US" dirty="0"/>
              <a:t> um </a:t>
            </a:r>
            <a:r>
              <a:rPr lang="en-US" dirty="0" err="1"/>
              <a:t>fenómeno</a:t>
            </a:r>
            <a:r>
              <a:rPr lang="en-US" dirty="0"/>
              <a:t> de </a:t>
            </a:r>
            <a:r>
              <a:rPr lang="en-US" dirty="0" err="1"/>
              <a:t>nicho</a:t>
            </a:r>
            <a:r>
              <a:rPr lang="en-US" dirty="0"/>
              <a:t> </a:t>
            </a:r>
            <a:r>
              <a:rPr lang="en-US" dirty="0" err="1"/>
              <a:t>cujo</a:t>
            </a:r>
            <a:r>
              <a:rPr lang="en-US" dirty="0"/>
              <a:t> </a:t>
            </a:r>
            <a:r>
              <a:rPr lang="en-US" dirty="0" err="1"/>
              <a:t>impacto</a:t>
            </a:r>
            <a:r>
              <a:rPr lang="en-US" dirty="0"/>
              <a:t> de </a:t>
            </a:r>
            <a:r>
              <a:rPr lang="en-US" dirty="0" err="1"/>
              <a:t>longo</a:t>
            </a:r>
            <a:r>
              <a:rPr lang="en-US" dirty="0"/>
              <a:t> </a:t>
            </a:r>
            <a:r>
              <a:rPr lang="en-US" dirty="0" err="1"/>
              <a:t>prazo</a:t>
            </a:r>
            <a:r>
              <a:rPr lang="en-US" dirty="0"/>
              <a:t> no </a:t>
            </a:r>
            <a:r>
              <a:rPr lang="en-US" dirty="0" err="1"/>
              <a:t>setor</a:t>
            </a:r>
            <a:r>
              <a:rPr lang="en-US" dirty="0"/>
              <a:t> de </a:t>
            </a:r>
            <a:r>
              <a:rPr lang="en-US" dirty="0" err="1"/>
              <a:t>serviços</a:t>
            </a:r>
            <a:r>
              <a:rPr lang="en-US" dirty="0"/>
              <a:t> </a:t>
            </a:r>
            <a:r>
              <a:rPr lang="en-US" dirty="0" err="1"/>
              <a:t>financeiros</a:t>
            </a:r>
            <a:r>
              <a:rPr lang="en-US" dirty="0"/>
              <a:t> </a:t>
            </a:r>
            <a:r>
              <a:rPr lang="en-US" dirty="0" err="1"/>
              <a:t>ainda</a:t>
            </a:r>
            <a:r>
              <a:rPr lang="en-US" dirty="0"/>
              <a:t> </a:t>
            </a:r>
            <a:r>
              <a:rPr lang="en-US" dirty="0" err="1"/>
              <a:t>não</a:t>
            </a:r>
            <a:r>
              <a:rPr lang="en-US" dirty="0"/>
              <a:t> </a:t>
            </a:r>
            <a:r>
              <a:rPr lang="en-US" dirty="0" err="1"/>
              <a:t>foi</a:t>
            </a:r>
            <a:r>
              <a:rPr lang="en-US" dirty="0"/>
              <a:t> </a:t>
            </a:r>
            <a:r>
              <a:rPr lang="en-US" dirty="0" err="1"/>
              <a:t>determinado</a:t>
            </a:r>
            <a:r>
              <a:rPr lang="en-US" dirty="0"/>
              <a:t>, </a:t>
            </a:r>
            <a:r>
              <a:rPr lang="en-US" dirty="0" err="1"/>
              <a:t>esse</a:t>
            </a:r>
            <a:r>
              <a:rPr lang="en-US" dirty="0"/>
              <a:t> </a:t>
            </a:r>
            <a:r>
              <a:rPr lang="en-US" dirty="0" err="1"/>
              <a:t>potencial</a:t>
            </a:r>
            <a:r>
              <a:rPr lang="en-US" dirty="0"/>
              <a:t> de </a:t>
            </a:r>
            <a:r>
              <a:rPr lang="en-US" dirty="0" err="1"/>
              <a:t>desintermediação</a:t>
            </a:r>
            <a:r>
              <a:rPr lang="en-US" dirty="0"/>
              <a:t> </a:t>
            </a:r>
            <a:r>
              <a:rPr lang="en-US" dirty="0" err="1"/>
              <a:t>significa</a:t>
            </a:r>
            <a:r>
              <a:rPr lang="en-US" dirty="0"/>
              <a:t> </a:t>
            </a:r>
            <a:r>
              <a:rPr lang="en-US" dirty="0" err="1"/>
              <a:t>que</a:t>
            </a:r>
            <a:r>
              <a:rPr lang="en-US" dirty="0"/>
              <a:t> </a:t>
            </a:r>
            <a:r>
              <a:rPr lang="en-US" dirty="0" err="1"/>
              <a:t>é</a:t>
            </a:r>
            <a:r>
              <a:rPr lang="en-US" dirty="0"/>
              <a:t> </a:t>
            </a:r>
            <a:r>
              <a:rPr lang="en-US" dirty="0" err="1"/>
              <a:t>importante</a:t>
            </a:r>
            <a:r>
              <a:rPr lang="en-US" dirty="0"/>
              <a:t> </a:t>
            </a:r>
            <a:r>
              <a:rPr lang="en-US" dirty="0" err="1"/>
              <a:t>que</a:t>
            </a:r>
            <a:r>
              <a:rPr lang="en-US" dirty="0"/>
              <a:t> as </a:t>
            </a:r>
            <a:r>
              <a:rPr lang="en-US" dirty="0" err="1"/>
              <a:t>instituições</a:t>
            </a:r>
            <a:r>
              <a:rPr lang="en-US" dirty="0"/>
              <a:t> </a:t>
            </a:r>
            <a:r>
              <a:rPr lang="en-US" dirty="0" err="1"/>
              <a:t>financeiras</a:t>
            </a:r>
            <a:r>
              <a:rPr lang="en-US" dirty="0"/>
              <a:t> </a:t>
            </a:r>
            <a:r>
              <a:rPr lang="en-US" dirty="0" err="1"/>
              <a:t>estabelecidas</a:t>
            </a:r>
            <a:r>
              <a:rPr lang="en-US" dirty="0"/>
              <a:t> </a:t>
            </a:r>
            <a:r>
              <a:rPr lang="en-US" dirty="0" err="1"/>
              <a:t>entendam</a:t>
            </a:r>
            <a:r>
              <a:rPr lang="en-US" dirty="0"/>
              <a:t> </a:t>
            </a:r>
            <a:r>
              <a:rPr lang="en-US" dirty="0" err="1"/>
              <a:t>como</a:t>
            </a:r>
            <a:r>
              <a:rPr lang="en-US" dirty="0"/>
              <a:t> </a:t>
            </a:r>
            <a:r>
              <a:rPr lang="en-US" dirty="0" err="1"/>
              <a:t>isso</a:t>
            </a:r>
            <a:r>
              <a:rPr lang="en-US" dirty="0"/>
              <a:t> </a:t>
            </a:r>
            <a:r>
              <a:rPr lang="en-US" dirty="0" err="1"/>
              <a:t>pode</a:t>
            </a:r>
            <a:r>
              <a:rPr lang="en-US" dirty="0"/>
              <a:t> </a:t>
            </a:r>
            <a:r>
              <a:rPr lang="en-US" dirty="0" err="1"/>
              <a:t>remodelar</a:t>
            </a:r>
            <a:r>
              <a:rPr lang="en-US" dirty="0"/>
              <a:t> o </a:t>
            </a:r>
            <a:r>
              <a:rPr lang="en-US" dirty="0" err="1"/>
              <a:t>cenário</a:t>
            </a:r>
            <a:r>
              <a:rPr lang="en-US" dirty="0"/>
              <a:t> </a:t>
            </a:r>
            <a:r>
              <a:rPr lang="en-US" dirty="0" err="1"/>
              <a:t>operacional</a:t>
            </a:r>
            <a:r>
              <a:rPr lang="en-US" dirty="0"/>
              <a:t> e </a:t>
            </a:r>
            <a:r>
              <a:rPr lang="en-US" dirty="0" err="1"/>
              <a:t>como</a:t>
            </a:r>
            <a:r>
              <a:rPr lang="en-US" dirty="0"/>
              <a:t> </a:t>
            </a:r>
            <a:r>
              <a:rPr lang="en-US" dirty="0" err="1"/>
              <a:t>eles</a:t>
            </a:r>
            <a:r>
              <a:rPr lang="en-US" dirty="0"/>
              <a:t> </a:t>
            </a:r>
            <a:r>
              <a:rPr lang="en-US" dirty="0" err="1"/>
              <a:t>próprios</a:t>
            </a:r>
            <a:r>
              <a:rPr lang="en-US" dirty="0"/>
              <a:t> </a:t>
            </a:r>
            <a:r>
              <a:rPr lang="en-US" dirty="0" err="1"/>
              <a:t>podem</a:t>
            </a:r>
            <a:r>
              <a:rPr lang="en-US" dirty="0"/>
              <a:t> </a:t>
            </a:r>
            <a:r>
              <a:rPr lang="en-US" dirty="0" err="1"/>
              <a:t>abraçar</a:t>
            </a:r>
            <a:r>
              <a:rPr lang="en-US" dirty="0"/>
              <a:t> o </a:t>
            </a:r>
            <a:r>
              <a:rPr lang="en-US" dirty="0" err="1"/>
              <a:t>conceito</a:t>
            </a:r>
            <a:r>
              <a:rPr lang="en-US" dirty="0"/>
              <a:t> de </a:t>
            </a:r>
            <a:r>
              <a:rPr lang="en-US" dirty="0" err="1"/>
              <a:t>descentralização</a:t>
            </a:r>
            <a:r>
              <a:rPr lang="en-US" dirty="0"/>
              <a:t>. </a:t>
            </a:r>
            <a:r>
              <a:rPr lang="en-US" dirty="0" err="1"/>
              <a:t>Certamente</a:t>
            </a:r>
            <a:r>
              <a:rPr lang="en-US" dirty="0"/>
              <a:t>, </a:t>
            </a:r>
            <a:r>
              <a:rPr lang="en-US" dirty="0" err="1"/>
              <a:t>uma</a:t>
            </a:r>
            <a:r>
              <a:rPr lang="en-US" dirty="0"/>
              <a:t> </a:t>
            </a:r>
            <a:r>
              <a:rPr lang="en-US" dirty="0" err="1"/>
              <a:t>grande</a:t>
            </a:r>
            <a:r>
              <a:rPr lang="en-US" dirty="0"/>
              <a:t> </a:t>
            </a:r>
            <a:r>
              <a:rPr lang="en-US" dirty="0" err="1"/>
              <a:t>correção</a:t>
            </a:r>
            <a:r>
              <a:rPr lang="en-US" dirty="0"/>
              <a:t> de </a:t>
            </a:r>
            <a:r>
              <a:rPr lang="en-US" dirty="0" err="1"/>
              <a:t>mercado</a:t>
            </a:r>
            <a:r>
              <a:rPr lang="en-US" dirty="0"/>
              <a:t> </a:t>
            </a:r>
            <a:r>
              <a:rPr lang="en-US" dirty="0" err="1"/>
              <a:t>está</a:t>
            </a:r>
            <a:r>
              <a:rPr lang="en-US" dirty="0"/>
              <a:t> </a:t>
            </a:r>
            <a:r>
              <a:rPr lang="en-US" dirty="0" err="1"/>
              <a:t>em</a:t>
            </a:r>
            <a:r>
              <a:rPr lang="en-US" dirty="0"/>
              <a:t> </a:t>
            </a:r>
            <a:r>
              <a:rPr lang="en-US" dirty="0" err="1"/>
              <a:t>andamento</a:t>
            </a:r>
            <a:r>
              <a:rPr lang="en-US" dirty="0"/>
              <a:t> no </a:t>
            </a:r>
            <a:r>
              <a:rPr lang="en-US" dirty="0" err="1"/>
              <a:t>espaço</a:t>
            </a:r>
            <a:r>
              <a:rPr lang="en-US" dirty="0"/>
              <a:t> de </a:t>
            </a:r>
            <a:r>
              <a:rPr lang="en-US" dirty="0" err="1"/>
              <a:t>ativos</a:t>
            </a:r>
            <a:r>
              <a:rPr lang="en-US" dirty="0"/>
              <a:t> </a:t>
            </a:r>
            <a:r>
              <a:rPr lang="en-US" dirty="0" err="1"/>
              <a:t>digitais</a:t>
            </a:r>
            <a:r>
              <a:rPr lang="en-US" dirty="0"/>
              <a:t> </a:t>
            </a:r>
            <a:r>
              <a:rPr lang="en-US" dirty="0" err="1"/>
              <a:t>em</a:t>
            </a:r>
            <a:r>
              <a:rPr lang="en-US" dirty="0"/>
              <a:t> 2022. </a:t>
            </a:r>
          </a:p>
          <a:p>
            <a:endParaRPr lang="en-US" dirty="0"/>
          </a:p>
          <a:p>
            <a:r>
              <a:rPr lang="en-US" dirty="0" err="1"/>
              <a:t>Já</a:t>
            </a:r>
            <a:r>
              <a:rPr lang="en-US" dirty="0"/>
              <a:t> </a:t>
            </a:r>
            <a:r>
              <a:rPr lang="en-US" dirty="0" err="1"/>
              <a:t>existe</a:t>
            </a:r>
            <a:r>
              <a:rPr lang="en-US" dirty="0"/>
              <a:t> </a:t>
            </a:r>
            <a:r>
              <a:rPr lang="en-US" dirty="0" err="1"/>
              <a:t>uma</a:t>
            </a:r>
            <a:r>
              <a:rPr lang="en-US" dirty="0"/>
              <a:t> </a:t>
            </a:r>
            <a:r>
              <a:rPr lang="en-US" dirty="0" err="1"/>
              <a:t>ampla</a:t>
            </a:r>
            <a:r>
              <a:rPr lang="en-US" dirty="0"/>
              <a:t> </a:t>
            </a:r>
            <a:r>
              <a:rPr lang="en-US" dirty="0" err="1"/>
              <a:t>gama</a:t>
            </a:r>
            <a:r>
              <a:rPr lang="en-US" dirty="0"/>
              <a:t> de </a:t>
            </a:r>
            <a:r>
              <a:rPr lang="en-US" dirty="0" err="1"/>
              <a:t>serviços</a:t>
            </a:r>
            <a:r>
              <a:rPr lang="en-US" dirty="0"/>
              <a:t> </a:t>
            </a:r>
            <a:r>
              <a:rPr lang="en-US" dirty="0" err="1"/>
              <a:t>ou</a:t>
            </a:r>
            <a:r>
              <a:rPr lang="en-US" dirty="0"/>
              <a:t> </a:t>
            </a:r>
            <a:r>
              <a:rPr lang="en-US" dirty="0" err="1"/>
              <a:t>produtos</a:t>
            </a:r>
            <a:r>
              <a:rPr lang="en-US" dirty="0"/>
              <a:t> </a:t>
            </a:r>
            <a:r>
              <a:rPr lang="en-US" dirty="0" err="1"/>
              <a:t>financeiros</a:t>
            </a:r>
            <a:r>
              <a:rPr lang="en-US" dirty="0"/>
              <a:t> </a:t>
            </a:r>
            <a:r>
              <a:rPr lang="en-US" dirty="0" err="1"/>
              <a:t>disponíveis</a:t>
            </a:r>
            <a:r>
              <a:rPr lang="en-US" dirty="0"/>
              <a:t> no </a:t>
            </a:r>
            <a:r>
              <a:rPr lang="en-US" dirty="0" err="1"/>
              <a:t>espaço</a:t>
            </a:r>
            <a:r>
              <a:rPr lang="en-US" dirty="0"/>
              <a:t> </a:t>
            </a:r>
            <a:r>
              <a:rPr lang="en-US" dirty="0" err="1"/>
              <a:t>DeFi</a:t>
            </a:r>
            <a:r>
              <a:rPr lang="en-US" dirty="0"/>
              <a:t>, </a:t>
            </a:r>
            <a:r>
              <a:rPr lang="en-US" dirty="0" err="1"/>
              <a:t>incluindo</a:t>
            </a:r>
            <a:r>
              <a:rPr lang="en-US" dirty="0"/>
              <a:t> </a:t>
            </a:r>
            <a:r>
              <a:rPr lang="en-US" dirty="0" err="1"/>
              <a:t>serviços</a:t>
            </a:r>
            <a:r>
              <a:rPr lang="en-US" dirty="0"/>
              <a:t> de </a:t>
            </a:r>
            <a:r>
              <a:rPr lang="en-US" dirty="0" err="1"/>
              <a:t>negociação</a:t>
            </a:r>
            <a:r>
              <a:rPr lang="en-US" dirty="0"/>
              <a:t>, </a:t>
            </a:r>
            <a:r>
              <a:rPr lang="en-US" dirty="0" err="1"/>
              <a:t>empréstimo</a:t>
            </a:r>
            <a:r>
              <a:rPr lang="en-US" dirty="0"/>
              <a:t>, </a:t>
            </a:r>
            <a:r>
              <a:rPr lang="en-US" dirty="0" err="1"/>
              <a:t>investimento</a:t>
            </a:r>
            <a:r>
              <a:rPr lang="en-US" dirty="0"/>
              <a:t>, </a:t>
            </a:r>
            <a:r>
              <a:rPr lang="en-US" dirty="0" err="1"/>
              <a:t>depósitos</a:t>
            </a:r>
            <a:r>
              <a:rPr lang="en-US" dirty="0"/>
              <a:t> e </a:t>
            </a:r>
            <a:r>
              <a:rPr lang="en-US" dirty="0" err="1"/>
              <a:t>pagamentos</a:t>
            </a:r>
            <a:r>
              <a:rPr lang="en-US" dirty="0"/>
              <a:t>. </a:t>
            </a:r>
            <a:r>
              <a:rPr lang="en-US" dirty="0" err="1"/>
              <a:t>Além</a:t>
            </a:r>
            <a:r>
              <a:rPr lang="en-US" dirty="0"/>
              <a:t> disso, </a:t>
            </a:r>
            <a:r>
              <a:rPr lang="en-US" dirty="0" err="1"/>
              <a:t>os</a:t>
            </a:r>
            <a:r>
              <a:rPr lang="en-US" dirty="0"/>
              <a:t> </a:t>
            </a:r>
            <a:r>
              <a:rPr lang="en-US" dirty="0" err="1"/>
              <a:t>aplicativos</a:t>
            </a:r>
            <a:r>
              <a:rPr lang="en-US" dirty="0"/>
              <a:t> </a:t>
            </a:r>
            <a:r>
              <a:rPr lang="en-US" dirty="0" err="1"/>
              <a:t>descentralizados</a:t>
            </a:r>
            <a:r>
              <a:rPr lang="en-US" dirty="0"/>
              <a:t> são </a:t>
            </a:r>
            <a:r>
              <a:rPr lang="en-US" dirty="0" err="1"/>
              <a:t>altamente</a:t>
            </a:r>
            <a:r>
              <a:rPr lang="en-US" dirty="0"/>
              <a:t> </a:t>
            </a:r>
            <a:r>
              <a:rPr lang="en-US" dirty="0" err="1"/>
              <a:t>modulares</a:t>
            </a:r>
            <a:r>
              <a:rPr lang="en-US" dirty="0"/>
              <a:t>. </a:t>
            </a:r>
            <a:r>
              <a:rPr lang="en-US" dirty="0" err="1"/>
              <a:t>Isso</a:t>
            </a:r>
            <a:r>
              <a:rPr lang="en-US" dirty="0"/>
              <a:t> </a:t>
            </a:r>
            <a:r>
              <a:rPr lang="en-US" dirty="0" err="1"/>
              <a:t>significa</a:t>
            </a:r>
            <a:r>
              <a:rPr lang="en-US" dirty="0"/>
              <a:t> </a:t>
            </a:r>
            <a:r>
              <a:rPr lang="en-US" dirty="0" err="1"/>
              <a:t>que</a:t>
            </a:r>
            <a:r>
              <a:rPr lang="en-US" dirty="0"/>
              <a:t> </a:t>
            </a:r>
            <a:r>
              <a:rPr lang="en-US" dirty="0" err="1"/>
              <a:t>muitas</a:t>
            </a:r>
            <a:r>
              <a:rPr lang="en-US" dirty="0"/>
              <a:t> </a:t>
            </a:r>
            <a:r>
              <a:rPr lang="en-US" dirty="0" err="1"/>
              <a:t>vezes</a:t>
            </a:r>
            <a:r>
              <a:rPr lang="en-US" dirty="0"/>
              <a:t> </a:t>
            </a:r>
            <a:r>
              <a:rPr lang="en-US" dirty="0" err="1"/>
              <a:t>eles</a:t>
            </a:r>
            <a:r>
              <a:rPr lang="en-US" dirty="0"/>
              <a:t> </a:t>
            </a:r>
            <a:r>
              <a:rPr lang="en-US" dirty="0" err="1"/>
              <a:t>podem</a:t>
            </a:r>
            <a:r>
              <a:rPr lang="en-US" dirty="0"/>
              <a:t> </a:t>
            </a:r>
            <a:r>
              <a:rPr lang="en-US" dirty="0" err="1"/>
              <a:t>ser</a:t>
            </a:r>
            <a:r>
              <a:rPr lang="en-US" dirty="0"/>
              <a:t> </a:t>
            </a:r>
            <a:r>
              <a:rPr lang="en-US" dirty="0" err="1"/>
              <a:t>combinados</a:t>
            </a:r>
            <a:r>
              <a:rPr lang="en-US" dirty="0"/>
              <a:t> e </a:t>
            </a:r>
            <a:r>
              <a:rPr lang="en-US" dirty="0" err="1"/>
              <a:t>interoperáveis</a:t>
            </a:r>
            <a:r>
              <a:rPr lang="en-US" dirty="0"/>
              <a:t> </a:t>
            </a:r>
            <a:r>
              <a:rPr lang="en-US" dirty="0" err="1"/>
              <a:t>para</a:t>
            </a:r>
            <a:r>
              <a:rPr lang="en-US" dirty="0"/>
              <a:t> </a:t>
            </a:r>
            <a:r>
              <a:rPr lang="en-US" dirty="0" err="1"/>
              <a:t>criar</a:t>
            </a:r>
            <a:r>
              <a:rPr lang="en-US" dirty="0"/>
              <a:t> </a:t>
            </a:r>
            <a:r>
              <a:rPr lang="en-US" dirty="0" err="1"/>
              <a:t>novos</a:t>
            </a:r>
            <a:r>
              <a:rPr lang="en-US" dirty="0"/>
              <a:t> </a:t>
            </a:r>
            <a:r>
              <a:rPr lang="en-US" dirty="0" err="1"/>
              <a:t>aplicativos</a:t>
            </a:r>
            <a:r>
              <a:rPr lang="en-US" dirty="0"/>
              <a:t>. O </a:t>
            </a:r>
            <a:r>
              <a:rPr lang="en-US" dirty="0" err="1"/>
              <a:t>aumento</a:t>
            </a:r>
            <a:r>
              <a:rPr lang="en-US" dirty="0"/>
              <a:t> da </a:t>
            </a:r>
            <a:r>
              <a:rPr lang="en-US" dirty="0" err="1"/>
              <a:t>popularidade</a:t>
            </a:r>
            <a:r>
              <a:rPr lang="en-US" dirty="0"/>
              <a:t> do </a:t>
            </a:r>
            <a:r>
              <a:rPr lang="en-US" dirty="0" err="1"/>
              <a:t>DeFi</a:t>
            </a:r>
            <a:r>
              <a:rPr lang="en-US" dirty="0"/>
              <a:t> </a:t>
            </a:r>
            <a:r>
              <a:rPr lang="en-US" dirty="0" err="1"/>
              <a:t>pode</a:t>
            </a:r>
            <a:r>
              <a:rPr lang="en-US" dirty="0"/>
              <a:t> </a:t>
            </a:r>
            <a:r>
              <a:rPr lang="en-US" dirty="0" err="1"/>
              <a:t>ser</a:t>
            </a:r>
            <a:r>
              <a:rPr lang="en-US" dirty="0"/>
              <a:t> </a:t>
            </a:r>
            <a:r>
              <a:rPr lang="en-US" dirty="0" err="1"/>
              <a:t>parcialmente</a:t>
            </a:r>
            <a:r>
              <a:rPr lang="en-US" dirty="0"/>
              <a:t> </a:t>
            </a:r>
            <a:r>
              <a:rPr lang="en-US" dirty="0" err="1"/>
              <a:t>explicado</a:t>
            </a:r>
            <a:r>
              <a:rPr lang="en-US" dirty="0"/>
              <a:t> </a:t>
            </a:r>
            <a:r>
              <a:rPr lang="en-US" dirty="0" err="1"/>
              <a:t>por</a:t>
            </a:r>
            <a:r>
              <a:rPr lang="en-US" dirty="0"/>
              <a:t> </a:t>
            </a:r>
            <a:r>
              <a:rPr lang="en-US" dirty="0" err="1"/>
              <a:t>problemas</a:t>
            </a:r>
            <a:r>
              <a:rPr lang="en-US" dirty="0"/>
              <a:t> </a:t>
            </a:r>
            <a:r>
              <a:rPr lang="en-US" dirty="0" err="1"/>
              <a:t>estruturais</a:t>
            </a:r>
            <a:r>
              <a:rPr lang="en-US" dirty="0"/>
              <a:t> </a:t>
            </a:r>
            <a:r>
              <a:rPr lang="en-US" dirty="0" err="1"/>
              <a:t>reais</a:t>
            </a:r>
            <a:r>
              <a:rPr lang="en-US" dirty="0"/>
              <a:t> e </a:t>
            </a:r>
            <a:r>
              <a:rPr lang="en-US" dirty="0" err="1"/>
              <a:t>percebidos</a:t>
            </a:r>
            <a:r>
              <a:rPr lang="en-US" dirty="0"/>
              <a:t> com o </a:t>
            </a:r>
            <a:r>
              <a:rPr lang="en-US" dirty="0" err="1"/>
              <a:t>atual</a:t>
            </a:r>
            <a:r>
              <a:rPr lang="en-US" dirty="0"/>
              <a:t> </a:t>
            </a:r>
            <a:r>
              <a:rPr lang="en-US" dirty="0" err="1"/>
              <a:t>setor</a:t>
            </a:r>
            <a:r>
              <a:rPr lang="en-US" dirty="0"/>
              <a:t> de </a:t>
            </a:r>
            <a:r>
              <a:rPr lang="en-US" dirty="0" err="1"/>
              <a:t>serviços</a:t>
            </a:r>
            <a:r>
              <a:rPr lang="en-US" dirty="0"/>
              <a:t> </a:t>
            </a:r>
            <a:r>
              <a:rPr lang="en-US" dirty="0" err="1"/>
              <a:t>financeiros</a:t>
            </a:r>
            <a:r>
              <a:rPr lang="en-US" dirty="0"/>
              <a:t>. O </a:t>
            </a:r>
            <a:r>
              <a:rPr lang="en-US" dirty="0" err="1"/>
              <a:t>DeFi</a:t>
            </a:r>
            <a:r>
              <a:rPr lang="en-US" dirty="0"/>
              <a:t> </a:t>
            </a:r>
            <a:r>
              <a:rPr lang="en-US" dirty="0" err="1"/>
              <a:t>surgiu</a:t>
            </a:r>
            <a:r>
              <a:rPr lang="en-US" dirty="0"/>
              <a:t> do </a:t>
            </a:r>
            <a:r>
              <a:rPr lang="en-US" dirty="0" err="1"/>
              <a:t>desejo</a:t>
            </a:r>
            <a:r>
              <a:rPr lang="en-US" dirty="0"/>
              <a:t> de </a:t>
            </a:r>
            <a:r>
              <a:rPr lang="en-US" dirty="0" err="1"/>
              <a:t>liberar</a:t>
            </a:r>
            <a:r>
              <a:rPr lang="en-US" dirty="0"/>
              <a:t> </a:t>
            </a:r>
            <a:r>
              <a:rPr lang="en-US" dirty="0" err="1"/>
              <a:t>os</a:t>
            </a:r>
            <a:r>
              <a:rPr lang="en-US" dirty="0"/>
              <a:t> </a:t>
            </a:r>
            <a:r>
              <a:rPr lang="en-US" dirty="0" err="1"/>
              <a:t>serviços</a:t>
            </a:r>
            <a:r>
              <a:rPr lang="en-US" dirty="0"/>
              <a:t> </a:t>
            </a:r>
            <a:r>
              <a:rPr lang="en-US" dirty="0" err="1"/>
              <a:t>financeiros</a:t>
            </a:r>
            <a:r>
              <a:rPr lang="en-US" dirty="0"/>
              <a:t> do </a:t>
            </a:r>
            <a:r>
              <a:rPr lang="en-US" dirty="0" err="1"/>
              <a:t>controlo</a:t>
            </a:r>
            <a:r>
              <a:rPr lang="en-US" dirty="0"/>
              <a:t> de </a:t>
            </a:r>
            <a:r>
              <a:rPr lang="en-US" dirty="0" err="1"/>
              <a:t>instituições</a:t>
            </a:r>
            <a:r>
              <a:rPr lang="en-US" dirty="0"/>
              <a:t> </a:t>
            </a:r>
            <a:r>
              <a:rPr lang="en-US" dirty="0" err="1"/>
              <a:t>centralizadas</a:t>
            </a:r>
            <a:r>
              <a:rPr lang="en-US" dirty="0"/>
              <a:t> e </a:t>
            </a:r>
            <a:r>
              <a:rPr lang="en-US" dirty="0" err="1"/>
              <a:t>governos</a:t>
            </a:r>
            <a:r>
              <a:rPr lang="en-US" dirty="0"/>
              <a:t> </a:t>
            </a:r>
            <a:r>
              <a:rPr lang="en-US" dirty="0" err="1"/>
              <a:t>discutidos</a:t>
            </a:r>
            <a:r>
              <a:rPr lang="en-US" dirty="0"/>
              <a:t> </a:t>
            </a:r>
            <a:r>
              <a:rPr lang="en-US" dirty="0" err="1"/>
              <a:t>na</a:t>
            </a:r>
            <a:r>
              <a:rPr lang="en-US" dirty="0"/>
              <a:t> </a:t>
            </a:r>
            <a:r>
              <a:rPr lang="en-US" dirty="0" err="1"/>
              <a:t>seção</a:t>
            </a:r>
            <a:r>
              <a:rPr lang="en-US" dirty="0"/>
              <a:t> anterior, </a:t>
            </a:r>
            <a:r>
              <a:rPr lang="en-US" dirty="0" err="1"/>
              <a:t>proporcionando</a:t>
            </a:r>
            <a:r>
              <a:rPr lang="en-US" dirty="0"/>
              <a:t> </a:t>
            </a:r>
            <a:r>
              <a:rPr lang="en-US" dirty="0" err="1"/>
              <a:t>assim</a:t>
            </a:r>
            <a:r>
              <a:rPr lang="en-US" dirty="0"/>
              <a:t> </a:t>
            </a:r>
            <a:r>
              <a:rPr lang="en-US" dirty="0" err="1"/>
              <a:t>inclusão</a:t>
            </a:r>
            <a:r>
              <a:rPr lang="en-US" dirty="0"/>
              <a:t> </a:t>
            </a:r>
            <a:r>
              <a:rPr lang="en-US" dirty="0" err="1"/>
              <a:t>financeira</a:t>
            </a:r>
            <a:r>
              <a:rPr lang="en-US" dirty="0"/>
              <a:t> </a:t>
            </a:r>
            <a:r>
              <a:rPr lang="en-US" dirty="0" err="1"/>
              <a:t>para</a:t>
            </a:r>
            <a:r>
              <a:rPr lang="en-US" dirty="0"/>
              <a:t> </a:t>
            </a:r>
            <a:r>
              <a:rPr lang="en-US" dirty="0" err="1"/>
              <a:t>mais</a:t>
            </a:r>
            <a:r>
              <a:rPr lang="en-US" dirty="0"/>
              <a:t> </a:t>
            </a:r>
            <a:r>
              <a:rPr lang="en-US" dirty="0" err="1"/>
              <a:t>pessoas</a:t>
            </a:r>
            <a:r>
              <a:rPr lang="en-US" dirty="0"/>
              <a:t>. </a:t>
            </a:r>
            <a:r>
              <a:rPr lang="en-US" dirty="0" err="1"/>
              <a:t>Os</a:t>
            </a:r>
            <a:r>
              <a:rPr lang="en-US" dirty="0"/>
              <a:t> </a:t>
            </a:r>
            <a:r>
              <a:rPr lang="en-US" dirty="0" err="1"/>
              <a:t>defensores</a:t>
            </a:r>
            <a:r>
              <a:rPr lang="en-US" dirty="0"/>
              <a:t> do </a:t>
            </a:r>
            <a:r>
              <a:rPr lang="en-US" dirty="0" err="1"/>
              <a:t>DeFi</a:t>
            </a:r>
            <a:r>
              <a:rPr lang="en-US" dirty="0"/>
              <a:t> </a:t>
            </a:r>
            <a:r>
              <a:rPr lang="en-US" dirty="0" err="1"/>
              <a:t>argumentam</a:t>
            </a:r>
            <a:r>
              <a:rPr lang="en-US" dirty="0"/>
              <a:t> </a:t>
            </a:r>
            <a:r>
              <a:rPr lang="en-US" dirty="0" err="1"/>
              <a:t>que</a:t>
            </a:r>
            <a:r>
              <a:rPr lang="en-US" dirty="0"/>
              <a:t> </a:t>
            </a:r>
            <a:r>
              <a:rPr lang="en-US" dirty="0" err="1"/>
              <a:t>os</a:t>
            </a:r>
            <a:r>
              <a:rPr lang="en-US" dirty="0"/>
              <a:t> </a:t>
            </a:r>
            <a:r>
              <a:rPr lang="en-US" dirty="0" err="1"/>
              <a:t>serviços</a:t>
            </a:r>
            <a:r>
              <a:rPr lang="en-US" dirty="0"/>
              <a:t> </a:t>
            </a:r>
            <a:r>
              <a:rPr lang="en-US" dirty="0" err="1"/>
              <a:t>financeiros</a:t>
            </a:r>
            <a:r>
              <a:rPr lang="en-US" dirty="0"/>
              <a:t> </a:t>
            </a:r>
            <a:r>
              <a:rPr lang="en-US" dirty="0" err="1"/>
              <a:t>tradicionais</a:t>
            </a:r>
            <a:r>
              <a:rPr lang="en-US" dirty="0"/>
              <a:t> são </a:t>
            </a:r>
            <a:r>
              <a:rPr lang="en-US" dirty="0" err="1"/>
              <a:t>dominados</a:t>
            </a:r>
            <a:r>
              <a:rPr lang="en-US" dirty="0"/>
              <a:t> </a:t>
            </a:r>
            <a:r>
              <a:rPr lang="en-US" dirty="0" err="1"/>
              <a:t>por</a:t>
            </a:r>
            <a:r>
              <a:rPr lang="en-US" dirty="0"/>
              <a:t> </a:t>
            </a:r>
            <a:r>
              <a:rPr lang="en-US" dirty="0" err="1"/>
              <a:t>grandes</a:t>
            </a:r>
            <a:r>
              <a:rPr lang="en-US" dirty="0"/>
              <a:t> </a:t>
            </a:r>
            <a:r>
              <a:rPr lang="en-US" dirty="0" err="1"/>
              <a:t>instituições</a:t>
            </a:r>
            <a:r>
              <a:rPr lang="en-US" dirty="0"/>
              <a:t> e </a:t>
            </a:r>
            <a:r>
              <a:rPr lang="en-US" dirty="0" err="1"/>
              <a:t>muitas</a:t>
            </a:r>
            <a:r>
              <a:rPr lang="en-US" dirty="0"/>
              <a:t> </a:t>
            </a:r>
            <a:r>
              <a:rPr lang="en-US" dirty="0" err="1"/>
              <a:t>vezes</a:t>
            </a:r>
            <a:r>
              <a:rPr lang="en-US" dirty="0"/>
              <a:t> </a:t>
            </a:r>
            <a:r>
              <a:rPr lang="en-US" dirty="0" err="1"/>
              <a:t>caracterizados</a:t>
            </a:r>
            <a:r>
              <a:rPr lang="en-US" dirty="0"/>
              <a:t> </a:t>
            </a:r>
            <a:r>
              <a:rPr lang="en-US" dirty="0" err="1"/>
              <a:t>por</a:t>
            </a:r>
            <a:r>
              <a:rPr lang="en-US" dirty="0"/>
              <a:t> </a:t>
            </a:r>
            <a:r>
              <a:rPr lang="en-US" dirty="0" err="1"/>
              <a:t>acesso</a:t>
            </a:r>
            <a:r>
              <a:rPr lang="en-US" dirty="0"/>
              <a:t> </a:t>
            </a:r>
            <a:r>
              <a:rPr lang="en-US" dirty="0" err="1"/>
              <a:t>rigidamente</a:t>
            </a:r>
            <a:r>
              <a:rPr lang="en-US" dirty="0"/>
              <a:t> </a:t>
            </a:r>
            <a:r>
              <a:rPr lang="en-US" dirty="0" err="1"/>
              <a:t>controlado</a:t>
            </a:r>
            <a:r>
              <a:rPr lang="en-US" dirty="0"/>
              <a:t>, </a:t>
            </a:r>
            <a:r>
              <a:rPr lang="en-US" dirty="0" err="1"/>
              <a:t>levando</a:t>
            </a:r>
            <a:r>
              <a:rPr lang="en-US" dirty="0"/>
              <a:t> a </a:t>
            </a:r>
            <a:r>
              <a:rPr lang="en-US" dirty="0" err="1"/>
              <a:t>ineficiências</a:t>
            </a:r>
            <a:r>
              <a:rPr lang="en-US" dirty="0"/>
              <a:t> de </a:t>
            </a:r>
            <a:r>
              <a:rPr lang="en-US" dirty="0" err="1"/>
              <a:t>crescimento</a:t>
            </a:r>
            <a:r>
              <a:rPr lang="en-US" dirty="0"/>
              <a:t> </a:t>
            </a:r>
            <a:r>
              <a:rPr lang="en-US" dirty="0" err="1"/>
              <a:t>orgânico</a:t>
            </a:r>
            <a:r>
              <a:rPr lang="en-US" dirty="0"/>
              <a:t>, </a:t>
            </a:r>
            <a:r>
              <a:rPr lang="en-US" dirty="0" err="1"/>
              <a:t>taxas</a:t>
            </a:r>
            <a:r>
              <a:rPr lang="en-US" dirty="0"/>
              <a:t> </a:t>
            </a:r>
            <a:r>
              <a:rPr lang="en-US" dirty="0" err="1"/>
              <a:t>altas</a:t>
            </a:r>
            <a:r>
              <a:rPr lang="en-US" dirty="0"/>
              <a:t> e </a:t>
            </a:r>
            <a:r>
              <a:rPr lang="en-US" dirty="0" err="1"/>
              <a:t>opacas</a:t>
            </a:r>
            <a:r>
              <a:rPr lang="en-US" dirty="0"/>
              <a:t>, </a:t>
            </a:r>
            <a:r>
              <a:rPr lang="en-US" dirty="0" err="1"/>
              <a:t>bem</a:t>
            </a:r>
            <a:r>
              <a:rPr lang="en-US" dirty="0"/>
              <a:t> </a:t>
            </a:r>
            <a:r>
              <a:rPr lang="en-US" dirty="0" err="1"/>
              <a:t>como</a:t>
            </a:r>
            <a:r>
              <a:rPr lang="en-US" dirty="0"/>
              <a:t> </a:t>
            </a:r>
            <a:r>
              <a:rPr lang="en-US" dirty="0" err="1"/>
              <a:t>exclusão</a:t>
            </a:r>
            <a:r>
              <a:rPr lang="en-US" dirty="0"/>
              <a:t> </a:t>
            </a:r>
            <a:r>
              <a:rPr lang="en-US" dirty="0" err="1"/>
              <a:t>financeira</a:t>
            </a:r>
            <a:r>
              <a:rPr lang="en-US" dirty="0"/>
              <a:t>. </a:t>
            </a:r>
            <a:r>
              <a:rPr lang="en-US" dirty="0" err="1"/>
              <a:t>Além</a:t>
            </a:r>
            <a:r>
              <a:rPr lang="en-US" dirty="0"/>
              <a:t> disso, </a:t>
            </a:r>
            <a:r>
              <a:rPr lang="en-US" dirty="0" err="1"/>
              <a:t>eles</a:t>
            </a:r>
            <a:r>
              <a:rPr lang="en-US" dirty="0"/>
              <a:t> </a:t>
            </a:r>
            <a:r>
              <a:rPr lang="en-US" dirty="0" err="1"/>
              <a:t>apontam</a:t>
            </a:r>
            <a:r>
              <a:rPr lang="en-US" dirty="0"/>
              <a:t> </a:t>
            </a:r>
            <a:r>
              <a:rPr lang="en-US" dirty="0" err="1"/>
              <a:t>para</a:t>
            </a:r>
            <a:r>
              <a:rPr lang="en-US" dirty="0"/>
              <a:t> o alto </a:t>
            </a:r>
            <a:r>
              <a:rPr lang="en-US" dirty="0" err="1"/>
              <a:t>nível</a:t>
            </a:r>
            <a:r>
              <a:rPr lang="en-US" dirty="0"/>
              <a:t> de </a:t>
            </a:r>
            <a:r>
              <a:rPr lang="en-US" dirty="0" err="1"/>
              <a:t>regulamentação</a:t>
            </a:r>
            <a:r>
              <a:rPr lang="en-US" dirty="0"/>
              <a:t> </a:t>
            </a:r>
            <a:r>
              <a:rPr lang="en-US" dirty="0" err="1"/>
              <a:t>que</a:t>
            </a:r>
            <a:r>
              <a:rPr lang="en-US" dirty="0"/>
              <a:t> </a:t>
            </a:r>
            <a:r>
              <a:rPr lang="en-US" dirty="0" err="1"/>
              <a:t>promove</a:t>
            </a:r>
            <a:r>
              <a:rPr lang="en-US" dirty="0"/>
              <a:t> um </a:t>
            </a:r>
            <a:r>
              <a:rPr lang="en-US" dirty="0" err="1"/>
              <a:t>ambiente</a:t>
            </a:r>
            <a:r>
              <a:rPr lang="en-US" dirty="0"/>
              <a:t> </a:t>
            </a:r>
            <a:r>
              <a:rPr lang="en-US" dirty="0" err="1"/>
              <a:t>geralmente</a:t>
            </a:r>
            <a:r>
              <a:rPr lang="en-US" dirty="0"/>
              <a:t> </a:t>
            </a:r>
            <a:r>
              <a:rPr lang="en-US" dirty="0" err="1"/>
              <a:t>hóstil</a:t>
            </a:r>
            <a:r>
              <a:rPr lang="en-US" dirty="0"/>
              <a:t> a </a:t>
            </a:r>
            <a:r>
              <a:rPr lang="en-US" dirty="0" err="1"/>
              <a:t>tecnologias</a:t>
            </a:r>
            <a:r>
              <a:rPr lang="en-US" dirty="0"/>
              <a:t> </a:t>
            </a:r>
            <a:r>
              <a:rPr lang="en-US" dirty="0" err="1"/>
              <a:t>disruptivas</a:t>
            </a:r>
            <a:r>
              <a:rPr lang="en-US" dirty="0"/>
              <a:t> </a:t>
            </a:r>
            <a:r>
              <a:rPr lang="en-US" dirty="0" err="1"/>
              <a:t>ou</a:t>
            </a:r>
            <a:r>
              <a:rPr lang="en-US" dirty="0"/>
              <a:t> </a:t>
            </a:r>
            <a:r>
              <a:rPr lang="en-US" dirty="0" err="1"/>
              <a:t>modelos</a:t>
            </a:r>
            <a:r>
              <a:rPr lang="en-US" dirty="0"/>
              <a:t> de </a:t>
            </a:r>
            <a:r>
              <a:rPr lang="en-US" dirty="0" err="1"/>
              <a:t>negócios</a:t>
            </a:r>
            <a:r>
              <a:rPr lang="en-US" dirty="0"/>
              <a:t> </a:t>
            </a:r>
            <a:r>
              <a:rPr lang="en-US" dirty="0" err="1"/>
              <a:t>inovadores</a:t>
            </a:r>
            <a:r>
              <a:rPr lang="en-US" dirty="0"/>
              <a:t> </a:t>
            </a:r>
            <a:r>
              <a:rPr lang="en-US" dirty="0" err="1"/>
              <a:t>na</a:t>
            </a:r>
            <a:r>
              <a:rPr lang="en-US" dirty="0"/>
              <a:t> </a:t>
            </a:r>
            <a:r>
              <a:rPr lang="en-US" dirty="0" err="1"/>
              <a:t>maior</a:t>
            </a:r>
            <a:r>
              <a:rPr lang="en-US" dirty="0"/>
              <a:t> parte do </a:t>
            </a:r>
            <a:r>
              <a:rPr lang="en-US" dirty="0" err="1"/>
              <a:t>mundo</a:t>
            </a:r>
            <a:r>
              <a:rPr lang="en-US" dirty="0"/>
              <a:t>. </a:t>
            </a:r>
            <a:r>
              <a:rPr lang="en-US" dirty="0" err="1"/>
              <a:t>Embora</a:t>
            </a:r>
            <a:r>
              <a:rPr lang="en-US" dirty="0"/>
              <a:t> </a:t>
            </a:r>
            <a:r>
              <a:rPr lang="en-US" dirty="0" err="1"/>
              <a:t>alguns</a:t>
            </a:r>
            <a:r>
              <a:rPr lang="en-US" dirty="0"/>
              <a:t> </a:t>
            </a:r>
            <a:r>
              <a:rPr lang="en-US" dirty="0" err="1"/>
              <a:t>comentadores</a:t>
            </a:r>
            <a:r>
              <a:rPr lang="en-US" dirty="0"/>
              <a:t> do </a:t>
            </a:r>
            <a:r>
              <a:rPr lang="en-US" dirty="0" err="1"/>
              <a:t>setor</a:t>
            </a:r>
            <a:r>
              <a:rPr lang="en-US" dirty="0"/>
              <a:t> </a:t>
            </a:r>
            <a:r>
              <a:rPr lang="en-US" dirty="0" err="1"/>
              <a:t>tenham</a:t>
            </a:r>
            <a:r>
              <a:rPr lang="en-US" dirty="0"/>
              <a:t> </a:t>
            </a:r>
            <a:r>
              <a:rPr lang="en-US" dirty="0" err="1"/>
              <a:t>questionado</a:t>
            </a:r>
            <a:r>
              <a:rPr lang="en-US" dirty="0"/>
              <a:t> a </a:t>
            </a:r>
            <a:r>
              <a:rPr lang="en-US" dirty="0" err="1"/>
              <a:t>sustentabilidade</a:t>
            </a:r>
            <a:r>
              <a:rPr lang="en-US" dirty="0"/>
              <a:t> dos </a:t>
            </a:r>
            <a:r>
              <a:rPr lang="en-US" dirty="0" err="1"/>
              <a:t>serviços</a:t>
            </a:r>
            <a:r>
              <a:rPr lang="en-US" dirty="0"/>
              <a:t> </a:t>
            </a:r>
            <a:r>
              <a:rPr lang="en-US" dirty="0" err="1"/>
              <a:t>financeiros</a:t>
            </a:r>
            <a:r>
              <a:rPr lang="en-US" dirty="0"/>
              <a:t> </a:t>
            </a:r>
            <a:r>
              <a:rPr lang="en-US" dirty="0" err="1"/>
              <a:t>totalmente</a:t>
            </a:r>
            <a:r>
              <a:rPr lang="en-US" dirty="0"/>
              <a:t> </a:t>
            </a:r>
            <a:r>
              <a:rPr lang="en-US" dirty="0" err="1"/>
              <a:t>descentralizados</a:t>
            </a:r>
            <a:r>
              <a:rPr lang="en-US" dirty="0"/>
              <a:t>, outros </a:t>
            </a:r>
            <a:r>
              <a:rPr lang="en-US" dirty="0" err="1"/>
              <a:t>acreditam</a:t>
            </a:r>
            <a:r>
              <a:rPr lang="en-US" dirty="0"/>
              <a:t> </a:t>
            </a:r>
            <a:r>
              <a:rPr lang="en-US" dirty="0" err="1"/>
              <a:t>que</a:t>
            </a:r>
            <a:r>
              <a:rPr lang="en-US" dirty="0"/>
              <a:t> o </a:t>
            </a:r>
            <a:r>
              <a:rPr lang="en-US" dirty="0" err="1"/>
              <a:t>DeFi</a:t>
            </a:r>
            <a:r>
              <a:rPr lang="en-US" dirty="0"/>
              <a:t> tem </a:t>
            </a:r>
            <a:r>
              <a:rPr lang="en-US" dirty="0" err="1"/>
              <a:t>potencial</a:t>
            </a:r>
            <a:r>
              <a:rPr lang="en-US" dirty="0"/>
              <a:t> real </a:t>
            </a:r>
            <a:r>
              <a:rPr lang="en-US" dirty="0" err="1"/>
              <a:t>como</a:t>
            </a:r>
            <a:r>
              <a:rPr lang="en-US" dirty="0"/>
              <a:t> disruptor dos </a:t>
            </a:r>
            <a:r>
              <a:rPr lang="en-US" dirty="0" err="1"/>
              <a:t>mercados</a:t>
            </a:r>
            <a:r>
              <a:rPr lang="en-US" dirty="0"/>
              <a:t> de </a:t>
            </a:r>
            <a:r>
              <a:rPr lang="en-US" dirty="0" err="1"/>
              <a:t>serviços</a:t>
            </a:r>
            <a:r>
              <a:rPr lang="en-US" dirty="0"/>
              <a:t> </a:t>
            </a:r>
            <a:r>
              <a:rPr lang="en-US" dirty="0" err="1"/>
              <a:t>financeiros</a:t>
            </a:r>
            <a:r>
              <a:rPr lang="en-US" dirty="0"/>
              <a:t> </a:t>
            </a:r>
            <a:r>
              <a:rPr lang="en-US" dirty="0" err="1"/>
              <a:t>tradicionais</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82</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3.2 </a:t>
            </a:r>
            <a:r>
              <a:rPr lang="en-US" sz="1800" b="0" dirty="0" err="1"/>
              <a:t>Sistema</a:t>
            </a:r>
            <a:r>
              <a:rPr lang="en-US" sz="1800" b="0" dirty="0"/>
              <a:t> </a:t>
            </a:r>
            <a:r>
              <a:rPr lang="en-US" sz="1800" b="0" dirty="0" err="1"/>
              <a:t>Financeiro</a:t>
            </a:r>
            <a:r>
              <a:rPr lang="en-US" sz="1800" b="0" dirty="0"/>
              <a:t> </a:t>
            </a:r>
            <a:r>
              <a:rPr lang="en-US" sz="1800" b="0" dirty="0" err="1"/>
              <a:t>Descentralizado</a:t>
            </a:r>
            <a:endParaRPr lang="en-US" sz="1800" b="0"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a:off x="-180474" y="8878923"/>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137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83</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4" y="665163"/>
            <a:ext cx="2992074" cy="62351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cs typeface="+mn-cs"/>
              </a:rPr>
              <a:t>As </a:t>
            </a:r>
            <a:r>
              <a:rPr lang="en-US" b="1" dirty="0" err="1">
                <a:solidFill>
                  <a:srgbClr val="F79037"/>
                </a:solidFill>
                <a:cs typeface="+mn-cs"/>
              </a:rPr>
              <a:t>camadas</a:t>
            </a:r>
            <a:r>
              <a:rPr lang="en-US" b="1" dirty="0">
                <a:solidFill>
                  <a:srgbClr val="F79037"/>
                </a:solidFill>
                <a:cs typeface="+mn-cs"/>
              </a:rPr>
              <a:t> de </a:t>
            </a:r>
            <a:r>
              <a:rPr lang="en-US" b="1" dirty="0" err="1">
                <a:solidFill>
                  <a:srgbClr val="F79037"/>
                </a:solidFill>
                <a:cs typeface="+mn-cs"/>
              </a:rPr>
              <a:t>DeFi</a:t>
            </a:r>
            <a:endParaRPr lang="en-US" b="1" dirty="0">
              <a:solidFill>
                <a:srgbClr val="F79037"/>
              </a:solidFill>
              <a:cs typeface="+mn-cs"/>
            </a:endParaRPr>
          </a:p>
          <a:p>
            <a:r>
              <a:rPr lang="en-US" dirty="0">
                <a:solidFill>
                  <a:srgbClr val="000000"/>
                </a:solidFill>
                <a:cs typeface="+mn-cs"/>
              </a:rPr>
              <a:t>Uma </a:t>
            </a:r>
            <a:r>
              <a:rPr lang="en-US" dirty="0" err="1">
                <a:solidFill>
                  <a:srgbClr val="000000"/>
                </a:solidFill>
                <a:cs typeface="+mn-cs"/>
              </a:rPr>
              <a:t>compreensão</a:t>
            </a:r>
            <a:r>
              <a:rPr lang="en-US" dirty="0">
                <a:solidFill>
                  <a:srgbClr val="000000"/>
                </a:solidFill>
                <a:cs typeface="+mn-cs"/>
              </a:rPr>
              <a:t> </a:t>
            </a:r>
            <a:r>
              <a:rPr lang="en-US" dirty="0" err="1">
                <a:solidFill>
                  <a:srgbClr val="000000"/>
                </a:solidFill>
                <a:cs typeface="+mn-cs"/>
              </a:rPr>
              <a:t>básica</a:t>
            </a:r>
            <a:r>
              <a:rPr lang="en-US" dirty="0">
                <a:solidFill>
                  <a:srgbClr val="000000"/>
                </a:solidFill>
                <a:cs typeface="+mn-cs"/>
              </a:rPr>
              <a:t> das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camadas</a:t>
            </a:r>
            <a:r>
              <a:rPr lang="en-US" dirty="0">
                <a:solidFill>
                  <a:srgbClr val="000000"/>
                </a:solidFill>
                <a:cs typeface="+mn-cs"/>
              </a:rPr>
              <a:t> de </a:t>
            </a:r>
            <a:r>
              <a:rPr lang="en-US" dirty="0" err="1">
                <a:solidFill>
                  <a:srgbClr val="000000"/>
                </a:solidFill>
                <a:cs typeface="+mn-cs"/>
              </a:rPr>
              <a:t>tecnologia</a:t>
            </a:r>
            <a:r>
              <a:rPr lang="en-US" dirty="0">
                <a:solidFill>
                  <a:srgbClr val="000000"/>
                </a:solidFill>
                <a:cs typeface="+mn-cs"/>
              </a:rPr>
              <a:t> </a:t>
            </a:r>
            <a:r>
              <a:rPr lang="en-US" dirty="0" err="1">
                <a:solidFill>
                  <a:srgbClr val="000000"/>
                </a:solidFill>
                <a:cs typeface="+mn-cs"/>
              </a:rPr>
              <a:t>usadas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estabelecerá</a:t>
            </a:r>
            <a:r>
              <a:rPr lang="en-US" dirty="0">
                <a:solidFill>
                  <a:srgbClr val="000000"/>
                </a:solidFill>
                <a:cs typeface="+mn-cs"/>
              </a:rPr>
              <a:t> um </a:t>
            </a:r>
            <a:r>
              <a:rPr lang="en-US" dirty="0" err="1">
                <a:solidFill>
                  <a:srgbClr val="000000"/>
                </a:solidFill>
                <a:cs typeface="+mn-cs"/>
              </a:rPr>
              <a:t>mapa</a:t>
            </a:r>
            <a:r>
              <a:rPr lang="en-US" dirty="0">
                <a:solidFill>
                  <a:srgbClr val="000000"/>
                </a:solidFill>
                <a:cs typeface="+mn-cs"/>
              </a:rPr>
              <a:t> mental </a:t>
            </a:r>
            <a:r>
              <a:rPr lang="en-US" dirty="0" err="1">
                <a:solidFill>
                  <a:srgbClr val="000000"/>
                </a:solidFill>
                <a:cs typeface="+mn-cs"/>
              </a:rPr>
              <a:t>útil</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análise</a:t>
            </a:r>
            <a:r>
              <a:rPr lang="en-US" dirty="0">
                <a:solidFill>
                  <a:srgbClr val="000000"/>
                </a:solidFill>
                <a:cs typeface="+mn-cs"/>
              </a:rPr>
              <a:t> e </a:t>
            </a:r>
            <a:r>
              <a:rPr lang="en-US" dirty="0" err="1">
                <a:solidFill>
                  <a:srgbClr val="000000"/>
                </a:solidFill>
                <a:cs typeface="+mn-cs"/>
              </a:rPr>
              <a:t>avaliação</a:t>
            </a:r>
            <a:r>
              <a:rPr lang="en-US" dirty="0">
                <a:solidFill>
                  <a:srgbClr val="000000"/>
                </a:solidFill>
                <a:cs typeface="+mn-cs"/>
              </a:rPr>
              <a:t> de </a:t>
            </a:r>
            <a:r>
              <a:rPr lang="en-US" dirty="0" err="1">
                <a:solidFill>
                  <a:srgbClr val="000000"/>
                </a:solidFill>
                <a:cs typeface="+mn-cs"/>
              </a:rPr>
              <a:t>implementações</a:t>
            </a:r>
            <a:r>
              <a:rPr lang="en-US" dirty="0">
                <a:solidFill>
                  <a:srgbClr val="000000"/>
                </a:solidFill>
                <a:cs typeface="+mn-cs"/>
              </a:rPr>
              <a:t> </a:t>
            </a:r>
            <a:r>
              <a:rPr lang="en-US" dirty="0" err="1">
                <a:solidFill>
                  <a:srgbClr val="000000"/>
                </a:solidFill>
                <a:cs typeface="+mn-cs"/>
              </a:rPr>
              <a:t>específicas</a:t>
            </a:r>
            <a:r>
              <a:rPr lang="en-US" dirty="0">
                <a:solidFill>
                  <a:srgbClr val="000000"/>
                </a:solidFill>
                <a:cs typeface="+mn-cs"/>
              </a:rPr>
              <a:t> de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conforme</a:t>
            </a:r>
            <a:r>
              <a:rPr lang="en-US" dirty="0">
                <a:solidFill>
                  <a:srgbClr val="000000"/>
                </a:solidFill>
                <a:cs typeface="+mn-cs"/>
              </a:rPr>
              <a:t> </a:t>
            </a:r>
            <a:r>
              <a:rPr lang="en-US" dirty="0" err="1">
                <a:solidFill>
                  <a:srgbClr val="000000"/>
                </a:solidFill>
                <a:cs typeface="+mn-cs"/>
              </a:rPr>
              <a:t>mostrado</a:t>
            </a:r>
            <a:r>
              <a:rPr lang="en-US" dirty="0">
                <a:solidFill>
                  <a:srgbClr val="000000"/>
                </a:solidFill>
                <a:cs typeface="+mn-cs"/>
              </a:rPr>
              <a:t> </a:t>
            </a:r>
            <a:r>
              <a:rPr lang="en-US" dirty="0" err="1">
                <a:solidFill>
                  <a:srgbClr val="000000"/>
                </a:solidFill>
                <a:cs typeface="+mn-cs"/>
              </a:rPr>
              <a:t>abaixo</a:t>
            </a:r>
            <a:r>
              <a:rPr lang="en-US" dirty="0">
                <a:solidFill>
                  <a:srgbClr val="000000"/>
                </a:solidFill>
                <a:cs typeface="+mn-cs"/>
              </a:rPr>
              <a:t>.</a:t>
            </a:r>
            <a:endParaRPr lang="x-none" dirty="0">
              <a:solidFill>
                <a:srgbClr val="000000"/>
              </a:solidFill>
              <a:cs typeface="+mn-cs"/>
            </a:endParaRP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0430" y="2187979"/>
            <a:ext cx="7870105" cy="3211989"/>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5399968"/>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9: A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pilha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DeFi</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baseada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IOSCO 2022 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Schär</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2021)</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 Placeholder 17">
            <a:extLst>
              <a:ext uri="{FF2B5EF4-FFF2-40B4-BE49-F238E27FC236}">
                <a16:creationId xmlns:a16="http://schemas.microsoft.com/office/drawing/2014/main" id="{31F9D09B-E22F-A67B-2D33-D2A77DE191A9}"/>
              </a:ext>
            </a:extLst>
          </p:cNvPr>
          <p:cNvSpPr txBox="1">
            <a:spLocks/>
          </p:cNvSpPr>
          <p:nvPr/>
        </p:nvSpPr>
        <p:spPr>
          <a:xfrm>
            <a:off x="183445" y="2422099"/>
            <a:ext cx="1655962" cy="27361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agregação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F9CD3F25-62F8-FD5F-A051-C8FA0FB21354}"/>
              </a:ext>
            </a:extLst>
          </p:cNvPr>
          <p:cNvSpPr txBox="1">
            <a:spLocks/>
          </p:cNvSpPr>
          <p:nvPr/>
        </p:nvSpPr>
        <p:spPr>
          <a:xfrm>
            <a:off x="290011" y="2921633"/>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aplicação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D35ACDDF-D12C-4197-C9B8-F27650D6BFBD}"/>
              </a:ext>
            </a:extLst>
          </p:cNvPr>
          <p:cNvSpPr txBox="1">
            <a:spLocks/>
          </p:cNvSpPr>
          <p:nvPr/>
        </p:nvSpPr>
        <p:spPr>
          <a:xfrm>
            <a:off x="261057" y="3438100"/>
            <a:ext cx="1544487" cy="27925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protocolo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116AF139-E30E-F9DE-DC3E-3B75FA01405E}"/>
              </a:ext>
            </a:extLst>
          </p:cNvPr>
          <p:cNvSpPr txBox="1">
            <a:spLocks/>
          </p:cNvSpPr>
          <p:nvPr/>
        </p:nvSpPr>
        <p:spPr>
          <a:xfrm>
            <a:off x="290011" y="3946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ativos</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13F3DA8E-57CE-1352-0BA4-275627EC32B3}"/>
              </a:ext>
            </a:extLst>
          </p:cNvPr>
          <p:cNvSpPr txBox="1">
            <a:spLocks/>
          </p:cNvSpPr>
          <p:nvPr/>
        </p:nvSpPr>
        <p:spPr>
          <a:xfrm>
            <a:off x="261058" y="4462567"/>
            <a:ext cx="1544486" cy="27502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Liquidação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211657" y="4885505"/>
            <a:ext cx="1722171" cy="27147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0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Interoperabilidade</a:t>
            </a:r>
            <a:endParaRPr lang="en-US" sz="10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8" name="Text Placeholder 17">
            <a:extLst>
              <a:ext uri="{FF2B5EF4-FFF2-40B4-BE49-F238E27FC236}">
                <a16:creationId xmlns:a16="http://schemas.microsoft.com/office/drawing/2014/main" id="{81A231F3-0406-3094-3421-FCFEEAC01CD8}"/>
              </a:ext>
            </a:extLst>
          </p:cNvPr>
          <p:cNvSpPr txBox="1">
            <a:spLocks/>
          </p:cNvSpPr>
          <p:nvPr/>
        </p:nvSpPr>
        <p:spPr>
          <a:xfrm>
            <a:off x="1926890"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Agregador</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Placeholder 17">
            <a:extLst>
              <a:ext uri="{FF2B5EF4-FFF2-40B4-BE49-F238E27FC236}">
                <a16:creationId xmlns:a16="http://schemas.microsoft.com/office/drawing/2014/main" id="{7264632D-8367-CB1E-068D-9005F6B6796E}"/>
              </a:ext>
            </a:extLst>
          </p:cNvPr>
          <p:cNvSpPr txBox="1">
            <a:spLocks/>
          </p:cNvSpPr>
          <p:nvPr/>
        </p:nvSpPr>
        <p:spPr>
          <a:xfrm>
            <a:off x="3594824"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Agregador</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a:t>
            </a:r>
          </a:p>
        </p:txBody>
      </p:sp>
      <p:sp>
        <p:nvSpPr>
          <p:cNvPr id="20" name="Text Placeholder 17">
            <a:extLst>
              <a:ext uri="{FF2B5EF4-FFF2-40B4-BE49-F238E27FC236}">
                <a16:creationId xmlns:a16="http://schemas.microsoft.com/office/drawing/2014/main" id="{D05906CF-54A3-8D13-DB2C-702C77A943D3}"/>
              </a:ext>
            </a:extLst>
          </p:cNvPr>
          <p:cNvSpPr txBox="1">
            <a:spLocks/>
          </p:cNvSpPr>
          <p:nvPr/>
        </p:nvSpPr>
        <p:spPr>
          <a:xfrm>
            <a:off x="5262757" y="2422098"/>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Agregador</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a:t>
            </a:r>
          </a:p>
        </p:txBody>
      </p:sp>
      <p:sp>
        <p:nvSpPr>
          <p:cNvPr id="21" name="Text Placeholder 17">
            <a:extLst>
              <a:ext uri="{FF2B5EF4-FFF2-40B4-BE49-F238E27FC236}">
                <a16:creationId xmlns:a16="http://schemas.microsoft.com/office/drawing/2014/main" id="{095AA87C-B7E5-9D44-6A28-5D7C3B495123}"/>
              </a:ext>
            </a:extLst>
          </p:cNvPr>
          <p:cNvSpPr txBox="1">
            <a:spLocks/>
          </p:cNvSpPr>
          <p:nvPr/>
        </p:nvSpPr>
        <p:spPr>
          <a:xfrm>
            <a:off x="1918424" y="3438098"/>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Troca</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2" name="Text Placeholder 17">
            <a:extLst>
              <a:ext uri="{FF2B5EF4-FFF2-40B4-BE49-F238E27FC236}">
                <a16:creationId xmlns:a16="http://schemas.microsoft.com/office/drawing/2014/main" id="{537B3677-1BDD-0124-76A6-C512916F6399}"/>
              </a:ext>
            </a:extLst>
          </p:cNvPr>
          <p:cNvSpPr txBox="1">
            <a:spLocks/>
          </p:cNvSpPr>
          <p:nvPr/>
        </p:nvSpPr>
        <p:spPr>
          <a:xfrm>
            <a:off x="2909024" y="3429631"/>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Empréstimo</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3" name="Text Placeholder 17">
            <a:extLst>
              <a:ext uri="{FF2B5EF4-FFF2-40B4-BE49-F238E27FC236}">
                <a16:creationId xmlns:a16="http://schemas.microsoft.com/office/drawing/2014/main" id="{6CDEF526-AE2E-E0F0-4ED9-FBD0C37D2F80}"/>
              </a:ext>
            </a:extLst>
          </p:cNvPr>
          <p:cNvSpPr txBox="1">
            <a:spLocks/>
          </p:cNvSpPr>
          <p:nvPr/>
        </p:nvSpPr>
        <p:spPr>
          <a:xfrm>
            <a:off x="3865758" y="3438097"/>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Derivados</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4" name="Text Placeholder 17">
            <a:extLst>
              <a:ext uri="{FF2B5EF4-FFF2-40B4-BE49-F238E27FC236}">
                <a16:creationId xmlns:a16="http://schemas.microsoft.com/office/drawing/2014/main" id="{A8C41CE9-EB29-97FB-AC32-22814036C4CB}"/>
              </a:ext>
            </a:extLst>
          </p:cNvPr>
          <p:cNvSpPr txBox="1">
            <a:spLocks/>
          </p:cNvSpPr>
          <p:nvPr/>
        </p:nvSpPr>
        <p:spPr>
          <a:xfrm>
            <a:off x="4830958" y="3429630"/>
            <a:ext cx="1315855"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Gestão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ativos</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5" name="Text Placeholder 17">
            <a:extLst>
              <a:ext uri="{FF2B5EF4-FFF2-40B4-BE49-F238E27FC236}">
                <a16:creationId xmlns:a16="http://schemas.microsoft.com/office/drawing/2014/main" id="{45F938B2-B292-6016-163D-CC997050BBAF}"/>
              </a:ext>
            </a:extLst>
          </p:cNvPr>
          <p:cNvSpPr txBox="1">
            <a:spLocks/>
          </p:cNvSpPr>
          <p:nvPr/>
        </p:nvSpPr>
        <p:spPr>
          <a:xfrm>
            <a:off x="6422679" y="3429630"/>
            <a:ext cx="511522"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26" name="Text Placeholder 17">
            <a:extLst>
              <a:ext uri="{FF2B5EF4-FFF2-40B4-BE49-F238E27FC236}">
                <a16:creationId xmlns:a16="http://schemas.microsoft.com/office/drawing/2014/main" id="{67E2DD3E-71A7-392C-A1FA-3FFE52FCCEEC}"/>
              </a:ext>
            </a:extLst>
          </p:cNvPr>
          <p:cNvSpPr txBox="1">
            <a:spLocks/>
          </p:cNvSpPr>
          <p:nvPr/>
        </p:nvSpPr>
        <p:spPr>
          <a:xfrm>
            <a:off x="1805545" y="3946099"/>
            <a:ext cx="963068" cy="804195"/>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Ativo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protocolo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nativo</a:t>
            </a:r>
            <a:endPar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por</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exemplo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ETH)</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7" name="Text Placeholder 17">
            <a:extLst>
              <a:ext uri="{FF2B5EF4-FFF2-40B4-BE49-F238E27FC236}">
                <a16:creationId xmlns:a16="http://schemas.microsoft.com/office/drawing/2014/main" id="{1E3F8A23-3903-752C-827C-05F96F01F10B}"/>
              </a:ext>
            </a:extLst>
          </p:cNvPr>
          <p:cNvSpPr txBox="1">
            <a:spLocks/>
          </p:cNvSpPr>
          <p:nvPr/>
        </p:nvSpPr>
        <p:spPr>
          <a:xfrm>
            <a:off x="2631989" y="3954565"/>
            <a:ext cx="2192195" cy="27248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Tokens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fungíveis</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por</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exemplo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ERC20)</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8" name="Text Placeholder 17">
            <a:extLst>
              <a:ext uri="{FF2B5EF4-FFF2-40B4-BE49-F238E27FC236}">
                <a16:creationId xmlns:a16="http://schemas.microsoft.com/office/drawing/2014/main" id="{0DC6C081-F05D-95A7-DAAE-1697BFD6E0E4}"/>
              </a:ext>
            </a:extLst>
          </p:cNvPr>
          <p:cNvSpPr txBox="1">
            <a:spLocks/>
          </p:cNvSpPr>
          <p:nvPr/>
        </p:nvSpPr>
        <p:spPr>
          <a:xfrm>
            <a:off x="2782024" y="445748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(Ethereum) Blockchain</a:t>
            </a:r>
          </a:p>
        </p:txBody>
      </p:sp>
      <p:sp>
        <p:nvSpPr>
          <p:cNvPr id="29" name="Text Placeholder 17">
            <a:extLst>
              <a:ext uri="{FF2B5EF4-FFF2-40B4-BE49-F238E27FC236}">
                <a16:creationId xmlns:a16="http://schemas.microsoft.com/office/drawing/2014/main" id="{06FF4067-03FF-0D2B-7385-932EABA961CA}"/>
              </a:ext>
            </a:extLst>
          </p:cNvPr>
          <p:cNvSpPr txBox="1">
            <a:spLocks/>
          </p:cNvSpPr>
          <p:nvPr/>
        </p:nvSpPr>
        <p:spPr>
          <a:xfrm>
            <a:off x="4824184" y="44498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1000" i="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Bitcoin</a:t>
            </a:r>
            <a:r>
              <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i="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Blockchain</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 Placeholder 17">
            <a:extLst>
              <a:ext uri="{FF2B5EF4-FFF2-40B4-BE49-F238E27FC236}">
                <a16:creationId xmlns:a16="http://schemas.microsoft.com/office/drawing/2014/main" id="{53FA58C1-7556-8D1D-E08D-F66697647B5F}"/>
              </a:ext>
            </a:extLst>
          </p:cNvPr>
          <p:cNvSpPr txBox="1">
            <a:spLocks/>
          </p:cNvSpPr>
          <p:nvPr/>
        </p:nvSpPr>
        <p:spPr>
          <a:xfrm>
            <a:off x="4770843" y="3939325"/>
            <a:ext cx="2363712"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900" dirty="0">
                <a:solidFill>
                  <a:schemeClr val="bg1"/>
                </a:solidFill>
                <a:latin typeface="Calibri" panose="020F0502020204030204" pitchFamily="34" charset="0"/>
                <a:ea typeface="Times New Roman" panose="02020603050405020304" pitchFamily="18" charset="0"/>
                <a:cs typeface="Calibri" panose="020F0502020204030204" pitchFamily="34" charset="0"/>
              </a:rPr>
              <a:t>Tokens </a:t>
            </a:r>
            <a:r>
              <a:rPr lang="en-US" sz="9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não</a:t>
            </a:r>
            <a:r>
              <a:rPr lang="en-US" sz="9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9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fungíveis</a:t>
            </a:r>
            <a:r>
              <a:rPr lang="en-US" sz="9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9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por</a:t>
            </a:r>
            <a:r>
              <a:rPr lang="en-US" sz="9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9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exemplo</a:t>
            </a:r>
            <a:r>
              <a:rPr lang="en-US" sz="9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ERC721)</a:t>
            </a:r>
            <a:endParaRPr lang="en-US" sz="9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1" name="Text Placeholder 17">
            <a:extLst>
              <a:ext uri="{FF2B5EF4-FFF2-40B4-BE49-F238E27FC236}">
                <a16:creationId xmlns:a16="http://schemas.microsoft.com/office/drawing/2014/main" id="{3AB9E460-CB7E-720B-899D-43C62813E96A}"/>
              </a:ext>
            </a:extLst>
          </p:cNvPr>
          <p:cNvSpPr txBox="1">
            <a:spLocks/>
          </p:cNvSpPr>
          <p:nvPr/>
        </p:nvSpPr>
        <p:spPr>
          <a:xfrm>
            <a:off x="1913344" y="4968025"/>
            <a:ext cx="48515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Comunicação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direta</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entre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diferentes</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camadas</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liquidação</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FC03ED96-77A5-D93A-5F0B-3BA82B6928DE}"/>
              </a:ext>
            </a:extLst>
          </p:cNvPr>
          <p:cNvCxnSpPr/>
          <p:nvPr/>
        </p:nvCxnSpPr>
        <p:spPr>
          <a:xfrm flipH="1">
            <a:off x="2631989" y="2701361"/>
            <a:ext cx="187411" cy="220272"/>
          </a:xfrm>
          <a:prstGeom prst="straightConnector1">
            <a:avLst/>
          </a:prstGeom>
          <a:ln w="12700">
            <a:solidFill>
              <a:srgbClr val="DD147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8F7C59-7B57-E1A8-E2F1-D92A42B44279}"/>
              </a:ext>
            </a:extLst>
          </p:cNvPr>
          <p:cNvCxnSpPr>
            <a:cxnSpLocks/>
          </p:cNvCxnSpPr>
          <p:nvPr/>
        </p:nvCxnSpPr>
        <p:spPr>
          <a:xfrm flipH="1">
            <a:off x="2891481" y="2701361"/>
            <a:ext cx="1645829" cy="220272"/>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722A33D-6F1C-EDA4-7588-2909750E2881}"/>
              </a:ext>
            </a:extLst>
          </p:cNvPr>
          <p:cNvCxnSpPr/>
          <p:nvPr/>
        </p:nvCxnSpPr>
        <p:spPr>
          <a:xfrm>
            <a:off x="2819400" y="2701361"/>
            <a:ext cx="3304609" cy="2202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FA64AB4-E6A2-7721-5570-0285522782E5}"/>
              </a:ext>
            </a:extLst>
          </p:cNvPr>
          <p:cNvCxnSpPr/>
          <p:nvPr/>
        </p:nvCxnSpPr>
        <p:spPr>
          <a:xfrm>
            <a:off x="2847271" y="2705594"/>
            <a:ext cx="1612901" cy="2177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4F883B6-64CD-6A26-1B7F-FDE80806A47F}"/>
              </a:ext>
            </a:extLst>
          </p:cNvPr>
          <p:cNvCxnSpPr>
            <a:cxnSpLocks/>
          </p:cNvCxnSpPr>
          <p:nvPr/>
        </p:nvCxnSpPr>
        <p:spPr>
          <a:xfrm>
            <a:off x="4532253" y="2704746"/>
            <a:ext cx="57195" cy="253153"/>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8F287C-448D-1AE7-BC1F-F872860A800C}"/>
              </a:ext>
            </a:extLst>
          </p:cNvPr>
          <p:cNvCxnSpPr/>
          <p:nvPr/>
        </p:nvCxnSpPr>
        <p:spPr>
          <a:xfrm>
            <a:off x="4532253" y="2706438"/>
            <a:ext cx="1720266" cy="232128"/>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073F125-1559-D3B2-25BE-48E31CD4152F}"/>
              </a:ext>
            </a:extLst>
          </p:cNvPr>
          <p:cNvCxnSpPr>
            <a:cxnSpLocks/>
          </p:cNvCxnSpPr>
          <p:nvPr/>
        </p:nvCxnSpPr>
        <p:spPr>
          <a:xfrm>
            <a:off x="6211010" y="2695714"/>
            <a:ext cx="36566" cy="247367"/>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08E2AA-B3F5-B172-98E9-D007026DBE0E}"/>
              </a:ext>
            </a:extLst>
          </p:cNvPr>
          <p:cNvCxnSpPr/>
          <p:nvPr/>
        </p:nvCxnSpPr>
        <p:spPr>
          <a:xfrm flipH="1">
            <a:off x="4681015" y="2696563"/>
            <a:ext cx="1529995" cy="242003"/>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
        <p:nvSpPr>
          <p:cNvPr id="51" name="Text Placeholder 17">
            <a:extLst>
              <a:ext uri="{FF2B5EF4-FFF2-40B4-BE49-F238E27FC236}">
                <a16:creationId xmlns:a16="http://schemas.microsoft.com/office/drawing/2014/main" id="{13F7AD81-D486-FB2A-4082-FB416259600E}"/>
              </a:ext>
            </a:extLst>
          </p:cNvPr>
          <p:cNvSpPr txBox="1">
            <a:spLocks/>
          </p:cNvSpPr>
          <p:nvPr/>
        </p:nvSpPr>
        <p:spPr>
          <a:xfrm>
            <a:off x="290011" y="5981520"/>
            <a:ext cx="6644190" cy="385229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cs typeface="+mn-cs"/>
              </a:rPr>
              <a:t>As </a:t>
            </a:r>
            <a:r>
              <a:rPr lang="en-US" dirty="0" err="1">
                <a:solidFill>
                  <a:srgbClr val="000000"/>
                </a:solidFill>
                <a:cs typeface="+mn-cs"/>
              </a:rPr>
              <a:t>camadas</a:t>
            </a:r>
            <a:r>
              <a:rPr lang="en-US" dirty="0">
                <a:solidFill>
                  <a:srgbClr val="000000"/>
                </a:solidFill>
                <a:cs typeface="+mn-cs"/>
              </a:rPr>
              <a:t> de </a:t>
            </a:r>
            <a:r>
              <a:rPr lang="en-US" dirty="0" err="1">
                <a:solidFill>
                  <a:srgbClr val="000000"/>
                </a:solidFill>
                <a:cs typeface="+mn-cs"/>
              </a:rPr>
              <a:t>protocolo</a:t>
            </a:r>
            <a:r>
              <a:rPr lang="en-US" dirty="0">
                <a:solidFill>
                  <a:srgbClr val="000000"/>
                </a:solidFill>
                <a:cs typeface="+mn-cs"/>
              </a:rPr>
              <a:t>, </a:t>
            </a:r>
            <a:r>
              <a:rPr lang="en-US" dirty="0" err="1">
                <a:solidFill>
                  <a:srgbClr val="000000"/>
                </a:solidFill>
                <a:cs typeface="+mn-cs"/>
              </a:rPr>
              <a:t>ativo</a:t>
            </a:r>
            <a:r>
              <a:rPr lang="en-US" dirty="0">
                <a:solidFill>
                  <a:srgbClr val="000000"/>
                </a:solidFill>
                <a:cs typeface="+mn-cs"/>
              </a:rPr>
              <a:t> e </a:t>
            </a:r>
            <a:r>
              <a:rPr lang="en-US" dirty="0" err="1">
                <a:solidFill>
                  <a:srgbClr val="000000"/>
                </a:solidFill>
                <a:cs typeface="+mn-cs"/>
              </a:rPr>
              <a:t>liquidação</a:t>
            </a:r>
            <a:r>
              <a:rPr lang="en-US" dirty="0">
                <a:solidFill>
                  <a:srgbClr val="000000"/>
                </a:solidFill>
                <a:cs typeface="+mn-cs"/>
              </a:rPr>
              <a:t> </a:t>
            </a:r>
            <a:r>
              <a:rPr lang="en-US" dirty="0" err="1">
                <a:solidFill>
                  <a:srgbClr val="000000"/>
                </a:solidFill>
                <a:cs typeface="+mn-cs"/>
              </a:rPr>
              <a:t>formam</a:t>
            </a:r>
            <a:r>
              <a:rPr lang="en-US" dirty="0">
                <a:solidFill>
                  <a:srgbClr val="000000"/>
                </a:solidFill>
                <a:cs typeface="+mn-cs"/>
              </a:rPr>
              <a:t> o </a:t>
            </a:r>
            <a:r>
              <a:rPr lang="en-US" dirty="0" err="1">
                <a:solidFill>
                  <a:srgbClr val="000000"/>
                </a:solidFill>
                <a:cs typeface="+mn-cs"/>
              </a:rPr>
              <a:t>núcleo</a:t>
            </a:r>
            <a:r>
              <a:rPr lang="en-US" dirty="0">
                <a:solidFill>
                  <a:srgbClr val="000000"/>
                </a:solidFill>
                <a:cs typeface="+mn-cs"/>
              </a:rPr>
              <a:t> da </a:t>
            </a:r>
            <a:r>
              <a:rPr lang="en-US" dirty="0" err="1">
                <a:solidFill>
                  <a:srgbClr val="000000"/>
                </a:solidFill>
                <a:cs typeface="+mn-cs"/>
              </a:rPr>
              <a:t>pilha</a:t>
            </a:r>
            <a:r>
              <a:rPr lang="en-US" dirty="0">
                <a:solidFill>
                  <a:srgbClr val="000000"/>
                </a:solidFill>
                <a:cs typeface="+mn-cs"/>
              </a:rPr>
              <a:t> de </a:t>
            </a:r>
            <a:r>
              <a:rPr lang="en-US" dirty="0" err="1">
                <a:solidFill>
                  <a:srgbClr val="000000"/>
                </a:solidFill>
                <a:cs typeface="+mn-cs"/>
              </a:rPr>
              <a:t>tecnologia</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protocolo</a:t>
            </a:r>
            <a:r>
              <a:rPr lang="en-US" dirty="0">
                <a:solidFill>
                  <a:srgbClr val="000000"/>
                </a:solidFill>
                <a:cs typeface="+mn-cs"/>
              </a:rPr>
              <a:t> </a:t>
            </a:r>
            <a:r>
              <a:rPr lang="en-US" dirty="0" err="1">
                <a:solidFill>
                  <a:srgbClr val="000000"/>
                </a:solidFill>
                <a:cs typeface="+mn-cs"/>
              </a:rPr>
              <a:t>consiste</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oferecem</a:t>
            </a:r>
            <a:r>
              <a:rPr lang="en-US" dirty="0">
                <a:solidFill>
                  <a:srgbClr val="000000"/>
                </a:solidFill>
                <a:cs typeface="+mn-cs"/>
              </a:rPr>
              <a:t> </a:t>
            </a:r>
            <a:r>
              <a:rPr lang="en-US" dirty="0" err="1">
                <a:solidFill>
                  <a:srgbClr val="000000"/>
                </a:solidFill>
                <a:cs typeface="+mn-cs"/>
              </a:rPr>
              <a:t>algum</a:t>
            </a:r>
            <a:r>
              <a:rPr lang="en-US" dirty="0">
                <a:solidFill>
                  <a:srgbClr val="000000"/>
                </a:solidFill>
                <a:cs typeface="+mn-cs"/>
              </a:rPr>
              <a:t> </a:t>
            </a:r>
            <a:r>
              <a:rPr lang="en-US" dirty="0" err="1">
                <a:solidFill>
                  <a:srgbClr val="000000"/>
                </a:solidFill>
                <a:cs typeface="+mn-cs"/>
              </a:rPr>
              <a:t>tipo</a:t>
            </a:r>
            <a:r>
              <a:rPr lang="en-US" dirty="0">
                <a:solidFill>
                  <a:srgbClr val="000000"/>
                </a:solidFill>
                <a:cs typeface="+mn-cs"/>
              </a:rPr>
              <a:t> de </a:t>
            </a:r>
            <a:r>
              <a:rPr lang="en-US" dirty="0" err="1">
                <a:solidFill>
                  <a:srgbClr val="000000"/>
                </a:solidFill>
                <a:cs typeface="+mn-cs"/>
              </a:rPr>
              <a:t>funcionalidade</a:t>
            </a:r>
            <a:r>
              <a:rPr lang="en-US" dirty="0">
                <a:solidFill>
                  <a:srgbClr val="000000"/>
                </a:solidFill>
                <a:cs typeface="+mn-cs"/>
              </a:rPr>
              <a:t> de </a:t>
            </a:r>
            <a:r>
              <a:rPr lang="en-US" dirty="0" err="1">
                <a:solidFill>
                  <a:srgbClr val="000000"/>
                </a:solidFill>
                <a:cs typeface="+mn-cs"/>
              </a:rPr>
              <a:t>serviço</a:t>
            </a:r>
            <a:r>
              <a:rPr lang="en-US" dirty="0">
                <a:solidFill>
                  <a:srgbClr val="000000"/>
                </a:solidFill>
                <a:cs typeface="+mn-cs"/>
              </a:rPr>
              <a:t> </a:t>
            </a:r>
            <a:r>
              <a:rPr lang="en-US" dirty="0" err="1">
                <a:solidFill>
                  <a:srgbClr val="000000"/>
                </a:solidFill>
                <a:cs typeface="+mn-cs"/>
              </a:rPr>
              <a:t>financeiro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negociação</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empréstimo</a:t>
            </a:r>
            <a:r>
              <a:rPr lang="en-US" dirty="0">
                <a:solidFill>
                  <a:srgbClr val="000000"/>
                </a:solidFill>
                <a:cs typeface="+mn-cs"/>
              </a:rPr>
              <a:t>. A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define </a:t>
            </a:r>
            <a:r>
              <a:rPr lang="en-US" dirty="0" err="1">
                <a:solidFill>
                  <a:srgbClr val="000000"/>
                </a:solidFill>
                <a:cs typeface="+mn-cs"/>
              </a:rPr>
              <a:t>quais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processados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um </a:t>
            </a:r>
            <a:r>
              <a:rPr lang="en-US" dirty="0" err="1">
                <a:solidFill>
                  <a:srgbClr val="000000"/>
                </a:solidFill>
                <a:cs typeface="+mn-cs"/>
              </a:rPr>
              <a:t>protocolo</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importante</a:t>
            </a:r>
            <a:r>
              <a:rPr lang="en-US" dirty="0">
                <a:solidFill>
                  <a:srgbClr val="000000"/>
                </a:solidFill>
                <a:cs typeface="+mn-cs"/>
              </a:rPr>
              <a:t> </a:t>
            </a:r>
            <a:r>
              <a:rPr lang="en-US" dirty="0" err="1">
                <a:solidFill>
                  <a:srgbClr val="000000"/>
                </a:solidFill>
                <a:cs typeface="+mn-cs"/>
              </a:rPr>
              <a:t>ter</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mente</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normalmente</a:t>
            </a:r>
            <a:r>
              <a:rPr lang="en-US" dirty="0">
                <a:solidFill>
                  <a:srgbClr val="000000"/>
                </a:solidFill>
                <a:cs typeface="+mn-cs"/>
              </a:rPr>
              <a:t> um </a:t>
            </a:r>
            <a:r>
              <a:rPr lang="en-US" dirty="0" err="1">
                <a:solidFill>
                  <a:srgbClr val="000000"/>
                </a:solidFill>
                <a:cs typeface="+mn-cs"/>
              </a:rPr>
              <a:t>protocolo</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específico</a:t>
            </a:r>
            <a:r>
              <a:rPr lang="en-US" dirty="0">
                <a:solidFill>
                  <a:srgbClr val="000000"/>
                </a:solidFill>
                <a:cs typeface="+mn-cs"/>
              </a:rPr>
              <a:t> </a:t>
            </a:r>
            <a:r>
              <a:rPr lang="en-US" dirty="0" err="1">
                <a:solidFill>
                  <a:srgbClr val="000000"/>
                </a:solidFill>
                <a:cs typeface="+mn-cs"/>
              </a:rPr>
              <a:t>está</a:t>
            </a:r>
            <a:r>
              <a:rPr lang="en-US" dirty="0">
                <a:solidFill>
                  <a:srgbClr val="000000"/>
                </a:solidFill>
                <a:cs typeface="+mn-cs"/>
              </a:rPr>
              <a:t> a </a:t>
            </a:r>
            <a:r>
              <a:rPr lang="en-US" dirty="0" err="1">
                <a:solidFill>
                  <a:srgbClr val="000000"/>
                </a:solidFill>
                <a:cs typeface="+mn-cs"/>
              </a:rPr>
              <a:t>oferecer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serviços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apenas</a:t>
            </a:r>
            <a:r>
              <a:rPr lang="en-US" dirty="0">
                <a:solidFill>
                  <a:srgbClr val="000000"/>
                </a:solidFill>
                <a:cs typeface="+mn-cs"/>
              </a:rPr>
              <a:t> </a:t>
            </a:r>
            <a:r>
              <a:rPr lang="en-US" dirty="0" err="1">
                <a:solidFill>
                  <a:srgbClr val="000000"/>
                </a:solidFill>
                <a:cs typeface="+mn-cs"/>
              </a:rPr>
              <a:t>alguns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específicos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um token </a:t>
            </a:r>
            <a:r>
              <a:rPr lang="en-US" dirty="0" err="1">
                <a:solidFill>
                  <a:srgbClr val="000000"/>
                </a:solidFill>
                <a:cs typeface="+mn-cs"/>
              </a:rPr>
              <a:t>fungível</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um par de tokens </a:t>
            </a:r>
            <a:r>
              <a:rPr lang="en-US" dirty="0" err="1">
                <a:solidFill>
                  <a:srgbClr val="000000"/>
                </a:solidFill>
                <a:cs typeface="+mn-cs"/>
              </a:rPr>
              <a:t>fungíveis</a:t>
            </a:r>
            <a:r>
              <a:rPr lang="en-US" dirty="0">
                <a:solidFill>
                  <a:srgbClr val="000000"/>
                </a:solidFill>
                <a:cs typeface="+mn-cs"/>
              </a:rPr>
              <a:t>. </a:t>
            </a:r>
            <a:r>
              <a:rPr lang="en-US" dirty="0" err="1">
                <a:solidFill>
                  <a:srgbClr val="000000"/>
                </a:solidFill>
                <a:cs typeface="+mn-cs"/>
              </a:rPr>
              <a:t>Finalmente</a:t>
            </a:r>
            <a:r>
              <a:rPr lang="en-US" dirty="0">
                <a:solidFill>
                  <a:srgbClr val="000000"/>
                </a:solidFill>
                <a:cs typeface="+mn-cs"/>
              </a:rPr>
              <a:t>, a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liquidação</a:t>
            </a:r>
            <a:r>
              <a:rPr lang="en-US" dirty="0">
                <a:solidFill>
                  <a:srgbClr val="000000"/>
                </a:solidFill>
                <a:cs typeface="+mn-cs"/>
              </a:rPr>
              <a:t> forma a </a:t>
            </a:r>
            <a:r>
              <a:rPr lang="en-US" dirty="0" err="1">
                <a:solidFill>
                  <a:srgbClr val="000000"/>
                </a:solidFill>
                <a:cs typeface="+mn-cs"/>
              </a:rPr>
              <a:t>infraestrutura</a:t>
            </a:r>
            <a:r>
              <a:rPr lang="en-US" dirty="0">
                <a:solidFill>
                  <a:srgbClr val="000000"/>
                </a:solidFill>
                <a:cs typeface="+mn-cs"/>
              </a:rPr>
              <a:t> </a:t>
            </a:r>
            <a:r>
              <a:rPr lang="en-US" dirty="0" err="1">
                <a:solidFill>
                  <a:srgbClr val="000000"/>
                </a:solidFill>
                <a:cs typeface="+mn-cs"/>
              </a:rPr>
              <a:t>subjacente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bem</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residem</a:t>
            </a:r>
            <a:r>
              <a:rPr lang="en-US" dirty="0">
                <a:solidFill>
                  <a:srgbClr val="000000"/>
                </a:solidFill>
                <a:cs typeface="+mn-cs"/>
              </a:rPr>
              <a:t> </a:t>
            </a:r>
            <a:r>
              <a:rPr lang="en-US" dirty="0" err="1">
                <a:solidFill>
                  <a:srgbClr val="000000"/>
                </a:solidFill>
                <a:cs typeface="+mn-cs"/>
              </a:rPr>
              <a:t>nos</a:t>
            </a:r>
            <a:r>
              <a:rPr lang="en-US" dirty="0">
                <a:solidFill>
                  <a:srgbClr val="000000"/>
                </a:solidFill>
                <a:cs typeface="+mn-cs"/>
              </a:rPr>
              <a:t> </a:t>
            </a:r>
            <a:r>
              <a:rPr lang="en-US" dirty="0" err="1">
                <a:solidFill>
                  <a:srgbClr val="000000"/>
                </a:solidFill>
                <a:cs typeface="+mn-cs"/>
              </a:rPr>
              <a:t>protocolos</a:t>
            </a:r>
            <a:r>
              <a:rPr lang="en-US" dirty="0">
                <a:solidFill>
                  <a:srgbClr val="000000"/>
                </a:solidFill>
                <a:cs typeface="+mn-cs"/>
              </a:rPr>
              <a:t> da </a:t>
            </a:r>
            <a:r>
              <a:rPr lang="en-US" dirty="0" err="1">
                <a:solidFill>
                  <a:srgbClr val="000000"/>
                </a:solidFill>
                <a:cs typeface="+mn-cs"/>
              </a:rPr>
              <a:t>camada</a:t>
            </a:r>
            <a:r>
              <a:rPr lang="en-US" dirty="0">
                <a:solidFill>
                  <a:srgbClr val="000000"/>
                </a:solidFill>
                <a:cs typeface="+mn-cs"/>
              </a:rPr>
              <a:t> 1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Ethereum</a:t>
            </a:r>
            <a:r>
              <a:rPr lang="en-US" dirty="0">
                <a:solidFill>
                  <a:srgbClr val="000000"/>
                </a:solidFill>
                <a:cs typeface="+mn-cs"/>
              </a:rPr>
              <a:t>). Este </a:t>
            </a:r>
            <a:r>
              <a:rPr lang="en-US" dirty="0" err="1">
                <a:solidFill>
                  <a:srgbClr val="000000"/>
                </a:solidFill>
                <a:cs typeface="+mn-cs"/>
              </a:rPr>
              <a:t>protocolo</a:t>
            </a:r>
            <a:r>
              <a:rPr lang="en-US" dirty="0">
                <a:solidFill>
                  <a:srgbClr val="000000"/>
                </a:solidFill>
                <a:cs typeface="+mn-cs"/>
              </a:rPr>
              <a:t> da </a:t>
            </a:r>
            <a:r>
              <a:rPr lang="en-US" dirty="0" err="1">
                <a:solidFill>
                  <a:srgbClr val="000000"/>
                </a:solidFill>
                <a:cs typeface="+mn-cs"/>
              </a:rPr>
              <a:t>camada</a:t>
            </a:r>
            <a:r>
              <a:rPr lang="en-US" dirty="0">
                <a:solidFill>
                  <a:srgbClr val="000000"/>
                </a:solidFill>
                <a:cs typeface="+mn-cs"/>
              </a:rPr>
              <a:t> 1 </a:t>
            </a:r>
            <a:r>
              <a:rPr lang="en-US" dirty="0" err="1">
                <a:solidFill>
                  <a:srgbClr val="000000"/>
                </a:solidFill>
                <a:cs typeface="+mn-cs"/>
              </a:rPr>
              <a:t>é</a:t>
            </a:r>
            <a:r>
              <a:rPr lang="en-US" dirty="0">
                <a:solidFill>
                  <a:srgbClr val="000000"/>
                </a:solidFill>
                <a:cs typeface="+mn-cs"/>
              </a:rPr>
              <a:t> de </a:t>
            </a:r>
            <a:r>
              <a:rPr lang="en-US" dirty="0" err="1">
                <a:solidFill>
                  <a:srgbClr val="000000"/>
                </a:solidFill>
                <a:cs typeface="+mn-cs"/>
              </a:rPr>
              <a:t>importância</a:t>
            </a:r>
            <a:r>
              <a:rPr lang="en-US" dirty="0">
                <a:solidFill>
                  <a:srgbClr val="000000"/>
                </a:solidFill>
                <a:cs typeface="+mn-cs"/>
              </a:rPr>
              <a:t> crucial, </a:t>
            </a:r>
            <a:r>
              <a:rPr lang="en-US" dirty="0" err="1">
                <a:solidFill>
                  <a:srgbClr val="000000"/>
                </a:solidFill>
                <a:cs typeface="+mn-cs"/>
              </a:rPr>
              <a:t>pois</a:t>
            </a:r>
            <a:r>
              <a:rPr lang="en-US" dirty="0">
                <a:solidFill>
                  <a:srgbClr val="000000"/>
                </a:solidFill>
                <a:cs typeface="+mn-cs"/>
              </a:rPr>
              <a:t> </a:t>
            </a:r>
            <a:r>
              <a:rPr lang="en-US" dirty="0" err="1">
                <a:solidFill>
                  <a:srgbClr val="000000"/>
                </a:solidFill>
                <a:cs typeface="+mn-cs"/>
              </a:rPr>
              <a:t>representa</a:t>
            </a:r>
            <a:r>
              <a:rPr lang="en-US" dirty="0">
                <a:solidFill>
                  <a:srgbClr val="000000"/>
                </a:solidFill>
                <a:cs typeface="+mn-cs"/>
              </a:rPr>
              <a:t> a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execução</a:t>
            </a:r>
            <a:r>
              <a:rPr lang="en-US" dirty="0">
                <a:solidFill>
                  <a:srgbClr val="000000"/>
                </a:solidFill>
                <a:cs typeface="+mn-cs"/>
              </a:rPr>
              <a:t> e </a:t>
            </a:r>
            <a:r>
              <a:rPr lang="en-US" dirty="0" err="1">
                <a:solidFill>
                  <a:srgbClr val="000000"/>
                </a:solidFill>
                <a:cs typeface="+mn-cs"/>
              </a:rPr>
              <a:t>liquidação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quaisquer</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Além</a:t>
            </a:r>
            <a:r>
              <a:rPr lang="en-US" dirty="0">
                <a:solidFill>
                  <a:srgbClr val="000000"/>
                </a:solidFill>
                <a:cs typeface="+mn-cs"/>
              </a:rPr>
              <a:t> </a:t>
            </a:r>
            <a:r>
              <a:rPr lang="en-US" dirty="0" err="1">
                <a:solidFill>
                  <a:srgbClr val="000000"/>
                </a:solidFill>
                <a:cs typeface="+mn-cs"/>
              </a:rPr>
              <a:t>dessas</a:t>
            </a:r>
            <a:r>
              <a:rPr lang="en-US" dirty="0">
                <a:solidFill>
                  <a:srgbClr val="000000"/>
                </a:solidFill>
                <a:cs typeface="+mn-cs"/>
              </a:rPr>
              <a:t> </a:t>
            </a:r>
            <a:r>
              <a:rPr lang="en-US" dirty="0" err="1">
                <a:solidFill>
                  <a:srgbClr val="000000"/>
                </a:solidFill>
                <a:cs typeface="+mn-cs"/>
              </a:rPr>
              <a:t>camadas</a:t>
            </a:r>
            <a:r>
              <a:rPr lang="en-US" dirty="0">
                <a:solidFill>
                  <a:srgbClr val="000000"/>
                </a:solidFill>
                <a:cs typeface="+mn-cs"/>
              </a:rPr>
              <a:t> </a:t>
            </a:r>
            <a:r>
              <a:rPr lang="en-US" dirty="0" err="1">
                <a:solidFill>
                  <a:srgbClr val="000000"/>
                </a:solidFill>
                <a:cs typeface="+mn-cs"/>
              </a:rPr>
              <a:t>principais</a:t>
            </a:r>
            <a:r>
              <a:rPr lang="en-US" dirty="0">
                <a:solidFill>
                  <a:srgbClr val="000000"/>
                </a:solidFill>
                <a:cs typeface="+mn-cs"/>
              </a:rPr>
              <a:t>, </a:t>
            </a:r>
            <a:r>
              <a:rPr lang="en-US" dirty="0" err="1">
                <a:solidFill>
                  <a:srgbClr val="000000"/>
                </a:solidFill>
                <a:cs typeface="+mn-cs"/>
              </a:rPr>
              <a:t>três</a:t>
            </a:r>
            <a:r>
              <a:rPr lang="en-US" dirty="0">
                <a:solidFill>
                  <a:srgbClr val="000000"/>
                </a:solidFill>
                <a:cs typeface="+mn-cs"/>
              </a:rPr>
              <a:t> </a:t>
            </a:r>
            <a:r>
              <a:rPr lang="en-US" dirty="0" err="1">
                <a:solidFill>
                  <a:srgbClr val="000000"/>
                </a:solidFill>
                <a:cs typeface="+mn-cs"/>
              </a:rPr>
              <a:t>camadas</a:t>
            </a:r>
            <a:r>
              <a:rPr lang="en-US" dirty="0">
                <a:solidFill>
                  <a:srgbClr val="000000"/>
                </a:solidFill>
                <a:cs typeface="+mn-cs"/>
              </a:rPr>
              <a:t> </a:t>
            </a:r>
            <a:r>
              <a:rPr lang="en-US" dirty="0" err="1">
                <a:solidFill>
                  <a:srgbClr val="000000"/>
                </a:solidFill>
                <a:cs typeface="+mn-cs"/>
              </a:rPr>
              <a:t>adicionais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desempenhar</a:t>
            </a:r>
            <a:r>
              <a:rPr lang="en-US" dirty="0">
                <a:solidFill>
                  <a:srgbClr val="000000"/>
                </a:solidFill>
                <a:cs typeface="+mn-cs"/>
              </a:rPr>
              <a:t> um </a:t>
            </a:r>
            <a:r>
              <a:rPr lang="en-US" dirty="0" err="1">
                <a:solidFill>
                  <a:srgbClr val="000000"/>
                </a:solidFill>
                <a:cs typeface="+mn-cs"/>
              </a:rPr>
              <a:t>papel</a:t>
            </a:r>
            <a:r>
              <a:rPr lang="en-US" dirty="0">
                <a:solidFill>
                  <a:srgbClr val="000000"/>
                </a:solidFill>
                <a:cs typeface="+mn-cs"/>
              </a:rPr>
              <a:t>. </a:t>
            </a:r>
            <a:r>
              <a:rPr lang="en-US" dirty="0" err="1">
                <a:solidFill>
                  <a:srgbClr val="000000"/>
                </a:solidFill>
                <a:cs typeface="+mn-cs"/>
              </a:rPr>
              <a:t>Primeiro</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parte inferior da </a:t>
            </a:r>
            <a:r>
              <a:rPr lang="en-US" dirty="0" err="1">
                <a:solidFill>
                  <a:srgbClr val="000000"/>
                </a:solidFill>
                <a:cs typeface="+mn-cs"/>
              </a:rPr>
              <a:t>pilha</a:t>
            </a:r>
            <a:r>
              <a:rPr lang="en-US" dirty="0">
                <a:solidFill>
                  <a:srgbClr val="000000"/>
                </a:solidFill>
                <a:cs typeface="+mn-cs"/>
              </a:rPr>
              <a:t>, a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interoperabilidade</a:t>
            </a:r>
            <a:r>
              <a:rPr lang="en-US" dirty="0">
                <a:solidFill>
                  <a:srgbClr val="000000"/>
                </a:solidFill>
                <a:cs typeface="+mn-cs"/>
              </a:rPr>
              <a:t> </a:t>
            </a:r>
            <a:r>
              <a:rPr lang="en-US" dirty="0" err="1">
                <a:solidFill>
                  <a:srgbClr val="000000"/>
                </a:solidFill>
                <a:cs typeface="+mn-cs"/>
              </a:rPr>
              <a:t>permite</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camadas</a:t>
            </a:r>
            <a:r>
              <a:rPr lang="en-US" dirty="0">
                <a:solidFill>
                  <a:srgbClr val="000000"/>
                </a:solidFill>
                <a:cs typeface="+mn-cs"/>
              </a:rPr>
              <a:t> de </a:t>
            </a:r>
            <a:r>
              <a:rPr lang="en-US" dirty="0" err="1">
                <a:solidFill>
                  <a:srgbClr val="000000"/>
                </a:solidFill>
                <a:cs typeface="+mn-cs"/>
              </a:rPr>
              <a:t>liquidação</a:t>
            </a:r>
            <a:r>
              <a:rPr lang="en-US" dirty="0">
                <a:solidFill>
                  <a:srgbClr val="000000"/>
                </a:solidFill>
                <a:cs typeface="+mn-cs"/>
              </a:rPr>
              <a:t> </a:t>
            </a:r>
            <a:r>
              <a:rPr lang="en-US" dirty="0" err="1">
                <a:solidFill>
                  <a:srgbClr val="000000"/>
                </a:solidFill>
                <a:cs typeface="+mn-cs"/>
              </a:rPr>
              <a:t>comuniquem</a:t>
            </a:r>
            <a:r>
              <a:rPr lang="en-US" dirty="0">
                <a:solidFill>
                  <a:srgbClr val="000000"/>
                </a:solidFill>
                <a:cs typeface="+mn-cs"/>
              </a:rPr>
              <a:t> </a:t>
            </a:r>
            <a:r>
              <a:rPr lang="en-US" dirty="0" err="1">
                <a:solidFill>
                  <a:srgbClr val="000000"/>
                </a:solidFill>
                <a:cs typeface="+mn-cs"/>
              </a:rPr>
              <a:t>diretamente</a:t>
            </a:r>
            <a:r>
              <a:rPr lang="en-US" dirty="0">
                <a:solidFill>
                  <a:srgbClr val="000000"/>
                </a:solidFill>
                <a:cs typeface="+mn-cs"/>
              </a:rPr>
              <a:t> </a:t>
            </a:r>
            <a:r>
              <a:rPr lang="en-US" dirty="0" err="1">
                <a:solidFill>
                  <a:srgbClr val="000000"/>
                </a:solidFill>
                <a:cs typeface="+mn-cs"/>
              </a:rPr>
              <a:t>umas</a:t>
            </a:r>
            <a:r>
              <a:rPr lang="en-US" dirty="0">
                <a:solidFill>
                  <a:srgbClr val="000000"/>
                </a:solidFill>
                <a:cs typeface="+mn-cs"/>
              </a:rPr>
              <a:t> com as </a:t>
            </a:r>
            <a:r>
              <a:rPr lang="en-US" dirty="0" err="1">
                <a:solidFill>
                  <a:srgbClr val="000000"/>
                </a:solidFill>
                <a:cs typeface="+mn-cs"/>
              </a:rPr>
              <a:t>outras</a:t>
            </a:r>
            <a:r>
              <a:rPr lang="en-US" dirty="0">
                <a:solidFill>
                  <a:srgbClr val="000000"/>
                </a:solidFill>
                <a:cs typeface="+mn-cs"/>
              </a:rPr>
              <a:t>. </a:t>
            </a:r>
            <a:r>
              <a:rPr lang="en-US" dirty="0" err="1">
                <a:solidFill>
                  <a:srgbClr val="000000"/>
                </a:solidFill>
                <a:cs typeface="+mn-cs"/>
              </a:rPr>
              <a:t>Ele</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usado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permitir</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incorporem</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protocolos</a:t>
            </a:r>
            <a:r>
              <a:rPr lang="en-US" dirty="0">
                <a:solidFill>
                  <a:srgbClr val="000000"/>
                </a:solidFill>
                <a:cs typeface="+mn-cs"/>
              </a:rPr>
              <a:t> de </a:t>
            </a:r>
            <a:r>
              <a:rPr lang="en-US" dirty="0" err="1">
                <a:solidFill>
                  <a:srgbClr val="000000"/>
                </a:solidFill>
                <a:cs typeface="+mn-cs"/>
              </a:rPr>
              <a:t>camada</a:t>
            </a:r>
            <a:r>
              <a:rPr lang="en-US" dirty="0">
                <a:solidFill>
                  <a:srgbClr val="000000"/>
                </a:solidFill>
                <a:cs typeface="+mn-cs"/>
              </a:rPr>
              <a:t> 1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sua</a:t>
            </a:r>
            <a:r>
              <a:rPr lang="en-US" dirty="0">
                <a:solidFill>
                  <a:srgbClr val="000000"/>
                </a:solidFill>
                <a:cs typeface="+mn-cs"/>
              </a:rPr>
              <a:t> </a:t>
            </a:r>
            <a:r>
              <a:rPr lang="en-US" dirty="0" err="1">
                <a:solidFill>
                  <a:srgbClr val="000000"/>
                </a:solidFill>
                <a:cs typeface="+mn-cs"/>
              </a:rPr>
              <a:t>funcionalidade</a:t>
            </a:r>
            <a:r>
              <a:rPr lang="en-US" dirty="0">
                <a:solidFill>
                  <a:srgbClr val="000000"/>
                </a:solidFill>
                <a:cs typeface="+mn-cs"/>
              </a:rPr>
              <a:t>. No </a:t>
            </a:r>
            <a:r>
              <a:rPr lang="en-US" dirty="0" err="1">
                <a:solidFill>
                  <a:srgbClr val="000000"/>
                </a:solidFill>
                <a:cs typeface="+mn-cs"/>
              </a:rPr>
              <a:t>topo</a:t>
            </a:r>
            <a:r>
              <a:rPr lang="en-US" dirty="0">
                <a:solidFill>
                  <a:srgbClr val="000000"/>
                </a:solidFill>
                <a:cs typeface="+mn-cs"/>
              </a:rPr>
              <a:t> da </a:t>
            </a:r>
            <a:r>
              <a:rPr lang="en-US" dirty="0" err="1">
                <a:solidFill>
                  <a:srgbClr val="000000"/>
                </a:solidFill>
                <a:cs typeface="+mn-cs"/>
              </a:rPr>
              <a:t>pilha</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aplicativo</a:t>
            </a:r>
            <a:r>
              <a:rPr lang="en-US" dirty="0">
                <a:solidFill>
                  <a:srgbClr val="000000"/>
                </a:solidFill>
                <a:cs typeface="+mn-cs"/>
              </a:rPr>
              <a:t> </a:t>
            </a:r>
            <a:r>
              <a:rPr lang="en-US" dirty="0" err="1">
                <a:solidFill>
                  <a:srgbClr val="000000"/>
                </a:solidFill>
                <a:cs typeface="+mn-cs"/>
              </a:rPr>
              <a:t>normalmente</a:t>
            </a:r>
            <a:r>
              <a:rPr lang="en-US" dirty="0">
                <a:solidFill>
                  <a:srgbClr val="000000"/>
                </a:solidFill>
                <a:cs typeface="+mn-cs"/>
              </a:rPr>
              <a:t> </a:t>
            </a:r>
            <a:r>
              <a:rPr lang="en-US" dirty="0" err="1">
                <a:solidFill>
                  <a:srgbClr val="000000"/>
                </a:solidFill>
                <a:cs typeface="+mn-cs"/>
              </a:rPr>
              <a:t>fornece</a:t>
            </a:r>
            <a:r>
              <a:rPr lang="en-US" dirty="0">
                <a:solidFill>
                  <a:srgbClr val="000000"/>
                </a:solidFill>
                <a:cs typeface="+mn-cs"/>
              </a:rPr>
              <a:t> interfaces de </a:t>
            </a:r>
            <a:r>
              <a:rPr lang="en-US" dirty="0" err="1">
                <a:solidFill>
                  <a:srgbClr val="000000"/>
                </a:solidFill>
                <a:cs typeface="+mn-cs"/>
              </a:rPr>
              <a:t>usuário</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fim</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agregação</a:t>
            </a:r>
            <a:r>
              <a:rPr lang="en-US" dirty="0">
                <a:solidFill>
                  <a:srgbClr val="000000"/>
                </a:solidFill>
                <a:cs typeface="+mn-cs"/>
              </a:rPr>
              <a:t> </a:t>
            </a:r>
            <a:r>
              <a:rPr lang="en-US" dirty="0" err="1">
                <a:solidFill>
                  <a:srgbClr val="000000"/>
                </a:solidFill>
                <a:cs typeface="+mn-cs"/>
              </a:rPr>
              <a:t>permite</a:t>
            </a:r>
            <a:r>
              <a:rPr lang="en-US" dirty="0">
                <a:solidFill>
                  <a:srgbClr val="000000"/>
                </a:solidFill>
                <a:cs typeface="+mn-cs"/>
              </a:rPr>
              <a:t> </a:t>
            </a:r>
            <a:r>
              <a:rPr lang="en-US" dirty="0" err="1">
                <a:solidFill>
                  <a:srgbClr val="000000"/>
                </a:solidFill>
                <a:cs typeface="+mn-cs"/>
              </a:rPr>
              <a:t>agregar</a:t>
            </a:r>
            <a:r>
              <a:rPr lang="en-US" dirty="0">
                <a:solidFill>
                  <a:srgbClr val="000000"/>
                </a:solidFill>
                <a:cs typeface="+mn-cs"/>
              </a:rPr>
              <a:t> a </a:t>
            </a:r>
            <a:r>
              <a:rPr lang="en-US" dirty="0" err="1">
                <a:solidFill>
                  <a:srgbClr val="000000"/>
                </a:solidFill>
                <a:cs typeface="+mn-cs"/>
              </a:rPr>
              <a:t>funcionalidade</a:t>
            </a:r>
            <a:r>
              <a:rPr lang="en-US" dirty="0">
                <a:solidFill>
                  <a:srgbClr val="000000"/>
                </a:solidFill>
                <a:cs typeface="+mn-cs"/>
              </a:rPr>
              <a:t> de </a:t>
            </a:r>
            <a:r>
              <a:rPr lang="en-US" dirty="0" err="1">
                <a:solidFill>
                  <a:srgbClr val="000000"/>
                </a:solidFill>
                <a:cs typeface="+mn-cs"/>
              </a:rPr>
              <a:t>vários</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a:t>
            </a:r>
          </a:p>
          <a:p>
            <a:endParaRPr lang="en-US" dirty="0">
              <a:solidFill>
                <a:srgbClr val="000000"/>
              </a:solidFill>
              <a:cs typeface="+mn-cs"/>
            </a:endParaRPr>
          </a:p>
          <a:p>
            <a:r>
              <a:rPr lang="en-US" dirty="0">
                <a:solidFill>
                  <a:srgbClr val="000000"/>
                </a:solidFill>
                <a:cs typeface="+mn-cs"/>
              </a:rPr>
              <a:t>As </a:t>
            </a:r>
            <a:r>
              <a:rPr lang="en-US" dirty="0" err="1">
                <a:solidFill>
                  <a:srgbClr val="000000"/>
                </a:solidFill>
                <a:cs typeface="+mn-cs"/>
              </a:rPr>
              <a:t>soluções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existem</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as </a:t>
            </a:r>
            <a:r>
              <a:rPr lang="en-US" dirty="0" err="1">
                <a:solidFill>
                  <a:srgbClr val="000000"/>
                </a:solidFill>
                <a:cs typeface="+mn-cs"/>
              </a:rPr>
              <a:t>principais</a:t>
            </a:r>
            <a:r>
              <a:rPr lang="en-US" dirty="0">
                <a:solidFill>
                  <a:srgbClr val="000000"/>
                </a:solidFill>
                <a:cs typeface="+mn-cs"/>
              </a:rPr>
              <a:t> </a:t>
            </a:r>
            <a:r>
              <a:rPr lang="en-US" dirty="0" err="1">
                <a:solidFill>
                  <a:srgbClr val="000000"/>
                </a:solidFill>
                <a:cs typeface="+mn-cs"/>
              </a:rPr>
              <a:t>funções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negociação</a:t>
            </a:r>
            <a:r>
              <a:rPr lang="en-US" dirty="0">
                <a:solidFill>
                  <a:srgbClr val="000000"/>
                </a:solidFill>
                <a:cs typeface="+mn-cs"/>
              </a:rPr>
              <a:t>, </a:t>
            </a:r>
            <a:r>
              <a:rPr lang="en-US" dirty="0" err="1">
                <a:solidFill>
                  <a:srgbClr val="000000"/>
                </a:solidFill>
                <a:cs typeface="+mn-cs"/>
              </a:rPr>
              <a:t>empréstimo</a:t>
            </a:r>
            <a:r>
              <a:rPr lang="en-US" dirty="0">
                <a:solidFill>
                  <a:srgbClr val="000000"/>
                </a:solidFill>
                <a:cs typeface="+mn-cs"/>
              </a:rPr>
              <a:t>, </a:t>
            </a:r>
            <a:r>
              <a:rPr lang="en-US" dirty="0" err="1">
                <a:solidFill>
                  <a:srgbClr val="000000"/>
                </a:solidFill>
                <a:cs typeface="+mn-cs"/>
              </a:rPr>
              <a:t>investimento</a:t>
            </a:r>
            <a:r>
              <a:rPr lang="en-US" dirty="0">
                <a:solidFill>
                  <a:srgbClr val="000000"/>
                </a:solidFill>
                <a:cs typeface="+mn-cs"/>
              </a:rPr>
              <a:t>, </a:t>
            </a:r>
            <a:r>
              <a:rPr lang="en-US" dirty="0" err="1">
                <a:solidFill>
                  <a:srgbClr val="000000"/>
                </a:solidFill>
                <a:cs typeface="+mn-cs"/>
              </a:rPr>
              <a:t>depósitos</a:t>
            </a:r>
            <a:r>
              <a:rPr lang="en-US" dirty="0">
                <a:solidFill>
                  <a:srgbClr val="000000"/>
                </a:solidFill>
                <a:cs typeface="+mn-cs"/>
              </a:rPr>
              <a:t> e </a:t>
            </a:r>
            <a:r>
              <a:rPr lang="en-US" dirty="0" err="1">
                <a:solidFill>
                  <a:srgbClr val="000000"/>
                </a:solidFill>
                <a:cs typeface="+mn-cs"/>
              </a:rPr>
              <a:t>pagamentos</a:t>
            </a:r>
            <a:r>
              <a:rPr lang="en-US" dirty="0">
                <a:solidFill>
                  <a:srgbClr val="000000"/>
                </a:solidFill>
                <a:cs typeface="+mn-cs"/>
              </a:rPr>
              <a:t>, </a:t>
            </a:r>
            <a:r>
              <a:rPr lang="en-US" dirty="0" err="1">
                <a:solidFill>
                  <a:srgbClr val="000000"/>
                </a:solidFill>
                <a:cs typeface="+mn-cs"/>
              </a:rPr>
              <a:t>sendo</a:t>
            </a:r>
            <a:r>
              <a:rPr lang="en-US" dirty="0">
                <a:solidFill>
                  <a:srgbClr val="000000"/>
                </a:solidFill>
                <a:cs typeface="+mn-cs"/>
              </a:rPr>
              <a:t> </a:t>
            </a:r>
            <a:r>
              <a:rPr lang="en-US" dirty="0" err="1">
                <a:solidFill>
                  <a:srgbClr val="000000"/>
                </a:solidFill>
                <a:cs typeface="+mn-cs"/>
              </a:rPr>
              <a:t>adicionados</a:t>
            </a:r>
            <a:r>
              <a:rPr lang="en-US" dirty="0">
                <a:solidFill>
                  <a:srgbClr val="000000"/>
                </a:solidFill>
                <a:cs typeface="+mn-cs"/>
              </a:rPr>
              <a:t> </a:t>
            </a:r>
            <a:r>
              <a:rPr lang="en-US" dirty="0" err="1">
                <a:solidFill>
                  <a:srgbClr val="000000"/>
                </a:solidFill>
                <a:cs typeface="+mn-cs"/>
              </a:rPr>
              <a:t>continuamente</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serviços</a:t>
            </a:r>
            <a:r>
              <a:rPr lang="en-US" dirty="0">
                <a:solidFill>
                  <a:srgbClr val="000000"/>
                </a:solidFill>
                <a:cs typeface="+mn-cs"/>
              </a:rPr>
              <a:t>. </a:t>
            </a:r>
            <a:r>
              <a:rPr lang="en-US" dirty="0" err="1">
                <a:solidFill>
                  <a:srgbClr val="000000"/>
                </a:solidFill>
                <a:cs typeface="+mn-cs"/>
              </a:rPr>
              <a:t>Abaixo</a:t>
            </a:r>
            <a:r>
              <a:rPr lang="en-US" dirty="0">
                <a:solidFill>
                  <a:srgbClr val="000000"/>
                </a:solidFill>
                <a:cs typeface="+mn-cs"/>
              </a:rPr>
              <a:t>, </a:t>
            </a:r>
            <a:r>
              <a:rPr lang="en-US" dirty="0" err="1">
                <a:solidFill>
                  <a:srgbClr val="000000"/>
                </a:solidFill>
                <a:cs typeface="+mn-cs"/>
              </a:rPr>
              <a:t>vê</a:t>
            </a:r>
            <a:r>
              <a:rPr lang="en-US" dirty="0">
                <a:solidFill>
                  <a:srgbClr val="000000"/>
                </a:solidFill>
                <a:cs typeface="+mn-cs"/>
              </a:rPr>
              <a:t>-se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visão</a:t>
            </a:r>
            <a:r>
              <a:rPr lang="en-US" dirty="0">
                <a:solidFill>
                  <a:srgbClr val="000000"/>
                </a:solidFill>
                <a:cs typeface="+mn-cs"/>
              </a:rPr>
              <a:t> </a:t>
            </a:r>
            <a:r>
              <a:rPr lang="en-US" dirty="0" err="1">
                <a:solidFill>
                  <a:srgbClr val="000000"/>
                </a:solidFill>
                <a:cs typeface="+mn-cs"/>
              </a:rPr>
              <a:t>geral</a:t>
            </a:r>
            <a:r>
              <a:rPr lang="en-US" dirty="0">
                <a:solidFill>
                  <a:srgbClr val="000000"/>
                </a:solidFill>
                <a:cs typeface="+mn-cs"/>
              </a:rPr>
              <a:t> dos </a:t>
            </a:r>
            <a:r>
              <a:rPr lang="en-US" dirty="0" err="1">
                <a:solidFill>
                  <a:srgbClr val="000000"/>
                </a:solidFill>
                <a:cs typeface="+mn-cs"/>
              </a:rPr>
              <a:t>serviços</a:t>
            </a:r>
            <a:r>
              <a:rPr lang="en-US" dirty="0">
                <a:solidFill>
                  <a:srgbClr val="000000"/>
                </a:solidFill>
                <a:cs typeface="+mn-cs"/>
              </a:rPr>
              <a:t> </a:t>
            </a:r>
            <a:r>
              <a:rPr lang="en-US" dirty="0" err="1">
                <a:solidFill>
                  <a:srgbClr val="000000"/>
                </a:solidFill>
                <a:cs typeface="+mn-cs"/>
              </a:rPr>
              <a:t>financeiros</a:t>
            </a:r>
            <a:r>
              <a:rPr lang="en-US" dirty="0">
                <a:solidFill>
                  <a:srgbClr val="000000"/>
                </a:solidFill>
                <a:cs typeface="+mn-cs"/>
              </a:rPr>
              <a:t>, com </a:t>
            </a:r>
            <a:r>
              <a:rPr lang="en-US" dirty="0" err="1">
                <a:solidFill>
                  <a:srgbClr val="000000"/>
                </a:solidFill>
                <a:cs typeface="+mn-cs"/>
              </a:rPr>
              <a:t>exemplos</a:t>
            </a:r>
            <a:r>
              <a:rPr lang="en-US" dirty="0">
                <a:solidFill>
                  <a:srgbClr val="000000"/>
                </a:solidFill>
                <a:cs typeface="+mn-cs"/>
              </a:rPr>
              <a:t> de </a:t>
            </a:r>
            <a:r>
              <a:rPr lang="en-US" dirty="0" err="1">
                <a:solidFill>
                  <a:srgbClr val="000000"/>
                </a:solidFill>
                <a:cs typeface="+mn-cs"/>
              </a:rPr>
              <a:t>soluções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finanças</a:t>
            </a:r>
            <a:r>
              <a:rPr lang="en-US" dirty="0">
                <a:solidFill>
                  <a:srgbClr val="000000"/>
                </a:solidFill>
                <a:cs typeface="+mn-cs"/>
              </a:rPr>
              <a:t> </a:t>
            </a:r>
            <a:r>
              <a:rPr lang="en-US" dirty="0" err="1">
                <a:solidFill>
                  <a:srgbClr val="000000"/>
                </a:solidFill>
                <a:cs typeface="+mn-cs"/>
              </a:rPr>
              <a:t>tradicionais</a:t>
            </a:r>
            <a:r>
              <a:rPr lang="en-US" dirty="0">
                <a:solidFill>
                  <a:srgbClr val="000000"/>
                </a:solidFill>
                <a:cs typeface="+mn-cs"/>
              </a:rPr>
              <a:t> (</a:t>
            </a:r>
            <a:r>
              <a:rPr lang="en-US" dirty="0" err="1">
                <a:solidFill>
                  <a:srgbClr val="000000"/>
                </a:solidFill>
                <a:cs typeface="+mn-cs"/>
              </a:rPr>
              <a:t>TradFi</a:t>
            </a:r>
            <a:r>
              <a:rPr lang="en-US" dirty="0">
                <a:solidFill>
                  <a:srgbClr val="000000"/>
                </a:solidFill>
                <a:cs typeface="+mn-cs"/>
              </a:rPr>
              <a:t>), </a:t>
            </a:r>
            <a:r>
              <a:rPr lang="en-US" dirty="0" err="1">
                <a:solidFill>
                  <a:srgbClr val="000000"/>
                </a:solidFill>
                <a:cs typeface="+mn-cs"/>
              </a:rPr>
              <a:t>finanças</a:t>
            </a:r>
            <a:r>
              <a:rPr lang="en-US" dirty="0">
                <a:solidFill>
                  <a:srgbClr val="000000"/>
                </a:solidFill>
                <a:cs typeface="+mn-cs"/>
              </a:rPr>
              <a:t> </a:t>
            </a:r>
            <a:r>
              <a:rPr lang="en-US" dirty="0" err="1">
                <a:solidFill>
                  <a:srgbClr val="000000"/>
                </a:solidFill>
                <a:cs typeface="+mn-cs"/>
              </a:rPr>
              <a:t>centralizadas</a:t>
            </a:r>
            <a:r>
              <a:rPr lang="en-US" dirty="0">
                <a:solidFill>
                  <a:srgbClr val="000000"/>
                </a:solidFill>
                <a:cs typeface="+mn-cs"/>
              </a:rPr>
              <a:t> (</a:t>
            </a:r>
            <a:r>
              <a:rPr lang="en-US" dirty="0" err="1">
                <a:solidFill>
                  <a:srgbClr val="000000"/>
                </a:solidFill>
                <a:cs typeface="+mn-cs"/>
              </a:rPr>
              <a:t>CeFi</a:t>
            </a:r>
            <a:r>
              <a:rPr lang="en-US" dirty="0">
                <a:solidFill>
                  <a:srgbClr val="000000"/>
                </a:solidFill>
                <a:cs typeface="+mn-cs"/>
              </a:rPr>
              <a:t>) e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comparar</a:t>
            </a:r>
            <a:r>
              <a:rPr lang="en-US" dirty="0">
                <a:solidFill>
                  <a:srgbClr val="000000"/>
                </a:solidFill>
                <a:cs typeface="+mn-cs"/>
              </a:rPr>
              <a:t> </a:t>
            </a:r>
            <a:r>
              <a:rPr lang="en-US" dirty="0" err="1">
                <a:solidFill>
                  <a:srgbClr val="000000"/>
                </a:solidFill>
                <a:cs typeface="+mn-cs"/>
              </a:rPr>
              <a:t>TradFi</a:t>
            </a:r>
            <a:r>
              <a:rPr lang="en-US" dirty="0">
                <a:solidFill>
                  <a:srgbClr val="000000"/>
                </a:solidFill>
                <a:cs typeface="+mn-cs"/>
              </a:rPr>
              <a:t> com </a:t>
            </a:r>
            <a:r>
              <a:rPr lang="en-US" dirty="0" err="1">
                <a:solidFill>
                  <a:srgbClr val="000000"/>
                </a:solidFill>
                <a:cs typeface="+mn-cs"/>
              </a:rPr>
              <a:t>CeFi</a:t>
            </a:r>
            <a:r>
              <a:rPr lang="en-US" dirty="0">
                <a:solidFill>
                  <a:srgbClr val="000000"/>
                </a:solidFill>
                <a:cs typeface="+mn-cs"/>
              </a:rPr>
              <a:t> e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importante</a:t>
            </a:r>
            <a:r>
              <a:rPr lang="en-US" dirty="0">
                <a:solidFill>
                  <a:srgbClr val="000000"/>
                </a:solidFill>
                <a:cs typeface="+mn-cs"/>
              </a:rPr>
              <a:t> </a:t>
            </a:r>
            <a:r>
              <a:rPr lang="en-US" dirty="0" err="1">
                <a:solidFill>
                  <a:srgbClr val="000000"/>
                </a:solidFill>
                <a:cs typeface="+mn-cs"/>
              </a:rPr>
              <a:t>distinguir</a:t>
            </a:r>
            <a:r>
              <a:rPr lang="en-US" dirty="0">
                <a:solidFill>
                  <a:srgbClr val="000000"/>
                </a:solidFill>
                <a:cs typeface="+mn-cs"/>
              </a:rPr>
              <a:t> </a:t>
            </a:r>
            <a:r>
              <a:rPr lang="en-US" dirty="0" err="1">
                <a:solidFill>
                  <a:srgbClr val="000000"/>
                </a:solidFill>
                <a:cs typeface="+mn-cs"/>
              </a:rPr>
              <a:t>infraestruturas</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As </a:t>
            </a:r>
            <a:r>
              <a:rPr lang="en-US" dirty="0" err="1">
                <a:solidFill>
                  <a:srgbClr val="000000"/>
                </a:solidFill>
                <a:cs typeface="+mn-cs"/>
              </a:rPr>
              <a:t>soluções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(e </a:t>
            </a:r>
            <a:r>
              <a:rPr lang="en-US" dirty="0" err="1">
                <a:solidFill>
                  <a:srgbClr val="000000"/>
                </a:solidFill>
                <a:cs typeface="+mn-cs"/>
              </a:rPr>
              <a:t>CeFi</a:t>
            </a:r>
            <a:r>
              <a:rPr lang="en-US" dirty="0">
                <a:solidFill>
                  <a:srgbClr val="000000"/>
                </a:solidFill>
                <a:cs typeface="+mn-cs"/>
              </a:rPr>
              <a:t>) </a:t>
            </a:r>
            <a:r>
              <a:rPr lang="en-US" dirty="0" err="1">
                <a:solidFill>
                  <a:srgbClr val="000000"/>
                </a:solidFill>
                <a:cs typeface="+mn-cs"/>
              </a:rPr>
              <a:t>atualmente</a:t>
            </a:r>
            <a:r>
              <a:rPr lang="en-US" dirty="0">
                <a:solidFill>
                  <a:srgbClr val="000000"/>
                </a:solidFill>
                <a:cs typeface="+mn-cs"/>
              </a:rPr>
              <a:t> </a:t>
            </a:r>
            <a:r>
              <a:rPr lang="en-US" dirty="0" err="1">
                <a:solidFill>
                  <a:srgbClr val="000000"/>
                </a:solidFill>
                <a:cs typeface="+mn-cs"/>
              </a:rPr>
              <a:t>concentram</a:t>
            </a:r>
            <a:r>
              <a:rPr lang="en-US" dirty="0">
                <a:solidFill>
                  <a:srgbClr val="000000"/>
                </a:solidFill>
                <a:cs typeface="+mn-cs"/>
              </a:rPr>
              <a:t>-se no </a:t>
            </a:r>
            <a:r>
              <a:rPr lang="en-US" dirty="0" err="1">
                <a:solidFill>
                  <a:srgbClr val="000000"/>
                </a:solidFill>
                <a:cs typeface="+mn-cs"/>
              </a:rPr>
              <a:t>processamento</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criptomoedas</a:t>
            </a:r>
            <a:r>
              <a:rPr lang="en-US" dirty="0">
                <a:solidFill>
                  <a:srgbClr val="000000"/>
                </a:solidFill>
                <a:cs typeface="+mn-cs"/>
              </a:rPr>
              <a:t>, </a:t>
            </a:r>
            <a:r>
              <a:rPr lang="en-US" dirty="0" err="1">
                <a:solidFill>
                  <a:srgbClr val="000000"/>
                </a:solidFill>
                <a:cs typeface="+mn-cs"/>
              </a:rPr>
              <a:t>enquanto</a:t>
            </a:r>
            <a:r>
              <a:rPr lang="en-US" dirty="0">
                <a:solidFill>
                  <a:srgbClr val="000000"/>
                </a:solidFill>
                <a:cs typeface="+mn-cs"/>
              </a:rPr>
              <a:t> a </a:t>
            </a:r>
            <a:r>
              <a:rPr lang="en-US" dirty="0" err="1">
                <a:solidFill>
                  <a:srgbClr val="000000"/>
                </a:solidFill>
                <a:cs typeface="+mn-cs"/>
              </a:rPr>
              <a:t>TradFi</a:t>
            </a:r>
            <a:r>
              <a:rPr lang="en-US" dirty="0">
                <a:solidFill>
                  <a:srgbClr val="000000"/>
                </a:solidFill>
                <a:cs typeface="+mn-cs"/>
              </a:rPr>
              <a:t> </a:t>
            </a:r>
            <a:r>
              <a:rPr lang="en-US" dirty="0" err="1">
                <a:solidFill>
                  <a:srgbClr val="000000"/>
                </a:solidFill>
                <a:cs typeface="+mn-cs"/>
              </a:rPr>
              <a:t>lida</a:t>
            </a:r>
            <a:r>
              <a:rPr lang="en-US" dirty="0">
                <a:solidFill>
                  <a:srgbClr val="000000"/>
                </a:solidFill>
                <a:cs typeface="+mn-cs"/>
              </a:rPr>
              <a:t> com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tradicionais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títulos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ações</a:t>
            </a:r>
            <a:r>
              <a:rPr lang="en-US" dirty="0">
                <a:solidFill>
                  <a:srgbClr val="000000"/>
                </a:solidFill>
                <a:cs typeface="+mn-cs"/>
              </a:rPr>
              <a:t>. No </a:t>
            </a:r>
            <a:r>
              <a:rPr lang="en-US" dirty="0" err="1">
                <a:solidFill>
                  <a:srgbClr val="000000"/>
                </a:solidFill>
                <a:cs typeface="+mn-cs"/>
              </a:rPr>
              <a:t>entanto</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seria</a:t>
            </a:r>
            <a:r>
              <a:rPr lang="en-US" dirty="0">
                <a:solidFill>
                  <a:srgbClr val="000000"/>
                </a:solidFill>
                <a:cs typeface="+mn-cs"/>
              </a:rPr>
              <a:t> </a:t>
            </a:r>
            <a:r>
              <a:rPr lang="en-US" dirty="0" err="1">
                <a:solidFill>
                  <a:srgbClr val="000000"/>
                </a:solidFill>
                <a:cs typeface="+mn-cs"/>
              </a:rPr>
              <a:t>concebível</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as </a:t>
            </a:r>
            <a:r>
              <a:rPr lang="en-US" dirty="0" err="1">
                <a:solidFill>
                  <a:srgbClr val="000000"/>
                </a:solidFill>
                <a:cs typeface="+mn-cs"/>
              </a:rPr>
              <a:t>soluções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processassem</a:t>
            </a:r>
            <a:r>
              <a:rPr lang="en-US" dirty="0">
                <a:solidFill>
                  <a:srgbClr val="000000"/>
                </a:solidFill>
                <a:cs typeface="+mn-cs"/>
              </a:rPr>
              <a:t> </a:t>
            </a:r>
            <a:r>
              <a:rPr lang="en-US" dirty="0" err="1">
                <a:solidFill>
                  <a:srgbClr val="000000"/>
                </a:solidFill>
                <a:cs typeface="+mn-cs"/>
              </a:rPr>
              <a:t>versões</a:t>
            </a:r>
            <a:r>
              <a:rPr lang="en-US" dirty="0">
                <a:solidFill>
                  <a:srgbClr val="000000"/>
                </a:solidFill>
                <a:cs typeface="+mn-cs"/>
              </a:rPr>
              <a:t> </a:t>
            </a:r>
            <a:r>
              <a:rPr lang="en-US" dirty="0" err="1">
                <a:solidFill>
                  <a:srgbClr val="000000"/>
                </a:solidFill>
                <a:cs typeface="+mn-cs"/>
              </a:rPr>
              <a:t>digitalizadas</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tradicionais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títulos</a:t>
            </a:r>
            <a:r>
              <a:rPr lang="en-US" dirty="0">
                <a:solidFill>
                  <a:srgbClr val="000000"/>
                </a:solidFill>
                <a:cs typeface="+mn-cs"/>
              </a:rPr>
              <a:t> </a:t>
            </a:r>
            <a:r>
              <a:rPr lang="en-US" dirty="0" err="1">
                <a:solidFill>
                  <a:srgbClr val="000000"/>
                </a:solidFill>
                <a:cs typeface="+mn-cs"/>
              </a:rPr>
              <a:t>tokenizados</a:t>
            </a:r>
            <a:r>
              <a:rPr lang="en-US" dirty="0">
                <a:solidFill>
                  <a:srgbClr val="000000"/>
                </a:solidFill>
                <a:cs typeface="+mn-cs"/>
              </a:rPr>
              <a:t>).</a:t>
            </a:r>
          </a:p>
        </p:txBody>
      </p:sp>
    </p:spTree>
    <p:extLst>
      <p:ext uri="{BB962C8B-B14F-4D97-AF65-F5344CB8AC3E}">
        <p14:creationId xmlns:p14="http://schemas.microsoft.com/office/powerpoint/2010/main" val="1767515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836D763-9762-92F4-83C1-99272209AF2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023942E3-9BC9-2234-7C5E-AD04683AAF4C}"/>
              </a:ext>
            </a:extLst>
          </p:cNvPr>
          <p:cNvSpPr>
            <a:spLocks noGrp="1"/>
          </p:cNvSpPr>
          <p:nvPr>
            <p:ph type="sldNum" sz="quarter" idx="4"/>
          </p:nvPr>
        </p:nvSpPr>
        <p:spPr/>
        <p:txBody>
          <a:bodyPr/>
          <a:lstStyle/>
          <a:p>
            <a:fld id="{CB2079F2-58AF-ED44-82D7-E04B2F6FD686}" type="slidenum">
              <a:rPr lang="en-US" smtClean="0"/>
              <a:pPr/>
              <a:t>84</a:t>
            </a:fld>
            <a:endParaRPr lang="en-US" dirty="0"/>
          </a:p>
        </p:txBody>
      </p:sp>
      <p:sp>
        <p:nvSpPr>
          <p:cNvPr id="10" name="Text Placeholder 17">
            <a:extLst>
              <a:ext uri="{FF2B5EF4-FFF2-40B4-BE49-F238E27FC236}">
                <a16:creationId xmlns:a16="http://schemas.microsoft.com/office/drawing/2014/main" id="{3FF23C1A-F948-C357-498B-CAE9B9B51E1B}"/>
              </a:ext>
            </a:extLst>
          </p:cNvPr>
          <p:cNvSpPr txBox="1">
            <a:spLocks/>
          </p:cNvSpPr>
          <p:nvPr/>
        </p:nvSpPr>
        <p:spPr>
          <a:xfrm>
            <a:off x="665038" y="8788074"/>
            <a:ext cx="6158858"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10: Main financial services categories in traditional finance, centralized finance, and decentralized finance.</a:t>
            </a:r>
          </a:p>
        </p:txBody>
      </p:sp>
      <p:graphicFrame>
        <p:nvGraphicFramePr>
          <p:cNvPr id="15" name="Table 15">
            <a:extLst>
              <a:ext uri="{FF2B5EF4-FFF2-40B4-BE49-F238E27FC236}">
                <a16:creationId xmlns:a16="http://schemas.microsoft.com/office/drawing/2014/main" id="{9D68963F-EEB3-21DA-505F-7E8143C25FE1}"/>
              </a:ext>
            </a:extLst>
          </p:cNvPr>
          <p:cNvGraphicFramePr>
            <a:graphicFrameLocks noGrp="1"/>
          </p:cNvGraphicFramePr>
          <p:nvPr>
            <p:extLst>
              <p:ext uri="{D42A27DB-BD31-4B8C-83A1-F6EECF244321}">
                <p14:modId xmlns:p14="http://schemas.microsoft.com/office/powerpoint/2010/main" val="589074466"/>
              </p:ext>
            </p:extLst>
          </p:nvPr>
        </p:nvGraphicFramePr>
        <p:xfrm>
          <a:off x="665037" y="4929338"/>
          <a:ext cx="6158858" cy="3852672"/>
        </p:xfrm>
        <a:graphic>
          <a:graphicData uri="http://schemas.openxmlformats.org/drawingml/2006/table">
            <a:tbl>
              <a:tblPr firstRow="1" bandRow="1">
                <a:tableStyleId>{5C22544A-7EE6-4342-B048-85BDC9FD1C3A}</a:tableStyleId>
              </a:tblPr>
              <a:tblGrid>
                <a:gridCol w="1509033">
                  <a:extLst>
                    <a:ext uri="{9D8B030D-6E8A-4147-A177-3AD203B41FA5}">
                      <a16:colId xmlns:a16="http://schemas.microsoft.com/office/drawing/2014/main" val="2378868253"/>
                    </a:ext>
                  </a:extLst>
                </a:gridCol>
                <a:gridCol w="1639497">
                  <a:extLst>
                    <a:ext uri="{9D8B030D-6E8A-4147-A177-3AD203B41FA5}">
                      <a16:colId xmlns:a16="http://schemas.microsoft.com/office/drawing/2014/main" val="2262212465"/>
                    </a:ext>
                  </a:extLst>
                </a:gridCol>
                <a:gridCol w="1479478">
                  <a:extLst>
                    <a:ext uri="{9D8B030D-6E8A-4147-A177-3AD203B41FA5}">
                      <a16:colId xmlns:a16="http://schemas.microsoft.com/office/drawing/2014/main" val="1671100373"/>
                    </a:ext>
                  </a:extLst>
                </a:gridCol>
                <a:gridCol w="1530850">
                  <a:extLst>
                    <a:ext uri="{9D8B030D-6E8A-4147-A177-3AD203B41FA5}">
                      <a16:colId xmlns:a16="http://schemas.microsoft.com/office/drawing/2014/main" val="3717074767"/>
                    </a:ext>
                  </a:extLst>
                </a:gridCol>
              </a:tblGrid>
              <a:tr h="370840">
                <a:tc>
                  <a:txBody>
                    <a:bodyPr/>
                    <a:lstStyle/>
                    <a:p>
                      <a:endParaRPr lang="en-GB"/>
                    </a:p>
                  </a:txBody>
                  <a:tcPr>
                    <a:solidFill>
                      <a:schemeClr val="bg1"/>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Finanças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Tradicionais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TradFi</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8E2F91"/>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Finanças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Centralizadas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CeFi</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8E2F91"/>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Finanças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descentralizadas</a:t>
                      </a:r>
                      <a:endParaRPr lang="en-GB" sz="1100" dirty="0">
                        <a:solidFill>
                          <a:schemeClr val="bg1"/>
                        </a:solidFill>
                        <a:latin typeface="Calibri" panose="020F0502020204030204" pitchFamily="34" charset="0"/>
                        <a:cs typeface="Calibri" panose="020F0502020204030204" pitchFamily="34" charset="0"/>
                      </a:endParaRPr>
                    </a:p>
                  </a:txBody>
                  <a:tcPr anchor="ctr">
                    <a:solidFill>
                      <a:srgbClr val="8E2F91"/>
                    </a:solidFill>
                  </a:tcPr>
                </a:tc>
                <a:extLst>
                  <a:ext uri="{0D108BD9-81ED-4DB2-BD59-A6C34878D82A}">
                    <a16:rowId xmlns:a16="http://schemas.microsoft.com/office/drawing/2014/main" val="4094672364"/>
                  </a:ext>
                </a:extLst>
              </a:tr>
              <a:tr h="370840">
                <a:tc>
                  <a:txBody>
                    <a:bodyPr/>
                    <a:lstStyle/>
                    <a:p>
                      <a:pPr algn="ctr"/>
                      <a:r>
                        <a:rPr lang="en-GB" sz="1100" b="1" dirty="0" err="1">
                          <a:solidFill>
                            <a:schemeClr val="bg1"/>
                          </a:solidFill>
                          <a:latin typeface="Calibri" panose="020F0502020204030204" pitchFamily="34" charset="0"/>
                          <a:cs typeface="Calibri" panose="020F0502020204030204" pitchFamily="34" charset="0"/>
                        </a:rPr>
                        <a:t>Negociação</a:t>
                      </a:r>
                      <a:endParaRPr lang="en-GB" sz="1100" b="1" dirty="0">
                        <a:solidFill>
                          <a:schemeClr val="bg1"/>
                        </a:solidFill>
                        <a:latin typeface="Calibri" panose="020F0502020204030204" pitchFamily="34" charset="0"/>
                        <a:cs typeface="Calibri" panose="020F0502020204030204" pitchFamily="34" charset="0"/>
                      </a:endParaRPr>
                    </a:p>
                  </a:txBody>
                  <a:tcPr anchor="ctr">
                    <a:solidFill>
                      <a:srgbClr val="DD1470"/>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Bolsas</a:t>
                      </a:r>
                      <a:r>
                        <a:rPr lang="en-GB" sz="1100" dirty="0">
                          <a:solidFill>
                            <a:schemeClr val="bg1"/>
                          </a:solidFill>
                          <a:latin typeface="Calibri" panose="020F0502020204030204" pitchFamily="34" charset="0"/>
                          <a:cs typeface="Calibri" panose="020F0502020204030204" pitchFamily="34" charset="0"/>
                        </a:rPr>
                        <a:t> / </a:t>
                      </a:r>
                      <a:r>
                        <a:rPr lang="en-GB" sz="1100" dirty="0" err="1">
                          <a:solidFill>
                            <a:schemeClr val="bg1"/>
                          </a:solidFill>
                          <a:latin typeface="Calibri" panose="020F0502020204030204" pitchFamily="34" charset="0"/>
                          <a:cs typeface="Calibri" panose="020F0502020204030204" pitchFamily="34" charset="0"/>
                        </a:rPr>
                        <a:t>Corretores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Xetra</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Trocas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criptografia</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Binance</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Troca</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descentralizada</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Uniswap</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extLst>
                  <a:ext uri="{0D108BD9-81ED-4DB2-BD59-A6C34878D82A}">
                    <a16:rowId xmlns:a16="http://schemas.microsoft.com/office/drawing/2014/main" val="2043593712"/>
                  </a:ext>
                </a:extLst>
              </a:tr>
              <a:tr h="370840">
                <a:tc>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Empréstimo</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Seguro</a:t>
                      </a:r>
                      <a:r>
                        <a:rPr lang="en-GB" sz="1100" dirty="0">
                          <a:solidFill>
                            <a:schemeClr val="bg1"/>
                          </a:solidFill>
                          <a:latin typeface="Calibri" panose="020F0502020204030204" pitchFamily="34" charset="0"/>
                          <a:cs typeface="Calibri" panose="020F0502020204030204" pitchFamily="34" charset="0"/>
                        </a:rPr>
                        <a:t> e </a:t>
                      </a:r>
                      <a:r>
                        <a:rPr lang="en-GB" sz="1100" dirty="0" err="1">
                          <a:solidFill>
                            <a:schemeClr val="bg1"/>
                          </a:solidFill>
                          <a:latin typeface="Calibri" panose="020F0502020204030204" pitchFamily="34" charset="0"/>
                          <a:cs typeface="Calibri" panose="020F0502020204030204" pitchFamily="34" charset="0"/>
                        </a:rPr>
                        <a:t>não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seguro</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empréstimos</a:t>
                      </a:r>
                      <a:r>
                        <a:rPr lang="en-GB" sz="1100" dirty="0">
                          <a:solidFill>
                            <a:schemeClr val="bg1"/>
                          </a:solidFill>
                          <a:latin typeface="Calibri" panose="020F0502020204030204" pitchFamily="34" charset="0"/>
                          <a:cs typeface="Calibri" panose="020F0502020204030204" pitchFamily="34" charset="0"/>
                        </a:rPr>
                        <a:t> a </a:t>
                      </a:r>
                      <a:r>
                        <a:rPr lang="en-GB" sz="1100" dirty="0" err="1">
                          <a:solidFill>
                            <a:schemeClr val="bg1"/>
                          </a:solidFill>
                          <a:latin typeface="Calibri" panose="020F0502020204030204" pitchFamily="34" charset="0"/>
                          <a:cs typeface="Calibri" panose="020F0502020204030204" pitchFamily="34" charset="0"/>
                        </a:rPr>
                        <a:t>prazo</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Plataformas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empréstimo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BlockFi</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Protocolos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empréstimo</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Aave</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extLst>
                  <a:ext uri="{0D108BD9-81ED-4DB2-BD59-A6C34878D82A}">
                    <a16:rowId xmlns:a16="http://schemas.microsoft.com/office/drawing/2014/main" val="3199083709"/>
                  </a:ext>
                </a:extLst>
              </a:tr>
              <a:tr h="370840">
                <a:tc>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Investir</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Fundos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investimento</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ETFs)</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Fundos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criptográficos</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escala</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cinza</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Gestão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Descentralizada</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Ativos</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Cosmos)</a:t>
                      </a:r>
                    </a:p>
                  </a:txBody>
                  <a:tcPr anchor="ctr">
                    <a:solidFill>
                      <a:srgbClr val="F9A835"/>
                    </a:solidFill>
                  </a:tcPr>
                </a:tc>
                <a:extLst>
                  <a:ext uri="{0D108BD9-81ED-4DB2-BD59-A6C34878D82A}">
                    <a16:rowId xmlns:a16="http://schemas.microsoft.com/office/drawing/2014/main" val="479851785"/>
                  </a:ext>
                </a:extLst>
              </a:tr>
              <a:tr h="370840">
                <a:tc>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Depósitos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Contas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Poupança</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bancos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comerciais</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a:solidFill>
                            <a:schemeClr val="bg1"/>
                          </a:solidFill>
                          <a:latin typeface="Calibri" panose="020F0502020204030204" pitchFamily="34" charset="0"/>
                          <a:cs typeface="Calibri" panose="020F0502020204030204" pitchFamily="34" charset="0"/>
                        </a:rPr>
                        <a:t>Staking Pool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Coinbase</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Serviços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dStaking</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Cosmos)</a:t>
                      </a:r>
                    </a:p>
                  </a:txBody>
                  <a:tcPr anchor="ctr">
                    <a:solidFill>
                      <a:srgbClr val="F9A835"/>
                    </a:solidFill>
                  </a:tcPr>
                </a:tc>
                <a:extLst>
                  <a:ext uri="{0D108BD9-81ED-4DB2-BD59-A6C34878D82A}">
                    <a16:rowId xmlns:a16="http://schemas.microsoft.com/office/drawing/2014/main" val="1216651067"/>
                  </a:ext>
                </a:extLst>
              </a:tr>
              <a:tr h="370840">
                <a:tc>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Pagamentos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Plataformas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pagamento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SEPA, T2)</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Stablecoins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centralizados</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USDC)</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DeFi</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Stablecoins</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DAI)</a:t>
                      </a:r>
                    </a:p>
                  </a:txBody>
                  <a:tcPr anchor="ctr">
                    <a:solidFill>
                      <a:srgbClr val="F9A835"/>
                    </a:solidFill>
                  </a:tcPr>
                </a:tc>
                <a:extLst>
                  <a:ext uri="{0D108BD9-81ED-4DB2-BD59-A6C34878D82A}">
                    <a16:rowId xmlns:a16="http://schemas.microsoft.com/office/drawing/2014/main" val="920760328"/>
                  </a:ext>
                </a:extLst>
              </a:tr>
            </a:tbl>
          </a:graphicData>
        </a:graphic>
      </p:graphicFrame>
      <p:grpSp>
        <p:nvGrpSpPr>
          <p:cNvPr id="16" name="Group 15">
            <a:extLst>
              <a:ext uri="{FF2B5EF4-FFF2-40B4-BE49-F238E27FC236}">
                <a16:creationId xmlns:a16="http://schemas.microsoft.com/office/drawing/2014/main" id="{2C5BA20E-433B-4685-D92E-8432BAA081D0}"/>
              </a:ext>
            </a:extLst>
          </p:cNvPr>
          <p:cNvGrpSpPr/>
          <p:nvPr/>
        </p:nvGrpSpPr>
        <p:grpSpPr>
          <a:xfrm flipH="1">
            <a:off x="-172078" y="9078092"/>
            <a:ext cx="1380420" cy="1309652"/>
            <a:chOff x="6346354" y="435340"/>
            <a:chExt cx="1380420" cy="1309652"/>
          </a:xfrm>
        </p:grpSpPr>
        <p:sp>
          <p:nvSpPr>
            <p:cNvPr id="17" name="Freeform 16">
              <a:extLst>
                <a:ext uri="{FF2B5EF4-FFF2-40B4-BE49-F238E27FC236}">
                  <a16:creationId xmlns:a16="http://schemas.microsoft.com/office/drawing/2014/main" id="{0CFB83DC-0AA7-6242-CA89-67220388731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8" name="Freeform 17">
              <a:extLst>
                <a:ext uri="{FF2B5EF4-FFF2-40B4-BE49-F238E27FC236}">
                  <a16:creationId xmlns:a16="http://schemas.microsoft.com/office/drawing/2014/main" id="{A4081652-46BC-64F9-D2B2-847B103F6F2E}"/>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FE36DA3-16F6-5664-C859-A99ECCF9192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3A05FC4-D821-AD67-441F-5FE382A4D8D9}"/>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11BCDF-8F54-E30C-4D1D-3BC9AD18BF0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415467-80B2-815A-6070-A1B80AD332AC}"/>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67128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4"/>
            <a:ext cx="6011864" cy="569592"/>
          </a:xfrm>
        </p:spPr>
        <p:txBody>
          <a:bodyPr numCol="1"/>
          <a:lstStyle/>
          <a:p>
            <a:r>
              <a:rPr lang="en-GB" dirty="0" err="1"/>
              <a:t>Conforme</a:t>
            </a:r>
            <a:r>
              <a:rPr lang="en-GB" dirty="0"/>
              <a:t> </a:t>
            </a:r>
            <a:r>
              <a:rPr lang="en-GB" dirty="0" err="1"/>
              <a:t>observado</a:t>
            </a:r>
            <a:r>
              <a:rPr lang="en-GB" dirty="0"/>
              <a:t>, </a:t>
            </a:r>
            <a:r>
              <a:rPr lang="en-GB" dirty="0" err="1"/>
              <a:t>os</a:t>
            </a:r>
            <a:r>
              <a:rPr lang="en-GB" dirty="0"/>
              <a:t> </a:t>
            </a:r>
            <a:r>
              <a:rPr lang="en-GB" dirty="0" err="1"/>
              <a:t>DApps</a:t>
            </a:r>
            <a:r>
              <a:rPr lang="en-GB" dirty="0"/>
              <a:t> </a:t>
            </a:r>
            <a:r>
              <a:rPr lang="en-GB" dirty="0" err="1"/>
              <a:t>estão</a:t>
            </a:r>
            <a:r>
              <a:rPr lang="en-GB" dirty="0"/>
              <a:t> </a:t>
            </a:r>
            <a:r>
              <a:rPr lang="en-GB" dirty="0" err="1"/>
              <a:t>atualmente</a:t>
            </a:r>
            <a:r>
              <a:rPr lang="en-GB" dirty="0"/>
              <a:t> </a:t>
            </a:r>
            <a:r>
              <a:rPr lang="en-GB" dirty="0" err="1"/>
              <a:t>disponíveis</a:t>
            </a:r>
            <a:r>
              <a:rPr lang="en-GB" dirty="0"/>
              <a:t> </a:t>
            </a:r>
            <a:r>
              <a:rPr lang="en-GB" dirty="0" err="1"/>
              <a:t>para</a:t>
            </a:r>
            <a:r>
              <a:rPr lang="en-GB" dirty="0"/>
              <a:t> </a:t>
            </a:r>
            <a:r>
              <a:rPr lang="en-GB" dirty="0" err="1"/>
              <a:t>usuários</a:t>
            </a:r>
            <a:r>
              <a:rPr lang="en-GB" dirty="0"/>
              <a:t> </a:t>
            </a:r>
            <a:r>
              <a:rPr lang="en-GB" dirty="0" err="1"/>
              <a:t>em</a:t>
            </a:r>
            <a:r>
              <a:rPr lang="en-GB" dirty="0"/>
              <a:t> </a:t>
            </a:r>
            <a:r>
              <a:rPr lang="en-GB" dirty="0" err="1"/>
              <a:t>serviços</a:t>
            </a:r>
            <a:r>
              <a:rPr lang="en-GB" dirty="0"/>
              <a:t> </a:t>
            </a:r>
            <a:r>
              <a:rPr lang="en-GB" dirty="0" err="1"/>
              <a:t>financeiros</a:t>
            </a:r>
            <a:r>
              <a:rPr lang="en-GB" dirty="0"/>
              <a:t>, </a:t>
            </a:r>
            <a:r>
              <a:rPr lang="en-GB" dirty="0" err="1"/>
              <a:t>como</a:t>
            </a:r>
            <a:r>
              <a:rPr lang="en-GB" dirty="0"/>
              <a:t> </a:t>
            </a:r>
            <a:r>
              <a:rPr lang="en-GB" dirty="0" err="1"/>
              <a:t>soluções</a:t>
            </a:r>
            <a:r>
              <a:rPr lang="en-GB" dirty="0"/>
              <a:t> de </a:t>
            </a:r>
            <a:r>
              <a:rPr lang="en-GB" dirty="0" err="1"/>
              <a:t>negociação</a:t>
            </a:r>
            <a:r>
              <a:rPr lang="en-GB" dirty="0"/>
              <a:t>, </a:t>
            </a:r>
            <a:r>
              <a:rPr lang="en-GB" dirty="0" err="1"/>
              <a:t>empréstimo</a:t>
            </a:r>
            <a:r>
              <a:rPr lang="en-GB" dirty="0"/>
              <a:t>, </a:t>
            </a:r>
            <a:r>
              <a:rPr lang="en-GB" dirty="0" err="1"/>
              <a:t>investimento</a:t>
            </a:r>
            <a:r>
              <a:rPr lang="en-GB" dirty="0"/>
              <a:t>, </a:t>
            </a:r>
            <a:r>
              <a:rPr lang="en-GB" dirty="0" err="1"/>
              <a:t>depósito</a:t>
            </a:r>
            <a:r>
              <a:rPr lang="en-GB" dirty="0"/>
              <a:t> e </a:t>
            </a:r>
            <a:r>
              <a:rPr lang="en-GB" dirty="0" err="1"/>
              <a:t>pagamento</a:t>
            </a:r>
            <a:r>
              <a:rPr lang="en-GB" dirty="0"/>
              <a:t>.</a:t>
            </a:r>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pPr/>
              <a:t>85</a:t>
            </a:fld>
            <a:endParaRPr lang="en-US" dirty="0"/>
          </a:p>
        </p:txBody>
      </p:sp>
      <p:sp>
        <p:nvSpPr>
          <p:cNvPr id="7" name="Text Placeholder 17">
            <a:extLst>
              <a:ext uri="{FF2B5EF4-FFF2-40B4-BE49-F238E27FC236}">
                <a16:creationId xmlns:a16="http://schemas.microsoft.com/office/drawing/2014/main" id="{05BC44A1-00D4-19B7-AB5E-CDD3281E7D2D}"/>
              </a:ext>
            </a:extLst>
          </p:cNvPr>
          <p:cNvSpPr txBox="1">
            <a:spLocks/>
          </p:cNvSpPr>
          <p:nvPr/>
        </p:nvSpPr>
        <p:spPr>
          <a:xfrm>
            <a:off x="2224884" y="1493985"/>
            <a:ext cx="4898725" cy="199230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Negociação</a:t>
            </a:r>
            <a:r>
              <a:rPr lang="en-US" b="1" dirty="0">
                <a:solidFill>
                  <a:srgbClr val="F79037"/>
                </a:solidFill>
                <a:cs typeface="+mn-cs"/>
              </a:rPr>
              <a:t>:</a:t>
            </a:r>
          </a:p>
          <a:p>
            <a:r>
              <a:rPr lang="en-US" dirty="0">
                <a:cs typeface="+mn-cs"/>
              </a:rPr>
              <a:t>No </a:t>
            </a:r>
            <a:r>
              <a:rPr lang="en-US" dirty="0" err="1">
                <a:cs typeface="+mn-cs"/>
              </a:rPr>
              <a:t>DeFi</a:t>
            </a:r>
            <a:r>
              <a:rPr lang="en-US" dirty="0">
                <a:cs typeface="+mn-cs"/>
              </a:rPr>
              <a:t>, as </a:t>
            </a:r>
            <a:r>
              <a:rPr lang="en-US" dirty="0" err="1">
                <a:cs typeface="+mn-cs"/>
              </a:rPr>
              <a:t>trocas</a:t>
            </a:r>
            <a:r>
              <a:rPr lang="en-US" dirty="0">
                <a:cs typeface="+mn-cs"/>
              </a:rPr>
              <a:t> </a:t>
            </a:r>
            <a:r>
              <a:rPr lang="en-US" dirty="0" err="1">
                <a:cs typeface="+mn-cs"/>
              </a:rPr>
              <a:t>descentralizadas</a:t>
            </a:r>
            <a:r>
              <a:rPr lang="en-US" dirty="0">
                <a:cs typeface="+mn-cs"/>
              </a:rPr>
              <a:t> (DEXs) </a:t>
            </a:r>
            <a:r>
              <a:rPr lang="en-US" dirty="0" err="1">
                <a:cs typeface="+mn-cs"/>
              </a:rPr>
              <a:t>desempenham</a:t>
            </a:r>
            <a:r>
              <a:rPr lang="en-US" dirty="0">
                <a:cs typeface="+mn-cs"/>
              </a:rPr>
              <a:t> a </a:t>
            </a:r>
            <a:r>
              <a:rPr lang="en-US" dirty="0" err="1">
                <a:cs typeface="+mn-cs"/>
              </a:rPr>
              <a:t>função</a:t>
            </a:r>
            <a:r>
              <a:rPr lang="en-US" dirty="0">
                <a:cs typeface="+mn-cs"/>
              </a:rPr>
              <a:t> de </a:t>
            </a:r>
            <a:r>
              <a:rPr lang="en-US" dirty="0" err="1">
                <a:cs typeface="+mn-cs"/>
              </a:rPr>
              <a:t>trocas</a:t>
            </a:r>
            <a:r>
              <a:rPr lang="en-US" dirty="0">
                <a:cs typeface="+mn-cs"/>
              </a:rPr>
              <a:t> </a:t>
            </a:r>
            <a:r>
              <a:rPr lang="en-US" dirty="0" err="1">
                <a:cs typeface="+mn-cs"/>
              </a:rPr>
              <a:t>centralizadas</a:t>
            </a:r>
            <a:r>
              <a:rPr lang="en-US" dirty="0">
                <a:cs typeface="+mn-cs"/>
              </a:rPr>
              <a:t> </a:t>
            </a:r>
            <a:r>
              <a:rPr lang="en-US" dirty="0" err="1">
                <a:cs typeface="+mn-cs"/>
              </a:rPr>
              <a:t>usando</a:t>
            </a:r>
            <a:r>
              <a:rPr lang="en-US" dirty="0">
                <a:cs typeface="+mn-cs"/>
              </a:rPr>
              <a:t> </a:t>
            </a:r>
            <a:r>
              <a:rPr lang="en-US" dirty="0" err="1">
                <a:cs typeface="+mn-cs"/>
              </a:rPr>
              <a:t>contratos</a:t>
            </a:r>
            <a:r>
              <a:rPr lang="en-US" dirty="0">
                <a:cs typeface="+mn-cs"/>
              </a:rPr>
              <a:t> </a:t>
            </a:r>
            <a:r>
              <a:rPr lang="en-US" dirty="0" err="1">
                <a:cs typeface="+mn-cs"/>
              </a:rPr>
              <a:t>inteligentes</a:t>
            </a:r>
            <a:r>
              <a:rPr lang="en-US" dirty="0">
                <a:cs typeface="+mn-cs"/>
              </a:rPr>
              <a:t>. DEXs </a:t>
            </a:r>
            <a:r>
              <a:rPr lang="en-US" dirty="0" err="1">
                <a:cs typeface="+mn-cs"/>
              </a:rPr>
              <a:t>permitem</a:t>
            </a:r>
            <a:r>
              <a:rPr lang="en-US" dirty="0">
                <a:cs typeface="+mn-cs"/>
              </a:rPr>
              <a:t> </a:t>
            </a:r>
            <a:r>
              <a:rPr lang="en-US" dirty="0" err="1">
                <a:cs typeface="+mn-cs"/>
              </a:rPr>
              <a:t>que</a:t>
            </a:r>
            <a:r>
              <a:rPr lang="en-US" dirty="0">
                <a:cs typeface="+mn-cs"/>
              </a:rPr>
              <a:t> </a:t>
            </a:r>
            <a:r>
              <a:rPr lang="en-US" dirty="0" err="1">
                <a:cs typeface="+mn-cs"/>
              </a:rPr>
              <a:t>os</a:t>
            </a:r>
            <a:r>
              <a:rPr lang="en-US" dirty="0">
                <a:cs typeface="+mn-cs"/>
              </a:rPr>
              <a:t> </a:t>
            </a:r>
            <a:r>
              <a:rPr lang="en-US" dirty="0" err="1">
                <a:cs typeface="+mn-cs"/>
              </a:rPr>
              <a:t>usuários</a:t>
            </a:r>
            <a:r>
              <a:rPr lang="en-US" dirty="0">
                <a:cs typeface="+mn-cs"/>
              </a:rPr>
              <a:t> </a:t>
            </a:r>
            <a:r>
              <a:rPr lang="en-US" dirty="0" err="1">
                <a:cs typeface="+mn-cs"/>
              </a:rPr>
              <a:t>troquem</a:t>
            </a:r>
            <a:r>
              <a:rPr lang="en-US" dirty="0">
                <a:cs typeface="+mn-cs"/>
              </a:rPr>
              <a:t> </a:t>
            </a:r>
            <a:r>
              <a:rPr lang="en-US" dirty="0" err="1">
                <a:cs typeface="+mn-cs"/>
              </a:rPr>
              <a:t>ativos</a:t>
            </a:r>
            <a:r>
              <a:rPr lang="en-US" dirty="0">
                <a:cs typeface="+mn-cs"/>
              </a:rPr>
              <a:t> </a:t>
            </a:r>
            <a:r>
              <a:rPr lang="en-US" dirty="0" err="1">
                <a:cs typeface="+mn-cs"/>
              </a:rPr>
              <a:t>digitais</a:t>
            </a:r>
            <a:r>
              <a:rPr lang="en-US" dirty="0">
                <a:cs typeface="+mn-cs"/>
              </a:rPr>
              <a:t> </a:t>
            </a:r>
            <a:r>
              <a:rPr lang="en-US" dirty="0" err="1">
                <a:cs typeface="+mn-cs"/>
              </a:rPr>
              <a:t>sem</a:t>
            </a:r>
            <a:r>
              <a:rPr lang="en-US" dirty="0">
                <a:cs typeface="+mn-cs"/>
              </a:rPr>
              <a:t> </a:t>
            </a:r>
            <a:r>
              <a:rPr lang="en-US" dirty="0" err="1">
                <a:cs typeface="+mn-cs"/>
              </a:rPr>
              <a:t>ter</a:t>
            </a:r>
            <a:r>
              <a:rPr lang="en-US" dirty="0">
                <a:cs typeface="+mn-cs"/>
              </a:rPr>
              <a:t> </a:t>
            </a:r>
            <a:r>
              <a:rPr lang="en-US" dirty="0" err="1">
                <a:cs typeface="+mn-cs"/>
              </a:rPr>
              <a:t>que</a:t>
            </a:r>
            <a:r>
              <a:rPr lang="en-US" dirty="0">
                <a:cs typeface="+mn-cs"/>
              </a:rPr>
              <a:t> </a:t>
            </a:r>
            <a:r>
              <a:rPr lang="en-US" dirty="0" err="1">
                <a:cs typeface="+mn-cs"/>
              </a:rPr>
              <a:t>usar</a:t>
            </a:r>
            <a:r>
              <a:rPr lang="en-US" dirty="0">
                <a:cs typeface="+mn-cs"/>
              </a:rPr>
              <a:t> </a:t>
            </a:r>
            <a:r>
              <a:rPr lang="en-US" dirty="0" err="1">
                <a:cs typeface="+mn-cs"/>
              </a:rPr>
              <a:t>ou</a:t>
            </a:r>
            <a:r>
              <a:rPr lang="en-US" dirty="0">
                <a:cs typeface="+mn-cs"/>
              </a:rPr>
              <a:t> </a:t>
            </a:r>
            <a:r>
              <a:rPr lang="en-US" dirty="0" err="1">
                <a:cs typeface="+mn-cs"/>
              </a:rPr>
              <a:t>confiar</a:t>
            </a:r>
            <a:r>
              <a:rPr lang="en-US" dirty="0">
                <a:cs typeface="+mn-cs"/>
              </a:rPr>
              <a:t> </a:t>
            </a:r>
            <a:r>
              <a:rPr lang="en-US" dirty="0" err="1">
                <a:cs typeface="+mn-cs"/>
              </a:rPr>
              <a:t>em</a:t>
            </a:r>
            <a:r>
              <a:rPr lang="en-US" dirty="0">
                <a:cs typeface="+mn-cs"/>
              </a:rPr>
              <a:t> </a:t>
            </a:r>
            <a:r>
              <a:rPr lang="en-US" dirty="0" err="1">
                <a:cs typeface="+mn-cs"/>
              </a:rPr>
              <a:t>intermediários</a:t>
            </a:r>
            <a:r>
              <a:rPr lang="en-US" dirty="0">
                <a:cs typeface="+mn-cs"/>
              </a:rPr>
              <a:t> </a:t>
            </a:r>
            <a:r>
              <a:rPr lang="en-US" dirty="0" err="1">
                <a:cs typeface="+mn-cs"/>
              </a:rPr>
              <a:t>ou</a:t>
            </a:r>
            <a:r>
              <a:rPr lang="en-US" dirty="0">
                <a:cs typeface="+mn-cs"/>
              </a:rPr>
              <a:t> </a:t>
            </a:r>
            <a:r>
              <a:rPr lang="en-US" dirty="0" err="1">
                <a:cs typeface="+mn-cs"/>
              </a:rPr>
              <a:t>custodiantes</a:t>
            </a:r>
            <a:r>
              <a:rPr lang="en-US" dirty="0">
                <a:cs typeface="+mn-cs"/>
              </a:rPr>
              <a:t>. </a:t>
            </a:r>
            <a:r>
              <a:rPr lang="en-US" dirty="0" err="1">
                <a:cs typeface="+mn-cs"/>
              </a:rPr>
              <a:t>Os</a:t>
            </a:r>
            <a:r>
              <a:rPr lang="en-US" dirty="0">
                <a:cs typeface="+mn-cs"/>
              </a:rPr>
              <a:t> </a:t>
            </a:r>
            <a:r>
              <a:rPr lang="en-US" dirty="0" err="1">
                <a:cs typeface="+mn-cs"/>
              </a:rPr>
              <a:t>principais</a:t>
            </a:r>
            <a:r>
              <a:rPr lang="en-US" dirty="0">
                <a:cs typeface="+mn-cs"/>
              </a:rPr>
              <a:t> </a:t>
            </a:r>
            <a:r>
              <a:rPr lang="en-US" dirty="0" err="1">
                <a:cs typeface="+mn-cs"/>
              </a:rPr>
              <a:t>protocolos</a:t>
            </a:r>
            <a:r>
              <a:rPr lang="en-US" dirty="0">
                <a:cs typeface="+mn-cs"/>
              </a:rPr>
              <a:t> DEX </a:t>
            </a:r>
            <a:r>
              <a:rPr lang="en-US" dirty="0" err="1">
                <a:cs typeface="+mn-cs"/>
              </a:rPr>
              <a:t>incluem</a:t>
            </a:r>
            <a:r>
              <a:rPr lang="en-US" dirty="0">
                <a:cs typeface="+mn-cs"/>
              </a:rPr>
              <a:t> </a:t>
            </a:r>
            <a:r>
              <a:rPr lang="en-US" dirty="0" err="1">
                <a:cs typeface="+mn-cs"/>
              </a:rPr>
              <a:t>Uniswap</a:t>
            </a:r>
            <a:r>
              <a:rPr lang="en-US" dirty="0">
                <a:cs typeface="+mn-cs"/>
              </a:rPr>
              <a:t> e </a:t>
            </a:r>
            <a:r>
              <a:rPr lang="en-US" dirty="0" err="1">
                <a:cs typeface="+mn-cs"/>
              </a:rPr>
              <a:t>Sushiswap</a:t>
            </a:r>
            <a:r>
              <a:rPr lang="en-US" dirty="0">
                <a:cs typeface="+mn-cs"/>
              </a:rPr>
              <a:t>.</a:t>
            </a:r>
          </a:p>
          <a:p>
            <a:endParaRPr lang="en-US" dirty="0">
              <a:solidFill>
                <a:srgbClr val="000000"/>
              </a:solidFill>
              <a:cs typeface="+mn-cs"/>
            </a:endParaRPr>
          </a:p>
          <a:p>
            <a:pPr lvl="0"/>
            <a:r>
              <a:rPr lang="en-US" b="1" dirty="0" err="1">
                <a:solidFill>
                  <a:srgbClr val="F79037"/>
                </a:solidFill>
                <a:cs typeface="+mn-cs"/>
              </a:rPr>
              <a:t>Empréstimo</a:t>
            </a:r>
            <a:r>
              <a:rPr lang="en-US" b="1" dirty="0">
                <a:solidFill>
                  <a:srgbClr val="F79037"/>
                </a:solidFill>
                <a:cs typeface="+mn-cs"/>
              </a:rPr>
              <a:t>:</a:t>
            </a:r>
          </a:p>
          <a:p>
            <a:pPr lvl="0"/>
            <a:r>
              <a:rPr lang="en-US" dirty="0" err="1">
                <a:cs typeface="+mn-cs"/>
              </a:rPr>
              <a:t>Os</a:t>
            </a:r>
            <a:r>
              <a:rPr lang="en-US" dirty="0">
                <a:cs typeface="+mn-cs"/>
              </a:rPr>
              <a:t> </a:t>
            </a:r>
            <a:r>
              <a:rPr lang="en-US" dirty="0" err="1">
                <a:cs typeface="+mn-cs"/>
              </a:rPr>
              <a:t>protocolos</a:t>
            </a:r>
            <a:r>
              <a:rPr lang="en-US" dirty="0">
                <a:cs typeface="+mn-cs"/>
              </a:rPr>
              <a:t> de </a:t>
            </a:r>
            <a:r>
              <a:rPr lang="en-US" dirty="0" err="1">
                <a:cs typeface="+mn-cs"/>
              </a:rPr>
              <a:t>empréstimo</a:t>
            </a:r>
            <a:r>
              <a:rPr lang="en-US" dirty="0">
                <a:cs typeface="+mn-cs"/>
              </a:rPr>
              <a:t> </a:t>
            </a:r>
            <a:r>
              <a:rPr lang="en-US" dirty="0" err="1">
                <a:cs typeface="+mn-cs"/>
              </a:rPr>
              <a:t>DeFi</a:t>
            </a:r>
            <a:r>
              <a:rPr lang="en-US" dirty="0">
                <a:cs typeface="+mn-cs"/>
              </a:rPr>
              <a:t> </a:t>
            </a:r>
            <a:r>
              <a:rPr lang="en-US" dirty="0" err="1">
                <a:cs typeface="+mn-cs"/>
              </a:rPr>
              <a:t>oferecem</a:t>
            </a:r>
            <a:r>
              <a:rPr lang="en-US" dirty="0">
                <a:cs typeface="+mn-cs"/>
              </a:rPr>
              <a:t> </a:t>
            </a:r>
            <a:r>
              <a:rPr lang="en-US" dirty="0" err="1">
                <a:cs typeface="+mn-cs"/>
              </a:rPr>
              <a:t>serviços</a:t>
            </a:r>
            <a:r>
              <a:rPr lang="en-US" dirty="0">
                <a:cs typeface="+mn-cs"/>
              </a:rPr>
              <a:t> de </a:t>
            </a:r>
            <a:r>
              <a:rPr lang="en-US" dirty="0" err="1">
                <a:cs typeface="+mn-cs"/>
              </a:rPr>
              <a:t>empréstimo</a:t>
            </a:r>
            <a:r>
              <a:rPr lang="en-US" dirty="0">
                <a:cs typeface="+mn-cs"/>
              </a:rPr>
              <a:t>. </a:t>
            </a:r>
            <a:r>
              <a:rPr lang="en-US" dirty="0" err="1">
                <a:cs typeface="+mn-cs"/>
              </a:rPr>
              <a:t>Essas</a:t>
            </a:r>
            <a:r>
              <a:rPr lang="en-US" dirty="0">
                <a:cs typeface="+mn-cs"/>
              </a:rPr>
              <a:t> </a:t>
            </a:r>
            <a:r>
              <a:rPr lang="en-US" dirty="0" err="1">
                <a:cs typeface="+mn-cs"/>
              </a:rPr>
              <a:t>soluções</a:t>
            </a:r>
            <a:r>
              <a:rPr lang="en-US" dirty="0">
                <a:cs typeface="+mn-cs"/>
              </a:rPr>
              <a:t> </a:t>
            </a:r>
            <a:r>
              <a:rPr lang="en-US" dirty="0" err="1">
                <a:cs typeface="+mn-cs"/>
              </a:rPr>
              <a:t>normalmente</a:t>
            </a:r>
            <a:r>
              <a:rPr lang="en-US" dirty="0">
                <a:cs typeface="+mn-cs"/>
              </a:rPr>
              <a:t> </a:t>
            </a:r>
            <a:r>
              <a:rPr lang="en-US" dirty="0" err="1">
                <a:cs typeface="+mn-cs"/>
              </a:rPr>
              <a:t>vêm</a:t>
            </a:r>
            <a:r>
              <a:rPr lang="en-US" dirty="0">
                <a:cs typeface="+mn-cs"/>
              </a:rPr>
              <a:t> </a:t>
            </a:r>
            <a:r>
              <a:rPr lang="en-US" dirty="0" err="1">
                <a:cs typeface="+mn-cs"/>
              </a:rPr>
              <a:t>em</a:t>
            </a:r>
            <a:r>
              <a:rPr lang="en-US" dirty="0">
                <a:cs typeface="+mn-cs"/>
              </a:rPr>
              <a:t> </a:t>
            </a:r>
            <a:r>
              <a:rPr lang="en-US" dirty="0" err="1">
                <a:cs typeface="+mn-cs"/>
              </a:rPr>
              <a:t>uma</a:t>
            </a:r>
            <a:r>
              <a:rPr lang="en-US" dirty="0">
                <a:cs typeface="+mn-cs"/>
              </a:rPr>
              <a:t> das </a:t>
            </a:r>
            <a:r>
              <a:rPr lang="en-US" dirty="0" err="1">
                <a:cs typeface="+mn-cs"/>
              </a:rPr>
              <a:t>duas</a:t>
            </a:r>
            <a:r>
              <a:rPr lang="en-US" dirty="0">
                <a:cs typeface="+mn-cs"/>
              </a:rPr>
              <a:t> </a:t>
            </a:r>
            <a:r>
              <a:rPr lang="en-US" dirty="0" err="1">
                <a:cs typeface="+mn-cs"/>
              </a:rPr>
              <a:t>variedades</a:t>
            </a:r>
            <a:r>
              <a:rPr lang="en-US" dirty="0">
                <a:cs typeface="+mn-cs"/>
              </a:rPr>
              <a:t>. Com </a:t>
            </a:r>
            <a:r>
              <a:rPr lang="en-US" dirty="0" err="1">
                <a:cs typeface="+mn-cs"/>
              </a:rPr>
              <a:t>protocolos</a:t>
            </a:r>
            <a:r>
              <a:rPr lang="en-US" dirty="0">
                <a:cs typeface="+mn-cs"/>
              </a:rPr>
              <a:t> de </a:t>
            </a:r>
            <a:r>
              <a:rPr lang="en-US" dirty="0" err="1">
                <a:cs typeface="+mn-cs"/>
              </a:rPr>
              <a:t>empréstimos</a:t>
            </a:r>
            <a:r>
              <a:rPr lang="en-US" dirty="0">
                <a:cs typeface="+mn-cs"/>
              </a:rPr>
              <a:t> </a:t>
            </a:r>
            <a:r>
              <a:rPr lang="en-US" dirty="0" err="1">
                <a:cs typeface="+mn-cs"/>
              </a:rPr>
              <a:t>baseados</a:t>
            </a:r>
            <a:r>
              <a:rPr lang="en-US" dirty="0">
                <a:cs typeface="+mn-cs"/>
              </a:rPr>
              <a:t> </a:t>
            </a:r>
            <a:r>
              <a:rPr lang="en-US" dirty="0" err="1">
                <a:cs typeface="+mn-cs"/>
              </a:rPr>
              <a:t>em</a:t>
            </a:r>
            <a:r>
              <a:rPr lang="en-US" dirty="0">
                <a:cs typeface="+mn-cs"/>
              </a:rPr>
              <a:t> pool, </a:t>
            </a:r>
            <a:r>
              <a:rPr lang="en-US" dirty="0" err="1">
                <a:cs typeface="+mn-cs"/>
              </a:rPr>
              <a:t>os</a:t>
            </a:r>
            <a:r>
              <a:rPr lang="en-US" dirty="0">
                <a:cs typeface="+mn-cs"/>
              </a:rPr>
              <a:t> </a:t>
            </a:r>
            <a:r>
              <a:rPr lang="en-US" dirty="0" err="1">
                <a:cs typeface="+mn-cs"/>
              </a:rPr>
              <a:t>indivíduos</a:t>
            </a:r>
            <a:r>
              <a:rPr lang="en-US" dirty="0">
                <a:cs typeface="+mn-cs"/>
              </a:rPr>
              <a:t> </a:t>
            </a:r>
            <a:r>
              <a:rPr lang="en-US" dirty="0" err="1">
                <a:cs typeface="+mn-cs"/>
              </a:rPr>
              <a:t>interessados</a:t>
            </a:r>
            <a:r>
              <a:rPr lang="en-US" dirty="0">
                <a:cs typeface="+mn-cs"/>
              </a:rPr>
              <a:t> </a:t>
            </a:r>
            <a:r>
              <a:rPr lang="en-US" dirty="0" err="1">
                <a:cs typeface="+mn-cs"/>
              </a:rPr>
              <a:t>fornecem</a:t>
            </a:r>
            <a:r>
              <a:rPr lang="en-US" dirty="0">
                <a:cs typeface="+mn-cs"/>
              </a:rPr>
              <a:t> </a:t>
            </a:r>
            <a:r>
              <a:rPr lang="en-US" dirty="0" err="1">
                <a:cs typeface="+mn-cs"/>
              </a:rPr>
              <a:t>liquidez</a:t>
            </a:r>
            <a:r>
              <a:rPr lang="en-US" dirty="0">
                <a:cs typeface="+mn-cs"/>
              </a:rPr>
              <a:t> </a:t>
            </a:r>
            <a:r>
              <a:rPr lang="en-US" dirty="0" err="1">
                <a:cs typeface="+mn-cs"/>
              </a:rPr>
              <a:t>ou</a:t>
            </a:r>
            <a:r>
              <a:rPr lang="en-US" dirty="0">
                <a:cs typeface="+mn-cs"/>
              </a:rPr>
              <a:t> </a:t>
            </a:r>
            <a:r>
              <a:rPr lang="en-US" dirty="0" err="1">
                <a:cs typeface="+mn-cs"/>
              </a:rPr>
              <a:t>fundos</a:t>
            </a:r>
            <a:r>
              <a:rPr lang="en-US" dirty="0">
                <a:cs typeface="+mn-cs"/>
              </a:rPr>
              <a:t> a um pool do </a:t>
            </a:r>
            <a:r>
              <a:rPr lang="en-US" dirty="0" err="1">
                <a:cs typeface="+mn-cs"/>
              </a:rPr>
              <a:t>qual</a:t>
            </a:r>
            <a:r>
              <a:rPr lang="en-US" dirty="0">
                <a:cs typeface="+mn-cs"/>
              </a:rPr>
              <a:t> outros </a:t>
            </a:r>
            <a:r>
              <a:rPr lang="en-US" dirty="0" err="1">
                <a:cs typeface="+mn-cs"/>
              </a:rPr>
              <a:t>podem</a:t>
            </a:r>
            <a:r>
              <a:rPr lang="en-US" dirty="0">
                <a:cs typeface="+mn-cs"/>
              </a:rPr>
              <a:t> </a:t>
            </a:r>
            <a:r>
              <a:rPr lang="en-US" dirty="0" err="1">
                <a:cs typeface="+mn-cs"/>
              </a:rPr>
              <a:t>tomar</a:t>
            </a:r>
            <a:r>
              <a:rPr lang="en-US" dirty="0">
                <a:cs typeface="+mn-cs"/>
              </a:rPr>
              <a:t> </a:t>
            </a:r>
            <a:r>
              <a:rPr lang="en-US" dirty="0" err="1">
                <a:cs typeface="+mn-cs"/>
              </a:rPr>
              <a:t>empréstimos</a:t>
            </a:r>
            <a:r>
              <a:rPr lang="en-US" dirty="0">
                <a:cs typeface="+mn-cs"/>
              </a:rPr>
              <a:t>.</a:t>
            </a:r>
            <a:endParaRPr lang="x-none" dirty="0">
              <a:cs typeface="+mn-cs"/>
            </a:endParaRPr>
          </a:p>
        </p:txBody>
      </p:sp>
      <p:grpSp>
        <p:nvGrpSpPr>
          <p:cNvPr id="35" name="Graphic 3">
            <a:extLst>
              <a:ext uri="{FF2B5EF4-FFF2-40B4-BE49-F238E27FC236}">
                <a16:creationId xmlns:a16="http://schemas.microsoft.com/office/drawing/2014/main" id="{90EC2C53-A04E-DA29-7102-A2301667F14C}"/>
              </a:ext>
            </a:extLst>
          </p:cNvPr>
          <p:cNvGrpSpPr/>
          <p:nvPr/>
        </p:nvGrpSpPr>
        <p:grpSpPr>
          <a:xfrm>
            <a:off x="1024896" y="1353462"/>
            <a:ext cx="948997" cy="948995"/>
            <a:chOff x="665400" y="3833425"/>
            <a:chExt cx="948997" cy="948995"/>
          </a:xfrm>
          <a:solidFill>
            <a:schemeClr val="bg1"/>
          </a:solidFill>
        </p:grpSpPr>
        <p:sp>
          <p:nvSpPr>
            <p:cNvPr id="36" name="Freeform 35">
              <a:extLst>
                <a:ext uri="{FF2B5EF4-FFF2-40B4-BE49-F238E27FC236}">
                  <a16:creationId xmlns:a16="http://schemas.microsoft.com/office/drawing/2014/main" id="{FF28D264-874C-2A24-4FF3-D4AFA09EE9CB}"/>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F7D6B98-4EC6-7426-C985-44BAE5B6CBDD}"/>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F79037"/>
            </a:solid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73310968-51ED-FC7F-7550-2B4DF3CB7A34}"/>
                </a:ext>
              </a:extLst>
            </p:cNvPr>
            <p:cNvGrpSpPr/>
            <p:nvPr/>
          </p:nvGrpSpPr>
          <p:grpSpPr>
            <a:xfrm>
              <a:off x="788824" y="4019932"/>
              <a:ext cx="244106" cy="641806"/>
              <a:chOff x="788824" y="4019932"/>
              <a:chExt cx="244106" cy="641806"/>
            </a:xfrm>
            <a:grpFill/>
          </p:grpSpPr>
          <p:sp>
            <p:nvSpPr>
              <p:cNvPr id="39" name="Freeform 38">
                <a:extLst>
                  <a:ext uri="{FF2B5EF4-FFF2-40B4-BE49-F238E27FC236}">
                    <a16:creationId xmlns:a16="http://schemas.microsoft.com/office/drawing/2014/main" id="{CE00553D-65E2-1B0E-A759-F303341A76ED}"/>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589BF8-7FB3-0496-4D17-2315A31AFE55}"/>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FC5CE7-27FA-69D9-F741-E6AC8CD4E0C9}"/>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092FE95-8B36-3A68-5930-2838B9D8DD88}"/>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F9FF688-0659-EBA4-B9D5-33FF493F1949}"/>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698CA86-C0E4-B5A6-C727-2D4A6AB6A273}"/>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grpSp>
      </p:grpSp>
      <p:grpSp>
        <p:nvGrpSpPr>
          <p:cNvPr id="45" name="Graphic 3">
            <a:extLst>
              <a:ext uri="{FF2B5EF4-FFF2-40B4-BE49-F238E27FC236}">
                <a16:creationId xmlns:a16="http://schemas.microsoft.com/office/drawing/2014/main" id="{02E2F85A-B0A8-3C1B-12EB-2F9F43F2540F}"/>
              </a:ext>
            </a:extLst>
          </p:cNvPr>
          <p:cNvGrpSpPr/>
          <p:nvPr/>
        </p:nvGrpSpPr>
        <p:grpSpPr>
          <a:xfrm>
            <a:off x="973768" y="2428625"/>
            <a:ext cx="951078" cy="948995"/>
            <a:chOff x="10410452" y="410457"/>
            <a:chExt cx="1091621" cy="1089230"/>
          </a:xfrm>
          <a:solidFill>
            <a:schemeClr val="bg1"/>
          </a:solidFill>
        </p:grpSpPr>
        <p:sp>
          <p:nvSpPr>
            <p:cNvPr id="46" name="Freeform 45">
              <a:extLst>
                <a:ext uri="{FF2B5EF4-FFF2-40B4-BE49-F238E27FC236}">
                  <a16:creationId xmlns:a16="http://schemas.microsoft.com/office/drawing/2014/main" id="{D419EAD6-76B9-4327-3449-60015823991C}"/>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2A09039-CE84-C255-F4E6-4ACB88BDDF0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sp>
        <p:nvSpPr>
          <p:cNvPr id="48" name="Text Placeholder 1">
            <a:extLst>
              <a:ext uri="{FF2B5EF4-FFF2-40B4-BE49-F238E27FC236}">
                <a16:creationId xmlns:a16="http://schemas.microsoft.com/office/drawing/2014/main" id="{C5EACAF6-44CD-CAE2-3E86-77CF66A17389}"/>
              </a:ext>
            </a:extLst>
          </p:cNvPr>
          <p:cNvSpPr txBox="1">
            <a:spLocks/>
          </p:cNvSpPr>
          <p:nvPr/>
        </p:nvSpPr>
        <p:spPr>
          <a:xfrm>
            <a:off x="773905" y="3588474"/>
            <a:ext cx="6349704" cy="56959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err="1"/>
              <a:t>Os</a:t>
            </a:r>
            <a:r>
              <a:rPr lang="en-GB" dirty="0"/>
              <a:t> </a:t>
            </a:r>
            <a:r>
              <a:rPr lang="en-GB" dirty="0" err="1"/>
              <a:t>usuários</a:t>
            </a:r>
            <a:r>
              <a:rPr lang="en-GB" dirty="0"/>
              <a:t> </a:t>
            </a:r>
            <a:r>
              <a:rPr lang="en-GB" dirty="0" err="1"/>
              <a:t>que</a:t>
            </a:r>
            <a:r>
              <a:rPr lang="en-GB" dirty="0"/>
              <a:t> </a:t>
            </a:r>
            <a:r>
              <a:rPr lang="en-GB" dirty="0" err="1"/>
              <a:t>colocam</a:t>
            </a:r>
            <a:r>
              <a:rPr lang="en-GB" dirty="0"/>
              <a:t> </a:t>
            </a:r>
            <a:r>
              <a:rPr lang="en-GB" dirty="0" err="1"/>
              <a:t>os</a:t>
            </a:r>
            <a:r>
              <a:rPr lang="en-GB" dirty="0"/>
              <a:t> </a:t>
            </a:r>
            <a:r>
              <a:rPr lang="en-GB" dirty="0" err="1"/>
              <a:t>seus</a:t>
            </a:r>
            <a:r>
              <a:rPr lang="en-GB" dirty="0"/>
              <a:t> </a:t>
            </a:r>
            <a:r>
              <a:rPr lang="en-GB" dirty="0" err="1"/>
              <a:t>ativos</a:t>
            </a:r>
            <a:r>
              <a:rPr lang="en-GB" dirty="0"/>
              <a:t> no pool </a:t>
            </a:r>
            <a:r>
              <a:rPr lang="en-GB" dirty="0" err="1"/>
              <a:t>podem</a:t>
            </a:r>
            <a:r>
              <a:rPr lang="en-GB" dirty="0"/>
              <a:t> </a:t>
            </a:r>
            <a:r>
              <a:rPr lang="en-GB" dirty="0" err="1"/>
              <a:t>obter</a:t>
            </a:r>
            <a:r>
              <a:rPr lang="en-GB" dirty="0"/>
              <a:t> </a:t>
            </a:r>
            <a:r>
              <a:rPr lang="en-GB" dirty="0" err="1"/>
              <a:t>uma</a:t>
            </a:r>
            <a:r>
              <a:rPr lang="en-GB" dirty="0"/>
              <a:t> </a:t>
            </a:r>
            <a:r>
              <a:rPr lang="en-GB" dirty="0" err="1"/>
              <a:t>receita</a:t>
            </a:r>
            <a:r>
              <a:rPr lang="en-GB" dirty="0"/>
              <a:t> </a:t>
            </a:r>
            <a:r>
              <a:rPr lang="en-GB" dirty="0" err="1"/>
              <a:t>semelhante</a:t>
            </a:r>
            <a:r>
              <a:rPr lang="en-GB" dirty="0"/>
              <a:t> a </a:t>
            </a:r>
            <a:r>
              <a:rPr lang="en-GB" dirty="0" err="1"/>
              <a:t>juros</a:t>
            </a:r>
            <a:r>
              <a:rPr lang="en-GB" dirty="0"/>
              <a:t> </a:t>
            </a:r>
            <a:r>
              <a:rPr lang="en-GB" dirty="0" err="1"/>
              <a:t>em</a:t>
            </a:r>
            <a:r>
              <a:rPr lang="en-GB" dirty="0"/>
              <a:t> </a:t>
            </a:r>
            <a:r>
              <a:rPr lang="en-GB" dirty="0" err="1"/>
              <a:t>troca</a:t>
            </a:r>
            <a:r>
              <a:rPr lang="en-GB" dirty="0"/>
              <a:t>. Com o </a:t>
            </a:r>
            <a:r>
              <a:rPr lang="en-GB" dirty="0" err="1"/>
              <a:t>empréstimo</a:t>
            </a:r>
            <a:r>
              <a:rPr lang="en-GB" dirty="0"/>
              <a:t> </a:t>
            </a:r>
            <a:r>
              <a:rPr lang="en-GB" dirty="0" err="1"/>
              <a:t>baseado</a:t>
            </a:r>
            <a:r>
              <a:rPr lang="en-GB" dirty="0"/>
              <a:t> </a:t>
            </a:r>
            <a:r>
              <a:rPr lang="en-GB" dirty="0" err="1"/>
              <a:t>em</a:t>
            </a:r>
            <a:r>
              <a:rPr lang="en-GB" dirty="0"/>
              <a:t> </a:t>
            </a:r>
            <a:r>
              <a:rPr lang="en-GB" dirty="0" err="1"/>
              <a:t>ponto</a:t>
            </a:r>
            <a:r>
              <a:rPr lang="en-GB" dirty="0"/>
              <a:t> a </a:t>
            </a:r>
            <a:r>
              <a:rPr lang="en-GB" dirty="0" err="1"/>
              <a:t>ponto</a:t>
            </a:r>
            <a:r>
              <a:rPr lang="en-GB" dirty="0"/>
              <a:t>, </a:t>
            </a:r>
            <a:r>
              <a:rPr lang="en-GB" dirty="0" err="1"/>
              <a:t>os</a:t>
            </a:r>
            <a:r>
              <a:rPr lang="en-GB" dirty="0"/>
              <a:t> </a:t>
            </a:r>
            <a:r>
              <a:rPr lang="en-GB" dirty="0" err="1"/>
              <a:t>indivíduos</a:t>
            </a:r>
            <a:r>
              <a:rPr lang="en-GB" dirty="0"/>
              <a:t> </a:t>
            </a:r>
            <a:r>
              <a:rPr lang="en-GB" dirty="0" err="1"/>
              <a:t>tomam</a:t>
            </a:r>
            <a:r>
              <a:rPr lang="en-GB" dirty="0"/>
              <a:t> </a:t>
            </a:r>
            <a:r>
              <a:rPr lang="en-GB" dirty="0" err="1"/>
              <a:t>emprestado</a:t>
            </a:r>
            <a:r>
              <a:rPr lang="en-GB" dirty="0"/>
              <a:t> </a:t>
            </a:r>
            <a:r>
              <a:rPr lang="en-GB" dirty="0" err="1"/>
              <a:t>diretamente</a:t>
            </a:r>
            <a:r>
              <a:rPr lang="en-GB" dirty="0"/>
              <a:t> de um </a:t>
            </a:r>
            <a:r>
              <a:rPr lang="en-GB" dirty="0" err="1"/>
              <a:t>credor</a:t>
            </a:r>
            <a:r>
              <a:rPr lang="en-GB" dirty="0"/>
              <a:t> </a:t>
            </a:r>
            <a:r>
              <a:rPr lang="en-GB" dirty="0" err="1"/>
              <a:t>específico</a:t>
            </a:r>
            <a:r>
              <a:rPr lang="en-GB" dirty="0"/>
              <a:t>. </a:t>
            </a:r>
            <a:r>
              <a:rPr lang="en-GB" dirty="0" err="1"/>
              <a:t>Nesse</a:t>
            </a:r>
            <a:r>
              <a:rPr lang="en-GB" dirty="0"/>
              <a:t> </a:t>
            </a:r>
            <a:r>
              <a:rPr lang="en-GB" dirty="0" err="1"/>
              <a:t>caso</a:t>
            </a:r>
            <a:r>
              <a:rPr lang="en-GB" dirty="0"/>
              <a:t>, </a:t>
            </a:r>
            <a:r>
              <a:rPr lang="en-GB" dirty="0" err="1"/>
              <a:t>os</a:t>
            </a:r>
            <a:r>
              <a:rPr lang="en-GB" dirty="0"/>
              <a:t> </a:t>
            </a:r>
            <a:r>
              <a:rPr lang="en-GB" dirty="0" err="1"/>
              <a:t>protocolos</a:t>
            </a:r>
            <a:r>
              <a:rPr lang="en-GB" dirty="0"/>
              <a:t> de </a:t>
            </a:r>
            <a:r>
              <a:rPr lang="en-GB" dirty="0" err="1"/>
              <a:t>empréstimos</a:t>
            </a:r>
            <a:r>
              <a:rPr lang="en-GB" dirty="0"/>
              <a:t> </a:t>
            </a:r>
            <a:r>
              <a:rPr lang="en-GB" dirty="0" err="1"/>
              <a:t>descentralizados</a:t>
            </a:r>
            <a:r>
              <a:rPr lang="en-GB" dirty="0"/>
              <a:t> </a:t>
            </a:r>
            <a:r>
              <a:rPr lang="en-GB" dirty="0" err="1"/>
              <a:t>permitem</a:t>
            </a:r>
            <a:r>
              <a:rPr lang="en-GB" dirty="0"/>
              <a:t> </a:t>
            </a:r>
            <a:r>
              <a:rPr lang="en-GB" dirty="0" err="1"/>
              <a:t>que</a:t>
            </a:r>
            <a:r>
              <a:rPr lang="en-GB" dirty="0"/>
              <a:t> </a:t>
            </a:r>
            <a:r>
              <a:rPr lang="en-GB" dirty="0" err="1"/>
              <a:t>os</a:t>
            </a:r>
            <a:r>
              <a:rPr lang="en-GB" dirty="0"/>
              <a:t> </a:t>
            </a:r>
            <a:r>
              <a:rPr lang="en-GB" dirty="0" err="1"/>
              <a:t>mutuários</a:t>
            </a:r>
            <a:r>
              <a:rPr lang="en-GB" dirty="0"/>
              <a:t> </a:t>
            </a:r>
            <a:r>
              <a:rPr lang="en-GB" dirty="0" err="1"/>
              <a:t>contraiam</a:t>
            </a:r>
            <a:r>
              <a:rPr lang="en-GB" dirty="0"/>
              <a:t> </a:t>
            </a:r>
            <a:r>
              <a:rPr lang="en-GB" dirty="0" err="1"/>
              <a:t>empréstimos</a:t>
            </a:r>
            <a:r>
              <a:rPr lang="en-GB" dirty="0"/>
              <a:t> com </a:t>
            </a:r>
            <a:r>
              <a:rPr lang="en-GB" dirty="0" err="1"/>
              <a:t>barreiras</a:t>
            </a:r>
            <a:r>
              <a:rPr lang="en-GB" dirty="0"/>
              <a:t> </a:t>
            </a:r>
            <a:r>
              <a:rPr lang="en-GB" dirty="0" err="1"/>
              <a:t>mínimas</a:t>
            </a:r>
            <a:r>
              <a:rPr lang="en-GB" dirty="0"/>
              <a:t>. </a:t>
            </a:r>
            <a:r>
              <a:rPr lang="en-GB" dirty="0" err="1"/>
              <a:t>Os</a:t>
            </a:r>
            <a:r>
              <a:rPr lang="en-GB" dirty="0"/>
              <a:t> </a:t>
            </a:r>
            <a:r>
              <a:rPr lang="en-GB" dirty="0" err="1"/>
              <a:t>principais</a:t>
            </a:r>
            <a:r>
              <a:rPr lang="en-GB" dirty="0"/>
              <a:t> </a:t>
            </a:r>
            <a:r>
              <a:rPr lang="en-GB" dirty="0" err="1"/>
              <a:t>protocolos</a:t>
            </a:r>
            <a:r>
              <a:rPr lang="en-GB" dirty="0"/>
              <a:t> de </a:t>
            </a:r>
            <a:r>
              <a:rPr lang="en-GB" dirty="0" err="1"/>
              <a:t>empréstimo</a:t>
            </a:r>
            <a:r>
              <a:rPr lang="en-GB" dirty="0"/>
              <a:t> </a:t>
            </a:r>
            <a:r>
              <a:rPr lang="en-GB" dirty="0" err="1"/>
              <a:t>DeFi</a:t>
            </a:r>
            <a:r>
              <a:rPr lang="en-GB" dirty="0"/>
              <a:t> </a:t>
            </a:r>
            <a:r>
              <a:rPr lang="en-GB" dirty="0" err="1"/>
              <a:t>incluem</a:t>
            </a:r>
            <a:r>
              <a:rPr lang="en-GB" dirty="0"/>
              <a:t> </a:t>
            </a:r>
            <a:r>
              <a:rPr lang="en-GB" dirty="0" err="1"/>
              <a:t>Aave</a:t>
            </a:r>
            <a:r>
              <a:rPr lang="en-GB" dirty="0"/>
              <a:t>, Maker e Compound.</a:t>
            </a:r>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73905" y="4811028"/>
            <a:ext cx="6349704" cy="550385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Investir</a:t>
            </a:r>
            <a:endParaRPr lang="x-none" b="1" dirty="0">
              <a:solidFill>
                <a:srgbClr val="F79037"/>
              </a:solidFill>
              <a:cs typeface="+mn-cs"/>
            </a:endParaRPr>
          </a:p>
          <a:p>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DApps</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usados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executar</a:t>
            </a:r>
            <a:r>
              <a:rPr lang="en-US" dirty="0">
                <a:solidFill>
                  <a:srgbClr val="000000"/>
                </a:solidFill>
                <a:cs typeface="+mn-cs"/>
              </a:rPr>
              <a:t> </a:t>
            </a:r>
            <a:r>
              <a:rPr lang="en-US" dirty="0" err="1">
                <a:solidFill>
                  <a:srgbClr val="000000"/>
                </a:solidFill>
                <a:cs typeface="+mn-cs"/>
              </a:rPr>
              <a:t>estratégias</a:t>
            </a:r>
            <a:r>
              <a:rPr lang="en-US" dirty="0">
                <a:solidFill>
                  <a:srgbClr val="000000"/>
                </a:solidFill>
                <a:cs typeface="+mn-cs"/>
              </a:rPr>
              <a:t> de </a:t>
            </a:r>
            <a:r>
              <a:rPr lang="en-US" dirty="0" err="1">
                <a:solidFill>
                  <a:srgbClr val="000000"/>
                </a:solidFill>
                <a:cs typeface="+mn-cs"/>
              </a:rPr>
              <a:t>negociação</a:t>
            </a:r>
            <a:r>
              <a:rPr lang="en-US" dirty="0">
                <a:solidFill>
                  <a:srgbClr val="000000"/>
                </a:solidFill>
                <a:cs typeface="+mn-cs"/>
              </a:rPr>
              <a:t> </a:t>
            </a:r>
            <a:r>
              <a:rPr lang="en-US" dirty="0" err="1">
                <a:solidFill>
                  <a:srgbClr val="000000"/>
                </a:solidFill>
                <a:cs typeface="+mn-cs"/>
              </a:rPr>
              <a:t>automatizadas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TokenSets</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plataforma</a:t>
            </a:r>
            <a:r>
              <a:rPr lang="en-US" dirty="0">
                <a:solidFill>
                  <a:srgbClr val="000000"/>
                </a:solidFill>
                <a:cs typeface="+mn-cs"/>
              </a:rPr>
              <a:t> </a:t>
            </a:r>
            <a:r>
              <a:rPr lang="en-US" dirty="0" err="1">
                <a:solidFill>
                  <a:srgbClr val="000000"/>
                </a:solidFill>
                <a:cs typeface="+mn-cs"/>
              </a:rPr>
              <a:t>baseada</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DApp</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gerenciamento</a:t>
            </a:r>
            <a:r>
              <a:rPr lang="en-US" dirty="0">
                <a:solidFill>
                  <a:srgbClr val="000000"/>
                </a:solidFill>
                <a:cs typeface="+mn-cs"/>
              </a:rPr>
              <a:t> de </a:t>
            </a:r>
            <a:r>
              <a:rPr lang="en-US" dirty="0" err="1">
                <a:solidFill>
                  <a:srgbClr val="000000"/>
                </a:solidFill>
                <a:cs typeface="+mn-cs"/>
              </a:rPr>
              <a:t>portfólio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fornecem</a:t>
            </a:r>
            <a:r>
              <a:rPr lang="en-US" dirty="0">
                <a:solidFill>
                  <a:srgbClr val="000000"/>
                </a:solidFill>
                <a:cs typeface="+mn-cs"/>
              </a:rPr>
              <a:t> as </a:t>
            </a:r>
            <a:r>
              <a:rPr lang="en-US" dirty="0" err="1">
                <a:solidFill>
                  <a:srgbClr val="000000"/>
                </a:solidFill>
                <a:cs typeface="+mn-cs"/>
              </a:rPr>
              <a:t>condições</a:t>
            </a:r>
            <a:r>
              <a:rPr lang="en-US" dirty="0">
                <a:solidFill>
                  <a:srgbClr val="000000"/>
                </a:solidFill>
                <a:cs typeface="+mn-cs"/>
              </a:rPr>
              <a:t> de </a:t>
            </a:r>
            <a:r>
              <a:rPr lang="en-US" dirty="0" err="1">
                <a:solidFill>
                  <a:srgbClr val="000000"/>
                </a:solidFill>
                <a:cs typeface="+mn-cs"/>
              </a:rPr>
              <a:t>limite</a:t>
            </a:r>
            <a:r>
              <a:rPr lang="en-US" dirty="0">
                <a:solidFill>
                  <a:srgbClr val="000000"/>
                </a:solidFill>
                <a:cs typeface="+mn-cs"/>
              </a:rPr>
              <a:t> 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objetivos</a:t>
            </a:r>
            <a:r>
              <a:rPr lang="en-US" dirty="0">
                <a:solidFill>
                  <a:srgbClr val="000000"/>
                </a:solidFill>
                <a:cs typeface="+mn-cs"/>
              </a:rPr>
              <a:t> de </a:t>
            </a:r>
            <a:r>
              <a:rPr lang="en-US" dirty="0" err="1">
                <a:solidFill>
                  <a:srgbClr val="000000"/>
                </a:solidFill>
                <a:cs typeface="+mn-cs"/>
              </a:rPr>
              <a:t>investimento</a:t>
            </a:r>
            <a:r>
              <a:rPr lang="en-US" dirty="0">
                <a:solidFill>
                  <a:srgbClr val="000000"/>
                </a:solidFill>
                <a:cs typeface="+mn-cs"/>
              </a:rPr>
              <a:t> e,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seguida</a:t>
            </a:r>
            <a:r>
              <a:rPr lang="en-US" dirty="0">
                <a:solidFill>
                  <a:srgbClr val="000000"/>
                </a:solidFill>
                <a:cs typeface="+mn-cs"/>
              </a:rPr>
              <a:t>, o </a:t>
            </a:r>
            <a:r>
              <a:rPr lang="en-US" dirty="0" err="1">
                <a:solidFill>
                  <a:srgbClr val="000000"/>
                </a:solidFill>
                <a:cs typeface="+mn-cs"/>
              </a:rPr>
              <a:t>TokenSets</a:t>
            </a:r>
            <a:r>
              <a:rPr lang="en-US" dirty="0">
                <a:solidFill>
                  <a:srgbClr val="000000"/>
                </a:solidFill>
                <a:cs typeface="+mn-cs"/>
              </a:rPr>
              <a:t> </a:t>
            </a:r>
            <a:r>
              <a:rPr lang="en-US" dirty="0" err="1">
                <a:solidFill>
                  <a:srgbClr val="000000"/>
                </a:solidFill>
                <a:cs typeface="+mn-cs"/>
              </a:rPr>
              <a:t>negocia</a:t>
            </a:r>
            <a:r>
              <a:rPr lang="en-US" dirty="0">
                <a:solidFill>
                  <a:srgbClr val="000000"/>
                </a:solidFill>
                <a:cs typeface="+mn-cs"/>
              </a:rPr>
              <a:t>, </a:t>
            </a:r>
            <a:r>
              <a:rPr lang="en-US" dirty="0" err="1">
                <a:solidFill>
                  <a:srgbClr val="000000"/>
                </a:solidFill>
                <a:cs typeface="+mn-cs"/>
              </a:rPr>
              <a:t>equilibra</a:t>
            </a:r>
            <a:r>
              <a:rPr lang="en-US" dirty="0">
                <a:solidFill>
                  <a:srgbClr val="000000"/>
                </a:solidFill>
                <a:cs typeface="+mn-cs"/>
              </a:rPr>
              <a:t> e </a:t>
            </a:r>
            <a:r>
              <a:rPr lang="en-US" dirty="0" err="1">
                <a:solidFill>
                  <a:srgbClr val="000000"/>
                </a:solidFill>
                <a:cs typeface="+mn-cs"/>
              </a:rPr>
              <a:t>implementa</a:t>
            </a:r>
            <a:r>
              <a:rPr lang="en-US" dirty="0">
                <a:solidFill>
                  <a:srgbClr val="000000"/>
                </a:solidFill>
                <a:cs typeface="+mn-cs"/>
              </a:rPr>
              <a:t> </a:t>
            </a:r>
            <a:r>
              <a:rPr lang="en-US" dirty="0" err="1">
                <a:solidFill>
                  <a:srgbClr val="000000"/>
                </a:solidFill>
                <a:cs typeface="+mn-cs"/>
              </a:rPr>
              <a:t>estratégias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atingir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objetivos</a:t>
            </a:r>
            <a:r>
              <a:rPr lang="en-US" dirty="0">
                <a:solidFill>
                  <a:srgbClr val="000000"/>
                </a:solidFill>
                <a:cs typeface="+mn-cs"/>
              </a:rPr>
              <a:t> dos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automaticamente</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permite</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obtenham</a:t>
            </a:r>
            <a:r>
              <a:rPr lang="en-US" dirty="0">
                <a:solidFill>
                  <a:srgbClr val="000000"/>
                </a:solidFill>
                <a:cs typeface="+mn-cs"/>
              </a:rPr>
              <a:t> </a:t>
            </a:r>
            <a:r>
              <a:rPr lang="en-US" dirty="0" err="1">
                <a:solidFill>
                  <a:srgbClr val="000000"/>
                </a:solidFill>
                <a:cs typeface="+mn-cs"/>
              </a:rPr>
              <a:t>exposição</a:t>
            </a:r>
            <a:r>
              <a:rPr lang="en-US" dirty="0">
                <a:solidFill>
                  <a:srgbClr val="000000"/>
                </a:solidFill>
                <a:cs typeface="+mn-cs"/>
              </a:rPr>
              <a:t> a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cesta</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sem</a:t>
            </a:r>
            <a:r>
              <a:rPr lang="en-US" dirty="0">
                <a:solidFill>
                  <a:srgbClr val="000000"/>
                </a:solidFill>
                <a:cs typeface="+mn-cs"/>
              </a:rPr>
              <a:t> a </a:t>
            </a:r>
            <a:r>
              <a:rPr lang="en-US" dirty="0" err="1">
                <a:solidFill>
                  <a:srgbClr val="000000"/>
                </a:solidFill>
                <a:cs typeface="+mn-cs"/>
              </a:rPr>
              <a:t>necessidade</a:t>
            </a:r>
            <a:r>
              <a:rPr lang="en-US" dirty="0">
                <a:solidFill>
                  <a:srgbClr val="000000"/>
                </a:solidFill>
                <a:cs typeface="+mn-cs"/>
              </a:rPr>
              <a:t> de </a:t>
            </a:r>
            <a:r>
              <a:rPr lang="en-US" dirty="0" err="1">
                <a:solidFill>
                  <a:srgbClr val="000000"/>
                </a:solidFill>
                <a:cs typeface="+mn-cs"/>
              </a:rPr>
              <a:t>comprar</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individuais</a:t>
            </a:r>
            <a:r>
              <a:rPr lang="en-US" dirty="0">
                <a:solidFill>
                  <a:srgbClr val="000000"/>
                </a:solidFill>
                <a:cs typeface="+mn-cs"/>
              </a:rPr>
              <a:t>.</a:t>
            </a:r>
          </a:p>
          <a:p>
            <a:r>
              <a:rPr lang="en-US" dirty="0">
                <a:solidFill>
                  <a:srgbClr val="000000"/>
                </a:solidFill>
                <a:cs typeface="+mn-cs"/>
              </a:rPr>
              <a:t> </a:t>
            </a:r>
            <a:endParaRPr lang="x-none" dirty="0">
              <a:solidFill>
                <a:srgbClr val="000000"/>
              </a:solidFill>
              <a:cs typeface="+mn-cs"/>
            </a:endParaRPr>
          </a:p>
          <a:p>
            <a:r>
              <a:rPr lang="en-US" b="1" dirty="0" err="1">
                <a:solidFill>
                  <a:srgbClr val="F79037"/>
                </a:solidFill>
                <a:cs typeface="+mn-cs"/>
              </a:rPr>
              <a:t>Depósitos</a:t>
            </a:r>
            <a:r>
              <a:rPr lang="en-US" b="1" dirty="0">
                <a:solidFill>
                  <a:srgbClr val="F79037"/>
                </a:solidFill>
                <a:cs typeface="+mn-cs"/>
              </a:rPr>
              <a:t> (Staking)</a:t>
            </a:r>
          </a:p>
          <a:p>
            <a:r>
              <a:rPr lang="en-US" dirty="0" err="1">
                <a:solidFill>
                  <a:srgbClr val="000000"/>
                </a:solidFill>
                <a:cs typeface="+mn-cs"/>
              </a:rPr>
              <a:t>Embora</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haja</a:t>
            </a:r>
            <a:r>
              <a:rPr lang="en-US" dirty="0">
                <a:solidFill>
                  <a:srgbClr val="000000"/>
                </a:solidFill>
                <a:cs typeface="+mn-cs"/>
              </a:rPr>
              <a:t> </a:t>
            </a:r>
            <a:r>
              <a:rPr lang="en-US" dirty="0" err="1">
                <a:solidFill>
                  <a:srgbClr val="000000"/>
                </a:solidFill>
                <a:cs typeface="+mn-cs"/>
              </a:rPr>
              <a:t>depósitos</a:t>
            </a:r>
            <a:r>
              <a:rPr lang="en-US" dirty="0">
                <a:solidFill>
                  <a:srgbClr val="000000"/>
                </a:solidFill>
                <a:cs typeface="+mn-cs"/>
              </a:rPr>
              <a:t> no </a:t>
            </a:r>
            <a:r>
              <a:rPr lang="en-US" dirty="0" err="1">
                <a:solidFill>
                  <a:srgbClr val="000000"/>
                </a:solidFill>
                <a:cs typeface="+mn-cs"/>
              </a:rPr>
              <a:t>sentido</a:t>
            </a:r>
            <a:r>
              <a:rPr lang="en-US" dirty="0">
                <a:solidFill>
                  <a:srgbClr val="000000"/>
                </a:solidFill>
                <a:cs typeface="+mn-cs"/>
              </a:rPr>
              <a:t> </a:t>
            </a:r>
            <a:r>
              <a:rPr lang="en-US" dirty="0" err="1">
                <a:solidFill>
                  <a:srgbClr val="000000"/>
                </a:solidFill>
                <a:cs typeface="+mn-cs"/>
              </a:rPr>
              <a:t>tradicional</a:t>
            </a:r>
            <a:r>
              <a:rPr lang="en-US" dirty="0">
                <a:solidFill>
                  <a:srgbClr val="000000"/>
                </a:solidFill>
                <a:cs typeface="+mn-cs"/>
              </a:rPr>
              <a:t> no </a:t>
            </a:r>
            <a:r>
              <a:rPr lang="en-US" dirty="0" err="1">
                <a:solidFill>
                  <a:srgbClr val="000000"/>
                </a:solidFill>
                <a:cs typeface="+mn-cs"/>
              </a:rPr>
              <a:t>ecossistema</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existe</a:t>
            </a:r>
            <a:r>
              <a:rPr lang="en-US" dirty="0">
                <a:solidFill>
                  <a:srgbClr val="000000"/>
                </a:solidFill>
                <a:cs typeface="+mn-cs"/>
              </a:rPr>
              <a:t> um </a:t>
            </a:r>
            <a:r>
              <a:rPr lang="en-US" dirty="0" err="1">
                <a:solidFill>
                  <a:srgbClr val="000000"/>
                </a:solidFill>
                <a:cs typeface="+mn-cs"/>
              </a:rPr>
              <a:t>mecanismo</a:t>
            </a:r>
            <a:r>
              <a:rPr lang="en-US" dirty="0">
                <a:solidFill>
                  <a:srgbClr val="000000"/>
                </a:solidFill>
                <a:cs typeface="+mn-cs"/>
              </a:rPr>
              <a:t> </a:t>
            </a:r>
            <a:r>
              <a:rPr lang="en-US" dirty="0" err="1">
                <a:solidFill>
                  <a:srgbClr val="000000"/>
                </a:solidFill>
                <a:cs typeface="+mn-cs"/>
              </a:rPr>
              <a:t>muito</a:t>
            </a:r>
            <a:r>
              <a:rPr lang="en-US" dirty="0">
                <a:solidFill>
                  <a:srgbClr val="000000"/>
                </a:solidFill>
                <a:cs typeface="+mn-cs"/>
              </a:rPr>
              <a:t> </a:t>
            </a:r>
            <a:r>
              <a:rPr lang="en-US" dirty="0" err="1">
                <a:solidFill>
                  <a:srgbClr val="000000"/>
                </a:solidFill>
                <a:cs typeface="+mn-cs"/>
              </a:rPr>
              <a:t>semelhante</a:t>
            </a:r>
            <a:r>
              <a:rPr lang="en-US" dirty="0">
                <a:solidFill>
                  <a:srgbClr val="000000"/>
                </a:solidFill>
                <a:cs typeface="+mn-cs"/>
              </a:rPr>
              <a:t> (</a:t>
            </a:r>
            <a:r>
              <a:rPr lang="en-US" dirty="0" err="1">
                <a:solidFill>
                  <a:srgbClr val="000000"/>
                </a:solidFill>
                <a:cs typeface="+mn-cs"/>
              </a:rPr>
              <a:t>chamado</a:t>
            </a:r>
            <a:r>
              <a:rPr lang="en-US" dirty="0">
                <a:solidFill>
                  <a:srgbClr val="000000"/>
                </a:solidFill>
                <a:cs typeface="+mn-cs"/>
              </a:rPr>
              <a:t> de staking). Staking </a:t>
            </a:r>
            <a:r>
              <a:rPr lang="en-US" dirty="0" err="1">
                <a:solidFill>
                  <a:srgbClr val="000000"/>
                </a:solidFill>
                <a:cs typeface="+mn-cs"/>
              </a:rPr>
              <a:t>é</a:t>
            </a:r>
            <a:r>
              <a:rPr lang="en-US" dirty="0">
                <a:solidFill>
                  <a:srgbClr val="000000"/>
                </a:solidFill>
                <a:cs typeface="+mn-cs"/>
              </a:rPr>
              <a:t> o </a:t>
            </a:r>
            <a:r>
              <a:rPr lang="en-US" dirty="0" err="1">
                <a:solidFill>
                  <a:srgbClr val="000000"/>
                </a:solidFill>
                <a:cs typeface="+mn-cs"/>
              </a:rPr>
              <a:t>processo</a:t>
            </a:r>
            <a:r>
              <a:rPr lang="en-US" dirty="0">
                <a:solidFill>
                  <a:srgbClr val="000000"/>
                </a:solidFill>
                <a:cs typeface="+mn-cs"/>
              </a:rPr>
              <a:t> de </a:t>
            </a:r>
            <a:r>
              <a:rPr lang="en-US" dirty="0" err="1">
                <a:solidFill>
                  <a:srgbClr val="000000"/>
                </a:solidFill>
                <a:cs typeface="+mn-cs"/>
              </a:rPr>
              <a:t>bloqueio</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taxa.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portanto</a:t>
            </a:r>
            <a:r>
              <a:rPr lang="en-US" dirty="0">
                <a:solidFill>
                  <a:srgbClr val="000000"/>
                </a:solidFill>
                <a:cs typeface="+mn-cs"/>
              </a:rPr>
              <a:t>, </a:t>
            </a:r>
            <a:r>
              <a:rPr lang="en-US" dirty="0" err="1">
                <a:solidFill>
                  <a:srgbClr val="000000"/>
                </a:solidFill>
                <a:cs typeface="+mn-cs"/>
              </a:rPr>
              <a:t>comparável</a:t>
            </a:r>
            <a:r>
              <a:rPr lang="en-US" dirty="0">
                <a:solidFill>
                  <a:srgbClr val="000000"/>
                </a:solidFill>
                <a:cs typeface="+mn-cs"/>
              </a:rPr>
              <a:t> a </a:t>
            </a:r>
            <a:r>
              <a:rPr lang="en-US" dirty="0" err="1">
                <a:solidFill>
                  <a:srgbClr val="000000"/>
                </a:solidFill>
                <a:cs typeface="+mn-cs"/>
              </a:rPr>
              <a:t>depositar</a:t>
            </a:r>
            <a:r>
              <a:rPr lang="en-US" dirty="0">
                <a:solidFill>
                  <a:srgbClr val="000000"/>
                </a:solidFill>
                <a:cs typeface="+mn-cs"/>
              </a:rPr>
              <a:t> </a:t>
            </a:r>
            <a:r>
              <a:rPr lang="en-US" dirty="0" err="1">
                <a:solidFill>
                  <a:srgbClr val="000000"/>
                </a:solidFill>
                <a:cs typeface="+mn-cs"/>
              </a:rPr>
              <a:t>dinheiro</a:t>
            </a:r>
            <a:r>
              <a:rPr lang="en-US" dirty="0">
                <a:solidFill>
                  <a:srgbClr val="000000"/>
                </a:solidFill>
                <a:cs typeface="+mn-cs"/>
              </a:rPr>
              <a:t> </a:t>
            </a:r>
            <a:r>
              <a:rPr lang="en-US" dirty="0" err="1">
                <a:solidFill>
                  <a:srgbClr val="000000"/>
                </a:solidFill>
                <a:cs typeface="+mn-cs"/>
              </a:rPr>
              <a:t>num</a:t>
            </a:r>
            <a:r>
              <a:rPr lang="en-US" dirty="0">
                <a:solidFill>
                  <a:srgbClr val="000000"/>
                </a:solidFill>
                <a:cs typeface="+mn-cs"/>
              </a:rPr>
              <a:t> </a:t>
            </a:r>
            <a:r>
              <a:rPr lang="en-US" dirty="0" err="1">
                <a:solidFill>
                  <a:srgbClr val="000000"/>
                </a:solidFill>
                <a:cs typeface="+mn-cs"/>
              </a:rPr>
              <a:t>banco</a:t>
            </a:r>
            <a:r>
              <a:rPr lang="en-US" dirty="0">
                <a:solidFill>
                  <a:srgbClr val="000000"/>
                </a:solidFill>
                <a:cs typeface="+mn-cs"/>
              </a:rPr>
              <a:t> regular. </a:t>
            </a:r>
            <a:r>
              <a:rPr lang="en-US" dirty="0" err="1">
                <a:solidFill>
                  <a:srgbClr val="000000"/>
                </a:solidFill>
                <a:cs typeface="+mn-cs"/>
              </a:rPr>
              <a:t>Assim</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um </a:t>
            </a:r>
            <a:r>
              <a:rPr lang="en-US" dirty="0" err="1">
                <a:solidFill>
                  <a:srgbClr val="000000"/>
                </a:solidFill>
                <a:cs typeface="+mn-cs"/>
              </a:rPr>
              <a:t>depósito</a:t>
            </a:r>
            <a:r>
              <a:rPr lang="en-US" dirty="0">
                <a:solidFill>
                  <a:srgbClr val="000000"/>
                </a:solidFill>
                <a:cs typeface="+mn-cs"/>
              </a:rPr>
              <a:t> </a:t>
            </a:r>
            <a:r>
              <a:rPr lang="en-US" dirty="0" err="1">
                <a:solidFill>
                  <a:srgbClr val="000000"/>
                </a:solidFill>
                <a:cs typeface="+mn-cs"/>
              </a:rPr>
              <a:t>bancário</a:t>
            </a:r>
            <a:r>
              <a:rPr lang="en-US" dirty="0">
                <a:solidFill>
                  <a:srgbClr val="000000"/>
                </a:solidFill>
                <a:cs typeface="+mn-cs"/>
              </a:rPr>
              <a:t> </a:t>
            </a:r>
            <a:r>
              <a:rPr lang="en-US" dirty="0" err="1">
                <a:solidFill>
                  <a:srgbClr val="000000"/>
                </a:solidFill>
                <a:cs typeface="+mn-cs"/>
              </a:rPr>
              <a:t>representa</a:t>
            </a:r>
            <a:r>
              <a:rPr lang="en-US" dirty="0">
                <a:solidFill>
                  <a:srgbClr val="000000"/>
                </a:solidFill>
                <a:cs typeface="+mn-cs"/>
              </a:rPr>
              <a:t> um </a:t>
            </a:r>
            <a:r>
              <a:rPr lang="en-US" dirty="0" err="1">
                <a:solidFill>
                  <a:srgbClr val="000000"/>
                </a:solidFill>
                <a:cs typeface="+mn-cs"/>
              </a:rPr>
              <a:t>empréstimo</a:t>
            </a:r>
            <a:r>
              <a:rPr lang="en-US" dirty="0">
                <a:solidFill>
                  <a:srgbClr val="000000"/>
                </a:solidFill>
                <a:cs typeface="+mn-cs"/>
              </a:rPr>
              <a:t> de </a:t>
            </a:r>
            <a:r>
              <a:rPr lang="en-US" dirty="0" err="1">
                <a:solidFill>
                  <a:srgbClr val="000000"/>
                </a:solidFill>
                <a:cs typeface="+mn-cs"/>
              </a:rPr>
              <a:t>curto</a:t>
            </a:r>
            <a:r>
              <a:rPr lang="en-US" dirty="0">
                <a:solidFill>
                  <a:srgbClr val="000000"/>
                </a:solidFill>
                <a:cs typeface="+mn-cs"/>
              </a:rPr>
              <a:t> </a:t>
            </a:r>
            <a:r>
              <a:rPr lang="en-US" dirty="0" err="1">
                <a:solidFill>
                  <a:srgbClr val="000000"/>
                </a:solidFill>
                <a:cs typeface="+mn-cs"/>
              </a:rPr>
              <a:t>prazo</a:t>
            </a:r>
            <a:r>
              <a:rPr lang="en-US" dirty="0">
                <a:solidFill>
                  <a:srgbClr val="000000"/>
                </a:solidFill>
                <a:cs typeface="+mn-cs"/>
              </a:rPr>
              <a:t> </a:t>
            </a:r>
            <a:r>
              <a:rPr lang="en-US" dirty="0" err="1">
                <a:solidFill>
                  <a:srgbClr val="000000"/>
                </a:solidFill>
                <a:cs typeface="+mn-cs"/>
              </a:rPr>
              <a:t>concedido</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banco</a:t>
            </a:r>
            <a:r>
              <a:rPr lang="en-US" dirty="0">
                <a:solidFill>
                  <a:srgbClr val="000000"/>
                </a:solidFill>
                <a:cs typeface="+mn-cs"/>
              </a:rPr>
              <a:t>, as </a:t>
            </a:r>
            <a:r>
              <a:rPr lang="en-US" dirty="0" err="1">
                <a:solidFill>
                  <a:srgbClr val="000000"/>
                </a:solidFill>
                <a:cs typeface="+mn-cs"/>
              </a:rPr>
              <a:t>criptomoedas</a:t>
            </a:r>
            <a:r>
              <a:rPr lang="en-US" dirty="0">
                <a:solidFill>
                  <a:srgbClr val="000000"/>
                </a:solidFill>
                <a:cs typeface="+mn-cs"/>
              </a:rPr>
              <a:t> </a:t>
            </a:r>
            <a:r>
              <a:rPr lang="en-US" dirty="0" err="1">
                <a:solidFill>
                  <a:srgbClr val="000000"/>
                </a:solidFill>
                <a:cs typeface="+mn-cs"/>
              </a:rPr>
              <a:t>apostadas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vistas </a:t>
            </a:r>
            <a:r>
              <a:rPr lang="en-US" dirty="0" err="1">
                <a:solidFill>
                  <a:srgbClr val="000000"/>
                </a:solidFill>
                <a:cs typeface="+mn-cs"/>
              </a:rPr>
              <a:t>como</a:t>
            </a:r>
            <a:r>
              <a:rPr lang="en-US" dirty="0">
                <a:solidFill>
                  <a:srgbClr val="000000"/>
                </a:solidFill>
                <a:cs typeface="+mn-cs"/>
              </a:rPr>
              <a:t> um </a:t>
            </a:r>
            <a:r>
              <a:rPr lang="en-US" dirty="0" err="1">
                <a:solidFill>
                  <a:srgbClr val="000000"/>
                </a:solidFill>
                <a:cs typeface="+mn-cs"/>
              </a:rPr>
              <a:t>empréstimo</a:t>
            </a:r>
            <a:r>
              <a:rPr lang="en-US" dirty="0">
                <a:solidFill>
                  <a:srgbClr val="000000"/>
                </a:solidFill>
                <a:cs typeface="+mn-cs"/>
              </a:rPr>
              <a:t> de </a:t>
            </a:r>
            <a:r>
              <a:rPr lang="en-US" dirty="0" err="1">
                <a:solidFill>
                  <a:srgbClr val="000000"/>
                </a:solidFill>
                <a:cs typeface="+mn-cs"/>
              </a:rPr>
              <a:t>curto</a:t>
            </a:r>
            <a:r>
              <a:rPr lang="en-US" dirty="0">
                <a:solidFill>
                  <a:srgbClr val="000000"/>
                </a:solidFill>
                <a:cs typeface="+mn-cs"/>
              </a:rPr>
              <a:t> </a:t>
            </a:r>
            <a:r>
              <a:rPr lang="en-US" dirty="0" err="1">
                <a:solidFill>
                  <a:srgbClr val="000000"/>
                </a:solidFill>
                <a:cs typeface="+mn-cs"/>
              </a:rPr>
              <a:t>prazo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um </a:t>
            </a:r>
            <a:r>
              <a:rPr lang="en-US" dirty="0" err="1">
                <a:solidFill>
                  <a:srgbClr val="000000"/>
                </a:solidFill>
                <a:cs typeface="+mn-cs"/>
              </a:rPr>
              <a:t>protocolo</a:t>
            </a:r>
            <a:r>
              <a:rPr lang="en-US" dirty="0">
                <a:solidFill>
                  <a:srgbClr val="000000"/>
                </a:solidFill>
                <a:cs typeface="+mn-cs"/>
              </a:rPr>
              <a:t>. Durante o tempo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são </a:t>
            </a:r>
            <a:r>
              <a:rPr lang="en-US" dirty="0" err="1">
                <a:solidFill>
                  <a:srgbClr val="000000"/>
                </a:solidFill>
                <a:cs typeface="+mn-cs"/>
              </a:rPr>
              <a:t>apostados</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ganham</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pequena</a:t>
            </a:r>
            <a:r>
              <a:rPr lang="en-US" dirty="0">
                <a:solidFill>
                  <a:srgbClr val="000000"/>
                </a:solidFill>
                <a:cs typeface="+mn-cs"/>
              </a:rPr>
              <a:t> </a:t>
            </a:r>
            <a:r>
              <a:rPr lang="en-US" dirty="0" err="1">
                <a:solidFill>
                  <a:srgbClr val="000000"/>
                </a:solidFill>
                <a:cs typeface="+mn-cs"/>
              </a:rPr>
              <a:t>renda</a:t>
            </a:r>
            <a:r>
              <a:rPr lang="en-US" dirty="0">
                <a:solidFill>
                  <a:srgbClr val="000000"/>
                </a:solidFill>
                <a:cs typeface="+mn-cs"/>
              </a:rPr>
              <a:t>. No </a:t>
            </a:r>
            <a:r>
              <a:rPr lang="en-US" dirty="0" err="1">
                <a:solidFill>
                  <a:srgbClr val="000000"/>
                </a:solidFill>
                <a:cs typeface="+mn-cs"/>
              </a:rPr>
              <a:t>entanto</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vendidos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usados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proprietários</a:t>
            </a:r>
            <a:r>
              <a:rPr lang="en-US" dirty="0">
                <a:solidFill>
                  <a:srgbClr val="000000"/>
                </a:solidFill>
                <a:cs typeface="+mn-cs"/>
              </a:rPr>
              <a:t> </a:t>
            </a:r>
            <a:r>
              <a:rPr lang="en-US" dirty="0" err="1">
                <a:solidFill>
                  <a:srgbClr val="000000"/>
                </a:solidFill>
                <a:cs typeface="+mn-cs"/>
              </a:rPr>
              <a:t>durante</a:t>
            </a:r>
            <a:r>
              <a:rPr lang="en-US" dirty="0">
                <a:solidFill>
                  <a:srgbClr val="000000"/>
                </a:solidFill>
                <a:cs typeface="+mn-cs"/>
              </a:rPr>
              <a:t> </a:t>
            </a:r>
            <a:r>
              <a:rPr lang="en-US" dirty="0" err="1">
                <a:solidFill>
                  <a:srgbClr val="000000"/>
                </a:solidFill>
                <a:cs typeface="+mn-cs"/>
              </a:rPr>
              <a:t>esse</a:t>
            </a:r>
            <a:r>
              <a:rPr lang="en-US" dirty="0">
                <a:solidFill>
                  <a:srgbClr val="000000"/>
                </a:solidFill>
                <a:cs typeface="+mn-cs"/>
              </a:rPr>
              <a:t> </a:t>
            </a:r>
            <a:r>
              <a:rPr lang="en-US" dirty="0" err="1">
                <a:solidFill>
                  <a:srgbClr val="000000"/>
                </a:solidFill>
                <a:cs typeface="+mn-cs"/>
              </a:rPr>
              <a:t>período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bloqueados</a:t>
            </a:r>
            <a:r>
              <a:rPr lang="en-US" dirty="0">
                <a:solidFill>
                  <a:srgbClr val="000000"/>
                </a:solidFill>
                <a:cs typeface="+mn-cs"/>
              </a:rPr>
              <a:t> </a:t>
            </a:r>
            <a:r>
              <a:rPr lang="en-US" dirty="0" err="1">
                <a:solidFill>
                  <a:srgbClr val="000000"/>
                </a:solidFill>
                <a:cs typeface="+mn-cs"/>
              </a:rPr>
              <a:t>dessa</a:t>
            </a:r>
            <a:r>
              <a:rPr lang="en-US" dirty="0">
                <a:solidFill>
                  <a:srgbClr val="000000"/>
                </a:solidFill>
                <a:cs typeface="+mn-cs"/>
              </a:rPr>
              <a:t> </a:t>
            </a:r>
            <a:r>
              <a:rPr lang="en-US" dirty="0" err="1">
                <a:solidFill>
                  <a:srgbClr val="000000"/>
                </a:solidFill>
                <a:cs typeface="+mn-cs"/>
              </a:rPr>
              <a:t>maneira</a:t>
            </a:r>
            <a:r>
              <a:rPr lang="en-US" dirty="0">
                <a:solidFill>
                  <a:srgbClr val="000000"/>
                </a:solidFill>
                <a:cs typeface="+mn-cs"/>
              </a:rPr>
              <a:t> </a:t>
            </a:r>
            <a:r>
              <a:rPr lang="en-US" dirty="0" err="1">
                <a:solidFill>
                  <a:srgbClr val="000000"/>
                </a:solidFill>
                <a:cs typeface="+mn-cs"/>
              </a:rPr>
              <a:t>geralmente</a:t>
            </a:r>
            <a:r>
              <a:rPr lang="en-US" dirty="0">
                <a:solidFill>
                  <a:srgbClr val="000000"/>
                </a:solidFill>
                <a:cs typeface="+mn-cs"/>
              </a:rPr>
              <a:t> são </a:t>
            </a:r>
            <a:r>
              <a:rPr lang="en-US" dirty="0" err="1">
                <a:solidFill>
                  <a:srgbClr val="000000"/>
                </a:solidFill>
                <a:cs typeface="+mn-cs"/>
              </a:rPr>
              <a:t>usados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processos</a:t>
            </a:r>
            <a:r>
              <a:rPr lang="en-US" dirty="0">
                <a:solidFill>
                  <a:srgbClr val="000000"/>
                </a:solidFill>
                <a:cs typeface="+mn-cs"/>
              </a:rPr>
              <a:t> </a:t>
            </a:r>
            <a:r>
              <a:rPr lang="en-US" dirty="0" err="1">
                <a:solidFill>
                  <a:srgbClr val="000000"/>
                </a:solidFill>
                <a:cs typeface="+mn-cs"/>
              </a:rPr>
              <a:t>adjacentes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suporte</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mecanismo</a:t>
            </a:r>
            <a:r>
              <a:rPr lang="en-US" dirty="0">
                <a:solidFill>
                  <a:srgbClr val="000000"/>
                </a:solidFill>
                <a:cs typeface="+mn-cs"/>
              </a:rPr>
              <a:t> de </a:t>
            </a:r>
            <a:r>
              <a:rPr lang="en-US" dirty="0" err="1">
                <a:solidFill>
                  <a:srgbClr val="000000"/>
                </a:solidFill>
                <a:cs typeface="+mn-cs"/>
              </a:rPr>
              <a:t>validação</a:t>
            </a:r>
            <a:r>
              <a:rPr lang="en-US" dirty="0">
                <a:solidFill>
                  <a:srgbClr val="000000"/>
                </a:solidFill>
                <a:cs typeface="+mn-cs"/>
              </a:rPr>
              <a:t> de </a:t>
            </a:r>
            <a:r>
              <a:rPr lang="en-US" dirty="0" err="1">
                <a:solidFill>
                  <a:srgbClr val="000000"/>
                </a:solidFill>
                <a:cs typeface="+mn-cs"/>
              </a:rPr>
              <a:t>transação</a:t>
            </a:r>
            <a:r>
              <a:rPr lang="en-US" dirty="0">
                <a:solidFill>
                  <a:srgbClr val="000000"/>
                </a:solidFill>
                <a:cs typeface="+mn-cs"/>
              </a:rPr>
              <a:t> da </a:t>
            </a:r>
            <a:r>
              <a:rPr lang="en-US" dirty="0" err="1">
                <a:solidFill>
                  <a:srgbClr val="000000"/>
                </a:solidFill>
                <a:cs typeface="+mn-cs"/>
              </a:rPr>
              <a:t>rede</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subjacente</a:t>
            </a:r>
            <a:r>
              <a:rPr lang="en-US" dirty="0">
                <a:solidFill>
                  <a:srgbClr val="000000"/>
                </a:solidFill>
                <a:cs typeface="+mn-cs"/>
              </a:rPr>
              <a:t>).</a:t>
            </a:r>
          </a:p>
          <a:p>
            <a:r>
              <a:rPr lang="en-US" b="1" dirty="0" err="1">
                <a:solidFill>
                  <a:srgbClr val="F79037"/>
                </a:solidFill>
                <a:cs typeface="+mn-cs"/>
              </a:rPr>
              <a:t>Pagamentos</a:t>
            </a:r>
            <a:r>
              <a:rPr lang="en-US" b="1" dirty="0">
                <a:solidFill>
                  <a:srgbClr val="F79037"/>
                </a:solidFill>
                <a:cs typeface="+mn-cs"/>
              </a:rPr>
              <a:t> e </a:t>
            </a:r>
            <a:r>
              <a:rPr lang="en-US" b="1" dirty="0" err="1">
                <a:solidFill>
                  <a:srgbClr val="F79037"/>
                </a:solidFill>
                <a:cs typeface="+mn-cs"/>
              </a:rPr>
              <a:t>stablecoins</a:t>
            </a:r>
            <a:endParaRPr lang="en-US" b="1" dirty="0">
              <a:solidFill>
                <a:srgbClr val="F79037"/>
              </a:solidFill>
              <a:cs typeface="+mn-cs"/>
            </a:endParaRPr>
          </a:p>
          <a:p>
            <a:r>
              <a:rPr lang="en-US" dirty="0">
                <a:solidFill>
                  <a:srgbClr val="000000"/>
                </a:solidFill>
                <a:cs typeface="+mn-cs"/>
              </a:rPr>
              <a:t>A </a:t>
            </a:r>
            <a:r>
              <a:rPr lang="en-US" dirty="0" err="1">
                <a:solidFill>
                  <a:srgbClr val="000000"/>
                </a:solidFill>
                <a:cs typeface="+mn-cs"/>
              </a:rPr>
              <a:t>alta</a:t>
            </a:r>
            <a:r>
              <a:rPr lang="en-US" dirty="0">
                <a:solidFill>
                  <a:srgbClr val="000000"/>
                </a:solidFill>
                <a:cs typeface="+mn-cs"/>
              </a:rPr>
              <a:t> </a:t>
            </a:r>
            <a:r>
              <a:rPr lang="en-US" dirty="0" err="1">
                <a:solidFill>
                  <a:srgbClr val="000000"/>
                </a:solidFill>
                <a:cs typeface="+mn-cs"/>
              </a:rPr>
              <a:t>volatilidade</a:t>
            </a:r>
            <a:r>
              <a:rPr lang="en-US" dirty="0">
                <a:solidFill>
                  <a:srgbClr val="000000"/>
                </a:solidFill>
                <a:cs typeface="+mn-cs"/>
              </a:rPr>
              <a:t> de </a:t>
            </a:r>
            <a:r>
              <a:rPr lang="en-US" dirty="0" err="1">
                <a:solidFill>
                  <a:srgbClr val="000000"/>
                </a:solidFill>
                <a:cs typeface="+mn-cs"/>
              </a:rPr>
              <a:t>criptomoedas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e Ether </a:t>
            </a:r>
            <a:r>
              <a:rPr lang="en-US" dirty="0" err="1">
                <a:solidFill>
                  <a:srgbClr val="000000"/>
                </a:solidFill>
                <a:cs typeface="+mn-cs"/>
              </a:rPr>
              <a:t>dificulta</a:t>
            </a:r>
            <a:r>
              <a:rPr lang="en-US" dirty="0">
                <a:solidFill>
                  <a:srgbClr val="000000"/>
                </a:solidFill>
                <a:cs typeface="+mn-cs"/>
              </a:rPr>
              <a:t> o </a:t>
            </a:r>
            <a:r>
              <a:rPr lang="en-US" dirty="0" err="1">
                <a:solidFill>
                  <a:srgbClr val="000000"/>
                </a:solidFill>
                <a:cs typeface="+mn-cs"/>
              </a:rPr>
              <a:t>seu</a:t>
            </a:r>
            <a:r>
              <a:rPr lang="en-US" dirty="0">
                <a:solidFill>
                  <a:srgbClr val="000000"/>
                </a:solidFill>
                <a:cs typeface="+mn-cs"/>
              </a:rPr>
              <a:t> </a:t>
            </a:r>
            <a:r>
              <a:rPr lang="en-US" dirty="0" err="1">
                <a:solidFill>
                  <a:srgbClr val="000000"/>
                </a:solidFill>
                <a:cs typeface="+mn-cs"/>
              </a:rPr>
              <a:t>uso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fins de </a:t>
            </a:r>
            <a:r>
              <a:rPr lang="en-US" dirty="0" err="1">
                <a:solidFill>
                  <a:srgbClr val="000000"/>
                </a:solidFill>
                <a:cs typeface="+mn-cs"/>
              </a:rPr>
              <a:t>pagamento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aqui</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entram</a:t>
            </a:r>
            <a:r>
              <a:rPr lang="en-US" dirty="0">
                <a:solidFill>
                  <a:srgbClr val="000000"/>
                </a:solidFill>
                <a:cs typeface="+mn-cs"/>
              </a:rPr>
              <a:t> as </a:t>
            </a:r>
            <a:r>
              <a:rPr lang="en-US" dirty="0" err="1">
                <a:solidFill>
                  <a:srgbClr val="000000"/>
                </a:solidFill>
                <a:cs typeface="+mn-cs"/>
              </a:rPr>
              <a:t>stablecoins</a:t>
            </a:r>
            <a:r>
              <a:rPr lang="en-US" dirty="0">
                <a:solidFill>
                  <a:srgbClr val="000000"/>
                </a:solidFill>
                <a:cs typeface="+mn-cs"/>
              </a:rPr>
              <a:t>. </a:t>
            </a:r>
            <a:r>
              <a:rPr lang="en-US" dirty="0" err="1">
                <a:solidFill>
                  <a:srgbClr val="000000"/>
                </a:solidFill>
                <a:cs typeface="+mn-cs"/>
              </a:rPr>
              <a:t>Stablecoins</a:t>
            </a:r>
            <a:r>
              <a:rPr lang="en-US" dirty="0">
                <a:solidFill>
                  <a:srgbClr val="000000"/>
                </a:solidFill>
                <a:cs typeface="+mn-cs"/>
              </a:rPr>
              <a:t> são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atrelados</a:t>
            </a:r>
            <a:r>
              <a:rPr lang="en-US" dirty="0">
                <a:solidFill>
                  <a:srgbClr val="000000"/>
                </a:solidFill>
                <a:cs typeface="+mn-cs"/>
              </a:rPr>
              <a:t> a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cesta</a:t>
            </a:r>
            <a:r>
              <a:rPr lang="en-US" dirty="0">
                <a:solidFill>
                  <a:srgbClr val="000000"/>
                </a:solidFill>
                <a:cs typeface="+mn-cs"/>
              </a:rPr>
              <a:t> de) </a:t>
            </a:r>
            <a:r>
              <a:rPr lang="en-US" dirty="0" err="1">
                <a:solidFill>
                  <a:srgbClr val="000000"/>
                </a:solidFill>
                <a:cs typeface="+mn-cs"/>
              </a:rPr>
              <a:t>moedas</a:t>
            </a:r>
            <a:r>
              <a:rPr lang="en-US" dirty="0">
                <a:solidFill>
                  <a:srgbClr val="000000"/>
                </a:solidFill>
                <a:cs typeface="+mn-cs"/>
              </a:rPr>
              <a:t> </a:t>
            </a:r>
            <a:r>
              <a:rPr lang="en-US" dirty="0" err="1">
                <a:solidFill>
                  <a:srgbClr val="000000"/>
                </a:solidFill>
                <a:cs typeface="+mn-cs"/>
              </a:rPr>
              <a:t>fiduciárias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algum</a:t>
            </a:r>
            <a:r>
              <a:rPr lang="en-US" dirty="0">
                <a:solidFill>
                  <a:srgbClr val="000000"/>
                </a:solidFill>
                <a:cs typeface="+mn-cs"/>
              </a:rPr>
              <a:t> outro </a:t>
            </a:r>
            <a:r>
              <a:rPr lang="en-US" dirty="0" err="1">
                <a:solidFill>
                  <a:srgbClr val="000000"/>
                </a:solidFill>
                <a:cs typeface="+mn-cs"/>
              </a:rPr>
              <a:t>ativo</a:t>
            </a:r>
            <a:r>
              <a:rPr lang="en-US" dirty="0">
                <a:solidFill>
                  <a:srgbClr val="000000"/>
                </a:solidFill>
                <a:cs typeface="+mn-cs"/>
              </a:rPr>
              <a:t> </a:t>
            </a:r>
            <a:r>
              <a:rPr lang="en-US" dirty="0" err="1">
                <a:solidFill>
                  <a:srgbClr val="000000"/>
                </a:solidFill>
                <a:cs typeface="+mn-cs"/>
              </a:rPr>
              <a:t>estável</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pretendem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um </a:t>
            </a:r>
            <a:r>
              <a:rPr lang="en-US" dirty="0" err="1">
                <a:solidFill>
                  <a:srgbClr val="000000"/>
                </a:solidFill>
                <a:cs typeface="+mn-cs"/>
              </a:rPr>
              <a:t>meio</a:t>
            </a:r>
            <a:r>
              <a:rPr lang="en-US" dirty="0">
                <a:solidFill>
                  <a:srgbClr val="000000"/>
                </a:solidFill>
                <a:cs typeface="+mn-cs"/>
              </a:rPr>
              <a:t> de </a:t>
            </a:r>
            <a:r>
              <a:rPr lang="en-US" dirty="0" err="1">
                <a:solidFill>
                  <a:srgbClr val="000000"/>
                </a:solidFill>
                <a:cs typeface="+mn-cs"/>
              </a:rPr>
              <a:t>pagamento</a:t>
            </a:r>
            <a:r>
              <a:rPr lang="en-US" dirty="0">
                <a:solidFill>
                  <a:srgbClr val="000000"/>
                </a:solidFill>
                <a:cs typeface="+mn-cs"/>
              </a:rPr>
              <a:t> com </a:t>
            </a:r>
            <a:r>
              <a:rPr lang="en-US" dirty="0" err="1">
                <a:solidFill>
                  <a:srgbClr val="000000"/>
                </a:solidFill>
                <a:cs typeface="+mn-cs"/>
              </a:rPr>
              <a:t>volatilidade</a:t>
            </a:r>
            <a:r>
              <a:rPr lang="en-US" dirty="0">
                <a:solidFill>
                  <a:srgbClr val="000000"/>
                </a:solidFill>
                <a:cs typeface="+mn-cs"/>
              </a:rPr>
              <a:t> </a:t>
            </a:r>
            <a:r>
              <a:rPr lang="en-US" dirty="0" err="1">
                <a:solidFill>
                  <a:srgbClr val="000000"/>
                </a:solidFill>
                <a:cs typeface="+mn-cs"/>
              </a:rPr>
              <a:t>semelhante</a:t>
            </a:r>
            <a:r>
              <a:rPr lang="en-US" dirty="0">
                <a:solidFill>
                  <a:srgbClr val="000000"/>
                </a:solidFill>
                <a:cs typeface="+mn-cs"/>
              </a:rPr>
              <a:t> </a:t>
            </a:r>
            <a:r>
              <a:rPr lang="en-US" dirty="0" err="1">
                <a:solidFill>
                  <a:srgbClr val="000000"/>
                </a:solidFill>
                <a:cs typeface="+mn-cs"/>
              </a:rPr>
              <a:t>às</a:t>
            </a:r>
            <a:r>
              <a:rPr lang="en-US" dirty="0">
                <a:solidFill>
                  <a:srgbClr val="000000"/>
                </a:solidFill>
                <a:cs typeface="+mn-cs"/>
              </a:rPr>
              <a:t> </a:t>
            </a:r>
            <a:r>
              <a:rPr lang="en-US" dirty="0" err="1">
                <a:solidFill>
                  <a:srgbClr val="000000"/>
                </a:solidFill>
                <a:cs typeface="+mn-cs"/>
              </a:rPr>
              <a:t>moedas</a:t>
            </a:r>
            <a:r>
              <a:rPr lang="en-US" dirty="0">
                <a:solidFill>
                  <a:srgbClr val="000000"/>
                </a:solidFill>
                <a:cs typeface="+mn-cs"/>
              </a:rPr>
              <a:t> </a:t>
            </a:r>
            <a:r>
              <a:rPr lang="en-US" dirty="0" err="1">
                <a:solidFill>
                  <a:srgbClr val="000000"/>
                </a:solidFill>
                <a:cs typeface="+mn-cs"/>
              </a:rPr>
              <a:t>fiduciárias</a:t>
            </a:r>
            <a:r>
              <a:rPr lang="en-US" dirty="0">
                <a:solidFill>
                  <a:srgbClr val="000000"/>
                </a:solidFill>
                <a:cs typeface="+mn-cs"/>
              </a:rPr>
              <a:t>. Como as </a:t>
            </a:r>
            <a:r>
              <a:rPr lang="en-US" dirty="0" err="1">
                <a:solidFill>
                  <a:srgbClr val="000000"/>
                </a:solidFill>
                <a:cs typeface="+mn-cs"/>
              </a:rPr>
              <a:t>stablecoins</a:t>
            </a:r>
            <a:r>
              <a:rPr lang="en-US" dirty="0">
                <a:solidFill>
                  <a:srgbClr val="000000"/>
                </a:solidFill>
                <a:cs typeface="+mn-cs"/>
              </a:rPr>
              <a:t> são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elas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perfeitamente</a:t>
            </a:r>
            <a:r>
              <a:rPr lang="en-US" dirty="0">
                <a:solidFill>
                  <a:srgbClr val="000000"/>
                </a:solidFill>
                <a:cs typeface="+mn-cs"/>
              </a:rPr>
              <a:t> </a:t>
            </a:r>
            <a:r>
              <a:rPr lang="en-US" dirty="0" err="1">
                <a:solidFill>
                  <a:srgbClr val="000000"/>
                </a:solidFill>
                <a:cs typeface="+mn-cs"/>
              </a:rPr>
              <a:t>integradas</a:t>
            </a:r>
            <a:r>
              <a:rPr lang="en-US" dirty="0">
                <a:solidFill>
                  <a:srgbClr val="000000"/>
                </a:solidFill>
                <a:cs typeface="+mn-cs"/>
              </a:rPr>
              <a:t> a outros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realizar</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on-chain com </a:t>
            </a:r>
            <a:r>
              <a:rPr lang="en-US" dirty="0" err="1">
                <a:solidFill>
                  <a:srgbClr val="000000"/>
                </a:solidFill>
                <a:cs typeface="+mn-cs"/>
              </a:rPr>
              <a:t>essas</a:t>
            </a:r>
            <a:r>
              <a:rPr lang="en-US" dirty="0">
                <a:solidFill>
                  <a:srgbClr val="000000"/>
                </a:solidFill>
                <a:cs typeface="+mn-cs"/>
              </a:rPr>
              <a:t> </a:t>
            </a:r>
            <a:r>
              <a:rPr lang="en-US" dirty="0" err="1">
                <a:solidFill>
                  <a:srgbClr val="000000"/>
                </a:solidFill>
                <a:cs typeface="+mn-cs"/>
              </a:rPr>
              <a:t>moedas</a:t>
            </a:r>
            <a:r>
              <a:rPr lang="en-US" dirty="0">
                <a:solidFill>
                  <a:srgbClr val="000000"/>
                </a:solidFill>
                <a:cs typeface="+mn-cs"/>
              </a:rPr>
              <a:t> </a:t>
            </a:r>
            <a:r>
              <a:rPr lang="en-US" dirty="0" err="1">
                <a:solidFill>
                  <a:srgbClr val="000000"/>
                </a:solidFill>
                <a:cs typeface="+mn-cs"/>
              </a:rPr>
              <a:t>sem</a:t>
            </a:r>
            <a:r>
              <a:rPr lang="en-US" dirty="0">
                <a:solidFill>
                  <a:srgbClr val="000000"/>
                </a:solidFill>
                <a:cs typeface="+mn-cs"/>
              </a:rPr>
              <a:t> a </a:t>
            </a:r>
            <a:r>
              <a:rPr lang="en-US" dirty="0" err="1">
                <a:solidFill>
                  <a:srgbClr val="000000"/>
                </a:solidFill>
                <a:cs typeface="+mn-cs"/>
              </a:rPr>
              <a:t>necessidade</a:t>
            </a:r>
            <a:r>
              <a:rPr lang="en-US" dirty="0">
                <a:solidFill>
                  <a:srgbClr val="000000"/>
                </a:solidFill>
                <a:cs typeface="+mn-cs"/>
              </a:rPr>
              <a:t> de </a:t>
            </a:r>
            <a:r>
              <a:rPr lang="en-US" dirty="0" err="1">
                <a:solidFill>
                  <a:srgbClr val="000000"/>
                </a:solidFill>
                <a:cs typeface="+mn-cs"/>
              </a:rPr>
              <a:t>usar</a:t>
            </a:r>
            <a:r>
              <a:rPr lang="en-US" dirty="0">
                <a:solidFill>
                  <a:srgbClr val="000000"/>
                </a:solidFill>
                <a:cs typeface="+mn-cs"/>
              </a:rPr>
              <a:t> </a:t>
            </a:r>
            <a:r>
              <a:rPr lang="en-US" dirty="0" err="1">
                <a:solidFill>
                  <a:srgbClr val="000000"/>
                </a:solidFill>
                <a:cs typeface="+mn-cs"/>
              </a:rPr>
              <a:t>infraestruturas</a:t>
            </a:r>
            <a:r>
              <a:rPr lang="en-US" dirty="0">
                <a:solidFill>
                  <a:srgbClr val="000000"/>
                </a:solidFill>
                <a:cs typeface="+mn-cs"/>
              </a:rPr>
              <a:t> </a:t>
            </a:r>
            <a:r>
              <a:rPr lang="en-US" dirty="0" err="1">
                <a:solidFill>
                  <a:srgbClr val="000000"/>
                </a:solidFill>
                <a:cs typeface="+mn-cs"/>
              </a:rPr>
              <a:t>financeiras</a:t>
            </a:r>
            <a:r>
              <a:rPr lang="en-US" dirty="0">
                <a:solidFill>
                  <a:srgbClr val="000000"/>
                </a:solidFill>
                <a:cs typeface="+mn-cs"/>
              </a:rPr>
              <a:t> </a:t>
            </a:r>
            <a:r>
              <a:rPr lang="en-US" dirty="0" err="1">
                <a:solidFill>
                  <a:srgbClr val="000000"/>
                </a:solidFill>
                <a:cs typeface="+mn-cs"/>
              </a:rPr>
              <a:t>tradicionais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questão</a:t>
            </a:r>
            <a:r>
              <a:rPr lang="en-US" dirty="0">
                <a:solidFill>
                  <a:srgbClr val="000000"/>
                </a:solidFill>
                <a:cs typeface="+mn-cs"/>
              </a:rPr>
              <a:t> de </a:t>
            </a:r>
            <a:r>
              <a:rPr lang="en-US" dirty="0" err="1">
                <a:solidFill>
                  <a:srgbClr val="000000"/>
                </a:solidFill>
                <a:cs typeface="+mn-cs"/>
              </a:rPr>
              <a:t>segundos</a:t>
            </a:r>
            <a:r>
              <a:rPr lang="en-US" dirty="0">
                <a:solidFill>
                  <a:srgbClr val="000000"/>
                </a:solidFill>
                <a:cs typeface="+mn-cs"/>
              </a:rPr>
              <a:t>. </a:t>
            </a:r>
            <a:r>
              <a:rPr lang="en-US" dirty="0" err="1">
                <a:solidFill>
                  <a:srgbClr val="000000"/>
                </a:solidFill>
                <a:cs typeface="+mn-cs"/>
              </a:rPr>
              <a:t>Stablecoins</a:t>
            </a:r>
            <a:r>
              <a:rPr lang="en-US" dirty="0">
                <a:solidFill>
                  <a:srgbClr val="000000"/>
                </a:solidFill>
                <a:cs typeface="+mn-cs"/>
              </a:rPr>
              <a:t> </a:t>
            </a:r>
            <a:r>
              <a:rPr lang="en-US" dirty="0" err="1">
                <a:solidFill>
                  <a:srgbClr val="000000"/>
                </a:solidFill>
                <a:cs typeface="+mn-cs"/>
              </a:rPr>
              <a:t>vêm</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variedades</a:t>
            </a:r>
            <a:r>
              <a:rPr lang="en-US" dirty="0">
                <a:solidFill>
                  <a:srgbClr val="000000"/>
                </a:solidFill>
                <a:cs typeface="+mn-cs"/>
              </a:rPr>
              <a:t>:</a:t>
            </a:r>
          </a:p>
          <a:p>
            <a:r>
              <a:rPr lang="en-US" dirty="0">
                <a:solidFill>
                  <a:srgbClr val="000000"/>
                </a:solidFill>
                <a:cs typeface="+mn-cs"/>
              </a:rPr>
              <a:t>As </a:t>
            </a:r>
            <a:r>
              <a:rPr lang="en-US" dirty="0" err="1">
                <a:solidFill>
                  <a:srgbClr val="000000"/>
                </a:solidFill>
                <a:cs typeface="+mn-cs"/>
              </a:rPr>
              <a:t>stablecoins</a:t>
            </a:r>
            <a:r>
              <a:rPr lang="en-US" dirty="0">
                <a:solidFill>
                  <a:srgbClr val="000000"/>
                </a:solidFill>
                <a:cs typeface="+mn-cs"/>
              </a:rPr>
              <a:t> </a:t>
            </a:r>
            <a:r>
              <a:rPr lang="en-US" dirty="0" err="1">
                <a:solidFill>
                  <a:srgbClr val="000000"/>
                </a:solidFill>
                <a:cs typeface="+mn-cs"/>
              </a:rPr>
              <a:t>lastreadas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são tokens </a:t>
            </a:r>
            <a:r>
              <a:rPr lang="en-US" dirty="0" err="1">
                <a:solidFill>
                  <a:srgbClr val="000000"/>
                </a:solidFill>
                <a:cs typeface="+mn-cs"/>
              </a:rPr>
              <a:t>baseados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têm</a:t>
            </a:r>
            <a:r>
              <a:rPr lang="en-US" dirty="0">
                <a:solidFill>
                  <a:srgbClr val="000000"/>
                </a:solidFill>
                <a:cs typeface="+mn-cs"/>
              </a:rPr>
              <a:t> </a:t>
            </a:r>
            <a:r>
              <a:rPr lang="en-US" dirty="0" err="1">
                <a:solidFill>
                  <a:srgbClr val="000000"/>
                </a:solidFill>
                <a:cs typeface="+mn-cs"/>
              </a:rPr>
              <a:t>seu</a:t>
            </a:r>
            <a:r>
              <a:rPr lang="en-US" dirty="0">
                <a:solidFill>
                  <a:srgbClr val="000000"/>
                </a:solidFill>
                <a:cs typeface="+mn-cs"/>
              </a:rPr>
              <a:t> valor </a:t>
            </a:r>
            <a:r>
              <a:rPr lang="en-US" dirty="0" err="1">
                <a:solidFill>
                  <a:srgbClr val="000000"/>
                </a:solidFill>
                <a:cs typeface="+mn-cs"/>
              </a:rPr>
              <a:t>atrelado</a:t>
            </a:r>
            <a:r>
              <a:rPr lang="en-US" dirty="0">
                <a:solidFill>
                  <a:srgbClr val="000000"/>
                </a:solidFill>
                <a:cs typeface="+mn-cs"/>
              </a:rPr>
              <a:t> a um </a:t>
            </a:r>
            <a:r>
              <a:rPr lang="en-US" dirty="0" err="1">
                <a:solidFill>
                  <a:srgbClr val="000000"/>
                </a:solidFill>
                <a:cs typeface="+mn-cs"/>
              </a:rPr>
              <a:t>ativo</a:t>
            </a:r>
            <a:r>
              <a:rPr lang="en-US" dirty="0">
                <a:solidFill>
                  <a:srgbClr val="000000"/>
                </a:solidFill>
                <a:cs typeface="+mn-cs"/>
              </a:rPr>
              <a:t> de </a:t>
            </a:r>
            <a:r>
              <a:rPr lang="en-US" dirty="0" err="1">
                <a:solidFill>
                  <a:srgbClr val="000000"/>
                </a:solidFill>
                <a:cs typeface="+mn-cs"/>
              </a:rPr>
              <a:t>reserva</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outra</a:t>
            </a:r>
            <a:r>
              <a:rPr lang="en-US" dirty="0">
                <a:solidFill>
                  <a:srgbClr val="000000"/>
                </a:solidFill>
                <a:cs typeface="+mn-cs"/>
              </a:rPr>
              <a:t> </a:t>
            </a:r>
            <a:r>
              <a:rPr lang="en-US" dirty="0" err="1">
                <a:solidFill>
                  <a:srgbClr val="000000"/>
                </a:solidFill>
                <a:cs typeface="+mn-cs"/>
              </a:rPr>
              <a:t>moeda</a:t>
            </a:r>
            <a:r>
              <a:rPr lang="en-US" dirty="0">
                <a:solidFill>
                  <a:srgbClr val="000000"/>
                </a:solidFill>
                <a:cs typeface="+mn-cs"/>
              </a:rPr>
              <a:t> digital, </a:t>
            </a:r>
            <a:r>
              <a:rPr lang="en-US" dirty="0" err="1">
                <a:solidFill>
                  <a:srgbClr val="000000"/>
                </a:solidFill>
                <a:cs typeface="+mn-cs"/>
              </a:rPr>
              <a:t>moeda</a:t>
            </a:r>
            <a:r>
              <a:rPr lang="en-US" dirty="0">
                <a:solidFill>
                  <a:srgbClr val="000000"/>
                </a:solidFill>
                <a:cs typeface="+mn-cs"/>
              </a:rPr>
              <a:t> </a:t>
            </a:r>
            <a:r>
              <a:rPr lang="en-US" dirty="0" err="1">
                <a:solidFill>
                  <a:srgbClr val="000000"/>
                </a:solidFill>
                <a:cs typeface="+mn-cs"/>
              </a:rPr>
              <a:t>fiduciária</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commodity.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contraste</a:t>
            </a:r>
            <a:r>
              <a:rPr lang="en-US" dirty="0">
                <a:solidFill>
                  <a:srgbClr val="000000"/>
                </a:solidFill>
                <a:cs typeface="+mn-cs"/>
              </a:rPr>
              <a:t>, as </a:t>
            </a:r>
            <a:r>
              <a:rPr lang="en-US" dirty="0" err="1">
                <a:solidFill>
                  <a:srgbClr val="000000"/>
                </a:solidFill>
                <a:cs typeface="+mn-cs"/>
              </a:rPr>
              <a:t>stablecoins</a:t>
            </a:r>
            <a:r>
              <a:rPr lang="en-US" dirty="0">
                <a:solidFill>
                  <a:srgbClr val="000000"/>
                </a:solidFill>
                <a:cs typeface="+mn-cs"/>
              </a:rPr>
              <a:t> </a:t>
            </a:r>
            <a:r>
              <a:rPr lang="en-US" dirty="0" err="1">
                <a:solidFill>
                  <a:srgbClr val="000000"/>
                </a:solidFill>
                <a:cs typeface="+mn-cs"/>
              </a:rPr>
              <a:t>algorítmicas</a:t>
            </a:r>
            <a:r>
              <a:rPr lang="en-US" dirty="0">
                <a:solidFill>
                  <a:srgbClr val="000000"/>
                </a:solidFill>
                <a:cs typeface="+mn-cs"/>
              </a:rPr>
              <a:t> </a:t>
            </a:r>
            <a:r>
              <a:rPr lang="en-US" dirty="0" err="1">
                <a:solidFill>
                  <a:srgbClr val="000000"/>
                </a:solidFill>
                <a:cs typeface="+mn-cs"/>
              </a:rPr>
              <a:t>tentam</a:t>
            </a:r>
            <a:r>
              <a:rPr lang="en-US" dirty="0">
                <a:solidFill>
                  <a:srgbClr val="000000"/>
                </a:solidFill>
                <a:cs typeface="+mn-cs"/>
              </a:rPr>
              <a:t> </a:t>
            </a:r>
            <a:r>
              <a:rPr lang="en-US" dirty="0" err="1">
                <a:solidFill>
                  <a:srgbClr val="000000"/>
                </a:solidFill>
                <a:cs typeface="+mn-cs"/>
              </a:rPr>
              <a:t>manter</a:t>
            </a:r>
            <a:r>
              <a:rPr lang="en-US" dirty="0">
                <a:solidFill>
                  <a:srgbClr val="000000"/>
                </a:solidFill>
                <a:cs typeface="+mn-cs"/>
              </a:rPr>
              <a:t> um valor </a:t>
            </a:r>
            <a:r>
              <a:rPr lang="en-US" dirty="0" err="1">
                <a:solidFill>
                  <a:srgbClr val="000000"/>
                </a:solidFill>
                <a:cs typeface="+mn-cs"/>
              </a:rPr>
              <a:t>estável</a:t>
            </a:r>
            <a:r>
              <a:rPr lang="en-US" dirty="0">
                <a:solidFill>
                  <a:srgbClr val="000000"/>
                </a:solidFill>
                <a:cs typeface="+mn-cs"/>
              </a:rPr>
              <a:t> </a:t>
            </a:r>
            <a:r>
              <a:rPr lang="en-US" dirty="0" err="1">
                <a:solidFill>
                  <a:srgbClr val="000000"/>
                </a:solidFill>
                <a:cs typeface="+mn-cs"/>
              </a:rPr>
              <a:t>gerenciando</a:t>
            </a:r>
            <a:r>
              <a:rPr lang="en-US" dirty="0">
                <a:solidFill>
                  <a:srgbClr val="000000"/>
                </a:solidFill>
                <a:cs typeface="+mn-cs"/>
              </a:rPr>
              <a:t> o </a:t>
            </a:r>
            <a:r>
              <a:rPr lang="en-US" dirty="0" err="1">
                <a:solidFill>
                  <a:srgbClr val="000000"/>
                </a:solidFill>
                <a:cs typeface="+mn-cs"/>
              </a:rPr>
              <a:t>fornecimento</a:t>
            </a:r>
            <a:r>
              <a:rPr lang="en-US" dirty="0">
                <a:solidFill>
                  <a:srgbClr val="000000"/>
                </a:solidFill>
                <a:cs typeface="+mn-cs"/>
              </a:rPr>
              <a:t> da </a:t>
            </a:r>
            <a:r>
              <a:rPr lang="en-US" dirty="0" err="1">
                <a:solidFill>
                  <a:srgbClr val="000000"/>
                </a:solidFill>
                <a:cs typeface="+mn-cs"/>
              </a:rPr>
              <a:t>moeda</a:t>
            </a:r>
            <a:r>
              <a:rPr lang="en-US" dirty="0">
                <a:solidFill>
                  <a:srgbClr val="000000"/>
                </a:solidFill>
                <a:cs typeface="+mn-cs"/>
              </a:rPr>
              <a:t> com base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procura</a:t>
            </a:r>
            <a:r>
              <a:rPr lang="en-US" dirty="0">
                <a:solidFill>
                  <a:srgbClr val="000000"/>
                </a:solidFill>
                <a:cs typeface="+mn-cs"/>
              </a:rPr>
              <a:t> dos </a:t>
            </a:r>
            <a:r>
              <a:rPr lang="en-US" dirty="0" err="1">
                <a:solidFill>
                  <a:srgbClr val="000000"/>
                </a:solidFill>
                <a:cs typeface="+mn-cs"/>
              </a:rPr>
              <a:t>usuários</a:t>
            </a:r>
            <a:r>
              <a:rPr lang="en-US" dirty="0">
                <a:solidFill>
                  <a:srgbClr val="000000"/>
                </a:solidFill>
                <a:cs typeface="+mn-cs"/>
              </a:rPr>
              <a:t>. No </a:t>
            </a:r>
            <a:r>
              <a:rPr lang="en-US" dirty="0" err="1">
                <a:solidFill>
                  <a:srgbClr val="000000"/>
                </a:solidFill>
                <a:cs typeface="+mn-cs"/>
              </a:rPr>
              <a:t>entanto</a:t>
            </a:r>
            <a:r>
              <a:rPr lang="en-US" dirty="0">
                <a:solidFill>
                  <a:srgbClr val="000000"/>
                </a:solidFill>
                <a:cs typeface="+mn-cs"/>
              </a:rPr>
              <a:t>, o </a:t>
            </a:r>
            <a:r>
              <a:rPr lang="en-US" dirty="0" err="1">
                <a:solidFill>
                  <a:srgbClr val="000000"/>
                </a:solidFill>
                <a:cs typeface="+mn-cs"/>
              </a:rPr>
              <a:t>recente</a:t>
            </a:r>
            <a:r>
              <a:rPr lang="en-US" dirty="0">
                <a:solidFill>
                  <a:srgbClr val="000000"/>
                </a:solidFill>
                <a:cs typeface="+mn-cs"/>
              </a:rPr>
              <a:t> </a:t>
            </a:r>
            <a:r>
              <a:rPr lang="en-US" dirty="0" err="1">
                <a:solidFill>
                  <a:srgbClr val="000000"/>
                </a:solidFill>
                <a:cs typeface="+mn-cs"/>
              </a:rPr>
              <a:t>colapso</a:t>
            </a:r>
            <a:r>
              <a:rPr lang="en-US" dirty="0">
                <a:solidFill>
                  <a:srgbClr val="000000"/>
                </a:solidFill>
                <a:cs typeface="+mn-cs"/>
              </a:rPr>
              <a:t> do Terra (Luna) </a:t>
            </a:r>
            <a:r>
              <a:rPr lang="en-US" dirty="0" err="1">
                <a:solidFill>
                  <a:srgbClr val="000000"/>
                </a:solidFill>
                <a:cs typeface="+mn-cs"/>
              </a:rPr>
              <a:t>provou</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as </a:t>
            </a:r>
            <a:r>
              <a:rPr lang="en-US" dirty="0" err="1">
                <a:solidFill>
                  <a:srgbClr val="000000"/>
                </a:solidFill>
                <a:cs typeface="+mn-cs"/>
              </a:rPr>
              <a:t>stablecoins</a:t>
            </a:r>
            <a:r>
              <a:rPr lang="en-US" dirty="0">
                <a:solidFill>
                  <a:srgbClr val="000000"/>
                </a:solidFill>
                <a:cs typeface="+mn-cs"/>
              </a:rPr>
              <a:t> </a:t>
            </a:r>
            <a:r>
              <a:rPr lang="en-US" dirty="0" err="1">
                <a:solidFill>
                  <a:srgbClr val="000000"/>
                </a:solidFill>
                <a:cs typeface="+mn-cs"/>
              </a:rPr>
              <a:t>algorítmicas</a:t>
            </a:r>
            <a:r>
              <a:rPr lang="en-US" dirty="0">
                <a:solidFill>
                  <a:srgbClr val="000000"/>
                </a:solidFill>
                <a:cs typeface="+mn-cs"/>
              </a:rPr>
              <a:t> </a:t>
            </a:r>
            <a:r>
              <a:rPr lang="en-US" dirty="0" err="1">
                <a:solidFill>
                  <a:srgbClr val="000000"/>
                </a:solidFill>
                <a:cs typeface="+mn-cs"/>
              </a:rPr>
              <a:t>têm</a:t>
            </a:r>
            <a:r>
              <a:rPr lang="en-US" dirty="0">
                <a:solidFill>
                  <a:srgbClr val="000000"/>
                </a:solidFill>
                <a:cs typeface="+mn-cs"/>
              </a:rPr>
              <a:t> </a:t>
            </a:r>
            <a:r>
              <a:rPr lang="en-US" dirty="0" err="1">
                <a:solidFill>
                  <a:srgbClr val="000000"/>
                </a:solidFill>
                <a:cs typeface="+mn-cs"/>
              </a:rPr>
              <a:t>dificuldade</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reter</a:t>
            </a:r>
            <a:r>
              <a:rPr lang="en-US" dirty="0">
                <a:solidFill>
                  <a:srgbClr val="000000"/>
                </a:solidFill>
                <a:cs typeface="+mn-cs"/>
              </a:rPr>
              <a:t> o </a:t>
            </a:r>
            <a:r>
              <a:rPr lang="en-US" dirty="0" err="1">
                <a:solidFill>
                  <a:srgbClr val="000000"/>
                </a:solidFill>
                <a:cs typeface="+mn-cs"/>
              </a:rPr>
              <a:t>seu</a:t>
            </a:r>
            <a:r>
              <a:rPr lang="en-US" dirty="0">
                <a:solidFill>
                  <a:srgbClr val="000000"/>
                </a:solidFill>
                <a:cs typeface="+mn-cs"/>
              </a:rPr>
              <a:t> valor e são </a:t>
            </a:r>
            <a:r>
              <a:rPr lang="en-US" dirty="0" err="1">
                <a:solidFill>
                  <a:srgbClr val="000000"/>
                </a:solidFill>
                <a:cs typeface="+mn-cs"/>
              </a:rPr>
              <a:t>bastante</a:t>
            </a:r>
            <a:r>
              <a:rPr lang="en-US" dirty="0">
                <a:solidFill>
                  <a:srgbClr val="000000"/>
                </a:solidFill>
                <a:cs typeface="+mn-cs"/>
              </a:rPr>
              <a:t> </a:t>
            </a:r>
            <a:r>
              <a:rPr lang="en-US" dirty="0" err="1">
                <a:solidFill>
                  <a:srgbClr val="000000"/>
                </a:solidFill>
                <a:cs typeface="+mn-cs"/>
              </a:rPr>
              <a:t>inadequadas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meio</a:t>
            </a:r>
            <a:r>
              <a:rPr lang="en-US" dirty="0">
                <a:solidFill>
                  <a:srgbClr val="000000"/>
                </a:solidFill>
                <a:cs typeface="+mn-cs"/>
              </a:rPr>
              <a:t> de </a:t>
            </a:r>
            <a:r>
              <a:rPr lang="en-US" dirty="0" err="1">
                <a:solidFill>
                  <a:srgbClr val="000000"/>
                </a:solidFill>
                <a:cs typeface="+mn-cs"/>
              </a:rPr>
              <a:t>pagamento</a:t>
            </a:r>
            <a:r>
              <a:rPr lang="en-US" dirty="0">
                <a:solidFill>
                  <a:srgbClr val="000000"/>
                </a:solidFill>
                <a:cs typeface="+mn-cs"/>
              </a:rPr>
              <a:t>. </a:t>
            </a:r>
          </a:p>
        </p:txBody>
      </p:sp>
    </p:spTree>
    <p:extLst>
      <p:ext uri="{BB962C8B-B14F-4D97-AF65-F5344CB8AC3E}">
        <p14:creationId xmlns:p14="http://schemas.microsoft.com/office/powerpoint/2010/main" val="190970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86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03871" y="5601650"/>
            <a:ext cx="6545951" cy="430084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Trocas</a:t>
            </a:r>
            <a:r>
              <a:rPr lang="en-US" b="1" dirty="0">
                <a:solidFill>
                  <a:srgbClr val="F79037"/>
                </a:solidFill>
              </a:rPr>
              <a:t> </a:t>
            </a:r>
            <a:r>
              <a:rPr lang="en-US" b="1" dirty="0" err="1">
                <a:solidFill>
                  <a:srgbClr val="F79037"/>
                </a:solidFill>
              </a:rPr>
              <a:t>descentralizadas</a:t>
            </a:r>
            <a:endParaRPr lang="en-US" b="1" dirty="0">
              <a:solidFill>
                <a:srgbClr val="F79037"/>
              </a:solidFill>
            </a:endParaRPr>
          </a:p>
          <a:p>
            <a:r>
              <a:rPr lang="en-US" dirty="0"/>
              <a:t>Uma das </a:t>
            </a:r>
            <a:r>
              <a:rPr lang="en-US" dirty="0" err="1"/>
              <a:t>áreas</a:t>
            </a:r>
            <a:r>
              <a:rPr lang="en-US" dirty="0"/>
              <a:t> de </a:t>
            </a:r>
            <a:r>
              <a:rPr lang="en-US" dirty="0" err="1"/>
              <a:t>crescimento</a:t>
            </a:r>
            <a:r>
              <a:rPr lang="en-US" dirty="0"/>
              <a:t> </a:t>
            </a:r>
            <a:r>
              <a:rPr lang="en-US" dirty="0" err="1"/>
              <a:t>mais</a:t>
            </a:r>
            <a:r>
              <a:rPr lang="en-US" dirty="0"/>
              <a:t> </a:t>
            </a:r>
            <a:r>
              <a:rPr lang="en-US" dirty="0" err="1"/>
              <a:t>rápido</a:t>
            </a:r>
            <a:r>
              <a:rPr lang="en-US" dirty="0"/>
              <a:t> </a:t>
            </a:r>
            <a:r>
              <a:rPr lang="en-US" dirty="0" err="1"/>
              <a:t>em</a:t>
            </a:r>
            <a:r>
              <a:rPr lang="en-US" dirty="0"/>
              <a:t> </a:t>
            </a:r>
            <a:r>
              <a:rPr lang="en-US" dirty="0" err="1"/>
              <a:t>DeFi</a:t>
            </a:r>
            <a:r>
              <a:rPr lang="en-US" dirty="0"/>
              <a:t> são as </a:t>
            </a:r>
            <a:r>
              <a:rPr lang="en-US" dirty="0" err="1"/>
              <a:t>trocas</a:t>
            </a:r>
            <a:r>
              <a:rPr lang="en-US" dirty="0"/>
              <a:t> </a:t>
            </a:r>
            <a:r>
              <a:rPr lang="en-US" dirty="0" err="1"/>
              <a:t>descentralizadas</a:t>
            </a:r>
            <a:r>
              <a:rPr lang="en-US" dirty="0"/>
              <a:t> (DEX). Com o </a:t>
            </a:r>
            <a:r>
              <a:rPr lang="en-US" dirty="0" err="1"/>
              <a:t>aumento</a:t>
            </a:r>
            <a:r>
              <a:rPr lang="en-US" dirty="0"/>
              <a:t> das </a:t>
            </a:r>
            <a:r>
              <a:rPr lang="en-US" dirty="0" err="1"/>
              <a:t>criptomoedas</a:t>
            </a:r>
            <a:r>
              <a:rPr lang="en-US" dirty="0"/>
              <a:t> e outros </a:t>
            </a:r>
            <a:r>
              <a:rPr lang="en-US" dirty="0" err="1"/>
              <a:t>ativos</a:t>
            </a:r>
            <a:r>
              <a:rPr lang="en-US" dirty="0"/>
              <a:t> </a:t>
            </a:r>
            <a:r>
              <a:rPr lang="en-US" dirty="0" err="1"/>
              <a:t>digitais</a:t>
            </a:r>
            <a:r>
              <a:rPr lang="en-US" dirty="0"/>
              <a:t> </a:t>
            </a:r>
            <a:r>
              <a:rPr lang="en-US" dirty="0" err="1"/>
              <a:t>após</a:t>
            </a:r>
            <a:r>
              <a:rPr lang="en-US" dirty="0"/>
              <a:t> a </a:t>
            </a:r>
            <a:r>
              <a:rPr lang="en-US" dirty="0" err="1"/>
              <a:t>crise</a:t>
            </a:r>
            <a:r>
              <a:rPr lang="en-US" dirty="0"/>
              <a:t> </a:t>
            </a:r>
            <a:r>
              <a:rPr lang="en-US" dirty="0" err="1"/>
              <a:t>financeira</a:t>
            </a:r>
            <a:r>
              <a:rPr lang="en-US" dirty="0"/>
              <a:t> de 2008, </a:t>
            </a:r>
            <a:r>
              <a:rPr lang="en-US" dirty="0" err="1"/>
              <a:t>os</a:t>
            </a:r>
            <a:r>
              <a:rPr lang="en-US" dirty="0"/>
              <a:t> </a:t>
            </a:r>
            <a:r>
              <a:rPr lang="en-US" dirty="0" err="1"/>
              <a:t>usuários</a:t>
            </a:r>
            <a:r>
              <a:rPr lang="en-US" dirty="0"/>
              <a:t> </a:t>
            </a:r>
            <a:r>
              <a:rPr lang="en-US" dirty="0" err="1"/>
              <a:t>procuravam</a:t>
            </a:r>
            <a:r>
              <a:rPr lang="en-US" dirty="0"/>
              <a:t> </a:t>
            </a:r>
            <a:r>
              <a:rPr lang="en-US" dirty="0" err="1"/>
              <a:t>ofertas</a:t>
            </a:r>
            <a:r>
              <a:rPr lang="en-US" dirty="0"/>
              <a:t> de </a:t>
            </a:r>
            <a:r>
              <a:rPr lang="en-US" dirty="0" err="1"/>
              <a:t>serviços</a:t>
            </a:r>
            <a:r>
              <a:rPr lang="en-US" dirty="0"/>
              <a:t> </a:t>
            </a:r>
            <a:r>
              <a:rPr lang="en-US" dirty="0" err="1"/>
              <a:t>que</a:t>
            </a:r>
            <a:r>
              <a:rPr lang="en-US" dirty="0"/>
              <a:t> </a:t>
            </a:r>
            <a:r>
              <a:rPr lang="en-US" dirty="0" err="1"/>
              <a:t>permitissem</a:t>
            </a:r>
            <a:r>
              <a:rPr lang="en-US" dirty="0"/>
              <a:t> </a:t>
            </a:r>
            <a:r>
              <a:rPr lang="en-US" dirty="0" err="1"/>
              <a:t>negociar</a:t>
            </a:r>
            <a:r>
              <a:rPr lang="en-US" dirty="0"/>
              <a:t> </a:t>
            </a:r>
            <a:r>
              <a:rPr lang="en-US" dirty="0" err="1"/>
              <a:t>essas</a:t>
            </a:r>
            <a:r>
              <a:rPr lang="en-US" dirty="0"/>
              <a:t> </a:t>
            </a:r>
            <a:r>
              <a:rPr lang="en-US" dirty="0" err="1"/>
              <a:t>novas</a:t>
            </a:r>
            <a:r>
              <a:rPr lang="en-US" dirty="0"/>
              <a:t> classes de </a:t>
            </a:r>
            <a:r>
              <a:rPr lang="en-US" dirty="0" err="1"/>
              <a:t>ativos</a:t>
            </a:r>
            <a:r>
              <a:rPr lang="en-US" dirty="0"/>
              <a:t>. </a:t>
            </a:r>
            <a:r>
              <a:rPr lang="en-US" dirty="0" err="1"/>
              <a:t>Os</a:t>
            </a:r>
            <a:r>
              <a:rPr lang="en-US" dirty="0"/>
              <a:t> </a:t>
            </a:r>
            <a:r>
              <a:rPr lang="en-US" dirty="0" err="1"/>
              <a:t>provedores</a:t>
            </a:r>
            <a:r>
              <a:rPr lang="en-US" dirty="0"/>
              <a:t> de </a:t>
            </a:r>
            <a:r>
              <a:rPr lang="en-US" dirty="0" err="1"/>
              <a:t>serviços</a:t>
            </a:r>
            <a:r>
              <a:rPr lang="en-US" dirty="0"/>
              <a:t> </a:t>
            </a:r>
            <a:r>
              <a:rPr lang="en-US" dirty="0" err="1"/>
              <a:t>financeiros</a:t>
            </a:r>
            <a:r>
              <a:rPr lang="en-US" dirty="0"/>
              <a:t> </a:t>
            </a:r>
            <a:r>
              <a:rPr lang="en-US" dirty="0" err="1"/>
              <a:t>tradicionais</a:t>
            </a:r>
            <a:r>
              <a:rPr lang="en-US" dirty="0"/>
              <a:t> </a:t>
            </a:r>
            <a:r>
              <a:rPr lang="en-US" dirty="0" err="1"/>
              <a:t>não</a:t>
            </a:r>
            <a:r>
              <a:rPr lang="en-US" dirty="0"/>
              <a:t> </a:t>
            </a:r>
            <a:r>
              <a:rPr lang="en-US" dirty="0" err="1"/>
              <a:t>ofereciam</a:t>
            </a:r>
            <a:r>
              <a:rPr lang="en-US" dirty="0"/>
              <a:t> </a:t>
            </a:r>
            <a:r>
              <a:rPr lang="en-US" dirty="0" err="1"/>
              <a:t>serviços</a:t>
            </a:r>
            <a:r>
              <a:rPr lang="en-US" dirty="0"/>
              <a:t> de </a:t>
            </a:r>
            <a:r>
              <a:rPr lang="en-US" dirty="0" err="1"/>
              <a:t>negociação</a:t>
            </a:r>
            <a:r>
              <a:rPr lang="en-US" dirty="0"/>
              <a:t> </a:t>
            </a:r>
            <a:r>
              <a:rPr lang="en-US" dirty="0" err="1"/>
              <a:t>para</a:t>
            </a:r>
            <a:r>
              <a:rPr lang="en-US" dirty="0"/>
              <a:t> </a:t>
            </a:r>
            <a:r>
              <a:rPr lang="en-US" dirty="0" err="1"/>
              <a:t>proprietários</a:t>
            </a:r>
            <a:r>
              <a:rPr lang="en-US" dirty="0"/>
              <a:t> de </a:t>
            </a:r>
            <a:r>
              <a:rPr lang="en-US" dirty="0" err="1"/>
              <a:t>ativos</a:t>
            </a:r>
            <a:r>
              <a:rPr lang="en-US" dirty="0"/>
              <a:t> </a:t>
            </a:r>
            <a:r>
              <a:rPr lang="en-US" dirty="0" err="1"/>
              <a:t>digitais</a:t>
            </a:r>
            <a:r>
              <a:rPr lang="en-US" dirty="0"/>
              <a:t>. Como </a:t>
            </a:r>
            <a:r>
              <a:rPr lang="en-US" dirty="0" err="1"/>
              <a:t>resultado</a:t>
            </a:r>
            <a:r>
              <a:rPr lang="en-US" dirty="0"/>
              <a:t>, </a:t>
            </a:r>
            <a:r>
              <a:rPr lang="en-US" dirty="0" err="1"/>
              <a:t>surgiu</a:t>
            </a:r>
            <a:r>
              <a:rPr lang="en-US" dirty="0"/>
              <a:t> </a:t>
            </a:r>
            <a:r>
              <a:rPr lang="en-US" dirty="0" err="1"/>
              <a:t>uma</a:t>
            </a:r>
            <a:r>
              <a:rPr lang="en-US" dirty="0"/>
              <a:t> nova </a:t>
            </a:r>
            <a:r>
              <a:rPr lang="en-US" dirty="0" err="1"/>
              <a:t>classe</a:t>
            </a:r>
            <a:r>
              <a:rPr lang="en-US" dirty="0"/>
              <a:t> de </a:t>
            </a:r>
            <a:r>
              <a:rPr lang="en-US" dirty="0" err="1"/>
              <a:t>intermediários</a:t>
            </a:r>
            <a:r>
              <a:rPr lang="en-US" dirty="0"/>
              <a:t> </a:t>
            </a:r>
            <a:r>
              <a:rPr lang="en-US" dirty="0" err="1"/>
              <a:t>financeiros</a:t>
            </a:r>
            <a:r>
              <a:rPr lang="en-US" dirty="0"/>
              <a:t>. Na </a:t>
            </a:r>
            <a:r>
              <a:rPr lang="en-US" dirty="0" err="1"/>
              <a:t>fase</a:t>
            </a:r>
            <a:r>
              <a:rPr lang="en-US" dirty="0"/>
              <a:t> </a:t>
            </a:r>
            <a:r>
              <a:rPr lang="en-US" dirty="0" err="1"/>
              <a:t>inicial</a:t>
            </a:r>
            <a:r>
              <a:rPr lang="en-US" dirty="0"/>
              <a:t>, </a:t>
            </a:r>
            <a:r>
              <a:rPr lang="en-US" dirty="0" err="1"/>
              <a:t>isso</a:t>
            </a:r>
            <a:r>
              <a:rPr lang="en-US" dirty="0"/>
              <a:t> </a:t>
            </a:r>
            <a:r>
              <a:rPr lang="en-US" dirty="0" err="1"/>
              <a:t>concretizou</a:t>
            </a:r>
            <a:r>
              <a:rPr lang="en-US" dirty="0"/>
              <a:t>-se </a:t>
            </a:r>
            <a:r>
              <a:rPr lang="en-US" dirty="0" err="1"/>
              <a:t>nas</a:t>
            </a:r>
            <a:r>
              <a:rPr lang="en-US" dirty="0"/>
              <a:t> </a:t>
            </a:r>
            <a:r>
              <a:rPr lang="en-US" dirty="0" err="1"/>
              <a:t>centrais</a:t>
            </a:r>
            <a:r>
              <a:rPr lang="en-US" dirty="0"/>
              <a:t> </a:t>
            </a:r>
            <a:r>
              <a:rPr lang="en-US" dirty="0" err="1"/>
              <a:t>centralizadas</a:t>
            </a:r>
            <a:r>
              <a:rPr lang="en-US" dirty="0"/>
              <a:t> (CEXs). CEXs </a:t>
            </a:r>
            <a:r>
              <a:rPr lang="en-US" dirty="0" err="1"/>
              <a:t>replicam</a:t>
            </a:r>
            <a:r>
              <a:rPr lang="en-US" dirty="0"/>
              <a:t> </a:t>
            </a:r>
            <a:r>
              <a:rPr lang="en-US" dirty="0" err="1"/>
              <a:t>ofertas</a:t>
            </a:r>
            <a:r>
              <a:rPr lang="en-US" dirty="0"/>
              <a:t> da </a:t>
            </a:r>
            <a:r>
              <a:rPr lang="en-US" dirty="0" err="1"/>
              <a:t>TradFi</a:t>
            </a:r>
            <a:r>
              <a:rPr lang="en-US" dirty="0"/>
              <a:t> no </a:t>
            </a:r>
            <a:r>
              <a:rPr lang="en-US" dirty="0" err="1"/>
              <a:t>mundo</a:t>
            </a:r>
            <a:r>
              <a:rPr lang="en-US" dirty="0"/>
              <a:t> </a:t>
            </a:r>
            <a:r>
              <a:rPr lang="en-US" dirty="0" err="1"/>
              <a:t>CeFi</a:t>
            </a:r>
            <a:r>
              <a:rPr lang="en-US" dirty="0"/>
              <a:t>. Para </a:t>
            </a:r>
            <a:r>
              <a:rPr lang="en-US" dirty="0" err="1"/>
              <a:t>usar</a:t>
            </a:r>
            <a:r>
              <a:rPr lang="en-US" dirty="0"/>
              <a:t> </a:t>
            </a:r>
            <a:r>
              <a:rPr lang="en-US" dirty="0" err="1"/>
              <a:t>os</a:t>
            </a:r>
            <a:r>
              <a:rPr lang="en-US" dirty="0"/>
              <a:t> </a:t>
            </a:r>
            <a:r>
              <a:rPr lang="en-US" dirty="0" err="1"/>
              <a:t>serviços</a:t>
            </a:r>
            <a:r>
              <a:rPr lang="en-US" dirty="0"/>
              <a:t> de um CEX, um </a:t>
            </a:r>
            <a:r>
              <a:rPr lang="en-US" dirty="0" err="1"/>
              <a:t>usuário</a:t>
            </a:r>
            <a:r>
              <a:rPr lang="en-US" dirty="0"/>
              <a:t> se </a:t>
            </a:r>
            <a:r>
              <a:rPr lang="en-US" dirty="0" err="1"/>
              <a:t>registra</a:t>
            </a:r>
            <a:r>
              <a:rPr lang="en-US" dirty="0"/>
              <a:t> no CEX (</a:t>
            </a:r>
            <a:r>
              <a:rPr lang="en-US" dirty="0" err="1"/>
              <a:t>ou</a:t>
            </a:r>
            <a:r>
              <a:rPr lang="en-US" dirty="0"/>
              <a:t> </a:t>
            </a:r>
            <a:r>
              <a:rPr lang="en-US" dirty="0" err="1"/>
              <a:t>seja</a:t>
            </a:r>
            <a:r>
              <a:rPr lang="en-US" dirty="0"/>
              <a:t>, </a:t>
            </a:r>
            <a:r>
              <a:rPr lang="en-US" dirty="0" err="1"/>
              <a:t>processos</a:t>
            </a:r>
            <a:r>
              <a:rPr lang="en-US" dirty="0"/>
              <a:t> KYC e AML) e, antes de </a:t>
            </a:r>
            <a:r>
              <a:rPr lang="en-US" dirty="0" err="1"/>
              <a:t>comprar</a:t>
            </a:r>
            <a:r>
              <a:rPr lang="en-US" dirty="0"/>
              <a:t> </a:t>
            </a:r>
            <a:r>
              <a:rPr lang="en-US" dirty="0" err="1"/>
              <a:t>ou</a:t>
            </a:r>
            <a:r>
              <a:rPr lang="en-US" dirty="0"/>
              <a:t> vender </a:t>
            </a:r>
            <a:r>
              <a:rPr lang="en-US" dirty="0" err="1"/>
              <a:t>ativos</a:t>
            </a:r>
            <a:r>
              <a:rPr lang="en-US" dirty="0"/>
              <a:t> </a:t>
            </a:r>
            <a:r>
              <a:rPr lang="en-US" dirty="0" err="1"/>
              <a:t>digitais</a:t>
            </a:r>
            <a:r>
              <a:rPr lang="en-US" dirty="0"/>
              <a:t>, o </a:t>
            </a:r>
            <a:r>
              <a:rPr lang="en-US" dirty="0" err="1"/>
              <a:t>usuário</a:t>
            </a:r>
            <a:r>
              <a:rPr lang="en-US" dirty="0"/>
              <a:t> </a:t>
            </a:r>
            <a:r>
              <a:rPr lang="en-US" dirty="0" err="1"/>
              <a:t>deve</a:t>
            </a:r>
            <a:r>
              <a:rPr lang="en-US" dirty="0"/>
              <a:t> </a:t>
            </a:r>
            <a:r>
              <a:rPr lang="en-US" dirty="0" err="1"/>
              <a:t>depositar</a:t>
            </a:r>
            <a:r>
              <a:rPr lang="en-US" dirty="0"/>
              <a:t> </a:t>
            </a:r>
            <a:r>
              <a:rPr lang="en-US" dirty="0" err="1"/>
              <a:t>na</a:t>
            </a:r>
            <a:r>
              <a:rPr lang="en-US" dirty="0"/>
              <a:t> </a:t>
            </a:r>
            <a:r>
              <a:rPr lang="en-US" dirty="0" err="1"/>
              <a:t>sua</a:t>
            </a:r>
            <a:r>
              <a:rPr lang="en-US" dirty="0"/>
              <a:t> </a:t>
            </a:r>
            <a:r>
              <a:rPr lang="en-US" dirty="0" err="1"/>
              <a:t>conta</a:t>
            </a:r>
            <a:r>
              <a:rPr lang="en-US" dirty="0"/>
              <a:t> </a:t>
            </a:r>
            <a:r>
              <a:rPr lang="en-US" dirty="0" err="1"/>
              <a:t>usando</a:t>
            </a:r>
            <a:r>
              <a:rPr lang="en-US" dirty="0"/>
              <a:t> </a:t>
            </a:r>
            <a:r>
              <a:rPr lang="en-US" dirty="0" err="1"/>
              <a:t>criptomoedas</a:t>
            </a:r>
            <a:r>
              <a:rPr lang="en-US" dirty="0"/>
              <a:t> (</a:t>
            </a:r>
            <a:r>
              <a:rPr lang="en-US" dirty="0" err="1"/>
              <a:t>por</a:t>
            </a:r>
            <a:r>
              <a:rPr lang="en-US" dirty="0"/>
              <a:t> </a:t>
            </a:r>
            <a:r>
              <a:rPr lang="en-US" dirty="0" err="1"/>
              <a:t>exemplo</a:t>
            </a:r>
            <a:r>
              <a:rPr lang="en-US" dirty="0"/>
              <a:t>, </a:t>
            </a:r>
            <a:r>
              <a:rPr lang="en-US" dirty="0" err="1"/>
              <a:t>Bitcoin</a:t>
            </a:r>
            <a:r>
              <a:rPr lang="en-US" dirty="0"/>
              <a:t>) </a:t>
            </a:r>
            <a:r>
              <a:rPr lang="en-US" dirty="0" err="1"/>
              <a:t>ou</a:t>
            </a:r>
            <a:r>
              <a:rPr lang="en-US" dirty="0"/>
              <a:t> </a:t>
            </a:r>
            <a:r>
              <a:rPr lang="en-US" dirty="0" err="1"/>
              <a:t>algumas</a:t>
            </a:r>
            <a:r>
              <a:rPr lang="en-US" dirty="0"/>
              <a:t> </a:t>
            </a:r>
            <a:r>
              <a:rPr lang="en-US" dirty="0" err="1"/>
              <a:t>tradicionais</a:t>
            </a:r>
            <a:r>
              <a:rPr lang="en-US" dirty="0"/>
              <a:t> forma de </a:t>
            </a:r>
            <a:r>
              <a:rPr lang="en-US" dirty="0" err="1"/>
              <a:t>pagamento</a:t>
            </a:r>
            <a:r>
              <a:rPr lang="en-US" dirty="0"/>
              <a:t> (</a:t>
            </a:r>
            <a:r>
              <a:rPr lang="en-US" dirty="0" err="1"/>
              <a:t>por</a:t>
            </a:r>
            <a:r>
              <a:rPr lang="en-US" dirty="0"/>
              <a:t> </a:t>
            </a:r>
            <a:r>
              <a:rPr lang="en-US" dirty="0" err="1"/>
              <a:t>exemplo</a:t>
            </a:r>
            <a:r>
              <a:rPr lang="en-US" dirty="0"/>
              <a:t>, </a:t>
            </a:r>
            <a:r>
              <a:rPr lang="en-US" dirty="0" err="1"/>
              <a:t>transferência</a:t>
            </a:r>
            <a:r>
              <a:rPr lang="en-US" dirty="0"/>
              <a:t> </a:t>
            </a:r>
            <a:r>
              <a:rPr lang="en-US" dirty="0" err="1"/>
              <a:t>bancária</a:t>
            </a:r>
            <a:r>
              <a:rPr lang="en-US" dirty="0"/>
              <a:t>). </a:t>
            </a:r>
            <a:r>
              <a:rPr lang="en-US" dirty="0" err="1"/>
              <a:t>Essa</a:t>
            </a:r>
            <a:r>
              <a:rPr lang="en-US" dirty="0"/>
              <a:t> </a:t>
            </a:r>
            <a:r>
              <a:rPr lang="en-US" dirty="0" err="1"/>
              <a:t>abordagem</a:t>
            </a:r>
            <a:r>
              <a:rPr lang="en-US" dirty="0"/>
              <a:t> </a:t>
            </a:r>
            <a:r>
              <a:rPr lang="en-US" dirty="0" err="1"/>
              <a:t>recentralizada</a:t>
            </a:r>
            <a:r>
              <a:rPr lang="en-US" dirty="0"/>
              <a:t> </a:t>
            </a:r>
            <a:r>
              <a:rPr lang="en-US" dirty="0" err="1"/>
              <a:t>para</a:t>
            </a:r>
            <a:r>
              <a:rPr lang="en-US" dirty="0"/>
              <a:t> </a:t>
            </a:r>
            <a:r>
              <a:rPr lang="en-US" dirty="0" err="1"/>
              <a:t>DeFi</a:t>
            </a:r>
            <a:r>
              <a:rPr lang="en-US" dirty="0"/>
              <a:t> </a:t>
            </a:r>
            <a:r>
              <a:rPr lang="en-US" dirty="0" err="1"/>
              <a:t>significa</a:t>
            </a:r>
            <a:r>
              <a:rPr lang="en-US" dirty="0"/>
              <a:t> </a:t>
            </a:r>
            <a:r>
              <a:rPr lang="en-US" dirty="0" err="1"/>
              <a:t>abrir</a:t>
            </a:r>
            <a:r>
              <a:rPr lang="en-US" dirty="0"/>
              <a:t> </a:t>
            </a:r>
            <a:r>
              <a:rPr lang="en-US" dirty="0" err="1"/>
              <a:t>mão</a:t>
            </a:r>
            <a:r>
              <a:rPr lang="en-US" dirty="0"/>
              <a:t> do </a:t>
            </a:r>
            <a:r>
              <a:rPr lang="en-US" dirty="0" err="1"/>
              <a:t>controle</a:t>
            </a:r>
            <a:r>
              <a:rPr lang="en-US" dirty="0"/>
              <a:t> </a:t>
            </a:r>
            <a:r>
              <a:rPr lang="en-US" dirty="0" err="1"/>
              <a:t>sobre</a:t>
            </a:r>
            <a:r>
              <a:rPr lang="en-US" dirty="0"/>
              <a:t> </a:t>
            </a:r>
            <a:r>
              <a:rPr lang="en-US" dirty="0" err="1"/>
              <a:t>quaisquer</a:t>
            </a:r>
            <a:r>
              <a:rPr lang="en-US" dirty="0"/>
              <a:t> </a:t>
            </a:r>
            <a:r>
              <a:rPr lang="en-US" dirty="0" err="1"/>
              <a:t>ativos</a:t>
            </a:r>
            <a:r>
              <a:rPr lang="en-US" dirty="0"/>
              <a:t>. </a:t>
            </a:r>
            <a:r>
              <a:rPr lang="en-US" dirty="0" err="1"/>
              <a:t>Essencialmente</a:t>
            </a:r>
            <a:r>
              <a:rPr lang="en-US" dirty="0"/>
              <a:t>, o CEX </a:t>
            </a:r>
            <a:r>
              <a:rPr lang="en-US" dirty="0" err="1"/>
              <a:t>controla</a:t>
            </a:r>
            <a:r>
              <a:rPr lang="en-US" dirty="0"/>
              <a:t> a </a:t>
            </a:r>
            <a:r>
              <a:rPr lang="en-US" dirty="0" err="1"/>
              <a:t>conta</a:t>
            </a:r>
            <a:r>
              <a:rPr lang="en-US" dirty="0"/>
              <a:t> do </a:t>
            </a:r>
            <a:r>
              <a:rPr lang="en-US" dirty="0" err="1"/>
              <a:t>usuário</a:t>
            </a:r>
            <a:r>
              <a:rPr lang="en-US" dirty="0"/>
              <a:t>.</a:t>
            </a:r>
          </a:p>
          <a:p>
            <a:r>
              <a:rPr lang="en-US" dirty="0"/>
              <a:t> </a:t>
            </a:r>
          </a:p>
          <a:p>
            <a:r>
              <a:rPr lang="en-US" dirty="0"/>
              <a:t>No </a:t>
            </a:r>
            <a:r>
              <a:rPr lang="en-US" dirty="0" err="1"/>
              <a:t>contexto</a:t>
            </a:r>
            <a:r>
              <a:rPr lang="en-US" dirty="0"/>
              <a:t> das CEXs, </a:t>
            </a:r>
            <a:r>
              <a:rPr lang="en-US" dirty="0" err="1"/>
              <a:t>os</a:t>
            </a:r>
            <a:r>
              <a:rPr lang="en-US" dirty="0"/>
              <a:t> </a:t>
            </a:r>
            <a:r>
              <a:rPr lang="en-US" dirty="0" err="1"/>
              <a:t>usuários</a:t>
            </a:r>
            <a:r>
              <a:rPr lang="en-US" dirty="0"/>
              <a:t> </a:t>
            </a:r>
            <a:r>
              <a:rPr lang="en-US" dirty="0" err="1"/>
              <a:t>precisam</a:t>
            </a:r>
            <a:r>
              <a:rPr lang="en-US" dirty="0"/>
              <a:t> de </a:t>
            </a:r>
            <a:r>
              <a:rPr lang="en-US" dirty="0" err="1"/>
              <a:t>confiar</a:t>
            </a:r>
            <a:r>
              <a:rPr lang="en-US" dirty="0"/>
              <a:t> o </a:t>
            </a:r>
            <a:r>
              <a:rPr lang="en-US" dirty="0" err="1"/>
              <a:t>seu</a:t>
            </a:r>
            <a:r>
              <a:rPr lang="en-US" dirty="0"/>
              <a:t> </a:t>
            </a:r>
            <a:r>
              <a:rPr lang="en-US" dirty="0" err="1"/>
              <a:t>dinheiro</a:t>
            </a:r>
            <a:r>
              <a:rPr lang="en-US" dirty="0"/>
              <a:t> </a:t>
            </a:r>
            <a:r>
              <a:rPr lang="en-US" dirty="0" err="1"/>
              <a:t>na</a:t>
            </a:r>
            <a:r>
              <a:rPr lang="en-US" dirty="0"/>
              <a:t> </a:t>
            </a:r>
            <a:r>
              <a:rPr lang="en-US" dirty="0" err="1"/>
              <a:t>troca</a:t>
            </a:r>
            <a:r>
              <a:rPr lang="en-US" dirty="0"/>
              <a:t>. </a:t>
            </a:r>
            <a:r>
              <a:rPr lang="en-US" dirty="0" err="1"/>
              <a:t>Isso</a:t>
            </a:r>
            <a:r>
              <a:rPr lang="en-US" dirty="0"/>
              <a:t> </a:t>
            </a:r>
            <a:r>
              <a:rPr lang="en-US" dirty="0" err="1"/>
              <a:t>torna-os</a:t>
            </a:r>
            <a:r>
              <a:rPr lang="en-US" dirty="0"/>
              <a:t> </a:t>
            </a:r>
            <a:r>
              <a:rPr lang="en-US" dirty="0" err="1"/>
              <a:t>vulneráveis</a:t>
            </a:r>
            <a:r>
              <a:rPr lang="en-US" dirty="0"/>
              <a:t> a um </a:t>
            </a:r>
            <a:r>
              <a:rPr lang="en-US" dirty="0" err="1"/>
              <a:t>certo</a:t>
            </a:r>
            <a:r>
              <a:rPr lang="en-US" dirty="0"/>
              <a:t> </a:t>
            </a:r>
            <a:r>
              <a:rPr lang="en-US" dirty="0" err="1"/>
              <a:t>grau</a:t>
            </a:r>
            <a:r>
              <a:rPr lang="en-US" dirty="0"/>
              <a:t> de </a:t>
            </a:r>
            <a:r>
              <a:rPr lang="en-US" dirty="0" err="1"/>
              <a:t>risco</a:t>
            </a:r>
            <a:r>
              <a:rPr lang="en-US" dirty="0"/>
              <a:t> de </a:t>
            </a:r>
            <a:r>
              <a:rPr lang="en-US" dirty="0" err="1"/>
              <a:t>contraparte</a:t>
            </a:r>
            <a:r>
              <a:rPr lang="en-US" dirty="0"/>
              <a:t>. No </a:t>
            </a:r>
            <a:r>
              <a:rPr lang="en-US" dirty="0" err="1"/>
              <a:t>início</a:t>
            </a:r>
            <a:r>
              <a:rPr lang="en-US" dirty="0"/>
              <a:t>, </a:t>
            </a:r>
            <a:r>
              <a:rPr lang="en-US" dirty="0" err="1"/>
              <a:t>isso</a:t>
            </a:r>
            <a:r>
              <a:rPr lang="en-US" dirty="0"/>
              <a:t> era </a:t>
            </a:r>
            <a:r>
              <a:rPr lang="en-US" dirty="0" err="1"/>
              <a:t>especialmente</a:t>
            </a:r>
            <a:r>
              <a:rPr lang="en-US" dirty="0"/>
              <a:t> </a:t>
            </a:r>
            <a:r>
              <a:rPr lang="en-US" dirty="0" err="1"/>
              <a:t>problemático</a:t>
            </a:r>
            <a:r>
              <a:rPr lang="en-US" dirty="0"/>
              <a:t>, </a:t>
            </a:r>
            <a:r>
              <a:rPr lang="en-US" dirty="0" err="1"/>
              <a:t>visto</a:t>
            </a:r>
            <a:r>
              <a:rPr lang="en-US" dirty="0"/>
              <a:t> </a:t>
            </a:r>
            <a:r>
              <a:rPr lang="en-US" dirty="0" err="1"/>
              <a:t>que</a:t>
            </a:r>
            <a:r>
              <a:rPr lang="en-US" dirty="0"/>
              <a:t> a </a:t>
            </a:r>
            <a:r>
              <a:rPr lang="en-US" dirty="0" err="1"/>
              <a:t>maioria</a:t>
            </a:r>
            <a:r>
              <a:rPr lang="en-US" dirty="0"/>
              <a:t> dos CEXs </a:t>
            </a:r>
            <a:r>
              <a:rPr lang="en-US" dirty="0" err="1"/>
              <a:t>eram</a:t>
            </a:r>
            <a:r>
              <a:rPr lang="en-US" dirty="0"/>
              <a:t> </a:t>
            </a:r>
            <a:r>
              <a:rPr lang="en-US" dirty="0" err="1"/>
              <a:t>entidades</a:t>
            </a:r>
            <a:r>
              <a:rPr lang="en-US" dirty="0"/>
              <a:t> </a:t>
            </a:r>
            <a:r>
              <a:rPr lang="en-US" dirty="0" err="1"/>
              <a:t>recém-estabelecidas</a:t>
            </a:r>
            <a:r>
              <a:rPr lang="en-US" dirty="0"/>
              <a:t> com </a:t>
            </a:r>
            <a:r>
              <a:rPr lang="en-US" dirty="0" err="1"/>
              <a:t>operações</a:t>
            </a:r>
            <a:r>
              <a:rPr lang="en-US" dirty="0"/>
              <a:t> </a:t>
            </a:r>
            <a:r>
              <a:rPr lang="en-US" dirty="0" err="1"/>
              <a:t>não</a:t>
            </a:r>
            <a:r>
              <a:rPr lang="en-US" dirty="0"/>
              <a:t> </a:t>
            </a:r>
            <a:r>
              <a:rPr lang="en-US" dirty="0" err="1"/>
              <a:t>testadas</a:t>
            </a:r>
            <a:r>
              <a:rPr lang="en-US" dirty="0"/>
              <a:t> e </a:t>
            </a:r>
            <a:r>
              <a:rPr lang="en-US" dirty="0" err="1"/>
              <a:t>supervisão</a:t>
            </a:r>
            <a:r>
              <a:rPr lang="en-US" dirty="0"/>
              <a:t> </a:t>
            </a:r>
            <a:r>
              <a:rPr lang="en-US" dirty="0" err="1"/>
              <a:t>mínima</a:t>
            </a:r>
            <a:r>
              <a:rPr lang="en-US" dirty="0"/>
              <a:t> </a:t>
            </a:r>
            <a:r>
              <a:rPr lang="en-US" dirty="0" err="1"/>
              <a:t>ou</a:t>
            </a:r>
            <a:r>
              <a:rPr lang="en-US" dirty="0"/>
              <a:t> </a:t>
            </a:r>
            <a:r>
              <a:rPr lang="en-US" dirty="0" err="1"/>
              <a:t>nula</a:t>
            </a:r>
            <a:r>
              <a:rPr lang="en-US" dirty="0"/>
              <a:t> das </a:t>
            </a:r>
            <a:r>
              <a:rPr lang="en-US" dirty="0" err="1"/>
              <a:t>autoridades</a:t>
            </a:r>
            <a:r>
              <a:rPr lang="en-US" dirty="0"/>
              <a:t> dos </a:t>
            </a:r>
            <a:r>
              <a:rPr lang="en-US" dirty="0" err="1"/>
              <a:t>mercados</a:t>
            </a:r>
            <a:r>
              <a:rPr lang="en-US" dirty="0"/>
              <a:t> </a:t>
            </a:r>
            <a:r>
              <a:rPr lang="en-US" dirty="0" err="1"/>
              <a:t>financeiros</a:t>
            </a:r>
            <a:r>
              <a:rPr lang="en-US" dirty="0"/>
              <a:t>. Como </a:t>
            </a:r>
            <a:r>
              <a:rPr lang="en-US" dirty="0" err="1"/>
              <a:t>resultado</a:t>
            </a:r>
            <a:r>
              <a:rPr lang="en-US" dirty="0"/>
              <a:t>, hacks, </a:t>
            </a:r>
            <a:r>
              <a:rPr lang="en-US" dirty="0" err="1"/>
              <a:t>golpes</a:t>
            </a:r>
            <a:r>
              <a:rPr lang="en-US" dirty="0"/>
              <a:t> e </a:t>
            </a:r>
            <a:r>
              <a:rPr lang="en-US" dirty="0" err="1"/>
              <a:t>outras</a:t>
            </a:r>
            <a:r>
              <a:rPr lang="en-US" dirty="0"/>
              <a:t> </a:t>
            </a:r>
            <a:r>
              <a:rPr lang="en-US" dirty="0" err="1"/>
              <a:t>atividades</a:t>
            </a:r>
            <a:r>
              <a:rPr lang="en-US" dirty="0"/>
              <a:t> </a:t>
            </a:r>
            <a:r>
              <a:rPr lang="en-US" dirty="0" err="1"/>
              <a:t>ilegais</a:t>
            </a:r>
            <a:r>
              <a:rPr lang="en-US" dirty="0"/>
              <a:t> </a:t>
            </a:r>
            <a:r>
              <a:rPr lang="en-US" dirty="0" err="1"/>
              <a:t>foram</a:t>
            </a:r>
            <a:r>
              <a:rPr lang="en-US" dirty="0"/>
              <a:t> </a:t>
            </a:r>
            <a:r>
              <a:rPr lang="en-US" dirty="0" err="1"/>
              <a:t>comuns</a:t>
            </a:r>
            <a:r>
              <a:rPr lang="en-US" dirty="0"/>
              <a:t> </a:t>
            </a:r>
            <a:r>
              <a:rPr lang="en-US" dirty="0" err="1"/>
              <a:t>nos</a:t>
            </a:r>
            <a:r>
              <a:rPr lang="en-US" dirty="0"/>
              <a:t> </a:t>
            </a:r>
            <a:r>
              <a:rPr lang="en-US" dirty="0" err="1"/>
              <a:t>primeiros</a:t>
            </a:r>
            <a:r>
              <a:rPr lang="en-US" dirty="0"/>
              <a:t> </a:t>
            </a:r>
            <a:r>
              <a:rPr lang="en-US" dirty="0" err="1"/>
              <a:t>anos</a:t>
            </a:r>
            <a:r>
              <a:rPr lang="en-US" dirty="0"/>
              <a:t> do </a:t>
            </a:r>
            <a:r>
              <a:rPr lang="en-US" dirty="0" err="1"/>
              <a:t>espaço</a:t>
            </a:r>
            <a:r>
              <a:rPr lang="en-US" dirty="0"/>
              <a:t> </a:t>
            </a:r>
            <a:r>
              <a:rPr lang="en-US" dirty="0" err="1"/>
              <a:t>CeFi</a:t>
            </a:r>
            <a:r>
              <a:rPr lang="en-US" dirty="0"/>
              <a:t>, </a:t>
            </a:r>
            <a:r>
              <a:rPr lang="en-US" dirty="0" err="1"/>
              <a:t>muitas</a:t>
            </a:r>
            <a:r>
              <a:rPr lang="en-US" dirty="0"/>
              <a:t> </a:t>
            </a:r>
            <a:r>
              <a:rPr lang="en-US" dirty="0" err="1"/>
              <a:t>vezes</a:t>
            </a:r>
            <a:r>
              <a:rPr lang="en-US" dirty="0"/>
              <a:t> </a:t>
            </a:r>
            <a:r>
              <a:rPr lang="en-US" dirty="0" err="1"/>
              <a:t>levando</a:t>
            </a:r>
            <a:r>
              <a:rPr lang="en-US" dirty="0"/>
              <a:t> a </a:t>
            </a:r>
            <a:r>
              <a:rPr lang="en-US" dirty="0" err="1"/>
              <a:t>uma</a:t>
            </a:r>
            <a:r>
              <a:rPr lang="en-US" dirty="0"/>
              <a:t> </a:t>
            </a:r>
            <a:r>
              <a:rPr lang="en-US" dirty="0" err="1"/>
              <a:t>perda</a:t>
            </a:r>
            <a:r>
              <a:rPr lang="en-US" dirty="0"/>
              <a:t> de capital </a:t>
            </a:r>
            <a:r>
              <a:rPr lang="en-US" dirty="0" err="1"/>
              <a:t>para</a:t>
            </a:r>
            <a:r>
              <a:rPr lang="en-US" dirty="0"/>
              <a:t> </a:t>
            </a:r>
            <a:r>
              <a:rPr lang="en-US" dirty="0" err="1"/>
              <a:t>os</a:t>
            </a:r>
            <a:r>
              <a:rPr lang="en-US" dirty="0"/>
              <a:t> </a:t>
            </a:r>
            <a:r>
              <a:rPr lang="en-US" dirty="0" err="1"/>
              <a:t>usuários</a:t>
            </a:r>
            <a:r>
              <a:rPr lang="en-US" dirty="0"/>
              <a:t> </a:t>
            </a:r>
            <a:r>
              <a:rPr lang="en-US" dirty="0" err="1"/>
              <a:t>desses</a:t>
            </a:r>
            <a:r>
              <a:rPr lang="en-US" dirty="0"/>
              <a:t> </a:t>
            </a:r>
            <a:r>
              <a:rPr lang="en-US" dirty="0" err="1"/>
              <a:t>serviços</a:t>
            </a:r>
            <a:r>
              <a:rPr lang="en-US" dirty="0"/>
              <a:t>. </a:t>
            </a:r>
            <a:r>
              <a:rPr lang="en-US" dirty="0" err="1"/>
              <a:t>Irá</a:t>
            </a:r>
            <a:r>
              <a:rPr lang="en-US" dirty="0"/>
              <a:t> </a:t>
            </a:r>
            <a:r>
              <a:rPr lang="en-US" dirty="0" err="1"/>
              <a:t>aprender</a:t>
            </a:r>
            <a:r>
              <a:rPr lang="en-US" dirty="0"/>
              <a:t> </a:t>
            </a:r>
            <a:r>
              <a:rPr lang="en-US" dirty="0" err="1"/>
              <a:t>mais</a:t>
            </a:r>
            <a:r>
              <a:rPr lang="en-US" dirty="0"/>
              <a:t> </a:t>
            </a:r>
            <a:r>
              <a:rPr lang="en-US" dirty="0" err="1"/>
              <a:t>sobre</a:t>
            </a:r>
            <a:r>
              <a:rPr lang="en-US" dirty="0"/>
              <a:t> as </a:t>
            </a:r>
            <a:r>
              <a:rPr lang="en-US" dirty="0" err="1"/>
              <a:t>fases</a:t>
            </a:r>
            <a:r>
              <a:rPr lang="en-US" dirty="0"/>
              <a:t> </a:t>
            </a:r>
            <a:r>
              <a:rPr lang="en-US" dirty="0" err="1"/>
              <a:t>iniciais</a:t>
            </a:r>
            <a:r>
              <a:rPr lang="en-US" dirty="0"/>
              <a:t> das </a:t>
            </a:r>
            <a:r>
              <a:rPr lang="en-US" dirty="0" err="1"/>
              <a:t>trocas</a:t>
            </a:r>
            <a:r>
              <a:rPr lang="en-US" dirty="0"/>
              <a:t> </a:t>
            </a:r>
            <a:r>
              <a:rPr lang="en-US" dirty="0" err="1"/>
              <a:t>num</a:t>
            </a:r>
            <a:r>
              <a:rPr lang="en-US" dirty="0"/>
              <a:t> </a:t>
            </a:r>
            <a:r>
              <a:rPr lang="en-US" dirty="0" err="1"/>
              <a:t>módulo</a:t>
            </a:r>
            <a:r>
              <a:rPr lang="en-US" dirty="0"/>
              <a:t> posterior. Para resolver </a:t>
            </a:r>
            <a:r>
              <a:rPr lang="en-US" dirty="0" err="1"/>
              <a:t>esse</a:t>
            </a:r>
            <a:r>
              <a:rPr lang="en-US" dirty="0"/>
              <a:t> </a:t>
            </a:r>
            <a:r>
              <a:rPr lang="en-US" dirty="0" err="1"/>
              <a:t>problema</a:t>
            </a:r>
            <a:r>
              <a:rPr lang="en-US" dirty="0"/>
              <a:t>, </a:t>
            </a:r>
            <a:r>
              <a:rPr lang="en-US" dirty="0" err="1"/>
              <a:t>surgiram</a:t>
            </a:r>
            <a:r>
              <a:rPr lang="en-US" dirty="0"/>
              <a:t> as </a:t>
            </a:r>
            <a:r>
              <a:rPr lang="en-US" dirty="0" err="1"/>
              <a:t>trocas</a:t>
            </a:r>
            <a:r>
              <a:rPr lang="en-US" dirty="0"/>
              <a:t> </a:t>
            </a:r>
            <a:r>
              <a:rPr lang="en-US" dirty="0" err="1"/>
              <a:t>descentralizadas</a:t>
            </a:r>
            <a:r>
              <a:rPr lang="en-US" dirty="0"/>
              <a:t> (DEX). O </a:t>
            </a:r>
            <a:r>
              <a:rPr lang="en-US" dirty="0" err="1"/>
              <a:t>objetivo</a:t>
            </a:r>
            <a:r>
              <a:rPr lang="en-US" dirty="0"/>
              <a:t> principal de um DEX </a:t>
            </a:r>
            <a:r>
              <a:rPr lang="en-US" dirty="0" err="1"/>
              <a:t>é</a:t>
            </a:r>
            <a:r>
              <a:rPr lang="en-US" dirty="0"/>
              <a:t> a </a:t>
            </a:r>
            <a:r>
              <a:rPr lang="en-US" dirty="0" err="1"/>
              <a:t>desintermediação</a:t>
            </a:r>
            <a:r>
              <a:rPr lang="en-US" dirty="0"/>
              <a:t> total </a:t>
            </a:r>
            <a:r>
              <a:rPr lang="en-US" dirty="0" err="1"/>
              <a:t>por</a:t>
            </a:r>
            <a:r>
              <a:rPr lang="en-US" dirty="0"/>
              <a:t> </a:t>
            </a:r>
            <a:r>
              <a:rPr lang="en-US" dirty="0" err="1"/>
              <a:t>meio</a:t>
            </a:r>
            <a:r>
              <a:rPr lang="en-US" dirty="0"/>
              <a:t> da </a:t>
            </a:r>
            <a:r>
              <a:rPr lang="en-US" dirty="0" err="1"/>
              <a:t>eliminação</a:t>
            </a:r>
            <a:r>
              <a:rPr lang="en-US" dirty="0"/>
              <a:t> de </a:t>
            </a:r>
            <a:r>
              <a:rPr lang="en-US" dirty="0" err="1"/>
              <a:t>intermediários</a:t>
            </a:r>
            <a:r>
              <a:rPr lang="en-US" dirty="0"/>
              <a:t> e </a:t>
            </a:r>
            <a:r>
              <a:rPr lang="en-US" dirty="0" err="1"/>
              <a:t>permitindo</a:t>
            </a:r>
            <a:r>
              <a:rPr lang="en-US" dirty="0"/>
              <a:t> </a:t>
            </a:r>
            <a:r>
              <a:rPr lang="en-US" dirty="0" err="1"/>
              <a:t>que</a:t>
            </a:r>
            <a:r>
              <a:rPr lang="en-US" dirty="0"/>
              <a:t> </a:t>
            </a:r>
            <a:r>
              <a:rPr lang="en-US" dirty="0" err="1"/>
              <a:t>cada</a:t>
            </a:r>
            <a:r>
              <a:rPr lang="en-US" dirty="0"/>
              <a:t> </a:t>
            </a:r>
            <a:r>
              <a:rPr lang="en-US" dirty="0" err="1"/>
              <a:t>usuário</a:t>
            </a:r>
            <a:r>
              <a:rPr lang="en-US" dirty="0"/>
              <a:t> </a:t>
            </a:r>
            <a:r>
              <a:rPr lang="en-US" dirty="0" err="1"/>
              <a:t>lide</a:t>
            </a:r>
            <a:r>
              <a:rPr lang="en-US" dirty="0"/>
              <a:t> </a:t>
            </a:r>
            <a:r>
              <a:rPr lang="en-US" dirty="0" err="1"/>
              <a:t>diretamente</a:t>
            </a:r>
            <a:r>
              <a:rPr lang="en-US" dirty="0"/>
              <a:t> com outros </a:t>
            </a:r>
            <a:r>
              <a:rPr lang="en-US" dirty="0" err="1"/>
              <a:t>usuários</a:t>
            </a:r>
            <a:r>
              <a:rPr lang="en-US" dirty="0"/>
              <a:t> </a:t>
            </a:r>
            <a:r>
              <a:rPr lang="en-US" dirty="0" err="1"/>
              <a:t>numa</a:t>
            </a:r>
            <a:r>
              <a:rPr lang="en-US" dirty="0"/>
              <a:t> base </a:t>
            </a:r>
            <a:r>
              <a:rPr lang="en-US" dirty="0" err="1"/>
              <a:t>ponto</a:t>
            </a:r>
            <a:r>
              <a:rPr lang="en-US" dirty="0"/>
              <a:t> a </a:t>
            </a:r>
            <a:r>
              <a:rPr lang="en-US" dirty="0" err="1"/>
              <a:t>ponto</a:t>
            </a:r>
            <a:r>
              <a:rPr lang="en-US" dirty="0"/>
              <a:t>. </a:t>
            </a:r>
            <a:r>
              <a:rPr lang="en-US" dirty="0" err="1"/>
              <a:t>Ao</a:t>
            </a:r>
            <a:r>
              <a:rPr lang="en-US" dirty="0"/>
              <a:t> </a:t>
            </a:r>
            <a:r>
              <a:rPr lang="en-US" dirty="0" err="1"/>
              <a:t>migrar</a:t>
            </a:r>
            <a:r>
              <a:rPr lang="en-US" dirty="0"/>
              <a:t> a </a:t>
            </a:r>
            <a:r>
              <a:rPr lang="en-US" dirty="0" err="1"/>
              <a:t>funcionalidade</a:t>
            </a:r>
            <a:r>
              <a:rPr lang="en-US" dirty="0"/>
              <a:t> de </a:t>
            </a:r>
            <a:r>
              <a:rPr lang="en-US" dirty="0" err="1"/>
              <a:t>negociação</a:t>
            </a:r>
            <a:r>
              <a:rPr lang="en-US" dirty="0"/>
              <a:t> </a:t>
            </a:r>
            <a:r>
              <a:rPr lang="en-US" dirty="0" err="1"/>
              <a:t>diretamente</a:t>
            </a:r>
            <a:r>
              <a:rPr lang="en-US" dirty="0"/>
              <a:t> </a:t>
            </a:r>
            <a:r>
              <a:rPr lang="en-US" dirty="0" err="1"/>
              <a:t>para</a:t>
            </a:r>
            <a:r>
              <a:rPr lang="en-US" dirty="0"/>
              <a:t> o </a:t>
            </a:r>
            <a:r>
              <a:rPr lang="en-US" dirty="0" err="1"/>
              <a:t>blockchain</a:t>
            </a:r>
            <a:r>
              <a:rPr lang="en-US" dirty="0"/>
              <a:t> </a:t>
            </a:r>
            <a:r>
              <a:rPr lang="en-US" dirty="0" err="1"/>
              <a:t>por</a:t>
            </a:r>
            <a:r>
              <a:rPr lang="en-US" dirty="0"/>
              <a:t> </a:t>
            </a:r>
            <a:r>
              <a:rPr lang="en-US" dirty="0" err="1"/>
              <a:t>meio</a:t>
            </a:r>
            <a:r>
              <a:rPr lang="en-US" dirty="0"/>
              <a:t> de </a:t>
            </a:r>
            <a:r>
              <a:rPr lang="en-US" dirty="0" err="1"/>
              <a:t>contratos</a:t>
            </a:r>
            <a:r>
              <a:rPr lang="en-US" dirty="0"/>
              <a:t> </a:t>
            </a:r>
            <a:r>
              <a:rPr lang="en-US" dirty="0" err="1"/>
              <a:t>inteligentes</a:t>
            </a:r>
            <a:r>
              <a:rPr lang="en-US" dirty="0"/>
              <a:t>, um DEX serve </a:t>
            </a:r>
            <a:r>
              <a:rPr lang="en-US" dirty="0" err="1"/>
              <a:t>como</a:t>
            </a:r>
            <a:r>
              <a:rPr lang="en-US" dirty="0"/>
              <a:t> </a:t>
            </a:r>
            <a:r>
              <a:rPr lang="en-US" dirty="0" err="1"/>
              <a:t>uma</a:t>
            </a:r>
            <a:r>
              <a:rPr lang="en-US" dirty="0"/>
              <a:t> </a:t>
            </a:r>
            <a:r>
              <a:rPr lang="en-US" dirty="0" err="1"/>
              <a:t>plataforma</a:t>
            </a:r>
            <a:r>
              <a:rPr lang="en-US" dirty="0"/>
              <a:t> </a:t>
            </a:r>
            <a:r>
              <a:rPr lang="en-US" dirty="0" err="1"/>
              <a:t>confiável</a:t>
            </a:r>
            <a:r>
              <a:rPr lang="en-US" dirty="0"/>
              <a:t> </a:t>
            </a:r>
            <a:r>
              <a:rPr lang="en-US" dirty="0" err="1"/>
              <a:t>para</a:t>
            </a:r>
            <a:r>
              <a:rPr lang="en-US" dirty="0"/>
              <a:t> a </a:t>
            </a:r>
            <a:r>
              <a:rPr lang="en-US" dirty="0" err="1"/>
              <a:t>negociação</a:t>
            </a:r>
            <a:r>
              <a:rPr lang="en-US" dirty="0"/>
              <a:t> de </a:t>
            </a:r>
            <a:r>
              <a:rPr lang="en-US" dirty="0" err="1"/>
              <a:t>ativos</a:t>
            </a:r>
            <a:r>
              <a:rPr lang="en-US" dirty="0"/>
              <a:t> </a:t>
            </a:r>
            <a:r>
              <a:rPr lang="en-US" dirty="0" err="1"/>
              <a:t>digitais</a:t>
            </a:r>
            <a:r>
              <a:rPr lang="en-US" dirty="0"/>
              <a:t>. </a:t>
            </a:r>
            <a:r>
              <a:rPr lang="en-US" dirty="0" err="1"/>
              <a:t>Assim</a:t>
            </a:r>
            <a:r>
              <a:rPr lang="en-US" dirty="0"/>
              <a:t> </a:t>
            </a:r>
            <a:r>
              <a:rPr lang="en-US" dirty="0" err="1"/>
              <a:t>como</a:t>
            </a:r>
            <a:r>
              <a:rPr lang="en-US" dirty="0"/>
              <a:t> as </a:t>
            </a:r>
            <a:r>
              <a:rPr lang="en-US" dirty="0" err="1"/>
              <a:t>bolsas</a:t>
            </a:r>
            <a:r>
              <a:rPr lang="en-US" dirty="0"/>
              <a:t> </a:t>
            </a:r>
            <a:r>
              <a:rPr lang="en-US" dirty="0" err="1"/>
              <a:t>tradicionais</a:t>
            </a:r>
            <a:r>
              <a:rPr lang="en-US" dirty="0"/>
              <a:t> e CEX, </a:t>
            </a:r>
            <a:r>
              <a:rPr lang="en-US" dirty="0" err="1"/>
              <a:t>essas</a:t>
            </a:r>
            <a:r>
              <a:rPr lang="en-US" dirty="0"/>
              <a:t> </a:t>
            </a:r>
            <a:r>
              <a:rPr lang="en-US" dirty="0" err="1"/>
              <a:t>plataformas</a:t>
            </a:r>
            <a:r>
              <a:rPr lang="en-US" dirty="0"/>
              <a:t> </a:t>
            </a:r>
            <a:r>
              <a:rPr lang="en-US" dirty="0" err="1"/>
              <a:t>coordenam</a:t>
            </a:r>
            <a:r>
              <a:rPr lang="en-US" dirty="0"/>
              <a:t> a </a:t>
            </a:r>
            <a:r>
              <a:rPr lang="en-US" dirty="0" err="1"/>
              <a:t>oferta</a:t>
            </a:r>
            <a:r>
              <a:rPr lang="en-US" dirty="0"/>
              <a:t> e a </a:t>
            </a:r>
            <a:r>
              <a:rPr lang="en-US" dirty="0" err="1"/>
              <a:t>procura</a:t>
            </a:r>
            <a:r>
              <a:rPr lang="en-US" dirty="0"/>
              <a:t> de </a:t>
            </a:r>
            <a:r>
              <a:rPr lang="en-US" dirty="0" err="1"/>
              <a:t>muitos</a:t>
            </a:r>
            <a:r>
              <a:rPr lang="en-US" dirty="0"/>
              <a:t> </a:t>
            </a:r>
            <a:r>
              <a:rPr lang="en-US" dirty="0" err="1"/>
              <a:t>usuários</a:t>
            </a:r>
            <a:r>
              <a:rPr lang="en-US" dirty="0"/>
              <a:t>. No </a:t>
            </a:r>
            <a:r>
              <a:rPr lang="en-US" dirty="0" err="1"/>
              <a:t>entanto</a:t>
            </a:r>
            <a:r>
              <a:rPr lang="en-US" dirty="0"/>
              <a:t>, </a:t>
            </a:r>
            <a:r>
              <a:rPr lang="en-US" dirty="0" err="1"/>
              <a:t>os</a:t>
            </a:r>
            <a:r>
              <a:rPr lang="en-US" dirty="0"/>
              <a:t> </a:t>
            </a:r>
            <a:r>
              <a:rPr lang="en-US" dirty="0" err="1"/>
              <a:t>ativos</a:t>
            </a:r>
            <a:r>
              <a:rPr lang="en-US" dirty="0"/>
              <a:t> </a:t>
            </a:r>
            <a:r>
              <a:rPr lang="en-US" dirty="0" err="1"/>
              <a:t>permanecem</a:t>
            </a:r>
            <a:r>
              <a:rPr lang="en-US" dirty="0"/>
              <a:t> sob </a:t>
            </a:r>
            <a:r>
              <a:rPr lang="en-US" dirty="0" err="1"/>
              <a:t>custódia</a:t>
            </a:r>
            <a:r>
              <a:rPr lang="en-US" dirty="0"/>
              <a:t> do </a:t>
            </a:r>
            <a:r>
              <a:rPr lang="en-US" dirty="0" err="1"/>
              <a:t>usuário</a:t>
            </a:r>
            <a:r>
              <a:rPr lang="en-US" dirty="0"/>
              <a:t> </a:t>
            </a:r>
            <a:r>
              <a:rPr lang="en-US" dirty="0" err="1"/>
              <a:t>ou</a:t>
            </a:r>
            <a:r>
              <a:rPr lang="en-US" dirty="0"/>
              <a:t> (</a:t>
            </a:r>
            <a:r>
              <a:rPr lang="en-US" dirty="0" err="1"/>
              <a:t>por</a:t>
            </a:r>
            <a:r>
              <a:rPr lang="en-US" dirty="0"/>
              <a:t> um tempo </a:t>
            </a:r>
            <a:r>
              <a:rPr lang="en-US" dirty="0" err="1"/>
              <a:t>limitado</a:t>
            </a:r>
            <a:r>
              <a:rPr lang="en-US" dirty="0"/>
              <a:t>) </a:t>
            </a:r>
            <a:r>
              <a:rPr lang="en-US" dirty="0" err="1"/>
              <a:t>numa</a:t>
            </a:r>
            <a:r>
              <a:rPr lang="en-US" dirty="0"/>
              <a:t> </a:t>
            </a:r>
            <a:r>
              <a:rPr lang="en-US" dirty="0" err="1"/>
              <a:t>conta</a:t>
            </a:r>
            <a:r>
              <a:rPr lang="en-US" dirty="0"/>
              <a:t> de </a:t>
            </a:r>
            <a:r>
              <a:rPr lang="en-US" dirty="0" err="1"/>
              <a:t>garantia</a:t>
            </a:r>
            <a:r>
              <a:rPr lang="en-US" dirty="0"/>
              <a:t> do </a:t>
            </a:r>
            <a:r>
              <a:rPr lang="en-US" dirty="0" err="1"/>
              <a:t>contrato</a:t>
            </a:r>
            <a:r>
              <a:rPr lang="en-US" dirty="0"/>
              <a:t> </a:t>
            </a:r>
            <a:r>
              <a:rPr lang="en-US" dirty="0" err="1"/>
              <a:t>inteligente</a:t>
            </a:r>
            <a:r>
              <a:rPr lang="en-US" dirty="0"/>
              <a:t> </a:t>
            </a:r>
            <a:r>
              <a:rPr lang="en-US" dirty="0" err="1"/>
              <a:t>totalmente</a:t>
            </a:r>
            <a:r>
              <a:rPr lang="en-US" dirty="0"/>
              <a:t> </a:t>
            </a:r>
            <a:r>
              <a:rPr lang="en-US" dirty="0" err="1"/>
              <a:t>automatizado</a:t>
            </a:r>
            <a:r>
              <a:rPr lang="en-US" dirty="0"/>
              <a: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solidFill>
                  <a:srgbClr val="000000"/>
                </a:solidFill>
                <a:latin typeface="Calibri" panose="020F0502020204030204" pitchFamily="34" charset="0"/>
              </a:rPr>
              <a:t>Além</a:t>
            </a:r>
            <a:r>
              <a:rPr lang="en-US" sz="1100" dirty="0">
                <a:solidFill>
                  <a:srgbClr val="000000"/>
                </a:solidFill>
                <a:latin typeface="Calibri" panose="020F0502020204030204" pitchFamily="34" charset="0"/>
              </a:rPr>
              <a:t> disso, a </a:t>
            </a:r>
            <a:r>
              <a:rPr lang="en-US" sz="1100" dirty="0" err="1">
                <a:solidFill>
                  <a:srgbClr val="000000"/>
                </a:solidFill>
                <a:latin typeface="Calibri" panose="020F0502020204030204" pitchFamily="34" charset="0"/>
              </a:rPr>
              <a:t>adequação</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reservas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projetos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stablecoin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lastreados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ativos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recentemente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contestada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publicamente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Algumas</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stablecoins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populares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incluem</a:t>
            </a:r>
            <a:r>
              <a:rPr lang="en-US" sz="1100" dirty="0">
                <a:solidFill>
                  <a:srgbClr val="000000"/>
                </a:solidFill>
                <a:latin typeface="Calibri" panose="020F0502020204030204" pitchFamily="34" charset="0"/>
              </a:rPr>
              <a:t> USD Coin (USDC), </a:t>
            </a:r>
            <a:r>
              <a:rPr lang="en-US" sz="1100" dirty="0" err="1">
                <a:solidFill>
                  <a:srgbClr val="000000"/>
                </a:solidFill>
                <a:latin typeface="Calibri" panose="020F0502020204030204" pitchFamily="34" charset="0"/>
              </a:rPr>
              <a:t>Binance</a:t>
            </a:r>
            <a:r>
              <a:rPr lang="en-US" sz="1100" dirty="0">
                <a:solidFill>
                  <a:srgbClr val="000000"/>
                </a:solidFill>
                <a:latin typeface="Calibri" panose="020F0502020204030204" pitchFamily="34" charset="0"/>
              </a:rPr>
              <a:t> USD (BUSD) e Dai (DAI). </a:t>
            </a:r>
            <a:r>
              <a:rPr lang="en-US" sz="1100" dirty="0" err="1">
                <a:solidFill>
                  <a:srgbClr val="000000"/>
                </a:solidFill>
                <a:latin typeface="Calibri" panose="020F0502020204030204" pitchFamily="34" charset="0"/>
              </a:rPr>
              <a:t>Além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dessas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stablecoins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impulsionadas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setor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privado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bancos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centrais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todo</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mundo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estão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analisando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oportunidades</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Digitais</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Banco</a:t>
            </a:r>
            <a:r>
              <a:rPr lang="en-US" sz="1100" dirty="0">
                <a:solidFill>
                  <a:srgbClr val="000000"/>
                </a:solidFill>
                <a:latin typeface="Calibri" panose="020F0502020204030204" pitchFamily="34" charset="0"/>
              </a:rPr>
              <a:t> Central (CBDC),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podem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incluir</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lançamento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stablecoin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Embora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acima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representem</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principais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soluções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atualmente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observadas</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espaço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DeFi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existem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muitos</a:t>
            </a:r>
            <a:r>
              <a:rPr lang="en-US" sz="1100" dirty="0">
                <a:solidFill>
                  <a:srgbClr val="000000"/>
                </a:solidFill>
                <a:latin typeface="Calibri" panose="020F0502020204030204" pitchFamily="34" charset="0"/>
              </a:rPr>
              <a:t> outros </a:t>
            </a:r>
            <a:r>
              <a:rPr lang="en-US" sz="1100" dirty="0" err="1">
                <a:solidFill>
                  <a:srgbClr val="000000"/>
                </a:solidFill>
                <a:latin typeface="Calibri" panose="020F0502020204030204" pitchFamily="34" charset="0"/>
              </a:rPr>
              <a:t>serviços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financeiros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DeFi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são </a:t>
            </a:r>
            <a:r>
              <a:rPr lang="en-US" sz="1100" dirty="0" err="1">
                <a:solidFill>
                  <a:srgbClr val="000000"/>
                </a:solidFill>
                <a:latin typeface="Calibri" panose="020F0502020204030204" pitchFamily="34" charset="0"/>
              </a:rPr>
              <a:t>testados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serviços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seguros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derivativos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mercados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previsão</a:t>
            </a:r>
            <a:r>
              <a:rPr lang="en-US" sz="1100" dirty="0">
                <a:solidFill>
                  <a:srgbClr val="000000"/>
                </a:solidFill>
                <a:latin typeface="Calibri" panose="020F0502020204030204" pitchFamily="34" charset="0"/>
              </a:rPr>
              <a:t>).</a:t>
            </a: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303418"/>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34688898-D1B8-A436-E2B0-8B057149EA7B}"/>
              </a:ext>
            </a:extLst>
          </p:cNvPr>
          <p:cNvGrpSpPr/>
          <p:nvPr/>
        </p:nvGrpSpPr>
        <p:grpSpPr>
          <a:xfrm flipH="1" flipV="1">
            <a:off x="-162647" y="3546056"/>
            <a:ext cx="1999713" cy="1442633"/>
            <a:chOff x="8493673" y="3441653"/>
            <a:chExt cx="2590079" cy="1868535"/>
          </a:xfrm>
        </p:grpSpPr>
        <p:sp>
          <p:nvSpPr>
            <p:cNvPr id="44" name="Freeform 43">
              <a:extLst>
                <a:ext uri="{FF2B5EF4-FFF2-40B4-BE49-F238E27FC236}">
                  <a16:creationId xmlns:a16="http://schemas.microsoft.com/office/drawing/2014/main" id="{F5C9DA92-92C6-99AC-3CBC-2E640CC3E90F}"/>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63A9CCC7-15BE-0001-893C-3FE3E8B03B04}"/>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C9E68032-7472-7CB9-E6D1-5FA49750ECF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D7F49B53-88C3-B3D8-1B48-3C78E73867AF}"/>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C37A7F43-1954-177B-BE77-B72F812DAF08}"/>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33A961F-4C16-6C92-1D53-DD37B547E205}"/>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A4D8E953-964F-EB38-1C80-24A0E1EBD411}"/>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48ED3CB-003A-5EDA-6ED3-5859972960ED}"/>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E0AF11B5-3455-5AC1-E969-E0F8F1E8172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82F3447C-0C6B-E3F2-BE6E-063D904C5505}"/>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D3323F47-1216-66E3-850B-333D402BADB3}"/>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72276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606749" y="665163"/>
            <a:ext cx="3019637" cy="9918700"/>
          </a:xfrm>
        </p:spPr>
        <p:txBody>
          <a:bodyPr/>
          <a:lstStyle/>
          <a:p>
            <a:pPr algn="just"/>
            <a:r>
              <a:rPr lang="en-US" b="1" dirty="0" err="1">
                <a:solidFill>
                  <a:srgbClr val="F79037"/>
                </a:solidFill>
                <a:ea typeface="Times New Roman" panose="02020603050405020304" pitchFamily="18" charset="0"/>
              </a:rPr>
              <a:t>Principais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tipos</a:t>
            </a:r>
            <a:r>
              <a:rPr lang="en-US" b="1" dirty="0">
                <a:solidFill>
                  <a:srgbClr val="F79037"/>
                </a:solidFill>
                <a:ea typeface="Times New Roman" panose="02020603050405020304" pitchFamily="18" charset="0"/>
              </a:rPr>
              <a:t> de DEXs</a:t>
            </a:r>
          </a:p>
          <a:p>
            <a:pPr algn="just"/>
            <a:r>
              <a:rPr lang="en-US" dirty="0">
                <a:ea typeface="Times New Roman" panose="02020603050405020304" pitchFamily="18" charset="0"/>
              </a:rPr>
              <a:t>DEXs </a:t>
            </a:r>
            <a:r>
              <a:rPr lang="en-US" dirty="0" err="1">
                <a:ea typeface="Times New Roman" panose="02020603050405020304" pitchFamily="18" charset="0"/>
              </a:rPr>
              <a:t>vêm</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formas</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longo</a:t>
            </a:r>
            <a:r>
              <a:rPr lang="en-US" dirty="0">
                <a:ea typeface="Times New Roman" panose="02020603050405020304" pitchFamily="18" charset="0"/>
              </a:rPr>
              <a:t> dos </a:t>
            </a:r>
            <a:r>
              <a:rPr lang="en-US" dirty="0" err="1">
                <a:ea typeface="Times New Roman" panose="02020603050405020304" pitchFamily="18" charset="0"/>
              </a:rPr>
              <a:t>anos</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designs </a:t>
            </a:r>
            <a:r>
              <a:rPr lang="en-US" dirty="0" err="1">
                <a:ea typeface="Times New Roman" panose="02020603050405020304" pitchFamily="18" charset="0"/>
              </a:rPr>
              <a:t>foram</a:t>
            </a:r>
            <a:r>
              <a:rPr lang="en-US" dirty="0">
                <a:ea typeface="Times New Roman" panose="02020603050405020304" pitchFamily="18" charset="0"/>
              </a:rPr>
              <a:t> </a:t>
            </a:r>
            <a:r>
              <a:rPr lang="en-US" dirty="0" err="1">
                <a:ea typeface="Times New Roman" panose="02020603050405020304" pitchFamily="18" charset="0"/>
              </a:rPr>
              <a:t>sugeridos</a:t>
            </a:r>
            <a:r>
              <a:rPr lang="en-US" dirty="0">
                <a:ea typeface="Times New Roman" panose="02020603050405020304" pitchFamily="18" charset="0"/>
              </a:rPr>
              <a:t> e </a:t>
            </a:r>
            <a:r>
              <a:rPr lang="en-US" dirty="0" err="1">
                <a:ea typeface="Times New Roman" panose="02020603050405020304" pitchFamily="18" charset="0"/>
              </a:rPr>
              <a:t>implementados</a:t>
            </a:r>
            <a:r>
              <a:rPr lang="en-US" dirty="0">
                <a:ea typeface="Times New Roman" panose="02020603050405020304" pitchFamily="18" charset="0"/>
              </a:rPr>
              <a:t>, </a:t>
            </a:r>
            <a:r>
              <a:rPr lang="en-US" dirty="0" err="1">
                <a:ea typeface="Times New Roman" panose="02020603050405020304" pitchFamily="18" charset="0"/>
              </a:rPr>
              <a:t>tudo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melhorar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projetos</a:t>
            </a:r>
            <a:r>
              <a:rPr lang="en-US" dirty="0">
                <a:ea typeface="Times New Roman" panose="02020603050405020304" pitchFamily="18" charset="0"/>
              </a:rPr>
              <a:t> </a:t>
            </a:r>
            <a:r>
              <a:rPr lang="en-US" dirty="0" err="1">
                <a:ea typeface="Times New Roman" panose="02020603050405020304" pitchFamily="18" charset="0"/>
              </a:rPr>
              <a:t>anteriores</a:t>
            </a:r>
            <a:r>
              <a:rPr lang="en-US" dirty="0">
                <a:ea typeface="Times New Roman" panose="02020603050405020304" pitchFamily="18" charset="0"/>
              </a:rPr>
              <a:t> e </a:t>
            </a:r>
            <a:r>
              <a:rPr lang="en-US" dirty="0" err="1">
                <a:ea typeface="Times New Roman" panose="02020603050405020304" pitchFamily="18" charset="0"/>
              </a:rPr>
              <a:t>agilizar</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 </a:t>
            </a:r>
            <a:r>
              <a:rPr lang="en-US" dirty="0" err="1">
                <a:ea typeface="Times New Roman" panose="02020603050405020304" pitchFamily="18" charset="0"/>
              </a:rPr>
              <a:t>funcionalidade</a:t>
            </a:r>
            <a:r>
              <a:rPr lang="en-US" dirty="0">
                <a:ea typeface="Times New Roman" panose="02020603050405020304" pitchFamily="18" charset="0"/>
              </a:rPr>
              <a:t> da </a:t>
            </a:r>
            <a:r>
              <a:rPr lang="en-US" dirty="0" err="1">
                <a:ea typeface="Times New Roman" panose="02020603050405020304" pitchFamily="18" charset="0"/>
              </a:rPr>
              <a:t>solução</a:t>
            </a:r>
            <a:r>
              <a:rPr lang="en-US" dirty="0">
                <a:ea typeface="Times New Roman" panose="02020603050405020304" pitchFamily="18" charset="0"/>
              </a:rPr>
              <a:t> e a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experiência</a:t>
            </a:r>
            <a:r>
              <a:rPr lang="en-US" dirty="0">
                <a:ea typeface="Times New Roman" panose="02020603050405020304" pitchFamily="18" charset="0"/>
              </a:rPr>
              <a:t> de </a:t>
            </a:r>
            <a:r>
              <a:rPr lang="en-US" dirty="0" err="1">
                <a:ea typeface="Times New Roman" panose="02020603050405020304" pitchFamily="18" charset="0"/>
              </a:rPr>
              <a:t>usuário</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três</a:t>
            </a:r>
            <a:r>
              <a:rPr lang="en-US" dirty="0">
                <a:ea typeface="Times New Roman" panose="02020603050405020304" pitchFamily="18" charset="0"/>
              </a:rPr>
              <a:t> </a:t>
            </a:r>
            <a:r>
              <a:rPr lang="en-US" dirty="0" err="1">
                <a:ea typeface="Times New Roman" panose="02020603050405020304" pitchFamily="18" charset="0"/>
              </a:rPr>
              <a:t>tipos</a:t>
            </a:r>
            <a:r>
              <a:rPr lang="en-US" dirty="0">
                <a:ea typeface="Times New Roman" panose="02020603050405020304" pitchFamily="18" charset="0"/>
              </a:rPr>
              <a:t> </a:t>
            </a:r>
            <a:r>
              <a:rPr lang="en-US" dirty="0" err="1">
                <a:ea typeface="Times New Roman" panose="02020603050405020304" pitchFamily="18" charset="0"/>
              </a:rPr>
              <a:t>principais</a:t>
            </a:r>
            <a:r>
              <a:rPr lang="en-US" dirty="0">
                <a:ea typeface="Times New Roman" panose="02020603050405020304" pitchFamily="18" charset="0"/>
              </a:rPr>
              <a:t> de DEX a </a:t>
            </a:r>
            <a:r>
              <a:rPr lang="en-US" dirty="0" err="1">
                <a:ea typeface="Times New Roman" panose="02020603050405020304" pitchFamily="18" charset="0"/>
              </a:rPr>
              <a:t>seguir</a:t>
            </a:r>
            <a:r>
              <a:rPr lang="en-US" dirty="0">
                <a:ea typeface="Times New Roman" panose="02020603050405020304" pitchFamily="18" charset="0"/>
              </a:rPr>
              <a:t>:</a:t>
            </a:r>
          </a:p>
          <a:p>
            <a:pPr algn="just"/>
            <a:r>
              <a:rPr lang="en-US" dirty="0">
                <a:effectLst/>
                <a:ea typeface="Times New Roman" panose="02020603050405020304" pitchFamily="18" charset="0"/>
              </a:rPr>
              <a:t> </a:t>
            </a:r>
            <a:endParaRPr lang="x-none" dirty="0">
              <a:effectLst/>
              <a:ea typeface="Times New Roman" panose="02020603050405020304" pitchFamily="18" charset="0"/>
            </a:endParaRPr>
          </a:p>
          <a:p>
            <a:pPr algn="just"/>
            <a:r>
              <a:rPr lang="en-US" b="1" dirty="0">
                <a:solidFill>
                  <a:srgbClr val="F79037"/>
                </a:solidFill>
                <a:ea typeface="Times New Roman" panose="02020603050405020304" pitchFamily="18" charset="0"/>
              </a:rPr>
              <a:t>DEXs </a:t>
            </a:r>
            <a:r>
              <a:rPr lang="en-US" b="1" dirty="0" err="1">
                <a:solidFill>
                  <a:srgbClr val="F79037"/>
                </a:solidFill>
                <a:ea typeface="Times New Roman" panose="02020603050405020304" pitchFamily="18" charset="0"/>
              </a:rPr>
              <a:t>baseados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em</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criadores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mercado</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automatizados</a:t>
            </a:r>
            <a:r>
              <a:rPr lang="en-US" b="1" dirty="0">
                <a:solidFill>
                  <a:srgbClr val="F79037"/>
                </a:solidFill>
                <a:ea typeface="Times New Roman" panose="02020603050405020304" pitchFamily="18" charset="0"/>
              </a:rPr>
              <a:t> (AMMs)</a:t>
            </a:r>
          </a:p>
          <a:p>
            <a:pPr algn="just"/>
            <a:r>
              <a:rPr lang="en-US" dirty="0" err="1">
                <a:ea typeface="Times New Roman" panose="02020603050405020304" pitchFamily="18" charset="0"/>
              </a:rPr>
              <a:t>Os</a:t>
            </a:r>
            <a:r>
              <a:rPr lang="en-US" dirty="0">
                <a:ea typeface="Times New Roman" panose="02020603050405020304" pitchFamily="18" charset="0"/>
              </a:rPr>
              <a:t> AMMs </a:t>
            </a:r>
            <a:r>
              <a:rPr lang="en-US" dirty="0" err="1">
                <a:ea typeface="Times New Roman" panose="02020603050405020304" pitchFamily="18" charset="0"/>
              </a:rPr>
              <a:t>utilizam</a:t>
            </a:r>
            <a:r>
              <a:rPr lang="en-US" dirty="0">
                <a:ea typeface="Times New Roman" panose="02020603050405020304" pitchFamily="18" charset="0"/>
              </a:rPr>
              <a:t> pools de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a:t>
            </a:r>
            <a:r>
              <a:rPr lang="en-US" dirty="0" err="1">
                <a:ea typeface="Times New Roman" panose="02020603050405020304" pitchFamily="18" charset="0"/>
              </a:rPr>
              <a:t>provenientes</a:t>
            </a:r>
            <a:r>
              <a:rPr lang="en-US" dirty="0">
                <a:ea typeface="Times New Roman" panose="02020603050405020304" pitchFamily="18" charset="0"/>
              </a:rPr>
              <a:t> dos </a:t>
            </a:r>
            <a:r>
              <a:rPr lang="en-US" dirty="0" err="1">
                <a:ea typeface="Times New Roman" panose="02020603050405020304" pitchFamily="18" charset="0"/>
              </a:rPr>
              <a:t>chamados</a:t>
            </a:r>
            <a:r>
              <a:rPr lang="en-US" dirty="0">
                <a:ea typeface="Times New Roman" panose="02020603050405020304" pitchFamily="18" charset="0"/>
              </a:rPr>
              <a:t> "</a:t>
            </a:r>
            <a:r>
              <a:rPr lang="en-US" dirty="0" err="1">
                <a:ea typeface="Times New Roman" panose="02020603050405020304" pitchFamily="18" charset="0"/>
              </a:rPr>
              <a:t>provedores</a:t>
            </a:r>
            <a:r>
              <a:rPr lang="en-US" dirty="0">
                <a:ea typeface="Times New Roman" panose="02020603050405020304" pitchFamily="18" charset="0"/>
              </a:rPr>
              <a:t> de </a:t>
            </a:r>
            <a:r>
              <a:rPr lang="en-US" dirty="0" err="1">
                <a:ea typeface="Times New Roman" panose="02020603050405020304" pitchFamily="18" charset="0"/>
              </a:rPr>
              <a:t>liquidez</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permitir</a:t>
            </a:r>
            <a:r>
              <a:rPr lang="en-US" dirty="0">
                <a:ea typeface="Times New Roman" panose="02020603050405020304" pitchFamily="18" charset="0"/>
              </a:rPr>
              <a:t> </a:t>
            </a:r>
            <a:r>
              <a:rPr lang="en-US" dirty="0" err="1">
                <a:ea typeface="Times New Roman" panose="02020603050405020304" pitchFamily="18" charset="0"/>
              </a:rPr>
              <a:t>serviços</a:t>
            </a:r>
            <a:r>
              <a:rPr lang="en-US" dirty="0">
                <a:ea typeface="Times New Roman" panose="02020603050405020304" pitchFamily="18" charset="0"/>
              </a:rPr>
              <a:t> de </a:t>
            </a:r>
            <a:r>
              <a:rPr lang="en-US" dirty="0" err="1">
                <a:ea typeface="Times New Roman" panose="02020603050405020304" pitchFamily="18" charset="0"/>
              </a:rPr>
              <a:t>negociação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seus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preços</a:t>
            </a:r>
            <a:r>
              <a:rPr lang="en-US" dirty="0">
                <a:ea typeface="Times New Roman" panose="02020603050405020304" pitchFamily="18" charset="0"/>
              </a:rPr>
              <a:t> são </a:t>
            </a:r>
            <a:r>
              <a:rPr lang="en-US" dirty="0" err="1">
                <a:ea typeface="Times New Roman" panose="02020603050405020304" pitchFamily="18" charset="0"/>
              </a:rPr>
              <a:t>cotados</a:t>
            </a:r>
            <a:r>
              <a:rPr lang="en-US" dirty="0">
                <a:ea typeface="Times New Roman" panose="02020603050405020304" pitchFamily="18" charset="0"/>
              </a:rPr>
              <a:t> </a:t>
            </a:r>
            <a:r>
              <a:rPr lang="en-US" dirty="0" err="1">
                <a:ea typeface="Times New Roman" panose="02020603050405020304" pitchFamily="18" charset="0"/>
              </a:rPr>
              <a:t>automaticamente</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contrato</a:t>
            </a:r>
            <a:r>
              <a:rPr lang="en-US" dirty="0">
                <a:ea typeface="Times New Roman" panose="02020603050405020304" pitchFamily="18" charset="0"/>
              </a:rPr>
              <a:t> </a:t>
            </a:r>
            <a:r>
              <a:rPr lang="en-US" dirty="0" err="1">
                <a:ea typeface="Times New Roman" panose="02020603050405020304" pitchFamily="18" charset="0"/>
              </a:rPr>
              <a:t>inteligente</a:t>
            </a:r>
            <a:r>
              <a:rPr lang="en-US" dirty="0">
                <a:ea typeface="Times New Roman" panose="02020603050405020304" pitchFamily="18" charset="0"/>
              </a:rPr>
              <a:t> </a:t>
            </a:r>
            <a:r>
              <a:rPr lang="en-US" dirty="0" err="1">
                <a:ea typeface="Times New Roman" panose="02020603050405020304" pitchFamily="18" charset="0"/>
              </a:rPr>
              <a:t>subjacente</a:t>
            </a:r>
            <a:r>
              <a:rPr lang="en-US" dirty="0">
                <a:ea typeface="Times New Roman" panose="02020603050405020304" pitchFamily="18" charset="0"/>
              </a:rPr>
              <a:t>, </a:t>
            </a:r>
            <a:r>
              <a:rPr lang="en-US" dirty="0" err="1">
                <a:ea typeface="Times New Roman" panose="02020603050405020304" pitchFamily="18" charset="0"/>
              </a:rPr>
              <a:t>daí</a:t>
            </a:r>
            <a:r>
              <a:rPr lang="en-US" dirty="0">
                <a:ea typeface="Times New Roman" panose="02020603050405020304" pitchFamily="18" charset="0"/>
              </a:rPr>
              <a:t> o </a:t>
            </a:r>
            <a:r>
              <a:rPr lang="en-US" dirty="0" err="1">
                <a:ea typeface="Times New Roman" panose="02020603050405020304" pitchFamily="18" charset="0"/>
              </a:rPr>
              <a:t>nome</a:t>
            </a:r>
            <a:r>
              <a:rPr lang="en-US" dirty="0">
                <a:ea typeface="Times New Roman" panose="02020603050405020304" pitchFamily="18" charset="0"/>
              </a:rPr>
              <a:t> </a:t>
            </a:r>
            <a:r>
              <a:rPr lang="en-US" dirty="0" err="1">
                <a:ea typeface="Times New Roman" panose="02020603050405020304" pitchFamily="18" charset="0"/>
              </a:rPr>
              <a:t>criador</a:t>
            </a:r>
            <a:r>
              <a:rPr lang="en-US" dirty="0">
                <a:ea typeface="Times New Roman" panose="02020603050405020304" pitchFamily="18" charset="0"/>
              </a:rPr>
              <a:t> de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automatizado</a:t>
            </a:r>
            <a:r>
              <a:rPr lang="en-US" dirty="0">
                <a:ea typeface="Times New Roman" panose="02020603050405020304" pitchFamily="18" charset="0"/>
              </a:rPr>
              <a:t>. O principal </a:t>
            </a:r>
            <a:r>
              <a:rPr lang="en-US" dirty="0" err="1">
                <a:ea typeface="Times New Roman" panose="02020603050405020304" pitchFamily="18" charset="0"/>
              </a:rPr>
              <a:t>objetivo</a:t>
            </a:r>
            <a:r>
              <a:rPr lang="en-US" dirty="0">
                <a:ea typeface="Times New Roman" panose="02020603050405020304" pitchFamily="18" charset="0"/>
              </a:rPr>
              <a:t> de </a:t>
            </a:r>
            <a:r>
              <a:rPr lang="en-US" dirty="0" err="1">
                <a:ea typeface="Times New Roman" panose="02020603050405020304" pitchFamily="18" charset="0"/>
              </a:rPr>
              <a:t>criar</a:t>
            </a:r>
            <a:r>
              <a:rPr lang="en-US" dirty="0">
                <a:ea typeface="Times New Roman" panose="02020603050405020304" pitchFamily="18" charset="0"/>
              </a:rPr>
              <a:t> um AMM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t>
            </a:r>
            <a:r>
              <a:rPr lang="en-US" dirty="0" err="1">
                <a:ea typeface="Times New Roman" panose="02020603050405020304" pitchFamily="18" charset="0"/>
              </a:rPr>
              <a:t>sempre</a:t>
            </a:r>
            <a:r>
              <a:rPr lang="en-US" dirty="0">
                <a:ea typeface="Times New Roman" panose="02020603050405020304" pitchFamily="18" charset="0"/>
              </a:rPr>
              <a:t> a </a:t>
            </a:r>
            <a:r>
              <a:rPr lang="en-US" dirty="0" err="1">
                <a:ea typeface="Times New Roman" panose="02020603050405020304" pitchFamily="18" charset="0"/>
              </a:rPr>
              <a:t>liquidez</a:t>
            </a:r>
            <a:r>
              <a:rPr lang="en-US" dirty="0">
                <a:ea typeface="Times New Roman" panose="02020603050405020304" pitchFamily="18" charset="0"/>
              </a:rPr>
              <a:t>.</a:t>
            </a:r>
          </a:p>
          <a:p>
            <a:pPr algn="just"/>
            <a:r>
              <a:rPr lang="en-US" dirty="0">
                <a:effectLst/>
                <a:ea typeface="Times New Roman" panose="02020603050405020304" pitchFamily="18" charset="0"/>
              </a:rPr>
              <a:t> </a:t>
            </a:r>
            <a:endParaRPr lang="x-none" dirty="0">
              <a:effectLst/>
              <a:ea typeface="Times New Roman" panose="02020603050405020304" pitchFamily="18" charset="0"/>
            </a:endParaRPr>
          </a:p>
          <a:p>
            <a:pPr algn="just"/>
            <a:r>
              <a:rPr lang="en-US" b="1" dirty="0" err="1">
                <a:solidFill>
                  <a:srgbClr val="F79037"/>
                </a:solidFill>
                <a:ea typeface="Times New Roman" panose="02020603050405020304" pitchFamily="18" charset="0"/>
              </a:rPr>
              <a:t>Encomendar</a:t>
            </a:r>
            <a:r>
              <a:rPr lang="en-US" b="1" dirty="0">
                <a:solidFill>
                  <a:srgbClr val="F79037"/>
                </a:solidFill>
                <a:ea typeface="Times New Roman" panose="02020603050405020304" pitchFamily="18" charset="0"/>
              </a:rPr>
              <a:t> DEXs </a:t>
            </a:r>
            <a:r>
              <a:rPr lang="en-US" b="1" dirty="0" err="1">
                <a:solidFill>
                  <a:srgbClr val="F79037"/>
                </a:solidFill>
                <a:ea typeface="Times New Roman" panose="02020603050405020304" pitchFamily="18" charset="0"/>
              </a:rPr>
              <a:t>baseados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em</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livro</a:t>
            </a:r>
            <a:endParaRPr lang="en-US" b="1" dirty="0">
              <a:solidFill>
                <a:srgbClr val="F79037"/>
              </a:solidFill>
              <a:ea typeface="Times New Roman" panose="02020603050405020304" pitchFamily="18" charset="0"/>
            </a:endParaRPr>
          </a:p>
          <a:p>
            <a:pPr algn="just"/>
            <a:r>
              <a:rPr lang="en-US" dirty="0" err="1">
                <a:ea typeface="Times New Roman" panose="02020603050405020304" pitchFamily="18" charset="0"/>
              </a:rPr>
              <a:t>Os</a:t>
            </a:r>
            <a:r>
              <a:rPr lang="en-US" dirty="0">
                <a:ea typeface="Times New Roman" panose="02020603050405020304" pitchFamily="18" charset="0"/>
              </a:rPr>
              <a:t> DEXs do </a:t>
            </a:r>
            <a:r>
              <a:rPr lang="en-US" dirty="0" err="1">
                <a:ea typeface="Times New Roman" panose="02020603050405020304" pitchFamily="18" charset="0"/>
              </a:rPr>
              <a:t>livro</a:t>
            </a:r>
            <a:r>
              <a:rPr lang="en-US" dirty="0">
                <a:ea typeface="Times New Roman" panose="02020603050405020304" pitchFamily="18" charset="0"/>
              </a:rPr>
              <a:t> de </a:t>
            </a:r>
            <a:r>
              <a:rPr lang="en-US" dirty="0" err="1">
                <a:ea typeface="Times New Roman" panose="02020603050405020304" pitchFamily="18" charset="0"/>
              </a:rPr>
              <a:t>pedidos</a:t>
            </a:r>
            <a:r>
              <a:rPr lang="en-US" dirty="0">
                <a:ea typeface="Times New Roman" panose="02020603050405020304" pitchFamily="18" charset="0"/>
              </a:rPr>
              <a:t> </a:t>
            </a:r>
            <a:r>
              <a:rPr lang="en-US" dirty="0" err="1">
                <a:ea typeface="Times New Roman" panose="02020603050405020304" pitchFamily="18" charset="0"/>
              </a:rPr>
              <a:t>compilam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detalhes</a:t>
            </a:r>
            <a:r>
              <a:rPr lang="en-US" dirty="0">
                <a:ea typeface="Times New Roman" panose="02020603050405020304" pitchFamily="18" charset="0"/>
              </a:rPr>
              <a:t> de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pedidos</a:t>
            </a:r>
            <a:r>
              <a:rPr lang="en-US" dirty="0">
                <a:ea typeface="Times New Roman" panose="02020603050405020304" pitchFamily="18" charset="0"/>
              </a:rPr>
              <a:t> de </a:t>
            </a:r>
            <a:r>
              <a:rPr lang="en-US" dirty="0" err="1">
                <a:ea typeface="Times New Roman" panose="02020603050405020304" pitchFamily="18" charset="0"/>
              </a:rPr>
              <a:t>compra</a:t>
            </a:r>
            <a:r>
              <a:rPr lang="en-US" dirty="0">
                <a:ea typeface="Times New Roman" panose="02020603050405020304" pitchFamily="18" charset="0"/>
              </a:rPr>
              <a:t> e </a:t>
            </a:r>
            <a:r>
              <a:rPr lang="en-US" dirty="0" err="1">
                <a:ea typeface="Times New Roman" panose="02020603050405020304" pitchFamily="18" charset="0"/>
              </a:rPr>
              <a:t>venda</a:t>
            </a:r>
            <a:r>
              <a:rPr lang="en-US" dirty="0">
                <a:ea typeface="Times New Roman" panose="02020603050405020304" pitchFamily="18" charset="0"/>
              </a:rPr>
              <a:t> </a:t>
            </a:r>
            <a:r>
              <a:rPr lang="en-US" dirty="0" err="1">
                <a:ea typeface="Times New Roman" panose="02020603050405020304" pitchFamily="18" charset="0"/>
              </a:rPr>
              <a:t>abertos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um </a:t>
            </a:r>
            <a:r>
              <a:rPr lang="en-US" dirty="0" err="1">
                <a:ea typeface="Times New Roman" panose="02020603050405020304" pitchFamily="18" charset="0"/>
              </a:rPr>
              <a:t>determinado</a:t>
            </a:r>
            <a:r>
              <a:rPr lang="en-US" dirty="0">
                <a:ea typeface="Times New Roman" panose="02020603050405020304" pitchFamily="18" charset="0"/>
              </a:rPr>
              <a:t> par de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Uma </a:t>
            </a:r>
            <a:r>
              <a:rPr lang="en-US" dirty="0" err="1">
                <a:ea typeface="Times New Roman" panose="02020603050405020304" pitchFamily="18" charset="0"/>
              </a:rPr>
              <a:t>ordem</a:t>
            </a:r>
            <a:r>
              <a:rPr lang="en-US" dirty="0">
                <a:ea typeface="Times New Roman" panose="02020603050405020304" pitchFamily="18" charset="0"/>
              </a:rPr>
              <a:t> de </a:t>
            </a:r>
            <a:r>
              <a:rPr lang="en-US" dirty="0" err="1">
                <a:ea typeface="Times New Roman" panose="02020603050405020304" pitchFamily="18" charset="0"/>
              </a:rPr>
              <a:t>compra</a:t>
            </a:r>
            <a:r>
              <a:rPr lang="en-US" dirty="0">
                <a:ea typeface="Times New Roman" panose="02020603050405020304" pitchFamily="18" charset="0"/>
              </a:rPr>
              <a:t> </a:t>
            </a:r>
            <a:r>
              <a:rPr lang="en-US" dirty="0" err="1">
                <a:ea typeface="Times New Roman" panose="02020603050405020304" pitchFamily="18" charset="0"/>
              </a:rPr>
              <a:t>implica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um </a:t>
            </a:r>
            <a:r>
              <a:rPr lang="en-US" dirty="0" err="1">
                <a:ea typeface="Times New Roman" panose="02020603050405020304" pitchFamily="18" charset="0"/>
              </a:rPr>
              <a:t>comerciante</a:t>
            </a:r>
            <a:r>
              <a:rPr lang="en-US" dirty="0">
                <a:ea typeface="Times New Roman" panose="02020603050405020304" pitchFamily="18" charset="0"/>
              </a:rPr>
              <a:t> </a:t>
            </a:r>
            <a:r>
              <a:rPr lang="en-US" dirty="0" err="1">
                <a:ea typeface="Times New Roman" panose="02020603050405020304" pitchFamily="18" charset="0"/>
              </a:rPr>
              <a:t>deseja</a:t>
            </a:r>
            <a:r>
              <a:rPr lang="en-US" dirty="0">
                <a:ea typeface="Times New Roman" panose="02020603050405020304" pitchFamily="18" charset="0"/>
              </a:rPr>
              <a:t> </a:t>
            </a:r>
            <a:r>
              <a:rPr lang="en-US" dirty="0" err="1">
                <a:ea typeface="Times New Roman" panose="02020603050405020304" pitchFamily="18" charset="0"/>
              </a:rPr>
              <a:t>licitar</a:t>
            </a:r>
            <a:r>
              <a:rPr lang="en-US" dirty="0">
                <a:ea typeface="Times New Roman" panose="02020603050405020304" pitchFamily="18" charset="0"/>
              </a:rPr>
              <a:t> um </a:t>
            </a:r>
            <a:r>
              <a:rPr lang="en-US" dirty="0" err="1">
                <a:ea typeface="Times New Roman" panose="02020603050405020304" pitchFamily="18" charset="0"/>
              </a:rPr>
              <a:t>ativo</a:t>
            </a:r>
            <a:r>
              <a:rPr lang="en-US" dirty="0">
                <a:ea typeface="Times New Roman" panose="02020603050405020304" pitchFamily="18" charset="0"/>
              </a:rPr>
              <a:t> a um </a:t>
            </a:r>
            <a:r>
              <a:rPr lang="en-US" dirty="0" err="1">
                <a:ea typeface="Times New Roman" panose="02020603050405020304" pitchFamily="18" charset="0"/>
              </a:rPr>
              <a:t>determinado</a:t>
            </a:r>
            <a:r>
              <a:rPr lang="en-US" dirty="0">
                <a:ea typeface="Times New Roman" panose="02020603050405020304" pitchFamily="18" charset="0"/>
              </a:rPr>
              <a:t> </a:t>
            </a:r>
            <a:r>
              <a:rPr lang="en-US" dirty="0" err="1">
                <a:ea typeface="Times New Roman" panose="02020603050405020304" pitchFamily="18" charset="0"/>
              </a:rPr>
              <a:t>preço</a:t>
            </a:r>
            <a:r>
              <a:rPr lang="en-US" dirty="0">
                <a:ea typeface="Times New Roman" panose="02020603050405020304" pitchFamily="18" charset="0"/>
              </a:rPr>
              <a:t>. Uma </a:t>
            </a:r>
            <a:r>
              <a:rPr lang="en-US" dirty="0" err="1">
                <a:ea typeface="Times New Roman" panose="02020603050405020304" pitchFamily="18" charset="0"/>
              </a:rPr>
              <a:t>ordem</a:t>
            </a:r>
            <a:r>
              <a:rPr lang="en-US" dirty="0">
                <a:ea typeface="Times New Roman" panose="02020603050405020304" pitchFamily="18" charset="0"/>
              </a:rPr>
              <a:t> de </a:t>
            </a:r>
            <a:r>
              <a:rPr lang="en-US" dirty="0" err="1">
                <a:ea typeface="Times New Roman" panose="02020603050405020304" pitchFamily="18" charset="0"/>
              </a:rPr>
              <a:t>venda</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outro </a:t>
            </a:r>
            <a:r>
              <a:rPr lang="en-US" dirty="0" err="1">
                <a:ea typeface="Times New Roman" panose="02020603050405020304" pitchFamily="18" charset="0"/>
              </a:rPr>
              <a:t>lado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indicação</a:t>
            </a:r>
            <a:r>
              <a:rPr lang="en-US" dirty="0">
                <a:ea typeface="Times New Roman" panose="02020603050405020304" pitchFamily="18" charset="0"/>
              </a:rPr>
              <a:t> de </a:t>
            </a:r>
            <a:r>
              <a:rPr lang="en-US" dirty="0" err="1">
                <a:ea typeface="Times New Roman" panose="02020603050405020304" pitchFamily="18" charset="0"/>
              </a:rPr>
              <a:t>que</a:t>
            </a:r>
            <a:r>
              <a:rPr lang="en-US" dirty="0">
                <a:ea typeface="Times New Roman" panose="02020603050405020304" pitchFamily="18" charset="0"/>
              </a:rPr>
              <a:t> um trader </a:t>
            </a:r>
            <a:r>
              <a:rPr lang="en-US" dirty="0" err="1">
                <a:ea typeface="Times New Roman" panose="02020603050405020304" pitchFamily="18" charset="0"/>
              </a:rPr>
              <a:t>está</a:t>
            </a:r>
            <a:r>
              <a:rPr lang="en-US" dirty="0">
                <a:ea typeface="Times New Roman" panose="02020603050405020304" pitchFamily="18" charset="0"/>
              </a:rPr>
              <a:t> </a:t>
            </a:r>
            <a:r>
              <a:rPr lang="en-US" dirty="0" err="1">
                <a:ea typeface="Times New Roman" panose="02020603050405020304" pitchFamily="18" charset="0"/>
              </a:rPr>
              <a:t>disposto</a:t>
            </a:r>
            <a:r>
              <a:rPr lang="en-US" dirty="0">
                <a:ea typeface="Times New Roman" panose="02020603050405020304" pitchFamily="18" charset="0"/>
              </a:rPr>
              <a:t> a vender um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específico</a:t>
            </a:r>
            <a:r>
              <a:rPr lang="en-US" dirty="0">
                <a:ea typeface="Times New Roman" panose="02020603050405020304" pitchFamily="18" charset="0"/>
              </a:rPr>
              <a:t> a um </a:t>
            </a:r>
            <a:r>
              <a:rPr lang="en-US" dirty="0" err="1">
                <a:ea typeface="Times New Roman" panose="02020603050405020304" pitchFamily="18" charset="0"/>
              </a:rPr>
              <a:t>preço</a:t>
            </a:r>
            <a:r>
              <a:rPr lang="en-US" dirty="0">
                <a:ea typeface="Times New Roman" panose="02020603050405020304" pitchFamily="18" charset="0"/>
              </a:rPr>
              <a:t> </a:t>
            </a:r>
            <a:r>
              <a:rPr lang="en-US" dirty="0" err="1">
                <a:ea typeface="Times New Roman" panose="02020603050405020304" pitchFamily="18" charset="0"/>
              </a:rPr>
              <a:t>específico</a:t>
            </a:r>
            <a:r>
              <a:rPr lang="en-US" dirty="0">
                <a:ea typeface="Times New Roman" panose="02020603050405020304" pitchFamily="18" charset="0"/>
              </a:rPr>
              <a:t>. </a:t>
            </a:r>
            <a:r>
              <a:rPr lang="en-US" dirty="0" err="1">
                <a:ea typeface="Times New Roman" panose="02020603050405020304" pitchFamily="18" charset="0"/>
              </a:rPr>
              <a:t>Assim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as </a:t>
            </a:r>
            <a:r>
              <a:rPr lang="en-US" dirty="0" err="1">
                <a:ea typeface="Times New Roman" panose="02020603050405020304" pitchFamily="18" charset="0"/>
              </a:rPr>
              <a:t>trocas</a:t>
            </a:r>
            <a:r>
              <a:rPr lang="en-US" dirty="0">
                <a:ea typeface="Times New Roman" panose="02020603050405020304" pitchFamily="18" charset="0"/>
              </a:rPr>
              <a:t> </a:t>
            </a:r>
            <a:r>
              <a:rPr lang="en-US" dirty="0" err="1">
                <a:ea typeface="Times New Roman" panose="02020603050405020304" pitchFamily="18" charset="0"/>
              </a:rPr>
              <a:t>tradicionais</a:t>
            </a:r>
            <a:r>
              <a:rPr lang="en-US" dirty="0">
                <a:ea typeface="Times New Roman" panose="02020603050405020304" pitchFamily="18" charset="0"/>
              </a:rPr>
              <a:t>, as DEXs do </a:t>
            </a:r>
            <a:r>
              <a:rPr lang="en-US" dirty="0" err="1">
                <a:ea typeface="Times New Roman" panose="02020603050405020304" pitchFamily="18" charset="0"/>
              </a:rPr>
              <a:t>livro</a:t>
            </a:r>
            <a:r>
              <a:rPr lang="en-US" dirty="0">
                <a:ea typeface="Times New Roman" panose="02020603050405020304" pitchFamily="18" charset="0"/>
              </a:rPr>
              <a:t> de </a:t>
            </a:r>
            <a:r>
              <a:rPr lang="en-US" dirty="0" err="1">
                <a:ea typeface="Times New Roman" panose="02020603050405020304" pitchFamily="18" charset="0"/>
              </a:rPr>
              <a:t>pedidos</a:t>
            </a:r>
            <a:r>
              <a:rPr lang="en-US" dirty="0">
                <a:ea typeface="Times New Roman" panose="02020603050405020304" pitchFamily="18" charset="0"/>
              </a:rPr>
              <a:t> </a:t>
            </a:r>
            <a:r>
              <a:rPr lang="en-US" dirty="0" err="1">
                <a:ea typeface="Times New Roman" panose="02020603050405020304" pitchFamily="18" charset="0"/>
              </a:rPr>
              <a:t>correspondem</a:t>
            </a:r>
            <a:r>
              <a:rPr lang="en-US" dirty="0">
                <a:ea typeface="Times New Roman" panose="02020603050405020304" pitchFamily="18" charset="0"/>
              </a:rPr>
              <a:t> a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pedidos</a:t>
            </a:r>
            <a:r>
              <a:rPr lang="en-US" dirty="0">
                <a:ea typeface="Times New Roman" panose="02020603050405020304" pitchFamily="18" charset="0"/>
              </a:rPr>
              <a:t>.</a:t>
            </a:r>
          </a:p>
          <a:p>
            <a:pPr algn="just"/>
            <a:r>
              <a:rPr lang="en-US" dirty="0">
                <a:effectLst/>
                <a:ea typeface="Times New Roman" panose="02020603050405020304" pitchFamily="18" charset="0"/>
              </a:rPr>
              <a:t> </a:t>
            </a:r>
            <a:endParaRPr lang="x-none" dirty="0">
              <a:effectLst/>
              <a:ea typeface="Times New Roman" panose="02020603050405020304" pitchFamily="18" charset="0"/>
            </a:endParaRPr>
          </a:p>
          <a:p>
            <a:pPr algn="just"/>
            <a:r>
              <a:rPr lang="en-US" b="1" dirty="0" err="1">
                <a:solidFill>
                  <a:srgbClr val="F79037"/>
                </a:solidFill>
                <a:ea typeface="Times New Roman" panose="02020603050405020304" pitchFamily="18" charset="0"/>
              </a:rPr>
              <a:t>Plataformas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híbridas</a:t>
            </a:r>
            <a:r>
              <a:rPr lang="en-US" b="1" dirty="0">
                <a:solidFill>
                  <a:srgbClr val="F79037"/>
                </a:solidFill>
                <a:ea typeface="Times New Roman" panose="02020603050405020304" pitchFamily="18" charset="0"/>
              </a:rPr>
              <a:t>/</a:t>
            </a:r>
            <a:r>
              <a:rPr lang="en-US" b="1" dirty="0" err="1">
                <a:solidFill>
                  <a:srgbClr val="F79037"/>
                </a:solidFill>
                <a:ea typeface="Times New Roman" panose="02020603050405020304" pitchFamily="18" charset="0"/>
              </a:rPr>
              <a:t>alternativas</a:t>
            </a:r>
            <a:endParaRPr lang="en-US" b="1" dirty="0">
              <a:solidFill>
                <a:srgbClr val="F79037"/>
              </a:solidFill>
              <a:ea typeface="Times New Roman" panose="02020603050405020304" pitchFamily="18" charset="0"/>
            </a:endParaRPr>
          </a:p>
          <a:p>
            <a:pPr algn="just"/>
            <a:r>
              <a:rPr lang="en-US" dirty="0" err="1">
                <a:ea typeface="Times New Roman" panose="02020603050405020304" pitchFamily="18" charset="0"/>
              </a:rPr>
              <a:t>Embora</a:t>
            </a:r>
            <a:r>
              <a:rPr lang="en-US" dirty="0">
                <a:ea typeface="Times New Roman" panose="02020603050405020304" pitchFamily="18" charset="0"/>
              </a:rPr>
              <a:t> a </a:t>
            </a:r>
            <a:r>
              <a:rPr lang="en-US" dirty="0" err="1">
                <a:ea typeface="Times New Roman" panose="02020603050405020304" pitchFamily="18" charset="0"/>
              </a:rPr>
              <a:t>maioria</a:t>
            </a:r>
            <a:r>
              <a:rPr lang="en-US" dirty="0">
                <a:ea typeface="Times New Roman" panose="02020603050405020304" pitchFamily="18" charset="0"/>
              </a:rPr>
              <a:t> das DEXs </a:t>
            </a:r>
            <a:r>
              <a:rPr lang="en-US" dirty="0" err="1">
                <a:ea typeface="Times New Roman" panose="02020603050405020304" pitchFamily="18" charset="0"/>
              </a:rPr>
              <a:t>possa</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classificada</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AMM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baseada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livro</a:t>
            </a:r>
            <a:r>
              <a:rPr lang="en-US" dirty="0">
                <a:ea typeface="Times New Roman" panose="02020603050405020304" pitchFamily="18" charset="0"/>
              </a:rPr>
              <a:t> de </a:t>
            </a:r>
            <a:r>
              <a:rPr lang="en-US" dirty="0" err="1">
                <a:ea typeface="Times New Roman" panose="02020603050405020304" pitchFamily="18" charset="0"/>
              </a:rPr>
              <a:t>pedidos</a:t>
            </a:r>
            <a:r>
              <a:rPr lang="en-US" dirty="0">
                <a:ea typeface="Times New Roman" panose="02020603050405020304" pitchFamily="18" charset="0"/>
              </a:rPr>
              <a:t>, um </a:t>
            </a:r>
            <a:r>
              <a:rPr lang="en-US" dirty="0" err="1">
                <a:ea typeface="Times New Roman" panose="02020603050405020304" pitchFamily="18" charset="0"/>
              </a:rPr>
              <a:t>número</a:t>
            </a:r>
            <a:r>
              <a:rPr lang="en-US" dirty="0">
                <a:ea typeface="Times New Roman" panose="02020603050405020304" pitchFamily="18" charset="0"/>
              </a:rPr>
              <a:t> </a:t>
            </a:r>
            <a:r>
              <a:rPr lang="en-US" dirty="0" err="1">
                <a:ea typeface="Times New Roman" panose="02020603050405020304" pitchFamily="18" charset="0"/>
              </a:rPr>
              <a:t>crescente</a:t>
            </a:r>
            <a:r>
              <a:rPr lang="en-US" dirty="0">
                <a:ea typeface="Times New Roman" panose="02020603050405020304" pitchFamily="18" charset="0"/>
              </a:rPr>
              <a:t> de </a:t>
            </a:r>
            <a:r>
              <a:rPr lang="en-US" dirty="0" err="1">
                <a:ea typeface="Times New Roman" panose="02020603050405020304" pitchFamily="18" charset="0"/>
              </a:rPr>
              <a:t>plataformas</a:t>
            </a:r>
            <a:r>
              <a:rPr lang="en-US" dirty="0">
                <a:ea typeface="Times New Roman" panose="02020603050405020304" pitchFamily="18" charset="0"/>
              </a:rPr>
              <a:t> </a:t>
            </a:r>
            <a:r>
              <a:rPr lang="en-US" dirty="0" err="1">
                <a:ea typeface="Times New Roman" panose="02020603050405020304" pitchFamily="18" charset="0"/>
              </a:rPr>
              <a:t>está</a:t>
            </a:r>
            <a:r>
              <a:rPr lang="en-US" dirty="0">
                <a:ea typeface="Times New Roman" panose="02020603050405020304" pitchFamily="18" charset="0"/>
              </a:rPr>
              <a:t> a </a:t>
            </a:r>
            <a:r>
              <a:rPr lang="en-US" dirty="0" err="1">
                <a:ea typeface="Times New Roman" panose="02020603050405020304" pitchFamily="18" charset="0"/>
              </a:rPr>
              <a:t>começar</a:t>
            </a:r>
            <a:r>
              <a:rPr lang="en-US" dirty="0">
                <a:ea typeface="Times New Roman" panose="02020603050405020304" pitchFamily="18" charset="0"/>
              </a:rPr>
              <a:t> a </a:t>
            </a:r>
            <a:r>
              <a:rPr lang="en-US" dirty="0" err="1">
                <a:ea typeface="Times New Roman" panose="02020603050405020304" pitchFamily="18" charset="0"/>
              </a:rPr>
              <a:t>mesclar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conceitos</a:t>
            </a:r>
            <a:r>
              <a:rPr lang="en-US" dirty="0">
                <a:ea typeface="Times New Roman" panose="02020603050405020304" pitchFamily="18" charset="0"/>
              </a:rPr>
              <a:t> de ambos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tipos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criar</a:t>
            </a:r>
            <a:r>
              <a:rPr lang="en-US" dirty="0">
                <a:ea typeface="Times New Roman" panose="02020603050405020304" pitchFamily="18" charset="0"/>
              </a:rPr>
              <a:t> </a:t>
            </a:r>
            <a:r>
              <a:rPr lang="en-US" dirty="0" err="1">
                <a:ea typeface="Times New Roman" panose="02020603050405020304" pitchFamily="18" charset="0"/>
              </a:rPr>
              <a:t>novas</a:t>
            </a:r>
            <a:r>
              <a:rPr lang="en-US" dirty="0">
                <a:ea typeface="Times New Roman" panose="02020603050405020304" pitchFamily="18" charset="0"/>
              </a:rPr>
              <a:t> DEXs </a:t>
            </a:r>
            <a:r>
              <a:rPr lang="en-US" dirty="0" err="1">
                <a:ea typeface="Times New Roman" panose="02020603050405020304" pitchFamily="18" charset="0"/>
              </a:rPr>
              <a:t>híbridas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feito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habilitar</a:t>
            </a:r>
            <a:r>
              <a:rPr lang="en-US" dirty="0">
                <a:ea typeface="Times New Roman" panose="02020603050405020304" pitchFamily="18" charset="0"/>
              </a:rPr>
              <a:t> </a:t>
            </a:r>
            <a:r>
              <a:rPr lang="en-US" dirty="0" err="1">
                <a:ea typeface="Times New Roman" panose="02020603050405020304" pitchFamily="18" charset="0"/>
              </a:rPr>
              <a:t>funcionalidade</a:t>
            </a:r>
            <a:r>
              <a:rPr lang="en-US" dirty="0">
                <a:ea typeface="Times New Roman" panose="02020603050405020304" pitchFamily="18" charset="0"/>
              </a:rPr>
              <a:t> </a:t>
            </a:r>
            <a:r>
              <a:rPr lang="en-US" dirty="0" err="1">
                <a:ea typeface="Times New Roman" panose="02020603050405020304" pitchFamily="18" charset="0"/>
              </a:rPr>
              <a:t>adicional</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permitir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negociem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seus</a:t>
            </a:r>
            <a:r>
              <a:rPr lang="en-US" dirty="0">
                <a:ea typeface="Times New Roman" panose="02020603050405020304" pitchFamily="18" charset="0"/>
              </a:rPr>
              <a:t>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blockchains</a:t>
            </a:r>
            <a:r>
              <a:rPr lang="en-US" dirty="0">
                <a:ea typeface="Times New Roman" panose="02020603050405020304" pitchFamily="18" charset="0"/>
              </a:rPr>
              <a:t>). </a:t>
            </a:r>
          </a:p>
          <a:p>
            <a:pPr algn="just"/>
            <a:r>
              <a:rPr lang="en-US" dirty="0" err="1">
                <a:ea typeface="Times New Roman" panose="02020603050405020304" pitchFamily="18" charset="0"/>
              </a:rPr>
              <a:t>Além</a:t>
            </a:r>
            <a:r>
              <a:rPr lang="en-US" dirty="0">
                <a:ea typeface="Times New Roman" panose="02020603050405020304" pitchFamily="18" charset="0"/>
              </a:rPr>
              <a:t> disso, um </a:t>
            </a:r>
            <a:r>
              <a:rPr lang="en-US" dirty="0" err="1">
                <a:ea typeface="Times New Roman" panose="02020603050405020304" pitchFamily="18" charset="0"/>
              </a:rPr>
              <a:t>fenómeno</a:t>
            </a:r>
            <a:r>
              <a:rPr lang="en-US" dirty="0">
                <a:ea typeface="Times New Roman" panose="02020603050405020304" pitchFamily="18" charset="0"/>
              </a:rPr>
              <a:t> </a:t>
            </a:r>
            <a:r>
              <a:rPr lang="en-US" dirty="0" err="1">
                <a:ea typeface="Times New Roman" panose="02020603050405020304" pitchFamily="18" charset="0"/>
              </a:rPr>
              <a:t>digno</a:t>
            </a:r>
            <a:r>
              <a:rPr lang="en-US" dirty="0">
                <a:ea typeface="Times New Roman" panose="02020603050405020304" pitchFamily="18" charset="0"/>
              </a:rPr>
              <a:t> de nota </a:t>
            </a:r>
            <a:r>
              <a:rPr lang="en-US" dirty="0" err="1">
                <a:ea typeface="Times New Roman" panose="02020603050405020304" pitchFamily="18" charset="0"/>
              </a:rPr>
              <a:t>foi</a:t>
            </a:r>
            <a:r>
              <a:rPr lang="en-US" dirty="0">
                <a:ea typeface="Times New Roman" panose="02020603050405020304" pitchFamily="18" charset="0"/>
              </a:rPr>
              <a:t> o </a:t>
            </a:r>
            <a:r>
              <a:rPr lang="en-US" dirty="0" err="1">
                <a:ea typeface="Times New Roman" panose="02020603050405020304" pitchFamily="18" charset="0"/>
              </a:rPr>
              <a:t>surgimento</a:t>
            </a:r>
            <a:r>
              <a:rPr lang="en-US" dirty="0">
                <a:ea typeface="Times New Roman" panose="02020603050405020304" pitchFamily="18" charset="0"/>
              </a:rPr>
              <a:t> de </a:t>
            </a:r>
            <a:r>
              <a:rPr lang="en-US" dirty="0" err="1">
                <a:ea typeface="Times New Roman" panose="02020603050405020304" pitchFamily="18" charset="0"/>
              </a:rPr>
              <a:t>agregadores</a:t>
            </a:r>
            <a:r>
              <a:rPr lang="en-US" dirty="0">
                <a:ea typeface="Times New Roman" panose="02020603050405020304" pitchFamily="18" charset="0"/>
              </a:rPr>
              <a:t> DEX,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permitem</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pesquisar</a:t>
            </a:r>
            <a:r>
              <a:rPr lang="en-US" dirty="0">
                <a:ea typeface="Times New Roman" panose="02020603050405020304" pitchFamily="18" charset="0"/>
              </a:rPr>
              <a:t> </a:t>
            </a:r>
            <a:r>
              <a:rPr lang="en-US" dirty="0" err="1">
                <a:ea typeface="Times New Roman" panose="02020603050405020304" pitchFamily="18" charset="0"/>
              </a:rPr>
              <a:t>preços</a:t>
            </a:r>
            <a:r>
              <a:rPr lang="en-US" dirty="0">
                <a:ea typeface="Times New Roman" panose="02020603050405020304" pitchFamily="18" charset="0"/>
              </a:rPr>
              <a:t> e </a:t>
            </a:r>
            <a:r>
              <a:rPr lang="en-US" dirty="0" err="1">
                <a:ea typeface="Times New Roman" panose="02020603050405020304" pitchFamily="18" charset="0"/>
              </a:rPr>
              <a:t>liquidez</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DEXs. Como o </a:t>
            </a:r>
            <a:r>
              <a:rPr lang="en-US" dirty="0" err="1">
                <a:ea typeface="Times New Roman" panose="02020603050405020304" pitchFamily="18" charset="0"/>
              </a:rPr>
              <a:t>nome</a:t>
            </a:r>
            <a:r>
              <a:rPr lang="en-US" dirty="0">
                <a:ea typeface="Times New Roman" panose="02020603050405020304" pitchFamily="18" charset="0"/>
              </a:rPr>
              <a:t> </a:t>
            </a:r>
            <a:r>
              <a:rPr lang="en-US" dirty="0" err="1">
                <a:ea typeface="Times New Roman" panose="02020603050405020304" pitchFamily="18" charset="0"/>
              </a:rPr>
              <a:t>indica</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agregam</a:t>
            </a:r>
            <a:r>
              <a:rPr lang="en-US" dirty="0">
                <a:ea typeface="Times New Roman" panose="02020603050405020304" pitchFamily="18" charset="0"/>
              </a:rPr>
              <a:t> </a:t>
            </a:r>
            <a:r>
              <a:rPr lang="en-US" dirty="0" err="1">
                <a:ea typeface="Times New Roman" panose="02020603050405020304" pitchFamily="18" charset="0"/>
              </a:rPr>
              <a:t>liquidez</a:t>
            </a:r>
            <a:r>
              <a:rPr lang="en-US" dirty="0">
                <a:ea typeface="Times New Roman" panose="02020603050405020304" pitchFamily="18" charset="0"/>
              </a:rPr>
              <a:t> de </a:t>
            </a:r>
            <a:r>
              <a:rPr lang="en-US" dirty="0" err="1">
                <a:ea typeface="Times New Roman" panose="02020603050405020304" pitchFamily="18" charset="0"/>
              </a:rPr>
              <a:t>diferentes</a:t>
            </a:r>
            <a:r>
              <a:rPr lang="en-US" dirty="0">
                <a:ea typeface="Times New Roman" panose="02020603050405020304" pitchFamily="18" charset="0"/>
              </a:rPr>
              <a:t> DEXs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fornecer</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o </a:t>
            </a:r>
            <a:r>
              <a:rPr lang="en-US" dirty="0" err="1">
                <a:ea typeface="Times New Roman" panose="02020603050405020304" pitchFamily="18" charset="0"/>
              </a:rPr>
              <a:t>melhor</a:t>
            </a:r>
            <a:r>
              <a:rPr lang="en-US" dirty="0">
                <a:ea typeface="Times New Roman" panose="02020603050405020304" pitchFamily="18" charset="0"/>
              </a:rPr>
              <a:t> </a:t>
            </a:r>
            <a:r>
              <a:rPr lang="en-US" dirty="0" err="1">
                <a:ea typeface="Times New Roman" panose="02020603050405020304" pitchFamily="18" charset="0"/>
              </a:rPr>
              <a:t>preço</a:t>
            </a:r>
            <a:r>
              <a:rPr lang="en-US" dirty="0">
                <a:ea typeface="Times New Roman" panose="02020603050405020304" pitchFamily="18" charset="0"/>
              </a:rPr>
              <a:t> de </a:t>
            </a:r>
            <a:r>
              <a:rPr lang="en-US" dirty="0" err="1">
                <a:ea typeface="Times New Roman" panose="02020603050405020304" pitchFamily="18" charset="0"/>
              </a:rPr>
              <a:t>execução</a:t>
            </a:r>
            <a:r>
              <a:rPr lang="en-US" dirty="0">
                <a:ea typeface="Times New Roman" panose="02020603050405020304" pitchFamily="18" charset="0"/>
              </a:rPr>
              <a:t> </a:t>
            </a:r>
            <a:r>
              <a:rPr lang="en-US" dirty="0" err="1">
                <a:ea typeface="Times New Roman" panose="02020603050405020304" pitchFamily="18" charset="0"/>
              </a:rPr>
              <a:t>disponível</a:t>
            </a:r>
            <a:r>
              <a:rPr lang="en-US" dirty="0">
                <a:ea typeface="Times New Roman" panose="02020603050405020304" pitchFamily="18" charset="0"/>
              </a:rPr>
              <a:t> no </a:t>
            </a:r>
            <a:r>
              <a:rPr lang="en-US" dirty="0" err="1">
                <a:ea typeface="Times New Roman" panose="02020603050405020304" pitchFamily="18" charset="0"/>
              </a:rPr>
              <a:t>menor</a:t>
            </a:r>
            <a:r>
              <a:rPr lang="en-US" dirty="0">
                <a:ea typeface="Times New Roman" panose="02020603050405020304" pitchFamily="18" charset="0"/>
              </a:rPr>
              <a:t> tempo, </a:t>
            </a:r>
            <a:r>
              <a:rPr lang="en-US" dirty="0" err="1">
                <a:ea typeface="Times New Roman" panose="02020603050405020304" pitchFamily="18" charset="0"/>
              </a:rPr>
              <a:t>enquanto</a:t>
            </a:r>
            <a:r>
              <a:rPr lang="en-US" dirty="0">
                <a:ea typeface="Times New Roman" panose="02020603050405020304" pitchFamily="18" charset="0"/>
              </a:rPr>
              <a:t> </a:t>
            </a:r>
            <a:r>
              <a:rPr lang="en-US" dirty="0" err="1">
                <a:ea typeface="Times New Roman" panose="02020603050405020304" pitchFamily="18" charset="0"/>
              </a:rPr>
              <a:t>reduzem</a:t>
            </a:r>
            <a:r>
              <a:rPr lang="en-US" dirty="0">
                <a:ea typeface="Times New Roman" panose="02020603050405020304" pitchFamily="18" charset="0"/>
              </a:rPr>
              <a:t> o </a:t>
            </a:r>
            <a:r>
              <a:rPr lang="en-US" dirty="0" err="1">
                <a:ea typeface="Times New Roman" panose="02020603050405020304" pitchFamily="18" charset="0"/>
              </a:rPr>
              <a:t>nível</a:t>
            </a:r>
            <a:r>
              <a:rPr lang="en-US" dirty="0">
                <a:ea typeface="Times New Roman" panose="02020603050405020304" pitchFamily="18" charset="0"/>
              </a:rPr>
              <a:t> de </a:t>
            </a:r>
            <a:r>
              <a:rPr lang="en-US" dirty="0" err="1">
                <a:ea typeface="Times New Roman" panose="02020603050405020304" pitchFamily="18" charset="0"/>
              </a:rPr>
              <a:t>derrapagem</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grandes</a:t>
            </a:r>
            <a:r>
              <a:rPr lang="en-US" dirty="0">
                <a:ea typeface="Times New Roman" panose="02020603050405020304" pitchFamily="18" charset="0"/>
              </a:rPr>
              <a:t> </a:t>
            </a:r>
            <a:r>
              <a:rPr lang="en-US" dirty="0" err="1">
                <a:ea typeface="Times New Roman" panose="02020603050405020304" pitchFamily="18" charset="0"/>
              </a:rPr>
              <a:t>pedidos</a:t>
            </a:r>
            <a:r>
              <a:rPr lang="en-US" dirty="0">
                <a:ea typeface="Times New Roman" panose="02020603050405020304" pitchFamily="18" charset="0"/>
              </a:rPr>
              <a:t> e </a:t>
            </a:r>
            <a:r>
              <a:rPr lang="en-US" dirty="0" err="1">
                <a:ea typeface="Times New Roman" panose="02020603050405020304" pitchFamily="18" charset="0"/>
              </a:rPr>
              <a:t>otimizam</a:t>
            </a:r>
            <a:r>
              <a:rPr lang="en-US" dirty="0">
                <a:ea typeface="Times New Roman" panose="02020603050405020304" pitchFamily="18" charset="0"/>
              </a:rPr>
              <a:t> as </a:t>
            </a:r>
            <a:r>
              <a:rPr lang="en-US" dirty="0" err="1">
                <a:ea typeface="Times New Roman" panose="02020603050405020304" pitchFamily="18" charset="0"/>
              </a:rPr>
              <a:t>taxas</a:t>
            </a:r>
            <a:r>
              <a:rPr lang="en-US" dirty="0">
                <a:ea typeface="Times New Roman" panose="02020603050405020304" pitchFamily="18" charset="0"/>
              </a:rPr>
              <a:t>.</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87</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4"/>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46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146087"/>
            <a:ext cx="3486126" cy="1084774"/>
          </a:xfrm>
        </p:spPr>
        <p:txBody>
          <a:bodyPr/>
          <a:lstStyle/>
          <a:p>
            <a:r>
              <a:rPr lang="en-GB" dirty="0"/>
              <a:t>AVALIAÇÃO DA APRENDIZAGEM PARA O MÓDULO 3</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88</a:t>
            </a:fld>
            <a:endParaRPr lang="en-US" dirty="0"/>
          </a:p>
        </p:txBody>
      </p:sp>
    </p:spTree>
    <p:extLst>
      <p:ext uri="{BB962C8B-B14F-4D97-AF65-F5344CB8AC3E}">
        <p14:creationId xmlns:p14="http://schemas.microsoft.com/office/powerpoint/2010/main" val="388792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89</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ea typeface="Times New Roman" panose="02020603050405020304" pitchFamily="18" charset="0"/>
              </a:rPr>
              <a:t>Para </a:t>
            </a:r>
            <a:r>
              <a:rPr lang="en-US" dirty="0" err="1">
                <a:ea typeface="Times New Roman" panose="02020603050405020304" pitchFamily="18" charset="0"/>
              </a:rPr>
              <a:t>testar</a:t>
            </a:r>
            <a:r>
              <a:rPr lang="en-US" dirty="0">
                <a:ea typeface="Times New Roman" panose="02020603050405020304" pitchFamily="18" charset="0"/>
              </a:rPr>
              <a:t>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conhecimento</a:t>
            </a:r>
            <a:r>
              <a:rPr lang="en-US" dirty="0">
                <a:ea typeface="Times New Roman" panose="02020603050405020304" pitchFamily="18" charset="0"/>
              </a:rPr>
              <a:t>, </a:t>
            </a:r>
            <a:r>
              <a:rPr lang="en-US" dirty="0" err="1">
                <a:ea typeface="Times New Roman" panose="02020603050405020304" pitchFamily="18" charset="0"/>
              </a:rPr>
              <a:t>conclua</a:t>
            </a:r>
            <a:r>
              <a:rPr lang="en-US" dirty="0">
                <a:ea typeface="Times New Roman" panose="02020603050405020304" pitchFamily="18" charset="0"/>
              </a:rPr>
              <a:t> </a:t>
            </a:r>
            <a:r>
              <a:rPr lang="en-US" dirty="0" err="1">
                <a:ea typeface="Times New Roman" panose="02020603050405020304" pitchFamily="18" charset="0"/>
              </a:rPr>
              <a:t>esta</a:t>
            </a:r>
            <a:r>
              <a:rPr lang="en-US" dirty="0">
                <a:ea typeface="Times New Roman" panose="02020603050405020304" pitchFamily="18" charset="0"/>
              </a:rPr>
              <a:t> </a:t>
            </a:r>
            <a:r>
              <a:rPr lang="en-US" dirty="0" err="1">
                <a:ea typeface="Times New Roman" panose="02020603050405020304" pitchFamily="18" charset="0"/>
              </a:rPr>
              <a:t>avaliação</a:t>
            </a:r>
            <a:r>
              <a:rPr lang="en-US" dirty="0">
                <a:ea typeface="Times New Roman" panose="02020603050405020304" pitchFamily="18" charset="0"/>
              </a:rPr>
              <a:t> de </a:t>
            </a:r>
            <a:r>
              <a:rPr lang="en-US" dirty="0" err="1">
                <a:ea typeface="Times New Roman" panose="02020603050405020304" pitchFamily="18" charset="0"/>
              </a:rPr>
              <a:t>aprendizado</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parte de </a:t>
            </a:r>
            <a:r>
              <a:rPr lang="en-US" dirty="0" err="1">
                <a:ea typeface="Times New Roman" panose="02020603050405020304" pitchFamily="18" charset="0"/>
              </a:rPr>
              <a:t>sua</a:t>
            </a:r>
            <a:r>
              <a:rPr lang="en-US" dirty="0">
                <a:ea typeface="Times New Roman" panose="02020603050405020304" pitchFamily="18" charset="0"/>
              </a:rPr>
              <a:t> nota </a:t>
            </a:r>
            <a:r>
              <a:rPr lang="en-US" dirty="0" err="1">
                <a:ea typeface="Times New Roman" panose="02020603050405020304" pitchFamily="18" charset="0"/>
              </a:rPr>
              <a:t>geral</a:t>
            </a:r>
            <a:r>
              <a:rPr lang="en-US" dirty="0">
                <a:ea typeface="Times New Roman" panose="02020603050405020304" pitchFamily="18" charset="0"/>
              </a:rPr>
              <a:t> do </a:t>
            </a:r>
            <a:r>
              <a:rPr lang="en-US" dirty="0" err="1">
                <a:ea typeface="Times New Roman" panose="02020603050405020304" pitchFamily="18" charset="0"/>
              </a:rPr>
              <a:t>curso</a:t>
            </a:r>
            <a:r>
              <a:rPr lang="en-US" dirty="0">
                <a:ea typeface="Times New Roman" panose="02020603050405020304" pitchFamily="18" charset="0"/>
              </a:rPr>
              <a:t>. </a:t>
            </a:r>
            <a:r>
              <a:rPr lang="en-US" u="sng" dirty="0">
                <a:solidFill>
                  <a:srgbClr val="59911D"/>
                </a:solidFill>
                <a:ea typeface="Times New Roman" panose="02020603050405020304" pitchFamily="18" charset="0"/>
                <a:hlinkClick r:id="rId3"/>
              </a:rPr>
              <a:t>Clique aqui.</a:t>
            </a:r>
            <a:endParaRPr lang="en-US" u="sng" dirty="0">
              <a:solidFill>
                <a:srgbClr val="59911D"/>
              </a:solidFill>
            </a:endParaRPr>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04894" y="2780060"/>
            <a:ext cx="824852" cy="742396"/>
            <a:chOff x="7603975"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03975" y="6629826"/>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CLICA PARA </a:t>
              </a:r>
              <a:r>
                <a:rPr lang="en-US" sz="1200" b="1" dirty="0">
                  <a:solidFill>
                    <a:srgbClr val="59911D"/>
                  </a:solidFill>
                  <a:latin typeface="Calibri" panose="020F0502020204030204" pitchFamily="34" charset="0"/>
                  <a:cs typeface="Calibri" panose="020F0502020204030204" pitchFamily="34" charset="0"/>
                  <a:hlinkClick r:id="rId3"/>
                </a:rPr>
                <a:t>VER</a:t>
              </a:r>
              <a:endParaRPr lang="en-US" sz="1200" b="1" dirty="0">
                <a:solidFill>
                  <a:srgbClr val="59911D"/>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6436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err="1"/>
              <a:t>Avaliação</a:t>
            </a:r>
            <a:r>
              <a:rPr lang="en-US" dirty="0"/>
              <a:t> de </a:t>
            </a:r>
            <a:r>
              <a:rPr lang="en-US" dirty="0" err="1"/>
              <a:t>Aprendizagem</a:t>
            </a:r>
            <a:r>
              <a:rPr lang="en-US" dirty="0"/>
              <a:t> </a:t>
            </a:r>
            <a:r>
              <a:rPr lang="en-US" dirty="0" err="1"/>
              <a:t>para</a:t>
            </a:r>
            <a:r>
              <a:rPr lang="en-US" dirty="0"/>
              <a:t> o </a:t>
            </a:r>
            <a:r>
              <a:rPr lang="en-US" dirty="0" err="1"/>
              <a:t>Módulo</a:t>
            </a:r>
            <a:r>
              <a:rPr lang="en-US" dirty="0"/>
              <a:t> 3</a:t>
            </a:r>
          </a:p>
        </p:txBody>
      </p: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88</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5558179" y="6272021"/>
            <a:ext cx="94315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err="1"/>
              <a:t>conteúdo</a:t>
            </a:r>
            <a:r>
              <a:rPr lang="en-US" sz="6000" dirty="0"/>
              <a:t> </a:t>
            </a:r>
            <a:r>
              <a:rPr lang="en-US" sz="6000" dirty="0" err="1"/>
              <a:t>módulo</a:t>
            </a:r>
            <a:r>
              <a:rPr lang="en-US" sz="6000" dirty="0"/>
              <a:t> 3</a:t>
            </a:r>
          </a:p>
        </p:txBody>
      </p:sp>
      <p:sp>
        <p:nvSpPr>
          <p:cNvPr id="39" name="Text Placeholder 16">
            <a:extLst>
              <a:ext uri="{FF2B5EF4-FFF2-40B4-BE49-F238E27FC236}">
                <a16:creationId xmlns:a16="http://schemas.microsoft.com/office/drawing/2014/main" id="{4002DE82-E182-55B6-3ECB-6E765BCDE0E2}"/>
              </a:ext>
            </a:extLst>
          </p:cNvPr>
          <p:cNvSpPr>
            <a:spLocks noGrp="1"/>
          </p:cNvSpPr>
          <p:nvPr>
            <p:ph type="body" sz="quarter" idx="11"/>
          </p:nvPr>
        </p:nvSpPr>
        <p:spPr>
          <a:xfrm>
            <a:off x="1466451" y="4525106"/>
            <a:ext cx="648000" cy="348400"/>
          </a:xfrm>
        </p:spPr>
        <p:txBody>
          <a:bodyPr/>
          <a:lstStyle/>
          <a:p>
            <a:r>
              <a:rPr lang="en-US" dirty="0"/>
              <a:t>01</a:t>
            </a:r>
          </a:p>
        </p:txBody>
      </p:sp>
      <p:sp>
        <p:nvSpPr>
          <p:cNvPr id="40" name="Text Placeholder 26">
            <a:extLst>
              <a:ext uri="{FF2B5EF4-FFF2-40B4-BE49-F238E27FC236}">
                <a16:creationId xmlns:a16="http://schemas.microsoft.com/office/drawing/2014/main" id="{394CD12C-C85F-E42A-211B-AC2A1D0A86F7}"/>
              </a:ext>
            </a:extLst>
          </p:cNvPr>
          <p:cNvSpPr>
            <a:spLocks noGrp="1"/>
          </p:cNvSpPr>
          <p:nvPr>
            <p:ph type="body" sz="quarter" idx="49"/>
          </p:nvPr>
        </p:nvSpPr>
        <p:spPr>
          <a:xfrm>
            <a:off x="2249417" y="4525106"/>
            <a:ext cx="3974396" cy="348400"/>
          </a:xfrm>
        </p:spPr>
        <p:txBody>
          <a:bodyPr/>
          <a:lstStyle/>
          <a:p>
            <a:r>
              <a:rPr lang="en-US" dirty="0" err="1"/>
              <a:t>Aprofundamento</a:t>
            </a:r>
            <a:r>
              <a:rPr lang="en-US" dirty="0"/>
              <a:t> Bitcoin</a:t>
            </a:r>
          </a:p>
        </p:txBody>
      </p:sp>
      <p:sp>
        <p:nvSpPr>
          <p:cNvPr id="41" name="Text Placeholder 17">
            <a:extLst>
              <a:ext uri="{FF2B5EF4-FFF2-40B4-BE49-F238E27FC236}">
                <a16:creationId xmlns:a16="http://schemas.microsoft.com/office/drawing/2014/main" id="{E50F5498-A7CC-02D7-C798-DE2B32EDDC3D}"/>
              </a:ext>
            </a:extLst>
          </p:cNvPr>
          <p:cNvSpPr>
            <a:spLocks noGrp="1"/>
          </p:cNvSpPr>
          <p:nvPr>
            <p:ph type="body" sz="quarter" idx="13"/>
          </p:nvPr>
        </p:nvSpPr>
        <p:spPr>
          <a:xfrm>
            <a:off x="1466451" y="5026769"/>
            <a:ext cx="648000" cy="348400"/>
          </a:xfrm>
        </p:spPr>
        <p:txBody>
          <a:bodyPr/>
          <a:lstStyle/>
          <a:p>
            <a:r>
              <a:rPr lang="en-US" dirty="0"/>
              <a:t>02</a:t>
            </a:r>
          </a:p>
        </p:txBody>
      </p:sp>
      <p:sp>
        <p:nvSpPr>
          <p:cNvPr id="42" name="Text Placeholder 18">
            <a:extLst>
              <a:ext uri="{FF2B5EF4-FFF2-40B4-BE49-F238E27FC236}">
                <a16:creationId xmlns:a16="http://schemas.microsoft.com/office/drawing/2014/main" id="{8B56646F-1984-9886-F602-63DD8563B6B5}"/>
              </a:ext>
            </a:extLst>
          </p:cNvPr>
          <p:cNvSpPr>
            <a:spLocks noGrp="1"/>
          </p:cNvSpPr>
          <p:nvPr>
            <p:ph type="body" sz="quarter" idx="14"/>
          </p:nvPr>
        </p:nvSpPr>
        <p:spPr>
          <a:xfrm>
            <a:off x="2249417" y="5026609"/>
            <a:ext cx="3544003" cy="349200"/>
          </a:xfrm>
        </p:spPr>
        <p:txBody>
          <a:bodyPr/>
          <a:lstStyle/>
          <a:p>
            <a:r>
              <a:rPr lang="en-US" dirty="0" err="1"/>
              <a:t>Ethereum</a:t>
            </a:r>
            <a:r>
              <a:rPr lang="en-US" dirty="0"/>
              <a:t> </a:t>
            </a:r>
          </a:p>
        </p:txBody>
      </p:sp>
      <p:sp>
        <p:nvSpPr>
          <p:cNvPr id="43" name="Text Placeholder 19">
            <a:extLst>
              <a:ext uri="{FF2B5EF4-FFF2-40B4-BE49-F238E27FC236}">
                <a16:creationId xmlns:a16="http://schemas.microsoft.com/office/drawing/2014/main" id="{9C687A63-0298-08D9-7D2A-08CCD354B79E}"/>
              </a:ext>
            </a:extLst>
          </p:cNvPr>
          <p:cNvSpPr>
            <a:spLocks noGrp="1"/>
          </p:cNvSpPr>
          <p:nvPr>
            <p:ph type="body" sz="quarter" idx="15"/>
          </p:nvPr>
        </p:nvSpPr>
        <p:spPr>
          <a:xfrm>
            <a:off x="1466451" y="5528432"/>
            <a:ext cx="648000" cy="348400"/>
          </a:xfrm>
        </p:spPr>
        <p:txBody>
          <a:bodyPr/>
          <a:lstStyle/>
          <a:p>
            <a:r>
              <a:rPr lang="en-US" dirty="0"/>
              <a:t>03</a:t>
            </a:r>
          </a:p>
        </p:txBody>
      </p:sp>
      <p:sp>
        <p:nvSpPr>
          <p:cNvPr id="44" name="Text Placeholder 21">
            <a:extLst>
              <a:ext uri="{FF2B5EF4-FFF2-40B4-BE49-F238E27FC236}">
                <a16:creationId xmlns:a16="http://schemas.microsoft.com/office/drawing/2014/main" id="{8C5969EC-6E41-AFBC-3125-742E766EE8B7}"/>
              </a:ext>
            </a:extLst>
          </p:cNvPr>
          <p:cNvSpPr>
            <a:spLocks noGrp="1"/>
          </p:cNvSpPr>
          <p:nvPr>
            <p:ph type="body" sz="quarter" idx="19"/>
          </p:nvPr>
        </p:nvSpPr>
        <p:spPr>
          <a:xfrm>
            <a:off x="2249417" y="5528912"/>
            <a:ext cx="3544003" cy="348400"/>
          </a:xfrm>
        </p:spPr>
        <p:txBody>
          <a:bodyPr/>
          <a:lstStyle/>
          <a:p>
            <a:r>
              <a:rPr lang="en-US" dirty="0" err="1"/>
              <a:t>Finanças</a:t>
            </a:r>
            <a:r>
              <a:rPr lang="en-US" dirty="0"/>
              <a:t> </a:t>
            </a:r>
            <a:r>
              <a:rPr lang="en-US" dirty="0" err="1"/>
              <a:t>descentralizadas</a:t>
            </a:r>
            <a:endParaRPr lang="en-US" dirty="0"/>
          </a:p>
        </p:txBody>
      </p:sp>
      <p:sp>
        <p:nvSpPr>
          <p:cNvPr id="45" name="Text Placeholder 18">
            <a:extLst>
              <a:ext uri="{FF2B5EF4-FFF2-40B4-BE49-F238E27FC236}">
                <a16:creationId xmlns:a16="http://schemas.microsoft.com/office/drawing/2014/main" id="{F2305C23-601F-1ED4-543F-563CD4798410}"/>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65</a:t>
            </a:r>
          </a:p>
        </p:txBody>
      </p:sp>
      <p:cxnSp>
        <p:nvCxnSpPr>
          <p:cNvPr id="46" name="Straight Connector 45">
            <a:extLst>
              <a:ext uri="{FF2B5EF4-FFF2-40B4-BE49-F238E27FC236}">
                <a16:creationId xmlns:a16="http://schemas.microsoft.com/office/drawing/2014/main" id="{1D7F42A2-B7AA-3AC1-96E7-113AAAC6F4FF}"/>
              </a:ext>
            </a:extLst>
          </p:cNvPr>
          <p:cNvCxnSpPr>
            <a:cxnSpLocks/>
          </p:cNvCxnSpPr>
          <p:nvPr/>
        </p:nvCxnSpPr>
        <p:spPr>
          <a:xfrm>
            <a:off x="4196241" y="4766009"/>
            <a:ext cx="229420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7" name="Text Placeholder 18">
            <a:extLst>
              <a:ext uri="{FF2B5EF4-FFF2-40B4-BE49-F238E27FC236}">
                <a16:creationId xmlns:a16="http://schemas.microsoft.com/office/drawing/2014/main" id="{21A6A602-A0A0-B663-5393-E4DB453D9A14}"/>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70</a:t>
            </a:r>
          </a:p>
        </p:txBody>
      </p:sp>
      <p:cxnSp>
        <p:nvCxnSpPr>
          <p:cNvPr id="48" name="Straight Connector 47">
            <a:extLst>
              <a:ext uri="{FF2B5EF4-FFF2-40B4-BE49-F238E27FC236}">
                <a16:creationId xmlns:a16="http://schemas.microsoft.com/office/drawing/2014/main" id="{A9E70131-5999-1962-D59E-F353F4AF21F4}"/>
              </a:ext>
            </a:extLst>
          </p:cNvPr>
          <p:cNvCxnSpPr>
            <a:cxnSpLocks/>
          </p:cNvCxnSpPr>
          <p:nvPr/>
        </p:nvCxnSpPr>
        <p:spPr>
          <a:xfrm>
            <a:off x="3091543" y="5266576"/>
            <a:ext cx="339890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9" name="Text Placeholder 18">
            <a:extLst>
              <a:ext uri="{FF2B5EF4-FFF2-40B4-BE49-F238E27FC236}">
                <a16:creationId xmlns:a16="http://schemas.microsoft.com/office/drawing/2014/main" id="{096AFAE2-9DE6-D84E-813E-A98CD6CE522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76</a:t>
            </a:r>
          </a:p>
        </p:txBody>
      </p:sp>
      <p:cxnSp>
        <p:nvCxnSpPr>
          <p:cNvPr id="50" name="Straight Connector 49">
            <a:extLst>
              <a:ext uri="{FF2B5EF4-FFF2-40B4-BE49-F238E27FC236}">
                <a16:creationId xmlns:a16="http://schemas.microsoft.com/office/drawing/2014/main" id="{A482C97D-C173-EED6-D4D8-93A2227C248A}"/>
              </a:ext>
            </a:extLst>
          </p:cNvPr>
          <p:cNvCxnSpPr>
            <a:cxnSpLocks/>
          </p:cNvCxnSpPr>
          <p:nvPr/>
        </p:nvCxnSpPr>
        <p:spPr>
          <a:xfrm>
            <a:off x="4196241" y="5777749"/>
            <a:ext cx="2305091"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5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err="1">
                <a:solidFill>
                  <a:srgbClr val="8E2F91"/>
                </a:solidFill>
                <a:latin typeface="Calibri" panose="020F0502020204030204" pitchFamily="34" charset="0"/>
                <a:cs typeface="Calibri" panose="020F0502020204030204" pitchFamily="34" charset="0"/>
              </a:rPr>
              <a:t>siga</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a:t>
            </a:r>
            <a:r>
              <a:rPr lang="en-US" sz="2000" b="1" dirty="0" err="1">
                <a:solidFill>
                  <a:srgbClr val="8E2F91"/>
                </a:solidFill>
                <a:latin typeface="Calibri" panose="020F0502020204030204" pitchFamily="34" charset="0"/>
                <a:cs typeface="Calibri" panose="020F0502020204030204" pitchFamily="34" charset="0"/>
              </a:rPr>
              <a:t>jornada</a:t>
            </a: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MÓDULO 3  </a:t>
            </a:r>
          </a:p>
          <a:p>
            <a:pPr>
              <a:spcBef>
                <a:spcPts val="0"/>
              </a:spcBef>
            </a:pPr>
            <a:r>
              <a:rPr lang="en-US" dirty="0" err="1">
                <a:solidFill>
                  <a:schemeClr val="bg1"/>
                </a:solidFill>
              </a:rPr>
              <a:t>Criptomoedas</a:t>
            </a:r>
            <a:r>
              <a:rPr lang="en-US" dirty="0"/>
              <a:t> </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787775" y="6330114"/>
            <a:ext cx="3255276" cy="3964592"/>
          </a:xfrm>
        </p:spPr>
        <p:txBody>
          <a:bodyPr/>
          <a:lstStyle/>
          <a:p>
            <a:pPr algn="l"/>
            <a:r>
              <a:rPr lang="en-US" dirty="0" err="1"/>
              <a:t>Depois</a:t>
            </a:r>
            <a:r>
              <a:rPr lang="en-US" dirty="0"/>
              <a:t> do </a:t>
            </a:r>
            <a:r>
              <a:rPr lang="en-US" dirty="0" err="1"/>
              <a:t>segundo</a:t>
            </a:r>
            <a:r>
              <a:rPr lang="en-US" dirty="0"/>
              <a:t> </a:t>
            </a:r>
            <a:r>
              <a:rPr lang="en-US" dirty="0" err="1"/>
              <a:t>módulo</a:t>
            </a:r>
            <a:r>
              <a:rPr lang="en-US" dirty="0"/>
              <a:t>, </a:t>
            </a:r>
            <a:r>
              <a:rPr lang="en-US" dirty="0" err="1"/>
              <a:t>deve</a:t>
            </a:r>
            <a:r>
              <a:rPr lang="en-US" dirty="0"/>
              <a:t> </a:t>
            </a:r>
            <a:r>
              <a:rPr lang="en-US" dirty="0" err="1"/>
              <a:t>ser</a:t>
            </a:r>
            <a:r>
              <a:rPr lang="en-US" dirty="0"/>
              <a:t> </a:t>
            </a:r>
            <a:r>
              <a:rPr lang="en-US" dirty="0" err="1"/>
              <a:t>capaz</a:t>
            </a:r>
            <a:r>
              <a:rPr lang="en-US" dirty="0"/>
              <a:t> de:</a:t>
            </a:r>
          </a:p>
          <a:p>
            <a:pPr algn="l"/>
            <a:r>
              <a:rPr lang="en-US" dirty="0"/>
              <a:t> </a:t>
            </a:r>
          </a:p>
          <a:p>
            <a:pPr marL="171450" indent="-171450" algn="l">
              <a:buClr>
                <a:srgbClr val="DD1470"/>
              </a:buClr>
              <a:buSzPct val="120000"/>
              <a:buFont typeface="Wingdings" pitchFamily="2" charset="2"/>
              <a:buChar char="§"/>
            </a:pPr>
            <a:r>
              <a:rPr lang="en-US" dirty="0" err="1"/>
              <a:t>Reiterar</a:t>
            </a:r>
            <a:r>
              <a:rPr lang="en-US" dirty="0"/>
              <a:t> </a:t>
            </a:r>
            <a:r>
              <a:rPr lang="en-US" dirty="0" err="1"/>
              <a:t>como</a:t>
            </a:r>
            <a:r>
              <a:rPr lang="en-US" dirty="0"/>
              <a:t> </a:t>
            </a:r>
            <a:r>
              <a:rPr lang="en-US" dirty="0" err="1"/>
              <a:t>funciona</a:t>
            </a:r>
            <a:r>
              <a:rPr lang="en-US" dirty="0"/>
              <a:t> </a:t>
            </a:r>
            <a:r>
              <a:rPr lang="en-US" dirty="0" err="1"/>
              <a:t>uma</a:t>
            </a:r>
            <a:r>
              <a:rPr lang="en-US" dirty="0"/>
              <a:t> </a:t>
            </a:r>
            <a:r>
              <a:rPr lang="en-US" dirty="0" err="1"/>
              <a:t>transação</a:t>
            </a:r>
            <a:r>
              <a:rPr lang="en-US" dirty="0"/>
              <a:t> </a:t>
            </a:r>
            <a:r>
              <a:rPr lang="en-US" dirty="0" err="1"/>
              <a:t>Bitcoin</a:t>
            </a:r>
            <a:r>
              <a:rPr lang="en-US" dirty="0"/>
              <a:t>.</a:t>
            </a:r>
          </a:p>
          <a:p>
            <a:pPr marL="171450" indent="-171450" algn="l">
              <a:buClr>
                <a:srgbClr val="DD1470"/>
              </a:buClr>
              <a:buSzPct val="120000"/>
              <a:buFont typeface="Wingdings" pitchFamily="2" charset="2"/>
              <a:buChar char="§"/>
            </a:pPr>
            <a:r>
              <a:rPr lang="en-US" dirty="0" err="1"/>
              <a:t>Discutir</a:t>
            </a:r>
            <a:r>
              <a:rPr lang="en-US" dirty="0"/>
              <a:t> </a:t>
            </a:r>
            <a:r>
              <a:rPr lang="en-US" dirty="0" err="1"/>
              <a:t>questões</a:t>
            </a:r>
            <a:r>
              <a:rPr lang="en-US" dirty="0"/>
              <a:t> de </a:t>
            </a:r>
            <a:r>
              <a:rPr lang="en-US" dirty="0" err="1"/>
              <a:t>escalabilidade</a:t>
            </a:r>
            <a:r>
              <a:rPr lang="en-US" dirty="0"/>
              <a:t> do </a:t>
            </a:r>
            <a:r>
              <a:rPr lang="en-US" dirty="0" err="1"/>
              <a:t>Bitcoin</a:t>
            </a:r>
            <a:r>
              <a:rPr lang="en-US" dirty="0"/>
              <a:t>.</a:t>
            </a:r>
          </a:p>
          <a:p>
            <a:pPr marL="171450" indent="-171450" algn="l">
              <a:buClr>
                <a:srgbClr val="DD1470"/>
              </a:buClr>
              <a:buSzPct val="120000"/>
              <a:buFont typeface="Wingdings" pitchFamily="2" charset="2"/>
              <a:buChar char="§"/>
            </a:pPr>
            <a:r>
              <a:rPr lang="en-US" dirty="0" err="1"/>
              <a:t>Ter</a:t>
            </a:r>
            <a:r>
              <a:rPr lang="en-US" dirty="0"/>
              <a:t> </a:t>
            </a:r>
            <a:r>
              <a:rPr lang="en-US" dirty="0" err="1"/>
              <a:t>uma</a:t>
            </a:r>
            <a:r>
              <a:rPr lang="en-US" dirty="0"/>
              <a:t> </a:t>
            </a:r>
            <a:r>
              <a:rPr lang="en-US" dirty="0" err="1"/>
              <a:t>compreensão</a:t>
            </a:r>
            <a:r>
              <a:rPr lang="en-US" dirty="0"/>
              <a:t> da </a:t>
            </a:r>
            <a:r>
              <a:rPr lang="en-US" dirty="0" err="1"/>
              <a:t>lucratividade</a:t>
            </a:r>
            <a:r>
              <a:rPr lang="en-US" dirty="0"/>
              <a:t> da </a:t>
            </a:r>
            <a:r>
              <a:rPr lang="en-US" dirty="0" err="1"/>
              <a:t>mineração</a:t>
            </a:r>
            <a:r>
              <a:rPr lang="en-US" dirty="0"/>
              <a:t> de </a:t>
            </a:r>
            <a:r>
              <a:rPr lang="en-US" dirty="0" err="1"/>
              <a:t>Bitcoin</a:t>
            </a:r>
            <a:r>
              <a:rPr lang="en-US" dirty="0"/>
              <a:t> e do hardware e </a:t>
            </a:r>
            <a:r>
              <a:rPr lang="en-US" dirty="0" err="1"/>
              <a:t>requisitos</a:t>
            </a:r>
            <a:r>
              <a:rPr lang="en-US" dirty="0"/>
              <a:t> de software </a:t>
            </a:r>
            <a:r>
              <a:rPr lang="en-US" dirty="0" err="1"/>
              <a:t>para</a:t>
            </a:r>
            <a:r>
              <a:rPr lang="en-US" dirty="0"/>
              <a:t> </a:t>
            </a:r>
            <a:r>
              <a:rPr lang="en-US" dirty="0" err="1"/>
              <a:t>mineradores</a:t>
            </a:r>
            <a:r>
              <a:rPr lang="en-US" dirty="0"/>
              <a:t>.</a:t>
            </a:r>
          </a:p>
          <a:p>
            <a:pPr marL="171450" indent="-171450" algn="l">
              <a:buClr>
                <a:srgbClr val="DD1470"/>
              </a:buClr>
              <a:buSzPct val="120000"/>
              <a:buFont typeface="Wingdings" pitchFamily="2" charset="2"/>
              <a:buChar char="§"/>
            </a:pPr>
            <a:r>
              <a:rPr lang="en-US" dirty="0" err="1"/>
              <a:t>Entender</a:t>
            </a:r>
            <a:r>
              <a:rPr lang="en-US" dirty="0"/>
              <a:t> o </a:t>
            </a:r>
            <a:r>
              <a:rPr lang="en-US" dirty="0" err="1"/>
              <a:t>que</a:t>
            </a:r>
            <a:r>
              <a:rPr lang="en-US" dirty="0"/>
              <a:t> </a:t>
            </a:r>
            <a:r>
              <a:rPr lang="en-US" dirty="0" err="1"/>
              <a:t>é</a:t>
            </a:r>
            <a:r>
              <a:rPr lang="en-US" dirty="0"/>
              <a:t> </a:t>
            </a:r>
            <a:r>
              <a:rPr lang="en-US" dirty="0" err="1"/>
              <a:t>Ethereum</a:t>
            </a:r>
            <a:r>
              <a:rPr lang="en-US" dirty="0"/>
              <a:t> e </a:t>
            </a:r>
            <a:r>
              <a:rPr lang="en-US" dirty="0" err="1"/>
              <a:t>quais</a:t>
            </a:r>
            <a:r>
              <a:rPr lang="en-US" dirty="0"/>
              <a:t> são as </a:t>
            </a:r>
            <a:r>
              <a:rPr lang="en-US" dirty="0" err="1"/>
              <a:t>diferenças</a:t>
            </a:r>
            <a:r>
              <a:rPr lang="en-US" dirty="0"/>
              <a:t> entre </a:t>
            </a:r>
            <a:r>
              <a:rPr lang="en-US" dirty="0" err="1"/>
              <a:t>Ethereum</a:t>
            </a:r>
            <a:r>
              <a:rPr lang="en-US" dirty="0"/>
              <a:t> e </a:t>
            </a:r>
            <a:r>
              <a:rPr lang="en-US" dirty="0" err="1"/>
              <a:t>Bitcoin</a:t>
            </a:r>
            <a:r>
              <a:rPr lang="en-US" dirty="0"/>
              <a:t>.</a:t>
            </a:r>
          </a:p>
          <a:p>
            <a:pPr marL="171450" indent="-171450" algn="l">
              <a:buClr>
                <a:srgbClr val="DD1470"/>
              </a:buClr>
              <a:buSzPct val="120000"/>
              <a:buFont typeface="Wingdings" pitchFamily="2" charset="2"/>
              <a:buChar char="§"/>
            </a:pPr>
            <a:r>
              <a:rPr lang="en-US" dirty="0" err="1"/>
              <a:t>Avaliar</a:t>
            </a:r>
            <a:r>
              <a:rPr lang="en-US" dirty="0"/>
              <a:t> o </a:t>
            </a:r>
            <a:r>
              <a:rPr lang="en-US" dirty="0" err="1"/>
              <a:t>papel</a:t>
            </a:r>
            <a:r>
              <a:rPr lang="en-US" dirty="0"/>
              <a:t> da taxa de </a:t>
            </a:r>
            <a:r>
              <a:rPr lang="en-US" dirty="0" err="1"/>
              <a:t>gás</a:t>
            </a:r>
            <a:r>
              <a:rPr lang="en-US" dirty="0"/>
              <a:t> </a:t>
            </a:r>
            <a:r>
              <a:rPr lang="en-US" dirty="0" err="1"/>
              <a:t>Ethereum</a:t>
            </a:r>
            <a:r>
              <a:rPr lang="en-US" dirty="0"/>
              <a:t> </a:t>
            </a:r>
            <a:r>
              <a:rPr lang="en-US" dirty="0" err="1"/>
              <a:t>nas</a:t>
            </a:r>
            <a:r>
              <a:rPr lang="en-US" dirty="0"/>
              <a:t> </a:t>
            </a:r>
            <a:r>
              <a:rPr lang="en-US" dirty="0" err="1"/>
              <a:t>transações</a:t>
            </a:r>
            <a:r>
              <a:rPr lang="en-US" dirty="0"/>
              <a:t>.</a:t>
            </a:r>
          </a:p>
          <a:p>
            <a:pPr marL="171450" indent="-171450" algn="l">
              <a:buClr>
                <a:srgbClr val="DD1470"/>
              </a:buClr>
              <a:buSzPct val="120000"/>
              <a:buFont typeface="Wingdings" pitchFamily="2" charset="2"/>
              <a:buChar char="§"/>
            </a:pPr>
            <a:r>
              <a:rPr lang="en-US" dirty="0" err="1"/>
              <a:t>Reiterar</a:t>
            </a:r>
            <a:r>
              <a:rPr lang="en-US" dirty="0"/>
              <a:t> </a:t>
            </a:r>
            <a:r>
              <a:rPr lang="en-US" dirty="0" err="1"/>
              <a:t>como</a:t>
            </a:r>
            <a:r>
              <a:rPr lang="en-US" dirty="0"/>
              <a:t> </a:t>
            </a:r>
            <a:r>
              <a:rPr lang="en-US" dirty="0" err="1"/>
              <a:t>funciona</a:t>
            </a:r>
            <a:r>
              <a:rPr lang="en-US" dirty="0"/>
              <a:t> </a:t>
            </a:r>
            <a:r>
              <a:rPr lang="en-US" dirty="0" err="1"/>
              <a:t>uma</a:t>
            </a:r>
            <a:r>
              <a:rPr lang="en-US" dirty="0"/>
              <a:t> </a:t>
            </a:r>
            <a:r>
              <a:rPr lang="en-US" dirty="0" err="1"/>
              <a:t>transação</a:t>
            </a:r>
            <a:r>
              <a:rPr lang="en-US" dirty="0"/>
              <a:t> </a:t>
            </a:r>
            <a:r>
              <a:rPr lang="en-US" dirty="0" err="1"/>
              <a:t>Ethereum</a:t>
            </a:r>
            <a:r>
              <a:rPr lang="en-US" dirty="0"/>
              <a:t>.</a:t>
            </a:r>
          </a:p>
          <a:p>
            <a:pPr marL="171450" indent="-171450" algn="l">
              <a:buClr>
                <a:srgbClr val="DD1470"/>
              </a:buClr>
              <a:buSzPct val="120000"/>
              <a:buFont typeface="Wingdings" pitchFamily="2" charset="2"/>
              <a:buChar char="§"/>
            </a:pPr>
            <a:r>
              <a:rPr lang="en-US" dirty="0" err="1"/>
              <a:t>Entender</a:t>
            </a:r>
            <a:r>
              <a:rPr lang="en-US" dirty="0"/>
              <a:t> o </a:t>
            </a:r>
            <a:r>
              <a:rPr lang="en-US" dirty="0" err="1"/>
              <a:t>conceito</a:t>
            </a:r>
            <a:r>
              <a:rPr lang="en-US" dirty="0"/>
              <a:t> e </a:t>
            </a:r>
            <a:r>
              <a:rPr lang="en-US" dirty="0" err="1"/>
              <a:t>os</a:t>
            </a:r>
            <a:r>
              <a:rPr lang="en-US" dirty="0"/>
              <a:t> </a:t>
            </a:r>
            <a:r>
              <a:rPr lang="en-US" dirty="0" err="1"/>
              <a:t>casos</a:t>
            </a:r>
            <a:r>
              <a:rPr lang="en-US" dirty="0"/>
              <a:t> de </a:t>
            </a:r>
            <a:r>
              <a:rPr lang="en-US" dirty="0" err="1"/>
              <a:t>uso</a:t>
            </a:r>
            <a:r>
              <a:rPr lang="en-US" dirty="0"/>
              <a:t> de </a:t>
            </a:r>
            <a:r>
              <a:rPr lang="en-US" dirty="0" err="1"/>
              <a:t>contratos</a:t>
            </a:r>
            <a:r>
              <a:rPr lang="en-US" dirty="0"/>
              <a:t> </a:t>
            </a:r>
            <a:r>
              <a:rPr lang="en-US" dirty="0" err="1"/>
              <a:t>inteligentes</a:t>
            </a:r>
            <a:r>
              <a:rPr lang="en-US" dirty="0"/>
              <a:t>.</a:t>
            </a:r>
          </a:p>
          <a:p>
            <a:pPr marL="171450" indent="-171450" algn="l">
              <a:buClr>
                <a:srgbClr val="DD1470"/>
              </a:buClr>
              <a:buSzPct val="120000"/>
              <a:buFont typeface="Wingdings" pitchFamily="2" charset="2"/>
              <a:buChar char="§"/>
            </a:pPr>
            <a:r>
              <a:rPr lang="en-US" dirty="0" err="1"/>
              <a:t>Entender</a:t>
            </a:r>
            <a:r>
              <a:rPr lang="en-US" dirty="0"/>
              <a:t> as </a:t>
            </a:r>
            <a:r>
              <a:rPr lang="en-US" dirty="0" err="1"/>
              <a:t>diferentes</a:t>
            </a:r>
            <a:r>
              <a:rPr lang="en-US" dirty="0"/>
              <a:t> </a:t>
            </a:r>
            <a:r>
              <a:rPr lang="en-US" dirty="0" err="1"/>
              <a:t>camadas</a:t>
            </a:r>
            <a:r>
              <a:rPr lang="en-US" dirty="0"/>
              <a:t> de </a:t>
            </a:r>
            <a:r>
              <a:rPr lang="en-US" dirty="0" err="1"/>
              <a:t>aplicação</a:t>
            </a:r>
            <a:r>
              <a:rPr lang="en-US" dirty="0"/>
              <a:t> das </a:t>
            </a:r>
            <a:r>
              <a:rPr lang="en-US" dirty="0" err="1"/>
              <a:t>finanças</a:t>
            </a:r>
            <a:r>
              <a:rPr lang="en-US" dirty="0"/>
              <a:t> </a:t>
            </a:r>
            <a:r>
              <a:rPr lang="en-US" dirty="0" err="1"/>
              <a:t>descentralizadas</a:t>
            </a:r>
            <a:r>
              <a:rPr lang="en-US" dirty="0"/>
              <a:t>.</a:t>
            </a:r>
          </a:p>
          <a:p>
            <a:pPr marL="171450" indent="-171450" algn="l">
              <a:buClr>
                <a:srgbClr val="DD1470"/>
              </a:buClr>
              <a:buSzPct val="120000"/>
              <a:buFont typeface="Wingdings" pitchFamily="2" charset="2"/>
              <a:buChar char="§"/>
            </a:pPr>
            <a:r>
              <a:rPr lang="en-US" dirty="0" err="1"/>
              <a:t>Citar</a:t>
            </a:r>
            <a:r>
              <a:rPr lang="en-US" dirty="0"/>
              <a:t> e </a:t>
            </a:r>
            <a:r>
              <a:rPr lang="en-US" dirty="0" err="1"/>
              <a:t>analisar</a:t>
            </a:r>
            <a:r>
              <a:rPr lang="en-US" dirty="0"/>
              <a:t> </a:t>
            </a:r>
            <a:r>
              <a:rPr lang="en-US" dirty="0" err="1"/>
              <a:t>os</a:t>
            </a:r>
            <a:r>
              <a:rPr lang="en-US" dirty="0"/>
              <a:t> </a:t>
            </a:r>
            <a:r>
              <a:rPr lang="en-US" dirty="0" err="1"/>
              <a:t>paralelos</a:t>
            </a:r>
            <a:r>
              <a:rPr lang="en-US" dirty="0"/>
              <a:t> e </a:t>
            </a:r>
            <a:r>
              <a:rPr lang="en-US" dirty="0" err="1"/>
              <a:t>diferenças</a:t>
            </a:r>
            <a:r>
              <a:rPr lang="en-US" dirty="0"/>
              <a:t> entre </a:t>
            </a:r>
            <a:r>
              <a:rPr lang="en-US" dirty="0" err="1"/>
              <a:t>finanças</a:t>
            </a:r>
            <a:r>
              <a:rPr lang="en-US" dirty="0"/>
              <a:t> </a:t>
            </a:r>
            <a:r>
              <a:rPr lang="en-US" dirty="0" err="1"/>
              <a:t>descentralizadas</a:t>
            </a:r>
            <a:r>
              <a:rPr lang="en-US" dirty="0"/>
              <a:t> e </a:t>
            </a:r>
            <a:r>
              <a:rPr lang="en-US" dirty="0" err="1"/>
              <a:t>finanças</a:t>
            </a:r>
            <a:r>
              <a:rPr lang="en-US" dirty="0"/>
              <a:t> </a:t>
            </a:r>
            <a:r>
              <a:rPr lang="en-US" dirty="0" err="1"/>
              <a:t>tradicionais</a:t>
            </a:r>
            <a:r>
              <a:rPr lang="en-US" dirty="0"/>
              <a:t>.</a:t>
            </a:r>
          </a:p>
          <a:p>
            <a:pPr marL="171450" indent="-171450" algn="l">
              <a:buClr>
                <a:srgbClr val="DD1470"/>
              </a:buClr>
              <a:buSzPct val="120000"/>
              <a:buFont typeface="Wingdings" pitchFamily="2" charset="2"/>
              <a:buChar char="§"/>
            </a:pPr>
            <a:r>
              <a:rPr lang="en-US" dirty="0" err="1"/>
              <a:t>Identificar</a:t>
            </a:r>
            <a:r>
              <a:rPr lang="en-US" dirty="0"/>
              <a:t> as </a:t>
            </a:r>
            <a:r>
              <a:rPr lang="en-US" dirty="0" err="1"/>
              <a:t>desvantagens</a:t>
            </a:r>
            <a:r>
              <a:rPr lang="en-US" dirty="0"/>
              <a:t> </a:t>
            </a:r>
            <a:r>
              <a:rPr lang="en-US" dirty="0" err="1"/>
              <a:t>atuais</a:t>
            </a:r>
            <a:r>
              <a:rPr lang="en-US" dirty="0"/>
              <a:t> com </a:t>
            </a:r>
            <a:r>
              <a:rPr lang="en-US" dirty="0" err="1"/>
              <a:t>finanças</a:t>
            </a:r>
            <a:r>
              <a:rPr lang="en-US" dirty="0"/>
              <a:t> </a:t>
            </a:r>
            <a:r>
              <a:rPr lang="en-US" dirty="0" err="1"/>
              <a:t>descentralizadas</a:t>
            </a:r>
            <a:r>
              <a:rPr lang="en-US" dirty="0"/>
              <a:t> e </a:t>
            </a:r>
            <a:r>
              <a:rPr lang="en-US" dirty="0" err="1"/>
              <a:t>finanças</a:t>
            </a:r>
            <a:r>
              <a:rPr lang="en-US" dirty="0"/>
              <a:t> </a:t>
            </a:r>
            <a:r>
              <a:rPr lang="en-US" dirty="0" err="1"/>
              <a:t>tradicionais</a:t>
            </a:r>
            <a:r>
              <a:rPr lang="en-US" dirty="0"/>
              <a: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dirty="0" err="1"/>
              <a:t>Neste</a:t>
            </a:r>
            <a:r>
              <a:rPr lang="en-US" dirty="0"/>
              <a:t> </a:t>
            </a:r>
            <a:r>
              <a:rPr lang="en-US" dirty="0" err="1"/>
              <a:t>módulo</a:t>
            </a:r>
            <a:r>
              <a:rPr lang="en-US" dirty="0"/>
              <a:t>, as </a:t>
            </a:r>
            <a:r>
              <a:rPr lang="en-US" dirty="0" err="1"/>
              <a:t>transações</a:t>
            </a:r>
            <a:r>
              <a:rPr lang="en-US" dirty="0"/>
              <a:t> de </a:t>
            </a:r>
            <a:r>
              <a:rPr lang="en-US" dirty="0" err="1"/>
              <a:t>Bitcoin</a:t>
            </a:r>
            <a:r>
              <a:rPr lang="en-US" dirty="0"/>
              <a:t> e o </a:t>
            </a:r>
            <a:r>
              <a:rPr lang="en-US" dirty="0" err="1"/>
              <a:t>seu</a:t>
            </a:r>
            <a:r>
              <a:rPr lang="en-US" dirty="0"/>
              <a:t> </a:t>
            </a:r>
            <a:r>
              <a:rPr lang="en-US" dirty="0" err="1"/>
              <a:t>mecanismo</a:t>
            </a:r>
            <a:r>
              <a:rPr lang="en-US" dirty="0"/>
              <a:t> de </a:t>
            </a:r>
            <a:r>
              <a:rPr lang="en-US" dirty="0" err="1"/>
              <a:t>mineração</a:t>
            </a:r>
            <a:r>
              <a:rPr lang="en-US" dirty="0"/>
              <a:t> </a:t>
            </a:r>
            <a:r>
              <a:rPr lang="en-US" dirty="0" err="1"/>
              <a:t>estarão</a:t>
            </a:r>
            <a:r>
              <a:rPr lang="en-US" dirty="0"/>
              <a:t> </a:t>
            </a:r>
            <a:r>
              <a:rPr lang="en-US" dirty="0" err="1"/>
              <a:t>em</a:t>
            </a:r>
            <a:r>
              <a:rPr lang="en-US" dirty="0"/>
              <a:t> </a:t>
            </a:r>
            <a:r>
              <a:rPr lang="en-US" dirty="0" err="1"/>
              <a:t>foco</a:t>
            </a:r>
            <a:r>
              <a:rPr lang="en-US" dirty="0"/>
              <a:t>. </a:t>
            </a:r>
            <a:r>
              <a:rPr lang="en-US" dirty="0" err="1"/>
              <a:t>Além</a:t>
            </a:r>
            <a:r>
              <a:rPr lang="en-US" dirty="0"/>
              <a:t> disso, </a:t>
            </a:r>
            <a:r>
              <a:rPr lang="en-US" dirty="0" err="1"/>
              <a:t>serão</a:t>
            </a:r>
            <a:r>
              <a:rPr lang="en-US" dirty="0"/>
              <a:t> </a:t>
            </a:r>
            <a:r>
              <a:rPr lang="en-US" dirty="0" err="1"/>
              <a:t>apresentados</a:t>
            </a:r>
            <a:r>
              <a:rPr lang="en-US" dirty="0"/>
              <a:t> </a:t>
            </a:r>
            <a:r>
              <a:rPr lang="en-US" dirty="0" err="1"/>
              <a:t>os</a:t>
            </a:r>
            <a:r>
              <a:rPr lang="en-US" dirty="0"/>
              <a:t> </a:t>
            </a:r>
            <a:r>
              <a:rPr lang="en-US" dirty="0" err="1"/>
              <a:t>fundamentos</a:t>
            </a:r>
            <a:r>
              <a:rPr lang="en-US" dirty="0"/>
              <a:t> do </a:t>
            </a:r>
            <a:r>
              <a:rPr lang="en-US" dirty="0" err="1"/>
              <a:t>Ethereum</a:t>
            </a:r>
            <a:r>
              <a:rPr lang="en-US" dirty="0"/>
              <a:t>, </a:t>
            </a:r>
            <a:r>
              <a:rPr lang="en-US" dirty="0" err="1"/>
              <a:t>transações</a:t>
            </a:r>
            <a:r>
              <a:rPr lang="en-US" dirty="0"/>
              <a:t> no </a:t>
            </a:r>
            <a:r>
              <a:rPr lang="en-US" dirty="0" err="1"/>
              <a:t>Ethereum</a:t>
            </a:r>
            <a:r>
              <a:rPr lang="en-US" dirty="0"/>
              <a:t> e </a:t>
            </a:r>
            <a:r>
              <a:rPr lang="en-US" dirty="0" err="1"/>
              <a:t>contratos</a:t>
            </a:r>
            <a:r>
              <a:rPr lang="en-US" dirty="0"/>
              <a:t> </a:t>
            </a:r>
            <a:r>
              <a:rPr lang="en-US" dirty="0" err="1"/>
              <a:t>inteligentes</a:t>
            </a:r>
            <a:r>
              <a:rPr lang="en-US" dirty="0"/>
              <a:t>. </a:t>
            </a:r>
            <a:r>
              <a:rPr lang="en-US" dirty="0" err="1"/>
              <a:t>Por</a:t>
            </a:r>
            <a:r>
              <a:rPr lang="en-US" dirty="0"/>
              <a:t> </a:t>
            </a:r>
            <a:r>
              <a:rPr lang="en-US" dirty="0" err="1"/>
              <a:t>fim</a:t>
            </a:r>
            <a:r>
              <a:rPr lang="en-US" dirty="0"/>
              <a:t>, </a:t>
            </a:r>
            <a:r>
              <a:rPr lang="en-US" dirty="0" err="1"/>
              <a:t>serão</a:t>
            </a:r>
            <a:r>
              <a:rPr lang="en-US" dirty="0"/>
              <a:t> </a:t>
            </a:r>
            <a:r>
              <a:rPr lang="en-US" dirty="0" err="1"/>
              <a:t>abordados</a:t>
            </a:r>
            <a:r>
              <a:rPr lang="en-US" dirty="0"/>
              <a:t> </a:t>
            </a:r>
            <a:r>
              <a:rPr lang="en-US" dirty="0" err="1"/>
              <a:t>os</a:t>
            </a:r>
            <a:r>
              <a:rPr lang="en-US" dirty="0"/>
              <a:t> </a:t>
            </a:r>
            <a:r>
              <a:rPr lang="en-US" dirty="0" err="1"/>
              <a:t>princípios</a:t>
            </a:r>
            <a:r>
              <a:rPr lang="en-US" dirty="0"/>
              <a:t> das </a:t>
            </a:r>
            <a:r>
              <a:rPr lang="en-US" dirty="0" err="1"/>
              <a:t>finanças</a:t>
            </a:r>
            <a:r>
              <a:rPr lang="en-US" dirty="0"/>
              <a:t> </a:t>
            </a:r>
            <a:r>
              <a:rPr lang="en-US" dirty="0" err="1"/>
              <a:t>descentralizadas</a:t>
            </a:r>
            <a:r>
              <a:rPr lang="en-US" dirty="0"/>
              <a:t> (</a:t>
            </a:r>
            <a:r>
              <a:rPr lang="en-US" dirty="0" err="1"/>
              <a:t>DeFi</a:t>
            </a:r>
            <a:r>
              <a:rPr lang="en-US" dirty="0"/>
              <a:t>) </a:t>
            </a:r>
            <a:r>
              <a:rPr lang="en-US" dirty="0" err="1"/>
              <a:t>fazendo</a:t>
            </a:r>
            <a:r>
              <a:rPr lang="en-US" dirty="0"/>
              <a:t> </a:t>
            </a:r>
            <a:r>
              <a:rPr lang="en-US" dirty="0" err="1"/>
              <a:t>comparações</a:t>
            </a:r>
            <a:r>
              <a:rPr lang="en-US" dirty="0"/>
              <a:t> com o </a:t>
            </a:r>
            <a:r>
              <a:rPr lang="en-US" dirty="0" err="1"/>
              <a:t>sistema</a:t>
            </a:r>
            <a:r>
              <a:rPr lang="en-US" dirty="0"/>
              <a:t> </a:t>
            </a:r>
            <a:r>
              <a:rPr lang="en-US" dirty="0" err="1"/>
              <a:t>financeiro</a:t>
            </a:r>
            <a:r>
              <a:rPr lang="en-US" dirty="0"/>
              <a:t> </a:t>
            </a:r>
            <a:r>
              <a:rPr lang="en-US" dirty="0" err="1"/>
              <a:t>tradicional</a:t>
            </a:r>
            <a:r>
              <a:rPr lang="en-US" dirty="0"/>
              <a:t>.</a:t>
            </a:r>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r="-168"/>
          <a:stretch/>
        </p:blipFill>
        <p:spPr>
          <a:xfrm>
            <a:off x="0" y="-11581"/>
            <a:ext cx="7579097"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t-PT" sz="1800" dirty="0">
                <a:solidFill>
                  <a:srgbClr val="F9A835"/>
                </a:solidFill>
                <a:cs typeface="Poppins SemiBold" pitchFamily="2" charset="77"/>
              </a:rPr>
              <a:t>Revisão do capítulo</a:t>
            </a:r>
            <a:endParaRPr lang="x-none" sz="1800" dirty="0">
              <a:solidFill>
                <a:srgbClr val="F9A835"/>
              </a:solidFill>
              <a:cs typeface="Poppins SemiBold" pitchFamily="2" charset="77"/>
            </a:endParaRPr>
          </a:p>
          <a:p>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Objetivos de </a:t>
            </a:r>
            <a:r>
              <a:rPr lang="en-US" sz="1800" dirty="0" err="1">
                <a:solidFill>
                  <a:srgbClr val="F9A835"/>
                </a:solidFill>
                <a:cs typeface="Poppins SemiBold" pitchFamily="2" charset="77"/>
              </a:rPr>
              <a:t>aprendizagem</a:t>
            </a:r>
            <a:endParaRPr lang="en-US" sz="1800" dirty="0">
              <a:solidFill>
                <a:srgbClr val="F9A835"/>
              </a:solidFill>
              <a:cs typeface="Poppins SemiBold" pitchFamily="2" charset="77"/>
            </a:endParaRP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65154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7"/>
            <a:ext cx="4195178" cy="482344"/>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APROFUNDAMENTO </a:t>
            </a:r>
            <a:r>
              <a:rPr lang="en-US" dirty="0">
                <a:solidFill>
                  <a:srgbClr val="8E2F91"/>
                </a:solidFill>
                <a:cs typeface="Calibri" panose="020F0502020204030204" pitchFamily="34" charset="0"/>
              </a:rPr>
              <a:t>BITCOIN</a:t>
            </a:r>
          </a:p>
          <a:p>
            <a:endParaRPr lang="x-none" b="1" dirty="0">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87221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err="1">
                <a:latin typeface="Calibri" panose="020F0502020204030204" pitchFamily="34" charset="0"/>
                <a:cs typeface="Calibri" panose="020F0502020204030204" pitchFamily="34" charset="0"/>
              </a:rPr>
              <a:t>Depois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aprender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de alto </a:t>
            </a:r>
            <a:r>
              <a:rPr lang="en-US" sz="1100" dirty="0" err="1">
                <a:latin typeface="Calibri" panose="020F0502020204030204" pitchFamily="34" charset="0"/>
                <a:cs typeface="Calibri" panose="020F0502020204030204" pitchFamily="34" charset="0"/>
              </a:rPr>
              <a:t>nível</a:t>
            </a:r>
            <a:r>
              <a:rPr lang="en-US" sz="1100" dirty="0">
                <a:latin typeface="Calibri" panose="020F0502020204030204" pitchFamily="34" charset="0"/>
                <a:cs typeface="Calibri" panose="020F0502020204030204" pitchFamily="34" charset="0"/>
              </a:rPr>
              <a:t>, agora </a:t>
            </a:r>
            <a:r>
              <a:rPr lang="en-US" sz="1100" dirty="0" err="1">
                <a:latin typeface="Calibri" panose="020F0502020204030204" pitchFamily="34" charset="0"/>
                <a:cs typeface="Calibri" panose="020F0502020204030204" pitchFamily="34" charset="0"/>
              </a:rPr>
              <a:t>veremos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detalhada</a:t>
            </a:r>
            <a:r>
              <a:rPr lang="en-US" sz="1100" dirty="0">
                <a:latin typeface="Calibri" panose="020F0502020204030204" pitchFamily="34" charset="0"/>
                <a:cs typeface="Calibri" panose="020F0502020204030204" pitchFamily="34" charset="0"/>
              </a:rPr>
              <a:t>.</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27505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effectLst/>
                <a:latin typeface="Calibri" panose="020F0502020204030204" pitchFamily="34" charset="0"/>
              </a:rPr>
              <a:t>1.1 </a:t>
            </a:r>
            <a:r>
              <a:rPr lang="en-US" sz="1800" b="0" dirty="0" err="1">
                <a:effectLst/>
                <a:latin typeface="Calibri" panose="020F0502020204030204" pitchFamily="34" charset="0"/>
              </a:rPr>
              <a:t>Transações</a:t>
            </a:r>
            <a:r>
              <a:rPr lang="en-US" sz="1800" b="0" dirty="0">
                <a:effectLst/>
                <a:latin typeface="Calibri" panose="020F0502020204030204" pitchFamily="34" charset="0"/>
              </a:rPr>
              <a:t> </a:t>
            </a:r>
            <a:r>
              <a:rPr lang="en-US" sz="1800" b="0" dirty="0"/>
              <a:t>de </a:t>
            </a:r>
            <a:r>
              <a:rPr lang="en-US" sz="1800" b="0" dirty="0" err="1">
                <a:effectLst/>
                <a:latin typeface="Calibri" panose="020F0502020204030204" pitchFamily="34" charset="0"/>
              </a:rPr>
              <a:t>Bitcoin</a:t>
            </a:r>
            <a:endParaRPr lang="en-US" sz="1400" b="0" dirty="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648741"/>
            <a:ext cx="6036131" cy="77266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Não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há</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Bitcoins</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importante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observar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tecnicamente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disco </a:t>
            </a:r>
            <a:r>
              <a:rPr lang="en-US" sz="1100" dirty="0" err="1">
                <a:latin typeface="Calibri" panose="020F0502020204030204" pitchFamily="34" charset="0"/>
                <a:cs typeface="Calibri" panose="020F0502020204030204" pitchFamily="34" charset="0"/>
              </a:rPr>
              <a:t>rígido</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procurar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encontrará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digital </a:t>
            </a:r>
            <a:r>
              <a:rPr lang="en-US" sz="1100" dirty="0" err="1">
                <a:latin typeface="Calibri" panose="020F0502020204030204" pitchFamily="34" charset="0"/>
                <a:cs typeface="Calibri" panose="020F0502020204030204" pitchFamily="34" charset="0"/>
              </a:rPr>
              <a:t>lá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objeto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físico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arquivo</a:t>
            </a:r>
            <a:r>
              <a:rPr lang="en-US" sz="1100" dirty="0">
                <a:latin typeface="Calibri" panose="020F0502020204030204" pitchFamily="34" charset="0"/>
                <a:cs typeface="Calibri" panose="020F0502020204030204" pitchFamily="34" charset="0"/>
              </a:rPr>
              <a:t> digital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invés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endereços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saldos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aumentaram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diminuíram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executada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livro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deseja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calcular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saldo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qualquer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calculá</a:t>
            </a:r>
            <a:r>
              <a:rPr lang="en-US" sz="1100" dirty="0">
                <a:latin typeface="Calibri" panose="020F0502020204030204" pitchFamily="34" charset="0"/>
                <a:cs typeface="Calibri" panose="020F0502020204030204" pitchFamily="34" charset="0"/>
              </a:rPr>
              <a:t>-lo </a:t>
            </a:r>
            <a:r>
              <a:rPr lang="en-US" sz="1100" dirty="0" err="1">
                <a:latin typeface="Calibri" panose="020F0502020204030204" pitchFamily="34" charset="0"/>
                <a:cs typeface="Calibri" panose="020F0502020204030204" pitchFamily="34" charset="0"/>
              </a:rPr>
              <a:t>usando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Qualquer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usuário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visualizar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feitas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através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Como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sabemos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protegidas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assinaturas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e são </a:t>
            </a:r>
            <a:r>
              <a:rPr lang="en-US" sz="1100" dirty="0" err="1">
                <a:latin typeface="Calibri" panose="020F0502020204030204" pitchFamily="34" charset="0"/>
                <a:cs typeface="Calibri" panose="020F0502020204030204" pitchFamily="34" charset="0"/>
              </a:rPr>
              <a:t>enviadas</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carteiras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seus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endereços</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Horário</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confirmação</a:t>
            </a:r>
            <a:r>
              <a:rPr lang="en-US" sz="1100" b="1" dirty="0">
                <a:solidFill>
                  <a:srgbClr val="F79037"/>
                </a:solidFill>
                <a:latin typeface="Calibri" panose="020F0502020204030204" pitchFamily="34" charset="0"/>
                <a:cs typeface="Calibri" panose="020F0502020204030204" pitchFamily="34" charset="0"/>
              </a:rPr>
              <a:t> da </a:t>
            </a:r>
            <a:r>
              <a:rPr lang="en-US" sz="1100" b="1" dirty="0" err="1">
                <a:solidFill>
                  <a:srgbClr val="F79037"/>
                </a:solidFill>
                <a:latin typeface="Calibri" panose="020F0502020204030204" pitchFamily="34" charset="0"/>
                <a:cs typeface="Calibri" panose="020F0502020204030204" pitchFamily="34" charset="0"/>
              </a:rPr>
              <a:t>transação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A </a:t>
            </a:r>
            <a:r>
              <a:rPr lang="en-US" sz="1100" dirty="0" err="1">
                <a:latin typeface="Calibri" panose="020F0502020204030204" pitchFamily="34" charset="0"/>
                <a:cs typeface="Calibri" panose="020F0502020204030204" pitchFamily="34" charset="0"/>
              </a:rPr>
              <a:t>confirmação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minutos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horas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precisa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Dependendo</a:t>
            </a:r>
            <a:r>
              <a:rPr lang="en-US" sz="1100" dirty="0">
                <a:latin typeface="Calibri" panose="020F0502020204030204" pitchFamily="34" charset="0"/>
                <a:cs typeface="Calibri" panose="020F0502020204030204" pitchFamily="34" charset="0"/>
              </a:rPr>
              <a:t> da taxa de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pagou</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permanecer</a:t>
            </a:r>
            <a:r>
              <a:rPr lang="en-US" sz="1100" dirty="0">
                <a:latin typeface="Calibri" panose="020F0502020204030204" pitchFamily="34" charset="0"/>
                <a:cs typeface="Calibri" panose="020F0502020204030204" pitchFamily="34" charset="0"/>
              </a:rPr>
              <a:t> no pool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período</a:t>
            </a:r>
            <a:r>
              <a:rPr lang="en-US" sz="1100" dirty="0">
                <a:latin typeface="Calibri" panose="020F0502020204030204" pitchFamily="34" charset="0"/>
                <a:cs typeface="Calibri" panose="020F0502020204030204" pitchFamily="34" charset="0"/>
              </a:rPr>
              <a:t> de tempo, </a:t>
            </a:r>
            <a:r>
              <a:rPr lang="en-US" sz="1100" dirty="0" err="1">
                <a:latin typeface="Calibri" panose="020F0502020204030204" pitchFamily="34" charset="0"/>
                <a:cs typeface="Calibri" panose="020F0502020204030204" pitchFamily="34" charset="0"/>
              </a:rPr>
              <a:t>simplesmente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incentivo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fornecido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 taxa de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alto o </a:t>
            </a:r>
            <a:r>
              <a:rPr lang="en-US" sz="1100" dirty="0" err="1">
                <a:latin typeface="Calibri" panose="020F0502020204030204" pitchFamily="34" charset="0"/>
                <a:cs typeface="Calibri" panose="020F0502020204030204" pitchFamily="34" charset="0"/>
              </a:rPr>
              <a:t>suficiente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incluída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bloqueio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ausente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Dependendo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tráfego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atrasar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horas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rejeição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protocolo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configurado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cerca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dez</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minutos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Alguns</a:t>
            </a:r>
            <a:r>
              <a:rPr lang="en-US" sz="1100" dirty="0">
                <a:latin typeface="Calibri" panose="020F0502020204030204" pitchFamily="34" charset="0"/>
                <a:cs typeface="Calibri" panose="020F0502020204030204" pitchFamily="34" charset="0"/>
              </a:rPr>
              <a:t> traders </a:t>
            </a:r>
            <a:r>
              <a:rPr lang="en-US" sz="1100" dirty="0" err="1">
                <a:latin typeface="Calibri" panose="020F0502020204030204" pitchFamily="34" charset="0"/>
                <a:cs typeface="Calibri" panose="020F0502020204030204" pitchFamily="34" charset="0"/>
              </a:rPr>
              <a:t>fazem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usuário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esperar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bloqueio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outro </a:t>
            </a:r>
            <a:r>
              <a:rPr lang="en-US" sz="1100" dirty="0" err="1">
                <a:latin typeface="Calibri" panose="020F0502020204030204" pitchFamily="34" charset="0"/>
                <a:cs typeface="Calibri" panose="020F0502020204030204" pitchFamily="34" charset="0"/>
              </a:rPr>
              <a:t>lado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comerciantes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assumem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assumem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tentarão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gastar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noutras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coisas</a:t>
            </a:r>
            <a:r>
              <a:rPr lang="en-US" sz="1100" dirty="0">
                <a:latin typeface="Calibri" panose="020F0502020204030204" pitchFamily="34" charset="0"/>
                <a:cs typeface="Calibri" panose="020F0502020204030204" pitchFamily="34" charset="0"/>
              </a:rPr>
              <a:t> antes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baixo</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micropagamentos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onde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fraude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tão</a:t>
            </a:r>
            <a:r>
              <a:rPr lang="en-US" sz="1100" dirty="0">
                <a:latin typeface="Calibri" panose="020F0502020204030204" pitchFamily="34" charset="0"/>
                <a:cs typeface="Calibri" panose="020F0502020204030204" pitchFamily="34" charset="0"/>
              </a:rPr>
              <a:t> alto.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destinatário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decidir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requer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princípio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segura</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retardam</a:t>
            </a:r>
            <a:r>
              <a:rPr lang="en-US" sz="11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64BEE24E-9E5E-243B-D8AD-C037120B61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
          <a:stretch/>
        </p:blipFill>
        <p:spPr>
          <a:xfrm>
            <a:off x="4191520" y="4638410"/>
            <a:ext cx="3349364" cy="6052705"/>
          </a:xfrm>
          <a:prstGeom prst="rect">
            <a:avLst/>
          </a:prstGeom>
        </p:spPr>
      </p:pic>
      <p:grpSp>
        <p:nvGrpSpPr>
          <p:cNvPr id="7" name="Group 6">
            <a:extLst>
              <a:ext uri="{FF2B5EF4-FFF2-40B4-BE49-F238E27FC236}">
                <a16:creationId xmlns:a16="http://schemas.microsoft.com/office/drawing/2014/main" id="{C00F2A78-28BC-EA7A-92A7-1E2902CE2BB9}"/>
              </a:ext>
            </a:extLst>
          </p:cNvPr>
          <p:cNvGrpSpPr/>
          <p:nvPr/>
        </p:nvGrpSpPr>
        <p:grpSpPr>
          <a:xfrm flipH="1">
            <a:off x="5489020" y="8874735"/>
            <a:ext cx="2253741" cy="1958628"/>
            <a:chOff x="-220413" y="5470274"/>
            <a:chExt cx="2590078" cy="2250924"/>
          </a:xfrm>
        </p:grpSpPr>
        <p:sp>
          <p:nvSpPr>
            <p:cNvPr id="8" name="Freeform 7">
              <a:extLst>
                <a:ext uri="{FF2B5EF4-FFF2-40B4-BE49-F238E27FC236}">
                  <a16:creationId xmlns:a16="http://schemas.microsoft.com/office/drawing/2014/main" id="{E5A2D12D-F2E9-2DEC-9A8E-B7340803C97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0510B332-C668-7E9A-1099-9DF2E609181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B77FD640-29BE-A471-D8FC-F211B9C3682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4CCEFC02-E4E4-09A5-7CA0-1BE86511443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8C1389C-CEBA-900F-D6C3-E6CC53EF2BF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5CDFF6F-8768-83E2-9EB2-A660DEEB39E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87DBBFAB-A88E-E36F-D9D2-BBEFE279F79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983AF63F-329C-A9F1-B2B5-3FF47DDA070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69F3424-1B22-6D7A-A00F-94731ECEA06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FADC119-B358-B63E-A866-EADD99464AF2}"/>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DD7B5935-E3A8-92D7-77EB-19F1F1551A8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E832C50-E34E-1648-1C47-0998E70A6E0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C14B574-6D72-26BD-47AA-57B1E51D2E3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CBF5526-A260-5153-E5E7-AA8A7E33750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70885635-99FA-0337-0046-A6D5A799E2AD}"/>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1ABA5998-A681-7B3E-98EE-D4B9C9D5209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AC973C8-A2EE-33E8-E727-5E612CB2F5B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524BB32-2BC5-EA27-A573-A9582FFC6AA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6555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66</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761773" y="5503512"/>
            <a:ext cx="6372782" cy="461205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(In)</a:t>
            </a:r>
            <a:r>
              <a:rPr lang="en-US" b="1" dirty="0" err="1">
                <a:solidFill>
                  <a:srgbClr val="F79037"/>
                </a:solidFill>
              </a:rPr>
              <a:t>capacidade</a:t>
            </a:r>
            <a:r>
              <a:rPr lang="en-US" b="1" dirty="0">
                <a:solidFill>
                  <a:srgbClr val="F79037"/>
                </a:solidFill>
              </a:rPr>
              <a:t> do </a:t>
            </a:r>
            <a:r>
              <a:rPr lang="en-US" b="1" dirty="0" err="1">
                <a:solidFill>
                  <a:srgbClr val="F79037"/>
                </a:solidFill>
              </a:rPr>
              <a:t>Bitcoin</a:t>
            </a:r>
            <a:r>
              <a:rPr lang="en-US" b="1" dirty="0">
                <a:solidFill>
                  <a:srgbClr val="F79037"/>
                </a:solidFill>
              </a:rPr>
              <a:t> </a:t>
            </a:r>
            <a:r>
              <a:rPr lang="en-US" b="1" dirty="0" err="1">
                <a:solidFill>
                  <a:srgbClr val="F79037"/>
                </a:solidFill>
              </a:rPr>
              <a:t>para</a:t>
            </a:r>
            <a:r>
              <a:rPr lang="en-US" b="1" dirty="0">
                <a:solidFill>
                  <a:srgbClr val="F79037"/>
                </a:solidFill>
              </a:rPr>
              <a:t> </a:t>
            </a:r>
            <a:r>
              <a:rPr lang="en-US" b="1" dirty="0" err="1">
                <a:solidFill>
                  <a:srgbClr val="F79037"/>
                </a:solidFill>
              </a:rPr>
              <a:t>lidar</a:t>
            </a:r>
            <a:r>
              <a:rPr lang="en-US" b="1" dirty="0">
                <a:solidFill>
                  <a:srgbClr val="F79037"/>
                </a:solidFill>
              </a:rPr>
              <a:t> com </a:t>
            </a:r>
            <a:r>
              <a:rPr lang="en-US" b="1" dirty="0" err="1">
                <a:solidFill>
                  <a:srgbClr val="F79037"/>
                </a:solidFill>
              </a:rPr>
              <a:t>transações</a:t>
            </a:r>
            <a:endParaRPr lang="en-US" b="1" dirty="0">
              <a:solidFill>
                <a:srgbClr val="F79037"/>
              </a:solidFill>
            </a:endParaRPr>
          </a:p>
          <a:p>
            <a:r>
              <a:rPr lang="en-US" dirty="0" err="1"/>
              <a:t>Bitcoin</a:t>
            </a:r>
            <a:r>
              <a:rPr lang="en-US" dirty="0"/>
              <a:t> </a:t>
            </a:r>
            <a:r>
              <a:rPr lang="en-US" dirty="0" err="1"/>
              <a:t>deve</a:t>
            </a:r>
            <a:r>
              <a:rPr lang="en-US" dirty="0"/>
              <a:t> </a:t>
            </a:r>
            <a:r>
              <a:rPr lang="en-US" dirty="0" err="1"/>
              <a:t>ser</a:t>
            </a:r>
            <a:r>
              <a:rPr lang="en-US" dirty="0"/>
              <a:t> um </a:t>
            </a:r>
            <a:r>
              <a:rPr lang="en-US" dirty="0" err="1"/>
              <a:t>sistema</a:t>
            </a:r>
            <a:r>
              <a:rPr lang="en-US" dirty="0"/>
              <a:t> de </a:t>
            </a:r>
            <a:r>
              <a:rPr lang="en-US" dirty="0" err="1"/>
              <a:t>dinheiro</a:t>
            </a:r>
            <a:r>
              <a:rPr lang="en-US" dirty="0"/>
              <a:t> </a:t>
            </a:r>
            <a:r>
              <a:rPr lang="en-US" dirty="0" err="1"/>
              <a:t>eletrónico</a:t>
            </a:r>
            <a:r>
              <a:rPr lang="en-US" dirty="0"/>
              <a:t> </a:t>
            </a:r>
            <a:r>
              <a:rPr lang="en-US" dirty="0" err="1"/>
              <a:t>onde</a:t>
            </a:r>
            <a:r>
              <a:rPr lang="en-US" dirty="0"/>
              <a:t> </a:t>
            </a:r>
            <a:r>
              <a:rPr lang="en-US" dirty="0" err="1"/>
              <a:t>os</a:t>
            </a:r>
            <a:r>
              <a:rPr lang="en-US" dirty="0"/>
              <a:t> </a:t>
            </a:r>
            <a:r>
              <a:rPr lang="en-US" dirty="0" err="1"/>
              <a:t>participantes</a:t>
            </a:r>
            <a:r>
              <a:rPr lang="en-US" dirty="0"/>
              <a:t> </a:t>
            </a:r>
            <a:r>
              <a:rPr lang="en-US" dirty="0" err="1"/>
              <a:t>podem</a:t>
            </a:r>
            <a:r>
              <a:rPr lang="en-US" dirty="0"/>
              <a:t> </a:t>
            </a:r>
            <a:r>
              <a:rPr lang="en-US" dirty="0" err="1"/>
              <a:t>enviar</a:t>
            </a:r>
            <a:r>
              <a:rPr lang="en-US" dirty="0"/>
              <a:t> </a:t>
            </a:r>
            <a:r>
              <a:rPr lang="en-US" dirty="0" err="1"/>
              <a:t>dinheiro</a:t>
            </a:r>
            <a:r>
              <a:rPr lang="en-US" dirty="0"/>
              <a:t> </a:t>
            </a:r>
            <a:r>
              <a:rPr lang="en-US" dirty="0" err="1"/>
              <a:t>diretamente</a:t>
            </a:r>
            <a:r>
              <a:rPr lang="en-US" dirty="0"/>
              <a:t> </a:t>
            </a:r>
            <a:r>
              <a:rPr lang="en-US" dirty="0" err="1"/>
              <a:t>uns</a:t>
            </a:r>
            <a:r>
              <a:rPr lang="en-US" dirty="0"/>
              <a:t> </a:t>
            </a:r>
            <a:r>
              <a:rPr lang="en-US" dirty="0" err="1"/>
              <a:t>aos</a:t>
            </a:r>
            <a:r>
              <a:rPr lang="en-US" dirty="0"/>
              <a:t> outros. Um </a:t>
            </a:r>
            <a:r>
              <a:rPr lang="en-US" dirty="0" err="1"/>
              <a:t>sistema</a:t>
            </a:r>
            <a:r>
              <a:rPr lang="en-US" dirty="0"/>
              <a:t> </a:t>
            </a:r>
            <a:r>
              <a:rPr lang="en-US" dirty="0" err="1"/>
              <a:t>monetário</a:t>
            </a:r>
            <a:r>
              <a:rPr lang="en-US" dirty="0"/>
              <a:t> </a:t>
            </a:r>
            <a:r>
              <a:rPr lang="en-US" dirty="0" err="1"/>
              <a:t>que</a:t>
            </a:r>
            <a:r>
              <a:rPr lang="en-US" dirty="0"/>
              <a:t> </a:t>
            </a:r>
            <a:r>
              <a:rPr lang="en-US" dirty="0" err="1"/>
              <a:t>não</a:t>
            </a:r>
            <a:r>
              <a:rPr lang="en-US" dirty="0"/>
              <a:t> </a:t>
            </a:r>
            <a:r>
              <a:rPr lang="en-US" dirty="0" err="1"/>
              <a:t>é</a:t>
            </a:r>
            <a:r>
              <a:rPr lang="en-US" dirty="0"/>
              <a:t> </a:t>
            </a:r>
            <a:r>
              <a:rPr lang="en-US" dirty="0" err="1"/>
              <a:t>controlado</a:t>
            </a:r>
            <a:r>
              <a:rPr lang="en-US" dirty="0"/>
              <a:t> </a:t>
            </a:r>
            <a:r>
              <a:rPr lang="en-US" dirty="0" err="1"/>
              <a:t>por</a:t>
            </a:r>
            <a:r>
              <a:rPr lang="en-US" dirty="0"/>
              <a:t> um </a:t>
            </a:r>
            <a:r>
              <a:rPr lang="en-US" dirty="0" err="1"/>
              <a:t>escritório</a:t>
            </a:r>
            <a:r>
              <a:rPr lang="en-US" dirty="0"/>
              <a:t> central, mas </a:t>
            </a:r>
            <a:r>
              <a:rPr lang="en-US" dirty="0" err="1"/>
              <a:t>é</a:t>
            </a:r>
            <a:r>
              <a:rPr lang="en-US" dirty="0"/>
              <a:t> </a:t>
            </a:r>
            <a:r>
              <a:rPr lang="en-US" dirty="0" err="1"/>
              <a:t>baseado</a:t>
            </a:r>
            <a:r>
              <a:rPr lang="en-US" dirty="0"/>
              <a:t> </a:t>
            </a:r>
            <a:r>
              <a:rPr lang="en-US" dirty="0" err="1"/>
              <a:t>num</a:t>
            </a:r>
            <a:r>
              <a:rPr lang="en-US" dirty="0"/>
              <a:t> </a:t>
            </a:r>
            <a:r>
              <a:rPr lang="en-US" dirty="0" err="1"/>
              <a:t>protocolo</a:t>
            </a:r>
            <a:r>
              <a:rPr lang="en-US" dirty="0"/>
              <a:t> de </a:t>
            </a:r>
            <a:r>
              <a:rPr lang="en-US" dirty="0" err="1"/>
              <a:t>computador</a:t>
            </a:r>
            <a:r>
              <a:rPr lang="en-US" dirty="0"/>
              <a:t>. </a:t>
            </a:r>
            <a:r>
              <a:rPr lang="en-US" dirty="0" err="1"/>
              <a:t>Teoricamente</a:t>
            </a:r>
            <a:r>
              <a:rPr lang="en-US" dirty="0"/>
              <a:t>, </a:t>
            </a:r>
            <a:r>
              <a:rPr lang="en-US" dirty="0" err="1"/>
              <a:t>esse</a:t>
            </a:r>
            <a:r>
              <a:rPr lang="en-US" dirty="0"/>
              <a:t> </a:t>
            </a:r>
            <a:r>
              <a:rPr lang="en-US" dirty="0" err="1"/>
              <a:t>sistema</a:t>
            </a:r>
            <a:r>
              <a:rPr lang="en-US" dirty="0"/>
              <a:t> </a:t>
            </a:r>
            <a:r>
              <a:rPr lang="en-US" dirty="0" err="1"/>
              <a:t>monetário</a:t>
            </a:r>
            <a:r>
              <a:rPr lang="en-US" dirty="0"/>
              <a:t> </a:t>
            </a:r>
            <a:r>
              <a:rPr lang="en-US" dirty="0" err="1"/>
              <a:t>deveria</a:t>
            </a:r>
            <a:r>
              <a:rPr lang="en-US" dirty="0"/>
              <a:t> </a:t>
            </a:r>
            <a:r>
              <a:rPr lang="en-US" dirty="0" err="1"/>
              <a:t>ser</a:t>
            </a:r>
            <a:r>
              <a:rPr lang="en-US" dirty="0"/>
              <a:t> </a:t>
            </a:r>
            <a:r>
              <a:rPr lang="en-US" dirty="0" err="1"/>
              <a:t>acessível</a:t>
            </a:r>
            <a:r>
              <a:rPr lang="en-US" dirty="0"/>
              <a:t> a </a:t>
            </a:r>
            <a:r>
              <a:rPr lang="en-US" dirty="0" err="1"/>
              <a:t>todos</a:t>
            </a:r>
            <a:r>
              <a:rPr lang="en-US" dirty="0"/>
              <a:t> no </a:t>
            </a:r>
            <a:r>
              <a:rPr lang="en-US" dirty="0" err="1"/>
              <a:t>mundo</a:t>
            </a:r>
            <a:r>
              <a:rPr lang="en-US" dirty="0"/>
              <a:t>. </a:t>
            </a:r>
            <a:r>
              <a:rPr lang="en-US" dirty="0" err="1"/>
              <a:t>Isso</a:t>
            </a:r>
            <a:r>
              <a:rPr lang="en-US" dirty="0"/>
              <a:t> </a:t>
            </a:r>
            <a:r>
              <a:rPr lang="en-US" dirty="0" err="1"/>
              <a:t>forneceria</a:t>
            </a:r>
            <a:r>
              <a:rPr lang="en-US" dirty="0"/>
              <a:t> um </a:t>
            </a:r>
            <a:r>
              <a:rPr lang="en-US" dirty="0" err="1"/>
              <a:t>padrão</a:t>
            </a:r>
            <a:r>
              <a:rPr lang="en-US" dirty="0"/>
              <a:t> </a:t>
            </a:r>
            <a:r>
              <a:rPr lang="en-US" dirty="0" err="1"/>
              <a:t>monetário</a:t>
            </a:r>
            <a:r>
              <a:rPr lang="en-US" dirty="0"/>
              <a:t> universal; </a:t>
            </a:r>
            <a:r>
              <a:rPr lang="en-US" dirty="0" err="1"/>
              <a:t>uma</a:t>
            </a:r>
            <a:r>
              <a:rPr lang="en-US" dirty="0"/>
              <a:t> "</a:t>
            </a:r>
            <a:r>
              <a:rPr lang="en-US" dirty="0" err="1"/>
              <a:t>língua</a:t>
            </a:r>
            <a:r>
              <a:rPr lang="en-US" dirty="0"/>
              <a:t>" </a:t>
            </a:r>
            <a:r>
              <a:rPr lang="en-US" dirty="0" err="1"/>
              <a:t>comum</a:t>
            </a:r>
            <a:r>
              <a:rPr lang="en-US" dirty="0"/>
              <a:t> </a:t>
            </a:r>
            <a:r>
              <a:rPr lang="en-US" dirty="0" err="1"/>
              <a:t>para</a:t>
            </a:r>
            <a:r>
              <a:rPr lang="en-US" dirty="0"/>
              <a:t> </a:t>
            </a:r>
            <a:r>
              <a:rPr lang="en-US" dirty="0" err="1"/>
              <a:t>toda</a:t>
            </a:r>
            <a:r>
              <a:rPr lang="en-US" dirty="0"/>
              <a:t> a </a:t>
            </a:r>
            <a:r>
              <a:rPr lang="en-US" dirty="0" err="1"/>
              <a:t>humanidade</a:t>
            </a:r>
            <a:r>
              <a:rPr lang="en-US" dirty="0"/>
              <a:t>.</a:t>
            </a:r>
          </a:p>
          <a:p>
            <a:endParaRPr lang="en-US" dirty="0"/>
          </a:p>
          <a:p>
            <a:r>
              <a:rPr lang="en-US" dirty="0"/>
              <a:t>Mas a </a:t>
            </a:r>
            <a:r>
              <a:rPr lang="en-US" dirty="0" err="1"/>
              <a:t>teoria</a:t>
            </a:r>
            <a:r>
              <a:rPr lang="en-US" dirty="0"/>
              <a:t> </a:t>
            </a:r>
            <a:r>
              <a:rPr lang="en-US" dirty="0" err="1"/>
              <a:t>não</a:t>
            </a:r>
            <a:r>
              <a:rPr lang="en-US" dirty="0"/>
              <a:t> se </a:t>
            </a:r>
            <a:r>
              <a:rPr lang="en-US" dirty="0" err="1"/>
              <a:t>traduz</a:t>
            </a:r>
            <a:r>
              <a:rPr lang="en-US" dirty="0"/>
              <a:t> </a:t>
            </a:r>
            <a:r>
              <a:rPr lang="en-US" dirty="0" err="1"/>
              <a:t>tão</a:t>
            </a:r>
            <a:r>
              <a:rPr lang="en-US" dirty="0"/>
              <a:t> </a:t>
            </a:r>
            <a:r>
              <a:rPr lang="en-US" dirty="0" err="1"/>
              <a:t>facilmente</a:t>
            </a:r>
            <a:r>
              <a:rPr lang="en-US" dirty="0"/>
              <a:t> </a:t>
            </a:r>
            <a:r>
              <a:rPr lang="en-US" dirty="0" err="1"/>
              <a:t>na</a:t>
            </a:r>
            <a:r>
              <a:rPr lang="en-US" dirty="0"/>
              <a:t> </a:t>
            </a:r>
            <a:r>
              <a:rPr lang="en-US" dirty="0" err="1"/>
              <a:t>realidade</a:t>
            </a:r>
            <a:r>
              <a:rPr lang="en-US" dirty="0"/>
              <a:t>. </a:t>
            </a:r>
            <a:r>
              <a:rPr lang="en-US" dirty="0" err="1"/>
              <a:t>Mesmo</a:t>
            </a:r>
            <a:r>
              <a:rPr lang="en-US" dirty="0"/>
              <a:t> </a:t>
            </a:r>
            <a:r>
              <a:rPr lang="en-US" dirty="0" err="1"/>
              <a:t>que</a:t>
            </a:r>
            <a:r>
              <a:rPr lang="en-US" dirty="0"/>
              <a:t> o </a:t>
            </a:r>
            <a:r>
              <a:rPr lang="en-US" dirty="0" err="1"/>
              <a:t>Bitcoin</a:t>
            </a:r>
            <a:r>
              <a:rPr lang="en-US" dirty="0"/>
              <a:t> </a:t>
            </a:r>
            <a:r>
              <a:rPr lang="en-US" dirty="0" err="1"/>
              <a:t>já</a:t>
            </a:r>
            <a:r>
              <a:rPr lang="en-US" dirty="0"/>
              <a:t> </a:t>
            </a:r>
            <a:r>
              <a:rPr lang="en-US" dirty="0" err="1"/>
              <a:t>seja</a:t>
            </a:r>
            <a:r>
              <a:rPr lang="en-US" dirty="0"/>
              <a:t> um </a:t>
            </a:r>
            <a:r>
              <a:rPr lang="en-US" dirty="0" err="1"/>
              <a:t>sistema</a:t>
            </a:r>
            <a:r>
              <a:rPr lang="en-US" dirty="0"/>
              <a:t> de </a:t>
            </a:r>
            <a:r>
              <a:rPr lang="en-US" dirty="0" err="1"/>
              <a:t>dinheiro</a:t>
            </a:r>
            <a:r>
              <a:rPr lang="en-US" dirty="0"/>
              <a:t> </a:t>
            </a:r>
            <a:r>
              <a:rPr lang="en-US" dirty="0" err="1"/>
              <a:t>eletrónico</a:t>
            </a:r>
            <a:r>
              <a:rPr lang="en-US" dirty="0"/>
              <a:t> </a:t>
            </a:r>
            <a:r>
              <a:rPr lang="en-US" dirty="0" err="1"/>
              <a:t>sem</a:t>
            </a:r>
            <a:r>
              <a:rPr lang="en-US" dirty="0"/>
              <a:t> </a:t>
            </a:r>
            <a:r>
              <a:rPr lang="en-US" dirty="0" err="1"/>
              <a:t>intermediários</a:t>
            </a:r>
            <a:r>
              <a:rPr lang="en-US" dirty="0"/>
              <a:t> de </a:t>
            </a:r>
            <a:r>
              <a:rPr lang="en-US" dirty="0" err="1"/>
              <a:t>controle</a:t>
            </a:r>
            <a:r>
              <a:rPr lang="en-US" dirty="0"/>
              <a:t>, </a:t>
            </a:r>
            <a:r>
              <a:rPr lang="en-US" dirty="0" err="1"/>
              <a:t>ele</a:t>
            </a:r>
            <a:r>
              <a:rPr lang="en-US" dirty="0"/>
              <a:t> </a:t>
            </a:r>
            <a:r>
              <a:rPr lang="en-US" dirty="0" err="1"/>
              <a:t>não</a:t>
            </a:r>
            <a:r>
              <a:rPr lang="en-US" dirty="0"/>
              <a:t> </a:t>
            </a:r>
            <a:r>
              <a:rPr lang="en-US" dirty="0" err="1"/>
              <a:t>pode</a:t>
            </a:r>
            <a:r>
              <a:rPr lang="en-US" dirty="0"/>
              <a:t> </a:t>
            </a:r>
            <a:r>
              <a:rPr lang="en-US" dirty="0" err="1"/>
              <a:t>ser</a:t>
            </a:r>
            <a:r>
              <a:rPr lang="en-US" dirty="0"/>
              <a:t> </a:t>
            </a:r>
            <a:r>
              <a:rPr lang="en-US" dirty="0" err="1"/>
              <a:t>usado</a:t>
            </a:r>
            <a:r>
              <a:rPr lang="en-US" dirty="0"/>
              <a:t> </a:t>
            </a:r>
            <a:r>
              <a:rPr lang="en-US" dirty="0" err="1"/>
              <a:t>por</a:t>
            </a:r>
            <a:r>
              <a:rPr lang="en-US" dirty="0"/>
              <a:t> </a:t>
            </a:r>
            <a:r>
              <a:rPr lang="en-US" dirty="0" err="1"/>
              <a:t>todos</a:t>
            </a:r>
            <a:r>
              <a:rPr lang="en-US" dirty="0"/>
              <a:t>. A </a:t>
            </a:r>
            <a:r>
              <a:rPr lang="en-US" dirty="0" err="1"/>
              <a:t>razão</a:t>
            </a:r>
            <a:r>
              <a:rPr lang="en-US" dirty="0"/>
              <a:t> </a:t>
            </a:r>
            <a:r>
              <a:rPr lang="en-US" dirty="0" err="1"/>
              <a:t>para</a:t>
            </a:r>
            <a:r>
              <a:rPr lang="en-US" dirty="0"/>
              <a:t> </a:t>
            </a:r>
            <a:r>
              <a:rPr lang="en-US" dirty="0" err="1"/>
              <a:t>isso</a:t>
            </a:r>
            <a:r>
              <a:rPr lang="en-US" dirty="0"/>
              <a:t> </a:t>
            </a:r>
            <a:r>
              <a:rPr lang="en-US" dirty="0" err="1"/>
              <a:t>é</a:t>
            </a:r>
            <a:r>
              <a:rPr lang="en-US" dirty="0"/>
              <a:t> a </a:t>
            </a:r>
            <a:r>
              <a:rPr lang="en-US" dirty="0" err="1"/>
              <a:t>escalabilidade</a:t>
            </a:r>
            <a:r>
              <a:rPr lang="en-US" dirty="0"/>
              <a:t> </a:t>
            </a:r>
            <a:r>
              <a:rPr lang="en-US" dirty="0" err="1"/>
              <a:t>necessária</a:t>
            </a:r>
            <a:r>
              <a:rPr lang="en-US" dirty="0"/>
              <a:t>.</a:t>
            </a:r>
          </a:p>
          <a:p>
            <a:endParaRPr lang="en-US" dirty="0"/>
          </a:p>
          <a:p>
            <a:r>
              <a:rPr lang="en-US" dirty="0"/>
              <a:t>O </a:t>
            </a:r>
            <a:r>
              <a:rPr lang="en-US" dirty="0" err="1"/>
              <a:t>problema</a:t>
            </a:r>
            <a:r>
              <a:rPr lang="en-US" dirty="0"/>
              <a:t> </a:t>
            </a:r>
            <a:r>
              <a:rPr lang="en-US" dirty="0" err="1"/>
              <a:t>fica</a:t>
            </a:r>
            <a:r>
              <a:rPr lang="en-US" dirty="0"/>
              <a:t> </a:t>
            </a:r>
            <a:r>
              <a:rPr lang="en-US" dirty="0" err="1"/>
              <a:t>claro</a:t>
            </a:r>
            <a:r>
              <a:rPr lang="en-US" dirty="0"/>
              <a:t> </a:t>
            </a:r>
            <a:r>
              <a:rPr lang="en-US" dirty="0" err="1"/>
              <a:t>quando</a:t>
            </a:r>
            <a:r>
              <a:rPr lang="en-US" dirty="0"/>
              <a:t> </a:t>
            </a:r>
            <a:r>
              <a:rPr lang="en-US" dirty="0" err="1"/>
              <a:t>você</a:t>
            </a:r>
            <a:r>
              <a:rPr lang="en-US" dirty="0"/>
              <a:t> </a:t>
            </a:r>
            <a:r>
              <a:rPr lang="en-US" dirty="0" err="1"/>
              <a:t>imagina</a:t>
            </a:r>
            <a:r>
              <a:rPr lang="en-US" dirty="0"/>
              <a:t> </a:t>
            </a:r>
            <a:r>
              <a:rPr lang="en-US" dirty="0" err="1"/>
              <a:t>quantas</a:t>
            </a:r>
            <a:r>
              <a:rPr lang="en-US" dirty="0"/>
              <a:t> </a:t>
            </a:r>
            <a:r>
              <a:rPr lang="en-US" dirty="0" err="1"/>
              <a:t>transações</a:t>
            </a:r>
            <a:r>
              <a:rPr lang="en-US" dirty="0"/>
              <a:t> </a:t>
            </a:r>
            <a:r>
              <a:rPr lang="en-US" dirty="0" err="1"/>
              <a:t>ocorrem</a:t>
            </a:r>
            <a:r>
              <a:rPr lang="en-US" dirty="0"/>
              <a:t> </a:t>
            </a:r>
            <a:r>
              <a:rPr lang="en-US" dirty="0" err="1"/>
              <a:t>todos</a:t>
            </a:r>
            <a:r>
              <a:rPr lang="en-US" dirty="0"/>
              <a:t> </a:t>
            </a:r>
            <a:r>
              <a:rPr lang="en-US" dirty="0" err="1"/>
              <a:t>os</a:t>
            </a:r>
            <a:r>
              <a:rPr lang="en-US" dirty="0"/>
              <a:t> </a:t>
            </a:r>
            <a:r>
              <a:rPr lang="en-US" dirty="0" err="1"/>
              <a:t>dias</a:t>
            </a:r>
            <a:r>
              <a:rPr lang="en-US" dirty="0"/>
              <a:t> </a:t>
            </a:r>
            <a:r>
              <a:rPr lang="en-US" dirty="0" err="1"/>
              <a:t>na</a:t>
            </a:r>
            <a:r>
              <a:rPr lang="en-US" dirty="0"/>
              <a:t> </a:t>
            </a:r>
            <a:r>
              <a:rPr lang="en-US" dirty="0" err="1"/>
              <a:t>economia</a:t>
            </a:r>
            <a:r>
              <a:rPr lang="en-US" dirty="0"/>
              <a:t> global. </a:t>
            </a:r>
            <a:r>
              <a:rPr lang="en-US" dirty="0" err="1"/>
              <a:t>Embora</a:t>
            </a:r>
            <a:r>
              <a:rPr lang="en-US" dirty="0"/>
              <a:t> a </a:t>
            </a:r>
            <a:r>
              <a:rPr lang="en-US" dirty="0" err="1"/>
              <a:t>tecnologia</a:t>
            </a:r>
            <a:r>
              <a:rPr lang="en-US" dirty="0"/>
              <a:t> </a:t>
            </a:r>
            <a:r>
              <a:rPr lang="en-US" dirty="0" err="1"/>
              <a:t>Bitcoin</a:t>
            </a:r>
            <a:r>
              <a:rPr lang="en-US" dirty="0"/>
              <a:t> </a:t>
            </a:r>
            <a:r>
              <a:rPr lang="en-US" dirty="0" err="1"/>
              <a:t>possa</a:t>
            </a:r>
            <a:r>
              <a:rPr lang="en-US" dirty="0"/>
              <a:t> </a:t>
            </a:r>
            <a:r>
              <a:rPr lang="en-US" dirty="0" err="1"/>
              <a:t>facilmente</a:t>
            </a:r>
            <a:r>
              <a:rPr lang="en-US" dirty="0"/>
              <a:t> </a:t>
            </a:r>
            <a:r>
              <a:rPr lang="en-US" dirty="0" err="1"/>
              <a:t>transferir</a:t>
            </a:r>
            <a:r>
              <a:rPr lang="en-US" dirty="0"/>
              <a:t> </a:t>
            </a:r>
            <a:r>
              <a:rPr lang="en-US" dirty="0" err="1"/>
              <a:t>quantias</a:t>
            </a:r>
            <a:r>
              <a:rPr lang="en-US" dirty="0"/>
              <a:t> </a:t>
            </a:r>
            <a:r>
              <a:rPr lang="en-US" dirty="0" err="1"/>
              <a:t>gigantescas</a:t>
            </a:r>
            <a:r>
              <a:rPr lang="en-US" dirty="0"/>
              <a:t>, </a:t>
            </a:r>
            <a:r>
              <a:rPr lang="en-US" dirty="0" err="1"/>
              <a:t>ela</a:t>
            </a:r>
            <a:r>
              <a:rPr lang="en-US" dirty="0"/>
              <a:t> </a:t>
            </a:r>
            <a:r>
              <a:rPr lang="en-US" dirty="0" err="1"/>
              <a:t>atinge</a:t>
            </a:r>
            <a:r>
              <a:rPr lang="en-US" dirty="0"/>
              <a:t> </a:t>
            </a:r>
            <a:r>
              <a:rPr lang="en-US" dirty="0" err="1"/>
              <a:t>seus</a:t>
            </a:r>
            <a:r>
              <a:rPr lang="en-US" dirty="0"/>
              <a:t> </a:t>
            </a:r>
            <a:r>
              <a:rPr lang="en-US" dirty="0" err="1"/>
              <a:t>limites</a:t>
            </a:r>
            <a:r>
              <a:rPr lang="en-US" dirty="0"/>
              <a:t> </a:t>
            </a:r>
            <a:r>
              <a:rPr lang="en-US" dirty="0" err="1"/>
              <a:t>quando</a:t>
            </a:r>
            <a:r>
              <a:rPr lang="en-US" dirty="0"/>
              <a:t> se </a:t>
            </a:r>
            <a:r>
              <a:rPr lang="en-US" dirty="0" err="1"/>
              <a:t>trata</a:t>
            </a:r>
            <a:r>
              <a:rPr lang="en-US" dirty="0"/>
              <a:t> de </a:t>
            </a:r>
            <a:r>
              <a:rPr lang="en-US" dirty="0" err="1"/>
              <a:t>uma</a:t>
            </a:r>
            <a:r>
              <a:rPr lang="en-US" dirty="0"/>
              <a:t> </a:t>
            </a:r>
            <a:r>
              <a:rPr lang="en-US" dirty="0" err="1"/>
              <a:t>alta</a:t>
            </a:r>
            <a:r>
              <a:rPr lang="en-US" dirty="0"/>
              <a:t> </a:t>
            </a:r>
            <a:r>
              <a:rPr lang="en-US" dirty="0" err="1"/>
              <a:t>frequência</a:t>
            </a:r>
            <a:r>
              <a:rPr lang="en-US" dirty="0"/>
              <a:t> de </a:t>
            </a:r>
            <a:r>
              <a:rPr lang="en-US" dirty="0" err="1"/>
              <a:t>transações</a:t>
            </a:r>
            <a:r>
              <a:rPr lang="en-US" dirty="0"/>
              <a:t>. A </a:t>
            </a:r>
            <a:r>
              <a:rPr lang="en-US" dirty="0" err="1"/>
              <a:t>razão</a:t>
            </a:r>
            <a:r>
              <a:rPr lang="en-US" dirty="0"/>
              <a:t> </a:t>
            </a:r>
            <a:r>
              <a:rPr lang="en-US" dirty="0" err="1"/>
              <a:t>para</a:t>
            </a:r>
            <a:r>
              <a:rPr lang="en-US" dirty="0"/>
              <a:t> </a:t>
            </a:r>
            <a:r>
              <a:rPr lang="en-US" dirty="0" err="1"/>
              <a:t>isso</a:t>
            </a:r>
            <a:r>
              <a:rPr lang="en-US" dirty="0"/>
              <a:t> </a:t>
            </a:r>
            <a:r>
              <a:rPr lang="en-US" dirty="0" err="1"/>
              <a:t>é</a:t>
            </a:r>
            <a:r>
              <a:rPr lang="en-US" dirty="0"/>
              <a:t> </a:t>
            </a:r>
            <a:r>
              <a:rPr lang="en-US" dirty="0" err="1"/>
              <a:t>técnica</a:t>
            </a:r>
            <a:r>
              <a:rPr lang="en-US" dirty="0"/>
              <a:t>: o </a:t>
            </a:r>
            <a:r>
              <a:rPr lang="en-US" dirty="0" err="1"/>
              <a:t>blockchain</a:t>
            </a:r>
            <a:r>
              <a:rPr lang="en-US" dirty="0"/>
              <a:t>, no </a:t>
            </a:r>
            <a:r>
              <a:rPr lang="en-US" dirty="0" err="1"/>
              <a:t>qual</a:t>
            </a:r>
            <a:r>
              <a:rPr lang="en-US" dirty="0"/>
              <a:t> </a:t>
            </a:r>
            <a:r>
              <a:rPr lang="en-US" dirty="0" err="1"/>
              <a:t>todas</a:t>
            </a:r>
            <a:r>
              <a:rPr lang="en-US" dirty="0"/>
              <a:t> as </a:t>
            </a:r>
            <a:r>
              <a:rPr lang="en-US" dirty="0" err="1"/>
              <a:t>transações</a:t>
            </a:r>
            <a:r>
              <a:rPr lang="en-US" dirty="0"/>
              <a:t> são </a:t>
            </a:r>
            <a:r>
              <a:rPr lang="en-US" dirty="0" err="1"/>
              <a:t>registadas</a:t>
            </a:r>
            <a:r>
              <a:rPr lang="en-US" dirty="0"/>
              <a:t>, </a:t>
            </a:r>
            <a:r>
              <a:rPr lang="en-US" dirty="0" err="1"/>
              <a:t>oferece</a:t>
            </a:r>
            <a:r>
              <a:rPr lang="en-US" dirty="0"/>
              <a:t> </a:t>
            </a:r>
            <a:r>
              <a:rPr lang="en-US" dirty="0" err="1"/>
              <a:t>apenas</a:t>
            </a:r>
            <a:r>
              <a:rPr lang="en-US" dirty="0"/>
              <a:t> um </a:t>
            </a:r>
            <a:r>
              <a:rPr lang="en-US" dirty="0" err="1"/>
              <a:t>espaço</a:t>
            </a:r>
            <a:r>
              <a:rPr lang="en-US" dirty="0"/>
              <a:t> </a:t>
            </a:r>
            <a:r>
              <a:rPr lang="en-US" dirty="0" err="1"/>
              <a:t>limitado</a:t>
            </a:r>
            <a:r>
              <a:rPr lang="en-US" dirty="0"/>
              <a:t> </a:t>
            </a:r>
            <a:r>
              <a:rPr lang="en-US" dirty="0" err="1"/>
              <a:t>para</a:t>
            </a:r>
            <a:r>
              <a:rPr lang="en-US" dirty="0"/>
              <a:t> </a:t>
            </a:r>
            <a:r>
              <a:rPr lang="en-US" dirty="0" err="1"/>
              <a:t>transações</a:t>
            </a:r>
            <a:r>
              <a:rPr lang="en-US" dirty="0"/>
              <a:t>.</a:t>
            </a:r>
          </a:p>
          <a:p>
            <a:endParaRPr lang="en-US" dirty="0"/>
          </a:p>
          <a:p>
            <a:endParaRPr lang="en-US" dirty="0"/>
          </a:p>
          <a:p>
            <a:r>
              <a:rPr lang="en-US" dirty="0" err="1"/>
              <a:t>Você</a:t>
            </a:r>
            <a:r>
              <a:rPr lang="en-US" dirty="0"/>
              <a:t> </a:t>
            </a:r>
            <a:r>
              <a:rPr lang="en-US" dirty="0" err="1"/>
              <a:t>pode</a:t>
            </a:r>
            <a:r>
              <a:rPr lang="en-US" dirty="0"/>
              <a:t> </a:t>
            </a:r>
            <a:r>
              <a:rPr lang="en-US" dirty="0" err="1"/>
              <a:t>pensar</a:t>
            </a:r>
            <a:r>
              <a:rPr lang="en-US" dirty="0"/>
              <a:t> </a:t>
            </a:r>
            <a:r>
              <a:rPr lang="en-US" dirty="0" err="1"/>
              <a:t>nisso</a:t>
            </a:r>
            <a:r>
              <a:rPr lang="en-US" dirty="0"/>
              <a:t> um </a:t>
            </a:r>
            <a:r>
              <a:rPr lang="en-US" dirty="0" err="1"/>
              <a:t>pouco</a:t>
            </a:r>
            <a:r>
              <a:rPr lang="en-US" dirty="0"/>
              <a:t> </a:t>
            </a:r>
            <a:r>
              <a:rPr lang="en-US" dirty="0" err="1"/>
              <a:t>como</a:t>
            </a:r>
            <a:r>
              <a:rPr lang="en-US" dirty="0"/>
              <a:t> um </a:t>
            </a:r>
            <a:r>
              <a:rPr lang="en-US" dirty="0" err="1"/>
              <a:t>autocarro</a:t>
            </a:r>
            <a:r>
              <a:rPr lang="en-US" dirty="0"/>
              <a:t>. Este </a:t>
            </a:r>
            <a:r>
              <a:rPr lang="en-US" dirty="0" err="1"/>
              <a:t>autocarro</a:t>
            </a:r>
            <a:r>
              <a:rPr lang="en-US" dirty="0"/>
              <a:t> tem um </a:t>
            </a:r>
            <a:r>
              <a:rPr lang="en-US" dirty="0" err="1"/>
              <a:t>número</a:t>
            </a:r>
            <a:r>
              <a:rPr lang="en-US" dirty="0"/>
              <a:t> </a:t>
            </a:r>
            <a:r>
              <a:rPr lang="en-US" dirty="0" err="1"/>
              <a:t>limitado</a:t>
            </a:r>
            <a:r>
              <a:rPr lang="en-US" dirty="0"/>
              <a:t> de </a:t>
            </a:r>
            <a:r>
              <a:rPr lang="en-US" dirty="0" err="1"/>
              <a:t>assentos</a:t>
            </a:r>
            <a:r>
              <a:rPr lang="en-US" dirty="0"/>
              <a:t>. </a:t>
            </a:r>
            <a:r>
              <a:rPr lang="en-US" dirty="0" err="1"/>
              <a:t>Quando</a:t>
            </a:r>
            <a:r>
              <a:rPr lang="en-US" dirty="0"/>
              <a:t> </a:t>
            </a:r>
            <a:r>
              <a:rPr lang="en-US" dirty="0" err="1"/>
              <a:t>todos</a:t>
            </a:r>
            <a:r>
              <a:rPr lang="en-US" dirty="0"/>
              <a:t> </a:t>
            </a:r>
            <a:r>
              <a:rPr lang="en-US" dirty="0" err="1"/>
              <a:t>os</a:t>
            </a:r>
            <a:r>
              <a:rPr lang="en-US" dirty="0"/>
              <a:t> </a:t>
            </a:r>
            <a:r>
              <a:rPr lang="en-US" dirty="0" err="1"/>
              <a:t>assentos</a:t>
            </a:r>
            <a:r>
              <a:rPr lang="en-US" dirty="0"/>
              <a:t> </a:t>
            </a:r>
            <a:r>
              <a:rPr lang="en-US" dirty="0" err="1"/>
              <a:t>estiverem</a:t>
            </a:r>
            <a:r>
              <a:rPr lang="en-US" dirty="0"/>
              <a:t> </a:t>
            </a:r>
            <a:r>
              <a:rPr lang="en-US" dirty="0" err="1"/>
              <a:t>ocupados</a:t>
            </a:r>
            <a:r>
              <a:rPr lang="en-US" dirty="0"/>
              <a:t>, </a:t>
            </a:r>
            <a:r>
              <a:rPr lang="en-US" dirty="0" err="1"/>
              <a:t>mais</a:t>
            </a:r>
            <a:r>
              <a:rPr lang="en-US" dirty="0"/>
              <a:t> </a:t>
            </a:r>
            <a:r>
              <a:rPr lang="en-US" dirty="0" err="1"/>
              <a:t>ninguém</a:t>
            </a:r>
            <a:r>
              <a:rPr lang="en-US" dirty="0"/>
              <a:t> </a:t>
            </a:r>
            <a:r>
              <a:rPr lang="en-US" dirty="0" err="1"/>
              <a:t>poderá</a:t>
            </a:r>
            <a:r>
              <a:rPr lang="en-US" dirty="0"/>
              <a:t> </a:t>
            </a:r>
            <a:r>
              <a:rPr lang="en-US" dirty="0" err="1"/>
              <a:t>andar</a:t>
            </a:r>
            <a:r>
              <a:rPr lang="en-US" dirty="0"/>
              <a:t>. Este </a:t>
            </a:r>
            <a:r>
              <a:rPr lang="en-US" dirty="0" err="1"/>
              <a:t>é</a:t>
            </a:r>
            <a:r>
              <a:rPr lang="en-US" dirty="0"/>
              <a:t> um </a:t>
            </a:r>
            <a:r>
              <a:rPr lang="en-US" dirty="0" err="1"/>
              <a:t>mecanismo</a:t>
            </a:r>
            <a:r>
              <a:rPr lang="en-US" dirty="0"/>
              <a:t> </a:t>
            </a:r>
            <a:r>
              <a:rPr lang="en-US" dirty="0" err="1"/>
              <a:t>bastante</a:t>
            </a:r>
            <a:r>
              <a:rPr lang="en-US" dirty="0"/>
              <a:t> </a:t>
            </a:r>
            <a:r>
              <a:rPr lang="en-US" dirty="0" err="1"/>
              <a:t>semelhante</a:t>
            </a:r>
            <a:r>
              <a:rPr lang="en-US" dirty="0"/>
              <a:t> </a:t>
            </a:r>
            <a:r>
              <a:rPr lang="en-US" dirty="0" err="1"/>
              <a:t>aos</a:t>
            </a:r>
            <a:r>
              <a:rPr lang="en-US" dirty="0"/>
              <a:t> </a:t>
            </a:r>
            <a:r>
              <a:rPr lang="en-US" dirty="0" err="1"/>
              <a:t>blocos</a:t>
            </a:r>
            <a:r>
              <a:rPr lang="en-US" dirty="0"/>
              <a:t> </a:t>
            </a:r>
            <a:r>
              <a:rPr lang="en-US" dirty="0" err="1"/>
              <a:t>na</a:t>
            </a:r>
            <a:r>
              <a:rPr lang="en-US" dirty="0"/>
              <a:t> </a:t>
            </a:r>
            <a:r>
              <a:rPr lang="en-US" dirty="0" err="1"/>
              <a:t>blockchain</a:t>
            </a:r>
            <a:r>
              <a:rPr lang="en-US" dirty="0"/>
              <a:t> do </a:t>
            </a:r>
            <a:r>
              <a:rPr lang="en-US" dirty="0" err="1"/>
              <a:t>Bitcoin</a:t>
            </a:r>
            <a:r>
              <a:rPr lang="en-US" dirty="0"/>
              <a:t>. Estes </a:t>
            </a:r>
            <a:r>
              <a:rPr lang="en-US" dirty="0" err="1"/>
              <a:t>também</a:t>
            </a:r>
            <a:r>
              <a:rPr lang="en-US" dirty="0"/>
              <a:t> </a:t>
            </a:r>
            <a:r>
              <a:rPr lang="en-US" dirty="0" err="1"/>
              <a:t>têm</a:t>
            </a:r>
            <a:r>
              <a:rPr lang="en-US" dirty="0"/>
              <a:t> </a:t>
            </a:r>
            <a:r>
              <a:rPr lang="en-US" dirty="0" err="1"/>
              <a:t>apenas</a:t>
            </a:r>
            <a:r>
              <a:rPr lang="en-US" dirty="0"/>
              <a:t> um </a:t>
            </a:r>
            <a:r>
              <a:rPr lang="en-US" dirty="0" err="1"/>
              <a:t>certo</a:t>
            </a:r>
            <a:r>
              <a:rPr lang="en-US" dirty="0"/>
              <a:t> </a:t>
            </a:r>
            <a:r>
              <a:rPr lang="en-US" dirty="0" err="1"/>
              <a:t>número</a:t>
            </a:r>
            <a:r>
              <a:rPr lang="en-US" dirty="0"/>
              <a:t> de "</a:t>
            </a:r>
            <a:r>
              <a:rPr lang="en-US" dirty="0" err="1"/>
              <a:t>lugares</a:t>
            </a:r>
            <a:r>
              <a:rPr lang="en-US" dirty="0"/>
              <a:t>" </a:t>
            </a:r>
            <a:r>
              <a:rPr lang="en-US" dirty="0" err="1"/>
              <a:t>para</a:t>
            </a:r>
            <a:r>
              <a:rPr lang="en-US" dirty="0"/>
              <a:t> </a:t>
            </a:r>
            <a:r>
              <a:rPr lang="en-US" dirty="0" err="1"/>
              <a:t>transações</a:t>
            </a:r>
            <a:r>
              <a:rPr lang="en-US" dirty="0"/>
              <a:t>. </a:t>
            </a:r>
            <a:r>
              <a:rPr lang="en-US" dirty="0" err="1"/>
              <a:t>Quando</a:t>
            </a:r>
            <a:r>
              <a:rPr lang="en-US" dirty="0"/>
              <a:t> </a:t>
            </a:r>
            <a:r>
              <a:rPr lang="en-US" dirty="0" err="1"/>
              <a:t>todos</a:t>
            </a:r>
            <a:r>
              <a:rPr lang="en-US" dirty="0"/>
              <a:t> </a:t>
            </a:r>
            <a:r>
              <a:rPr lang="en-US" dirty="0" err="1"/>
              <a:t>os</a:t>
            </a:r>
            <a:r>
              <a:rPr lang="en-US" dirty="0"/>
              <a:t> </a:t>
            </a:r>
            <a:r>
              <a:rPr lang="en-US" dirty="0" err="1"/>
              <a:t>lugares</a:t>
            </a:r>
            <a:r>
              <a:rPr lang="en-US" dirty="0"/>
              <a:t> </a:t>
            </a:r>
            <a:r>
              <a:rPr lang="en-US" dirty="0" err="1"/>
              <a:t>forem</a:t>
            </a:r>
            <a:r>
              <a:rPr lang="en-US" dirty="0"/>
              <a:t> </a:t>
            </a:r>
            <a:r>
              <a:rPr lang="en-US" dirty="0" err="1"/>
              <a:t>ocupados</a:t>
            </a:r>
            <a:r>
              <a:rPr lang="en-US" dirty="0"/>
              <a:t>, </a:t>
            </a:r>
            <a:r>
              <a:rPr lang="en-US" dirty="0" err="1"/>
              <a:t>nenhuma</a:t>
            </a:r>
            <a:r>
              <a:rPr lang="en-US" dirty="0"/>
              <a:t> </a:t>
            </a:r>
            <a:r>
              <a:rPr lang="en-US" dirty="0" err="1"/>
              <a:t>outra</a:t>
            </a:r>
            <a:r>
              <a:rPr lang="en-US" dirty="0"/>
              <a:t> </a:t>
            </a:r>
            <a:r>
              <a:rPr lang="en-US" dirty="0" err="1"/>
              <a:t>transação</a:t>
            </a:r>
            <a:r>
              <a:rPr lang="en-US" dirty="0"/>
              <a:t> </a:t>
            </a:r>
            <a:r>
              <a:rPr lang="en-US" dirty="0" err="1"/>
              <a:t>poderá</a:t>
            </a:r>
            <a:r>
              <a:rPr lang="en-US" dirty="0"/>
              <a:t> "</a:t>
            </a:r>
            <a:r>
              <a:rPr lang="en-US" dirty="0" err="1"/>
              <a:t>andar</a:t>
            </a:r>
            <a:r>
              <a:rPr lang="en-US" dirty="0"/>
              <a:t>" no </a:t>
            </a:r>
            <a:r>
              <a:rPr lang="en-US" dirty="0" err="1"/>
              <a:t>autocarro</a:t>
            </a:r>
            <a:r>
              <a:rPr lang="en-US" dirty="0"/>
              <a:t> (</a:t>
            </a:r>
            <a:r>
              <a:rPr lang="en-US" dirty="0" err="1"/>
              <a:t>ou</a:t>
            </a:r>
            <a:r>
              <a:rPr lang="en-US" dirty="0"/>
              <a:t> </a:t>
            </a:r>
            <a:r>
              <a:rPr lang="en-US" dirty="0" err="1"/>
              <a:t>seja</a:t>
            </a:r>
            <a:r>
              <a:rPr lang="en-US" dirty="0"/>
              <a:t>, </a:t>
            </a:r>
            <a:r>
              <a:rPr lang="en-US" dirty="0" err="1"/>
              <a:t>ser</a:t>
            </a:r>
            <a:r>
              <a:rPr lang="en-US" dirty="0"/>
              <a:t> </a:t>
            </a:r>
            <a:r>
              <a:rPr lang="en-US" dirty="0" err="1"/>
              <a:t>confirmada</a:t>
            </a:r>
            <a:r>
              <a:rPr lang="en-US" dirty="0"/>
              <a:t>). Uma </a:t>
            </a:r>
            <a:r>
              <a:rPr lang="en-US" dirty="0" err="1"/>
              <a:t>métrica</a:t>
            </a:r>
            <a:r>
              <a:rPr lang="en-US" dirty="0"/>
              <a:t> </a:t>
            </a:r>
            <a:r>
              <a:rPr lang="en-US" dirty="0" err="1"/>
              <a:t>frequentemente</a:t>
            </a:r>
            <a:r>
              <a:rPr lang="en-US" dirty="0"/>
              <a:t> </a:t>
            </a:r>
            <a:r>
              <a:rPr lang="en-US" dirty="0" err="1"/>
              <a:t>citada</a:t>
            </a:r>
            <a:r>
              <a:rPr lang="en-US" dirty="0"/>
              <a:t> </a:t>
            </a:r>
            <a:r>
              <a:rPr lang="en-US" dirty="0" err="1"/>
              <a:t>quando</a:t>
            </a:r>
            <a:r>
              <a:rPr lang="en-US" dirty="0"/>
              <a:t> se </a:t>
            </a:r>
            <a:r>
              <a:rPr lang="en-US" dirty="0" err="1"/>
              <a:t>trata</a:t>
            </a:r>
            <a:r>
              <a:rPr lang="en-US" dirty="0"/>
              <a:t> da </a:t>
            </a:r>
            <a:r>
              <a:rPr lang="en-US" dirty="0" err="1"/>
              <a:t>funcionalidade</a:t>
            </a:r>
            <a:r>
              <a:rPr lang="en-US" dirty="0"/>
              <a:t> do </a:t>
            </a:r>
            <a:r>
              <a:rPr lang="en-US" dirty="0" err="1"/>
              <a:t>Bitcoin</a:t>
            </a:r>
            <a:r>
              <a:rPr lang="en-US" dirty="0"/>
              <a:t> são as </a:t>
            </a:r>
            <a:r>
              <a:rPr lang="en-US" dirty="0" err="1"/>
              <a:t>transações</a:t>
            </a:r>
            <a:r>
              <a:rPr lang="en-US" dirty="0"/>
              <a:t> </a:t>
            </a:r>
            <a:r>
              <a:rPr lang="en-US" dirty="0" err="1"/>
              <a:t>por</a:t>
            </a:r>
            <a:r>
              <a:rPr lang="en-US" dirty="0"/>
              <a:t> </a:t>
            </a:r>
            <a:r>
              <a:rPr lang="en-US" dirty="0" err="1"/>
              <a:t>segundo</a:t>
            </a:r>
            <a:r>
              <a:rPr lang="en-US" dirty="0"/>
              <a:t>. Um </a:t>
            </a:r>
            <a:r>
              <a:rPr lang="en-US" dirty="0" err="1"/>
              <a:t>bloco</a:t>
            </a:r>
            <a:r>
              <a:rPr lang="en-US" dirty="0"/>
              <a:t> </a:t>
            </a:r>
            <a:r>
              <a:rPr lang="en-US" dirty="0" err="1"/>
              <a:t>em</a:t>
            </a:r>
            <a:r>
              <a:rPr lang="en-US" dirty="0"/>
              <a:t> </a:t>
            </a:r>
            <a:r>
              <a:rPr lang="en-US" dirty="0" err="1"/>
              <a:t>Bitcoin</a:t>
            </a:r>
            <a:r>
              <a:rPr lang="en-US" dirty="0"/>
              <a:t> </a:t>
            </a:r>
            <a:r>
              <a:rPr lang="en-US" dirty="0" err="1"/>
              <a:t>pode</a:t>
            </a:r>
            <a:r>
              <a:rPr lang="en-US" dirty="0"/>
              <a:t> </a:t>
            </a:r>
            <a:r>
              <a:rPr lang="en-US" dirty="0" err="1"/>
              <a:t>ter</a:t>
            </a:r>
            <a:r>
              <a:rPr lang="en-US" dirty="0"/>
              <a:t> no </a:t>
            </a:r>
            <a:r>
              <a:rPr lang="en-US" dirty="0" err="1"/>
              <a:t>máximo</a:t>
            </a:r>
            <a:r>
              <a:rPr lang="en-US" dirty="0"/>
              <a:t> 1 megabyte de </a:t>
            </a:r>
            <a:r>
              <a:rPr lang="en-US" dirty="0" err="1"/>
              <a:t>tamanho</a:t>
            </a:r>
            <a:r>
              <a:rPr lang="en-US" dirty="0"/>
              <a:t>. Uma </a:t>
            </a:r>
            <a:r>
              <a:rPr lang="en-US" dirty="0" err="1"/>
              <a:t>transação</a:t>
            </a:r>
            <a:r>
              <a:rPr lang="en-US" dirty="0"/>
              <a:t> </a:t>
            </a:r>
            <a:r>
              <a:rPr lang="en-US" dirty="0" err="1"/>
              <a:t>média</a:t>
            </a:r>
            <a:r>
              <a:rPr lang="en-US" dirty="0"/>
              <a:t> tem 400 bytes de </a:t>
            </a:r>
            <a:r>
              <a:rPr lang="en-US" dirty="0" err="1"/>
              <a:t>tamanho</a:t>
            </a:r>
            <a:r>
              <a:rPr lang="en-US" dirty="0"/>
              <a:t>. </a:t>
            </a:r>
            <a:r>
              <a:rPr lang="en-US" dirty="0" err="1"/>
              <a:t>Isso</a:t>
            </a:r>
            <a:r>
              <a:rPr lang="en-US" dirty="0"/>
              <a:t> </a:t>
            </a:r>
            <a:r>
              <a:rPr lang="en-US" dirty="0" err="1"/>
              <a:t>significa</a:t>
            </a:r>
            <a:r>
              <a:rPr lang="en-US" dirty="0"/>
              <a:t> </a:t>
            </a:r>
            <a:r>
              <a:rPr lang="en-US" dirty="0" err="1"/>
              <a:t>que</a:t>
            </a:r>
            <a:r>
              <a:rPr lang="en-US" dirty="0"/>
              <a:t> </a:t>
            </a:r>
            <a:r>
              <a:rPr lang="en-US" dirty="0" err="1"/>
              <a:t>cabem</a:t>
            </a:r>
            <a:r>
              <a:rPr lang="en-US" dirty="0"/>
              <a:t>, </a:t>
            </a:r>
            <a:r>
              <a:rPr lang="en-US" dirty="0" err="1"/>
              <a:t>em</a:t>
            </a:r>
            <a:r>
              <a:rPr lang="en-US" dirty="0"/>
              <a:t> </a:t>
            </a:r>
            <a:r>
              <a:rPr lang="en-US" dirty="0" err="1"/>
              <a:t>média</a:t>
            </a:r>
            <a:r>
              <a:rPr lang="en-US" dirty="0"/>
              <a:t>, 2.500 </a:t>
            </a:r>
            <a:r>
              <a:rPr lang="en-US" dirty="0" err="1"/>
              <a:t>transações</a:t>
            </a:r>
            <a:r>
              <a:rPr lang="en-US" dirty="0"/>
              <a:t> </a:t>
            </a:r>
            <a:r>
              <a:rPr lang="en-US" dirty="0" err="1"/>
              <a:t>em</a:t>
            </a:r>
            <a:r>
              <a:rPr lang="en-US" dirty="0"/>
              <a:t> um </a:t>
            </a:r>
            <a:r>
              <a:rPr lang="en-US" dirty="0" err="1"/>
              <a:t>bloco</a:t>
            </a:r>
            <a:r>
              <a:rPr lang="en-US" dirty="0"/>
              <a:t>. Um novo </a:t>
            </a:r>
            <a:r>
              <a:rPr lang="en-US" dirty="0" err="1"/>
              <a:t>bloco</a:t>
            </a:r>
            <a:r>
              <a:rPr lang="en-US" dirty="0"/>
              <a:t> </a:t>
            </a:r>
            <a:r>
              <a:rPr lang="en-US" dirty="0" err="1"/>
              <a:t>é</a:t>
            </a:r>
            <a:r>
              <a:rPr lang="en-US" dirty="0"/>
              <a:t> </a:t>
            </a:r>
            <a:r>
              <a:rPr lang="en-US" dirty="0" err="1"/>
              <a:t>encontrado</a:t>
            </a:r>
            <a:r>
              <a:rPr lang="en-US" dirty="0"/>
              <a:t> </a:t>
            </a:r>
            <a:r>
              <a:rPr lang="en-US" dirty="0" err="1"/>
              <a:t>aproximadamente</a:t>
            </a:r>
            <a:r>
              <a:rPr lang="en-US" dirty="0"/>
              <a:t> a </a:t>
            </a:r>
            <a:r>
              <a:rPr lang="en-US" dirty="0" err="1"/>
              <a:t>cada</a:t>
            </a:r>
            <a:r>
              <a:rPr lang="en-US" dirty="0"/>
              <a:t> 10 </a:t>
            </a:r>
            <a:r>
              <a:rPr lang="en-US" dirty="0" err="1"/>
              <a:t>minutos</a:t>
            </a:r>
            <a:r>
              <a:rPr lang="en-US" dirty="0"/>
              <a:t>. </a:t>
            </a:r>
            <a:r>
              <a:rPr lang="en-US" dirty="0" err="1"/>
              <a:t>Consequentemente</a:t>
            </a:r>
            <a:r>
              <a:rPr lang="en-US" dirty="0"/>
              <a:t>, o </a:t>
            </a:r>
            <a:r>
              <a:rPr lang="en-US" dirty="0" err="1"/>
              <a:t>sistema</a:t>
            </a:r>
            <a:r>
              <a:rPr lang="en-US" dirty="0"/>
              <a:t> </a:t>
            </a:r>
            <a:r>
              <a:rPr lang="en-US" dirty="0" err="1"/>
              <a:t>Bitcoin</a:t>
            </a:r>
            <a:r>
              <a:rPr lang="en-US" dirty="0"/>
              <a:t> </a:t>
            </a:r>
            <a:r>
              <a:rPr lang="en-US" dirty="0" err="1"/>
              <a:t>pode</a:t>
            </a:r>
            <a:r>
              <a:rPr lang="en-US" dirty="0"/>
              <a:t> </a:t>
            </a:r>
            <a:r>
              <a:rPr lang="en-US" dirty="0" err="1"/>
              <a:t>processar</a:t>
            </a:r>
            <a:r>
              <a:rPr lang="en-US" dirty="0"/>
              <a:t> </a:t>
            </a:r>
            <a:r>
              <a:rPr lang="en-US" dirty="0" err="1"/>
              <a:t>cerca</a:t>
            </a:r>
            <a:r>
              <a:rPr lang="en-US" dirty="0"/>
              <a:t> de 4 </a:t>
            </a:r>
            <a:r>
              <a:rPr lang="en-US" dirty="0" err="1"/>
              <a:t>transações</a:t>
            </a:r>
            <a:r>
              <a:rPr lang="en-US" dirty="0"/>
              <a:t> </a:t>
            </a:r>
            <a:r>
              <a:rPr lang="en-US" dirty="0" err="1"/>
              <a:t>por</a:t>
            </a:r>
            <a:r>
              <a:rPr lang="en-US" dirty="0"/>
              <a:t> </a:t>
            </a:r>
            <a:r>
              <a:rPr lang="en-US" dirty="0" err="1"/>
              <a:t>segundo</a:t>
            </a:r>
            <a:r>
              <a:rPr lang="en-US" dirty="0"/>
              <a:t>.</a:t>
            </a:r>
          </a:p>
          <a:p>
            <a:endParaRPr lang="en-US" dirty="0"/>
          </a:p>
          <a:p>
            <a:r>
              <a:rPr lang="en-US" dirty="0"/>
              <a:t>No </a:t>
            </a:r>
            <a:r>
              <a:rPr lang="en-US" dirty="0" err="1"/>
              <a:t>entanto</a:t>
            </a:r>
            <a:r>
              <a:rPr lang="en-US" dirty="0"/>
              <a:t>, a </a:t>
            </a:r>
            <a:r>
              <a:rPr lang="en-US" dirty="0" err="1"/>
              <a:t>chamada</a:t>
            </a:r>
            <a:r>
              <a:rPr lang="en-US" dirty="0"/>
              <a:t> </a:t>
            </a:r>
            <a:r>
              <a:rPr lang="en-US" dirty="0" err="1"/>
              <a:t>atualização</a:t>
            </a:r>
            <a:r>
              <a:rPr lang="en-US" dirty="0"/>
              <a:t> "</a:t>
            </a:r>
            <a:r>
              <a:rPr lang="en-US" dirty="0" err="1"/>
              <a:t>SegWit</a:t>
            </a:r>
            <a:r>
              <a:rPr lang="en-US" dirty="0"/>
              <a:t>" agora </a:t>
            </a:r>
            <a:r>
              <a:rPr lang="en-US" dirty="0" err="1"/>
              <a:t>também</a:t>
            </a:r>
            <a:r>
              <a:rPr lang="en-US" dirty="0"/>
              <a:t> </a:t>
            </a:r>
            <a:r>
              <a:rPr lang="en-US" dirty="0" err="1"/>
              <a:t>permite</a:t>
            </a:r>
            <a:r>
              <a:rPr lang="en-US" dirty="0"/>
              <a:t> </a:t>
            </a:r>
            <a:r>
              <a:rPr lang="en-US" dirty="0" err="1"/>
              <a:t>blocos</a:t>
            </a:r>
            <a:r>
              <a:rPr lang="en-US" dirty="0"/>
              <a:t> de </a:t>
            </a:r>
            <a:r>
              <a:rPr lang="en-US" dirty="0" err="1"/>
              <a:t>até</a:t>
            </a:r>
            <a:r>
              <a:rPr lang="en-US" dirty="0"/>
              <a:t> 4 MB, mas </a:t>
            </a:r>
            <a:r>
              <a:rPr lang="en-US" dirty="0" err="1"/>
              <a:t>ainda</a:t>
            </a:r>
            <a:r>
              <a:rPr lang="en-US" dirty="0"/>
              <a:t> </a:t>
            </a:r>
            <a:r>
              <a:rPr lang="en-US" dirty="0" err="1"/>
              <a:t>não</a:t>
            </a:r>
            <a:r>
              <a:rPr lang="en-US" dirty="0"/>
              <a:t> </a:t>
            </a:r>
            <a:r>
              <a:rPr lang="en-US" dirty="0" err="1"/>
              <a:t>é</a:t>
            </a:r>
            <a:r>
              <a:rPr lang="en-US" dirty="0"/>
              <a:t> </a:t>
            </a:r>
            <a:r>
              <a:rPr lang="en-US" dirty="0" err="1"/>
              <a:t>suportada</a:t>
            </a:r>
            <a:r>
              <a:rPr lang="en-US" dirty="0"/>
              <a:t> </a:t>
            </a:r>
            <a:r>
              <a:rPr lang="en-US" dirty="0" err="1"/>
              <a:t>por</a:t>
            </a:r>
            <a:r>
              <a:rPr lang="en-US" dirty="0"/>
              <a:t> </a:t>
            </a:r>
            <a:r>
              <a:rPr lang="en-US" dirty="0" err="1"/>
              <a:t>todos</a:t>
            </a:r>
            <a:r>
              <a:rPr lang="en-US" dirty="0"/>
              <a:t> </a:t>
            </a:r>
            <a:r>
              <a:rPr lang="en-US" dirty="0" err="1"/>
              <a:t>os</a:t>
            </a:r>
            <a:r>
              <a:rPr lang="en-US" dirty="0"/>
              <a:t> </a:t>
            </a:r>
            <a:r>
              <a:rPr lang="en-US" dirty="0" err="1"/>
              <a:t>nós</a:t>
            </a:r>
            <a:r>
              <a:rPr lang="en-US" dirty="0"/>
              <a:t>. Com a </a:t>
            </a:r>
            <a:r>
              <a:rPr lang="en-US" dirty="0" err="1"/>
              <a:t>atualização</a:t>
            </a:r>
            <a:r>
              <a:rPr lang="en-US" dirty="0"/>
              <a:t> do </a:t>
            </a:r>
            <a:r>
              <a:rPr lang="en-US" dirty="0" err="1"/>
              <a:t>SegWit</a:t>
            </a:r>
            <a:r>
              <a:rPr lang="en-US" dirty="0"/>
              <a:t> </a:t>
            </a:r>
            <a:r>
              <a:rPr lang="en-US" dirty="0" err="1"/>
              <a:t>para</a:t>
            </a:r>
            <a:r>
              <a:rPr lang="en-US" dirty="0"/>
              <a:t> </a:t>
            </a:r>
            <a:r>
              <a:rPr lang="en-US" dirty="0" err="1"/>
              <a:t>Bitcoin</a:t>
            </a:r>
            <a:r>
              <a:rPr lang="en-US" dirty="0"/>
              <a:t> </a:t>
            </a:r>
            <a:r>
              <a:rPr lang="en-US" dirty="0" err="1"/>
              <a:t>em</a:t>
            </a:r>
            <a:r>
              <a:rPr lang="en-US" dirty="0"/>
              <a:t> 2017, </a:t>
            </a:r>
            <a:r>
              <a:rPr lang="en-US" dirty="0" err="1"/>
              <a:t>foi</a:t>
            </a:r>
            <a:r>
              <a:rPr lang="en-US" dirty="0"/>
              <a:t> </a:t>
            </a:r>
            <a:r>
              <a:rPr lang="en-US" dirty="0" err="1"/>
              <a:t>encontrada</a:t>
            </a:r>
            <a:r>
              <a:rPr lang="en-US" dirty="0"/>
              <a:t> </a:t>
            </a:r>
            <a:r>
              <a:rPr lang="en-US" dirty="0" err="1"/>
              <a:t>uma</a:t>
            </a:r>
            <a:r>
              <a:rPr lang="en-US" dirty="0"/>
              <a:t> </a:t>
            </a:r>
            <a:r>
              <a:rPr lang="en-US" dirty="0" err="1"/>
              <a:t>solução</a:t>
            </a:r>
            <a:r>
              <a:rPr lang="en-US" dirty="0"/>
              <a:t> </a:t>
            </a:r>
            <a:r>
              <a:rPr lang="en-US" dirty="0" err="1"/>
              <a:t>inteligente</a:t>
            </a:r>
            <a:r>
              <a:rPr lang="en-US" dirty="0"/>
              <a:t> </a:t>
            </a:r>
            <a:r>
              <a:rPr lang="en-US" dirty="0" err="1"/>
              <a:t>para</a:t>
            </a:r>
            <a:r>
              <a:rPr lang="en-US" dirty="0"/>
              <a:t> </a:t>
            </a:r>
            <a:r>
              <a:rPr lang="en-US" dirty="0" err="1"/>
              <a:t>contornar</a:t>
            </a:r>
            <a:r>
              <a:rPr lang="en-US" dirty="0"/>
              <a:t> </a:t>
            </a:r>
            <a:r>
              <a:rPr lang="en-US" dirty="0" err="1"/>
              <a:t>esse</a:t>
            </a:r>
            <a:r>
              <a:rPr lang="en-US" dirty="0"/>
              <a:t> </a:t>
            </a:r>
            <a:r>
              <a:rPr lang="en-US" dirty="0" err="1"/>
              <a:t>limite</a:t>
            </a:r>
            <a:r>
              <a:rPr lang="en-US" dirty="0"/>
              <a:t>. </a:t>
            </a:r>
            <a:r>
              <a:rPr lang="en-US" dirty="0" err="1"/>
              <a:t>Isso</a:t>
            </a:r>
            <a:r>
              <a:rPr lang="en-US" dirty="0"/>
              <a:t> </a:t>
            </a:r>
            <a:r>
              <a:rPr lang="en-US" dirty="0" err="1"/>
              <a:t>aumentou</a:t>
            </a:r>
            <a:r>
              <a:rPr lang="en-US" dirty="0"/>
              <a:t> </a:t>
            </a:r>
            <a:r>
              <a:rPr lang="en-US" dirty="0" err="1"/>
              <a:t>em</a:t>
            </a:r>
            <a:r>
              <a:rPr lang="en-US" dirty="0"/>
              <a:t> </a:t>
            </a:r>
            <a:r>
              <a:rPr lang="en-US" dirty="0" err="1"/>
              <a:t>quatro</a:t>
            </a:r>
            <a:r>
              <a:rPr lang="en-US" dirty="0"/>
              <a:t> </a:t>
            </a:r>
            <a:r>
              <a:rPr lang="en-US" dirty="0" err="1"/>
              <a:t>vezes</a:t>
            </a:r>
            <a:r>
              <a:rPr lang="en-US" dirty="0"/>
              <a:t> o </a:t>
            </a:r>
            <a:r>
              <a:rPr lang="en-US" dirty="0" err="1"/>
              <a:t>número</a:t>
            </a:r>
            <a:r>
              <a:rPr lang="en-US" dirty="0"/>
              <a:t> </a:t>
            </a:r>
            <a:r>
              <a:rPr lang="en-US" dirty="0" err="1"/>
              <a:t>possível</a:t>
            </a:r>
            <a:r>
              <a:rPr lang="en-US" dirty="0"/>
              <a:t> de </a:t>
            </a:r>
            <a:r>
              <a:rPr lang="en-US" dirty="0" err="1"/>
              <a:t>transações</a:t>
            </a:r>
            <a:r>
              <a:rPr lang="en-US" dirty="0"/>
              <a:t> </a:t>
            </a:r>
            <a:r>
              <a:rPr lang="en-US" dirty="0" err="1"/>
              <a:t>por</a:t>
            </a:r>
            <a:r>
              <a:rPr lang="en-US" dirty="0"/>
              <a:t> </a:t>
            </a:r>
            <a:r>
              <a:rPr lang="en-US" dirty="0" err="1"/>
              <a:t>segundo</a:t>
            </a:r>
            <a:r>
              <a:rPr lang="en-US" dirty="0"/>
              <a:t>.</a:t>
            </a:r>
          </a:p>
          <a:p>
            <a:endParaRPr lang="en-US" dirty="0"/>
          </a:p>
          <a:p>
            <a:r>
              <a:rPr lang="en-US" dirty="0"/>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665163"/>
            <a:ext cx="6096389" cy="447022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A </a:t>
            </a:r>
            <a:r>
              <a:rPr lang="en-US" sz="1100" b="1" dirty="0" err="1">
                <a:solidFill>
                  <a:srgbClr val="F79037"/>
                </a:solidFill>
                <a:latin typeface="Calibri" panose="020F0502020204030204" pitchFamily="34" charset="0"/>
                <a:cs typeface="Calibri" panose="020F0502020204030204" pitchFamily="34" charset="0"/>
              </a:rPr>
              <a:t>lógica</a:t>
            </a:r>
            <a:r>
              <a:rPr lang="en-US" sz="1100" b="1" dirty="0">
                <a:solidFill>
                  <a:srgbClr val="F79037"/>
                </a:solidFill>
                <a:latin typeface="Calibri" panose="020F0502020204030204" pitchFamily="34" charset="0"/>
                <a:cs typeface="Calibri" panose="020F0502020204030204" pitchFamily="34" charset="0"/>
              </a:rPr>
              <a:t> das </a:t>
            </a:r>
            <a:r>
              <a:rPr lang="en-US" sz="1100" b="1" dirty="0" err="1">
                <a:solidFill>
                  <a:srgbClr val="F79037"/>
                </a:solidFill>
                <a:latin typeface="Calibri" panose="020F0502020204030204" pitchFamily="34" charset="0"/>
                <a:cs typeface="Calibri" panose="020F0502020204030204" pitchFamily="34" charset="0"/>
              </a:rPr>
              <a:t>transações</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Bitcoin</a:t>
            </a:r>
            <a:r>
              <a:rPr lang="en-US" sz="1100" b="1" dirty="0">
                <a:solidFill>
                  <a:srgbClr val="F79037"/>
                </a:solidFill>
                <a:latin typeface="Calibri" panose="020F0502020204030204" pitchFamily="34" charset="0"/>
                <a:cs typeface="Calibri" panose="020F0502020204030204" pitchFamily="34" charset="0"/>
              </a:rPr>
              <a:t> e </a:t>
            </a:r>
            <a:r>
              <a:rPr lang="en-US" sz="1100" b="1" dirty="0" err="1">
                <a:solidFill>
                  <a:srgbClr val="F79037"/>
                </a:solidFill>
                <a:latin typeface="Calibri" panose="020F0502020204030204" pitchFamily="34" charset="0"/>
                <a:cs typeface="Calibri" panose="020F0502020204030204" pitchFamily="34" charset="0"/>
              </a:rPr>
              <a:t>Bitcoin</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armazenado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na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sua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carteira</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Como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vinculadas</a:t>
            </a:r>
            <a:r>
              <a:rPr lang="en-US" sz="1100" dirty="0">
                <a:latin typeface="Calibri" panose="020F0502020204030204" pitchFamily="34" charset="0"/>
                <a:cs typeface="Calibri" panose="020F0502020204030204" pitchFamily="34" charset="0"/>
              </a:rPr>
              <a:t> a um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Talvez</a:t>
            </a:r>
            <a:r>
              <a:rPr lang="en-US" sz="1100" dirty="0">
                <a:latin typeface="Calibri" panose="020F0502020204030204" pitchFamily="34" charset="0"/>
                <a:cs typeface="Calibri" panose="020F0502020204030204" pitchFamily="34" charset="0"/>
              </a:rPr>
              <a:t> a Jane </a:t>
            </a:r>
            <a:r>
              <a:rPr lang="en-US" sz="1100" dirty="0" err="1">
                <a:latin typeface="Calibri" panose="020F0502020204030204" pitchFamily="34" charset="0"/>
                <a:cs typeface="Calibri" panose="020F0502020204030204" pitchFamily="34" charset="0"/>
              </a:rPr>
              <a:t>tenha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dois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 Alice, o Chris </a:t>
            </a:r>
            <a:r>
              <a:rPr lang="en-US" sz="1100" dirty="0" err="1">
                <a:latin typeface="Calibri" panose="020F0502020204030204" pitchFamily="34" charset="0"/>
                <a:cs typeface="Calibri" panose="020F0502020204030204" pitchFamily="34" charset="0"/>
              </a:rPr>
              <a:t>tenha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enviado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e a Eve </a:t>
            </a:r>
            <a:r>
              <a:rPr lang="en-US" sz="1100" dirty="0" err="1">
                <a:latin typeface="Calibri" panose="020F0502020204030204" pitchFamily="34" charset="0"/>
                <a:cs typeface="Calibri" panose="020F0502020204030204" pitchFamily="34" charset="0"/>
              </a:rPr>
              <a:t>tenha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um - </a:t>
            </a:r>
            <a:r>
              <a:rPr lang="en-US" sz="1100" dirty="0" err="1">
                <a:latin typeface="Calibri" panose="020F0502020204030204" pitchFamily="34" charset="0"/>
                <a:cs typeface="Calibri" panose="020F0502020204030204" pitchFamily="34" charset="0"/>
              </a:rPr>
              <a:t>tudo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separadas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separados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convertidos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automaticamente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carteira</a:t>
            </a:r>
            <a:r>
              <a:rPr lang="en-US" sz="1100" dirty="0">
                <a:latin typeface="Calibri" panose="020F0502020204030204" pitchFamily="34" charset="0"/>
                <a:cs typeface="Calibri" panose="020F0502020204030204" pitchFamily="34" charset="0"/>
              </a:rPr>
              <a:t> da Alice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arquivo</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Quando</a:t>
            </a:r>
            <a:r>
              <a:rPr lang="en-US" sz="1100" dirty="0">
                <a:latin typeface="Calibri" panose="020F0502020204030204" pitchFamily="34" charset="0"/>
                <a:cs typeface="Calibri" panose="020F0502020204030204" pitchFamily="34" charset="0"/>
              </a:rPr>
              <a:t> a Alice </a:t>
            </a:r>
            <a:r>
              <a:rPr lang="en-US" sz="1100" dirty="0" err="1">
                <a:latin typeface="Calibri" panose="020F0502020204030204" pitchFamily="34" charset="0"/>
                <a:cs typeface="Calibri" panose="020F0502020204030204" pitchFamily="34" charset="0"/>
              </a:rPr>
              <a:t>deseja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Bob, a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carteira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tentará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valores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somam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quantidade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Bob.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contrário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montantes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acumulados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carteira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nível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técnico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somam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massa</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permanecem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individuais</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Existe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possibilidade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carteira</a:t>
            </a:r>
            <a:r>
              <a:rPr lang="en-US" sz="1100" dirty="0">
                <a:latin typeface="Calibri" panose="020F0502020204030204" pitchFamily="34" charset="0"/>
                <a:cs typeface="Calibri" panose="020F0502020204030204" pitchFamily="34" charset="0"/>
              </a:rPr>
              <a:t> da Alice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tenha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quantidade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exata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adicionáveis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Bob. Se a Alice </a:t>
            </a:r>
            <a:r>
              <a:rPr lang="en-US" sz="1100" dirty="0" err="1">
                <a:latin typeface="Calibri" panose="020F0502020204030204" pitchFamily="34" charset="0"/>
                <a:cs typeface="Calibri" panose="020F0502020204030204" pitchFamily="34" charset="0"/>
              </a:rPr>
              <a:t>deseja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digamos</a:t>
            </a:r>
            <a:r>
              <a:rPr lang="en-US" sz="1100" dirty="0">
                <a:latin typeface="Calibri" panose="020F0502020204030204" pitchFamily="34" charset="0"/>
                <a:cs typeface="Calibri" panose="020F0502020204030204" pitchFamily="34" charset="0"/>
              </a:rPr>
              <a:t>, 1,5 </a:t>
            </a: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BTC para o Bob e </a:t>
            </a:r>
            <a:r>
              <a:rPr lang="en-US" sz="1100" dirty="0" err="1">
                <a:latin typeface="Calibri" panose="020F0502020204030204" pitchFamily="34" charset="0"/>
                <a:cs typeface="Calibri" panose="020F0502020204030204" pitchFamily="34" charset="0"/>
              </a:rPr>
              <a:t>nenhuma</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tem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carteira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corresponde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ser </a:t>
            </a:r>
            <a:r>
              <a:rPr lang="en-US" sz="1100" dirty="0" err="1">
                <a:latin typeface="Calibri" panose="020F0502020204030204" pitchFamily="34" charset="0"/>
                <a:cs typeface="Calibri" panose="020F0502020204030204" pitchFamily="34" charset="0"/>
              </a:rPr>
              <a:t>adicionada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acontece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seguinte</a:t>
            </a:r>
            <a:r>
              <a:rPr lang="en-US" sz="1100" dirty="0">
                <a:latin typeface="Calibri" panose="020F0502020204030204" pitchFamily="34" charset="0"/>
                <a:cs typeface="Calibri" panose="020F0502020204030204" pitchFamily="34" charset="0"/>
              </a:rPr>
              <a:t>: a Alice </a:t>
            </a:r>
            <a:r>
              <a:rPr lang="en-US" sz="1100" dirty="0" err="1">
                <a:latin typeface="Calibri" panose="020F0502020204030204" pitchFamily="34" charset="0"/>
                <a:cs typeface="Calibri" panose="020F0502020204030204" pitchFamily="34" charset="0"/>
              </a:rPr>
              <a:t>envia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dois</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divisíveis</a:t>
            </a:r>
            <a:r>
              <a:rPr lang="en-US" sz="1100" dirty="0">
                <a:latin typeface="Calibri" panose="020F0502020204030204" pitchFamily="34" charset="0"/>
                <a:cs typeface="Calibri" panose="020F0502020204030204" pitchFamily="34" charset="0"/>
              </a:rPr>
              <a:t>. Um Satoshi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centésimo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milionésimo</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no valor de 5.730 Satoshi.</a:t>
            </a:r>
            <a:endParaRPr lang="en-US" sz="1100" dirty="0">
              <a:solidFill>
                <a:schemeClr val="tx1"/>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18782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67</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1" y="665163"/>
            <a:ext cx="6741932" cy="650551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chemeClr val="tx1"/>
                </a:solidFill>
              </a:rPr>
              <a:t>Enquanto</a:t>
            </a:r>
            <a:r>
              <a:rPr lang="en-US" dirty="0">
                <a:solidFill>
                  <a:schemeClr val="tx1"/>
                </a:solidFill>
              </a:rPr>
              <a:t> o </a:t>
            </a:r>
            <a:r>
              <a:rPr lang="en-US" dirty="0" err="1">
                <a:solidFill>
                  <a:schemeClr val="tx1"/>
                </a:solidFill>
              </a:rPr>
              <a:t>blockchain</a:t>
            </a:r>
            <a:r>
              <a:rPr lang="en-US" dirty="0">
                <a:solidFill>
                  <a:schemeClr val="tx1"/>
                </a:solidFill>
              </a:rPr>
              <a:t> do </a:t>
            </a:r>
            <a:r>
              <a:rPr lang="en-US" dirty="0" err="1">
                <a:solidFill>
                  <a:schemeClr val="tx1"/>
                </a:solidFill>
              </a:rPr>
              <a:t>Bitcoin</a:t>
            </a:r>
            <a:r>
              <a:rPr lang="en-US" dirty="0">
                <a:solidFill>
                  <a:schemeClr val="tx1"/>
                </a:solidFill>
              </a:rPr>
              <a:t> </a:t>
            </a:r>
            <a:r>
              <a:rPr lang="en-US" dirty="0" err="1">
                <a:solidFill>
                  <a:schemeClr val="tx1"/>
                </a:solidFill>
              </a:rPr>
              <a:t>atinge</a:t>
            </a:r>
            <a:r>
              <a:rPr lang="en-US" dirty="0">
                <a:solidFill>
                  <a:schemeClr val="tx1"/>
                </a:solidFill>
              </a:rPr>
              <a:t> o </a:t>
            </a:r>
            <a:r>
              <a:rPr lang="en-US" dirty="0" err="1">
                <a:solidFill>
                  <a:schemeClr val="tx1"/>
                </a:solidFill>
              </a:rPr>
              <a:t>seu</a:t>
            </a:r>
            <a:r>
              <a:rPr lang="en-US" dirty="0">
                <a:solidFill>
                  <a:schemeClr val="tx1"/>
                </a:solidFill>
              </a:rPr>
              <a:t> </a:t>
            </a:r>
            <a:r>
              <a:rPr lang="en-US" dirty="0" err="1">
                <a:solidFill>
                  <a:schemeClr val="tx1"/>
                </a:solidFill>
              </a:rPr>
              <a:t>limite</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mais</a:t>
            </a:r>
            <a:r>
              <a:rPr lang="en-US" dirty="0">
                <a:solidFill>
                  <a:schemeClr val="tx1"/>
                </a:solidFill>
              </a:rPr>
              <a:t> de </a:t>
            </a:r>
            <a:r>
              <a:rPr lang="en-US" dirty="0" err="1">
                <a:solidFill>
                  <a:schemeClr val="tx1"/>
                </a:solidFill>
              </a:rPr>
              <a:t>quatro</a:t>
            </a:r>
            <a:r>
              <a:rPr lang="en-US" dirty="0">
                <a:solidFill>
                  <a:schemeClr val="tx1"/>
                </a:solidFill>
              </a:rPr>
              <a:t> </a:t>
            </a:r>
            <a:r>
              <a:rPr lang="en-US" dirty="0" err="1">
                <a:solidFill>
                  <a:schemeClr val="tx1"/>
                </a:solidFill>
              </a:rPr>
              <a:t>transações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segundo</a:t>
            </a:r>
            <a:r>
              <a:rPr lang="en-US" dirty="0">
                <a:solidFill>
                  <a:schemeClr val="tx1"/>
                </a:solidFill>
              </a:rPr>
              <a:t>, o PayPal </a:t>
            </a:r>
            <a:r>
              <a:rPr lang="en-US" dirty="0" err="1">
                <a:solidFill>
                  <a:schemeClr val="tx1"/>
                </a:solidFill>
              </a:rPr>
              <a:t>pode</a:t>
            </a:r>
            <a:r>
              <a:rPr lang="en-US" dirty="0">
                <a:solidFill>
                  <a:schemeClr val="tx1"/>
                </a:solidFill>
              </a:rPr>
              <a:t> </a:t>
            </a:r>
            <a:r>
              <a:rPr lang="en-US" dirty="0" err="1">
                <a:solidFill>
                  <a:schemeClr val="tx1"/>
                </a:solidFill>
              </a:rPr>
              <a:t>processar</a:t>
            </a:r>
            <a:r>
              <a:rPr lang="en-US" dirty="0">
                <a:solidFill>
                  <a:schemeClr val="tx1"/>
                </a:solidFill>
              </a:rPr>
              <a:t> </a:t>
            </a:r>
            <a:r>
              <a:rPr lang="en-US" dirty="0" err="1">
                <a:solidFill>
                  <a:schemeClr val="tx1"/>
                </a:solidFill>
              </a:rPr>
              <a:t>até</a:t>
            </a:r>
            <a:r>
              <a:rPr lang="en-US" dirty="0">
                <a:solidFill>
                  <a:schemeClr val="tx1"/>
                </a:solidFill>
              </a:rPr>
              <a:t> 115 </a:t>
            </a:r>
            <a:r>
              <a:rPr lang="en-US" dirty="0" err="1">
                <a:solidFill>
                  <a:schemeClr val="tx1"/>
                </a:solidFill>
              </a:rPr>
              <a:t>transações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segundo</a:t>
            </a:r>
            <a:r>
              <a:rPr lang="en-US" dirty="0">
                <a:solidFill>
                  <a:schemeClr val="tx1"/>
                </a:solidFill>
              </a:rPr>
              <a:t>. A </a:t>
            </a:r>
            <a:r>
              <a:rPr lang="en-US" dirty="0" err="1">
                <a:solidFill>
                  <a:schemeClr val="tx1"/>
                </a:solidFill>
              </a:rPr>
              <a:t>rede</a:t>
            </a:r>
            <a:r>
              <a:rPr lang="en-US" dirty="0">
                <a:solidFill>
                  <a:schemeClr val="tx1"/>
                </a:solidFill>
              </a:rPr>
              <a:t> de </a:t>
            </a:r>
            <a:r>
              <a:rPr lang="en-US" dirty="0" err="1">
                <a:solidFill>
                  <a:schemeClr val="tx1"/>
                </a:solidFill>
              </a:rPr>
              <a:t>pagamento</a:t>
            </a:r>
            <a:r>
              <a:rPr lang="en-US" dirty="0">
                <a:solidFill>
                  <a:schemeClr val="tx1"/>
                </a:solidFill>
              </a:rPr>
              <a:t> Visa </a:t>
            </a:r>
            <a:r>
              <a:rPr lang="en-US" dirty="0" err="1">
                <a:solidFill>
                  <a:schemeClr val="tx1"/>
                </a:solidFill>
              </a:rPr>
              <a:t>afirma</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capaz</a:t>
            </a:r>
            <a:r>
              <a:rPr lang="en-US" dirty="0">
                <a:solidFill>
                  <a:schemeClr val="tx1"/>
                </a:solidFill>
              </a:rPr>
              <a:t> de </a:t>
            </a:r>
            <a:r>
              <a:rPr lang="en-US" dirty="0" err="1">
                <a:solidFill>
                  <a:schemeClr val="tx1"/>
                </a:solidFill>
              </a:rPr>
              <a:t>processar</a:t>
            </a:r>
            <a:r>
              <a:rPr lang="en-US" dirty="0">
                <a:solidFill>
                  <a:schemeClr val="tx1"/>
                </a:solidFill>
              </a:rPr>
              <a:t> </a:t>
            </a:r>
            <a:r>
              <a:rPr lang="en-US" dirty="0" err="1">
                <a:solidFill>
                  <a:schemeClr val="tx1"/>
                </a:solidFill>
              </a:rPr>
              <a:t>até</a:t>
            </a:r>
            <a:r>
              <a:rPr lang="en-US" dirty="0">
                <a:solidFill>
                  <a:schemeClr val="tx1"/>
                </a:solidFill>
              </a:rPr>
              <a:t> 24.000 </a:t>
            </a:r>
            <a:r>
              <a:rPr lang="en-US" dirty="0" err="1">
                <a:solidFill>
                  <a:schemeClr val="tx1"/>
                </a:solidFill>
              </a:rPr>
              <a:t>transações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segundo</a:t>
            </a:r>
            <a:r>
              <a:rPr lang="en-US" dirty="0">
                <a:solidFill>
                  <a:schemeClr val="tx1"/>
                </a:solidFill>
              </a:rPr>
              <a:t>. A </a:t>
            </a:r>
            <a:r>
              <a:rPr lang="en-US" dirty="0" err="1">
                <a:solidFill>
                  <a:schemeClr val="tx1"/>
                </a:solidFill>
              </a:rPr>
              <a:t>atualização</a:t>
            </a:r>
            <a:r>
              <a:rPr lang="en-US" dirty="0">
                <a:solidFill>
                  <a:schemeClr val="tx1"/>
                </a:solidFill>
              </a:rPr>
              <a:t> do </a:t>
            </a:r>
            <a:r>
              <a:rPr lang="en-US" dirty="0" err="1">
                <a:solidFill>
                  <a:schemeClr val="tx1"/>
                </a:solidFill>
              </a:rPr>
              <a:t>SegWit</a:t>
            </a:r>
            <a:r>
              <a:rPr lang="en-US" dirty="0">
                <a:solidFill>
                  <a:schemeClr val="tx1"/>
                </a:solidFill>
              </a:rPr>
              <a:t> </a:t>
            </a:r>
            <a:r>
              <a:rPr lang="en-US" dirty="0" err="1">
                <a:solidFill>
                  <a:schemeClr val="tx1"/>
                </a:solidFill>
              </a:rPr>
              <a:t>ajuda</a:t>
            </a:r>
            <a:r>
              <a:rPr lang="en-US" dirty="0">
                <a:solidFill>
                  <a:schemeClr val="tx1"/>
                </a:solidFill>
              </a:rPr>
              <a:t> </a:t>
            </a:r>
            <a:r>
              <a:rPr lang="en-US" dirty="0" err="1">
                <a:solidFill>
                  <a:schemeClr val="tx1"/>
                </a:solidFill>
              </a:rPr>
              <a:t>na</a:t>
            </a:r>
            <a:r>
              <a:rPr lang="en-US" dirty="0">
                <a:solidFill>
                  <a:schemeClr val="tx1"/>
                </a:solidFill>
              </a:rPr>
              <a:t> </a:t>
            </a:r>
            <a:r>
              <a:rPr lang="en-US" dirty="0" err="1">
                <a:solidFill>
                  <a:schemeClr val="tx1"/>
                </a:solidFill>
              </a:rPr>
              <a:t>escalabilidade</a:t>
            </a:r>
            <a:r>
              <a:rPr lang="en-US" dirty="0">
                <a:solidFill>
                  <a:schemeClr val="tx1"/>
                </a:solidFill>
              </a:rPr>
              <a:t>, mas </a:t>
            </a:r>
            <a:r>
              <a:rPr lang="en-US" dirty="0" err="1">
                <a:solidFill>
                  <a:schemeClr val="tx1"/>
                </a:solidFill>
              </a:rPr>
              <a:t>não</a:t>
            </a:r>
            <a:r>
              <a:rPr lang="en-US" dirty="0">
                <a:solidFill>
                  <a:schemeClr val="tx1"/>
                </a:solidFill>
              </a:rPr>
              <a:t> </a:t>
            </a:r>
            <a:r>
              <a:rPr lang="en-US" dirty="0" err="1">
                <a:solidFill>
                  <a:schemeClr val="tx1"/>
                </a:solidFill>
              </a:rPr>
              <a:t>atinge</a:t>
            </a:r>
            <a:r>
              <a:rPr lang="en-US" dirty="0">
                <a:solidFill>
                  <a:schemeClr val="tx1"/>
                </a:solidFill>
              </a:rPr>
              <a:t> </a:t>
            </a:r>
            <a:r>
              <a:rPr lang="en-US" dirty="0" err="1">
                <a:solidFill>
                  <a:schemeClr val="tx1"/>
                </a:solidFill>
              </a:rPr>
              <a:t>números</a:t>
            </a:r>
            <a:r>
              <a:rPr lang="en-US" dirty="0">
                <a:solidFill>
                  <a:schemeClr val="tx1"/>
                </a:solidFill>
              </a:rPr>
              <a:t> </a:t>
            </a:r>
            <a:r>
              <a:rPr lang="en-US" dirty="0" err="1">
                <a:solidFill>
                  <a:schemeClr val="tx1"/>
                </a:solidFill>
              </a:rPr>
              <a:t>semelhantes</a:t>
            </a:r>
            <a:r>
              <a:rPr lang="en-US" dirty="0">
                <a:solidFill>
                  <a:schemeClr val="tx1"/>
                </a:solidFill>
              </a:rPr>
              <a:t> </a:t>
            </a:r>
            <a:r>
              <a:rPr lang="en-US" dirty="0" err="1">
                <a:solidFill>
                  <a:schemeClr val="tx1"/>
                </a:solidFill>
              </a:rPr>
              <a:t>aos</a:t>
            </a:r>
            <a:r>
              <a:rPr lang="en-US" dirty="0">
                <a:solidFill>
                  <a:schemeClr val="tx1"/>
                </a:solidFill>
              </a:rPr>
              <a:t> da </a:t>
            </a:r>
            <a:r>
              <a:rPr lang="en-US" dirty="0" err="1">
                <a:solidFill>
                  <a:schemeClr val="tx1"/>
                </a:solidFill>
              </a:rPr>
              <a:t>rede</a:t>
            </a:r>
            <a:r>
              <a:rPr lang="en-US" dirty="0">
                <a:solidFill>
                  <a:schemeClr val="tx1"/>
                </a:solidFill>
              </a:rPr>
              <a:t> de </a:t>
            </a:r>
            <a:r>
              <a:rPr lang="en-US" dirty="0" err="1">
                <a:solidFill>
                  <a:schemeClr val="tx1"/>
                </a:solidFill>
              </a:rPr>
              <a:t>pagamento</a:t>
            </a:r>
            <a:r>
              <a:rPr lang="en-US" dirty="0">
                <a:solidFill>
                  <a:schemeClr val="tx1"/>
                </a:solidFill>
              </a:rPr>
              <a:t> Visa.</a:t>
            </a:r>
          </a:p>
          <a:p>
            <a:endParaRPr lang="en-US" dirty="0">
              <a:solidFill>
                <a:schemeClr val="tx1"/>
              </a:solidFill>
            </a:endParaRPr>
          </a:p>
          <a:p>
            <a:r>
              <a:rPr lang="en-US" dirty="0">
                <a:solidFill>
                  <a:schemeClr val="tx1"/>
                </a:solidFill>
              </a:rPr>
              <a:t>Um </a:t>
            </a:r>
            <a:r>
              <a:rPr lang="en-US" dirty="0" err="1">
                <a:solidFill>
                  <a:schemeClr val="tx1"/>
                </a:solidFill>
              </a:rPr>
              <a:t>mecanismo</a:t>
            </a:r>
            <a:r>
              <a:rPr lang="en-US" dirty="0">
                <a:solidFill>
                  <a:schemeClr val="tx1"/>
                </a:solidFill>
              </a:rPr>
              <a:t> no </a:t>
            </a:r>
            <a:r>
              <a:rPr lang="en-US" dirty="0" err="1">
                <a:solidFill>
                  <a:schemeClr val="tx1"/>
                </a:solidFill>
              </a:rPr>
              <a:t>Bitcoin</a:t>
            </a:r>
            <a:r>
              <a:rPr lang="en-US" dirty="0">
                <a:solidFill>
                  <a:schemeClr val="tx1"/>
                </a:solidFill>
              </a:rPr>
              <a:t> </a:t>
            </a:r>
            <a:r>
              <a:rPr lang="en-US" dirty="0" err="1">
                <a:solidFill>
                  <a:schemeClr val="tx1"/>
                </a:solidFill>
              </a:rPr>
              <a:t>é</a:t>
            </a:r>
            <a:r>
              <a:rPr lang="en-US" dirty="0">
                <a:solidFill>
                  <a:schemeClr val="tx1"/>
                </a:solidFill>
              </a:rPr>
              <a:t> </a:t>
            </a:r>
            <a:r>
              <a:rPr lang="en-US" dirty="0" err="1">
                <a:solidFill>
                  <a:schemeClr val="tx1"/>
                </a:solidFill>
              </a:rPr>
              <a:t>que</a:t>
            </a:r>
            <a:r>
              <a:rPr lang="en-US" dirty="0">
                <a:solidFill>
                  <a:schemeClr val="tx1"/>
                </a:solidFill>
              </a:rPr>
              <a:t> as </a:t>
            </a:r>
            <a:r>
              <a:rPr lang="en-US" dirty="0" err="1">
                <a:solidFill>
                  <a:schemeClr val="tx1"/>
                </a:solidFill>
              </a:rPr>
              <a:t>transações</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garantir</a:t>
            </a:r>
            <a:r>
              <a:rPr lang="en-US" dirty="0">
                <a:solidFill>
                  <a:schemeClr val="tx1"/>
                </a:solidFill>
              </a:rPr>
              <a:t> um </a:t>
            </a:r>
            <a:r>
              <a:rPr lang="en-US" dirty="0" err="1">
                <a:solidFill>
                  <a:schemeClr val="tx1"/>
                </a:solidFill>
              </a:rPr>
              <a:t>lugar</a:t>
            </a:r>
            <a:r>
              <a:rPr lang="en-US" dirty="0">
                <a:solidFill>
                  <a:schemeClr val="tx1"/>
                </a:solidFill>
              </a:rPr>
              <a:t> no </a:t>
            </a:r>
            <a:r>
              <a:rPr lang="en-US" dirty="0" err="1">
                <a:solidFill>
                  <a:schemeClr val="tx1"/>
                </a:solidFill>
              </a:rPr>
              <a:t>autocarro</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meio</a:t>
            </a:r>
            <a:r>
              <a:rPr lang="en-US" dirty="0">
                <a:solidFill>
                  <a:schemeClr val="tx1"/>
                </a:solidFill>
              </a:rPr>
              <a:t> da </a:t>
            </a:r>
            <a:r>
              <a:rPr lang="en-US" dirty="0" err="1">
                <a:solidFill>
                  <a:schemeClr val="tx1"/>
                </a:solidFill>
              </a:rPr>
              <a:t>sua</a:t>
            </a:r>
            <a:r>
              <a:rPr lang="en-US" dirty="0">
                <a:solidFill>
                  <a:schemeClr val="tx1"/>
                </a:solidFill>
              </a:rPr>
              <a:t> taxa de </a:t>
            </a:r>
            <a:r>
              <a:rPr lang="en-US" dirty="0" err="1">
                <a:solidFill>
                  <a:schemeClr val="tx1"/>
                </a:solidFill>
              </a:rPr>
              <a:t>transação</a:t>
            </a:r>
            <a:r>
              <a:rPr lang="en-US" dirty="0">
                <a:solidFill>
                  <a:schemeClr val="tx1"/>
                </a:solidFill>
              </a:rPr>
              <a:t>. </a:t>
            </a:r>
            <a:r>
              <a:rPr lang="en-US" dirty="0" err="1">
                <a:solidFill>
                  <a:schemeClr val="tx1"/>
                </a:solidFill>
              </a:rPr>
              <a:t>Ou</a:t>
            </a:r>
            <a:r>
              <a:rPr lang="en-US" dirty="0">
                <a:solidFill>
                  <a:schemeClr val="tx1"/>
                </a:solidFill>
              </a:rPr>
              <a:t> </a:t>
            </a:r>
            <a:r>
              <a:rPr lang="en-US" dirty="0" err="1">
                <a:solidFill>
                  <a:schemeClr val="tx1"/>
                </a:solidFill>
              </a:rPr>
              <a:t>seja</a:t>
            </a:r>
            <a:r>
              <a:rPr lang="en-US" dirty="0">
                <a:solidFill>
                  <a:schemeClr val="tx1"/>
                </a:solidFill>
              </a:rPr>
              <a:t>, se a Alice </a:t>
            </a:r>
            <a:r>
              <a:rPr lang="en-US" dirty="0" err="1">
                <a:solidFill>
                  <a:schemeClr val="tx1"/>
                </a:solidFill>
              </a:rPr>
              <a:t>deseja</a:t>
            </a:r>
            <a:r>
              <a:rPr lang="en-US" dirty="0">
                <a:solidFill>
                  <a:schemeClr val="tx1"/>
                </a:solidFill>
              </a:rPr>
              <a:t> </a:t>
            </a:r>
            <a:r>
              <a:rPr lang="en-US" dirty="0" err="1">
                <a:solidFill>
                  <a:schemeClr val="tx1"/>
                </a:solidFill>
              </a:rPr>
              <a:t>enviar</a:t>
            </a:r>
            <a:r>
              <a:rPr lang="en-US" dirty="0">
                <a:solidFill>
                  <a:schemeClr val="tx1"/>
                </a:solidFill>
              </a:rPr>
              <a:t> </a:t>
            </a:r>
            <a:r>
              <a:rPr lang="en-US" dirty="0" err="1">
                <a:solidFill>
                  <a:schemeClr val="tx1"/>
                </a:solidFill>
              </a:rPr>
              <a:t>uma</a:t>
            </a:r>
            <a:r>
              <a:rPr lang="en-US" dirty="0">
                <a:solidFill>
                  <a:schemeClr val="tx1"/>
                </a:solidFill>
              </a:rPr>
              <a:t> </a:t>
            </a:r>
            <a:r>
              <a:rPr lang="en-US" dirty="0" err="1">
                <a:solidFill>
                  <a:schemeClr val="tx1"/>
                </a:solidFill>
              </a:rPr>
              <a:t>transação</a:t>
            </a:r>
            <a:r>
              <a:rPr lang="en-US" dirty="0">
                <a:solidFill>
                  <a:schemeClr val="tx1"/>
                </a:solidFill>
              </a:rPr>
              <a:t> </a:t>
            </a:r>
            <a:r>
              <a:rPr lang="en-US" dirty="0" err="1">
                <a:solidFill>
                  <a:schemeClr val="tx1"/>
                </a:solidFill>
              </a:rPr>
              <a:t>importante</a:t>
            </a:r>
            <a:r>
              <a:rPr lang="en-US" dirty="0">
                <a:solidFill>
                  <a:schemeClr val="tx1"/>
                </a:solidFill>
              </a:rPr>
              <a:t> </a:t>
            </a:r>
            <a:r>
              <a:rPr lang="en-US" dirty="0" err="1">
                <a:solidFill>
                  <a:schemeClr val="tx1"/>
                </a:solidFill>
              </a:rPr>
              <a:t>para</a:t>
            </a:r>
            <a:r>
              <a:rPr lang="en-US" dirty="0">
                <a:solidFill>
                  <a:schemeClr val="tx1"/>
                </a:solidFill>
              </a:rPr>
              <a:t> o Bob </a:t>
            </a:r>
            <a:r>
              <a:rPr lang="en-US" dirty="0" err="1">
                <a:solidFill>
                  <a:schemeClr val="tx1"/>
                </a:solidFill>
              </a:rPr>
              <a:t>que</a:t>
            </a:r>
            <a:r>
              <a:rPr lang="en-US" dirty="0">
                <a:solidFill>
                  <a:schemeClr val="tx1"/>
                </a:solidFill>
              </a:rPr>
              <a:t> </a:t>
            </a:r>
            <a:r>
              <a:rPr lang="en-US" dirty="0" err="1">
                <a:solidFill>
                  <a:schemeClr val="tx1"/>
                </a:solidFill>
              </a:rPr>
              <a:t>deve</a:t>
            </a:r>
            <a:r>
              <a:rPr lang="en-US" dirty="0">
                <a:solidFill>
                  <a:schemeClr val="tx1"/>
                </a:solidFill>
              </a:rPr>
              <a:t> </a:t>
            </a:r>
            <a:r>
              <a:rPr lang="en-US" dirty="0" err="1">
                <a:solidFill>
                  <a:schemeClr val="tx1"/>
                </a:solidFill>
              </a:rPr>
              <a:t>encontrar</a:t>
            </a:r>
            <a:r>
              <a:rPr lang="en-US" dirty="0">
                <a:solidFill>
                  <a:schemeClr val="tx1"/>
                </a:solidFill>
              </a:rPr>
              <a:t> um </a:t>
            </a:r>
            <a:r>
              <a:rPr lang="en-US" dirty="0" err="1">
                <a:solidFill>
                  <a:schemeClr val="tx1"/>
                </a:solidFill>
              </a:rPr>
              <a:t>lugar</a:t>
            </a:r>
            <a:r>
              <a:rPr lang="en-US" dirty="0">
                <a:solidFill>
                  <a:schemeClr val="tx1"/>
                </a:solidFill>
              </a:rPr>
              <a:t> no </a:t>
            </a:r>
            <a:r>
              <a:rPr lang="en-US" dirty="0" err="1">
                <a:solidFill>
                  <a:schemeClr val="tx1"/>
                </a:solidFill>
              </a:rPr>
              <a:t>próximo</a:t>
            </a:r>
            <a:r>
              <a:rPr lang="en-US" dirty="0">
                <a:solidFill>
                  <a:schemeClr val="tx1"/>
                </a:solidFill>
              </a:rPr>
              <a:t> </a:t>
            </a:r>
            <a:r>
              <a:rPr lang="en-US" dirty="0" err="1">
                <a:solidFill>
                  <a:schemeClr val="tx1"/>
                </a:solidFill>
              </a:rPr>
              <a:t>autocarro</a:t>
            </a:r>
            <a:r>
              <a:rPr lang="en-US" dirty="0">
                <a:solidFill>
                  <a:schemeClr val="tx1"/>
                </a:solidFill>
              </a:rPr>
              <a:t>, </a:t>
            </a:r>
            <a:r>
              <a:rPr lang="en-US" dirty="0" err="1">
                <a:solidFill>
                  <a:schemeClr val="tx1"/>
                </a:solidFill>
              </a:rPr>
              <a:t>ela</a:t>
            </a:r>
            <a:r>
              <a:rPr lang="en-US" dirty="0">
                <a:solidFill>
                  <a:schemeClr val="tx1"/>
                </a:solidFill>
              </a:rPr>
              <a:t> </a:t>
            </a:r>
            <a:r>
              <a:rPr lang="en-US" dirty="0" err="1">
                <a:solidFill>
                  <a:schemeClr val="tx1"/>
                </a:solidFill>
              </a:rPr>
              <a:t>pode</a:t>
            </a:r>
            <a:r>
              <a:rPr lang="en-US" dirty="0">
                <a:solidFill>
                  <a:schemeClr val="tx1"/>
                </a:solidFill>
              </a:rPr>
              <a:t> </a:t>
            </a:r>
            <a:r>
              <a:rPr lang="en-US" dirty="0" err="1">
                <a:solidFill>
                  <a:schemeClr val="tx1"/>
                </a:solidFill>
              </a:rPr>
              <a:t>pagar</a:t>
            </a:r>
            <a:r>
              <a:rPr lang="en-US" dirty="0">
                <a:solidFill>
                  <a:schemeClr val="tx1"/>
                </a:solidFill>
              </a:rPr>
              <a:t> </a:t>
            </a:r>
            <a:r>
              <a:rPr lang="en-US" dirty="0" err="1">
                <a:solidFill>
                  <a:schemeClr val="tx1"/>
                </a:solidFill>
              </a:rPr>
              <a:t>uma</a:t>
            </a:r>
            <a:r>
              <a:rPr lang="en-US" dirty="0">
                <a:solidFill>
                  <a:schemeClr val="tx1"/>
                </a:solidFill>
              </a:rPr>
              <a:t> taxa </a:t>
            </a:r>
            <a:r>
              <a:rPr lang="en-US" dirty="0" err="1">
                <a:solidFill>
                  <a:schemeClr val="tx1"/>
                </a:solidFill>
              </a:rPr>
              <a:t>acima</a:t>
            </a:r>
            <a:r>
              <a:rPr lang="en-US" dirty="0">
                <a:solidFill>
                  <a:schemeClr val="tx1"/>
                </a:solidFill>
              </a:rPr>
              <a:t> da </a:t>
            </a:r>
            <a:r>
              <a:rPr lang="en-US" dirty="0" err="1">
                <a:solidFill>
                  <a:schemeClr val="tx1"/>
                </a:solidFill>
              </a:rPr>
              <a:t>média</a:t>
            </a:r>
            <a:r>
              <a:rPr lang="en-US" dirty="0">
                <a:solidFill>
                  <a:schemeClr val="tx1"/>
                </a:solidFill>
              </a:rPr>
              <a:t>. O "</a:t>
            </a:r>
            <a:r>
              <a:rPr lang="en-US" dirty="0" err="1">
                <a:solidFill>
                  <a:schemeClr val="tx1"/>
                </a:solidFill>
              </a:rPr>
              <a:t>motorista</a:t>
            </a:r>
            <a:r>
              <a:rPr lang="en-US" dirty="0">
                <a:solidFill>
                  <a:schemeClr val="tx1"/>
                </a:solidFill>
              </a:rPr>
              <a:t> do </a:t>
            </a:r>
            <a:r>
              <a:rPr lang="en-US" dirty="0" err="1">
                <a:solidFill>
                  <a:schemeClr val="tx1"/>
                </a:solidFill>
              </a:rPr>
              <a:t>autocarro</a:t>
            </a:r>
            <a:r>
              <a:rPr lang="en-US" dirty="0">
                <a:solidFill>
                  <a:schemeClr val="tx1"/>
                </a:solidFill>
              </a:rPr>
              <a:t>" (o </a:t>
            </a:r>
            <a:r>
              <a:rPr lang="en-US" dirty="0" err="1">
                <a:solidFill>
                  <a:schemeClr val="tx1"/>
                </a:solidFill>
              </a:rPr>
              <a:t>minerador</a:t>
            </a:r>
            <a:r>
              <a:rPr lang="en-US" dirty="0">
                <a:solidFill>
                  <a:schemeClr val="tx1"/>
                </a:solidFill>
              </a:rPr>
              <a:t>) </a:t>
            </a:r>
            <a:r>
              <a:rPr lang="en-US" dirty="0" err="1">
                <a:solidFill>
                  <a:schemeClr val="tx1"/>
                </a:solidFill>
              </a:rPr>
              <a:t>não</a:t>
            </a:r>
            <a:r>
              <a:rPr lang="en-US" dirty="0">
                <a:solidFill>
                  <a:schemeClr val="tx1"/>
                </a:solidFill>
              </a:rPr>
              <a:t> </a:t>
            </a:r>
            <a:r>
              <a:rPr lang="en-US" dirty="0" err="1">
                <a:solidFill>
                  <a:schemeClr val="tx1"/>
                </a:solidFill>
              </a:rPr>
              <a:t>precisa</a:t>
            </a:r>
            <a:r>
              <a:rPr lang="en-US" dirty="0">
                <a:solidFill>
                  <a:schemeClr val="tx1"/>
                </a:solidFill>
              </a:rPr>
              <a:t> de </a:t>
            </a:r>
            <a:r>
              <a:rPr lang="en-US" dirty="0" err="1">
                <a:solidFill>
                  <a:schemeClr val="tx1"/>
                </a:solidFill>
              </a:rPr>
              <a:t>permitir</a:t>
            </a:r>
            <a:r>
              <a:rPr lang="en-US" dirty="0">
                <a:solidFill>
                  <a:schemeClr val="tx1"/>
                </a:solidFill>
              </a:rPr>
              <a:t> a </a:t>
            </a:r>
            <a:r>
              <a:rPr lang="en-US" dirty="0" err="1">
                <a:solidFill>
                  <a:schemeClr val="tx1"/>
                </a:solidFill>
              </a:rPr>
              <a:t>transação</a:t>
            </a:r>
            <a:r>
              <a:rPr lang="en-US" dirty="0">
                <a:solidFill>
                  <a:schemeClr val="tx1"/>
                </a:solidFill>
              </a:rPr>
              <a:t>, </a:t>
            </a:r>
            <a:r>
              <a:rPr lang="en-US" dirty="0" err="1">
                <a:solidFill>
                  <a:schemeClr val="tx1"/>
                </a:solidFill>
              </a:rPr>
              <a:t>embora</a:t>
            </a:r>
            <a:r>
              <a:rPr lang="en-US" dirty="0">
                <a:solidFill>
                  <a:schemeClr val="tx1"/>
                </a:solidFill>
              </a:rPr>
              <a:t> </a:t>
            </a:r>
            <a:r>
              <a:rPr lang="en-US" dirty="0" err="1">
                <a:solidFill>
                  <a:schemeClr val="tx1"/>
                </a:solidFill>
              </a:rPr>
              <a:t>possa</a:t>
            </a:r>
            <a:r>
              <a:rPr lang="en-US" dirty="0">
                <a:solidFill>
                  <a:schemeClr val="tx1"/>
                </a:solidFill>
              </a:rPr>
              <a:t> </a:t>
            </a:r>
            <a:r>
              <a:rPr lang="en-US" dirty="0" err="1">
                <a:solidFill>
                  <a:schemeClr val="tx1"/>
                </a:solidFill>
              </a:rPr>
              <a:t>ganhar</a:t>
            </a:r>
            <a:r>
              <a:rPr lang="en-US" dirty="0">
                <a:solidFill>
                  <a:schemeClr val="tx1"/>
                </a:solidFill>
              </a:rPr>
              <a:t> </a:t>
            </a:r>
            <a:r>
              <a:rPr lang="en-US" dirty="0" err="1">
                <a:solidFill>
                  <a:schemeClr val="tx1"/>
                </a:solidFill>
              </a:rPr>
              <a:t>uma</a:t>
            </a:r>
            <a:r>
              <a:rPr lang="en-US" dirty="0">
                <a:solidFill>
                  <a:schemeClr val="tx1"/>
                </a:solidFill>
              </a:rPr>
              <a:t> taxa de </a:t>
            </a:r>
            <a:r>
              <a:rPr lang="en-US" dirty="0" err="1">
                <a:solidFill>
                  <a:schemeClr val="tx1"/>
                </a:solidFill>
              </a:rPr>
              <a:t>transação</a:t>
            </a:r>
            <a:r>
              <a:rPr lang="en-US" dirty="0">
                <a:solidFill>
                  <a:schemeClr val="tx1"/>
                </a:solidFill>
              </a:rPr>
              <a:t> </a:t>
            </a:r>
            <a:r>
              <a:rPr lang="en-US" dirty="0" err="1">
                <a:solidFill>
                  <a:schemeClr val="tx1"/>
                </a:solidFill>
              </a:rPr>
              <a:t>relativamente</a:t>
            </a:r>
            <a:r>
              <a:rPr lang="en-US" dirty="0">
                <a:solidFill>
                  <a:schemeClr val="tx1"/>
                </a:solidFill>
              </a:rPr>
              <a:t> </a:t>
            </a:r>
            <a:r>
              <a:rPr lang="en-US" dirty="0" err="1">
                <a:solidFill>
                  <a:schemeClr val="tx1"/>
                </a:solidFill>
              </a:rPr>
              <a:t>alta</a:t>
            </a:r>
            <a:r>
              <a:rPr lang="en-US" dirty="0">
                <a:solidFill>
                  <a:schemeClr val="tx1"/>
                </a:solidFill>
              </a:rPr>
              <a:t> se o </a:t>
            </a:r>
            <a:r>
              <a:rPr lang="en-US" dirty="0" err="1">
                <a:solidFill>
                  <a:schemeClr val="tx1"/>
                </a:solidFill>
              </a:rPr>
              <a:t>fizer</a:t>
            </a:r>
            <a:r>
              <a:rPr lang="en-US" dirty="0">
                <a:solidFill>
                  <a:schemeClr val="tx1"/>
                </a:solidFill>
              </a:rPr>
              <a:t>. Como </a:t>
            </a:r>
            <a:r>
              <a:rPr lang="en-US" dirty="0" err="1">
                <a:solidFill>
                  <a:schemeClr val="tx1"/>
                </a:solidFill>
              </a:rPr>
              <a:t>resultado</a:t>
            </a:r>
            <a:r>
              <a:rPr lang="en-US" dirty="0">
                <a:solidFill>
                  <a:schemeClr val="tx1"/>
                </a:solidFill>
              </a:rPr>
              <a:t>, </a:t>
            </a:r>
            <a:r>
              <a:rPr lang="en-US" dirty="0" err="1">
                <a:solidFill>
                  <a:schemeClr val="tx1"/>
                </a:solidFill>
              </a:rPr>
              <a:t>ele</a:t>
            </a:r>
            <a:r>
              <a:rPr lang="en-US" dirty="0">
                <a:solidFill>
                  <a:schemeClr val="tx1"/>
                </a:solidFill>
              </a:rPr>
              <a:t> tem um </a:t>
            </a:r>
            <a:r>
              <a:rPr lang="en-US" dirty="0" err="1">
                <a:solidFill>
                  <a:schemeClr val="tx1"/>
                </a:solidFill>
              </a:rPr>
              <a:t>incentivo</a:t>
            </a:r>
            <a:r>
              <a:rPr lang="en-US" dirty="0">
                <a:solidFill>
                  <a:schemeClr val="tx1"/>
                </a:solidFill>
              </a:rPr>
              <a:t> </a:t>
            </a:r>
            <a:r>
              <a:rPr lang="en-US" dirty="0" err="1">
                <a:solidFill>
                  <a:schemeClr val="tx1"/>
                </a:solidFill>
              </a:rPr>
              <a:t>económico</a:t>
            </a:r>
            <a:r>
              <a:rPr lang="en-US" dirty="0">
                <a:solidFill>
                  <a:schemeClr val="tx1"/>
                </a:solidFill>
              </a:rPr>
              <a:t> </a:t>
            </a:r>
            <a:r>
              <a:rPr lang="en-US" dirty="0" err="1">
                <a:solidFill>
                  <a:schemeClr val="tx1"/>
                </a:solidFill>
              </a:rPr>
              <a:t>para</a:t>
            </a:r>
            <a:r>
              <a:rPr lang="en-US" dirty="0">
                <a:solidFill>
                  <a:schemeClr val="tx1"/>
                </a:solidFill>
              </a:rPr>
              <a:t> </a:t>
            </a:r>
            <a:r>
              <a:rPr lang="en-US" dirty="0" err="1">
                <a:solidFill>
                  <a:schemeClr val="tx1"/>
                </a:solidFill>
              </a:rPr>
              <a:t>abrir</a:t>
            </a:r>
            <a:r>
              <a:rPr lang="en-US" dirty="0">
                <a:solidFill>
                  <a:schemeClr val="tx1"/>
                </a:solidFill>
              </a:rPr>
              <a:t> </a:t>
            </a:r>
            <a:r>
              <a:rPr lang="en-US" dirty="0" err="1">
                <a:solidFill>
                  <a:schemeClr val="tx1"/>
                </a:solidFill>
              </a:rPr>
              <a:t>espaço</a:t>
            </a:r>
            <a:r>
              <a:rPr lang="en-US" dirty="0">
                <a:solidFill>
                  <a:schemeClr val="tx1"/>
                </a:solidFill>
              </a:rPr>
              <a:t> </a:t>
            </a:r>
            <a:r>
              <a:rPr lang="en-US" dirty="0" err="1">
                <a:solidFill>
                  <a:schemeClr val="tx1"/>
                </a:solidFill>
              </a:rPr>
              <a:t>para</a:t>
            </a:r>
            <a:r>
              <a:rPr lang="en-US" dirty="0">
                <a:solidFill>
                  <a:schemeClr val="tx1"/>
                </a:solidFill>
              </a:rPr>
              <a:t> a </a:t>
            </a:r>
            <a:r>
              <a:rPr lang="en-US" dirty="0" err="1">
                <a:solidFill>
                  <a:schemeClr val="tx1"/>
                </a:solidFill>
              </a:rPr>
              <a:t>transação</a:t>
            </a:r>
            <a:r>
              <a:rPr lang="en-US" dirty="0">
                <a:solidFill>
                  <a:schemeClr val="tx1"/>
                </a:solidFill>
              </a:rPr>
              <a:t> no </a:t>
            </a:r>
            <a:r>
              <a:rPr lang="en-US" dirty="0" err="1">
                <a:solidFill>
                  <a:schemeClr val="tx1"/>
                </a:solidFill>
              </a:rPr>
              <a:t>seu</a:t>
            </a:r>
            <a:r>
              <a:rPr lang="en-US" dirty="0">
                <a:solidFill>
                  <a:schemeClr val="tx1"/>
                </a:solidFill>
              </a:rPr>
              <a:t> </a:t>
            </a:r>
            <a:r>
              <a:rPr lang="en-US" dirty="0" err="1">
                <a:solidFill>
                  <a:schemeClr val="tx1"/>
                </a:solidFill>
              </a:rPr>
              <a:t>autocarro</a:t>
            </a:r>
            <a:r>
              <a:rPr lang="en-US" dirty="0">
                <a:solidFill>
                  <a:schemeClr val="tx1"/>
                </a:solidFill>
              </a:rPr>
              <a:t>.</a:t>
            </a:r>
          </a:p>
          <a:p>
            <a:endParaRPr lang="en-US" dirty="0">
              <a:solidFill>
                <a:schemeClr val="tx1"/>
              </a:solidFill>
            </a:endParaRPr>
          </a:p>
          <a:p>
            <a:r>
              <a:rPr lang="en-US" dirty="0">
                <a:solidFill>
                  <a:srgbClr val="000000"/>
                </a:solidFill>
              </a:rPr>
              <a:t>O </a:t>
            </a:r>
            <a:r>
              <a:rPr lang="en-US" dirty="0" err="1">
                <a:solidFill>
                  <a:srgbClr val="000000"/>
                </a:solidFill>
              </a:rPr>
              <a:t>problema</a:t>
            </a:r>
            <a:r>
              <a:rPr lang="en-US" dirty="0">
                <a:solidFill>
                  <a:srgbClr val="000000"/>
                </a:solidFill>
              </a:rPr>
              <a:t> surge se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tentarem</a:t>
            </a:r>
            <a:r>
              <a:rPr lang="en-US" dirty="0">
                <a:solidFill>
                  <a:srgbClr val="000000"/>
                </a:solidFill>
              </a:rPr>
              <a:t> </a:t>
            </a:r>
            <a:r>
              <a:rPr lang="en-US" dirty="0" err="1">
                <a:solidFill>
                  <a:srgbClr val="000000"/>
                </a:solidFill>
              </a:rPr>
              <a:t>enviar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fornecerem</a:t>
            </a:r>
            <a:r>
              <a:rPr lang="en-US" dirty="0">
                <a:solidFill>
                  <a:srgbClr val="000000"/>
                </a:solidFill>
              </a:rPr>
              <a:t> </a:t>
            </a:r>
            <a:r>
              <a:rPr lang="en-US" dirty="0" err="1">
                <a:solidFill>
                  <a:srgbClr val="000000"/>
                </a:solidFill>
              </a:rPr>
              <a:t>uma</a:t>
            </a:r>
            <a:r>
              <a:rPr lang="en-US" dirty="0">
                <a:solidFill>
                  <a:srgbClr val="000000"/>
                </a:solidFill>
              </a:rPr>
              <a:t> taxa </a:t>
            </a:r>
            <a:r>
              <a:rPr lang="en-US" dirty="0" err="1">
                <a:solidFill>
                  <a:srgbClr val="000000"/>
                </a:solidFill>
              </a:rPr>
              <a:t>acima</a:t>
            </a:r>
            <a:r>
              <a:rPr lang="en-US" dirty="0">
                <a:solidFill>
                  <a:srgbClr val="000000"/>
                </a:solidFill>
              </a:rPr>
              <a:t> da </a:t>
            </a:r>
            <a:r>
              <a:rPr lang="en-US" dirty="0" err="1">
                <a:solidFill>
                  <a:srgbClr val="000000"/>
                </a:solidFill>
              </a:rPr>
              <a:t>média</a:t>
            </a:r>
            <a:r>
              <a:rPr lang="en-US" dirty="0">
                <a:solidFill>
                  <a:srgbClr val="000000"/>
                </a:solidFill>
              </a:rPr>
              <a:t>. O </a:t>
            </a:r>
            <a:r>
              <a:rPr lang="en-US" dirty="0" err="1">
                <a:solidFill>
                  <a:srgbClr val="000000"/>
                </a:solidFill>
              </a:rPr>
              <a:t>espaço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blockchain</a:t>
            </a:r>
            <a:r>
              <a:rPr lang="en-US" dirty="0">
                <a:solidFill>
                  <a:srgbClr val="000000"/>
                </a:solidFill>
              </a:rPr>
              <a:t>, o </a:t>
            </a:r>
            <a:r>
              <a:rPr lang="en-US" dirty="0" err="1">
                <a:solidFill>
                  <a:srgbClr val="000000"/>
                </a:solidFill>
              </a:rPr>
              <a:t>espaço</a:t>
            </a:r>
            <a:r>
              <a:rPr lang="en-US" dirty="0">
                <a:solidFill>
                  <a:srgbClr val="000000"/>
                </a:solidFill>
              </a:rPr>
              <a:t> no </a:t>
            </a:r>
            <a:r>
              <a:rPr lang="en-US" dirty="0" err="1">
                <a:solidFill>
                  <a:srgbClr val="000000"/>
                </a:solidFill>
              </a:rPr>
              <a:t>próximo</a:t>
            </a:r>
            <a:r>
              <a:rPr lang="en-US" dirty="0">
                <a:solidFill>
                  <a:srgbClr val="000000"/>
                </a:solidFill>
              </a:rPr>
              <a:t> </a:t>
            </a:r>
            <a:r>
              <a:rPr lang="en-US" dirty="0" err="1">
                <a:solidFill>
                  <a:srgbClr val="000000"/>
                </a:solidFill>
              </a:rPr>
              <a:t>bloco</a:t>
            </a:r>
            <a:r>
              <a:rPr lang="en-US" dirty="0">
                <a:solidFill>
                  <a:srgbClr val="000000"/>
                </a:solidFill>
              </a:rPr>
              <a:t>, no </a:t>
            </a:r>
            <a:r>
              <a:rPr lang="en-US" dirty="0" err="1">
                <a:solidFill>
                  <a:srgbClr val="000000"/>
                </a:solidFill>
              </a:rPr>
              <a:t>próximo</a:t>
            </a:r>
            <a:r>
              <a:rPr lang="en-US" dirty="0">
                <a:solidFill>
                  <a:srgbClr val="000000"/>
                </a:solidFill>
              </a:rPr>
              <a:t> </a:t>
            </a:r>
            <a:r>
              <a:rPr lang="en-US" dirty="0" err="1">
                <a:solidFill>
                  <a:srgbClr val="000000"/>
                </a:solidFill>
              </a:rPr>
              <a:t>autocarro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fixo</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medida</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mais</a:t>
            </a:r>
            <a:r>
              <a:rPr lang="en-US" dirty="0">
                <a:solidFill>
                  <a:srgbClr val="000000"/>
                </a:solidFill>
              </a:rPr>
              <a:t> e </a:t>
            </a:r>
            <a:r>
              <a:rPr lang="en-US" dirty="0" err="1">
                <a:solidFill>
                  <a:srgbClr val="000000"/>
                </a:solidFill>
              </a:rPr>
              <a:t>mais</a:t>
            </a:r>
            <a:r>
              <a:rPr lang="en-US" dirty="0">
                <a:solidFill>
                  <a:srgbClr val="000000"/>
                </a:solidFill>
              </a:rPr>
              <a:t> </a:t>
            </a:r>
            <a:r>
              <a:rPr lang="en-US" dirty="0" err="1">
                <a:solidFill>
                  <a:srgbClr val="000000"/>
                </a:solidFill>
              </a:rPr>
              <a:t>pessoas</a:t>
            </a:r>
            <a:r>
              <a:rPr lang="en-US" dirty="0">
                <a:solidFill>
                  <a:srgbClr val="000000"/>
                </a:solidFill>
              </a:rPr>
              <a:t> </a:t>
            </a:r>
            <a:r>
              <a:rPr lang="en-US" dirty="0" err="1">
                <a:solidFill>
                  <a:srgbClr val="000000"/>
                </a:solidFill>
              </a:rPr>
              <a:t>querem</a:t>
            </a:r>
            <a:r>
              <a:rPr lang="en-US" dirty="0">
                <a:solidFill>
                  <a:srgbClr val="000000"/>
                </a:solidFill>
              </a:rPr>
              <a:t> </a:t>
            </a:r>
            <a:r>
              <a:rPr lang="en-US" dirty="0" err="1">
                <a:solidFill>
                  <a:srgbClr val="000000"/>
                </a:solidFill>
              </a:rPr>
              <a:t>usar</a:t>
            </a:r>
            <a:r>
              <a:rPr lang="en-US" dirty="0">
                <a:solidFill>
                  <a:srgbClr val="000000"/>
                </a:solidFill>
              </a:rPr>
              <a:t> o </a:t>
            </a:r>
            <a:r>
              <a:rPr lang="en-US" dirty="0" err="1">
                <a:solidFill>
                  <a:srgbClr val="000000"/>
                </a:solidFill>
              </a:rPr>
              <a:t>sistema</a:t>
            </a:r>
            <a:r>
              <a:rPr lang="en-US" dirty="0">
                <a:solidFill>
                  <a:srgbClr val="000000"/>
                </a:solidFill>
              </a:rPr>
              <a:t> </a:t>
            </a:r>
            <a:r>
              <a:rPr lang="en-US" dirty="0" err="1">
                <a:solidFill>
                  <a:srgbClr val="000000"/>
                </a:solidFill>
              </a:rPr>
              <a:t>monetário</a:t>
            </a:r>
            <a:r>
              <a:rPr lang="en-US" dirty="0">
                <a:solidFill>
                  <a:srgbClr val="000000"/>
                </a:solidFill>
              </a:rPr>
              <a:t> </a:t>
            </a:r>
            <a:r>
              <a:rPr lang="en-US" dirty="0" err="1">
                <a:solidFill>
                  <a:srgbClr val="000000"/>
                </a:solidFill>
              </a:rPr>
              <a:t>Bitcoin</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medida</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mais</a:t>
            </a:r>
            <a:r>
              <a:rPr lang="en-US" dirty="0">
                <a:solidFill>
                  <a:srgbClr val="000000"/>
                </a:solidFill>
              </a:rPr>
              <a:t> e </a:t>
            </a:r>
            <a:r>
              <a:rPr lang="en-US" dirty="0" err="1">
                <a:solidFill>
                  <a:srgbClr val="000000"/>
                </a:solidFill>
              </a:rPr>
              <a:t>mais</a:t>
            </a:r>
            <a:r>
              <a:rPr lang="en-US" dirty="0">
                <a:solidFill>
                  <a:srgbClr val="000000"/>
                </a:solidFill>
              </a:rPr>
              <a:t> </a:t>
            </a:r>
            <a:r>
              <a:rPr lang="en-US" dirty="0" err="1">
                <a:solidFill>
                  <a:srgbClr val="000000"/>
                </a:solidFill>
              </a:rPr>
              <a:t>transações</a:t>
            </a:r>
            <a:r>
              <a:rPr lang="en-US" dirty="0">
                <a:solidFill>
                  <a:srgbClr val="000000"/>
                </a:solidFill>
              </a:rPr>
              <a:t> se </a:t>
            </a:r>
            <a:r>
              <a:rPr lang="en-US" dirty="0" err="1">
                <a:solidFill>
                  <a:srgbClr val="000000"/>
                </a:solidFill>
              </a:rPr>
              <a:t>aglomerarem</a:t>
            </a:r>
            <a:r>
              <a:rPr lang="en-US" dirty="0">
                <a:solidFill>
                  <a:srgbClr val="000000"/>
                </a:solidFill>
              </a:rPr>
              <a:t> no </a:t>
            </a:r>
            <a:r>
              <a:rPr lang="en-US" dirty="0" err="1">
                <a:solidFill>
                  <a:srgbClr val="000000"/>
                </a:solidFill>
              </a:rPr>
              <a:t>autocarro</a:t>
            </a:r>
            <a:r>
              <a:rPr lang="en-US" dirty="0">
                <a:solidFill>
                  <a:srgbClr val="000000"/>
                </a:solidFill>
              </a:rPr>
              <a:t>, as </a:t>
            </a:r>
            <a:r>
              <a:rPr lang="en-US" dirty="0" err="1">
                <a:solidFill>
                  <a:srgbClr val="000000"/>
                </a:solidFill>
              </a:rPr>
              <a:t>taxas</a:t>
            </a:r>
            <a:r>
              <a:rPr lang="en-US" dirty="0">
                <a:solidFill>
                  <a:srgbClr val="000000"/>
                </a:solidFill>
              </a:rPr>
              <a:t> de </a:t>
            </a:r>
            <a:r>
              <a:rPr lang="en-US" dirty="0" err="1">
                <a:solidFill>
                  <a:srgbClr val="000000"/>
                </a:solidFill>
              </a:rPr>
              <a:t>transação</a:t>
            </a:r>
            <a:r>
              <a:rPr lang="en-US" dirty="0">
                <a:solidFill>
                  <a:srgbClr val="000000"/>
                </a:solidFill>
              </a:rPr>
              <a:t> </a:t>
            </a:r>
            <a:r>
              <a:rPr lang="en-US" dirty="0" err="1">
                <a:solidFill>
                  <a:srgbClr val="000000"/>
                </a:solidFill>
              </a:rPr>
              <a:t>aumentam</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ocorre</a:t>
            </a:r>
            <a:r>
              <a:rPr lang="en-US" dirty="0">
                <a:solidFill>
                  <a:srgbClr val="000000"/>
                </a:solidFill>
              </a:rPr>
              <a:t> </a:t>
            </a:r>
            <a:r>
              <a:rPr lang="en-US" dirty="0" err="1">
                <a:solidFill>
                  <a:srgbClr val="000000"/>
                </a:solidFill>
              </a:rPr>
              <a:t>porque</a:t>
            </a:r>
            <a:r>
              <a:rPr lang="en-US" dirty="0">
                <a:solidFill>
                  <a:srgbClr val="000000"/>
                </a:solidFill>
              </a:rPr>
              <a:t> as </a:t>
            </a:r>
            <a:r>
              <a:rPr lang="en-US" dirty="0" err="1">
                <a:solidFill>
                  <a:srgbClr val="000000"/>
                </a:solidFill>
              </a:rPr>
              <a:t>transações</a:t>
            </a:r>
            <a:r>
              <a:rPr lang="en-US" dirty="0">
                <a:solidFill>
                  <a:srgbClr val="000000"/>
                </a:solidFill>
              </a:rPr>
              <a:t> </a:t>
            </a:r>
            <a:r>
              <a:rPr lang="en-US" dirty="0" err="1">
                <a:solidFill>
                  <a:srgbClr val="000000"/>
                </a:solidFill>
              </a:rPr>
              <a:t>competem</a:t>
            </a:r>
            <a:r>
              <a:rPr lang="en-US" dirty="0">
                <a:solidFill>
                  <a:srgbClr val="000000"/>
                </a:solidFill>
              </a:rPr>
              <a:t> </a:t>
            </a:r>
            <a:r>
              <a:rPr lang="en-US" dirty="0" err="1">
                <a:solidFill>
                  <a:srgbClr val="000000"/>
                </a:solidFill>
              </a:rPr>
              <a:t>por</a:t>
            </a:r>
            <a:r>
              <a:rPr lang="en-US" dirty="0">
                <a:solidFill>
                  <a:srgbClr val="000000"/>
                </a:solidFill>
              </a:rPr>
              <a:t> um </a:t>
            </a:r>
            <a:r>
              <a:rPr lang="en-US" dirty="0" err="1">
                <a:solidFill>
                  <a:srgbClr val="000000"/>
                </a:solidFill>
              </a:rPr>
              <a:t>lugar</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meio</a:t>
            </a:r>
            <a:r>
              <a:rPr lang="en-US" dirty="0">
                <a:solidFill>
                  <a:srgbClr val="000000"/>
                </a:solidFill>
              </a:rPr>
              <a:t> de </a:t>
            </a:r>
            <a:r>
              <a:rPr lang="en-US" dirty="0" err="1">
                <a:solidFill>
                  <a:srgbClr val="000000"/>
                </a:solidFill>
              </a:rPr>
              <a:t>suas</a:t>
            </a:r>
            <a:r>
              <a:rPr lang="en-US" dirty="0">
                <a:solidFill>
                  <a:srgbClr val="000000"/>
                </a:solidFill>
              </a:rPr>
              <a:t> </a:t>
            </a:r>
            <a:r>
              <a:rPr lang="en-US" dirty="0" err="1">
                <a:solidFill>
                  <a:srgbClr val="000000"/>
                </a:solidFill>
              </a:rPr>
              <a:t>taxas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dezembro</a:t>
            </a:r>
            <a:r>
              <a:rPr lang="en-US" dirty="0">
                <a:solidFill>
                  <a:srgbClr val="000000"/>
                </a:solidFill>
              </a:rPr>
              <a:t> de 2017, </a:t>
            </a:r>
            <a:r>
              <a:rPr lang="en-US" dirty="0" err="1">
                <a:solidFill>
                  <a:srgbClr val="000000"/>
                </a:solidFill>
              </a:rPr>
              <a:t>pode</a:t>
            </a:r>
            <a:r>
              <a:rPr lang="en-US" dirty="0">
                <a:solidFill>
                  <a:srgbClr val="000000"/>
                </a:solidFill>
              </a:rPr>
              <a:t>-se </a:t>
            </a:r>
            <a:r>
              <a:rPr lang="en-US" dirty="0" err="1">
                <a:solidFill>
                  <a:srgbClr val="000000"/>
                </a:solidFill>
              </a:rPr>
              <a:t>ver</a:t>
            </a:r>
            <a:r>
              <a:rPr lang="en-US" dirty="0">
                <a:solidFill>
                  <a:srgbClr val="000000"/>
                </a:solidFill>
              </a:rPr>
              <a:t> um </a:t>
            </a:r>
            <a:r>
              <a:rPr lang="en-US" dirty="0" err="1">
                <a:solidFill>
                  <a:srgbClr val="000000"/>
                </a:solidFill>
              </a:rPr>
              <a:t>exemplo</a:t>
            </a:r>
            <a:r>
              <a:rPr lang="en-US" dirty="0">
                <a:solidFill>
                  <a:srgbClr val="000000"/>
                </a:solidFill>
              </a:rPr>
              <a:t> </a:t>
            </a:r>
            <a:r>
              <a:rPr lang="en-US" dirty="0" err="1">
                <a:solidFill>
                  <a:srgbClr val="000000"/>
                </a:solidFill>
              </a:rPr>
              <a:t>dessa</a:t>
            </a:r>
            <a:r>
              <a:rPr lang="en-US" dirty="0">
                <a:solidFill>
                  <a:srgbClr val="000000"/>
                </a:solidFill>
              </a:rPr>
              <a:t> </a:t>
            </a:r>
            <a:r>
              <a:rPr lang="en-US" dirty="0" err="1">
                <a:solidFill>
                  <a:srgbClr val="000000"/>
                </a:solidFill>
              </a:rPr>
              <a:t>licitação</a:t>
            </a:r>
            <a:r>
              <a:rPr lang="en-US" dirty="0">
                <a:solidFill>
                  <a:srgbClr val="000000"/>
                </a:solidFill>
              </a:rPr>
              <a:t> de </a:t>
            </a:r>
            <a:r>
              <a:rPr lang="en-US" dirty="0" err="1">
                <a:solidFill>
                  <a:srgbClr val="000000"/>
                </a:solidFill>
              </a:rPr>
              <a:t>taxas</a:t>
            </a:r>
            <a:r>
              <a:rPr lang="en-US" dirty="0">
                <a:solidFill>
                  <a:srgbClr val="000000"/>
                </a:solidFill>
              </a:rPr>
              <a:t> de </a:t>
            </a:r>
            <a:r>
              <a:rPr lang="en-US" dirty="0" err="1">
                <a:solidFill>
                  <a:srgbClr val="000000"/>
                </a:solidFill>
              </a:rPr>
              <a:t>transação</a:t>
            </a:r>
            <a:r>
              <a:rPr lang="en-US" dirty="0">
                <a:solidFill>
                  <a:srgbClr val="000000"/>
                </a:solidFill>
              </a:rPr>
              <a:t>. A taxa de </a:t>
            </a:r>
            <a:r>
              <a:rPr lang="en-US" dirty="0" err="1">
                <a:solidFill>
                  <a:srgbClr val="000000"/>
                </a:solidFill>
              </a:rPr>
              <a:t>transação</a:t>
            </a:r>
            <a:r>
              <a:rPr lang="en-US" dirty="0">
                <a:solidFill>
                  <a:srgbClr val="000000"/>
                </a:solidFill>
              </a:rPr>
              <a:t>, </a:t>
            </a:r>
            <a:r>
              <a:rPr lang="en-US" dirty="0" err="1">
                <a:solidFill>
                  <a:srgbClr val="000000"/>
                </a:solidFill>
              </a:rPr>
              <a:t>portanto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depende</a:t>
            </a:r>
            <a:r>
              <a:rPr lang="en-US" dirty="0">
                <a:solidFill>
                  <a:srgbClr val="000000"/>
                </a:solidFill>
              </a:rPr>
              <a:t> de </a:t>
            </a:r>
            <a:r>
              <a:rPr lang="en-US" dirty="0" err="1">
                <a:solidFill>
                  <a:srgbClr val="000000"/>
                </a:solidFill>
              </a:rPr>
              <a:t>quanto</a:t>
            </a:r>
            <a:r>
              <a:rPr lang="en-US" dirty="0">
                <a:solidFill>
                  <a:srgbClr val="000000"/>
                </a:solidFill>
              </a:rPr>
              <a:t> </a:t>
            </a:r>
            <a:r>
              <a:rPr lang="en-US" dirty="0" err="1">
                <a:solidFill>
                  <a:srgbClr val="000000"/>
                </a:solidFill>
              </a:rPr>
              <a:t>Bitcoin</a:t>
            </a:r>
            <a:r>
              <a:rPr lang="en-US" dirty="0">
                <a:solidFill>
                  <a:srgbClr val="000000"/>
                </a:solidFill>
              </a:rPr>
              <a:t> </a:t>
            </a:r>
            <a:r>
              <a:rPr lang="en-US" dirty="0" err="1">
                <a:solidFill>
                  <a:srgbClr val="000000"/>
                </a:solidFill>
              </a:rPr>
              <a:t>está</a:t>
            </a:r>
            <a:r>
              <a:rPr lang="en-US" dirty="0">
                <a:solidFill>
                  <a:srgbClr val="000000"/>
                </a:solidFill>
              </a:rPr>
              <a:t> a </a:t>
            </a:r>
            <a:r>
              <a:rPr lang="en-US" dirty="0" err="1">
                <a:solidFill>
                  <a:srgbClr val="000000"/>
                </a:solidFill>
              </a:rPr>
              <a:t>tentar</a:t>
            </a:r>
            <a:r>
              <a:rPr lang="en-US" dirty="0">
                <a:solidFill>
                  <a:srgbClr val="000000"/>
                </a:solidFill>
              </a:rPr>
              <a:t> </a:t>
            </a:r>
            <a:r>
              <a:rPr lang="en-US" dirty="0" err="1">
                <a:solidFill>
                  <a:srgbClr val="000000"/>
                </a:solidFill>
              </a:rPr>
              <a:t>enviar</a:t>
            </a:r>
            <a:r>
              <a:rPr lang="en-US" dirty="0">
                <a:solidFill>
                  <a:srgbClr val="000000"/>
                </a:solidFill>
              </a:rPr>
              <a:t>, mas aim da </a:t>
            </a:r>
            <a:r>
              <a:rPr lang="en-US" dirty="0" err="1">
                <a:solidFill>
                  <a:srgbClr val="000000"/>
                </a:solidFill>
              </a:rPr>
              <a:t>concorrência</a:t>
            </a:r>
            <a:r>
              <a:rPr lang="en-US" dirty="0">
                <a:solidFill>
                  <a:srgbClr val="000000"/>
                </a:solidFill>
              </a:rPr>
              <a:t> </a:t>
            </a:r>
            <a:r>
              <a:rPr lang="en-US" dirty="0" err="1">
                <a:solidFill>
                  <a:srgbClr val="000000"/>
                </a:solidFill>
              </a:rPr>
              <a:t>noutras</a:t>
            </a:r>
            <a:r>
              <a:rPr lang="en-US" dirty="0">
                <a:solidFill>
                  <a:srgbClr val="000000"/>
                </a:solidFill>
              </a:rPr>
              <a:t> </a:t>
            </a:r>
            <a:r>
              <a:rPr lang="en-US" dirty="0" err="1">
                <a:solidFill>
                  <a:srgbClr val="000000"/>
                </a:solidFill>
              </a:rPr>
              <a:t>transações</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confirmadas</a:t>
            </a:r>
            <a:r>
              <a:rPr lang="en-US" dirty="0">
                <a:solidFill>
                  <a:srgbClr val="000000"/>
                </a:solidFill>
              </a:rPr>
              <a:t> e do valor da taxa de </a:t>
            </a:r>
            <a:r>
              <a:rPr lang="en-US" dirty="0" err="1">
                <a:solidFill>
                  <a:srgbClr val="000000"/>
                </a:solidFill>
              </a:rPr>
              <a:t>transação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eles</a:t>
            </a:r>
            <a:r>
              <a:rPr lang="en-US" dirty="0">
                <a:solidFill>
                  <a:srgbClr val="000000"/>
                </a:solidFill>
              </a:rPr>
              <a:t> </a:t>
            </a:r>
            <a:r>
              <a:rPr lang="en-US" dirty="0" err="1">
                <a:solidFill>
                  <a:srgbClr val="000000"/>
                </a:solidFill>
              </a:rPr>
              <a:t>estão</a:t>
            </a:r>
            <a:r>
              <a:rPr lang="en-US" dirty="0">
                <a:solidFill>
                  <a:srgbClr val="000000"/>
                </a:solidFill>
              </a:rPr>
              <a:t> </a:t>
            </a:r>
            <a:r>
              <a:rPr lang="en-US" dirty="0" err="1">
                <a:solidFill>
                  <a:srgbClr val="000000"/>
                </a:solidFill>
              </a:rPr>
              <a:t>oferecendo</a:t>
            </a:r>
            <a:r>
              <a:rPr lang="en-US" dirty="0">
                <a:solidFill>
                  <a:srgbClr val="000000"/>
                </a:solidFill>
              </a:rPr>
              <a:t>.</a:t>
            </a:r>
            <a:endParaRPr lang="en-US" dirty="0">
              <a:solidFill>
                <a:srgbClr val="000000"/>
              </a:solidFill>
              <a:effectLst/>
              <a:latin typeface="Calibri" panose="020F0502020204030204" pitchFamily="34" charset="0"/>
            </a:endParaRPr>
          </a:p>
          <a:p>
            <a:endParaRPr lang="en-US" dirty="0">
              <a:solidFill>
                <a:srgbClr val="000000"/>
              </a:solidFill>
              <a:effectLst/>
              <a:latin typeface="Calibri" panose="020F0502020204030204" pitchFamily="34" charset="0"/>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No </a:t>
            </a:r>
            <a:r>
              <a:rPr lang="en-US" dirty="0" err="1">
                <a:solidFill>
                  <a:srgbClr val="000000"/>
                </a:solidFill>
              </a:rPr>
              <a:t>entanto</a:t>
            </a:r>
            <a:r>
              <a:rPr lang="en-US" dirty="0">
                <a:solidFill>
                  <a:srgbClr val="000000"/>
                </a:solidFill>
              </a:rPr>
              <a:t>, </a:t>
            </a:r>
            <a:r>
              <a:rPr lang="en-US" dirty="0" err="1">
                <a:solidFill>
                  <a:srgbClr val="000000"/>
                </a:solidFill>
              </a:rPr>
              <a:t>duas</a:t>
            </a:r>
            <a:r>
              <a:rPr lang="en-US" dirty="0">
                <a:solidFill>
                  <a:srgbClr val="000000"/>
                </a:solidFill>
              </a:rPr>
              <a:t> nuances </a:t>
            </a:r>
            <a:r>
              <a:rPr lang="en-US" dirty="0" err="1">
                <a:solidFill>
                  <a:srgbClr val="000000"/>
                </a:solidFill>
              </a:rPr>
              <a:t>também</a:t>
            </a:r>
            <a:r>
              <a:rPr lang="en-US" dirty="0">
                <a:solidFill>
                  <a:srgbClr val="000000"/>
                </a:solidFill>
              </a:rPr>
              <a:t> </a:t>
            </a:r>
            <a:r>
              <a:rPr lang="en-US" dirty="0" err="1">
                <a:solidFill>
                  <a:srgbClr val="000000"/>
                </a:solidFill>
              </a:rPr>
              <a:t>devem</a:t>
            </a:r>
            <a:r>
              <a:rPr lang="en-US" dirty="0">
                <a:solidFill>
                  <a:srgbClr val="000000"/>
                </a:solidFill>
              </a:rPr>
              <a:t> ser </a:t>
            </a:r>
            <a:r>
              <a:rPr lang="en-US" dirty="0" err="1">
                <a:solidFill>
                  <a:srgbClr val="000000"/>
                </a:solidFill>
              </a:rPr>
              <a:t>mencionadas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discussão</a:t>
            </a:r>
            <a:r>
              <a:rPr lang="en-US" dirty="0">
                <a:solidFill>
                  <a:srgbClr val="000000"/>
                </a:solidFill>
              </a:rPr>
              <a:t> de </a:t>
            </a:r>
            <a:r>
              <a:rPr lang="en-US" dirty="0" err="1">
                <a:solidFill>
                  <a:srgbClr val="000000"/>
                </a:solidFill>
              </a:rPr>
              <a:t>escalabilidade</a:t>
            </a:r>
            <a:r>
              <a:rPr lang="en-US" dirty="0">
                <a:solidFill>
                  <a:srgbClr val="000000"/>
                </a:solidFill>
              </a:rPr>
              <a:t>: o </a:t>
            </a:r>
            <a:r>
              <a:rPr lang="en-US" dirty="0" err="1">
                <a:solidFill>
                  <a:srgbClr val="000000"/>
                </a:solidFill>
              </a:rPr>
              <a:t>tamanho</a:t>
            </a:r>
            <a:r>
              <a:rPr lang="en-US" dirty="0">
                <a:solidFill>
                  <a:srgbClr val="000000"/>
                </a:solidFill>
              </a:rPr>
              <a:t> da </a:t>
            </a:r>
            <a:r>
              <a:rPr lang="en-US" dirty="0" err="1">
                <a:solidFill>
                  <a:srgbClr val="000000"/>
                </a:solidFill>
              </a:rPr>
              <a:t>transação</a:t>
            </a:r>
            <a:r>
              <a:rPr lang="en-US" dirty="0">
                <a:solidFill>
                  <a:srgbClr val="000000"/>
                </a:solidFill>
              </a:rPr>
              <a:t> e a </a:t>
            </a:r>
            <a:r>
              <a:rPr lang="en-US" dirty="0" err="1">
                <a:solidFill>
                  <a:srgbClr val="000000"/>
                </a:solidFill>
              </a:rPr>
              <a:t>finalidade</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a:t>
            </a:r>
          </a:p>
          <a:p>
            <a:endParaRPr lang="en-US" dirty="0">
              <a:solidFill>
                <a:srgbClr val="000000"/>
              </a:solidFill>
            </a:endParaRPr>
          </a:p>
          <a:p>
            <a:r>
              <a:rPr lang="en-US" dirty="0">
                <a:solidFill>
                  <a:srgbClr val="000000"/>
                </a:solidFill>
              </a:rPr>
              <a:t>No </a:t>
            </a:r>
            <a:r>
              <a:rPr lang="en-US" dirty="0" err="1">
                <a:solidFill>
                  <a:srgbClr val="000000"/>
                </a:solidFill>
              </a:rPr>
              <a:t>Bitcoin</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importa</a:t>
            </a:r>
            <a:r>
              <a:rPr lang="en-US" dirty="0">
                <a:solidFill>
                  <a:srgbClr val="000000"/>
                </a:solidFill>
              </a:rPr>
              <a:t> </a:t>
            </a:r>
            <a:r>
              <a:rPr lang="en-US" dirty="0" err="1">
                <a:solidFill>
                  <a:srgbClr val="000000"/>
                </a:solidFill>
              </a:rPr>
              <a:t>para</a:t>
            </a:r>
            <a:r>
              <a:rPr lang="en-US" dirty="0">
                <a:solidFill>
                  <a:srgbClr val="000000"/>
                </a:solidFill>
              </a:rPr>
              <a:t> as </a:t>
            </a:r>
            <a:r>
              <a:rPr lang="en-US" dirty="0" err="1">
                <a:solidFill>
                  <a:srgbClr val="000000"/>
                </a:solidFill>
              </a:rPr>
              <a:t>taxas</a:t>
            </a:r>
            <a:r>
              <a:rPr lang="en-US" dirty="0">
                <a:solidFill>
                  <a:srgbClr val="000000"/>
                </a:solidFill>
              </a:rPr>
              <a:t> e </a:t>
            </a:r>
            <a:r>
              <a:rPr lang="en-US" dirty="0" err="1">
                <a:solidFill>
                  <a:srgbClr val="000000"/>
                </a:solidFill>
              </a:rPr>
              <a:t>para</a:t>
            </a:r>
            <a:r>
              <a:rPr lang="en-US" dirty="0">
                <a:solidFill>
                  <a:srgbClr val="000000"/>
                </a:solidFill>
              </a:rPr>
              <a:t> a </a:t>
            </a:r>
            <a:r>
              <a:rPr lang="en-US" dirty="0" err="1">
                <a:solidFill>
                  <a:srgbClr val="000000"/>
                </a:solidFill>
              </a:rPr>
              <a:t>rede</a:t>
            </a:r>
            <a:r>
              <a:rPr lang="en-US" dirty="0">
                <a:solidFill>
                  <a:srgbClr val="000000"/>
                </a:solidFill>
              </a:rPr>
              <a:t> se </a:t>
            </a:r>
            <a:r>
              <a:rPr lang="en-US" dirty="0" err="1">
                <a:solidFill>
                  <a:srgbClr val="000000"/>
                </a:solidFill>
              </a:rPr>
              <a:t>uma</a:t>
            </a:r>
            <a:r>
              <a:rPr lang="en-US" dirty="0">
                <a:solidFill>
                  <a:srgbClr val="000000"/>
                </a:solidFill>
              </a:rPr>
              <a:t> </a:t>
            </a:r>
            <a:r>
              <a:rPr lang="en-US" dirty="0" err="1">
                <a:solidFill>
                  <a:srgbClr val="000000"/>
                </a:solidFill>
              </a:rPr>
              <a:t>quantia</a:t>
            </a:r>
            <a:r>
              <a:rPr lang="en-US" dirty="0">
                <a:solidFill>
                  <a:srgbClr val="000000"/>
                </a:solidFill>
              </a:rPr>
              <a:t> de 0,001 BTC </a:t>
            </a:r>
            <a:r>
              <a:rPr lang="en-US" dirty="0" err="1">
                <a:solidFill>
                  <a:srgbClr val="000000"/>
                </a:solidFill>
              </a:rPr>
              <a:t>ou</a:t>
            </a:r>
            <a:r>
              <a:rPr lang="en-US" dirty="0">
                <a:solidFill>
                  <a:srgbClr val="000000"/>
                </a:solidFill>
              </a:rPr>
              <a:t> 10.000 BTC </a:t>
            </a:r>
            <a:r>
              <a:rPr lang="en-US" dirty="0" err="1">
                <a:solidFill>
                  <a:srgbClr val="000000"/>
                </a:solidFill>
              </a:rPr>
              <a:t>é</a:t>
            </a:r>
            <a:r>
              <a:rPr lang="en-US" dirty="0">
                <a:solidFill>
                  <a:srgbClr val="000000"/>
                </a:solidFill>
              </a:rPr>
              <a:t> </a:t>
            </a:r>
            <a:r>
              <a:rPr lang="en-US" dirty="0" err="1">
                <a:solidFill>
                  <a:srgbClr val="000000"/>
                </a:solidFill>
              </a:rPr>
              <a:t>enviada</a:t>
            </a:r>
            <a:r>
              <a:rPr lang="en-US" dirty="0">
                <a:solidFill>
                  <a:srgbClr val="000000"/>
                </a:solidFill>
              </a:rPr>
              <a:t>. O </a:t>
            </a:r>
            <a:r>
              <a:rPr lang="en-US" dirty="0" err="1">
                <a:solidFill>
                  <a:srgbClr val="000000"/>
                </a:solidFill>
              </a:rPr>
              <a:t>que</a:t>
            </a:r>
            <a:r>
              <a:rPr lang="en-US" dirty="0">
                <a:solidFill>
                  <a:srgbClr val="000000"/>
                </a:solidFill>
              </a:rPr>
              <a:t> </a:t>
            </a:r>
            <a:r>
              <a:rPr lang="en-US" dirty="0" err="1">
                <a:solidFill>
                  <a:srgbClr val="000000"/>
                </a:solidFill>
              </a:rPr>
              <a:t>importa</a:t>
            </a:r>
            <a:r>
              <a:rPr lang="en-US" dirty="0">
                <a:solidFill>
                  <a:srgbClr val="000000"/>
                </a:solidFill>
              </a:rPr>
              <a:t> </a:t>
            </a:r>
            <a:r>
              <a:rPr lang="en-US" dirty="0" err="1">
                <a:solidFill>
                  <a:srgbClr val="000000"/>
                </a:solidFill>
              </a:rPr>
              <a:t>é</a:t>
            </a:r>
            <a:r>
              <a:rPr lang="en-US" dirty="0">
                <a:solidFill>
                  <a:srgbClr val="000000"/>
                </a:solidFill>
              </a:rPr>
              <a:t> o </a:t>
            </a:r>
            <a:r>
              <a:rPr lang="en-US" dirty="0" err="1">
                <a:solidFill>
                  <a:srgbClr val="000000"/>
                </a:solidFill>
              </a:rPr>
              <a:t>número</a:t>
            </a:r>
            <a:r>
              <a:rPr lang="en-US" dirty="0">
                <a:solidFill>
                  <a:srgbClr val="000000"/>
                </a:solidFill>
              </a:rPr>
              <a:t> de </a:t>
            </a:r>
            <a:r>
              <a:rPr lang="en-US" dirty="0" err="1">
                <a:solidFill>
                  <a:srgbClr val="000000"/>
                </a:solidFill>
              </a:rPr>
              <a:t>entradas</a:t>
            </a:r>
            <a:r>
              <a:rPr lang="en-US" dirty="0">
                <a:solidFill>
                  <a:srgbClr val="000000"/>
                </a:solidFill>
              </a:rPr>
              <a:t> e </a:t>
            </a:r>
            <a:r>
              <a:rPr lang="en-US" dirty="0" err="1">
                <a:solidFill>
                  <a:srgbClr val="000000"/>
                </a:solidFill>
              </a:rPr>
              <a:t>saídas</a:t>
            </a:r>
            <a:r>
              <a:rPr lang="en-US" dirty="0">
                <a:solidFill>
                  <a:srgbClr val="000000"/>
                </a:solidFill>
              </a:rPr>
              <a:t> da </a:t>
            </a:r>
            <a:r>
              <a:rPr lang="en-US" dirty="0" err="1">
                <a:solidFill>
                  <a:srgbClr val="000000"/>
                </a:solidFill>
              </a:rPr>
              <a:t>transação</a:t>
            </a:r>
            <a:r>
              <a:rPr lang="en-US" dirty="0">
                <a:solidFill>
                  <a:srgbClr val="000000"/>
                </a:solidFill>
              </a:rPr>
              <a:t>. Com </a:t>
            </a:r>
            <a:r>
              <a:rPr lang="en-US" dirty="0" err="1">
                <a:solidFill>
                  <a:srgbClr val="000000"/>
                </a:solidFill>
              </a:rPr>
              <a:t>sistemas</a:t>
            </a:r>
            <a:r>
              <a:rPr lang="en-US" dirty="0">
                <a:solidFill>
                  <a:srgbClr val="000000"/>
                </a:solidFill>
              </a:rPr>
              <a:t> de </a:t>
            </a:r>
            <a:r>
              <a:rPr lang="en-US" dirty="0" err="1">
                <a:solidFill>
                  <a:srgbClr val="000000"/>
                </a:solidFill>
              </a:rPr>
              <a:t>pagamento</a:t>
            </a:r>
            <a:r>
              <a:rPr lang="en-US" dirty="0">
                <a:solidFill>
                  <a:srgbClr val="000000"/>
                </a:solidFill>
              </a:rPr>
              <a:t> </a:t>
            </a:r>
            <a:r>
              <a:rPr lang="en-US" dirty="0" err="1">
                <a:solidFill>
                  <a:srgbClr val="000000"/>
                </a:solidFill>
              </a:rPr>
              <a:t>alternativos</a:t>
            </a:r>
            <a:r>
              <a:rPr lang="en-US" dirty="0">
                <a:solidFill>
                  <a:srgbClr val="000000"/>
                </a:solidFill>
              </a:rPr>
              <a:t> </a:t>
            </a:r>
            <a:r>
              <a:rPr lang="en-US" dirty="0" err="1">
                <a:solidFill>
                  <a:srgbClr val="000000"/>
                </a:solidFill>
              </a:rPr>
              <a:t>como</a:t>
            </a:r>
            <a:r>
              <a:rPr lang="en-US" dirty="0">
                <a:solidFill>
                  <a:srgbClr val="000000"/>
                </a:solidFill>
              </a:rPr>
              <a:t> Visa e PayPal, </a:t>
            </a:r>
            <a:r>
              <a:rPr lang="en-US" dirty="0" err="1">
                <a:solidFill>
                  <a:srgbClr val="000000"/>
                </a:solidFill>
              </a:rPr>
              <a:t>você</a:t>
            </a:r>
            <a:r>
              <a:rPr lang="en-US" dirty="0">
                <a:solidFill>
                  <a:srgbClr val="000000"/>
                </a:solidFill>
              </a:rPr>
              <a:t> </a:t>
            </a:r>
            <a:r>
              <a:rPr lang="en-US" dirty="0" err="1">
                <a:solidFill>
                  <a:srgbClr val="000000"/>
                </a:solidFill>
              </a:rPr>
              <a:t>geralmente</a:t>
            </a:r>
            <a:r>
              <a:rPr lang="en-US" dirty="0">
                <a:solidFill>
                  <a:srgbClr val="000000"/>
                </a:solidFill>
              </a:rPr>
              <a:t> </a:t>
            </a:r>
            <a:r>
              <a:rPr lang="en-US" dirty="0" err="1">
                <a:solidFill>
                  <a:srgbClr val="000000"/>
                </a:solidFill>
              </a:rPr>
              <a:t>paga</a:t>
            </a:r>
            <a:r>
              <a:rPr lang="en-US" dirty="0">
                <a:solidFill>
                  <a:srgbClr val="000000"/>
                </a:solidFill>
              </a:rPr>
              <a:t> </a:t>
            </a:r>
            <a:r>
              <a:rPr lang="en-US" dirty="0" err="1">
                <a:solidFill>
                  <a:srgbClr val="000000"/>
                </a:solidFill>
              </a:rPr>
              <a:t>uma</a:t>
            </a:r>
            <a:r>
              <a:rPr lang="en-US" dirty="0">
                <a:solidFill>
                  <a:srgbClr val="000000"/>
                </a:solidFill>
              </a:rPr>
              <a:t> taxa </a:t>
            </a:r>
            <a:r>
              <a:rPr lang="en-US" dirty="0" err="1">
                <a:solidFill>
                  <a:srgbClr val="000000"/>
                </a:solidFill>
              </a:rPr>
              <a:t>percentual</a:t>
            </a:r>
            <a:r>
              <a:rPr lang="en-US" dirty="0">
                <a:solidFill>
                  <a:srgbClr val="000000"/>
                </a:solidFill>
              </a:rPr>
              <a:t> </a:t>
            </a:r>
            <a:r>
              <a:rPr lang="en-US" dirty="0" err="1">
                <a:solidFill>
                  <a:srgbClr val="000000"/>
                </a:solidFill>
              </a:rPr>
              <a:t>sobre</a:t>
            </a:r>
            <a:r>
              <a:rPr lang="en-US" dirty="0">
                <a:solidFill>
                  <a:srgbClr val="000000"/>
                </a:solidFill>
              </a:rPr>
              <a:t> o valor da </a:t>
            </a:r>
            <a:r>
              <a:rPr lang="en-US" dirty="0" err="1">
                <a:solidFill>
                  <a:srgbClr val="000000"/>
                </a:solidFill>
              </a:rPr>
              <a:t>transação</a:t>
            </a:r>
            <a:r>
              <a:rPr lang="en-US" dirty="0">
                <a:solidFill>
                  <a:srgbClr val="000000"/>
                </a:solidFill>
              </a:rPr>
              <a:t>. O </a:t>
            </a:r>
            <a:r>
              <a:rPr lang="en-US" dirty="0" err="1">
                <a:solidFill>
                  <a:srgbClr val="000000"/>
                </a:solidFill>
              </a:rPr>
              <a:t>envio</a:t>
            </a:r>
            <a:r>
              <a:rPr lang="en-US" dirty="0">
                <a:solidFill>
                  <a:srgbClr val="000000"/>
                </a:solidFill>
              </a:rPr>
              <a:t> de </a:t>
            </a:r>
            <a:r>
              <a:rPr lang="en-US" dirty="0" err="1">
                <a:solidFill>
                  <a:srgbClr val="000000"/>
                </a:solidFill>
              </a:rPr>
              <a:t>grandes</a:t>
            </a:r>
            <a:r>
              <a:rPr lang="en-US" dirty="0">
                <a:solidFill>
                  <a:srgbClr val="000000"/>
                </a:solidFill>
              </a:rPr>
              <a:t> </a:t>
            </a:r>
            <a:r>
              <a:rPr lang="en-US" dirty="0" err="1">
                <a:solidFill>
                  <a:srgbClr val="000000"/>
                </a:solidFill>
              </a:rPr>
              <a:t>quantidades</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portanto</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caro</a:t>
            </a:r>
            <a:r>
              <a:rPr lang="en-US" dirty="0">
                <a:solidFill>
                  <a:srgbClr val="000000"/>
                </a:solidFill>
              </a:rPr>
              <a:t>.</a:t>
            </a:r>
          </a:p>
          <a:p>
            <a:endParaRPr lang="en-US" dirty="0">
              <a:solidFill>
                <a:srgbClr val="000000"/>
              </a:solidFill>
              <a:effectLst/>
              <a:latin typeface="Calibri" panose="020F0502020204030204" pitchFamily="34" charset="0"/>
            </a:endParaRPr>
          </a:p>
          <a:p>
            <a:r>
              <a:rPr lang="en-US" dirty="0">
                <a:solidFill>
                  <a:srgbClr val="000000"/>
                </a:solidFill>
              </a:rPr>
              <a:t>A </a:t>
            </a:r>
            <a:r>
              <a:rPr lang="en-US" dirty="0" err="1">
                <a:solidFill>
                  <a:srgbClr val="000000"/>
                </a:solidFill>
              </a:rPr>
              <a:t>finalidade</a:t>
            </a:r>
            <a:r>
              <a:rPr lang="en-US" dirty="0">
                <a:solidFill>
                  <a:srgbClr val="000000"/>
                </a:solidFill>
              </a:rPr>
              <a:t> da </a:t>
            </a:r>
            <a:r>
              <a:rPr lang="en-US" dirty="0" err="1">
                <a:solidFill>
                  <a:srgbClr val="000000"/>
                </a:solidFill>
              </a:rPr>
              <a:t>transação</a:t>
            </a:r>
            <a:r>
              <a:rPr lang="en-US" dirty="0">
                <a:solidFill>
                  <a:srgbClr val="000000"/>
                </a:solidFill>
              </a:rPr>
              <a:t> </a:t>
            </a:r>
            <a:r>
              <a:rPr lang="en-US" dirty="0" err="1">
                <a:solidFill>
                  <a:srgbClr val="000000"/>
                </a:solidFill>
              </a:rPr>
              <a:t>descreve</a:t>
            </a:r>
            <a:r>
              <a:rPr lang="en-US" dirty="0">
                <a:solidFill>
                  <a:srgbClr val="000000"/>
                </a:solidFill>
              </a:rPr>
              <a:t> a </a:t>
            </a:r>
            <a:r>
              <a:rPr lang="en-US" dirty="0" err="1">
                <a:solidFill>
                  <a:srgbClr val="000000"/>
                </a:solidFill>
              </a:rPr>
              <a:t>possibilidade</a:t>
            </a:r>
            <a:r>
              <a:rPr lang="en-US" dirty="0">
                <a:solidFill>
                  <a:srgbClr val="000000"/>
                </a:solidFill>
              </a:rPr>
              <a:t> de </a:t>
            </a:r>
            <a:r>
              <a:rPr lang="en-US" dirty="0" err="1">
                <a:solidFill>
                  <a:srgbClr val="000000"/>
                </a:solidFill>
              </a:rPr>
              <a:t>que</a:t>
            </a:r>
            <a:r>
              <a:rPr lang="en-US" dirty="0">
                <a:solidFill>
                  <a:srgbClr val="000000"/>
                </a:solidFill>
              </a:rPr>
              <a:t> a </a:t>
            </a:r>
            <a:r>
              <a:rPr lang="en-US" dirty="0" err="1">
                <a:solidFill>
                  <a:srgbClr val="000000"/>
                </a:solidFill>
              </a:rPr>
              <a:t>transação</a:t>
            </a:r>
            <a:r>
              <a:rPr lang="en-US" dirty="0">
                <a:solidFill>
                  <a:srgbClr val="000000"/>
                </a:solidFill>
              </a:rPr>
              <a:t> </a:t>
            </a:r>
            <a:r>
              <a:rPr lang="en-US" dirty="0" err="1">
                <a:solidFill>
                  <a:srgbClr val="000000"/>
                </a:solidFill>
              </a:rPr>
              <a:t>possa</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revertida</a:t>
            </a:r>
            <a:r>
              <a:rPr lang="en-US" dirty="0">
                <a:solidFill>
                  <a:srgbClr val="000000"/>
                </a:solidFill>
              </a:rPr>
              <a:t>. Com o </a:t>
            </a:r>
            <a:r>
              <a:rPr lang="en-US" dirty="0" err="1">
                <a:solidFill>
                  <a:srgbClr val="000000"/>
                </a:solidFill>
              </a:rPr>
              <a:t>Bitcoin</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muito</a:t>
            </a:r>
            <a:r>
              <a:rPr lang="en-US" dirty="0">
                <a:solidFill>
                  <a:srgbClr val="000000"/>
                </a:solidFill>
              </a:rPr>
              <a:t> </a:t>
            </a:r>
            <a:r>
              <a:rPr lang="en-US" dirty="0" err="1">
                <a:solidFill>
                  <a:srgbClr val="000000"/>
                </a:solidFill>
              </a:rPr>
              <a:t>difícil</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vez</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enviada</a:t>
            </a:r>
            <a:r>
              <a:rPr lang="en-US" dirty="0">
                <a:solidFill>
                  <a:srgbClr val="000000"/>
                </a:solidFill>
              </a:rPr>
              <a:t> e </a:t>
            </a:r>
            <a:r>
              <a:rPr lang="en-US" dirty="0" err="1">
                <a:solidFill>
                  <a:srgbClr val="000000"/>
                </a:solidFill>
              </a:rPr>
              <a:t>gravada</a:t>
            </a:r>
            <a:r>
              <a:rPr lang="en-US" dirty="0">
                <a:solidFill>
                  <a:srgbClr val="000000"/>
                </a:solidFill>
              </a:rPr>
              <a:t> </a:t>
            </a:r>
            <a:r>
              <a:rPr lang="en-US" dirty="0" err="1">
                <a:solidFill>
                  <a:srgbClr val="000000"/>
                </a:solidFill>
              </a:rPr>
              <a:t>num</a:t>
            </a:r>
            <a:r>
              <a:rPr lang="en-US" dirty="0">
                <a:solidFill>
                  <a:srgbClr val="000000"/>
                </a:solidFill>
              </a:rPr>
              <a:t> </a:t>
            </a:r>
            <a:r>
              <a:rPr lang="en-US" dirty="0" err="1">
                <a:solidFill>
                  <a:srgbClr val="000000"/>
                </a:solidFill>
              </a:rPr>
              <a:t>bloco</a:t>
            </a:r>
            <a:r>
              <a:rPr lang="en-US" dirty="0">
                <a:solidFill>
                  <a:srgbClr val="000000"/>
                </a:solidFill>
              </a:rPr>
              <a:t>, </a:t>
            </a:r>
            <a:r>
              <a:rPr lang="en-US" dirty="0" err="1">
                <a:solidFill>
                  <a:srgbClr val="000000"/>
                </a:solidFill>
              </a:rPr>
              <a:t>dificilmente</a:t>
            </a:r>
            <a:r>
              <a:rPr lang="en-US" dirty="0">
                <a:solidFill>
                  <a:srgbClr val="000000"/>
                </a:solidFill>
              </a:rPr>
              <a:t> </a:t>
            </a:r>
            <a:r>
              <a:rPr lang="en-US" dirty="0" err="1">
                <a:solidFill>
                  <a:srgbClr val="000000"/>
                </a:solidFill>
              </a:rPr>
              <a:t>ela</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desfeita</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vantagem</a:t>
            </a:r>
            <a:r>
              <a:rPr lang="en-US" dirty="0">
                <a:solidFill>
                  <a:srgbClr val="000000"/>
                </a:solidFill>
              </a:rPr>
              <a:t>, </a:t>
            </a:r>
            <a:r>
              <a:rPr lang="en-US" dirty="0" err="1">
                <a:solidFill>
                  <a:srgbClr val="000000"/>
                </a:solidFill>
              </a:rPr>
              <a:t>porque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vendedores</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ter</a:t>
            </a:r>
            <a:r>
              <a:rPr lang="en-US" dirty="0">
                <a:solidFill>
                  <a:srgbClr val="000000"/>
                </a:solidFill>
              </a:rPr>
              <a:t> </a:t>
            </a:r>
            <a:r>
              <a:rPr lang="en-US" dirty="0" err="1">
                <a:solidFill>
                  <a:srgbClr val="000000"/>
                </a:solidFill>
              </a:rPr>
              <a:t>certeza</a:t>
            </a:r>
            <a:r>
              <a:rPr lang="en-US" dirty="0">
                <a:solidFill>
                  <a:srgbClr val="000000"/>
                </a:solidFill>
              </a:rPr>
              <a:t> de </a:t>
            </a:r>
            <a:r>
              <a:rPr lang="en-US" dirty="0" err="1">
                <a:solidFill>
                  <a:srgbClr val="000000"/>
                </a:solidFill>
              </a:rPr>
              <a:t>que</a:t>
            </a:r>
            <a:r>
              <a:rPr lang="en-US" dirty="0">
                <a:solidFill>
                  <a:srgbClr val="000000"/>
                </a:solidFill>
              </a:rPr>
              <a:t> o </a:t>
            </a:r>
            <a:r>
              <a:rPr lang="en-US" dirty="0" err="1">
                <a:solidFill>
                  <a:srgbClr val="000000"/>
                </a:solidFill>
              </a:rPr>
              <a:t>cliente</a:t>
            </a:r>
            <a:r>
              <a:rPr lang="en-US" dirty="0">
                <a:solidFill>
                  <a:srgbClr val="000000"/>
                </a:solidFill>
              </a:rPr>
              <a:t>, </a:t>
            </a:r>
            <a:r>
              <a:rPr lang="en-US" dirty="0" err="1">
                <a:solidFill>
                  <a:srgbClr val="000000"/>
                </a:solidFill>
              </a:rPr>
              <a:t>supostamente</a:t>
            </a:r>
            <a:r>
              <a:rPr lang="en-US" dirty="0">
                <a:solidFill>
                  <a:srgbClr val="000000"/>
                </a:solidFill>
              </a:rPr>
              <a:t> </a:t>
            </a:r>
            <a:r>
              <a:rPr lang="en-US" dirty="0" err="1">
                <a:solidFill>
                  <a:srgbClr val="000000"/>
                </a:solidFill>
              </a:rPr>
              <a:t>amigável</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enganará</a:t>
            </a:r>
            <a:r>
              <a:rPr lang="en-US" dirty="0">
                <a:solidFill>
                  <a:srgbClr val="000000"/>
                </a:solidFill>
              </a:rPr>
              <a:t> </a:t>
            </a:r>
            <a:r>
              <a:rPr lang="en-US" dirty="0" err="1">
                <a:solidFill>
                  <a:srgbClr val="000000"/>
                </a:solidFill>
              </a:rPr>
              <a:t>depois</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diferente</a:t>
            </a:r>
            <a:r>
              <a:rPr lang="en-US" dirty="0">
                <a:solidFill>
                  <a:srgbClr val="000000"/>
                </a:solidFill>
              </a:rPr>
              <a:t> com PayPal e Visa: </a:t>
            </a:r>
            <a:r>
              <a:rPr lang="en-US" dirty="0" err="1">
                <a:solidFill>
                  <a:srgbClr val="000000"/>
                </a:solidFill>
              </a:rPr>
              <a:t>aqui</a:t>
            </a:r>
            <a:r>
              <a:rPr lang="en-US" dirty="0">
                <a:solidFill>
                  <a:srgbClr val="000000"/>
                </a:solidFill>
              </a:rPr>
              <a:t> </a:t>
            </a:r>
            <a:r>
              <a:rPr lang="en-US" dirty="0" err="1">
                <a:solidFill>
                  <a:srgbClr val="000000"/>
                </a:solidFill>
              </a:rPr>
              <a:t>há</a:t>
            </a:r>
            <a:r>
              <a:rPr lang="en-US" dirty="0">
                <a:solidFill>
                  <a:srgbClr val="000000"/>
                </a:solidFill>
              </a:rPr>
              <a:t> um </a:t>
            </a:r>
            <a:r>
              <a:rPr lang="en-US" dirty="0" err="1">
                <a:solidFill>
                  <a:srgbClr val="000000"/>
                </a:solidFill>
              </a:rPr>
              <a:t>período</a:t>
            </a:r>
            <a:r>
              <a:rPr lang="en-US" dirty="0">
                <a:solidFill>
                  <a:srgbClr val="000000"/>
                </a:solidFill>
              </a:rPr>
              <a:t> (</a:t>
            </a:r>
            <a:r>
              <a:rPr lang="en-US" dirty="0" err="1">
                <a:solidFill>
                  <a:srgbClr val="000000"/>
                </a:solidFill>
              </a:rPr>
              <a:t>normalmente</a:t>
            </a:r>
            <a:r>
              <a:rPr lang="en-US" dirty="0">
                <a:solidFill>
                  <a:srgbClr val="000000"/>
                </a:solidFill>
              </a:rPr>
              <a:t> de 30 a 120 </a:t>
            </a:r>
            <a:r>
              <a:rPr lang="en-US" dirty="0" err="1">
                <a:solidFill>
                  <a:srgbClr val="000000"/>
                </a:solidFill>
              </a:rPr>
              <a:t>dias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o </a:t>
            </a:r>
            <a:r>
              <a:rPr lang="en-US" dirty="0" err="1">
                <a:solidFill>
                  <a:srgbClr val="000000"/>
                </a:solidFill>
              </a:rPr>
              <a:t>pagamento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revogado</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possível</a:t>
            </a:r>
            <a:r>
              <a:rPr lang="en-US" dirty="0">
                <a:solidFill>
                  <a:srgbClr val="000000"/>
                </a:solidFill>
              </a:rPr>
              <a:t> </a:t>
            </a:r>
            <a:r>
              <a:rPr lang="en-US" dirty="0" err="1">
                <a:solidFill>
                  <a:srgbClr val="000000"/>
                </a:solidFill>
              </a:rPr>
              <a:t>porque</a:t>
            </a:r>
            <a:r>
              <a:rPr lang="en-US" dirty="0">
                <a:solidFill>
                  <a:srgbClr val="000000"/>
                </a:solidFill>
              </a:rPr>
              <a:t> PayPal </a:t>
            </a:r>
            <a:r>
              <a:rPr lang="en-US" dirty="0" err="1">
                <a:solidFill>
                  <a:srgbClr val="000000"/>
                </a:solidFill>
              </a:rPr>
              <a:t>ou</a:t>
            </a:r>
            <a:r>
              <a:rPr lang="en-US" dirty="0">
                <a:solidFill>
                  <a:srgbClr val="000000"/>
                </a:solidFill>
              </a:rPr>
              <a:t> Visa são a </a:t>
            </a:r>
            <a:r>
              <a:rPr lang="en-US" dirty="0" err="1">
                <a:solidFill>
                  <a:srgbClr val="000000"/>
                </a:solidFill>
              </a:rPr>
              <a:t>autoridade</a:t>
            </a:r>
            <a:r>
              <a:rPr lang="en-US" dirty="0">
                <a:solidFill>
                  <a:srgbClr val="000000"/>
                </a:solidFill>
              </a:rPr>
              <a:t> central no </a:t>
            </a:r>
            <a:r>
              <a:rPr lang="en-US" dirty="0" err="1">
                <a:solidFill>
                  <a:srgbClr val="000000"/>
                </a:solidFill>
              </a:rPr>
              <a:t>sistema</a:t>
            </a:r>
            <a:r>
              <a:rPr lang="en-US" dirty="0">
                <a:solidFill>
                  <a:srgbClr val="000000"/>
                </a:solidFill>
              </a:rPr>
              <a:t> </a:t>
            </a:r>
            <a:r>
              <a:rPr lang="en-US" dirty="0" err="1">
                <a:solidFill>
                  <a:srgbClr val="000000"/>
                </a:solidFill>
              </a:rPr>
              <a:t>monetário</a:t>
            </a:r>
            <a:r>
              <a:rPr lang="en-US" dirty="0">
                <a:solidFill>
                  <a:srgbClr val="000000"/>
                </a:solidFill>
              </a:rPr>
              <a:t>. </a:t>
            </a:r>
            <a:r>
              <a:rPr lang="en-US" dirty="0" err="1">
                <a:solidFill>
                  <a:srgbClr val="000000"/>
                </a:solidFill>
              </a:rPr>
              <a:t>Eles</a:t>
            </a:r>
            <a:r>
              <a:rPr lang="en-US" dirty="0">
                <a:solidFill>
                  <a:srgbClr val="000000"/>
                </a:solidFill>
              </a:rPr>
              <a:t> </a:t>
            </a:r>
            <a:r>
              <a:rPr lang="en-US" dirty="0" err="1">
                <a:solidFill>
                  <a:srgbClr val="000000"/>
                </a:solidFill>
              </a:rPr>
              <a:t>determinam</a:t>
            </a:r>
            <a:r>
              <a:rPr lang="en-US" dirty="0">
                <a:solidFill>
                  <a:srgbClr val="000000"/>
                </a:solidFill>
              </a:rPr>
              <a:t> o </a:t>
            </a:r>
            <a:r>
              <a:rPr lang="en-US" dirty="0" err="1">
                <a:solidFill>
                  <a:srgbClr val="000000"/>
                </a:solidFill>
              </a:rPr>
              <a:t>histórico</a:t>
            </a:r>
            <a:r>
              <a:rPr lang="en-US" dirty="0">
                <a:solidFill>
                  <a:srgbClr val="000000"/>
                </a:solidFill>
              </a:rPr>
              <a:t> das </a:t>
            </a:r>
            <a:r>
              <a:rPr lang="en-US" dirty="0" err="1">
                <a:solidFill>
                  <a:srgbClr val="000000"/>
                </a:solidFill>
              </a:rPr>
              <a:t>transações</a:t>
            </a:r>
            <a:r>
              <a:rPr lang="en-US" dirty="0">
                <a:solidFill>
                  <a:srgbClr val="000000"/>
                </a:solidFill>
              </a:rPr>
              <a:t> e </a:t>
            </a:r>
            <a:r>
              <a:rPr lang="en-US" dirty="0" err="1">
                <a:solidFill>
                  <a:srgbClr val="000000"/>
                </a:solidFill>
              </a:rPr>
              <a:t>também</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alterá</a:t>
            </a:r>
            <a:r>
              <a:rPr lang="en-US" dirty="0">
                <a:solidFill>
                  <a:srgbClr val="000000"/>
                </a:solidFill>
              </a:rPr>
              <a:t>-lo </a:t>
            </a:r>
            <a:r>
              <a:rPr lang="en-US" dirty="0" err="1">
                <a:solidFill>
                  <a:srgbClr val="000000"/>
                </a:solidFill>
              </a:rPr>
              <a:t>em</a:t>
            </a:r>
            <a:r>
              <a:rPr lang="en-US" dirty="0">
                <a:solidFill>
                  <a:srgbClr val="000000"/>
                </a:solidFill>
              </a:rPr>
              <a:t> </a:t>
            </a:r>
            <a:r>
              <a:rPr lang="en-US" dirty="0" err="1">
                <a:solidFill>
                  <a:srgbClr val="000000"/>
                </a:solidFill>
              </a:rPr>
              <a:t>retrospectiva</a:t>
            </a:r>
            <a:r>
              <a:rPr lang="en-US" dirty="0">
                <a:solidFill>
                  <a:srgbClr val="000000"/>
                </a:solidFill>
              </a:rPr>
              <a:t>.</a:t>
            </a:r>
          </a:p>
          <a:p>
            <a:endParaRPr lang="en-US" dirty="0">
              <a:solidFill>
                <a:srgbClr val="000000"/>
              </a:solidFill>
              <a:effectLst/>
              <a:latin typeface="Calibri" panose="020F0502020204030204" pitchFamily="34" charset="0"/>
            </a:endParaRPr>
          </a:p>
          <a:p>
            <a:r>
              <a:rPr lang="en-US" dirty="0" err="1">
                <a:solidFill>
                  <a:srgbClr val="000000"/>
                </a:solidFill>
              </a:rPr>
              <a:t>Embora</a:t>
            </a:r>
            <a:r>
              <a:rPr lang="en-US" dirty="0">
                <a:solidFill>
                  <a:srgbClr val="000000"/>
                </a:solidFill>
              </a:rPr>
              <a:t> o </a:t>
            </a:r>
            <a:r>
              <a:rPr lang="en-US" dirty="0" err="1">
                <a:solidFill>
                  <a:srgbClr val="000000"/>
                </a:solidFill>
              </a:rPr>
              <a:t>Bitcoin</a:t>
            </a:r>
            <a:r>
              <a:rPr lang="en-US" dirty="0">
                <a:solidFill>
                  <a:srgbClr val="000000"/>
                </a:solidFill>
              </a:rPr>
              <a:t> </a:t>
            </a:r>
            <a:r>
              <a:rPr lang="en-US" dirty="0" err="1">
                <a:solidFill>
                  <a:srgbClr val="000000"/>
                </a:solidFill>
              </a:rPr>
              <a:t>esteja</a:t>
            </a:r>
            <a:r>
              <a:rPr lang="en-US" dirty="0">
                <a:solidFill>
                  <a:srgbClr val="000000"/>
                </a:solidFill>
              </a:rPr>
              <a:t> </a:t>
            </a:r>
            <a:r>
              <a:rPr lang="en-US" dirty="0" err="1">
                <a:solidFill>
                  <a:srgbClr val="000000"/>
                </a:solidFill>
              </a:rPr>
              <a:t>atrasado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frequência</a:t>
            </a:r>
            <a:r>
              <a:rPr lang="en-US" dirty="0">
                <a:solidFill>
                  <a:srgbClr val="000000"/>
                </a:solidFill>
              </a:rPr>
              <a:t> das </a:t>
            </a:r>
            <a:r>
              <a:rPr lang="en-US" dirty="0" err="1">
                <a:solidFill>
                  <a:srgbClr val="000000"/>
                </a:solidFill>
              </a:rPr>
              <a:t>transações</a:t>
            </a:r>
            <a:r>
              <a:rPr lang="en-US" dirty="0">
                <a:solidFill>
                  <a:srgbClr val="000000"/>
                </a:solidFill>
              </a:rPr>
              <a:t>, a </a:t>
            </a:r>
            <a:r>
              <a:rPr lang="en-US" dirty="0" err="1">
                <a:solidFill>
                  <a:srgbClr val="000000"/>
                </a:solidFill>
              </a:rPr>
              <a:t>tecnologia</a:t>
            </a:r>
            <a:r>
              <a:rPr lang="en-US" dirty="0">
                <a:solidFill>
                  <a:srgbClr val="000000"/>
                </a:solidFill>
              </a:rPr>
              <a:t> </a:t>
            </a:r>
            <a:r>
              <a:rPr lang="en-US" dirty="0" err="1">
                <a:solidFill>
                  <a:srgbClr val="000000"/>
                </a:solidFill>
              </a:rPr>
              <a:t>já</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pontuar</a:t>
            </a:r>
            <a:r>
              <a:rPr lang="en-US" dirty="0">
                <a:solidFill>
                  <a:srgbClr val="000000"/>
                </a:solidFill>
              </a:rPr>
              <a:t> </a:t>
            </a:r>
            <a:r>
              <a:rPr lang="en-US" dirty="0" err="1">
                <a:solidFill>
                  <a:srgbClr val="000000"/>
                </a:solidFill>
              </a:rPr>
              <a:t>massivamente</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termos</a:t>
            </a:r>
            <a:r>
              <a:rPr lang="en-US" dirty="0">
                <a:solidFill>
                  <a:srgbClr val="000000"/>
                </a:solidFill>
              </a:rPr>
              <a:t> de </a:t>
            </a:r>
            <a:r>
              <a:rPr lang="en-US" dirty="0" err="1">
                <a:solidFill>
                  <a:srgbClr val="000000"/>
                </a:solidFill>
              </a:rPr>
              <a:t>tamanho</a:t>
            </a:r>
            <a:r>
              <a:rPr lang="en-US" dirty="0">
                <a:solidFill>
                  <a:srgbClr val="000000"/>
                </a:solidFill>
              </a:rPr>
              <a:t> da </a:t>
            </a:r>
            <a:r>
              <a:rPr lang="en-US" dirty="0" err="1">
                <a:solidFill>
                  <a:srgbClr val="000000"/>
                </a:solidFill>
              </a:rPr>
              <a:t>transação</a:t>
            </a:r>
            <a:r>
              <a:rPr lang="en-US" dirty="0">
                <a:solidFill>
                  <a:srgbClr val="000000"/>
                </a:solidFill>
              </a:rPr>
              <a:t> e </a:t>
            </a:r>
            <a:r>
              <a:rPr lang="en-US" dirty="0" err="1">
                <a:solidFill>
                  <a:srgbClr val="000000"/>
                </a:solidFill>
              </a:rPr>
              <a:t>finalidade</a:t>
            </a:r>
            <a:r>
              <a:rPr lang="en-US" dirty="0">
                <a:solidFill>
                  <a:srgbClr val="000000"/>
                </a:solidFill>
              </a:rPr>
              <a:t> </a:t>
            </a:r>
            <a:r>
              <a:rPr lang="en-US" dirty="0" err="1">
                <a:solidFill>
                  <a:srgbClr val="000000"/>
                </a:solidFill>
              </a:rPr>
              <a:t>financeira</a:t>
            </a:r>
            <a:r>
              <a:rPr lang="en-US" dirty="0">
                <a:solidFill>
                  <a:srgbClr val="000000"/>
                </a:solidFill>
              </a:rPr>
              <a:t>.</a:t>
            </a:r>
          </a:p>
          <a:p>
            <a:endParaRPr lang="en-US" dirty="0">
              <a:solidFill>
                <a:srgbClr val="000000"/>
              </a:solidFill>
            </a:endParaRPr>
          </a:p>
          <a:p>
            <a:r>
              <a:rPr lang="en-US" b="1" dirty="0" err="1">
                <a:solidFill>
                  <a:srgbClr val="F79037"/>
                </a:solidFill>
              </a:rPr>
              <a:t>Abordagens</a:t>
            </a:r>
            <a:r>
              <a:rPr lang="en-US" b="1" dirty="0">
                <a:solidFill>
                  <a:srgbClr val="F79037"/>
                </a:solidFill>
              </a:rPr>
              <a:t> de </a:t>
            </a:r>
            <a:r>
              <a:rPr lang="en-US" b="1" dirty="0" err="1">
                <a:solidFill>
                  <a:srgbClr val="F79037"/>
                </a:solidFill>
              </a:rPr>
              <a:t>solução</a:t>
            </a:r>
            <a:r>
              <a:rPr lang="en-US" b="1" dirty="0">
                <a:solidFill>
                  <a:srgbClr val="F79037"/>
                </a:solidFill>
              </a:rPr>
              <a:t> </a:t>
            </a:r>
            <a:r>
              <a:rPr lang="en-US" b="1" dirty="0" err="1">
                <a:solidFill>
                  <a:srgbClr val="F79037"/>
                </a:solidFill>
              </a:rPr>
              <a:t>para</a:t>
            </a:r>
            <a:r>
              <a:rPr lang="en-US" b="1" dirty="0">
                <a:solidFill>
                  <a:srgbClr val="F79037"/>
                </a:solidFill>
              </a:rPr>
              <a:t> </a:t>
            </a:r>
            <a:r>
              <a:rPr lang="en-US" b="1" dirty="0" err="1">
                <a:solidFill>
                  <a:srgbClr val="F79037"/>
                </a:solidFill>
              </a:rPr>
              <a:t>dimensionamento</a:t>
            </a:r>
            <a:r>
              <a:rPr lang="en-US" b="1" dirty="0">
                <a:solidFill>
                  <a:srgbClr val="F79037"/>
                </a:solidFill>
              </a:rPr>
              <a:t>: On-chain vs. Off-chain</a:t>
            </a:r>
          </a:p>
          <a:p>
            <a:r>
              <a:rPr lang="en-US" dirty="0">
                <a:solidFill>
                  <a:srgbClr val="000000"/>
                </a:solidFill>
              </a:rPr>
              <a:t>A </a:t>
            </a:r>
            <a:r>
              <a:rPr lang="en-US" dirty="0" err="1">
                <a:solidFill>
                  <a:srgbClr val="000000"/>
                </a:solidFill>
              </a:rPr>
              <a:t>questão</a:t>
            </a:r>
            <a:r>
              <a:rPr lang="en-US" dirty="0">
                <a:solidFill>
                  <a:srgbClr val="000000"/>
                </a:solidFill>
              </a:rPr>
              <a:t> da </a:t>
            </a:r>
            <a:r>
              <a:rPr lang="en-US" dirty="0" err="1">
                <a:solidFill>
                  <a:srgbClr val="000000"/>
                </a:solidFill>
              </a:rPr>
              <a:t>capacidade</a:t>
            </a:r>
            <a:r>
              <a:rPr lang="en-US" dirty="0">
                <a:solidFill>
                  <a:srgbClr val="000000"/>
                </a:solidFill>
              </a:rPr>
              <a:t> de </a:t>
            </a:r>
            <a:r>
              <a:rPr lang="en-US" dirty="0" err="1">
                <a:solidFill>
                  <a:srgbClr val="000000"/>
                </a:solidFill>
              </a:rPr>
              <a:t>transação</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costuma</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chamada</a:t>
            </a:r>
            <a:r>
              <a:rPr lang="en-US" dirty="0">
                <a:solidFill>
                  <a:srgbClr val="000000"/>
                </a:solidFill>
              </a:rPr>
              <a:t> de </a:t>
            </a:r>
            <a:r>
              <a:rPr lang="en-US" dirty="0" err="1">
                <a:solidFill>
                  <a:srgbClr val="000000"/>
                </a:solidFill>
              </a:rPr>
              <a:t>questão</a:t>
            </a:r>
            <a:r>
              <a:rPr lang="en-US" dirty="0">
                <a:solidFill>
                  <a:srgbClr val="000000"/>
                </a:solidFill>
              </a:rPr>
              <a:t> de </a:t>
            </a:r>
            <a:r>
              <a:rPr lang="en-US" dirty="0" err="1">
                <a:solidFill>
                  <a:srgbClr val="000000"/>
                </a:solidFill>
              </a:rPr>
              <a:t>escala</a:t>
            </a:r>
            <a:r>
              <a:rPr lang="en-US" dirty="0">
                <a:solidFill>
                  <a:srgbClr val="000000"/>
                </a:solidFill>
              </a:rPr>
              <a:t>. Na </a:t>
            </a:r>
            <a:r>
              <a:rPr lang="en-US" dirty="0" err="1">
                <a:solidFill>
                  <a:srgbClr val="000000"/>
                </a:solidFill>
              </a:rPr>
              <a:t>sua</a:t>
            </a:r>
            <a:r>
              <a:rPr lang="en-US" dirty="0">
                <a:solidFill>
                  <a:srgbClr val="000000"/>
                </a:solidFill>
              </a:rPr>
              <a:t> </a:t>
            </a:r>
            <a:r>
              <a:rPr lang="en-US" dirty="0" err="1">
                <a:solidFill>
                  <a:srgbClr val="000000"/>
                </a:solidFill>
              </a:rPr>
              <a:t>essência</a:t>
            </a:r>
            <a:r>
              <a:rPr lang="en-US" dirty="0">
                <a:solidFill>
                  <a:srgbClr val="000000"/>
                </a:solidFill>
              </a:rPr>
              <a:t>, </a:t>
            </a:r>
            <a:r>
              <a:rPr lang="en-US" dirty="0" err="1">
                <a:solidFill>
                  <a:srgbClr val="000000"/>
                </a:solidFill>
              </a:rPr>
              <a:t>ela</a:t>
            </a:r>
            <a:r>
              <a:rPr lang="en-US" dirty="0">
                <a:solidFill>
                  <a:srgbClr val="000000"/>
                </a:solidFill>
              </a:rPr>
              <a:t> </a:t>
            </a:r>
            <a:r>
              <a:rPr lang="en-US" dirty="0" err="1">
                <a:solidFill>
                  <a:srgbClr val="000000"/>
                </a:solidFill>
              </a:rPr>
              <a:t>assumiu</a:t>
            </a:r>
            <a:r>
              <a:rPr lang="en-US" dirty="0">
                <a:solidFill>
                  <a:srgbClr val="000000"/>
                </a:solidFill>
              </a:rPr>
              <a:t> o </a:t>
            </a:r>
            <a:r>
              <a:rPr lang="en-US" dirty="0" err="1">
                <a:solidFill>
                  <a:srgbClr val="000000"/>
                </a:solidFill>
              </a:rPr>
              <a:t>mesmo</a:t>
            </a:r>
            <a:r>
              <a:rPr lang="en-US" dirty="0">
                <a:solidFill>
                  <a:srgbClr val="000000"/>
                </a:solidFill>
              </a:rPr>
              <a:t> </a:t>
            </a:r>
            <a:r>
              <a:rPr lang="en-US" dirty="0" err="1">
                <a:solidFill>
                  <a:srgbClr val="000000"/>
                </a:solidFill>
              </a:rPr>
              <a:t>caráter</a:t>
            </a:r>
            <a:r>
              <a:rPr lang="en-US" dirty="0">
                <a:solidFill>
                  <a:srgbClr val="000000"/>
                </a:solidFill>
              </a:rPr>
              <a:t> da </a:t>
            </a:r>
            <a:r>
              <a:rPr lang="en-US" dirty="0" err="1">
                <a:solidFill>
                  <a:srgbClr val="000000"/>
                </a:solidFill>
              </a:rPr>
              <a:t>questão</a:t>
            </a:r>
            <a:r>
              <a:rPr lang="en-US" dirty="0">
                <a:solidFill>
                  <a:srgbClr val="000000"/>
                </a:solidFill>
              </a:rPr>
              <a:t> de Gretchen no </a:t>
            </a:r>
            <a:r>
              <a:rPr lang="en-US" dirty="0" err="1">
                <a:solidFill>
                  <a:srgbClr val="000000"/>
                </a:solidFill>
              </a:rPr>
              <a:t>Fausto</a:t>
            </a:r>
            <a:r>
              <a:rPr lang="en-US" dirty="0">
                <a:solidFill>
                  <a:srgbClr val="000000"/>
                </a:solidFill>
              </a:rPr>
              <a:t> de Goethe:</a:t>
            </a:r>
            <a:endParaRPr lang="en-US" dirty="0">
              <a:solidFill>
                <a:srgbClr val="000000"/>
              </a:solidFill>
              <a:effectLst/>
              <a:latin typeface="Calibri" panose="020F0502020204030204" pitchFamily="34" charset="0"/>
            </a:endParaRPr>
          </a:p>
          <a:p>
            <a:endParaRPr lang="en-US" dirty="0">
              <a:solidFill>
                <a:srgbClr val="000000"/>
              </a:solidFill>
              <a:effectLst/>
              <a:latin typeface="Calibri" panose="020F0502020204030204" pitchFamily="34" charset="0"/>
            </a:endParaRPr>
          </a:p>
          <a:p>
            <a:endParaRPr lang="en-US" dirty="0">
              <a:solidFill>
                <a:schemeClr val="tx1"/>
              </a:solidFill>
            </a:endParaRPr>
          </a:p>
          <a:p>
            <a:endParaRPr lang="en-US" dirty="0">
              <a:solidFill>
                <a:srgbClr val="000000"/>
              </a:solidFill>
              <a:effectLst/>
              <a:latin typeface="Calibri" panose="020F0502020204030204" pitchFamily="34" charset="0"/>
            </a:endParaRPr>
          </a:p>
          <a:p>
            <a:endParaRPr lang="en-US" dirty="0">
              <a:solidFill>
                <a:srgbClr val="000000"/>
              </a:solidFill>
            </a:endParaRPr>
          </a:p>
        </p:txBody>
      </p:sp>
      <p:sp>
        <p:nvSpPr>
          <p:cNvPr id="4" name="Rectangle 3">
            <a:extLst>
              <a:ext uri="{FF2B5EF4-FFF2-40B4-BE49-F238E27FC236}">
                <a16:creationId xmlns:a16="http://schemas.microsoft.com/office/drawing/2014/main" id="{83371013-178C-4471-9F59-A061BA76A904}"/>
              </a:ext>
            </a:extLst>
          </p:cNvPr>
          <p:cNvSpPr/>
          <p:nvPr/>
        </p:nvSpPr>
        <p:spPr>
          <a:xfrm flipV="1">
            <a:off x="740928" y="7332696"/>
            <a:ext cx="6832572" cy="147186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 name="Text Placeholder 23">
            <a:extLst>
              <a:ext uri="{FF2B5EF4-FFF2-40B4-BE49-F238E27FC236}">
                <a16:creationId xmlns:a16="http://schemas.microsoft.com/office/drawing/2014/main" id="{4418B7AC-1B1E-6D09-9301-D4A37A43B7D5}"/>
              </a:ext>
            </a:extLst>
          </p:cNvPr>
          <p:cNvSpPr txBox="1">
            <a:spLocks/>
          </p:cNvSpPr>
          <p:nvPr/>
        </p:nvSpPr>
        <p:spPr>
          <a:xfrm>
            <a:off x="6575171" y="8167017"/>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6" name="Text Placeholder 23">
            <a:extLst>
              <a:ext uri="{FF2B5EF4-FFF2-40B4-BE49-F238E27FC236}">
                <a16:creationId xmlns:a16="http://schemas.microsoft.com/office/drawing/2014/main" id="{50070F64-3DCA-09FD-FBB2-F3E639EAB297}"/>
              </a:ext>
            </a:extLst>
          </p:cNvPr>
          <p:cNvSpPr txBox="1">
            <a:spLocks/>
          </p:cNvSpPr>
          <p:nvPr/>
        </p:nvSpPr>
        <p:spPr>
          <a:xfrm>
            <a:off x="1710813" y="7332696"/>
            <a:ext cx="5107933" cy="1471867"/>
          </a:xfrm>
          <a:prstGeom prst="rect">
            <a:avLst/>
          </a:prstGeom>
        </p:spPr>
        <p:txBody>
          <a:bodyPr anchor="ctr">
            <a:normAutofit/>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t>Agora </a:t>
            </a:r>
            <a:r>
              <a:rPr lang="en-US" sz="1800" dirty="0" err="1"/>
              <a:t>diga</a:t>
            </a:r>
            <a:r>
              <a:rPr lang="en-US" sz="1800" dirty="0"/>
              <a:t>-me, </a:t>
            </a:r>
            <a:r>
              <a:rPr lang="en-US" sz="1800" dirty="0" err="1"/>
              <a:t>como</a:t>
            </a:r>
            <a:r>
              <a:rPr lang="en-US" sz="1800" dirty="0"/>
              <a:t> </a:t>
            </a:r>
            <a:r>
              <a:rPr lang="en-US" sz="1800" dirty="0" err="1"/>
              <a:t>está</a:t>
            </a:r>
            <a:r>
              <a:rPr lang="en-US" sz="1800" dirty="0"/>
              <a:t> a </a:t>
            </a:r>
            <a:r>
              <a:rPr lang="en-US" sz="1800" dirty="0" err="1"/>
              <a:t>escalar</a:t>
            </a:r>
            <a:r>
              <a:rPr lang="en-US" sz="1800" dirty="0"/>
              <a:t>?</a:t>
            </a:r>
            <a:endParaRPr lang="en-US" dirty="0"/>
          </a:p>
        </p:txBody>
      </p:sp>
      <p:sp>
        <p:nvSpPr>
          <p:cNvPr id="10" name="Text Placeholder 23">
            <a:extLst>
              <a:ext uri="{FF2B5EF4-FFF2-40B4-BE49-F238E27FC236}">
                <a16:creationId xmlns:a16="http://schemas.microsoft.com/office/drawing/2014/main" id="{2B48F6DA-B069-1DB5-A601-6C5CE8F079CD}"/>
              </a:ext>
            </a:extLst>
          </p:cNvPr>
          <p:cNvSpPr txBox="1">
            <a:spLocks/>
          </p:cNvSpPr>
          <p:nvPr/>
        </p:nvSpPr>
        <p:spPr>
          <a:xfrm>
            <a:off x="1061161" y="7290210"/>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30" name="Text Placeholder 17">
            <a:extLst>
              <a:ext uri="{FF2B5EF4-FFF2-40B4-BE49-F238E27FC236}">
                <a16:creationId xmlns:a16="http://schemas.microsoft.com/office/drawing/2014/main" id="{A5B852A5-21A2-2F76-970B-80BFD84E9DF9}"/>
              </a:ext>
            </a:extLst>
          </p:cNvPr>
          <p:cNvSpPr txBox="1">
            <a:spLocks/>
          </p:cNvSpPr>
          <p:nvPr/>
        </p:nvSpPr>
        <p:spPr>
          <a:xfrm>
            <a:off x="743842" y="8983466"/>
            <a:ext cx="6036131" cy="2405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rPr>
              <a:t>Basicamente</a:t>
            </a:r>
            <a:r>
              <a:rPr lang="en-US" dirty="0">
                <a:solidFill>
                  <a:srgbClr val="000000"/>
                </a:solidFill>
              </a:rPr>
              <a:t>, as </a:t>
            </a:r>
            <a:r>
              <a:rPr lang="en-US" dirty="0" err="1">
                <a:solidFill>
                  <a:srgbClr val="000000"/>
                </a:solidFill>
              </a:rPr>
              <a:t>respostas</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divididas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dois</a:t>
            </a:r>
            <a:r>
              <a:rPr lang="en-US" dirty="0">
                <a:solidFill>
                  <a:srgbClr val="000000"/>
                </a:solidFill>
              </a:rPr>
              <a:t> </a:t>
            </a:r>
            <a:r>
              <a:rPr lang="en-US" dirty="0" err="1">
                <a:solidFill>
                  <a:srgbClr val="000000"/>
                </a:solidFill>
              </a:rPr>
              <a:t>campos</a:t>
            </a:r>
            <a:r>
              <a:rPr lang="en-US" dirty="0">
                <a:solidFill>
                  <a:srgbClr val="000000"/>
                </a:solidFill>
              </a:rPr>
              <a:t>: </a:t>
            </a:r>
            <a:r>
              <a:rPr lang="en-US" dirty="0" err="1">
                <a:solidFill>
                  <a:srgbClr val="000000"/>
                </a:solidFill>
              </a:rPr>
              <a:t>escalabilidade</a:t>
            </a:r>
            <a:r>
              <a:rPr lang="en-US" dirty="0">
                <a:solidFill>
                  <a:srgbClr val="000000"/>
                </a:solidFill>
              </a:rPr>
              <a:t> on-chain e </a:t>
            </a:r>
            <a:r>
              <a:rPr lang="en-US" dirty="0" err="1">
                <a:solidFill>
                  <a:srgbClr val="000000"/>
                </a:solidFill>
              </a:rPr>
              <a:t>escalabilidade</a:t>
            </a:r>
            <a:r>
              <a:rPr lang="en-US" dirty="0">
                <a:solidFill>
                  <a:srgbClr val="000000"/>
                </a:solidFill>
              </a:rPr>
              <a:t> </a:t>
            </a:r>
            <a:r>
              <a:rPr lang="en-US" dirty="0" err="1">
                <a:solidFill>
                  <a:srgbClr val="000000"/>
                </a:solidFill>
              </a:rPr>
              <a:t>fora</a:t>
            </a:r>
            <a:r>
              <a:rPr lang="en-US" dirty="0">
                <a:solidFill>
                  <a:srgbClr val="000000"/>
                </a:solidFill>
              </a:rPr>
              <a:t> da </a:t>
            </a:r>
            <a:r>
              <a:rPr lang="en-US" dirty="0" err="1">
                <a:solidFill>
                  <a:srgbClr val="000000"/>
                </a:solidFill>
              </a:rPr>
              <a:t>cadeia</a:t>
            </a:r>
            <a:r>
              <a:rPr lang="en-US" dirty="0">
                <a:solidFill>
                  <a:srgbClr val="000000"/>
                </a:solidFill>
              </a:rPr>
              <a:t>.</a:t>
            </a:r>
            <a:endParaRPr lang="en-US" dirty="0">
              <a:solidFill>
                <a:srgbClr val="000000"/>
              </a:solidFill>
              <a:effectLst/>
              <a:latin typeface="Calibri" panose="020F0502020204030204" pitchFamily="34" charset="0"/>
            </a:endParaRPr>
          </a:p>
          <a:p>
            <a:endParaRPr lang="en-US" dirty="0">
              <a:solidFill>
                <a:schemeClr val="tx1"/>
              </a:solidFill>
            </a:endParaRPr>
          </a:p>
          <a:p>
            <a:endParaRPr lang="en-US" dirty="0">
              <a:solidFill>
                <a:srgbClr val="000000"/>
              </a:solidFill>
              <a:effectLst/>
              <a:latin typeface="Calibri" panose="020F0502020204030204" pitchFamily="34" charset="0"/>
            </a:endParaRPr>
          </a:p>
          <a:p>
            <a:endParaRPr lang="en-US" dirty="0">
              <a:solidFill>
                <a:srgbClr val="000000"/>
              </a:solidFill>
            </a:endParaRPr>
          </a:p>
        </p:txBody>
      </p:sp>
      <p:grpSp>
        <p:nvGrpSpPr>
          <p:cNvPr id="38" name="Group 37">
            <a:extLst>
              <a:ext uri="{FF2B5EF4-FFF2-40B4-BE49-F238E27FC236}">
                <a16:creationId xmlns:a16="http://schemas.microsoft.com/office/drawing/2014/main" id="{ED5CA101-2899-C610-CC46-6A9ADA85D5BF}"/>
              </a:ext>
            </a:extLst>
          </p:cNvPr>
          <p:cNvGrpSpPr/>
          <p:nvPr/>
        </p:nvGrpSpPr>
        <p:grpSpPr>
          <a:xfrm>
            <a:off x="-180474" y="9163937"/>
            <a:ext cx="1712396" cy="1673613"/>
            <a:chOff x="-220413" y="5797823"/>
            <a:chExt cx="1967946" cy="1923375"/>
          </a:xfrm>
        </p:grpSpPr>
        <p:sp>
          <p:nvSpPr>
            <p:cNvPr id="39" name="Freeform 38">
              <a:extLst>
                <a:ext uri="{FF2B5EF4-FFF2-40B4-BE49-F238E27FC236}">
                  <a16:creationId xmlns:a16="http://schemas.microsoft.com/office/drawing/2014/main" id="{539C0D6F-A1B1-DA98-E4C7-C4CCF4B4EE9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3A9EF96-767F-4EFD-A409-88C8A1F86338}"/>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A63C25E-B30D-8DB9-A02D-57158D70607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A34F982E-A790-EE54-A97E-03A4F1EE02D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7A2DC7B0-6EC2-F2C9-D70D-C38ED370EC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9F819E0-EE69-FDAD-5460-0DD32E0CC21F}"/>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41A910D4-0CBD-7011-5D3D-6A935FAE2B1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B52846B-5F5E-5C70-4713-757AAAAF391B}"/>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5E616D43-9061-DF2E-254F-46DBD3F4C88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C56EE1D-2039-1A5A-2865-1F9F60767B6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84B8AA4C-EFB7-E68E-EE78-AF0A9969ED0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645ADCA-FD45-6D06-80D3-9F3D2F86BB6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37B4C9FD-74F5-66E8-F875-0AF94E7F81B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A58683CE-601F-AE18-CBDD-B353641FAF0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0915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254200-FB08-3A5B-E022-6026C989F2AF}"/>
              </a:ext>
            </a:extLst>
          </p:cNvPr>
          <p:cNvSpPr/>
          <p:nvPr/>
        </p:nvSpPr>
        <p:spPr>
          <a:xfrm flipV="1">
            <a:off x="511317" y="1119819"/>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511317" y="665163"/>
            <a:ext cx="3194309" cy="9801552"/>
          </a:xfrm>
        </p:spPr>
        <p:txBody>
          <a:bodyPr/>
          <a:lstStyle/>
          <a:p>
            <a:pPr algn="just"/>
            <a:r>
              <a:rPr lang="en-US" dirty="0" err="1"/>
              <a:t>Os</a:t>
            </a:r>
            <a:r>
              <a:rPr lang="en-US" dirty="0"/>
              <a:t> </a:t>
            </a:r>
            <a:r>
              <a:rPr lang="en-US" dirty="0" err="1"/>
              <a:t>defensores</a:t>
            </a:r>
            <a:r>
              <a:rPr lang="en-US" dirty="0"/>
              <a:t> da </a:t>
            </a:r>
            <a:r>
              <a:rPr lang="en-US" dirty="0" err="1"/>
              <a:t>abordagem</a:t>
            </a:r>
            <a:r>
              <a:rPr lang="en-US" dirty="0"/>
              <a:t> on-chain, </a:t>
            </a:r>
            <a:r>
              <a:rPr lang="en-US" dirty="0" err="1"/>
              <a:t>para</a:t>
            </a:r>
            <a:r>
              <a:rPr lang="en-US" dirty="0"/>
              <a:t> </a:t>
            </a:r>
            <a:r>
              <a:rPr lang="en-US" dirty="0" err="1"/>
              <a:t>voltar</a:t>
            </a:r>
            <a:r>
              <a:rPr lang="en-US" dirty="0"/>
              <a:t> </a:t>
            </a:r>
            <a:r>
              <a:rPr lang="en-US" dirty="0" err="1"/>
              <a:t>ao</a:t>
            </a:r>
            <a:r>
              <a:rPr lang="en-US" dirty="0"/>
              <a:t> </a:t>
            </a:r>
            <a:r>
              <a:rPr lang="en-US" dirty="0" err="1"/>
              <a:t>exemplo</a:t>
            </a:r>
            <a:r>
              <a:rPr lang="en-US" dirty="0"/>
              <a:t> do </a:t>
            </a:r>
            <a:r>
              <a:rPr lang="en-US" dirty="0" err="1"/>
              <a:t>autocarro</a:t>
            </a:r>
            <a:r>
              <a:rPr lang="en-US" dirty="0"/>
              <a:t>, </a:t>
            </a:r>
            <a:r>
              <a:rPr lang="en-US" dirty="0" err="1"/>
              <a:t>é</a:t>
            </a:r>
            <a:r>
              <a:rPr lang="en-US" dirty="0"/>
              <a:t> </a:t>
            </a:r>
            <a:r>
              <a:rPr lang="en-US" dirty="0" err="1"/>
              <a:t>ampliar</a:t>
            </a:r>
            <a:r>
              <a:rPr lang="en-US" dirty="0"/>
              <a:t> o </a:t>
            </a:r>
            <a:r>
              <a:rPr lang="en-US" dirty="0" err="1"/>
              <a:t>autocarro</a:t>
            </a:r>
            <a:r>
              <a:rPr lang="en-US" dirty="0"/>
              <a:t>. </a:t>
            </a:r>
            <a:r>
              <a:rPr lang="en-US" dirty="0" err="1"/>
              <a:t>Ou</a:t>
            </a:r>
            <a:r>
              <a:rPr lang="en-US" dirty="0"/>
              <a:t> </a:t>
            </a:r>
            <a:r>
              <a:rPr lang="en-US" dirty="0" err="1"/>
              <a:t>seja</a:t>
            </a:r>
            <a:r>
              <a:rPr lang="en-US" dirty="0"/>
              <a:t>, </a:t>
            </a:r>
            <a:r>
              <a:rPr lang="en-US" dirty="0" err="1"/>
              <a:t>para</a:t>
            </a:r>
            <a:r>
              <a:rPr lang="en-US" dirty="0"/>
              <a:t> </a:t>
            </a:r>
            <a:r>
              <a:rPr lang="en-US" dirty="0" err="1"/>
              <a:t>limitar</a:t>
            </a:r>
            <a:r>
              <a:rPr lang="en-US" dirty="0"/>
              <a:t> </a:t>
            </a:r>
            <a:r>
              <a:rPr lang="en-US" dirty="0" err="1"/>
              <a:t>os</a:t>
            </a:r>
            <a:r>
              <a:rPr lang="en-US" dirty="0"/>
              <a:t> </a:t>
            </a:r>
            <a:r>
              <a:rPr lang="en-US" dirty="0" err="1"/>
              <a:t>blocos</a:t>
            </a:r>
            <a:r>
              <a:rPr lang="en-US" dirty="0"/>
              <a:t> a 1 megabyte, um novo </a:t>
            </a:r>
            <a:r>
              <a:rPr lang="en-US" dirty="0" err="1"/>
              <a:t>limite</a:t>
            </a:r>
            <a:r>
              <a:rPr lang="en-US" dirty="0"/>
              <a:t> superior </a:t>
            </a:r>
            <a:r>
              <a:rPr lang="en-US" dirty="0" err="1"/>
              <a:t>é</a:t>
            </a:r>
            <a:r>
              <a:rPr lang="en-US" dirty="0"/>
              <a:t> </a:t>
            </a:r>
            <a:r>
              <a:rPr lang="en-US" dirty="0" err="1"/>
              <a:t>definido</a:t>
            </a:r>
            <a:r>
              <a:rPr lang="en-US" dirty="0"/>
              <a:t> </a:t>
            </a:r>
            <a:r>
              <a:rPr lang="en-US" dirty="0" err="1"/>
              <a:t>para</a:t>
            </a:r>
            <a:r>
              <a:rPr lang="en-US" dirty="0"/>
              <a:t> o </a:t>
            </a:r>
            <a:r>
              <a:rPr lang="en-US" dirty="0" err="1"/>
              <a:t>bloco</a:t>
            </a:r>
            <a:r>
              <a:rPr lang="en-US" dirty="0"/>
              <a:t>. </a:t>
            </a:r>
            <a:r>
              <a:rPr lang="en-US" dirty="0" err="1"/>
              <a:t>Assim</a:t>
            </a:r>
            <a:r>
              <a:rPr lang="en-US" dirty="0"/>
              <a:t> </a:t>
            </a:r>
            <a:r>
              <a:rPr lang="en-US" dirty="0" err="1"/>
              <a:t>cabem</a:t>
            </a:r>
            <a:r>
              <a:rPr lang="en-US" dirty="0"/>
              <a:t> </a:t>
            </a:r>
            <a:r>
              <a:rPr lang="en-US" dirty="0" err="1"/>
              <a:t>mais</a:t>
            </a:r>
            <a:r>
              <a:rPr lang="en-US" dirty="0"/>
              <a:t> </a:t>
            </a:r>
            <a:r>
              <a:rPr lang="en-US" dirty="0" err="1"/>
              <a:t>transações</a:t>
            </a:r>
            <a:r>
              <a:rPr lang="en-US" dirty="0"/>
              <a:t> no </a:t>
            </a:r>
            <a:r>
              <a:rPr lang="en-US" dirty="0" err="1"/>
              <a:t>autocarro</a:t>
            </a:r>
            <a:r>
              <a:rPr lang="en-US" dirty="0"/>
              <a:t>, </a:t>
            </a:r>
            <a:r>
              <a:rPr lang="en-US" dirty="0" err="1"/>
              <a:t>que</a:t>
            </a:r>
            <a:r>
              <a:rPr lang="en-US" dirty="0"/>
              <a:t> </a:t>
            </a:r>
            <a:r>
              <a:rPr lang="en-US" dirty="0" err="1"/>
              <a:t>ainda</a:t>
            </a:r>
            <a:r>
              <a:rPr lang="en-US" dirty="0"/>
              <a:t> </a:t>
            </a:r>
            <a:r>
              <a:rPr lang="en-US" dirty="0" err="1"/>
              <a:t>sai</a:t>
            </a:r>
            <a:r>
              <a:rPr lang="en-US" dirty="0"/>
              <a:t> a </a:t>
            </a:r>
            <a:r>
              <a:rPr lang="en-US" dirty="0" err="1"/>
              <a:t>cada</a:t>
            </a:r>
            <a:r>
              <a:rPr lang="en-US" dirty="0"/>
              <a:t> 10 </a:t>
            </a:r>
            <a:r>
              <a:rPr lang="en-US" dirty="0" err="1"/>
              <a:t>minutos</a:t>
            </a:r>
            <a:r>
              <a:rPr lang="en-US" dirty="0"/>
              <a:t>. </a:t>
            </a:r>
            <a:r>
              <a:rPr lang="en-US" dirty="0" err="1"/>
              <a:t>Supondo</a:t>
            </a:r>
            <a:r>
              <a:rPr lang="en-US" dirty="0"/>
              <a:t> </a:t>
            </a:r>
            <a:r>
              <a:rPr lang="en-US" dirty="0" err="1"/>
              <a:t>que</a:t>
            </a:r>
            <a:r>
              <a:rPr lang="en-US" dirty="0"/>
              <a:t> o </a:t>
            </a:r>
            <a:r>
              <a:rPr lang="en-US" dirty="0" err="1"/>
              <a:t>tamanho</a:t>
            </a:r>
            <a:r>
              <a:rPr lang="en-US" dirty="0"/>
              <a:t> do </a:t>
            </a:r>
            <a:r>
              <a:rPr lang="en-US" dirty="0" err="1"/>
              <a:t>bloco</a:t>
            </a:r>
            <a:r>
              <a:rPr lang="en-US" dirty="0"/>
              <a:t> </a:t>
            </a:r>
            <a:r>
              <a:rPr lang="en-US" dirty="0" err="1"/>
              <a:t>aumenta</a:t>
            </a:r>
            <a:r>
              <a:rPr lang="en-US" dirty="0"/>
              <a:t> </a:t>
            </a:r>
            <a:r>
              <a:rPr lang="en-US" dirty="0" err="1"/>
              <a:t>para</a:t>
            </a:r>
            <a:r>
              <a:rPr lang="en-US" dirty="0"/>
              <a:t> 10 megabytes, o </a:t>
            </a:r>
            <a:r>
              <a:rPr lang="en-US" dirty="0" err="1"/>
              <a:t>número</a:t>
            </a:r>
            <a:r>
              <a:rPr lang="en-US" dirty="0"/>
              <a:t> de </a:t>
            </a:r>
            <a:r>
              <a:rPr lang="en-US" dirty="0" err="1"/>
              <a:t>transações</a:t>
            </a:r>
            <a:r>
              <a:rPr lang="en-US" dirty="0"/>
              <a:t> </a:t>
            </a:r>
            <a:r>
              <a:rPr lang="en-US" dirty="0" err="1"/>
              <a:t>por</a:t>
            </a:r>
            <a:r>
              <a:rPr lang="en-US" dirty="0"/>
              <a:t> </a:t>
            </a:r>
            <a:r>
              <a:rPr lang="en-US" dirty="0" err="1"/>
              <a:t>segundo</a:t>
            </a:r>
            <a:r>
              <a:rPr lang="en-US" dirty="0"/>
              <a:t> </a:t>
            </a:r>
            <a:r>
              <a:rPr lang="en-US" dirty="0" err="1"/>
              <a:t>também</a:t>
            </a:r>
            <a:r>
              <a:rPr lang="en-US" dirty="0"/>
              <a:t> </a:t>
            </a:r>
            <a:r>
              <a:rPr lang="en-US" dirty="0" err="1"/>
              <a:t>aumenta</a:t>
            </a:r>
            <a:r>
              <a:rPr lang="en-US" dirty="0"/>
              <a:t> </a:t>
            </a:r>
            <a:r>
              <a:rPr lang="en-US" dirty="0" err="1"/>
              <a:t>por</a:t>
            </a:r>
            <a:r>
              <a:rPr lang="en-US" dirty="0"/>
              <a:t> um </a:t>
            </a:r>
            <a:r>
              <a:rPr lang="en-US" dirty="0" err="1"/>
              <a:t>fator</a:t>
            </a:r>
            <a:r>
              <a:rPr lang="en-US" dirty="0"/>
              <a:t> de 10. </a:t>
            </a:r>
            <a:r>
              <a:rPr lang="en-US" dirty="0" err="1"/>
              <a:t>Isso</a:t>
            </a:r>
            <a:r>
              <a:rPr lang="en-US" dirty="0"/>
              <a:t> </a:t>
            </a:r>
            <a:r>
              <a:rPr lang="en-US" dirty="0" err="1"/>
              <a:t>significa</a:t>
            </a:r>
            <a:r>
              <a:rPr lang="en-US" dirty="0"/>
              <a:t> </a:t>
            </a:r>
            <a:r>
              <a:rPr lang="en-US" dirty="0" err="1"/>
              <a:t>que</a:t>
            </a:r>
            <a:r>
              <a:rPr lang="en-US" dirty="0"/>
              <a:t> </a:t>
            </a:r>
            <a:r>
              <a:rPr lang="en-US" dirty="0" err="1"/>
              <a:t>seria</a:t>
            </a:r>
            <a:r>
              <a:rPr lang="en-US" dirty="0"/>
              <a:t> </a:t>
            </a:r>
            <a:r>
              <a:rPr lang="en-US" dirty="0" err="1"/>
              <a:t>possível</a:t>
            </a:r>
            <a:r>
              <a:rPr lang="en-US" dirty="0"/>
              <a:t> </a:t>
            </a:r>
            <a:r>
              <a:rPr lang="en-US" dirty="0" err="1"/>
              <a:t>processar</a:t>
            </a:r>
            <a:r>
              <a:rPr lang="en-US" dirty="0"/>
              <a:t> </a:t>
            </a:r>
            <a:r>
              <a:rPr lang="en-US" dirty="0" err="1"/>
              <a:t>cerca</a:t>
            </a:r>
            <a:r>
              <a:rPr lang="en-US" dirty="0"/>
              <a:t> de 40 </a:t>
            </a:r>
            <a:r>
              <a:rPr lang="en-US" dirty="0" err="1"/>
              <a:t>transações</a:t>
            </a:r>
            <a:r>
              <a:rPr lang="en-US" dirty="0"/>
              <a:t> </a:t>
            </a:r>
            <a:r>
              <a:rPr lang="en-US" dirty="0" err="1"/>
              <a:t>por</a:t>
            </a:r>
            <a:r>
              <a:rPr lang="en-US" dirty="0"/>
              <a:t> </a:t>
            </a:r>
            <a:r>
              <a:rPr lang="en-US" dirty="0" err="1"/>
              <a:t>segundo</a:t>
            </a:r>
            <a:r>
              <a:rPr lang="en-US" dirty="0"/>
              <a:t>. A </a:t>
            </a:r>
            <a:r>
              <a:rPr lang="en-US" dirty="0" err="1"/>
              <a:t>maneira</a:t>
            </a:r>
            <a:r>
              <a:rPr lang="en-US" dirty="0"/>
              <a:t> de </a:t>
            </a:r>
            <a:r>
              <a:rPr lang="en-US" dirty="0" err="1"/>
              <a:t>melhorar</a:t>
            </a:r>
            <a:r>
              <a:rPr lang="en-US" dirty="0"/>
              <a:t> a </a:t>
            </a:r>
            <a:r>
              <a:rPr lang="en-US" dirty="0" err="1"/>
              <a:t>capacidade</a:t>
            </a:r>
            <a:r>
              <a:rPr lang="en-US" dirty="0"/>
              <a:t> do </a:t>
            </a:r>
            <a:r>
              <a:rPr lang="en-US" dirty="0" err="1"/>
              <a:t>blockchain</a:t>
            </a:r>
            <a:r>
              <a:rPr lang="en-US" dirty="0"/>
              <a:t> </a:t>
            </a:r>
            <a:r>
              <a:rPr lang="en-US" dirty="0" err="1"/>
              <a:t>aumentando</a:t>
            </a:r>
            <a:r>
              <a:rPr lang="en-US" dirty="0"/>
              <a:t> o </a:t>
            </a:r>
            <a:r>
              <a:rPr lang="en-US" dirty="0" err="1"/>
              <a:t>tamanho</a:t>
            </a:r>
            <a:r>
              <a:rPr lang="en-US" dirty="0"/>
              <a:t> do </a:t>
            </a:r>
            <a:r>
              <a:rPr lang="en-US" dirty="0" err="1"/>
              <a:t>bloco</a:t>
            </a:r>
            <a:r>
              <a:rPr lang="en-US" dirty="0"/>
              <a:t> </a:t>
            </a:r>
            <a:r>
              <a:rPr lang="en-US" dirty="0" err="1"/>
              <a:t>é</a:t>
            </a:r>
            <a:r>
              <a:rPr lang="en-US" dirty="0"/>
              <a:t> </a:t>
            </a:r>
            <a:r>
              <a:rPr lang="en-US" dirty="0" err="1"/>
              <a:t>expresso</a:t>
            </a:r>
            <a:r>
              <a:rPr lang="en-US" dirty="0"/>
              <a:t> no hard fork do </a:t>
            </a:r>
            <a:r>
              <a:rPr lang="en-US" dirty="0" err="1"/>
              <a:t>Bitcoin</a:t>
            </a:r>
            <a:r>
              <a:rPr lang="en-US" dirty="0"/>
              <a:t>, </a:t>
            </a:r>
            <a:r>
              <a:rPr lang="en-US" dirty="0" err="1"/>
              <a:t>Bitcoin</a:t>
            </a:r>
            <a:r>
              <a:rPr lang="en-US" dirty="0"/>
              <a:t> Cash (BCH).</a:t>
            </a:r>
          </a:p>
          <a:p>
            <a:pPr algn="just"/>
            <a:endParaRPr lang="en-US" dirty="0"/>
          </a:p>
          <a:p>
            <a:pPr algn="just"/>
            <a:r>
              <a:rPr lang="en-US" dirty="0"/>
              <a:t>A </a:t>
            </a:r>
            <a:r>
              <a:rPr lang="en-US" dirty="0" err="1"/>
              <a:t>alternativa</a:t>
            </a:r>
            <a:r>
              <a:rPr lang="en-US" dirty="0"/>
              <a:t> </a:t>
            </a:r>
            <a:r>
              <a:rPr lang="en-US" dirty="0" err="1"/>
              <a:t>para</a:t>
            </a:r>
            <a:r>
              <a:rPr lang="en-US" dirty="0"/>
              <a:t> </a:t>
            </a:r>
            <a:r>
              <a:rPr lang="en-US" dirty="0" err="1"/>
              <a:t>isso</a:t>
            </a:r>
            <a:r>
              <a:rPr lang="en-US" dirty="0"/>
              <a:t> </a:t>
            </a:r>
            <a:r>
              <a:rPr lang="en-US" dirty="0" err="1"/>
              <a:t>é</a:t>
            </a:r>
            <a:r>
              <a:rPr lang="en-US" dirty="0"/>
              <a:t> o </a:t>
            </a:r>
            <a:r>
              <a:rPr lang="en-US" dirty="0" err="1"/>
              <a:t>escalonamento</a:t>
            </a:r>
            <a:r>
              <a:rPr lang="en-US" dirty="0"/>
              <a:t> off-chain. </a:t>
            </a:r>
            <a:r>
              <a:rPr lang="en-US" dirty="0" err="1"/>
              <a:t>Aqui</a:t>
            </a:r>
            <a:r>
              <a:rPr lang="en-US" dirty="0"/>
              <a:t>, o </a:t>
            </a:r>
            <a:r>
              <a:rPr lang="en-US" dirty="0" err="1"/>
              <a:t>objetivo</a:t>
            </a:r>
            <a:r>
              <a:rPr lang="en-US" dirty="0"/>
              <a:t> </a:t>
            </a:r>
            <a:r>
              <a:rPr lang="en-US" dirty="0" err="1"/>
              <a:t>não</a:t>
            </a:r>
            <a:r>
              <a:rPr lang="en-US" dirty="0"/>
              <a:t> </a:t>
            </a:r>
            <a:r>
              <a:rPr lang="en-US" dirty="0" err="1"/>
              <a:t>é</a:t>
            </a:r>
            <a:r>
              <a:rPr lang="en-US" dirty="0"/>
              <a:t> </a:t>
            </a:r>
            <a:r>
              <a:rPr lang="en-US" dirty="0" err="1"/>
              <a:t>melhorar</a:t>
            </a:r>
            <a:r>
              <a:rPr lang="en-US" dirty="0"/>
              <a:t> a </a:t>
            </a:r>
            <a:r>
              <a:rPr lang="en-US" dirty="0" err="1"/>
              <a:t>capacidade</a:t>
            </a:r>
            <a:r>
              <a:rPr lang="en-US" dirty="0"/>
              <a:t> de </a:t>
            </a:r>
            <a:r>
              <a:rPr lang="en-US" dirty="0" err="1"/>
              <a:t>transação</a:t>
            </a:r>
            <a:r>
              <a:rPr lang="en-US" dirty="0"/>
              <a:t> do </a:t>
            </a:r>
            <a:r>
              <a:rPr lang="en-US" dirty="0" err="1"/>
              <a:t>próprio</a:t>
            </a:r>
            <a:r>
              <a:rPr lang="en-US" dirty="0"/>
              <a:t> </a:t>
            </a:r>
            <a:r>
              <a:rPr lang="en-US" dirty="0" err="1"/>
              <a:t>blockchain</a:t>
            </a:r>
            <a:r>
              <a:rPr lang="en-US" dirty="0"/>
              <a:t>, mas </a:t>
            </a:r>
            <a:r>
              <a:rPr lang="en-US" dirty="0" err="1"/>
              <a:t>sim</a:t>
            </a:r>
            <a:r>
              <a:rPr lang="en-US" dirty="0"/>
              <a:t> </a:t>
            </a:r>
            <a:r>
              <a:rPr lang="en-US" dirty="0" err="1"/>
              <a:t>criar</a:t>
            </a:r>
            <a:r>
              <a:rPr lang="en-US" dirty="0"/>
              <a:t> </a:t>
            </a:r>
            <a:r>
              <a:rPr lang="en-US" dirty="0" err="1"/>
              <a:t>uma</a:t>
            </a:r>
            <a:r>
              <a:rPr lang="en-US" dirty="0"/>
              <a:t> </a:t>
            </a:r>
            <a:r>
              <a:rPr lang="en-US" dirty="0" err="1"/>
              <a:t>segunda</a:t>
            </a:r>
            <a:r>
              <a:rPr lang="en-US" dirty="0"/>
              <a:t> </a:t>
            </a:r>
            <a:r>
              <a:rPr lang="en-US" dirty="0" err="1"/>
              <a:t>camada</a:t>
            </a:r>
            <a:r>
              <a:rPr lang="en-US" dirty="0"/>
              <a:t> </a:t>
            </a:r>
            <a:r>
              <a:rPr lang="en-US" dirty="0" err="1"/>
              <a:t>para</a:t>
            </a:r>
            <a:r>
              <a:rPr lang="en-US" dirty="0"/>
              <a:t> </a:t>
            </a:r>
            <a:r>
              <a:rPr lang="en-US" dirty="0" err="1"/>
              <a:t>transações</a:t>
            </a:r>
            <a:r>
              <a:rPr lang="en-US" dirty="0"/>
              <a:t> </a:t>
            </a:r>
            <a:r>
              <a:rPr lang="en-US" dirty="0" err="1"/>
              <a:t>que</a:t>
            </a:r>
            <a:r>
              <a:rPr lang="en-US" dirty="0"/>
              <a:t> se </a:t>
            </a:r>
            <a:r>
              <a:rPr lang="en-US" dirty="0" err="1"/>
              <a:t>encaixe</a:t>
            </a:r>
            <a:r>
              <a:rPr lang="en-US" dirty="0"/>
              <a:t> </a:t>
            </a:r>
            <a:r>
              <a:rPr lang="en-US" dirty="0" err="1"/>
              <a:t>na</a:t>
            </a:r>
            <a:r>
              <a:rPr lang="en-US" dirty="0"/>
              <a:t> </a:t>
            </a:r>
            <a:r>
              <a:rPr lang="en-US" dirty="0" err="1"/>
              <a:t>primeira</a:t>
            </a:r>
            <a:r>
              <a:rPr lang="en-US" dirty="0"/>
              <a:t> </a:t>
            </a:r>
            <a:r>
              <a:rPr lang="en-US" dirty="0" err="1"/>
              <a:t>camada</a:t>
            </a:r>
            <a:r>
              <a:rPr lang="en-US" dirty="0"/>
              <a:t>, o </a:t>
            </a:r>
            <a:r>
              <a:rPr lang="en-US" dirty="0" err="1"/>
              <a:t>blockchain</a:t>
            </a:r>
            <a:r>
              <a:rPr lang="en-US" dirty="0"/>
              <a:t>. </a:t>
            </a:r>
            <a:r>
              <a:rPr lang="en-US" dirty="0" err="1"/>
              <a:t>Essa</a:t>
            </a:r>
            <a:r>
              <a:rPr lang="en-US" dirty="0"/>
              <a:t> </a:t>
            </a:r>
            <a:r>
              <a:rPr lang="en-US" dirty="0" err="1"/>
              <a:t>segunda</a:t>
            </a:r>
            <a:r>
              <a:rPr lang="en-US" dirty="0"/>
              <a:t> </a:t>
            </a:r>
            <a:r>
              <a:rPr lang="en-US" dirty="0" err="1"/>
              <a:t>camada</a:t>
            </a:r>
            <a:r>
              <a:rPr lang="en-US" dirty="0"/>
              <a:t> </a:t>
            </a:r>
            <a:r>
              <a:rPr lang="en-US" dirty="0" err="1"/>
              <a:t>herdaria</a:t>
            </a:r>
            <a:r>
              <a:rPr lang="en-US" dirty="0"/>
              <a:t> </a:t>
            </a:r>
            <a:r>
              <a:rPr lang="en-US" dirty="0" err="1"/>
              <a:t>os</a:t>
            </a:r>
            <a:r>
              <a:rPr lang="en-US" dirty="0"/>
              <a:t> </a:t>
            </a:r>
            <a:r>
              <a:rPr lang="en-US" dirty="0" err="1"/>
              <a:t>aspectos</a:t>
            </a:r>
            <a:r>
              <a:rPr lang="en-US" dirty="0"/>
              <a:t> de </a:t>
            </a:r>
            <a:r>
              <a:rPr lang="en-US" dirty="0" err="1"/>
              <a:t>segurança</a:t>
            </a:r>
            <a:r>
              <a:rPr lang="en-US" dirty="0"/>
              <a:t> do </a:t>
            </a:r>
            <a:r>
              <a:rPr lang="en-US" dirty="0" err="1"/>
              <a:t>Bitcoin</a:t>
            </a:r>
            <a:r>
              <a:rPr lang="en-US" dirty="0"/>
              <a:t> e </a:t>
            </a:r>
            <a:r>
              <a:rPr lang="en-US" dirty="0" err="1"/>
              <a:t>também</a:t>
            </a:r>
            <a:r>
              <a:rPr lang="en-US" dirty="0"/>
              <a:t> </a:t>
            </a:r>
            <a:r>
              <a:rPr lang="en-US" dirty="0" err="1"/>
              <a:t>permitiria</a:t>
            </a:r>
            <a:r>
              <a:rPr lang="en-US" dirty="0"/>
              <a:t> </a:t>
            </a:r>
            <a:r>
              <a:rPr lang="en-US" dirty="0" err="1"/>
              <a:t>uma</a:t>
            </a:r>
            <a:r>
              <a:rPr lang="en-US" dirty="0"/>
              <a:t> magnitude </a:t>
            </a:r>
            <a:r>
              <a:rPr lang="en-US" dirty="0" err="1"/>
              <a:t>maior</a:t>
            </a:r>
            <a:r>
              <a:rPr lang="en-US" dirty="0"/>
              <a:t> de </a:t>
            </a:r>
            <a:r>
              <a:rPr lang="en-US" dirty="0" err="1"/>
              <a:t>transações</a:t>
            </a:r>
            <a:r>
              <a:rPr lang="en-US" dirty="0"/>
              <a:t>. </a:t>
            </a:r>
            <a:r>
              <a:rPr lang="en-US" dirty="0" err="1"/>
              <a:t>Portanto</a:t>
            </a:r>
            <a:r>
              <a:rPr lang="en-US" dirty="0"/>
              <a:t>, </a:t>
            </a:r>
            <a:r>
              <a:rPr lang="en-US" dirty="0" err="1"/>
              <a:t>em</a:t>
            </a:r>
            <a:r>
              <a:rPr lang="en-US" dirty="0"/>
              <a:t> </a:t>
            </a:r>
            <a:r>
              <a:rPr lang="en-US" dirty="0" err="1"/>
              <a:t>vez</a:t>
            </a:r>
            <a:r>
              <a:rPr lang="en-US" dirty="0"/>
              <a:t> de </a:t>
            </a:r>
            <a:r>
              <a:rPr lang="en-US" dirty="0" err="1"/>
              <a:t>escalar</a:t>
            </a:r>
            <a:r>
              <a:rPr lang="en-US" dirty="0"/>
              <a:t> </a:t>
            </a:r>
            <a:r>
              <a:rPr lang="en-US" dirty="0" err="1"/>
              <a:t>linearmente</a:t>
            </a:r>
            <a:r>
              <a:rPr lang="en-US" dirty="0"/>
              <a:t>, </a:t>
            </a:r>
            <a:r>
              <a:rPr lang="en-US" dirty="0" err="1"/>
              <a:t>como</a:t>
            </a:r>
            <a:r>
              <a:rPr lang="en-US" dirty="0"/>
              <a:t> </a:t>
            </a:r>
            <a:r>
              <a:rPr lang="en-US" dirty="0" err="1"/>
              <a:t>na</a:t>
            </a:r>
            <a:r>
              <a:rPr lang="en-US" dirty="0"/>
              <a:t> </a:t>
            </a:r>
            <a:r>
              <a:rPr lang="en-US" dirty="0" err="1"/>
              <a:t>abordagem</a:t>
            </a:r>
            <a:r>
              <a:rPr lang="en-US" dirty="0"/>
              <a:t> on-chain, a </a:t>
            </a:r>
            <a:r>
              <a:rPr lang="en-US" dirty="0" err="1"/>
              <a:t>segunda</a:t>
            </a:r>
            <a:r>
              <a:rPr lang="en-US" dirty="0"/>
              <a:t> </a:t>
            </a:r>
            <a:r>
              <a:rPr lang="en-US" dirty="0" err="1"/>
              <a:t>camada</a:t>
            </a:r>
            <a:r>
              <a:rPr lang="en-US" dirty="0"/>
              <a:t> </a:t>
            </a:r>
            <a:r>
              <a:rPr lang="en-US" dirty="0" err="1"/>
              <a:t>pode</a:t>
            </a:r>
            <a:r>
              <a:rPr lang="en-US" dirty="0"/>
              <a:t> </a:t>
            </a:r>
            <a:r>
              <a:rPr lang="en-US" dirty="0" err="1"/>
              <a:t>lidar</a:t>
            </a:r>
            <a:r>
              <a:rPr lang="en-US" dirty="0"/>
              <a:t> com </a:t>
            </a:r>
            <a:r>
              <a:rPr lang="en-US" dirty="0" err="1"/>
              <a:t>milhões</a:t>
            </a:r>
            <a:r>
              <a:rPr lang="en-US" dirty="0"/>
              <a:t> de </a:t>
            </a:r>
            <a:r>
              <a:rPr lang="en-US" dirty="0" err="1"/>
              <a:t>transações</a:t>
            </a:r>
            <a:r>
              <a:rPr lang="en-US" dirty="0"/>
              <a:t>. E </a:t>
            </a:r>
            <a:r>
              <a:rPr lang="en-US" dirty="0" err="1"/>
              <a:t>eles</a:t>
            </a:r>
            <a:r>
              <a:rPr lang="en-US" dirty="0"/>
              <a:t> </a:t>
            </a:r>
            <a:r>
              <a:rPr lang="en-US" dirty="0" err="1"/>
              <a:t>poderiam</a:t>
            </a:r>
            <a:r>
              <a:rPr lang="en-US" dirty="0"/>
              <a:t> </a:t>
            </a:r>
            <a:r>
              <a:rPr lang="en-US" dirty="0" err="1"/>
              <a:t>ser</a:t>
            </a:r>
            <a:r>
              <a:rPr lang="en-US" dirty="0"/>
              <a:t> </a:t>
            </a:r>
            <a:r>
              <a:rPr lang="en-US" dirty="0" err="1"/>
              <a:t>feitos</a:t>
            </a:r>
            <a:r>
              <a:rPr lang="en-US" dirty="0"/>
              <a:t> </a:t>
            </a:r>
            <a:r>
              <a:rPr lang="en-US" dirty="0" err="1"/>
              <a:t>instantaneamente</a:t>
            </a:r>
            <a:r>
              <a:rPr lang="en-US" dirty="0"/>
              <a:t>, </a:t>
            </a:r>
            <a:r>
              <a:rPr lang="en-US" dirty="0" err="1"/>
              <a:t>por</a:t>
            </a:r>
            <a:r>
              <a:rPr lang="en-US" dirty="0"/>
              <a:t> </a:t>
            </a:r>
            <a:r>
              <a:rPr lang="en-US" dirty="0" err="1"/>
              <a:t>quantias</a:t>
            </a:r>
            <a:r>
              <a:rPr lang="en-US" dirty="0"/>
              <a:t> </a:t>
            </a:r>
            <a:r>
              <a:rPr lang="en-US" dirty="0" err="1"/>
              <a:t>muito</a:t>
            </a:r>
            <a:r>
              <a:rPr lang="en-US" dirty="0"/>
              <a:t> </a:t>
            </a:r>
            <a:r>
              <a:rPr lang="en-US" dirty="0" err="1"/>
              <a:t>pequenas</a:t>
            </a:r>
            <a:r>
              <a:rPr lang="en-US" dirty="0"/>
              <a:t> e com </a:t>
            </a:r>
            <a:r>
              <a:rPr lang="en-US" dirty="0" err="1"/>
              <a:t>segurança</a:t>
            </a:r>
            <a:r>
              <a:rPr lang="en-US" dirty="0"/>
              <a:t> </a:t>
            </a:r>
            <a:r>
              <a:rPr lang="en-US" dirty="0" err="1"/>
              <a:t>semelhante</a:t>
            </a:r>
            <a:r>
              <a:rPr lang="en-US" dirty="0"/>
              <a:t> </a:t>
            </a:r>
            <a:r>
              <a:rPr lang="en-US" dirty="0" err="1"/>
              <a:t>ao</a:t>
            </a:r>
            <a:r>
              <a:rPr lang="en-US" dirty="0"/>
              <a:t> </a:t>
            </a:r>
            <a:r>
              <a:rPr lang="en-US" dirty="0" err="1"/>
              <a:t>próprio</a:t>
            </a:r>
            <a:r>
              <a:rPr lang="en-US" dirty="0"/>
              <a:t> </a:t>
            </a:r>
            <a:r>
              <a:rPr lang="en-US" dirty="0" err="1"/>
              <a:t>sistema</a:t>
            </a:r>
            <a:r>
              <a:rPr lang="en-US" dirty="0"/>
              <a:t> </a:t>
            </a:r>
            <a:r>
              <a:rPr lang="en-US" dirty="0" err="1"/>
              <a:t>Bitcoin</a:t>
            </a:r>
            <a:r>
              <a:rPr lang="en-US" dirty="0"/>
              <a:t>. </a:t>
            </a:r>
            <a:r>
              <a:rPr lang="en-US" dirty="0" err="1"/>
              <a:t>Esse</a:t>
            </a:r>
            <a:r>
              <a:rPr lang="en-US" dirty="0"/>
              <a:t> </a:t>
            </a:r>
            <a:r>
              <a:rPr lang="en-US" dirty="0" err="1"/>
              <a:t>método</a:t>
            </a:r>
            <a:r>
              <a:rPr lang="en-US" dirty="0"/>
              <a:t> de </a:t>
            </a:r>
            <a:r>
              <a:rPr lang="en-US" dirty="0" err="1"/>
              <a:t>escalonar</a:t>
            </a:r>
            <a:r>
              <a:rPr lang="en-US" dirty="0"/>
              <a:t> o </a:t>
            </a:r>
            <a:r>
              <a:rPr lang="en-US" dirty="0" err="1"/>
              <a:t>Bitcoin</a:t>
            </a:r>
            <a:r>
              <a:rPr lang="en-US" dirty="0"/>
              <a:t> </a:t>
            </a:r>
            <a:r>
              <a:rPr lang="en-US" dirty="0" err="1"/>
              <a:t>fora</a:t>
            </a:r>
            <a:r>
              <a:rPr lang="en-US" dirty="0"/>
              <a:t> do </a:t>
            </a:r>
            <a:r>
              <a:rPr lang="en-US" dirty="0" err="1"/>
              <a:t>blockchain</a:t>
            </a:r>
            <a:r>
              <a:rPr lang="en-US" dirty="0"/>
              <a:t> </a:t>
            </a:r>
            <a:r>
              <a:rPr lang="en-US" dirty="0" err="1"/>
              <a:t>também</a:t>
            </a:r>
            <a:r>
              <a:rPr lang="en-US" dirty="0"/>
              <a:t> </a:t>
            </a:r>
            <a:r>
              <a:rPr lang="en-US" dirty="0" err="1"/>
              <a:t>atende</a:t>
            </a:r>
            <a:r>
              <a:rPr lang="en-US" dirty="0"/>
              <a:t> </a:t>
            </a:r>
            <a:r>
              <a:rPr lang="en-US" dirty="0" err="1"/>
              <a:t>pelo</a:t>
            </a:r>
            <a:r>
              <a:rPr lang="en-US" dirty="0"/>
              <a:t> </a:t>
            </a:r>
            <a:r>
              <a:rPr lang="en-US" dirty="0" err="1"/>
              <a:t>nome</a:t>
            </a:r>
            <a:r>
              <a:rPr lang="en-US" dirty="0"/>
              <a:t> de Lightning Network.</a:t>
            </a:r>
          </a:p>
          <a:p>
            <a:pPr algn="just"/>
            <a:endParaRPr lang="en-US" dirty="0"/>
          </a:p>
          <a:p>
            <a:pPr algn="just"/>
            <a:r>
              <a:rPr lang="en-US" b="1" dirty="0">
                <a:solidFill>
                  <a:srgbClr val="F79037"/>
                </a:solidFill>
              </a:rPr>
              <a:t>Lightning Network </a:t>
            </a:r>
          </a:p>
          <a:p>
            <a:pPr algn="just"/>
            <a:r>
              <a:rPr lang="en-US" dirty="0"/>
              <a:t>A Lightning Network </a:t>
            </a:r>
            <a:r>
              <a:rPr lang="en-US" dirty="0" err="1"/>
              <a:t>é</a:t>
            </a:r>
            <a:r>
              <a:rPr lang="en-US" dirty="0"/>
              <a:t> um canal de </a:t>
            </a:r>
            <a:r>
              <a:rPr lang="en-US" dirty="0" err="1"/>
              <a:t>pagamento</a:t>
            </a:r>
            <a:r>
              <a:rPr lang="en-US" dirty="0"/>
              <a:t> </a:t>
            </a:r>
            <a:r>
              <a:rPr lang="en-US" dirty="0" err="1"/>
              <a:t>fora</a:t>
            </a:r>
            <a:r>
              <a:rPr lang="en-US" dirty="0"/>
              <a:t> da </a:t>
            </a:r>
            <a:r>
              <a:rPr lang="en-US" dirty="0" err="1"/>
              <a:t>cadeia</a:t>
            </a:r>
            <a:r>
              <a:rPr lang="en-US" dirty="0"/>
              <a:t> com </a:t>
            </a:r>
            <a:r>
              <a:rPr lang="en-US" dirty="0" err="1"/>
              <a:t>bloqueio</a:t>
            </a:r>
            <a:r>
              <a:rPr lang="en-US" dirty="0"/>
              <a:t> de tempo. </a:t>
            </a:r>
            <a:r>
              <a:rPr lang="en-US" dirty="0" err="1"/>
              <a:t>Isso</a:t>
            </a:r>
            <a:r>
              <a:rPr lang="en-US" dirty="0"/>
              <a:t> </a:t>
            </a:r>
            <a:r>
              <a:rPr lang="en-US" dirty="0" err="1"/>
              <a:t>significa</a:t>
            </a:r>
            <a:r>
              <a:rPr lang="en-US" dirty="0"/>
              <a:t> </a:t>
            </a:r>
            <a:r>
              <a:rPr lang="en-US" dirty="0" err="1"/>
              <a:t>que</a:t>
            </a:r>
            <a:r>
              <a:rPr lang="en-US" dirty="0"/>
              <a:t> </a:t>
            </a:r>
            <a:r>
              <a:rPr lang="en-US" dirty="0" err="1"/>
              <a:t>os</a:t>
            </a:r>
            <a:r>
              <a:rPr lang="en-US" dirty="0"/>
              <a:t> </a:t>
            </a:r>
            <a:r>
              <a:rPr lang="en-US" dirty="0" err="1"/>
              <a:t>usuários</a:t>
            </a:r>
            <a:r>
              <a:rPr lang="en-US" dirty="0"/>
              <a:t> </a:t>
            </a:r>
            <a:r>
              <a:rPr lang="en-US" dirty="0" err="1"/>
              <a:t>podem</a:t>
            </a:r>
            <a:r>
              <a:rPr lang="en-US" dirty="0"/>
              <a:t> </a:t>
            </a:r>
            <a:r>
              <a:rPr lang="en-US" dirty="0" err="1"/>
              <a:t>corrigir</a:t>
            </a:r>
            <a:r>
              <a:rPr lang="en-US" dirty="0"/>
              <a:t> o BTC off-chain, </a:t>
            </a:r>
            <a:r>
              <a:rPr lang="en-US" dirty="0" err="1"/>
              <a:t>ou</a:t>
            </a:r>
            <a:r>
              <a:rPr lang="en-US" dirty="0"/>
              <a:t> </a:t>
            </a:r>
            <a:r>
              <a:rPr lang="en-US" dirty="0" err="1"/>
              <a:t>seja</a:t>
            </a:r>
            <a:r>
              <a:rPr lang="en-US" dirty="0"/>
              <a:t>, </a:t>
            </a:r>
            <a:r>
              <a:rPr lang="en-US" dirty="0" err="1"/>
              <a:t>longe</a:t>
            </a:r>
            <a:r>
              <a:rPr lang="en-US" dirty="0"/>
              <a:t> do </a:t>
            </a:r>
            <a:r>
              <a:rPr lang="en-US" dirty="0" err="1"/>
              <a:t>blockchain</a:t>
            </a:r>
            <a:r>
              <a:rPr lang="en-US" dirty="0"/>
              <a:t> do </a:t>
            </a:r>
            <a:r>
              <a:rPr lang="en-US" dirty="0" err="1"/>
              <a:t>Bitcoin</a:t>
            </a:r>
            <a:r>
              <a:rPr lang="en-US" dirty="0"/>
              <a:t> e </a:t>
            </a:r>
            <a:r>
              <a:rPr lang="en-US" dirty="0" err="1"/>
              <a:t>enviá</a:t>
            </a:r>
            <a:r>
              <a:rPr lang="en-US" dirty="0"/>
              <a:t>-lo </a:t>
            </a:r>
            <a:r>
              <a:rPr lang="en-US" dirty="0" err="1"/>
              <a:t>para</a:t>
            </a:r>
            <a:r>
              <a:rPr lang="en-US" dirty="0"/>
              <a:t> outros </a:t>
            </a:r>
            <a:r>
              <a:rPr lang="en-US" dirty="0" err="1"/>
              <a:t>usuários</a:t>
            </a:r>
            <a:r>
              <a:rPr lang="en-US" dirty="0"/>
              <a:t>. O </a:t>
            </a:r>
            <a:r>
              <a:rPr lang="en-US" dirty="0" err="1"/>
              <a:t>envio</a:t>
            </a:r>
            <a:r>
              <a:rPr lang="en-US" dirty="0"/>
              <a:t> de valor </a:t>
            </a:r>
            <a:r>
              <a:rPr lang="en-US" dirty="0" err="1"/>
              <a:t>é</a:t>
            </a:r>
            <a:r>
              <a:rPr lang="en-US" dirty="0"/>
              <a:t> </a:t>
            </a:r>
            <a:r>
              <a:rPr lang="en-US" dirty="0" err="1"/>
              <a:t>quase</a:t>
            </a:r>
            <a:r>
              <a:rPr lang="en-US" dirty="0"/>
              <a:t> </a:t>
            </a:r>
            <a:r>
              <a:rPr lang="en-US" dirty="0" err="1"/>
              <a:t>instantâneo</a:t>
            </a:r>
            <a:r>
              <a:rPr lang="en-US" dirty="0"/>
              <a:t> e, </a:t>
            </a:r>
            <a:r>
              <a:rPr lang="en-US" dirty="0" err="1"/>
              <a:t>semelhante</a:t>
            </a:r>
            <a:r>
              <a:rPr lang="en-US" dirty="0"/>
              <a:t> </a:t>
            </a:r>
            <a:r>
              <a:rPr lang="en-US" dirty="0" err="1"/>
              <a:t>às</a:t>
            </a:r>
            <a:r>
              <a:rPr lang="en-US" dirty="0"/>
              <a:t> </a:t>
            </a:r>
            <a:r>
              <a:rPr lang="en-US" dirty="0" err="1"/>
              <a:t>transações</a:t>
            </a:r>
            <a:r>
              <a:rPr lang="en-US" dirty="0"/>
              <a:t> on-chain, </a:t>
            </a:r>
            <a:r>
              <a:rPr lang="en-US" dirty="0" err="1"/>
              <a:t>não</a:t>
            </a:r>
            <a:r>
              <a:rPr lang="en-US" dirty="0"/>
              <a:t> </a:t>
            </a:r>
            <a:r>
              <a:rPr lang="en-US" dirty="0" err="1"/>
              <a:t>requer</a:t>
            </a:r>
            <a:r>
              <a:rPr lang="en-US" dirty="0"/>
              <a:t> um </a:t>
            </a:r>
            <a:r>
              <a:rPr lang="en-US" dirty="0" err="1"/>
              <a:t>terceiro</a:t>
            </a:r>
            <a:r>
              <a:rPr lang="en-US" dirty="0"/>
              <a:t> </a:t>
            </a:r>
            <a:r>
              <a:rPr lang="en-US" dirty="0" err="1"/>
              <a:t>confiável</a:t>
            </a:r>
            <a:r>
              <a:rPr lang="en-US" dirty="0"/>
              <a:t>. A Lightning Network </a:t>
            </a:r>
            <a:r>
              <a:rPr lang="en-US" dirty="0" err="1"/>
              <a:t>é</a:t>
            </a:r>
            <a:r>
              <a:rPr lang="en-US" dirty="0"/>
              <a:t> vista </a:t>
            </a:r>
            <a:r>
              <a:rPr lang="en-US" dirty="0" err="1"/>
              <a:t>como</a:t>
            </a:r>
            <a:r>
              <a:rPr lang="en-US" dirty="0"/>
              <a:t> </a:t>
            </a:r>
            <a:r>
              <a:rPr lang="en-US" dirty="0" err="1"/>
              <a:t>uma</a:t>
            </a:r>
            <a:r>
              <a:rPr lang="en-US" dirty="0"/>
              <a:t> </a:t>
            </a:r>
            <a:r>
              <a:rPr lang="en-US" dirty="0" err="1"/>
              <a:t>solução</a:t>
            </a:r>
            <a:r>
              <a:rPr lang="en-US" dirty="0"/>
              <a:t> de </a:t>
            </a:r>
            <a:r>
              <a:rPr lang="en-US" dirty="0" err="1"/>
              <a:t>escala</a:t>
            </a:r>
            <a:r>
              <a:rPr lang="en-US" dirty="0"/>
              <a:t> </a:t>
            </a:r>
            <a:r>
              <a:rPr lang="en-US" dirty="0" err="1"/>
              <a:t>promissora</a:t>
            </a:r>
            <a:r>
              <a:rPr lang="en-US" dirty="0"/>
              <a:t> </a:t>
            </a:r>
            <a:r>
              <a:rPr lang="en-US" dirty="0" err="1"/>
              <a:t>para</a:t>
            </a:r>
            <a:r>
              <a:rPr lang="en-US" dirty="0"/>
              <a:t> o </a:t>
            </a:r>
            <a:r>
              <a:rPr lang="en-US" dirty="0" err="1"/>
              <a:t>Bitcoin</a:t>
            </a:r>
            <a:r>
              <a:rPr lang="en-US" dirty="0"/>
              <a:t>.</a:t>
            </a:r>
          </a:p>
          <a:p>
            <a:pPr algn="just"/>
            <a:r>
              <a:rPr lang="en-US" dirty="0"/>
              <a:t>Para </a:t>
            </a:r>
            <a:r>
              <a:rPr lang="en-US" dirty="0" err="1"/>
              <a:t>muitos</a:t>
            </a:r>
            <a:r>
              <a:rPr lang="en-US" dirty="0"/>
              <a:t> </a:t>
            </a:r>
            <a:r>
              <a:rPr lang="en-US" dirty="0" err="1"/>
              <a:t>proponentes</a:t>
            </a:r>
            <a:r>
              <a:rPr lang="en-US" dirty="0"/>
              <a:t> do </a:t>
            </a:r>
            <a:r>
              <a:rPr lang="en-US" dirty="0" err="1"/>
              <a:t>Bitcoin</a:t>
            </a:r>
            <a:r>
              <a:rPr lang="en-US" dirty="0"/>
              <a:t>, a Lightning Network (LN) </a:t>
            </a:r>
            <a:r>
              <a:rPr lang="en-US" dirty="0" err="1"/>
              <a:t>é</a:t>
            </a:r>
            <a:r>
              <a:rPr lang="en-US" dirty="0"/>
              <a:t> o </a:t>
            </a:r>
            <a:r>
              <a:rPr lang="en-US" dirty="0" err="1"/>
              <a:t>próximo</a:t>
            </a:r>
            <a:r>
              <a:rPr lang="en-US" dirty="0"/>
              <a:t> </a:t>
            </a:r>
            <a:r>
              <a:rPr lang="en-US" dirty="0" err="1"/>
              <a:t>desenvolvimento</a:t>
            </a:r>
            <a:r>
              <a:rPr lang="en-US" dirty="0"/>
              <a:t> </a:t>
            </a:r>
            <a:r>
              <a:rPr lang="en-US" dirty="0" err="1"/>
              <a:t>lógico</a:t>
            </a:r>
            <a:r>
              <a:rPr lang="en-US" dirty="0"/>
              <a:t> do </a:t>
            </a:r>
            <a:r>
              <a:rPr lang="en-US" dirty="0" err="1"/>
              <a:t>sistema</a:t>
            </a:r>
            <a:r>
              <a:rPr lang="en-US" dirty="0"/>
              <a:t> de </a:t>
            </a:r>
            <a:r>
              <a:rPr lang="en-US" dirty="0" err="1"/>
              <a:t>pagamento</a:t>
            </a:r>
            <a:r>
              <a:rPr lang="en-US" dirty="0"/>
              <a:t> </a:t>
            </a:r>
            <a:r>
              <a:rPr lang="en-US" dirty="0" err="1"/>
              <a:t>Bitcoin</a:t>
            </a:r>
            <a:r>
              <a:rPr lang="en-US" dirty="0"/>
              <a:t>. </a:t>
            </a:r>
            <a:r>
              <a:rPr lang="en-US" dirty="0" err="1"/>
              <a:t>Pode</a:t>
            </a:r>
            <a:r>
              <a:rPr lang="en-US" dirty="0"/>
              <a:t> </a:t>
            </a:r>
            <a:r>
              <a:rPr lang="en-US" dirty="0" err="1"/>
              <a:t>imaginar</a:t>
            </a:r>
            <a:r>
              <a:rPr lang="en-US" dirty="0"/>
              <a:t> a </a:t>
            </a:r>
            <a:r>
              <a:rPr lang="en-US" dirty="0" err="1"/>
              <a:t>arquitetura</a:t>
            </a:r>
            <a:r>
              <a:rPr lang="en-US" dirty="0"/>
              <a:t> de um bolo com </a:t>
            </a:r>
            <a:r>
              <a:rPr lang="en-US" dirty="0" err="1"/>
              <a:t>várias</a:t>
            </a:r>
            <a:r>
              <a:rPr lang="en-US" dirty="0"/>
              <a:t> </a:t>
            </a:r>
            <a:r>
              <a:rPr lang="en-US" dirty="0" err="1"/>
              <a:t>camadas</a:t>
            </a:r>
            <a:r>
              <a:rPr lang="en-US" dirty="0"/>
              <a:t>. O </a:t>
            </a:r>
            <a:r>
              <a:rPr lang="en-US" dirty="0" err="1"/>
              <a:t>Bitcoin</a:t>
            </a:r>
            <a:r>
              <a:rPr lang="en-US" dirty="0"/>
              <a:t> </a:t>
            </a:r>
            <a:r>
              <a:rPr lang="en-US" dirty="0" err="1"/>
              <a:t>Blockchain</a:t>
            </a:r>
            <a:r>
              <a:rPr lang="en-US" dirty="0"/>
              <a:t> </a:t>
            </a:r>
            <a:r>
              <a:rPr lang="en-US" dirty="0" err="1"/>
              <a:t>é</a:t>
            </a:r>
            <a:r>
              <a:rPr lang="en-US" dirty="0"/>
              <a:t> a parte inferior, </a:t>
            </a:r>
            <a:r>
              <a:rPr lang="en-US" dirty="0" err="1"/>
              <a:t>ou</a:t>
            </a:r>
            <a:r>
              <a:rPr lang="en-US" dirty="0"/>
              <a:t> a </a:t>
            </a:r>
            <a:r>
              <a:rPr lang="en-US" dirty="0" err="1"/>
              <a:t>chamada</a:t>
            </a:r>
            <a:r>
              <a:rPr lang="en-US" dirty="0"/>
              <a:t> </a:t>
            </a:r>
            <a:r>
              <a:rPr lang="en-US" dirty="0" err="1"/>
              <a:t>camada</a:t>
            </a:r>
            <a:r>
              <a:rPr lang="en-US" dirty="0"/>
              <a:t> base. A Lightning Network </a:t>
            </a:r>
            <a:r>
              <a:rPr lang="en-US" dirty="0" err="1"/>
              <a:t>seria</a:t>
            </a:r>
            <a:r>
              <a:rPr lang="en-US" dirty="0"/>
              <a:t> </a:t>
            </a:r>
            <a:r>
              <a:rPr lang="en-US" dirty="0" err="1"/>
              <a:t>construída</a:t>
            </a:r>
            <a:r>
              <a:rPr lang="en-US" dirty="0"/>
              <a:t> </a:t>
            </a:r>
            <a:r>
              <a:rPr lang="en-US" dirty="0" err="1"/>
              <a:t>em</a:t>
            </a:r>
            <a:r>
              <a:rPr lang="en-US" dirty="0"/>
              <a:t> </a:t>
            </a:r>
            <a:r>
              <a:rPr lang="en-US" dirty="0" err="1"/>
              <a:t>cima</a:t>
            </a:r>
            <a:r>
              <a:rPr lang="en-US" dirty="0"/>
              <a:t> disso. </a:t>
            </a:r>
            <a:r>
              <a:rPr lang="en-US" dirty="0" err="1"/>
              <a:t>Certas</a:t>
            </a:r>
            <a:r>
              <a:rPr lang="en-US" dirty="0"/>
              <a:t> </a:t>
            </a:r>
            <a:r>
              <a:rPr lang="en-US" dirty="0" err="1"/>
              <a:t>características</a:t>
            </a:r>
            <a:r>
              <a:rPr lang="en-US" dirty="0"/>
              <a:t> da </a:t>
            </a:r>
            <a:r>
              <a:rPr lang="en-US" dirty="0" err="1"/>
              <a:t>camada</a:t>
            </a:r>
            <a:r>
              <a:rPr lang="en-US" dirty="0"/>
              <a:t> base </a:t>
            </a:r>
            <a:r>
              <a:rPr lang="en-US" dirty="0" err="1"/>
              <a:t>podem</a:t>
            </a:r>
            <a:r>
              <a:rPr lang="en-US" dirty="0"/>
              <a:t> </a:t>
            </a:r>
            <a:r>
              <a:rPr lang="en-US" dirty="0" err="1"/>
              <a:t>ser</a:t>
            </a:r>
            <a:r>
              <a:rPr lang="en-US" dirty="0"/>
              <a:t> </a:t>
            </a:r>
            <a:r>
              <a:rPr lang="en-US" dirty="0" err="1"/>
              <a:t>herdadas</a:t>
            </a:r>
            <a:r>
              <a:rPr lang="en-US" dirty="0"/>
              <a:t>, </a:t>
            </a:r>
            <a:r>
              <a:rPr lang="en-US" dirty="0" err="1"/>
              <a:t>como</a:t>
            </a:r>
            <a:r>
              <a:rPr lang="en-US" dirty="0"/>
              <a:t> </a:t>
            </a:r>
            <a:r>
              <a:rPr lang="en-US" dirty="0" err="1"/>
              <a:t>segurança</a:t>
            </a:r>
            <a:r>
              <a:rPr lang="en-US" dirty="0"/>
              <a:t>, </a:t>
            </a:r>
            <a:r>
              <a:rPr lang="en-US" dirty="0" err="1"/>
              <a:t>enquanto</a:t>
            </a:r>
            <a:r>
              <a:rPr lang="en-US" dirty="0"/>
              <a:t> </a:t>
            </a:r>
            <a:r>
              <a:rPr lang="en-US" dirty="0" err="1"/>
              <a:t>outras</a:t>
            </a:r>
            <a:r>
              <a:rPr lang="en-US" dirty="0"/>
              <a:t> </a:t>
            </a:r>
            <a:r>
              <a:rPr lang="en-US" dirty="0" err="1"/>
              <a:t>limitações</a:t>
            </a:r>
            <a:r>
              <a:rPr lang="en-US" dirty="0"/>
              <a:t> </a:t>
            </a:r>
            <a:r>
              <a:rPr lang="en-US" dirty="0" err="1"/>
              <a:t>não</a:t>
            </a:r>
            <a:r>
              <a:rPr lang="en-US" dirty="0"/>
              <a:t> se </a:t>
            </a:r>
            <a:r>
              <a:rPr lang="en-US" dirty="0" err="1"/>
              <a:t>aplicam</a:t>
            </a:r>
            <a:r>
              <a:rPr lang="en-US" dirty="0"/>
              <a:t> </a:t>
            </a:r>
            <a:r>
              <a:rPr lang="en-US" dirty="0" err="1"/>
              <a:t>mais</a:t>
            </a:r>
            <a:r>
              <a:rPr lang="en-US" dirty="0"/>
              <a:t>, </a:t>
            </a:r>
            <a:r>
              <a:rPr lang="en-US" dirty="0" err="1"/>
              <a:t>como</a:t>
            </a:r>
            <a:r>
              <a:rPr lang="en-US" dirty="0"/>
              <a:t> o </a:t>
            </a:r>
            <a:r>
              <a:rPr lang="en-US" dirty="0" err="1"/>
              <a:t>número</a:t>
            </a:r>
            <a:r>
              <a:rPr lang="en-US" dirty="0"/>
              <a:t> </a:t>
            </a:r>
            <a:r>
              <a:rPr lang="en-US" dirty="0" err="1"/>
              <a:t>limitado</a:t>
            </a:r>
            <a:r>
              <a:rPr lang="en-US" dirty="0"/>
              <a:t> de </a:t>
            </a:r>
            <a:r>
              <a:rPr lang="en-US" dirty="0" err="1"/>
              <a:t>transações</a:t>
            </a:r>
            <a:r>
              <a:rPr lang="en-US" dirty="0"/>
              <a:t>. A </a:t>
            </a:r>
            <a:r>
              <a:rPr lang="en-US" dirty="0" err="1"/>
              <a:t>ligação</a:t>
            </a:r>
            <a:r>
              <a:rPr lang="en-US" dirty="0"/>
              <a:t> entre a </a:t>
            </a:r>
            <a:r>
              <a:rPr lang="en-US" dirty="0" err="1"/>
              <a:t>camada</a:t>
            </a:r>
            <a:r>
              <a:rPr lang="en-US" dirty="0"/>
              <a:t> base e a </a:t>
            </a:r>
            <a:r>
              <a:rPr lang="en-US" dirty="0" err="1"/>
              <a:t>rede</a:t>
            </a:r>
            <a:r>
              <a:rPr lang="en-US" dirty="0"/>
              <a:t> Lightning </a:t>
            </a:r>
            <a:r>
              <a:rPr lang="en-US" dirty="0" err="1"/>
              <a:t>é</a:t>
            </a:r>
            <a:r>
              <a:rPr lang="en-US" dirty="0"/>
              <a:t> </a:t>
            </a:r>
            <a:r>
              <a:rPr lang="en-US" dirty="0" err="1"/>
              <a:t>conseguida</a:t>
            </a:r>
            <a:r>
              <a:rPr lang="en-US" dirty="0"/>
              <a:t> </a:t>
            </a:r>
            <a:r>
              <a:rPr lang="en-US" dirty="0" err="1"/>
              <a:t>por</a:t>
            </a:r>
            <a:r>
              <a:rPr lang="en-US" dirty="0"/>
              <a:t> </a:t>
            </a:r>
            <a:r>
              <a:rPr lang="en-US" dirty="0" err="1"/>
              <a:t>uma</a:t>
            </a:r>
            <a:r>
              <a:rPr lang="en-US" dirty="0"/>
              <a:t> </a:t>
            </a:r>
            <a:r>
              <a:rPr lang="en-US" dirty="0" err="1"/>
              <a:t>série</a:t>
            </a:r>
            <a:r>
              <a:rPr lang="en-US" dirty="0"/>
              <a:t> de </a:t>
            </a:r>
            <a:r>
              <a:rPr lang="en-US" dirty="0" err="1"/>
              <a:t>mecanismos</a:t>
            </a:r>
            <a:r>
              <a:rPr lang="en-US" dirty="0"/>
              <a:t> </a:t>
            </a:r>
            <a:r>
              <a:rPr lang="en-US" dirty="0" err="1"/>
              <a:t>criptográficos</a:t>
            </a:r>
            <a:r>
              <a:rPr lang="en-US"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68</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7"/>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08717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69</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a:t>No </a:t>
            </a:r>
            <a:r>
              <a:rPr lang="en-US" dirty="0" err="1"/>
              <a:t>Módulo</a:t>
            </a:r>
            <a:r>
              <a:rPr lang="en-US" dirty="0"/>
              <a:t> 1, </a:t>
            </a:r>
            <a:r>
              <a:rPr lang="en-US" dirty="0" err="1"/>
              <a:t>já</a:t>
            </a:r>
            <a:r>
              <a:rPr lang="en-US" dirty="0"/>
              <a:t> </a:t>
            </a:r>
            <a:r>
              <a:rPr lang="en-US" dirty="0" err="1"/>
              <a:t>entendeu</a:t>
            </a:r>
            <a:r>
              <a:rPr lang="en-US" dirty="0"/>
              <a:t> o </a:t>
            </a:r>
            <a:r>
              <a:rPr lang="en-US" dirty="0" err="1"/>
              <a:t>propósito</a:t>
            </a:r>
            <a:r>
              <a:rPr lang="en-US" dirty="0"/>
              <a:t> e o </a:t>
            </a:r>
            <a:r>
              <a:rPr lang="en-US" dirty="0" err="1"/>
              <a:t>mecanismo</a:t>
            </a:r>
            <a:r>
              <a:rPr lang="en-US" dirty="0"/>
              <a:t> de </a:t>
            </a:r>
            <a:r>
              <a:rPr lang="en-US" dirty="0" err="1"/>
              <a:t>trabalho</a:t>
            </a:r>
            <a:r>
              <a:rPr lang="en-US" dirty="0"/>
              <a:t> do </a:t>
            </a:r>
            <a:r>
              <a:rPr lang="en-US" dirty="0" err="1"/>
              <a:t>processo</a:t>
            </a:r>
            <a:r>
              <a:rPr lang="en-US" dirty="0"/>
              <a:t> de </a:t>
            </a:r>
            <a:r>
              <a:rPr lang="en-US" dirty="0" err="1"/>
              <a:t>mineração</a:t>
            </a:r>
            <a:r>
              <a:rPr lang="en-US" dirty="0"/>
              <a:t> de </a:t>
            </a:r>
            <a:r>
              <a:rPr lang="en-US" dirty="0" err="1"/>
              <a:t>Bitcoin</a:t>
            </a:r>
            <a:r>
              <a:rPr lang="en-US" dirty="0"/>
              <a:t>. Agora, </a:t>
            </a:r>
            <a:r>
              <a:rPr lang="en-US" dirty="0" err="1"/>
              <a:t>mergulhará</a:t>
            </a:r>
            <a:r>
              <a:rPr lang="en-US" dirty="0"/>
              <a:t> </a:t>
            </a:r>
            <a:r>
              <a:rPr lang="en-US" dirty="0" err="1"/>
              <a:t>nos</a:t>
            </a:r>
            <a:r>
              <a:rPr lang="en-US" dirty="0"/>
              <a:t> </a:t>
            </a:r>
            <a:r>
              <a:rPr lang="en-US" dirty="0" err="1"/>
              <a:t>detalhes</a:t>
            </a:r>
            <a:r>
              <a:rPr lang="en-US" dirty="0"/>
              <a:t> da </a:t>
            </a:r>
            <a:r>
              <a:rPr lang="en-US" dirty="0" err="1"/>
              <a:t>mineração</a:t>
            </a:r>
            <a:r>
              <a:rPr lang="en-US" dirty="0"/>
              <a:t>, </a:t>
            </a:r>
            <a:r>
              <a:rPr lang="en-US" dirty="0" err="1"/>
              <a:t>como</a:t>
            </a:r>
            <a:r>
              <a:rPr lang="en-US" dirty="0"/>
              <a:t> </a:t>
            </a:r>
            <a:r>
              <a:rPr lang="en-US" dirty="0" err="1"/>
              <a:t>requisitos</a:t>
            </a:r>
            <a:r>
              <a:rPr lang="en-US" dirty="0"/>
              <a:t> de hardware e </a:t>
            </a:r>
            <a:r>
              <a:rPr lang="en-US" dirty="0" err="1"/>
              <a:t>energia</a:t>
            </a:r>
            <a:r>
              <a:rPr lang="en-US" dirty="0"/>
              <a:t> e a </a:t>
            </a:r>
            <a:r>
              <a:rPr lang="en-US" dirty="0" err="1"/>
              <a:t>legalidade</a:t>
            </a:r>
            <a:r>
              <a:rPr lang="en-US" dirty="0"/>
              <a:t> da </a:t>
            </a:r>
            <a:r>
              <a:rPr lang="en-US" dirty="0" err="1"/>
              <a:t>mineração</a:t>
            </a:r>
            <a:r>
              <a:rPr lang="en-US" dirty="0"/>
              <a:t> </a:t>
            </a:r>
            <a:r>
              <a:rPr lang="en-US" dirty="0" err="1"/>
              <a:t>em</a:t>
            </a:r>
            <a:r>
              <a:rPr lang="en-US" dirty="0"/>
              <a:t> </a:t>
            </a:r>
            <a:r>
              <a:rPr lang="en-US" dirty="0" err="1"/>
              <a:t>diferentes</a:t>
            </a:r>
            <a:r>
              <a:rPr lang="en-US" dirty="0"/>
              <a:t> </a:t>
            </a:r>
            <a:r>
              <a:rPr lang="en-US" dirty="0" err="1"/>
              <a:t>países</a:t>
            </a:r>
            <a:r>
              <a:rPr lang="en-US" dirty="0"/>
              <a:t> no Generation </a:t>
            </a:r>
            <a:r>
              <a:rPr lang="en-US" dirty="0" err="1"/>
              <a:t>Blockchain</a:t>
            </a:r>
            <a:r>
              <a:rPr lang="en-US" dirty="0"/>
              <a:t> Podcast </a:t>
            </a:r>
            <a:r>
              <a:rPr lang="en-US" dirty="0" err="1"/>
              <a:t>sobre</a:t>
            </a:r>
            <a:r>
              <a:rPr lang="en-US" dirty="0"/>
              <a:t> </a:t>
            </a:r>
            <a:r>
              <a:rPr lang="en-US" dirty="0" err="1"/>
              <a:t>mineração</a:t>
            </a:r>
            <a:r>
              <a:rPr lang="en-US" dirty="0"/>
              <a:t> de </a:t>
            </a:r>
            <a:r>
              <a:rPr lang="en-US" dirty="0" err="1"/>
              <a:t>Bitcoin</a:t>
            </a:r>
            <a:r>
              <a:rPr lang="en-US" dirty="0"/>
              <a:t>.</a:t>
            </a:r>
          </a:p>
          <a:p>
            <a:endParaRPr lang="en-US" dirty="0"/>
          </a:p>
          <a:p>
            <a:r>
              <a:rPr lang="en-US" dirty="0">
                <a:solidFill>
                  <a:srgbClr val="F79037"/>
                </a:solidFill>
                <a:hlinkClick r:id="rId3">
                  <a:extLst>
                    <a:ext uri="{A12FA001-AC4F-418D-AE19-62706E023703}">
                      <ahyp:hlinkClr xmlns:ahyp="http://schemas.microsoft.com/office/drawing/2018/hyperlinkcolor" val="tx"/>
                    </a:ext>
                  </a:extLst>
                </a:hlinkClick>
              </a:rPr>
              <a:t>Clica aqui</a:t>
            </a:r>
            <a:r>
              <a:rPr lang="en-US" dirty="0">
                <a:solidFill>
                  <a:srgbClr val="F79037"/>
                </a:solidFill>
              </a:rPr>
              <a:t> </a:t>
            </a:r>
            <a:r>
              <a:rPr lang="en-US" dirty="0" err="1"/>
              <a:t>para</a:t>
            </a:r>
            <a:r>
              <a:rPr lang="en-US" dirty="0"/>
              <a:t> </a:t>
            </a:r>
            <a:r>
              <a:rPr lang="en-US" dirty="0" err="1"/>
              <a:t>ouvir</a:t>
            </a:r>
            <a:r>
              <a:rPr lang="en-US" dirty="0"/>
              <a:t> o podcast Generation </a:t>
            </a:r>
            <a:r>
              <a:rPr lang="en-US" dirty="0" err="1"/>
              <a:t>Blockchain</a:t>
            </a:r>
            <a:r>
              <a:rPr lang="en-US" dirty="0"/>
              <a:t> </a:t>
            </a:r>
            <a:r>
              <a:rPr lang="en-US" dirty="0" err="1"/>
              <a:t>sobre</a:t>
            </a:r>
            <a:r>
              <a:rPr lang="en-US" dirty="0"/>
              <a:t> </a:t>
            </a:r>
            <a:r>
              <a:rPr lang="en-US" dirty="0" err="1"/>
              <a:t>mineração</a:t>
            </a:r>
            <a:r>
              <a:rPr lang="en-US" dirty="0"/>
              <a:t> de </a:t>
            </a:r>
            <a:r>
              <a:rPr lang="en-US" dirty="0" err="1"/>
              <a:t>Bitcoin</a:t>
            </a:r>
            <a:r>
              <a:rPr lang="en-US" dirty="0"/>
              <a:t>. </a:t>
            </a:r>
          </a:p>
          <a:p>
            <a:endParaRPr lang="en-US" dirty="0"/>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ea typeface="Times New Roman" panose="02020603050405020304" pitchFamily="18" charset="0"/>
              </a:rPr>
              <a:t>1.2 </a:t>
            </a:r>
            <a:r>
              <a:rPr lang="en-US" sz="1800" b="0" dirty="0" err="1">
                <a:ea typeface="Times New Roman" panose="02020603050405020304" pitchFamily="18" charset="0"/>
              </a:rPr>
              <a:t>Aprofundsmento</a:t>
            </a:r>
            <a:r>
              <a:rPr lang="en-US" sz="1800" b="0" dirty="0">
                <a:ea typeface="Times New Roman" panose="02020603050405020304" pitchFamily="18" charset="0"/>
              </a:rPr>
              <a:t> </a:t>
            </a:r>
            <a:r>
              <a:rPr lang="en-US" sz="1800" b="0" dirty="0" err="1">
                <a:ea typeface="Times New Roman" panose="02020603050405020304" pitchFamily="18" charset="0"/>
              </a:rPr>
              <a:t>na</a:t>
            </a:r>
            <a:r>
              <a:rPr lang="en-US" sz="1800" b="0" dirty="0">
                <a:ea typeface="Times New Roman" panose="02020603050405020304" pitchFamily="18" charset="0"/>
              </a:rPr>
              <a:t> </a:t>
            </a:r>
            <a:r>
              <a:rPr lang="en-US" sz="1800" b="0" dirty="0" err="1">
                <a:ea typeface="Times New Roman" panose="02020603050405020304" pitchFamily="18" charset="0"/>
              </a:rPr>
              <a:t>Mineração</a:t>
            </a:r>
            <a:r>
              <a:rPr lang="en-US" sz="1800" b="0" dirty="0">
                <a:ea typeface="Times New Roman" panose="02020603050405020304" pitchFamily="18" charset="0"/>
              </a:rPr>
              <a:t> de </a:t>
            </a:r>
            <a:r>
              <a:rPr lang="en-US" sz="1800" b="0" dirty="0" err="1">
                <a:ea typeface="Times New Roman" panose="02020603050405020304" pitchFamily="18" charset="0"/>
              </a:rPr>
              <a:t>Bitcoin</a:t>
            </a:r>
            <a:endParaRPr lang="x-none" sz="1100" dirty="0">
              <a:solidFill>
                <a:schemeClr val="tx1"/>
              </a:solidFill>
              <a:cs typeface="Calibri" panose="020F0502020204030204" pitchFamily="34" charset="0"/>
            </a:endParaRPr>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421908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Canais</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pagamento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núcleo</a:t>
            </a:r>
            <a:r>
              <a:rPr lang="en-US" sz="1100" dirty="0">
                <a:latin typeface="Calibri" panose="020F0502020204030204" pitchFamily="34" charset="0"/>
                <a:cs typeface="Calibri" panose="020F0502020204030204" pitchFamily="34" charset="0"/>
              </a:rPr>
              <a:t> da Lightning Network são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canais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Um canal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pensado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túnel</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duas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partes</a:t>
            </a:r>
            <a:r>
              <a:rPr lang="en-US" sz="1100" dirty="0">
                <a:latin typeface="Calibri" panose="020F0502020204030204" pitchFamily="34" charset="0"/>
                <a:cs typeface="Calibri" panose="020F0502020204030204" pitchFamily="34" charset="0"/>
              </a:rPr>
              <a:t>, a Alice e o Bob. </a:t>
            </a:r>
            <a:r>
              <a:rPr lang="en-US" sz="1100" dirty="0" err="1">
                <a:latin typeface="Calibri" panose="020F0502020204030204" pitchFamily="34" charset="0"/>
                <a:cs typeface="Calibri" panose="020F0502020204030204" pitchFamily="34" charset="0"/>
              </a:rPr>
              <a:t>Ele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conecta</a:t>
            </a:r>
            <a:r>
              <a:rPr lang="en-US" sz="1100" dirty="0">
                <a:latin typeface="Calibri" panose="020F0502020204030204" pitchFamily="34" charset="0"/>
                <a:cs typeface="Calibri" panose="020F0502020204030204" pitchFamily="34" charset="0"/>
              </a:rPr>
              <a:t> a Alice e o Bob </a:t>
            </a:r>
            <a:r>
              <a:rPr lang="en-US" sz="1100" dirty="0" err="1">
                <a:latin typeface="Calibri" panose="020F0502020204030204" pitchFamily="34" charset="0"/>
                <a:cs typeface="Calibri" panose="020F0502020204030204" pitchFamily="34" charset="0"/>
              </a:rPr>
              <a:t>diretamente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diferença</a:t>
            </a:r>
            <a:r>
              <a:rPr lang="en-US" sz="1100" dirty="0">
                <a:latin typeface="Calibri" panose="020F0502020204030204" pitchFamily="34" charset="0"/>
                <a:cs typeface="Calibri" panose="020F0502020204030204" pitchFamily="34" charset="0"/>
              </a:rPr>
              <a:t> entre um canal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pagamentos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dentro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túnel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registados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disso, a Alice e o Bob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continuar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atualizar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do canal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gravar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último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estiverem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concluídos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atualização</a:t>
            </a:r>
            <a:r>
              <a:rPr lang="en-US" sz="1100" dirty="0">
                <a:latin typeface="Calibri" panose="020F0502020204030204" pitchFamily="34" charset="0"/>
                <a:cs typeface="Calibri" panose="020F0502020204030204" pitchFamily="34" charset="0"/>
              </a:rPr>
              <a:t> do canal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ocorre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vinculada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limitações</a:t>
            </a:r>
            <a:r>
              <a:rPr lang="en-US" sz="1100" dirty="0">
                <a:latin typeface="Calibri" panose="020F0502020204030204" pitchFamily="34" charset="0"/>
                <a:cs typeface="Calibri" panose="020F0502020204030204" pitchFamily="34" charset="0"/>
              </a:rPr>
              <a:t>. A Alice e o Bob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atualizar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canal </a:t>
            </a:r>
            <a:r>
              <a:rPr lang="en-US" sz="1100" dirty="0" err="1">
                <a:latin typeface="Calibri" panose="020F0502020204030204" pitchFamily="34" charset="0"/>
                <a:cs typeface="Calibri" panose="020F0502020204030204" pitchFamily="34" charset="0"/>
              </a:rPr>
              <a:t>várias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outras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palavras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microtransações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tornam</a:t>
            </a:r>
            <a:r>
              <a:rPr lang="en-US" sz="1100" dirty="0">
                <a:latin typeface="Calibri" panose="020F0502020204030204" pitchFamily="34" charset="0"/>
                <a:cs typeface="Calibri" panose="020F0502020204030204" pitchFamily="34" charset="0"/>
              </a:rPr>
              <a:t>-se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possíveis</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plausíveis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o valor </a:t>
            </a:r>
            <a:r>
              <a:rPr lang="en-US" sz="1100" dirty="0" err="1">
                <a:latin typeface="Calibri" panose="020F0502020204030204" pitchFamily="34" charset="0"/>
                <a:cs typeface="Calibri" panose="020F0502020204030204" pitchFamily="34" charset="0"/>
              </a:rPr>
              <a:t>devido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somado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após</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determinado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período</a:t>
            </a:r>
            <a:r>
              <a:rPr lang="en-US" sz="1100" dirty="0">
                <a:latin typeface="Calibri" panose="020F0502020204030204" pitchFamily="34" charset="0"/>
                <a:cs typeface="Calibri" panose="020F0502020204030204" pitchFamily="34" charset="0"/>
              </a:rPr>
              <a:t> de tempo e </a:t>
            </a:r>
            <a:r>
              <a:rPr lang="en-US" sz="1100" dirty="0" err="1">
                <a:latin typeface="Calibri" panose="020F0502020204030204" pitchFamily="34" charset="0"/>
                <a:cs typeface="Calibri" panose="020F0502020204030204" pitchFamily="34" charset="0"/>
              </a:rPr>
              <a:t>só</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liquidado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principal.</a:t>
            </a:r>
            <a:endParaRPr lang="en-US" sz="1100" dirty="0">
              <a:solidFill>
                <a:schemeClr val="tx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F3961E6E-9865-9054-B688-5C08B0B5D47D}"/>
              </a:ext>
            </a:extLst>
          </p:cNvPr>
          <p:cNvCxnSpPr>
            <a:cxnSpLocks/>
          </p:cNvCxnSpPr>
          <p:nvPr/>
        </p:nvCxnSpPr>
        <p:spPr>
          <a:xfrm>
            <a:off x="4004841" y="6912021"/>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121CD30-A9A1-5C2D-2352-5EDCCBA1E5C9}"/>
              </a:ext>
            </a:extLst>
          </p:cNvPr>
          <p:cNvGrpSpPr/>
          <p:nvPr/>
        </p:nvGrpSpPr>
        <p:grpSpPr>
          <a:xfrm>
            <a:off x="5308199" y="6248032"/>
            <a:ext cx="847095" cy="1129232"/>
            <a:chOff x="1778162" y="2675755"/>
            <a:chExt cx="4006677" cy="5341157"/>
          </a:xfrm>
          <a:solidFill>
            <a:schemeClr val="bg1"/>
          </a:solidFill>
        </p:grpSpPr>
        <p:sp>
          <p:nvSpPr>
            <p:cNvPr id="12" name="Freeform 11">
              <a:extLst>
                <a:ext uri="{FF2B5EF4-FFF2-40B4-BE49-F238E27FC236}">
                  <a16:creationId xmlns:a16="http://schemas.microsoft.com/office/drawing/2014/main" id="{37541679-E849-6801-672A-76C9E76E6395}"/>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F79037"/>
            </a:solidFill>
            <a:ln w="951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D0DE2076-0D55-9F49-EBB8-B899224751E7}"/>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grpFill/>
            <a:ln w="9510"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482A82B9-8DB5-0EFE-C0F2-B44FC60F6243}"/>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F79037"/>
            </a:solidFill>
            <a:ln w="9510" cap="flat">
              <a:noFill/>
              <a:prstDash val="solid"/>
              <a:miter/>
            </a:ln>
          </p:spPr>
          <p:txBody>
            <a:bodyPr rtlCol="0" anchor="ctr"/>
            <a:lstStyle/>
            <a:p>
              <a:endParaRPr lang="en-GB"/>
            </a:p>
          </p:txBody>
        </p:sp>
      </p:grpSp>
      <p:grpSp>
        <p:nvGrpSpPr>
          <p:cNvPr id="17" name="Group 16">
            <a:extLst>
              <a:ext uri="{FF2B5EF4-FFF2-40B4-BE49-F238E27FC236}">
                <a16:creationId xmlns:a16="http://schemas.microsoft.com/office/drawing/2014/main" id="{8AEC5594-FA31-47D6-AF71-50F12E3B3542}"/>
              </a:ext>
            </a:extLst>
          </p:cNvPr>
          <p:cNvGrpSpPr/>
          <p:nvPr/>
        </p:nvGrpSpPr>
        <p:grpSpPr>
          <a:xfrm flipH="1">
            <a:off x="5197628" y="8026617"/>
            <a:ext cx="2590078" cy="2250924"/>
            <a:chOff x="-220413" y="5470274"/>
            <a:chExt cx="2590078" cy="2250924"/>
          </a:xfrm>
        </p:grpSpPr>
        <p:sp>
          <p:nvSpPr>
            <p:cNvPr id="18" name="Freeform 17">
              <a:extLst>
                <a:ext uri="{FF2B5EF4-FFF2-40B4-BE49-F238E27FC236}">
                  <a16:creationId xmlns:a16="http://schemas.microsoft.com/office/drawing/2014/main" id="{455903CE-5597-1349-826B-FF7C515E8D5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B5DD51D9-4142-27AB-DC47-1A76B0E810B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74DCE926-CB8C-7643-280F-B390E1E4084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6707F1B8-6135-0574-FA49-5CB328F8861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8D830D4-F150-3866-0731-51EB5D56662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13C6732-8047-C278-B8C8-E0B87ED0399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E981E67-A485-5902-F774-ACD9E5DA0DC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E7E4B1FF-DE38-593F-FD16-B0787FEA4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1CD3CED3-0CBA-152B-3567-026A13A1CB4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74631FD-5623-E796-C862-D2F38FBB08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4E95A3-B240-DC99-8EEB-2FB75DF1034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A9659CC2-036B-F18F-0747-52B00975116E}"/>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F0E7841-B315-A948-9275-D24CB73FC6C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1192825B-1AEE-83E0-D3DB-52237B54E0FD}"/>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733619D9-60C8-CAEF-0AC5-EC3F856F335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7F53A33-8766-4539-406B-AB88AA375AD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335C8722-18D7-3EE3-510D-29E408370C6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2F1A1F54-4379-6409-4118-73548AE7930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57451512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8387</TotalTime>
  <Words>9641</Words>
  <Application>Microsoft Macintosh PowerPoint</Application>
  <PresentationFormat>Personalizados</PresentationFormat>
  <Paragraphs>393</Paragraphs>
  <Slides>30</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30</vt:i4>
      </vt:variant>
    </vt:vector>
  </HeadingPairs>
  <TitlesOfParts>
    <vt:vector size="38" baseType="lpstr">
      <vt:lpstr>Arial</vt:lpstr>
      <vt:lpstr>Calibri</vt:lpstr>
      <vt:lpstr>Century Schoolbook</vt:lpstr>
      <vt:lpstr>Montserrat</vt:lpstr>
      <vt:lpstr>Poppins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483</cp:revision>
  <dcterms:created xsi:type="dcterms:W3CDTF">2021-06-15T11:45:52Z</dcterms:created>
  <dcterms:modified xsi:type="dcterms:W3CDTF">2023-06-22T11:48:39Z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