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A45"/>
    <a:srgbClr val="F79037"/>
    <a:srgbClr val="DD1470"/>
    <a:srgbClr val="8E2F91"/>
    <a:srgbClr val="F9A835"/>
    <a:srgbClr val="F8A36A"/>
    <a:srgbClr val="000000"/>
    <a:srgbClr val="ECECEC"/>
    <a:srgbClr val="F48043"/>
    <a:srgbClr val="EF54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link.springer.com/article/10.1007/s10010-019-00315-y" TargetMode="Externa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drive.google.com/file/d/1or0jboLxqhXzg9yFY55llfst4OQVINo4/view" TargetMode="External"/><Relationship Id="rId7" Type="http://schemas.openxmlformats.org/officeDocument/2006/relationships/image" Target="../media/image19.png"/><Relationship Id="rId2" Type="http://schemas.openxmlformats.org/officeDocument/2006/relationships/hyperlink" Target="https://mempool.space/pt/" TargetMode="External"/><Relationship Id="rId1" Type="http://schemas.openxmlformats.org/officeDocument/2006/relationships/slideLayout" Target="../slideLayouts/slideLayout14.xml"/><Relationship Id="rId6" Type="http://schemas.openxmlformats.org/officeDocument/2006/relationships/image" Target="../media/image18.png"/><Relationship Id="rId11" Type="http://schemas.openxmlformats.org/officeDocument/2006/relationships/hyperlink" Target="https://andersbrownworth.com/blockchain/hash" TargetMode="External"/><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p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28.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7.png"/><Relationship Id="rId9" Type="http://schemas.openxmlformats.org/officeDocument/2006/relationships/hyperlink" Target="https://docs.google.com/forms/d/e/1FAIpQLSdHDRBUNTRP9vSDqrZaXEtB4RFA6jNUgc1B4XcDG9nct3X_lA/viewform?pli=1"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4960307" cy="1224685"/>
          </a:xfrm>
        </p:spPr>
        <p:txBody>
          <a:bodyPr/>
          <a:lstStyle/>
          <a:p>
            <a:r>
              <a:rPr lang="en-US" dirty="0" err="1"/>
              <a:t>Currículo</a:t>
            </a:r>
            <a:r>
              <a:rPr lang="en-US" dirty="0"/>
              <a:t> de </a:t>
            </a:r>
            <a:r>
              <a:rPr lang="en-US" dirty="0" err="1"/>
              <a:t>Mestrado</a:t>
            </a:r>
            <a:r>
              <a:rPr lang="en-US" dirty="0"/>
              <a:t> </a:t>
            </a:r>
          </a:p>
          <a:p>
            <a:r>
              <a:rPr lang="en-US" b="0" dirty="0" err="1"/>
              <a:t>Tecnologia</a:t>
            </a:r>
            <a:r>
              <a:rPr lang="en-US" b="0" dirty="0"/>
              <a:t> </a:t>
            </a:r>
            <a:r>
              <a:rPr lang="en-US" b="0" dirty="0" err="1"/>
              <a:t>Blockchain</a:t>
            </a:r>
            <a:r>
              <a:rPr lang="en-US" b="0" dirty="0"/>
              <a:t>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64731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1.4 </a:t>
            </a:r>
            <a:r>
              <a:rPr lang="en-US" sz="1800" b="0" dirty="0" err="1"/>
              <a:t>Quais</a:t>
            </a:r>
            <a:r>
              <a:rPr lang="en-US" sz="1800" b="0" dirty="0"/>
              <a:t> são </a:t>
            </a:r>
            <a:r>
              <a:rPr lang="en-US" sz="1800" b="0" dirty="0" err="1"/>
              <a:t>os</a:t>
            </a:r>
            <a:r>
              <a:rPr lang="en-US" sz="1800" b="0" dirty="0"/>
              <a:t> </a:t>
            </a:r>
            <a:r>
              <a:rPr lang="en-US" sz="1800" b="0" dirty="0" err="1"/>
              <a:t>principais</a:t>
            </a:r>
            <a:r>
              <a:rPr lang="en-US" sz="1800" b="0" dirty="0"/>
              <a:t> </a:t>
            </a:r>
            <a:r>
              <a:rPr lang="en-US" sz="1800" b="0" dirty="0" err="1"/>
              <a:t>componentes</a:t>
            </a:r>
            <a:r>
              <a:rPr lang="en-US" sz="1800" b="0" dirty="0"/>
              <a:t> da </a:t>
            </a:r>
            <a:r>
              <a:rPr lang="en-US" sz="1800" b="0" dirty="0" err="1"/>
              <a:t>tecnologia</a:t>
            </a:r>
            <a:r>
              <a:rPr lang="en-US" sz="1800" b="0" dirty="0"/>
              <a:t> </a:t>
            </a:r>
            <a:r>
              <a:rPr lang="en-US" sz="1800" b="0" dirty="0" err="1"/>
              <a:t>Blockchain</a:t>
            </a:r>
            <a:r>
              <a:rPr lang="en-US" sz="1800" b="0" dirty="0"/>
              <a:t>?</a:t>
            </a: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arquitetura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tem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seguintes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componentes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principais</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904436"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Livro-razão</a:t>
            </a:r>
            <a:r>
              <a:rPr lang="en-US" b="1" dirty="0">
                <a:solidFill>
                  <a:srgbClr val="F79037"/>
                </a:solidFill>
              </a:rPr>
              <a:t> </a:t>
            </a:r>
            <a:r>
              <a:rPr lang="en-US" b="1" dirty="0" err="1">
                <a:solidFill>
                  <a:srgbClr val="F79037"/>
                </a:solidFill>
              </a:rPr>
              <a:t>distribuído</a:t>
            </a:r>
            <a:endParaRPr lang="en-US" b="1" dirty="0">
              <a:solidFill>
                <a:srgbClr val="F79037"/>
              </a:solidFill>
            </a:endParaRPr>
          </a:p>
          <a:p>
            <a:r>
              <a:rPr lang="en-US" dirty="0">
                <a:solidFill>
                  <a:srgbClr val="000000"/>
                </a:solidFill>
              </a:rPr>
              <a:t>Um </a:t>
            </a:r>
            <a:r>
              <a:rPr lang="en-US" dirty="0" err="1">
                <a:solidFill>
                  <a:srgbClr val="000000"/>
                </a:solidFill>
              </a:rPr>
              <a:t>livro-razão</a:t>
            </a:r>
            <a:r>
              <a:rPr lang="en-US" dirty="0">
                <a:solidFill>
                  <a:srgbClr val="000000"/>
                </a:solidFill>
              </a:rPr>
              <a:t> </a:t>
            </a:r>
            <a:r>
              <a:rPr lang="en-US" dirty="0" err="1">
                <a:solidFill>
                  <a:srgbClr val="000000"/>
                </a:solidFill>
              </a:rPr>
              <a:t>distribuído</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banco</a:t>
            </a:r>
            <a:r>
              <a:rPr lang="en-US" dirty="0">
                <a:solidFill>
                  <a:srgbClr val="000000"/>
                </a:solidFill>
              </a:rPr>
              <a:t> de dados </a:t>
            </a:r>
            <a:r>
              <a:rPr lang="en-US" dirty="0" err="1">
                <a:solidFill>
                  <a:srgbClr val="000000"/>
                </a:solidFill>
              </a:rPr>
              <a:t>compartilhado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armazena</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arquivo</a:t>
            </a:r>
            <a:r>
              <a:rPr lang="en-US" dirty="0">
                <a:solidFill>
                  <a:srgbClr val="000000"/>
                </a:solidFill>
              </a:rPr>
              <a:t> </a:t>
            </a:r>
            <a:r>
              <a:rPr lang="en-US" dirty="0" err="1">
                <a:solidFill>
                  <a:srgbClr val="000000"/>
                </a:solidFill>
              </a:rPr>
              <a:t>compartilhado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equipa</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editar</a:t>
            </a:r>
            <a:r>
              <a:rPr lang="en-US" dirty="0">
                <a:solidFill>
                  <a:srgbClr val="000000"/>
                </a:solidFill>
              </a:rPr>
              <a:t>. Na </a:t>
            </a:r>
            <a:r>
              <a:rPr lang="en-US" dirty="0" err="1">
                <a:solidFill>
                  <a:srgbClr val="000000"/>
                </a:solidFill>
              </a:rPr>
              <a:t>maioria</a:t>
            </a:r>
            <a:r>
              <a:rPr lang="en-US" dirty="0">
                <a:solidFill>
                  <a:srgbClr val="000000"/>
                </a:solidFill>
              </a:rPr>
              <a:t> dos </a:t>
            </a:r>
            <a:r>
              <a:rPr lang="en-US" dirty="0" err="1">
                <a:solidFill>
                  <a:srgbClr val="000000"/>
                </a:solidFill>
              </a:rPr>
              <a:t>editores</a:t>
            </a:r>
            <a:r>
              <a:rPr lang="en-US" dirty="0">
                <a:solidFill>
                  <a:srgbClr val="000000"/>
                </a:solidFill>
              </a:rPr>
              <a:t> de </a:t>
            </a:r>
            <a:r>
              <a:rPr lang="en-US" dirty="0" err="1">
                <a:solidFill>
                  <a:srgbClr val="000000"/>
                </a:solidFill>
              </a:rPr>
              <a:t>texto</a:t>
            </a:r>
            <a:r>
              <a:rPr lang="en-US" dirty="0">
                <a:solidFill>
                  <a:srgbClr val="000000"/>
                </a:solidFill>
              </a:rPr>
              <a:t> </a:t>
            </a:r>
            <a:r>
              <a:rPr lang="en-US" dirty="0" err="1">
                <a:solidFill>
                  <a:srgbClr val="000000"/>
                </a:solidFill>
              </a:rPr>
              <a:t>compartilhados</a:t>
            </a:r>
            <a:r>
              <a:rPr lang="en-US" dirty="0">
                <a:solidFill>
                  <a:srgbClr val="000000"/>
                </a:solidFill>
              </a:rPr>
              <a:t>, </a:t>
            </a:r>
            <a:r>
              <a:rPr lang="en-US" dirty="0" err="1">
                <a:solidFill>
                  <a:srgbClr val="000000"/>
                </a:solidFill>
              </a:rPr>
              <a:t>qualquer</a:t>
            </a:r>
            <a:r>
              <a:rPr lang="en-US" dirty="0">
                <a:solidFill>
                  <a:srgbClr val="000000"/>
                </a:solidFill>
              </a:rPr>
              <a:t> </a:t>
            </a:r>
            <a:r>
              <a:rPr lang="en-US" dirty="0" err="1">
                <a:solidFill>
                  <a:srgbClr val="000000"/>
                </a:solidFill>
              </a:rPr>
              <a:t>pessoa</a:t>
            </a:r>
            <a:r>
              <a:rPr lang="en-US" dirty="0">
                <a:solidFill>
                  <a:srgbClr val="000000"/>
                </a:solidFill>
              </a:rPr>
              <a:t> com </a:t>
            </a:r>
            <a:r>
              <a:rPr lang="en-US" dirty="0" err="1">
                <a:solidFill>
                  <a:srgbClr val="000000"/>
                </a:solidFill>
              </a:rPr>
              <a:t>direitos</a:t>
            </a:r>
            <a:r>
              <a:rPr lang="en-US" dirty="0">
                <a:solidFill>
                  <a:srgbClr val="000000"/>
                </a:solidFill>
              </a:rPr>
              <a:t> de </a:t>
            </a:r>
            <a:r>
              <a:rPr lang="en-US" dirty="0" err="1">
                <a:solidFill>
                  <a:srgbClr val="000000"/>
                </a:solidFill>
              </a:rPr>
              <a:t>edição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excluir</a:t>
            </a:r>
            <a:r>
              <a:rPr lang="en-US" dirty="0">
                <a:solidFill>
                  <a:srgbClr val="000000"/>
                </a:solidFill>
              </a:rPr>
              <a:t> o </a:t>
            </a:r>
            <a:r>
              <a:rPr lang="en-US" dirty="0" err="1">
                <a:solidFill>
                  <a:srgbClr val="000000"/>
                </a:solidFill>
              </a:rPr>
              <a:t>arquivo</a:t>
            </a:r>
            <a:r>
              <a:rPr lang="en-US" dirty="0">
                <a:solidFill>
                  <a:srgbClr val="000000"/>
                </a:solidFill>
              </a:rPr>
              <a:t> </a:t>
            </a:r>
            <a:r>
              <a:rPr lang="en-US" dirty="0" err="1">
                <a:solidFill>
                  <a:srgbClr val="000000"/>
                </a:solidFill>
              </a:rPr>
              <a:t>inteiro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assim</a:t>
            </a:r>
            <a:r>
              <a:rPr lang="en-US" dirty="0">
                <a:solidFill>
                  <a:srgbClr val="000000"/>
                </a:solidFill>
              </a:rPr>
              <a:t> no DLT - tem </a:t>
            </a:r>
            <a:r>
              <a:rPr lang="en-US" dirty="0" err="1">
                <a:solidFill>
                  <a:srgbClr val="000000"/>
                </a:solidFill>
              </a:rPr>
              <a:t>regras</a:t>
            </a:r>
            <a:r>
              <a:rPr lang="en-US" dirty="0">
                <a:solidFill>
                  <a:srgbClr val="000000"/>
                </a:solidFill>
              </a:rPr>
              <a:t> </a:t>
            </a:r>
            <a:r>
              <a:rPr lang="en-US" dirty="0" err="1">
                <a:solidFill>
                  <a:srgbClr val="000000"/>
                </a:solidFill>
              </a:rPr>
              <a:t>rígidas</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quem</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editar</a:t>
            </a:r>
            <a:r>
              <a:rPr lang="en-US" dirty="0">
                <a:solidFill>
                  <a:srgbClr val="000000"/>
                </a:solidFill>
              </a:rPr>
              <a:t> e </a:t>
            </a:r>
            <a:r>
              <a:rPr lang="en-US" dirty="0" err="1">
                <a:solidFill>
                  <a:srgbClr val="000000"/>
                </a:solidFill>
              </a:rPr>
              <a:t>como</a:t>
            </a:r>
            <a:r>
              <a:rPr lang="en-US" dirty="0">
                <a:solidFill>
                  <a:srgbClr val="000000"/>
                </a:solidFill>
              </a:rPr>
              <a:t> </a:t>
            </a:r>
            <a:r>
              <a:rPr lang="en-US" dirty="0" err="1">
                <a:solidFill>
                  <a:srgbClr val="000000"/>
                </a:solidFill>
              </a:rPr>
              <a:t>editar</a:t>
            </a:r>
            <a:r>
              <a:rPr lang="en-US" dirty="0">
                <a:solidFill>
                  <a:srgbClr val="000000"/>
                </a:solidFill>
              </a:rPr>
              <a:t>. </a:t>
            </a:r>
            <a:r>
              <a:rPr lang="en-US" dirty="0" err="1">
                <a:solidFill>
                  <a:srgbClr val="000000"/>
                </a:solidFill>
              </a:rPr>
              <a:t>Você</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excluir</a:t>
            </a:r>
            <a:r>
              <a:rPr lang="en-US" dirty="0">
                <a:solidFill>
                  <a:srgbClr val="000000"/>
                </a:solidFill>
              </a:rPr>
              <a:t> </a:t>
            </a:r>
            <a:r>
              <a:rPr lang="en-US" dirty="0" err="1">
                <a:solidFill>
                  <a:srgbClr val="000000"/>
                </a:solidFill>
              </a:rPr>
              <a:t>entradas</a:t>
            </a:r>
            <a:r>
              <a:rPr lang="en-US" dirty="0">
                <a:solidFill>
                  <a:srgbClr val="000000"/>
                </a:solidFill>
              </a:rPr>
              <a:t> </a:t>
            </a:r>
            <a:r>
              <a:rPr lang="en-US" dirty="0" err="1">
                <a:solidFill>
                  <a:srgbClr val="000000"/>
                </a:solidFill>
              </a:rPr>
              <a:t>depois</a:t>
            </a:r>
            <a:r>
              <a:rPr lang="en-US" dirty="0">
                <a:solidFill>
                  <a:srgbClr val="000000"/>
                </a:solidFill>
              </a:rPr>
              <a:t> de </a:t>
            </a:r>
            <a:r>
              <a:rPr lang="en-US" dirty="0" err="1">
                <a:solidFill>
                  <a:srgbClr val="000000"/>
                </a:solidFill>
              </a:rPr>
              <a:t>terem</a:t>
            </a:r>
            <a:r>
              <a:rPr lang="en-US" dirty="0">
                <a:solidFill>
                  <a:srgbClr val="000000"/>
                </a:solidFill>
              </a:rPr>
              <a:t> </a:t>
            </a:r>
            <a:r>
              <a:rPr lang="en-US" dirty="0" err="1">
                <a:solidFill>
                  <a:srgbClr val="000000"/>
                </a:solidFill>
              </a:rPr>
              <a:t>sido</a:t>
            </a:r>
            <a:r>
              <a:rPr lang="en-US" dirty="0">
                <a:solidFill>
                  <a:srgbClr val="000000"/>
                </a:solidFill>
              </a:rPr>
              <a:t> </a:t>
            </a:r>
            <a:r>
              <a:rPr lang="en-US" dirty="0" err="1">
                <a:solidFill>
                  <a:srgbClr val="000000"/>
                </a:solidFill>
              </a:rPr>
              <a:t>gravadas</a:t>
            </a:r>
            <a:r>
              <a:rPr lang="en-US" dirty="0">
                <a:solidFill>
                  <a:srgbClr val="000000"/>
                </a:solidFill>
              </a:rPr>
              <a:t>.</a:t>
            </a:r>
          </a:p>
          <a:p>
            <a:endParaRPr lang="en-US" dirty="0">
              <a:solidFill>
                <a:srgbClr val="000000"/>
              </a:solidFill>
            </a:endParaRPr>
          </a:p>
          <a:p>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r>
              <a:rPr lang="en-US" dirty="0">
                <a:solidFill>
                  <a:srgbClr val="000000"/>
                </a:solidFill>
              </a:rPr>
              <a:t>As </a:t>
            </a:r>
            <a:r>
              <a:rPr lang="en-US" dirty="0" err="1">
                <a:solidFill>
                  <a:srgbClr val="000000"/>
                </a:solidFill>
              </a:rPr>
              <a:t>empresas</a:t>
            </a:r>
            <a:r>
              <a:rPr lang="en-US" dirty="0">
                <a:solidFill>
                  <a:srgbClr val="000000"/>
                </a:solidFill>
              </a:rPr>
              <a:t> </a:t>
            </a:r>
            <a:r>
              <a:rPr lang="en-US" dirty="0" err="1">
                <a:solidFill>
                  <a:srgbClr val="000000"/>
                </a:solidFill>
              </a:rPr>
              <a:t>usam</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autogerenciar</a:t>
            </a:r>
            <a:r>
              <a:rPr lang="en-US" dirty="0">
                <a:solidFill>
                  <a:srgbClr val="000000"/>
                </a:solidFill>
              </a:rPr>
              <a:t> </a:t>
            </a:r>
            <a:r>
              <a:rPr lang="en-US" dirty="0" err="1">
                <a:solidFill>
                  <a:srgbClr val="000000"/>
                </a:solidFill>
              </a:rPr>
              <a:t>contratos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sem</a:t>
            </a:r>
            <a:r>
              <a:rPr lang="en-US" dirty="0">
                <a:solidFill>
                  <a:srgbClr val="000000"/>
                </a:solidFill>
              </a:rPr>
              <a:t> a </a:t>
            </a:r>
            <a:r>
              <a:rPr lang="en-US" dirty="0" err="1">
                <a:solidFill>
                  <a:srgbClr val="000000"/>
                </a:solidFill>
              </a:rPr>
              <a:t>necessidade</a:t>
            </a:r>
            <a:r>
              <a:rPr lang="en-US" dirty="0">
                <a:solidFill>
                  <a:srgbClr val="000000"/>
                </a:solidFill>
              </a:rPr>
              <a:t> de </a:t>
            </a:r>
            <a:r>
              <a:rPr lang="en-US" dirty="0" err="1">
                <a:solidFill>
                  <a:srgbClr val="000000"/>
                </a:solidFill>
              </a:rPr>
              <a:t>terceiros</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são </a:t>
            </a:r>
            <a:r>
              <a:rPr lang="en-US" dirty="0" err="1">
                <a:solidFill>
                  <a:srgbClr val="000000"/>
                </a:solidFill>
              </a:rPr>
              <a:t>programas</a:t>
            </a:r>
            <a:r>
              <a:rPr lang="en-US" dirty="0">
                <a:solidFill>
                  <a:srgbClr val="000000"/>
                </a:solidFill>
              </a:rPr>
              <a:t> </a:t>
            </a:r>
            <a:r>
              <a:rPr lang="en-US" dirty="0" err="1">
                <a:solidFill>
                  <a:srgbClr val="000000"/>
                </a:solidFill>
              </a:rPr>
              <a:t>armazenados</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sistema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acionados</a:t>
            </a:r>
            <a:r>
              <a:rPr lang="en-US" dirty="0">
                <a:solidFill>
                  <a:srgbClr val="000000"/>
                </a:solidFill>
              </a:rPr>
              <a:t> </a:t>
            </a:r>
            <a:r>
              <a:rPr lang="en-US" dirty="0" err="1">
                <a:solidFill>
                  <a:srgbClr val="000000"/>
                </a:solidFill>
              </a:rPr>
              <a:t>automaticamente</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condições</a:t>
            </a:r>
            <a:r>
              <a:rPr lang="en-US" dirty="0">
                <a:solidFill>
                  <a:srgbClr val="000000"/>
                </a:solidFill>
              </a:rPr>
              <a:t> </a:t>
            </a:r>
            <a:r>
              <a:rPr lang="en-US" dirty="0" err="1">
                <a:solidFill>
                  <a:srgbClr val="000000"/>
                </a:solidFill>
              </a:rPr>
              <a:t>predeterminadas</a:t>
            </a:r>
            <a:r>
              <a:rPr lang="en-US" dirty="0">
                <a:solidFill>
                  <a:srgbClr val="000000"/>
                </a:solidFill>
              </a:rPr>
              <a:t> são </a:t>
            </a:r>
            <a:r>
              <a:rPr lang="en-US" dirty="0" err="1">
                <a:solidFill>
                  <a:srgbClr val="000000"/>
                </a:solidFill>
              </a:rPr>
              <a:t>atendidas</a:t>
            </a:r>
            <a:r>
              <a:rPr lang="en-US" dirty="0">
                <a:solidFill>
                  <a:srgbClr val="000000"/>
                </a:solidFill>
              </a:rPr>
              <a:t>. </a:t>
            </a:r>
            <a:r>
              <a:rPr lang="en-US" dirty="0" err="1">
                <a:solidFill>
                  <a:srgbClr val="000000"/>
                </a:solidFill>
              </a:rPr>
              <a:t>Especificamente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conduzem</a:t>
            </a:r>
            <a:r>
              <a:rPr lang="en-US" dirty="0">
                <a:solidFill>
                  <a:srgbClr val="000000"/>
                </a:solidFill>
              </a:rPr>
              <a:t> </a:t>
            </a:r>
            <a:r>
              <a:rPr lang="en-US" dirty="0" err="1">
                <a:solidFill>
                  <a:srgbClr val="000000"/>
                </a:solidFill>
              </a:rPr>
              <a:t>instruções</a:t>
            </a:r>
            <a:r>
              <a:rPr lang="en-US" dirty="0">
                <a:solidFill>
                  <a:srgbClr val="000000"/>
                </a:solidFill>
              </a:rPr>
              <a:t> if-then </a:t>
            </a:r>
            <a:r>
              <a:rPr lang="en-US" dirty="0" err="1">
                <a:solidFill>
                  <a:srgbClr val="000000"/>
                </a:solidFill>
              </a:rPr>
              <a:t>para</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possam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concluídas</a:t>
            </a:r>
            <a:r>
              <a:rPr lang="en-US" dirty="0">
                <a:solidFill>
                  <a:srgbClr val="000000"/>
                </a:solidFill>
              </a:rPr>
              <a:t> com </a:t>
            </a:r>
            <a:r>
              <a:rPr lang="en-US" dirty="0" err="1">
                <a:solidFill>
                  <a:srgbClr val="000000"/>
                </a:solidFill>
              </a:rPr>
              <a:t>confiança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loteria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determinar</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dinheiro</a:t>
            </a:r>
            <a:r>
              <a:rPr lang="en-US" dirty="0">
                <a:solidFill>
                  <a:srgbClr val="000000"/>
                </a:solidFill>
              </a:rPr>
              <a:t> do </a:t>
            </a:r>
            <a:r>
              <a:rPr lang="en-US" dirty="0" err="1">
                <a:solidFill>
                  <a:srgbClr val="000000"/>
                </a:solidFill>
              </a:rPr>
              <a:t>preço</a:t>
            </a:r>
            <a:r>
              <a:rPr lang="en-US" dirty="0">
                <a:solidFill>
                  <a:srgbClr val="000000"/>
                </a:solidFill>
              </a:rPr>
              <a:t> da </a:t>
            </a:r>
            <a:r>
              <a:rPr lang="en-US" dirty="0" err="1">
                <a:solidFill>
                  <a:srgbClr val="000000"/>
                </a:solidFill>
              </a:rPr>
              <a:t>loteria</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distribuído</a:t>
            </a:r>
            <a:r>
              <a:rPr lang="en-US" dirty="0">
                <a:solidFill>
                  <a:srgbClr val="000000"/>
                </a:solidFill>
              </a:rPr>
              <a:t> entre as </a:t>
            </a:r>
            <a:r>
              <a:rPr lang="en-US" dirty="0" err="1">
                <a:solidFill>
                  <a:srgbClr val="000000"/>
                </a:solidFill>
              </a:rPr>
              <a:t>partes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ganham</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loteria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adivinhar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números</a:t>
            </a:r>
            <a:r>
              <a:rPr lang="en-US" dirty="0">
                <a:solidFill>
                  <a:srgbClr val="000000"/>
                </a:solidFill>
              </a:rPr>
              <a:t> </a:t>
            </a:r>
            <a:r>
              <a:rPr lang="en-US" dirty="0" err="1">
                <a:solidFill>
                  <a:srgbClr val="000000"/>
                </a:solidFill>
              </a:rPr>
              <a:t>corretamente</a:t>
            </a:r>
            <a:r>
              <a:rPr lang="en-US" dirty="0">
                <a:solidFill>
                  <a:srgbClr val="000000"/>
                </a:solidFill>
              </a:rPr>
              <a:t>. A </a:t>
            </a:r>
            <a:r>
              <a:rPr lang="en-US" dirty="0" err="1">
                <a:solidFill>
                  <a:srgbClr val="000000"/>
                </a:solidFill>
              </a:rPr>
              <a:t>informação</a:t>
            </a:r>
            <a:r>
              <a:rPr lang="en-US" dirty="0">
                <a:solidFill>
                  <a:srgbClr val="000000"/>
                </a:solidFill>
              </a:rPr>
              <a:t> </a:t>
            </a:r>
            <a:r>
              <a:rPr lang="en-US" dirty="0" err="1">
                <a:solidFill>
                  <a:srgbClr val="000000"/>
                </a:solidFill>
              </a:rPr>
              <a:t>sobre</a:t>
            </a:r>
            <a:r>
              <a:rPr lang="en-US" dirty="0">
                <a:solidFill>
                  <a:srgbClr val="000000"/>
                </a:solidFill>
              </a:rPr>
              <a:t> o </a:t>
            </a:r>
            <a:r>
              <a:rPr lang="en-US" dirty="0" err="1">
                <a:solidFill>
                  <a:srgbClr val="000000"/>
                </a:solidFill>
              </a:rPr>
              <a:t>número</a:t>
            </a:r>
            <a:r>
              <a:rPr lang="en-US" dirty="0">
                <a:solidFill>
                  <a:srgbClr val="000000"/>
                </a:solidFill>
              </a:rPr>
              <a:t> </a:t>
            </a:r>
            <a:r>
              <a:rPr lang="en-US" dirty="0" err="1">
                <a:solidFill>
                  <a:srgbClr val="000000"/>
                </a:solidFill>
              </a:rPr>
              <a:t>correto</a:t>
            </a:r>
            <a:r>
              <a:rPr lang="en-US" dirty="0">
                <a:solidFill>
                  <a:srgbClr val="000000"/>
                </a:solidFill>
              </a:rPr>
              <a:t> </a:t>
            </a:r>
            <a:r>
              <a:rPr lang="en-US" dirty="0" err="1">
                <a:solidFill>
                  <a:srgbClr val="000000"/>
                </a:solidFill>
              </a:rPr>
              <a:t>faria</a:t>
            </a:r>
            <a:r>
              <a:rPr lang="en-US" dirty="0">
                <a:solidFill>
                  <a:srgbClr val="000000"/>
                </a:solidFill>
              </a:rPr>
              <a:t> parte da </a:t>
            </a:r>
            <a:r>
              <a:rPr lang="en-US" dirty="0" err="1">
                <a:solidFill>
                  <a:srgbClr val="000000"/>
                </a:solidFill>
              </a:rPr>
              <a:t>instrução</a:t>
            </a:r>
            <a:r>
              <a:rPr lang="en-US" dirty="0">
                <a:solidFill>
                  <a:srgbClr val="000000"/>
                </a:solidFill>
              </a:rPr>
              <a:t> if-then.</a:t>
            </a:r>
          </a:p>
          <a:p>
            <a:endParaRPr lang="en-US" dirty="0">
              <a:solidFill>
                <a:srgbClr val="000000"/>
              </a:solidFill>
            </a:endParaRPr>
          </a:p>
          <a:p>
            <a:r>
              <a:rPr lang="en-US" b="1" dirty="0" err="1">
                <a:solidFill>
                  <a:srgbClr val="F79037"/>
                </a:solidFill>
              </a:rPr>
              <a:t>Criptografia</a:t>
            </a:r>
            <a:r>
              <a:rPr lang="en-US" b="1" dirty="0">
                <a:solidFill>
                  <a:srgbClr val="F79037"/>
                </a:solidFill>
              </a:rPr>
              <a:t> de </a:t>
            </a:r>
            <a:r>
              <a:rPr lang="en-US" b="1" dirty="0" err="1">
                <a:solidFill>
                  <a:srgbClr val="F79037"/>
                </a:solidFill>
              </a:rPr>
              <a:t>chave</a:t>
            </a:r>
            <a:r>
              <a:rPr lang="en-US" b="1" dirty="0">
                <a:solidFill>
                  <a:srgbClr val="F79037"/>
                </a:solidFill>
              </a:rPr>
              <a:t> </a:t>
            </a:r>
            <a:r>
              <a:rPr lang="en-US" b="1" dirty="0" err="1">
                <a:solidFill>
                  <a:srgbClr val="F79037"/>
                </a:solidFill>
              </a:rPr>
              <a:t>pública</a:t>
            </a:r>
            <a:endParaRPr lang="en-US" b="1" dirty="0">
              <a:solidFill>
                <a:srgbClr val="F79037"/>
              </a:solidFill>
            </a:endParaRPr>
          </a:p>
          <a:p>
            <a:r>
              <a:rPr lang="en-US" dirty="0">
                <a:solidFill>
                  <a:srgbClr val="000000"/>
                </a:solidFill>
              </a:rPr>
              <a:t>A </a:t>
            </a:r>
            <a:r>
              <a:rPr lang="en-US" dirty="0" err="1">
                <a:solidFill>
                  <a:srgbClr val="000000"/>
                </a:solidFill>
              </a:rPr>
              <a:t>criptografia</a:t>
            </a:r>
            <a:r>
              <a:rPr lang="en-US" dirty="0">
                <a:solidFill>
                  <a:srgbClr val="000000"/>
                </a:solidFill>
              </a:rPr>
              <a:t> de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um </a:t>
            </a:r>
            <a:r>
              <a:rPr lang="en-US" dirty="0" err="1">
                <a:solidFill>
                  <a:srgbClr val="000000"/>
                </a:solidFill>
              </a:rPr>
              <a:t>recurso</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identificar</a:t>
            </a:r>
            <a:r>
              <a:rPr lang="en-US" dirty="0">
                <a:solidFill>
                  <a:srgbClr val="000000"/>
                </a:solidFill>
              </a:rPr>
              <a:t> </a:t>
            </a:r>
            <a:r>
              <a:rPr lang="en-US" dirty="0" err="1">
                <a:solidFill>
                  <a:srgbClr val="000000"/>
                </a:solidFill>
              </a:rPr>
              <a:t>exclusivamente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mecanismo</a:t>
            </a:r>
            <a:r>
              <a:rPr lang="en-US" dirty="0">
                <a:solidFill>
                  <a:srgbClr val="000000"/>
                </a:solidFill>
              </a:rPr>
              <a:t> </a:t>
            </a:r>
            <a:r>
              <a:rPr lang="en-US" dirty="0" err="1">
                <a:solidFill>
                  <a:srgbClr val="000000"/>
                </a:solidFill>
              </a:rPr>
              <a:t>gera</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conjuntos</a:t>
            </a:r>
            <a:r>
              <a:rPr lang="en-US" dirty="0">
                <a:solidFill>
                  <a:srgbClr val="000000"/>
                </a:solidFill>
              </a:rPr>
              <a:t> de </a:t>
            </a:r>
            <a:r>
              <a:rPr lang="en-US" dirty="0" err="1">
                <a:solidFill>
                  <a:srgbClr val="000000"/>
                </a:solidFill>
              </a:rPr>
              <a:t>chaves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membros</a:t>
            </a:r>
            <a:r>
              <a:rPr lang="en-US" dirty="0">
                <a:solidFill>
                  <a:srgbClr val="000000"/>
                </a:solidFill>
              </a:rPr>
              <a:t> da </a:t>
            </a:r>
            <a:r>
              <a:rPr lang="en-US" dirty="0" err="1">
                <a:solidFill>
                  <a:srgbClr val="000000"/>
                </a:solidFill>
              </a:rPr>
              <a:t>rede</a:t>
            </a:r>
            <a:r>
              <a:rPr lang="en-US" dirty="0">
                <a:solidFill>
                  <a:srgbClr val="000000"/>
                </a:solidFill>
              </a:rPr>
              <a:t>. Uma </a:t>
            </a:r>
            <a:r>
              <a:rPr lang="en-US" dirty="0" err="1">
                <a:solidFill>
                  <a:srgbClr val="000000"/>
                </a:solidFill>
              </a:rPr>
              <a:t>chave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acessível</a:t>
            </a:r>
            <a:r>
              <a:rPr lang="en-US" dirty="0">
                <a:solidFill>
                  <a:srgbClr val="000000"/>
                </a:solidFill>
              </a:rPr>
              <a:t> a </a:t>
            </a:r>
            <a:r>
              <a:rPr lang="en-US" dirty="0" err="1">
                <a:solidFill>
                  <a:srgbClr val="000000"/>
                </a:solidFill>
              </a:rPr>
              <a:t>todos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 </a:t>
            </a:r>
            <a:r>
              <a:rPr lang="en-US" dirty="0" err="1">
                <a:solidFill>
                  <a:srgbClr val="000000"/>
                </a:solidFill>
              </a:rPr>
              <a:t>outra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exclusiva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membro</a:t>
            </a:r>
            <a:r>
              <a:rPr lang="en-US" dirty="0">
                <a:solidFill>
                  <a:srgbClr val="000000"/>
                </a:solidFill>
              </a:rPr>
              <a:t>. As </a:t>
            </a:r>
            <a:r>
              <a:rPr lang="en-US" dirty="0" err="1">
                <a:solidFill>
                  <a:srgbClr val="000000"/>
                </a:solidFill>
              </a:rPr>
              <a:t>chaves</a:t>
            </a:r>
            <a:r>
              <a:rPr lang="en-US" dirty="0">
                <a:solidFill>
                  <a:srgbClr val="000000"/>
                </a:solidFill>
              </a:rPr>
              <a:t> </a:t>
            </a:r>
            <a:r>
              <a:rPr lang="en-US" dirty="0" err="1">
                <a:solidFill>
                  <a:srgbClr val="000000"/>
                </a:solidFill>
              </a:rPr>
              <a:t>privada</a:t>
            </a:r>
            <a:r>
              <a:rPr lang="en-US" dirty="0">
                <a:solidFill>
                  <a:srgbClr val="000000"/>
                </a:solidFill>
              </a:rPr>
              <a:t> e </a:t>
            </a:r>
            <a:r>
              <a:rPr lang="en-US" dirty="0" err="1">
                <a:solidFill>
                  <a:srgbClr val="000000"/>
                </a:solidFill>
              </a:rPr>
              <a:t>pública</a:t>
            </a:r>
            <a:r>
              <a:rPr lang="en-US" dirty="0">
                <a:solidFill>
                  <a:srgbClr val="000000"/>
                </a:solidFill>
              </a:rPr>
              <a:t> </a:t>
            </a:r>
            <a:r>
              <a:rPr lang="en-US" dirty="0" err="1">
                <a:solidFill>
                  <a:srgbClr val="000000"/>
                </a:solidFill>
              </a:rPr>
              <a:t>trabalham</a:t>
            </a:r>
            <a:r>
              <a:rPr lang="en-US" dirty="0">
                <a:solidFill>
                  <a:srgbClr val="000000"/>
                </a:solidFill>
              </a:rPr>
              <a:t> juntas </a:t>
            </a:r>
            <a:r>
              <a:rPr lang="en-US" dirty="0" err="1">
                <a:solidFill>
                  <a:srgbClr val="000000"/>
                </a:solidFill>
              </a:rPr>
              <a:t>para</a:t>
            </a:r>
            <a:r>
              <a:rPr lang="en-US" dirty="0">
                <a:solidFill>
                  <a:srgbClr val="000000"/>
                </a:solidFill>
              </a:rPr>
              <a:t> </a:t>
            </a:r>
            <a:r>
              <a:rPr lang="en-US" dirty="0" err="1">
                <a:solidFill>
                  <a:srgbClr val="000000"/>
                </a:solidFill>
              </a:rPr>
              <a:t>desbloquear</a:t>
            </a:r>
            <a:r>
              <a:rPr lang="en-US" dirty="0">
                <a:solidFill>
                  <a:srgbClr val="000000"/>
                </a:solidFill>
              </a:rPr>
              <a:t> </a:t>
            </a:r>
            <a:r>
              <a:rPr lang="en-US" dirty="0" err="1">
                <a:solidFill>
                  <a:srgbClr val="000000"/>
                </a:solidFill>
              </a:rPr>
              <a:t>os</a:t>
            </a:r>
            <a:r>
              <a:rPr lang="en-US" dirty="0">
                <a:solidFill>
                  <a:srgbClr val="000000"/>
                </a:solidFill>
              </a:rPr>
              <a:t> dados no </a:t>
            </a:r>
            <a:r>
              <a:rPr lang="en-US" dirty="0" err="1">
                <a:solidFill>
                  <a:srgbClr val="000000"/>
                </a:solidFill>
              </a:rPr>
              <a:t>livro-razão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serão</a:t>
            </a:r>
            <a:r>
              <a:rPr lang="en-US" dirty="0">
                <a:solidFill>
                  <a:srgbClr val="000000"/>
                </a:solidFill>
              </a:rPr>
              <a:t> </a:t>
            </a:r>
            <a:r>
              <a:rPr lang="en-US" dirty="0" err="1">
                <a:solidFill>
                  <a:srgbClr val="000000"/>
                </a:solidFill>
              </a:rPr>
              <a:t>abordados</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capítulo</a:t>
            </a:r>
            <a:r>
              <a:rPr lang="en-US" dirty="0">
                <a:solidFill>
                  <a:srgbClr val="000000"/>
                </a:solidFill>
              </a:rPr>
              <a:t> posterior.</a:t>
            </a:r>
          </a:p>
          <a:p>
            <a:endParaRPr lang="en-US" dirty="0">
              <a:solidFill>
                <a:srgbClr val="000000"/>
              </a:solidFill>
            </a:endParaRPr>
          </a:p>
          <a:p>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Bob e Alice são </a:t>
            </a:r>
            <a:r>
              <a:rPr lang="en-US" dirty="0" err="1">
                <a:solidFill>
                  <a:srgbClr val="000000"/>
                </a:solidFill>
              </a:rPr>
              <a:t>dois</a:t>
            </a:r>
            <a:r>
              <a:rPr lang="en-US" dirty="0">
                <a:solidFill>
                  <a:srgbClr val="000000"/>
                </a:solidFill>
              </a:rPr>
              <a:t> </a:t>
            </a:r>
            <a:r>
              <a:rPr lang="en-US" dirty="0" err="1">
                <a:solidFill>
                  <a:srgbClr val="000000"/>
                </a:solidFill>
              </a:rPr>
              <a:t>membros</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Alice </a:t>
            </a:r>
            <a:r>
              <a:rPr lang="en-US" dirty="0" err="1">
                <a:solidFill>
                  <a:srgbClr val="000000"/>
                </a:solidFill>
              </a:rPr>
              <a:t>regista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criptografada</a:t>
            </a:r>
            <a:r>
              <a:rPr lang="en-US" dirty="0">
                <a:solidFill>
                  <a:srgbClr val="000000"/>
                </a:solidFill>
              </a:rPr>
              <a:t> com </a:t>
            </a:r>
            <a:r>
              <a:rPr lang="en-US" dirty="0" err="1">
                <a:solidFill>
                  <a:srgbClr val="000000"/>
                </a:solidFill>
              </a:rPr>
              <a:t>sua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Bob </a:t>
            </a:r>
            <a:r>
              <a:rPr lang="en-US" dirty="0" err="1">
                <a:solidFill>
                  <a:srgbClr val="000000"/>
                </a:solidFill>
              </a:rPr>
              <a:t>pode</a:t>
            </a:r>
            <a:r>
              <a:rPr lang="en-US" dirty="0">
                <a:solidFill>
                  <a:srgbClr val="000000"/>
                </a:solidFill>
              </a:rPr>
              <a:t> </a:t>
            </a:r>
            <a:r>
              <a:rPr lang="en-US" dirty="0" err="1">
                <a:solidFill>
                  <a:srgbClr val="000000"/>
                </a:solidFill>
              </a:rPr>
              <a:t>descriptografá</a:t>
            </a:r>
            <a:r>
              <a:rPr lang="en-US" dirty="0">
                <a:solidFill>
                  <a:srgbClr val="000000"/>
                </a:solidFill>
              </a:rPr>
              <a:t>-lo com </a:t>
            </a:r>
            <a:r>
              <a:rPr lang="en-US" dirty="0" err="1">
                <a:solidFill>
                  <a:srgbClr val="000000"/>
                </a:solidFill>
              </a:rPr>
              <a:t>sua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Dessa</a:t>
            </a:r>
            <a:r>
              <a:rPr lang="en-US" dirty="0">
                <a:solidFill>
                  <a:srgbClr val="000000"/>
                </a:solidFill>
              </a:rPr>
              <a:t> forma, Bob tem </a:t>
            </a:r>
            <a:r>
              <a:rPr lang="en-US" dirty="0" err="1">
                <a:solidFill>
                  <a:srgbClr val="000000"/>
                </a:solidFill>
              </a:rPr>
              <a:t>certeza</a:t>
            </a:r>
            <a:r>
              <a:rPr lang="en-US" dirty="0">
                <a:solidFill>
                  <a:srgbClr val="000000"/>
                </a:solidFill>
              </a:rPr>
              <a:t> de </a:t>
            </a:r>
            <a:r>
              <a:rPr lang="en-US" dirty="0" err="1">
                <a:solidFill>
                  <a:srgbClr val="000000"/>
                </a:solidFill>
              </a:rPr>
              <a:t>que</a:t>
            </a:r>
            <a:r>
              <a:rPr lang="en-US" dirty="0">
                <a:solidFill>
                  <a:srgbClr val="000000"/>
                </a:solidFill>
              </a:rPr>
              <a:t> Alice fez a </a:t>
            </a:r>
            <a:r>
              <a:rPr lang="en-US" dirty="0" err="1">
                <a:solidFill>
                  <a:srgbClr val="000000"/>
                </a:solidFill>
              </a:rPr>
              <a:t>transação</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de Alice </a:t>
            </a:r>
            <a:r>
              <a:rPr lang="en-US" dirty="0" err="1">
                <a:solidFill>
                  <a:srgbClr val="000000"/>
                </a:solidFill>
              </a:rPr>
              <a:t>não</a:t>
            </a:r>
            <a:r>
              <a:rPr lang="en-US" dirty="0">
                <a:solidFill>
                  <a:srgbClr val="000000"/>
                </a:solidFill>
              </a:rPr>
              <a:t> </a:t>
            </a:r>
            <a:r>
              <a:rPr lang="en-US" dirty="0" err="1">
                <a:solidFill>
                  <a:srgbClr val="000000"/>
                </a:solidFill>
              </a:rPr>
              <a:t>teria</a:t>
            </a:r>
            <a:r>
              <a:rPr lang="en-US" dirty="0">
                <a:solidFill>
                  <a:srgbClr val="000000"/>
                </a:solidFill>
              </a:rPr>
              <a:t> </a:t>
            </a:r>
            <a:r>
              <a:rPr lang="en-US" dirty="0" err="1">
                <a:solidFill>
                  <a:srgbClr val="000000"/>
                </a:solidFill>
              </a:rPr>
              <a:t>funcionado</a:t>
            </a:r>
            <a:r>
              <a:rPr lang="en-US" dirty="0">
                <a:solidFill>
                  <a:srgbClr val="000000"/>
                </a:solidFill>
              </a:rPr>
              <a:t> se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de Bob </a:t>
            </a:r>
            <a:r>
              <a:rPr lang="en-US" dirty="0" err="1">
                <a:solidFill>
                  <a:srgbClr val="000000"/>
                </a:solidFill>
              </a:rPr>
              <a:t>tivesse</a:t>
            </a:r>
            <a:r>
              <a:rPr lang="en-US" dirty="0">
                <a:solidFill>
                  <a:srgbClr val="000000"/>
                </a:solidFill>
              </a:rPr>
              <a:t> </a:t>
            </a:r>
            <a:r>
              <a:rPr lang="en-US" dirty="0" err="1">
                <a:solidFill>
                  <a:srgbClr val="000000"/>
                </a:solidFill>
              </a:rPr>
              <a:t>sido</a:t>
            </a:r>
            <a:r>
              <a:rPr lang="en-US" dirty="0">
                <a:solidFill>
                  <a:srgbClr val="000000"/>
                </a:solidFill>
              </a:rPr>
              <a:t> </a:t>
            </a:r>
            <a:r>
              <a:rPr lang="en-US" dirty="0" err="1">
                <a:solidFill>
                  <a:srgbClr val="000000"/>
                </a:solidFill>
              </a:rPr>
              <a:t>adulterada</a:t>
            </a:r>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93968"/>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621026"/>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514049"/>
            <a:ext cx="6346417" cy="4429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A </a:t>
            </a:r>
            <a:r>
              <a:rPr lang="en-US" dirty="0" err="1"/>
              <a:t>história</a:t>
            </a:r>
            <a:r>
              <a:rPr lang="en-US" dirty="0"/>
              <a:t> da </a:t>
            </a:r>
            <a:r>
              <a:rPr lang="en-US" dirty="0" err="1"/>
              <a:t>blockchain</a:t>
            </a:r>
            <a:r>
              <a:rPr lang="en-US" dirty="0"/>
              <a:t> e a do </a:t>
            </a:r>
            <a:r>
              <a:rPr lang="en-US" dirty="0" err="1"/>
              <a:t>Bitcoin</a:t>
            </a:r>
            <a:r>
              <a:rPr lang="en-US" dirty="0"/>
              <a:t> </a:t>
            </a:r>
            <a:r>
              <a:rPr lang="en-US" dirty="0" err="1"/>
              <a:t>estão</a:t>
            </a:r>
            <a:r>
              <a:rPr lang="en-US" dirty="0"/>
              <a:t> </a:t>
            </a:r>
            <a:r>
              <a:rPr lang="en-US" dirty="0" err="1"/>
              <a:t>interligadas</a:t>
            </a:r>
            <a:r>
              <a:rPr lang="en-US" dirty="0"/>
              <a:t>. </a:t>
            </a:r>
            <a:r>
              <a:rPr lang="en-US" dirty="0" err="1"/>
              <a:t>Em</a:t>
            </a:r>
            <a:r>
              <a:rPr lang="en-US" dirty="0"/>
              <a:t> 2008, o white paper do </a:t>
            </a:r>
            <a:r>
              <a:rPr lang="en-US" dirty="0" err="1"/>
              <a:t>Bitcoin</a:t>
            </a:r>
            <a:r>
              <a:rPr lang="en-US" dirty="0"/>
              <a:t> </a:t>
            </a:r>
            <a:r>
              <a:rPr lang="en-US" dirty="0" err="1"/>
              <a:t>foi</a:t>
            </a:r>
            <a:r>
              <a:rPr lang="en-US" dirty="0"/>
              <a:t> </a:t>
            </a:r>
            <a:r>
              <a:rPr lang="en-US" dirty="0" err="1"/>
              <a:t>publicado</a:t>
            </a:r>
            <a:r>
              <a:rPr lang="en-US" dirty="0"/>
              <a:t>. Este white paper </a:t>
            </a:r>
            <a:r>
              <a:rPr lang="en-US" dirty="0" err="1"/>
              <a:t>apresentou</a:t>
            </a:r>
            <a:r>
              <a:rPr lang="en-US" dirty="0"/>
              <a:t> um </a:t>
            </a:r>
            <a:r>
              <a:rPr lang="en-US" dirty="0" err="1"/>
              <a:t>projeto</a:t>
            </a:r>
            <a:r>
              <a:rPr lang="en-US" dirty="0"/>
              <a:t> </a:t>
            </a:r>
            <a:r>
              <a:rPr lang="en-US" dirty="0" err="1"/>
              <a:t>conceitual</a:t>
            </a:r>
            <a:r>
              <a:rPr lang="en-US" dirty="0"/>
              <a:t> </a:t>
            </a:r>
            <a:r>
              <a:rPr lang="en-US" dirty="0" err="1"/>
              <a:t>para</a:t>
            </a:r>
            <a:r>
              <a:rPr lang="en-US" dirty="0"/>
              <a:t> um </a:t>
            </a:r>
            <a:r>
              <a:rPr lang="en-US" dirty="0" err="1"/>
              <a:t>sistema</a:t>
            </a:r>
            <a:r>
              <a:rPr lang="en-US" dirty="0"/>
              <a:t> </a:t>
            </a:r>
            <a:r>
              <a:rPr lang="en-US" dirty="0" err="1"/>
              <a:t>monetário</a:t>
            </a:r>
            <a:r>
              <a:rPr lang="en-US" dirty="0"/>
              <a:t> </a:t>
            </a:r>
            <a:r>
              <a:rPr lang="en-US" dirty="0" err="1"/>
              <a:t>descentralizado</a:t>
            </a:r>
            <a:r>
              <a:rPr lang="en-US" dirty="0"/>
              <a:t>. O </a:t>
            </a:r>
            <a:r>
              <a:rPr lang="en-US" dirty="0" err="1"/>
              <a:t>desenvolvimento</a:t>
            </a:r>
            <a:r>
              <a:rPr lang="en-US" dirty="0"/>
              <a:t> da </a:t>
            </a:r>
            <a:r>
              <a:rPr lang="en-US" dirty="0" err="1"/>
              <a:t>tecnologia</a:t>
            </a:r>
            <a:r>
              <a:rPr lang="en-US" dirty="0"/>
              <a:t> </a:t>
            </a:r>
            <a:r>
              <a:rPr lang="en-US" dirty="0" err="1"/>
              <a:t>blockchain</a:t>
            </a:r>
            <a:r>
              <a:rPr lang="en-US" dirty="0"/>
              <a:t> </a:t>
            </a:r>
            <a:r>
              <a:rPr lang="en-US" dirty="0" err="1"/>
              <a:t>atingiu</a:t>
            </a:r>
            <a:r>
              <a:rPr lang="en-US" dirty="0"/>
              <a:t> </a:t>
            </a:r>
            <a:r>
              <a:rPr lang="en-US" dirty="0" err="1"/>
              <a:t>novos</a:t>
            </a:r>
            <a:r>
              <a:rPr lang="en-US" dirty="0"/>
              <a:t> </a:t>
            </a:r>
            <a:r>
              <a:rPr lang="en-US" dirty="0" err="1"/>
              <a:t>patamares</a:t>
            </a:r>
            <a:r>
              <a:rPr lang="en-US" dirty="0"/>
              <a:t> </a:t>
            </a:r>
            <a:r>
              <a:rPr lang="en-US" dirty="0" err="1"/>
              <a:t>desde</a:t>
            </a:r>
            <a:r>
              <a:rPr lang="en-US" dirty="0"/>
              <a:t> </a:t>
            </a:r>
            <a:r>
              <a:rPr lang="en-US" dirty="0" err="1"/>
              <a:t>que</a:t>
            </a:r>
            <a:r>
              <a:rPr lang="en-US" dirty="0"/>
              <a:t> Satoshi </a:t>
            </a:r>
            <a:r>
              <a:rPr lang="en-US" dirty="0" err="1"/>
              <a:t>Nakamoto</a:t>
            </a:r>
            <a:r>
              <a:rPr lang="en-US" dirty="0"/>
              <a:t>, </a:t>
            </a:r>
            <a:r>
              <a:rPr lang="en-US" dirty="0" err="1"/>
              <a:t>como</a:t>
            </a:r>
            <a:r>
              <a:rPr lang="en-US" dirty="0"/>
              <a:t> </a:t>
            </a:r>
            <a:r>
              <a:rPr lang="en-US" dirty="0" err="1"/>
              <a:t>autor</a:t>
            </a:r>
            <a:r>
              <a:rPr lang="en-US" dirty="0"/>
              <a:t> </a:t>
            </a:r>
            <a:r>
              <a:rPr lang="en-US" dirty="0" err="1"/>
              <a:t>desconhecido</a:t>
            </a:r>
            <a:r>
              <a:rPr lang="en-US" dirty="0"/>
              <a:t>, </a:t>
            </a:r>
            <a:r>
              <a:rPr lang="en-US" dirty="0" err="1"/>
              <a:t>publicou</a:t>
            </a:r>
            <a:r>
              <a:rPr lang="en-US" dirty="0"/>
              <a:t> o whitepaper do </a:t>
            </a:r>
            <a:r>
              <a:rPr lang="en-US" dirty="0" err="1"/>
              <a:t>Bitcoin</a:t>
            </a:r>
            <a:r>
              <a:rPr lang="en-US" dirty="0"/>
              <a:t>. </a:t>
            </a:r>
            <a:r>
              <a:rPr lang="en-US" dirty="0" err="1"/>
              <a:t>Enquanto</a:t>
            </a:r>
            <a:r>
              <a:rPr lang="en-US" dirty="0"/>
              <a:t> </a:t>
            </a:r>
            <a:r>
              <a:rPr lang="en-US" dirty="0" err="1"/>
              <a:t>isso</a:t>
            </a:r>
            <a:r>
              <a:rPr lang="en-US" dirty="0"/>
              <a:t>, </a:t>
            </a:r>
            <a:r>
              <a:rPr lang="en-US" dirty="0" err="1"/>
              <a:t>existem</a:t>
            </a:r>
            <a:r>
              <a:rPr lang="en-US" dirty="0"/>
              <a:t> </a:t>
            </a:r>
            <a:r>
              <a:rPr lang="en-US" dirty="0" err="1"/>
              <a:t>possíveis</a:t>
            </a:r>
            <a:r>
              <a:rPr lang="en-US" dirty="0"/>
              <a:t> </a:t>
            </a:r>
            <a:r>
              <a:rPr lang="en-US" dirty="0" err="1"/>
              <a:t>aplicações</a:t>
            </a:r>
            <a:r>
              <a:rPr lang="en-US" dirty="0"/>
              <a:t> </a:t>
            </a:r>
            <a:r>
              <a:rPr lang="en-US" dirty="0" err="1"/>
              <a:t>para</a:t>
            </a:r>
            <a:r>
              <a:rPr lang="en-US" dirty="0"/>
              <a:t> a </a:t>
            </a:r>
            <a:r>
              <a:rPr lang="en-US" dirty="0" err="1"/>
              <a:t>tecnologia</a:t>
            </a:r>
            <a:r>
              <a:rPr lang="en-US" dirty="0"/>
              <a:t> </a:t>
            </a:r>
            <a:r>
              <a:rPr lang="en-US" dirty="0" err="1"/>
              <a:t>blockchain</a:t>
            </a:r>
            <a:r>
              <a:rPr lang="en-US" dirty="0"/>
              <a:t> </a:t>
            </a:r>
            <a:r>
              <a:rPr lang="en-US" dirty="0" err="1"/>
              <a:t>que</a:t>
            </a:r>
            <a:r>
              <a:rPr lang="en-US" dirty="0"/>
              <a:t> </a:t>
            </a:r>
            <a:r>
              <a:rPr lang="en-US" dirty="0" err="1"/>
              <a:t>vão</a:t>
            </a:r>
            <a:r>
              <a:rPr lang="en-US" dirty="0"/>
              <a:t> </a:t>
            </a:r>
            <a:r>
              <a:rPr lang="en-US" dirty="0" err="1"/>
              <a:t>muito</a:t>
            </a:r>
            <a:r>
              <a:rPr lang="en-US" dirty="0"/>
              <a:t> </a:t>
            </a:r>
            <a:r>
              <a:rPr lang="en-US" dirty="0" err="1"/>
              <a:t>além</a:t>
            </a:r>
            <a:r>
              <a:rPr lang="en-US" dirty="0"/>
              <a:t> da </a:t>
            </a:r>
            <a:r>
              <a:rPr lang="en-US" dirty="0" err="1"/>
              <a:t>função</a:t>
            </a:r>
            <a:r>
              <a:rPr lang="en-US" dirty="0"/>
              <a:t> de um </a:t>
            </a:r>
            <a:r>
              <a:rPr lang="en-US" dirty="0" err="1"/>
              <a:t>livro-razão</a:t>
            </a:r>
            <a:r>
              <a:rPr lang="en-US" dirty="0"/>
              <a:t> de </a:t>
            </a:r>
            <a:r>
              <a:rPr lang="en-US" dirty="0" err="1"/>
              <a:t>transações</a:t>
            </a:r>
            <a:r>
              <a:rPr lang="en-US" dirty="0"/>
              <a:t> </a:t>
            </a:r>
            <a:r>
              <a:rPr lang="en-US" dirty="0" err="1"/>
              <a:t>financeiras</a:t>
            </a:r>
            <a:r>
              <a:rPr lang="en-US" dirty="0"/>
              <a:t>. </a:t>
            </a:r>
            <a:r>
              <a:rPr lang="en-US" dirty="0" err="1"/>
              <a:t>Por</a:t>
            </a:r>
            <a:r>
              <a:rPr lang="en-US" dirty="0"/>
              <a:t> </a:t>
            </a:r>
            <a:r>
              <a:rPr lang="en-US" dirty="0" err="1"/>
              <a:t>exemplo</a:t>
            </a:r>
            <a:r>
              <a:rPr lang="en-US" dirty="0"/>
              <a:t>, </a:t>
            </a:r>
            <a:r>
              <a:rPr lang="en-US" dirty="0" err="1"/>
              <a:t>os</a:t>
            </a:r>
            <a:r>
              <a:rPr lang="en-US" dirty="0"/>
              <a:t> </a:t>
            </a:r>
            <a:r>
              <a:rPr lang="en-US" dirty="0" err="1"/>
              <a:t>contratos</a:t>
            </a:r>
            <a:r>
              <a:rPr lang="en-US" dirty="0"/>
              <a:t> </a:t>
            </a:r>
            <a:r>
              <a:rPr lang="en-US" dirty="0" err="1"/>
              <a:t>inteligentes</a:t>
            </a:r>
            <a:r>
              <a:rPr lang="en-US" dirty="0"/>
              <a:t> </a:t>
            </a:r>
            <a:r>
              <a:rPr lang="en-US" dirty="0" err="1"/>
              <a:t>podem</a:t>
            </a:r>
            <a:r>
              <a:rPr lang="en-US" dirty="0"/>
              <a:t> </a:t>
            </a:r>
            <a:r>
              <a:rPr lang="en-US" dirty="0" err="1"/>
              <a:t>ser</a:t>
            </a:r>
            <a:r>
              <a:rPr lang="en-US" dirty="0"/>
              <a:t> </a:t>
            </a:r>
            <a:r>
              <a:rPr lang="en-US" dirty="0" err="1"/>
              <a:t>usados</a:t>
            </a:r>
            <a:r>
              <a:rPr lang="en-US" dirty="0"/>
              <a:t> </a:t>
            </a:r>
            <a:r>
              <a:rPr lang="en-US" dirty="0" err="1"/>
              <a:t>para</a:t>
            </a:r>
            <a:r>
              <a:rPr lang="en-US" dirty="0"/>
              <a:t> </a:t>
            </a:r>
            <a:r>
              <a:rPr lang="en-US" dirty="0" err="1"/>
              <a:t>lidar</a:t>
            </a:r>
            <a:r>
              <a:rPr lang="en-US" dirty="0"/>
              <a:t> com </a:t>
            </a:r>
            <a:r>
              <a:rPr lang="en-US" dirty="0" err="1"/>
              <a:t>uma</a:t>
            </a:r>
            <a:r>
              <a:rPr lang="en-US" dirty="0"/>
              <a:t> </a:t>
            </a:r>
            <a:r>
              <a:rPr lang="en-US" dirty="0" err="1"/>
              <a:t>ampla</a:t>
            </a:r>
            <a:r>
              <a:rPr lang="en-US" dirty="0"/>
              <a:t> </a:t>
            </a:r>
            <a:r>
              <a:rPr lang="en-US" dirty="0" err="1"/>
              <a:t>variedade</a:t>
            </a:r>
            <a:r>
              <a:rPr lang="en-US" dirty="0"/>
              <a:t> de </a:t>
            </a:r>
            <a:r>
              <a:rPr lang="en-US" dirty="0" err="1"/>
              <a:t>aplicativos</a:t>
            </a:r>
            <a:r>
              <a:rPr lang="en-US" dirty="0"/>
              <a:t> </a:t>
            </a:r>
            <a:r>
              <a:rPr lang="en-US" dirty="0" err="1"/>
              <a:t>administrativos</a:t>
            </a:r>
            <a:r>
              <a:rPr lang="en-US" dirty="0"/>
              <a:t> e de </a:t>
            </a:r>
            <a:r>
              <a:rPr lang="en-US" dirty="0" err="1"/>
              <a:t>processo</a:t>
            </a:r>
            <a:r>
              <a:rPr lang="en-US" dirty="0"/>
              <a:t> </a:t>
            </a:r>
            <a:r>
              <a:rPr lang="en-US" dirty="0" err="1"/>
              <a:t>que</a:t>
            </a:r>
            <a:r>
              <a:rPr lang="en-US" dirty="0"/>
              <a:t> </a:t>
            </a:r>
            <a:r>
              <a:rPr lang="en-US" dirty="0" err="1"/>
              <a:t>uma</a:t>
            </a:r>
            <a:r>
              <a:rPr lang="en-US" dirty="0"/>
              <a:t> </a:t>
            </a:r>
            <a:r>
              <a:rPr lang="en-US" dirty="0" err="1"/>
              <a:t>camada</a:t>
            </a:r>
            <a:r>
              <a:rPr lang="en-US" dirty="0"/>
              <a:t> </a:t>
            </a:r>
            <a:r>
              <a:rPr lang="en-US" dirty="0" err="1"/>
              <a:t>básica</a:t>
            </a:r>
            <a:r>
              <a:rPr lang="en-US" dirty="0"/>
              <a:t> de </a:t>
            </a:r>
            <a:r>
              <a:rPr lang="en-US" dirty="0" err="1"/>
              <a:t>blockchain</a:t>
            </a:r>
            <a:r>
              <a:rPr lang="en-US" dirty="0"/>
              <a:t> regular </a:t>
            </a:r>
            <a:r>
              <a:rPr lang="en-US" dirty="0" err="1"/>
              <a:t>não</a:t>
            </a:r>
            <a:r>
              <a:rPr lang="en-US" dirty="0"/>
              <a:t> </a:t>
            </a:r>
            <a:r>
              <a:rPr lang="en-US" dirty="0" err="1"/>
              <a:t>é</a:t>
            </a:r>
            <a:r>
              <a:rPr lang="en-US" dirty="0"/>
              <a:t> </a:t>
            </a:r>
            <a:r>
              <a:rPr lang="en-US" dirty="0" err="1"/>
              <a:t>capaz</a:t>
            </a:r>
            <a:r>
              <a:rPr lang="en-US" dirty="0"/>
              <a:t>. A </a:t>
            </a:r>
            <a:r>
              <a:rPr lang="en-US" dirty="0" err="1"/>
              <a:t>execução</a:t>
            </a:r>
            <a:r>
              <a:rPr lang="en-US" dirty="0"/>
              <a:t> </a:t>
            </a:r>
            <a:r>
              <a:rPr lang="en-US" dirty="0" err="1"/>
              <a:t>desses</a:t>
            </a:r>
            <a:r>
              <a:rPr lang="en-US" dirty="0"/>
              <a:t> </a:t>
            </a:r>
            <a:r>
              <a:rPr lang="en-US" dirty="0" err="1"/>
              <a:t>contratos</a:t>
            </a:r>
            <a:r>
              <a:rPr lang="en-US" dirty="0"/>
              <a:t> </a:t>
            </a:r>
            <a:r>
              <a:rPr lang="en-US" dirty="0" err="1"/>
              <a:t>inteligentes</a:t>
            </a:r>
            <a:r>
              <a:rPr lang="en-US" dirty="0"/>
              <a:t> </a:t>
            </a:r>
            <a:r>
              <a:rPr lang="en-US" dirty="0" err="1"/>
              <a:t>pode</a:t>
            </a:r>
            <a:r>
              <a:rPr lang="en-US" dirty="0"/>
              <a:t> </a:t>
            </a:r>
            <a:r>
              <a:rPr lang="en-US" dirty="0" err="1"/>
              <a:t>ser</a:t>
            </a:r>
            <a:r>
              <a:rPr lang="en-US" dirty="0"/>
              <a:t> </a:t>
            </a:r>
            <a:r>
              <a:rPr lang="en-US" dirty="0" err="1"/>
              <a:t>rastreada</a:t>
            </a:r>
            <a:r>
              <a:rPr lang="en-US" dirty="0"/>
              <a:t> </a:t>
            </a:r>
            <a:r>
              <a:rPr lang="en-US" dirty="0" err="1"/>
              <a:t>em</a:t>
            </a:r>
            <a:r>
              <a:rPr lang="en-US" dirty="0"/>
              <a:t> tempo real - </a:t>
            </a:r>
            <a:r>
              <a:rPr lang="en-US" dirty="0" err="1"/>
              <a:t>como</a:t>
            </a:r>
            <a:r>
              <a:rPr lang="en-US" dirty="0"/>
              <a:t> um </a:t>
            </a:r>
            <a:r>
              <a:rPr lang="en-US" dirty="0" err="1"/>
              <a:t>desenvolvimento</a:t>
            </a:r>
            <a:r>
              <a:rPr lang="en-US" dirty="0"/>
              <a:t> </a:t>
            </a:r>
            <a:r>
              <a:rPr lang="en-US" dirty="0" err="1"/>
              <a:t>lógico</a:t>
            </a:r>
            <a:r>
              <a:rPr lang="en-US" dirty="0"/>
              <a:t> da </a:t>
            </a:r>
            <a:r>
              <a:rPr lang="en-US" dirty="0" err="1"/>
              <a:t>ideia</a:t>
            </a:r>
            <a:r>
              <a:rPr lang="en-US" dirty="0"/>
              <a:t> de </a:t>
            </a:r>
            <a:r>
              <a:rPr lang="en-US" dirty="0" err="1"/>
              <a:t>código</a:t>
            </a:r>
            <a:r>
              <a:rPr lang="en-US" dirty="0"/>
              <a:t> </a:t>
            </a:r>
            <a:r>
              <a:rPr lang="en-US" dirty="0" err="1"/>
              <a:t>aberto</a:t>
            </a:r>
            <a:r>
              <a:rPr lang="en-US" dirty="0"/>
              <a:t>, o </a:t>
            </a:r>
            <a:r>
              <a:rPr lang="en-US" dirty="0" err="1"/>
              <a:t>blockchain</a:t>
            </a:r>
            <a:r>
              <a:rPr lang="en-US" dirty="0"/>
              <a:t> </a:t>
            </a:r>
            <a:r>
              <a:rPr lang="en-US" dirty="0" err="1"/>
              <a:t>possibilita</a:t>
            </a:r>
            <a:r>
              <a:rPr lang="en-US" dirty="0"/>
              <a:t> a </a:t>
            </a:r>
            <a:r>
              <a:rPr lang="en-US" dirty="0" err="1"/>
              <a:t>execução</a:t>
            </a:r>
            <a:r>
              <a:rPr lang="en-US" dirty="0"/>
              <a:t> </a:t>
            </a:r>
            <a:r>
              <a:rPr lang="en-US" dirty="0" err="1"/>
              <a:t>aberta</a:t>
            </a:r>
            <a:r>
              <a:rPr lang="en-US" dirty="0"/>
              <a:t>. </a:t>
            </a:r>
          </a:p>
          <a:p>
            <a:endParaRPr lang="en-US" dirty="0"/>
          </a:p>
          <a:p>
            <a:endParaRPr lang="en-US" dirty="0"/>
          </a:p>
          <a:p>
            <a:endParaRPr lang="en-US" dirty="0"/>
          </a:p>
          <a:p>
            <a:pPr marL="93663"/>
            <a:r>
              <a:rPr lang="en-US" dirty="0" err="1"/>
              <a:t>Assim</a:t>
            </a:r>
            <a:r>
              <a:rPr lang="en-US" dirty="0"/>
              <a:t>, </a:t>
            </a:r>
            <a:r>
              <a:rPr lang="en-US" dirty="0" err="1"/>
              <a:t>graças</a:t>
            </a:r>
            <a:r>
              <a:rPr lang="en-US" dirty="0"/>
              <a:t> </a:t>
            </a:r>
            <a:r>
              <a:rPr lang="en-US" dirty="0" err="1"/>
              <a:t>ao</a:t>
            </a:r>
            <a:r>
              <a:rPr lang="en-US" dirty="0"/>
              <a:t> </a:t>
            </a:r>
            <a:r>
              <a:rPr lang="en-US" dirty="0" err="1"/>
              <a:t>rápido</a:t>
            </a:r>
            <a:r>
              <a:rPr lang="en-US" dirty="0"/>
              <a:t> </a:t>
            </a:r>
            <a:r>
              <a:rPr lang="en-US" dirty="0" err="1"/>
              <a:t>desenvolvimento</a:t>
            </a:r>
            <a:r>
              <a:rPr lang="en-US" dirty="0"/>
              <a:t> do </a:t>
            </a:r>
            <a:r>
              <a:rPr lang="en-US" dirty="0" err="1"/>
              <a:t>blockchain</a:t>
            </a:r>
            <a:r>
              <a:rPr lang="en-US" dirty="0"/>
              <a:t>, dados </a:t>
            </a:r>
            <a:r>
              <a:rPr lang="en-US" dirty="0" err="1"/>
              <a:t>confidenciais</a:t>
            </a:r>
            <a:r>
              <a:rPr lang="en-US" dirty="0"/>
              <a:t>, </a:t>
            </a:r>
            <a:r>
              <a:rPr lang="en-US" dirty="0" err="1"/>
              <a:t>como</a:t>
            </a:r>
            <a:r>
              <a:rPr lang="en-US" dirty="0"/>
              <a:t> dados de </a:t>
            </a:r>
            <a:r>
              <a:rPr lang="en-US" dirty="0" err="1"/>
              <a:t>saúde</a:t>
            </a:r>
            <a:r>
              <a:rPr lang="en-US" dirty="0"/>
              <a:t> </a:t>
            </a:r>
            <a:r>
              <a:rPr lang="en-US" dirty="0" err="1"/>
              <a:t>ou</a:t>
            </a:r>
            <a:r>
              <a:rPr lang="en-US" dirty="0"/>
              <a:t> </a:t>
            </a:r>
            <a:r>
              <a:rPr lang="en-US" dirty="0" err="1"/>
              <a:t>relações</a:t>
            </a:r>
            <a:r>
              <a:rPr lang="en-US" dirty="0"/>
              <a:t> de </a:t>
            </a:r>
            <a:r>
              <a:rPr lang="en-US" dirty="0" err="1"/>
              <a:t>propriedade</a:t>
            </a:r>
            <a:r>
              <a:rPr lang="en-US" dirty="0"/>
              <a:t>, </a:t>
            </a:r>
            <a:r>
              <a:rPr lang="en-US" dirty="0" err="1"/>
              <a:t>como</a:t>
            </a:r>
            <a:r>
              <a:rPr lang="en-US" dirty="0"/>
              <a:t> </a:t>
            </a:r>
            <a:r>
              <a:rPr lang="en-US" dirty="0" err="1"/>
              <a:t>propriedade</a:t>
            </a:r>
            <a:r>
              <a:rPr lang="en-US" dirty="0"/>
              <a:t> de </a:t>
            </a:r>
            <a:r>
              <a:rPr lang="en-US" dirty="0" err="1"/>
              <a:t>terras</a:t>
            </a:r>
            <a:r>
              <a:rPr lang="en-US" dirty="0"/>
              <a:t>, </a:t>
            </a:r>
            <a:r>
              <a:rPr lang="en-US" dirty="0" err="1"/>
              <a:t>podem</a:t>
            </a:r>
            <a:r>
              <a:rPr lang="en-US" dirty="0"/>
              <a:t> </a:t>
            </a:r>
            <a:r>
              <a:rPr lang="en-US" dirty="0" err="1"/>
              <a:t>ser</a:t>
            </a:r>
            <a:r>
              <a:rPr lang="en-US" dirty="0"/>
              <a:t> </a:t>
            </a:r>
            <a:r>
              <a:rPr lang="en-US" dirty="0" err="1"/>
              <a:t>organizados</a:t>
            </a:r>
            <a:r>
              <a:rPr lang="en-US" dirty="0"/>
              <a:t> e </a:t>
            </a:r>
            <a:r>
              <a:rPr lang="en-US" dirty="0" err="1"/>
              <a:t>controlados</a:t>
            </a:r>
            <a:r>
              <a:rPr lang="en-US" dirty="0"/>
              <a:t> </a:t>
            </a:r>
            <a:r>
              <a:rPr lang="en-US" dirty="0" err="1"/>
              <a:t>por</a:t>
            </a:r>
            <a:r>
              <a:rPr lang="en-US" dirty="0"/>
              <a:t> </a:t>
            </a:r>
            <a:r>
              <a:rPr lang="en-US" dirty="0" err="1"/>
              <a:t>meio</a:t>
            </a:r>
            <a:r>
              <a:rPr lang="en-US" dirty="0"/>
              <a:t> de um </a:t>
            </a:r>
            <a:r>
              <a:rPr lang="en-US" dirty="0" err="1"/>
              <a:t>blockchain</a:t>
            </a:r>
            <a:r>
              <a:rPr lang="en-US" dirty="0"/>
              <a:t> </a:t>
            </a:r>
            <a:r>
              <a:rPr lang="en-US" dirty="0" err="1"/>
              <a:t>dessa</a:t>
            </a:r>
            <a:r>
              <a:rPr lang="en-US" dirty="0"/>
              <a:t> </a:t>
            </a:r>
            <a:r>
              <a:rPr lang="en-US" dirty="0" err="1"/>
              <a:t>maneira</a:t>
            </a:r>
            <a:r>
              <a:rPr lang="en-US" dirty="0"/>
              <a:t>. </a:t>
            </a:r>
            <a:r>
              <a:rPr lang="en-US" dirty="0" err="1"/>
              <a:t>Ao</a:t>
            </a:r>
            <a:r>
              <a:rPr lang="en-US" dirty="0"/>
              <a:t> </a:t>
            </a:r>
            <a:r>
              <a:rPr lang="en-US" dirty="0" err="1"/>
              <a:t>mesmo</a:t>
            </a:r>
            <a:r>
              <a:rPr lang="en-US" dirty="0"/>
              <a:t> tempo, </a:t>
            </a:r>
            <a:r>
              <a:rPr lang="en-US" dirty="0" err="1"/>
              <a:t>cada</a:t>
            </a:r>
            <a:r>
              <a:rPr lang="en-US" dirty="0"/>
              <a:t> </a:t>
            </a:r>
            <a:r>
              <a:rPr lang="en-US" dirty="0" err="1"/>
              <a:t>entrada</a:t>
            </a:r>
            <a:r>
              <a:rPr lang="en-US" dirty="0"/>
              <a:t> </a:t>
            </a:r>
            <a:r>
              <a:rPr lang="en-US" dirty="0" err="1"/>
              <a:t>feita</a:t>
            </a:r>
            <a:r>
              <a:rPr lang="en-US" dirty="0"/>
              <a:t> </a:t>
            </a:r>
            <a:r>
              <a:rPr lang="en-US" dirty="0" err="1"/>
              <a:t>num</a:t>
            </a:r>
            <a:r>
              <a:rPr lang="en-US" dirty="0"/>
              <a:t> </a:t>
            </a:r>
            <a:r>
              <a:rPr lang="en-US" dirty="0" err="1"/>
              <a:t>diretório</a:t>
            </a:r>
            <a:r>
              <a:rPr lang="en-US" dirty="0"/>
              <a:t> </a:t>
            </a:r>
            <a:r>
              <a:rPr lang="en-US" dirty="0" err="1"/>
              <a:t>blockchain</a:t>
            </a:r>
            <a:r>
              <a:rPr lang="en-US" dirty="0"/>
              <a:t> </a:t>
            </a:r>
            <a:r>
              <a:rPr lang="en-US" dirty="0" err="1"/>
              <a:t>pode</a:t>
            </a:r>
            <a:r>
              <a:rPr lang="en-US" dirty="0"/>
              <a:t> </a:t>
            </a:r>
            <a:r>
              <a:rPr lang="en-US" dirty="0" err="1"/>
              <a:t>ser</a:t>
            </a:r>
            <a:r>
              <a:rPr lang="en-US" dirty="0"/>
              <a:t> </a:t>
            </a:r>
            <a:r>
              <a:rPr lang="en-US" dirty="0" err="1"/>
              <a:t>rastreada</a:t>
            </a:r>
            <a:r>
              <a:rPr lang="en-US" dirty="0"/>
              <a:t> </a:t>
            </a:r>
            <a:r>
              <a:rPr lang="en-US" dirty="0" err="1"/>
              <a:t>para</a:t>
            </a:r>
            <a:r>
              <a:rPr lang="en-US" dirty="0"/>
              <a:t> </a:t>
            </a:r>
            <a:r>
              <a:rPr lang="en-US" dirty="0" err="1"/>
              <a:t>sempre</a:t>
            </a:r>
            <a:r>
              <a:rPr lang="en-US" dirty="0"/>
              <a:t> e </a:t>
            </a:r>
            <a:r>
              <a:rPr lang="en-US" dirty="0" err="1"/>
              <a:t>não</a:t>
            </a:r>
            <a:r>
              <a:rPr lang="en-US" dirty="0"/>
              <a:t> </a:t>
            </a:r>
            <a:r>
              <a:rPr lang="en-US" dirty="0" err="1"/>
              <a:t>pode</a:t>
            </a:r>
            <a:r>
              <a:rPr lang="en-US" dirty="0"/>
              <a:t> </a:t>
            </a:r>
            <a:r>
              <a:rPr lang="en-US" dirty="0" err="1"/>
              <a:t>ser</a:t>
            </a:r>
            <a:r>
              <a:rPr lang="en-US" dirty="0"/>
              <a:t> </a:t>
            </a:r>
            <a:r>
              <a:rPr lang="en-US" dirty="0" err="1"/>
              <a:t>excluída</a:t>
            </a:r>
            <a:r>
              <a:rPr lang="en-US" dirty="0"/>
              <a:t> </a:t>
            </a:r>
            <a:r>
              <a:rPr lang="en-US" dirty="0" err="1"/>
              <a:t>ou</a:t>
            </a:r>
            <a:r>
              <a:rPr lang="en-US" dirty="0"/>
              <a:t> </a:t>
            </a:r>
            <a:r>
              <a:rPr lang="en-US" dirty="0" err="1"/>
              <a:t>alterada</a:t>
            </a:r>
            <a:r>
              <a:rPr lang="en-US" dirty="0"/>
              <a:t>. </a:t>
            </a:r>
            <a:r>
              <a:rPr lang="en-US" dirty="0" err="1"/>
              <a:t>Por</a:t>
            </a:r>
            <a:r>
              <a:rPr lang="en-US" dirty="0"/>
              <a:t> </a:t>
            </a:r>
            <a:r>
              <a:rPr lang="en-US" dirty="0" err="1"/>
              <a:t>isso</a:t>
            </a:r>
            <a:r>
              <a:rPr lang="en-US" dirty="0"/>
              <a:t>, as </a:t>
            </a:r>
            <a:r>
              <a:rPr lang="en-US" dirty="0" err="1"/>
              <a:t>empresas</a:t>
            </a:r>
            <a:r>
              <a:rPr lang="en-US" dirty="0"/>
              <a:t> </a:t>
            </a:r>
            <a:r>
              <a:rPr lang="en-US" dirty="0" err="1"/>
              <a:t>estão</a:t>
            </a:r>
            <a:r>
              <a:rPr lang="en-US" dirty="0"/>
              <a:t> </a:t>
            </a:r>
            <a:r>
              <a:rPr lang="en-US" dirty="0" err="1"/>
              <a:t>interessadas</a:t>
            </a:r>
            <a:r>
              <a:rPr lang="en-US" dirty="0"/>
              <a:t> </a:t>
            </a:r>
            <a:r>
              <a:rPr lang="en-US" dirty="0" err="1"/>
              <a:t>em</a:t>
            </a:r>
            <a:r>
              <a:rPr lang="en-US" dirty="0"/>
              <a:t> </a:t>
            </a:r>
            <a:r>
              <a:rPr lang="en-US" dirty="0" err="1"/>
              <a:t>pesquisar</a:t>
            </a:r>
            <a:r>
              <a:rPr lang="en-US" dirty="0"/>
              <a:t> </a:t>
            </a:r>
            <a:r>
              <a:rPr lang="en-US" dirty="0" err="1"/>
              <a:t>essa</a:t>
            </a:r>
            <a:r>
              <a:rPr lang="en-US" dirty="0"/>
              <a:t> </a:t>
            </a:r>
            <a:r>
              <a:rPr lang="en-US" dirty="0" err="1"/>
              <a:t>tecnologia</a:t>
            </a:r>
            <a:r>
              <a:rPr lang="en-US" dirty="0"/>
              <a:t>. As </a:t>
            </a:r>
            <a:r>
              <a:rPr lang="en-US" dirty="0" err="1"/>
              <a:t>principais</a:t>
            </a:r>
            <a:r>
              <a:rPr lang="en-US" dirty="0"/>
              <a:t> </a:t>
            </a:r>
            <a:r>
              <a:rPr lang="en-US" dirty="0" err="1"/>
              <a:t>motivações</a:t>
            </a:r>
            <a:r>
              <a:rPr lang="en-US" dirty="0"/>
              <a:t> são </a:t>
            </a:r>
            <a:r>
              <a:rPr lang="en-US" dirty="0" err="1"/>
              <a:t>os</a:t>
            </a:r>
            <a:r>
              <a:rPr lang="en-US" dirty="0"/>
              <a:t> </a:t>
            </a:r>
            <a:r>
              <a:rPr lang="en-US" dirty="0" err="1"/>
              <a:t>aspectos</a:t>
            </a:r>
            <a:r>
              <a:rPr lang="en-US" dirty="0"/>
              <a:t> de </a:t>
            </a:r>
            <a:r>
              <a:rPr lang="en-US" dirty="0" err="1"/>
              <a:t>segurança</a:t>
            </a:r>
            <a:r>
              <a:rPr lang="en-US" dirty="0"/>
              <a:t>, </a:t>
            </a:r>
            <a:r>
              <a:rPr lang="en-US" dirty="0" err="1"/>
              <a:t>transparência</a:t>
            </a:r>
            <a:r>
              <a:rPr lang="en-US" dirty="0"/>
              <a:t> e </a:t>
            </a:r>
            <a:r>
              <a:rPr lang="en-US" dirty="0" err="1"/>
              <a:t>aumento</a:t>
            </a:r>
            <a:r>
              <a:rPr lang="en-US" dirty="0"/>
              <a:t> de </a:t>
            </a:r>
            <a:r>
              <a:rPr lang="en-US" dirty="0" err="1"/>
              <a:t>eficiência</a:t>
            </a:r>
            <a:r>
              <a:rPr lang="en-US" dirty="0"/>
              <a:t> (</a:t>
            </a:r>
            <a:r>
              <a:rPr lang="en-US" dirty="0" err="1"/>
              <a:t>em</a:t>
            </a:r>
            <a:r>
              <a:rPr lang="en-US" dirty="0"/>
              <a:t> </a:t>
            </a:r>
            <a:r>
              <a:rPr lang="en-US" dirty="0" err="1"/>
              <a:t>custo</a:t>
            </a:r>
            <a:r>
              <a:rPr lang="en-US" dirty="0"/>
              <a:t>, tempo, </a:t>
            </a:r>
            <a:r>
              <a:rPr lang="en-US" dirty="0" err="1"/>
              <a:t>mão</a:t>
            </a:r>
            <a:r>
              <a:rPr lang="en-US" dirty="0"/>
              <a:t> de </a:t>
            </a:r>
            <a:r>
              <a:rPr lang="en-US" dirty="0" err="1"/>
              <a:t>obra</a:t>
            </a:r>
            <a:r>
              <a:rPr lang="en-US" dirty="0"/>
              <a:t> e </a:t>
            </a:r>
            <a:r>
              <a:rPr lang="en-US" dirty="0" err="1"/>
              <a:t>digitalização</a:t>
            </a:r>
            <a:r>
              <a:rPr lang="en-US" dirty="0"/>
              <a:t>). A </a:t>
            </a:r>
            <a:r>
              <a:rPr lang="en-US" dirty="0" err="1"/>
              <a:t>possibilidade</a:t>
            </a:r>
            <a:r>
              <a:rPr lang="en-US" dirty="0"/>
              <a:t> de </a:t>
            </a:r>
            <a:r>
              <a:rPr lang="en-US" dirty="0" err="1"/>
              <a:t>automatizar</a:t>
            </a:r>
            <a:r>
              <a:rPr lang="en-US" dirty="0"/>
              <a:t> </a:t>
            </a:r>
            <a:r>
              <a:rPr lang="en-US" dirty="0" err="1"/>
              <a:t>processos</a:t>
            </a:r>
            <a:r>
              <a:rPr lang="en-US" dirty="0"/>
              <a:t> </a:t>
            </a:r>
            <a:r>
              <a:rPr lang="en-US" dirty="0" err="1"/>
              <a:t>por</a:t>
            </a:r>
            <a:r>
              <a:rPr lang="en-US" dirty="0"/>
              <a:t> </a:t>
            </a:r>
            <a:r>
              <a:rPr lang="en-US" dirty="0" err="1"/>
              <a:t>meio</a:t>
            </a:r>
            <a:r>
              <a:rPr lang="en-US" dirty="0"/>
              <a:t> de </a:t>
            </a:r>
            <a:r>
              <a:rPr lang="en-US" dirty="0" err="1"/>
              <a:t>uma</a:t>
            </a:r>
            <a:r>
              <a:rPr lang="en-US" dirty="0"/>
              <a:t> </a:t>
            </a:r>
            <a:r>
              <a:rPr lang="en-US" dirty="0" err="1"/>
              <a:t>infraestrutura</a:t>
            </a:r>
            <a:r>
              <a:rPr lang="en-US" dirty="0"/>
              <a:t> </a:t>
            </a:r>
            <a:r>
              <a:rPr lang="en-US" dirty="0" err="1"/>
              <a:t>segura</a:t>
            </a:r>
            <a:r>
              <a:rPr lang="en-US" dirty="0"/>
              <a:t>, </a:t>
            </a:r>
            <a:r>
              <a:rPr lang="en-US" dirty="0" err="1"/>
              <a:t>eliminando</a:t>
            </a:r>
            <a:r>
              <a:rPr lang="en-US" dirty="0"/>
              <a:t> o </a:t>
            </a:r>
            <a:r>
              <a:rPr lang="en-US" dirty="0" err="1"/>
              <a:t>risco</a:t>
            </a:r>
            <a:r>
              <a:rPr lang="en-US" dirty="0"/>
              <a:t> de </a:t>
            </a:r>
            <a:r>
              <a:rPr lang="en-US" dirty="0" err="1"/>
              <a:t>manipulação</a:t>
            </a:r>
            <a:r>
              <a:rPr lang="en-US" dirty="0"/>
              <a:t> de dados, </a:t>
            </a:r>
            <a:r>
              <a:rPr lang="en-US" dirty="0" err="1"/>
              <a:t>parece</a:t>
            </a:r>
            <a:r>
              <a:rPr lang="en-US" dirty="0"/>
              <a:t> </a:t>
            </a:r>
            <a:r>
              <a:rPr lang="en-US" dirty="0" err="1"/>
              <a:t>atraente</a:t>
            </a:r>
            <a:r>
              <a:rPr lang="en-US" dirty="0"/>
              <a:t> </a:t>
            </a:r>
            <a:r>
              <a:rPr lang="en-US" dirty="0" err="1"/>
              <a:t>para</a:t>
            </a:r>
            <a:r>
              <a:rPr lang="en-US" dirty="0"/>
              <a:t> </a:t>
            </a:r>
            <a:r>
              <a:rPr lang="en-US" dirty="0" err="1"/>
              <a:t>instituições</a:t>
            </a:r>
            <a:r>
              <a:rPr lang="en-US" dirty="0"/>
              <a:t> e </a:t>
            </a:r>
            <a:r>
              <a:rPr lang="en-US" dirty="0" err="1"/>
              <a:t>empresas</a:t>
            </a:r>
            <a:r>
              <a:rPr lang="en-US" dirty="0"/>
              <a:t>.</a:t>
            </a:r>
          </a:p>
          <a:p>
            <a:pPr marL="93663"/>
            <a:endParaRPr lang="en-US" dirty="0"/>
          </a:p>
          <a:p>
            <a:pPr marL="93663"/>
            <a:r>
              <a:rPr lang="en-US" dirty="0" err="1"/>
              <a:t>Deve</a:t>
            </a:r>
            <a:r>
              <a:rPr lang="en-US" dirty="0"/>
              <a:t>-se </a:t>
            </a:r>
            <a:r>
              <a:rPr lang="en-US" dirty="0" err="1"/>
              <a:t>ter</a:t>
            </a:r>
            <a:r>
              <a:rPr lang="en-US" dirty="0"/>
              <a:t> </a:t>
            </a:r>
            <a:r>
              <a:rPr lang="en-US" dirty="0" err="1"/>
              <a:t>em</a:t>
            </a:r>
            <a:r>
              <a:rPr lang="en-US" dirty="0"/>
              <a:t> </a:t>
            </a:r>
            <a:r>
              <a:rPr lang="en-US" dirty="0" err="1"/>
              <a:t>mente</a:t>
            </a:r>
            <a:r>
              <a:rPr lang="en-US" dirty="0"/>
              <a:t> </a:t>
            </a:r>
            <a:r>
              <a:rPr lang="en-US" dirty="0" err="1"/>
              <a:t>que</a:t>
            </a:r>
            <a:r>
              <a:rPr lang="en-US" dirty="0"/>
              <a:t> </a:t>
            </a:r>
            <a:r>
              <a:rPr lang="en-US" dirty="0" err="1"/>
              <a:t>não</a:t>
            </a:r>
            <a:r>
              <a:rPr lang="en-US" dirty="0"/>
              <a:t> </a:t>
            </a:r>
            <a:r>
              <a:rPr lang="en-US" dirty="0" err="1"/>
              <a:t>existe</a:t>
            </a:r>
            <a:r>
              <a:rPr lang="en-US" dirty="0"/>
              <a:t> "a </a:t>
            </a:r>
            <a:r>
              <a:rPr lang="en-US" dirty="0" err="1"/>
              <a:t>única</a:t>
            </a:r>
            <a:r>
              <a:rPr lang="en-US" dirty="0"/>
              <a:t> </a:t>
            </a:r>
            <a:r>
              <a:rPr lang="en-US" dirty="0" err="1"/>
              <a:t>blockchain</a:t>
            </a:r>
            <a:r>
              <a:rPr lang="en-US" dirty="0"/>
              <a:t>". </a:t>
            </a:r>
            <a:r>
              <a:rPr lang="en-US" dirty="0" err="1"/>
              <a:t>Ao</a:t>
            </a:r>
            <a:r>
              <a:rPr lang="en-US" dirty="0"/>
              <a:t> </a:t>
            </a:r>
            <a:r>
              <a:rPr lang="en-US" dirty="0" err="1"/>
              <a:t>invés</a:t>
            </a:r>
            <a:r>
              <a:rPr lang="en-US" dirty="0"/>
              <a:t>, um </a:t>
            </a:r>
            <a:r>
              <a:rPr lang="en-US" dirty="0" err="1"/>
              <a:t>blockchain</a:t>
            </a:r>
            <a:r>
              <a:rPr lang="en-US" dirty="0"/>
              <a:t> </a:t>
            </a:r>
            <a:r>
              <a:rPr lang="en-US" dirty="0" err="1"/>
              <a:t>pode</a:t>
            </a:r>
            <a:r>
              <a:rPr lang="en-US" dirty="0"/>
              <a:t> </a:t>
            </a:r>
            <a:r>
              <a:rPr lang="en-US" dirty="0" err="1"/>
              <a:t>ser</a:t>
            </a:r>
            <a:r>
              <a:rPr lang="en-US" dirty="0"/>
              <a:t> </a:t>
            </a:r>
            <a:r>
              <a:rPr lang="en-US" dirty="0" err="1"/>
              <a:t>projetado</a:t>
            </a:r>
            <a:r>
              <a:rPr lang="en-US" dirty="0"/>
              <a:t> </a:t>
            </a:r>
            <a:r>
              <a:rPr lang="en-US" dirty="0" err="1"/>
              <a:t>em</a:t>
            </a:r>
            <a:r>
              <a:rPr lang="en-US" dirty="0"/>
              <a:t> </a:t>
            </a:r>
            <a:r>
              <a:rPr lang="en-US" dirty="0" err="1"/>
              <a:t>calibrações</a:t>
            </a:r>
            <a:r>
              <a:rPr lang="en-US" dirty="0"/>
              <a:t> </a:t>
            </a:r>
            <a:r>
              <a:rPr lang="en-US" dirty="0" err="1"/>
              <a:t>muito</a:t>
            </a:r>
            <a:r>
              <a:rPr lang="en-US" dirty="0"/>
              <a:t> </a:t>
            </a:r>
            <a:r>
              <a:rPr lang="en-US" dirty="0" err="1"/>
              <a:t>diferentes</a:t>
            </a:r>
            <a:r>
              <a:rPr lang="en-US" dirty="0"/>
              <a:t>. Um </a:t>
            </a:r>
            <a:r>
              <a:rPr lang="en-US" dirty="0" err="1"/>
              <a:t>blockchain</a:t>
            </a:r>
            <a:r>
              <a:rPr lang="en-US" dirty="0"/>
              <a:t> </a:t>
            </a:r>
            <a:r>
              <a:rPr lang="en-US" dirty="0" err="1"/>
              <a:t>usado</a:t>
            </a:r>
            <a:r>
              <a:rPr lang="en-US" dirty="0"/>
              <a:t> </a:t>
            </a:r>
            <a:r>
              <a:rPr lang="en-US" dirty="0" err="1"/>
              <a:t>na</a:t>
            </a:r>
            <a:r>
              <a:rPr lang="en-US" dirty="0"/>
              <a:t> </a:t>
            </a:r>
            <a:r>
              <a:rPr lang="en-US" dirty="0" err="1"/>
              <a:t>administração</a:t>
            </a:r>
            <a:r>
              <a:rPr lang="en-US" dirty="0"/>
              <a:t> de </a:t>
            </a:r>
            <a:r>
              <a:rPr lang="en-US" dirty="0" err="1"/>
              <a:t>uma</a:t>
            </a:r>
            <a:r>
              <a:rPr lang="en-US" dirty="0"/>
              <a:t> </a:t>
            </a:r>
            <a:r>
              <a:rPr lang="en-US" dirty="0" err="1"/>
              <a:t>autoridade</a:t>
            </a:r>
            <a:r>
              <a:rPr lang="en-US" dirty="0"/>
              <a:t> </a:t>
            </a:r>
            <a:r>
              <a:rPr lang="en-US" dirty="0" err="1"/>
              <a:t>pública</a:t>
            </a:r>
            <a:r>
              <a:rPr lang="en-US" dirty="0"/>
              <a:t> </a:t>
            </a:r>
            <a:r>
              <a:rPr lang="en-US" dirty="0" err="1"/>
              <a:t>é</a:t>
            </a:r>
            <a:r>
              <a:rPr lang="en-US" dirty="0"/>
              <a:t> </a:t>
            </a:r>
            <a:r>
              <a:rPr lang="en-US" dirty="0" err="1"/>
              <a:t>projetado</a:t>
            </a:r>
            <a:r>
              <a:rPr lang="en-US" dirty="0"/>
              <a:t> de forma </a:t>
            </a:r>
            <a:r>
              <a:rPr lang="en-US" dirty="0" err="1"/>
              <a:t>diferente</a:t>
            </a:r>
            <a:r>
              <a:rPr lang="en-US" dirty="0"/>
              <a:t> do </a:t>
            </a:r>
            <a:r>
              <a:rPr lang="en-US" dirty="0" err="1"/>
              <a:t>que</a:t>
            </a:r>
            <a:r>
              <a:rPr lang="en-US" dirty="0"/>
              <a:t>, </a:t>
            </a:r>
            <a:r>
              <a:rPr lang="en-US" dirty="0" err="1"/>
              <a:t>por</a:t>
            </a:r>
            <a:r>
              <a:rPr lang="en-US" dirty="0"/>
              <a:t> </a:t>
            </a:r>
            <a:r>
              <a:rPr lang="en-US" dirty="0" err="1"/>
              <a:t>exemplo</a:t>
            </a:r>
            <a:r>
              <a:rPr lang="en-US" dirty="0"/>
              <a:t>, o </a:t>
            </a:r>
            <a:r>
              <a:rPr lang="en-US" dirty="0" err="1"/>
              <a:t>blockchain</a:t>
            </a:r>
            <a:r>
              <a:rPr lang="en-US" dirty="0"/>
              <a:t> </a:t>
            </a:r>
            <a:r>
              <a:rPr lang="en-US" dirty="0" err="1"/>
              <a:t>mais</a:t>
            </a:r>
            <a:r>
              <a:rPr lang="en-US" dirty="0"/>
              <a:t> </a:t>
            </a:r>
            <a:r>
              <a:rPr lang="en-US" dirty="0" err="1"/>
              <a:t>conhecido</a:t>
            </a:r>
            <a:r>
              <a:rPr lang="en-US" dirty="0"/>
              <a:t>, o </a:t>
            </a:r>
            <a:r>
              <a:rPr lang="en-US" dirty="0" err="1"/>
              <a:t>Bitcoin</a:t>
            </a:r>
            <a:r>
              <a:rPr lang="en-US" dirty="0"/>
              <a:t> </a:t>
            </a:r>
            <a:r>
              <a:rPr lang="en-US" dirty="0" err="1"/>
              <a:t>Blockchain</a:t>
            </a:r>
            <a:r>
              <a:rPr lang="en-US" dirty="0"/>
              <a:t>, no </a:t>
            </a:r>
            <a:r>
              <a:rPr lang="en-US" dirty="0" err="1"/>
              <a:t>qual</a:t>
            </a:r>
            <a:r>
              <a:rPr lang="en-US" dirty="0"/>
              <a:t> um </a:t>
            </a:r>
            <a:r>
              <a:rPr lang="en-US" dirty="0" err="1"/>
              <a:t>grande</a:t>
            </a:r>
            <a:r>
              <a:rPr lang="en-US" dirty="0"/>
              <a:t> </a:t>
            </a:r>
            <a:r>
              <a:rPr lang="en-US" dirty="0" err="1"/>
              <a:t>número</a:t>
            </a:r>
            <a:r>
              <a:rPr lang="en-US" dirty="0"/>
              <a:t> de </a:t>
            </a:r>
            <a:r>
              <a:rPr lang="en-US" dirty="0" err="1"/>
              <a:t>aplicativos</a:t>
            </a:r>
            <a:r>
              <a:rPr lang="en-US" dirty="0"/>
              <a:t> </a:t>
            </a:r>
            <a:r>
              <a:rPr lang="en-US" dirty="0" err="1"/>
              <a:t>é</a:t>
            </a:r>
            <a:r>
              <a:rPr lang="en-US" dirty="0"/>
              <a:t> </a:t>
            </a:r>
            <a:r>
              <a:rPr lang="en-US" dirty="0" err="1"/>
              <a:t>baseado</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8"/>
            <a:ext cx="3049154" cy="356570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certo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gerenciamento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contendo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recursos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comparação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bancos</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regulares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diferenças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significativas</a:t>
            </a:r>
            <a:r>
              <a:rPr lang="en-US" sz="1100" dirty="0">
                <a:latin typeface="Calibri" panose="020F0502020204030204" pitchFamily="34" charset="0"/>
                <a:cs typeface="Calibri" panose="020F0502020204030204" pitchFamily="34" charset="0"/>
              </a:rPr>
              <a:t> entre um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tradicional</a:t>
            </a:r>
            <a:r>
              <a:rPr lang="en-US" sz="1100" dirty="0">
                <a:latin typeface="Calibri" panose="020F0502020204030204" pitchFamily="34" charset="0"/>
                <a:cs typeface="Calibri" panose="020F0502020204030204" pitchFamily="34" charset="0"/>
              </a:rPr>
              <a:t> e um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são as </a:t>
            </a:r>
            <a:r>
              <a:rPr lang="en-US" sz="1100" dirty="0" err="1">
                <a:latin typeface="Calibri" panose="020F0502020204030204" pitchFamily="34" charset="0"/>
                <a:cs typeface="Calibri" panose="020F0502020204030204" pitchFamily="34" charset="0"/>
              </a:rPr>
              <a:t>seguintes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marL="171450" indent="-171450" algn="just">
              <a:buClr>
                <a:schemeClr val="accent1"/>
              </a:buClr>
              <a:buFont typeface="Wingdings" charset="2"/>
              <a:buChar char="§"/>
            </a:pPr>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controlo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prejudicar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confiança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nos</a:t>
            </a:r>
            <a:r>
              <a:rPr lang="en-US" sz="1100" dirty="0">
                <a:latin typeface="Calibri" panose="020F0502020204030204" pitchFamily="34" charset="0"/>
                <a:cs typeface="Calibri" panose="020F0502020204030204" pitchFamily="34" charset="0"/>
              </a:rPr>
              <a:t> dados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sistemas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alcançar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extensão</a:t>
            </a:r>
            <a:r>
              <a:rPr lang="en-US" sz="1100" dirty="0">
                <a:latin typeface="Calibri" panose="020F0502020204030204" pitchFamily="34" charset="0"/>
                <a:cs typeface="Calibri" panose="020F0502020204030204" pitchFamily="34" charset="0"/>
              </a:rPr>
              <a:t>.</a:t>
            </a:r>
          </a:p>
          <a:p>
            <a:pPr marL="171450" indent="-171450" algn="just">
              <a:buClr>
                <a:schemeClr val="accent1"/>
              </a:buClr>
              <a:buFont typeface="Wingdings" charset="2"/>
              <a:buChar char="§"/>
            </a:pP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têm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compartilhar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com </a:t>
            </a:r>
            <a:r>
              <a:rPr lang="en-US" sz="1100" dirty="0" err="1">
                <a:latin typeface="Calibri" panose="020F0502020204030204" pitchFamily="34" charset="0"/>
                <a:cs typeface="Calibri" panose="020F0502020204030204" pitchFamily="34" charset="0"/>
              </a:rPr>
              <a:t>terceiros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participante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transparente</a:t>
            </a:r>
            <a:r>
              <a:rPr lang="en-US" sz="1100" dirty="0">
                <a:latin typeface="Calibri" panose="020F0502020204030204" pitchFamily="34" charset="0"/>
                <a:cs typeface="Calibri" panose="020F0502020204030204" pitchFamily="34" charset="0"/>
              </a:rPr>
              <a:t>) do status </a:t>
            </a:r>
            <a:r>
              <a:rPr lang="en-US" sz="1100" dirty="0" err="1">
                <a:latin typeface="Calibri" panose="020F0502020204030204" pitchFamily="34" charset="0"/>
                <a:cs typeface="Calibri" panose="020F0502020204030204" pitchFamily="34" charset="0"/>
              </a:rPr>
              <a:t>atual</a:t>
            </a:r>
            <a:r>
              <a:rPr lang="en-US" sz="1100" dirty="0">
                <a:latin typeface="Calibri" panose="020F0502020204030204" pitchFamily="34" charset="0"/>
                <a:cs typeface="Calibri" panose="020F0502020204030204" pitchFamily="34" charset="0"/>
              </a:rPr>
              <a:t> do ledger com </a:t>
            </a:r>
            <a:r>
              <a:rPr lang="en-US" sz="1100" dirty="0" err="1">
                <a:latin typeface="Calibri" panose="020F0502020204030204" pitchFamily="34" charset="0"/>
                <a:cs typeface="Calibri" panose="020F0502020204030204" pitchFamily="34" charset="0"/>
              </a:rPr>
              <a:t>atualizações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automáticas</a:t>
            </a:r>
            <a:r>
              <a:rPr lang="en-US" sz="1100" dirty="0">
                <a:latin typeface="Calibri" panose="020F0502020204030204" pitchFamily="34" charset="0"/>
                <a:cs typeface="Calibri" panose="020F0502020204030204" pitchFamily="34" charset="0"/>
              </a:rPr>
              <a:t>.</a:t>
            </a:r>
          </a:p>
          <a:p>
            <a:pPr marL="171450" indent="-171450" algn="just">
              <a:buClr>
                <a:schemeClr val="accent1"/>
              </a:buClr>
              <a:buFont typeface="Wingdings" charset="2"/>
              <a:buChar char="§"/>
            </a:pP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imutáveis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só</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inserir</a:t>
            </a:r>
            <a:r>
              <a:rPr lang="en-US" sz="1100" dirty="0">
                <a:latin typeface="Calibri" panose="020F0502020204030204" pitchFamily="34" charset="0"/>
                <a:cs typeface="Calibri" panose="020F0502020204030204" pitchFamily="34" charset="0"/>
              </a:rPr>
              <a:t> dados,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editar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excluir</a:t>
            </a:r>
            <a:r>
              <a:rPr lang="en-US" sz="1100" dirty="0">
                <a:latin typeface="Calibri" panose="020F0502020204030204" pitchFamily="34" charset="0"/>
                <a:cs typeface="Calibri" panose="020F0502020204030204" pitchFamily="34" charset="0"/>
              </a:rPr>
              <a:t> dados.</a:t>
            </a:r>
            <a:endParaRPr lang="en-US" sz="1100" dirty="0">
              <a:solidFill>
                <a:schemeClr val="tx1"/>
              </a:solidFill>
              <a:latin typeface="Calibri" panose="020F0502020204030204" pitchFamily="34" charset="0"/>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458021"/>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1.6 </a:t>
            </a:r>
            <a:r>
              <a:rPr lang="en-US" sz="1800" b="0" dirty="0" err="1"/>
              <a:t>Desenvolvimento</a:t>
            </a:r>
            <a:r>
              <a:rPr lang="en-US" sz="1800" b="0" dirty="0"/>
              <a:t> da </a:t>
            </a:r>
            <a:r>
              <a:rPr lang="en-US" sz="1800" b="0" dirty="0" err="1"/>
              <a:t>Tecnologia</a:t>
            </a:r>
            <a:r>
              <a:rPr lang="en-US" sz="1800" b="0" dirty="0"/>
              <a:t> </a:t>
            </a:r>
            <a:r>
              <a:rPr lang="en-US" sz="1800" b="0" dirty="0" err="1"/>
              <a:t>Blockchain</a:t>
            </a:r>
            <a:endParaRPr lang="x-none"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274156"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1.5 A </a:t>
            </a:r>
            <a:r>
              <a:rPr lang="en-US" sz="1800" b="0" dirty="0" err="1"/>
              <a:t>diferença</a:t>
            </a:r>
            <a:r>
              <a:rPr lang="en-US" sz="1800" b="0" dirty="0"/>
              <a:t> entre um </a:t>
            </a:r>
            <a:r>
              <a:rPr lang="en-US" sz="1800" b="0" dirty="0" err="1"/>
              <a:t>banco</a:t>
            </a:r>
            <a:r>
              <a:rPr lang="en-US" sz="1800" b="0" dirty="0"/>
              <a:t> de dados e um </a:t>
            </a:r>
            <a:r>
              <a:rPr lang="en-US" sz="1800" b="0" dirty="0" err="1"/>
              <a:t>Blockchain</a:t>
            </a:r>
            <a:endParaRPr lang="x-none" sz="1800" b="0" dirty="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a:t>
            </a:r>
            <a:r>
              <a:rPr lang="en-US" sz="1800" b="0" dirty="0" err="1"/>
              <a:t>Benefícios</a:t>
            </a:r>
            <a:r>
              <a:rPr lang="en-US" sz="1800" b="0" dirty="0"/>
              <a:t> da </a:t>
            </a:r>
            <a:r>
              <a:rPr lang="en-US" sz="1800" b="0" dirty="0" err="1"/>
              <a:t>tecnologia</a:t>
            </a:r>
            <a:r>
              <a:rPr lang="en-US" sz="1800" b="0" dirty="0"/>
              <a:t> </a:t>
            </a:r>
            <a:r>
              <a:rPr lang="en-US" sz="1800" b="0" dirty="0" err="1"/>
              <a:t>Blockchain</a:t>
            </a:r>
            <a:r>
              <a:rPr lang="en-US" sz="1800" b="0" dirty="0"/>
              <a:t> </a:t>
            </a:r>
            <a:r>
              <a:rPr lang="en-US" sz="1800" b="0" dirty="0" err="1"/>
              <a:t>em</a:t>
            </a:r>
            <a:r>
              <a:rPr lang="en-US" sz="1800" b="0" dirty="0"/>
              <a:t> </a:t>
            </a:r>
            <a:r>
              <a:rPr lang="en-US" sz="1800" b="0" dirty="0" err="1"/>
              <a:t>comparação</a:t>
            </a:r>
            <a:r>
              <a:rPr lang="en-US" sz="1800" b="0" dirty="0"/>
              <a:t> com </a:t>
            </a:r>
            <a:r>
              <a:rPr lang="en-US" sz="1800" b="0" dirty="0" err="1"/>
              <a:t>sistemas</a:t>
            </a:r>
            <a:r>
              <a:rPr lang="en-US" sz="1800" b="0" dirty="0"/>
              <a:t> de </a:t>
            </a:r>
            <a:r>
              <a:rPr lang="en-US" sz="1800" b="0" dirty="0" err="1"/>
              <a:t>banco</a:t>
            </a:r>
            <a:r>
              <a:rPr lang="en-US" sz="1800" b="0" dirty="0"/>
              <a:t> de dados </a:t>
            </a:r>
            <a:r>
              <a:rPr lang="en-US" sz="1800" b="0" dirty="0" err="1"/>
              <a:t>tradicionais</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As </a:t>
            </a:r>
            <a:r>
              <a:rPr lang="en-US" dirty="0" err="1"/>
              <a:t>tecnologias</a:t>
            </a:r>
            <a:r>
              <a:rPr lang="en-US" dirty="0"/>
              <a:t> </a:t>
            </a:r>
            <a:r>
              <a:rPr lang="en-US" dirty="0" err="1"/>
              <a:t>tradicionais</a:t>
            </a:r>
            <a:r>
              <a:rPr lang="en-US" dirty="0"/>
              <a:t> de </a:t>
            </a:r>
            <a:r>
              <a:rPr lang="en-US" dirty="0" err="1"/>
              <a:t>banco</a:t>
            </a:r>
            <a:r>
              <a:rPr lang="en-US" dirty="0"/>
              <a:t> de dados </a:t>
            </a:r>
            <a:r>
              <a:rPr lang="en-US" dirty="0" err="1"/>
              <a:t>apresentam</a:t>
            </a:r>
            <a:r>
              <a:rPr lang="en-US" dirty="0"/>
              <a:t> </a:t>
            </a:r>
            <a:r>
              <a:rPr lang="en-US" dirty="0" err="1"/>
              <a:t>vários</a:t>
            </a:r>
            <a:r>
              <a:rPr lang="en-US" dirty="0"/>
              <a:t> </a:t>
            </a:r>
            <a:r>
              <a:rPr lang="en-US" dirty="0" err="1"/>
              <a:t>desafios</a:t>
            </a:r>
            <a:r>
              <a:rPr lang="en-US" dirty="0"/>
              <a:t> </a:t>
            </a:r>
            <a:r>
              <a:rPr lang="en-US" dirty="0" err="1"/>
              <a:t>para</a:t>
            </a:r>
            <a:r>
              <a:rPr lang="en-US" dirty="0"/>
              <a:t> o </a:t>
            </a:r>
            <a:r>
              <a:rPr lang="en-US" dirty="0" err="1"/>
              <a:t>registo</a:t>
            </a:r>
            <a:r>
              <a:rPr lang="en-US" dirty="0"/>
              <a:t> de </a:t>
            </a:r>
            <a:r>
              <a:rPr lang="en-US" dirty="0" err="1"/>
              <a:t>transações</a:t>
            </a:r>
            <a:r>
              <a:rPr lang="en-US" dirty="0"/>
              <a:t> </a:t>
            </a:r>
            <a:r>
              <a:rPr lang="en-US" dirty="0" err="1"/>
              <a:t>financeiras</a:t>
            </a:r>
            <a:r>
              <a:rPr lang="en-US" dirty="0"/>
              <a:t>. </a:t>
            </a:r>
            <a:r>
              <a:rPr lang="en-US" dirty="0" err="1"/>
              <a:t>Por</a:t>
            </a:r>
            <a:r>
              <a:rPr lang="en-US" dirty="0"/>
              <a:t> </a:t>
            </a:r>
            <a:r>
              <a:rPr lang="en-US" dirty="0" err="1"/>
              <a:t>exemplo</a:t>
            </a:r>
            <a:r>
              <a:rPr lang="en-US" dirty="0"/>
              <a:t>, </a:t>
            </a:r>
            <a:r>
              <a:rPr lang="en-US" dirty="0" err="1"/>
              <a:t>considere</a:t>
            </a:r>
            <a:r>
              <a:rPr lang="en-US" dirty="0"/>
              <a:t> a </a:t>
            </a:r>
            <a:r>
              <a:rPr lang="en-US" dirty="0" err="1"/>
              <a:t>venda</a:t>
            </a:r>
            <a:r>
              <a:rPr lang="en-US" dirty="0"/>
              <a:t> de um </a:t>
            </a:r>
            <a:r>
              <a:rPr lang="en-US" dirty="0" err="1"/>
              <a:t>imóvel</a:t>
            </a:r>
            <a:r>
              <a:rPr lang="en-US" dirty="0"/>
              <a:t>. Uma </a:t>
            </a:r>
            <a:r>
              <a:rPr lang="en-US" dirty="0" err="1"/>
              <a:t>vez</a:t>
            </a:r>
            <a:r>
              <a:rPr lang="en-US" dirty="0"/>
              <a:t> </a:t>
            </a:r>
            <a:r>
              <a:rPr lang="en-US" dirty="0" err="1"/>
              <a:t>que</a:t>
            </a:r>
            <a:r>
              <a:rPr lang="en-US" dirty="0"/>
              <a:t> o </a:t>
            </a:r>
            <a:r>
              <a:rPr lang="en-US" dirty="0" err="1"/>
              <a:t>dinheiro</a:t>
            </a:r>
            <a:r>
              <a:rPr lang="en-US" dirty="0"/>
              <a:t> </a:t>
            </a:r>
            <a:r>
              <a:rPr lang="en-US" dirty="0" err="1"/>
              <a:t>é</a:t>
            </a:r>
            <a:r>
              <a:rPr lang="en-US" dirty="0"/>
              <a:t> </a:t>
            </a:r>
            <a:r>
              <a:rPr lang="en-US" dirty="0" err="1"/>
              <a:t>trocado</a:t>
            </a:r>
            <a:r>
              <a:rPr lang="en-US" dirty="0"/>
              <a:t>, a </a:t>
            </a:r>
            <a:r>
              <a:rPr lang="en-US" dirty="0" err="1"/>
              <a:t>propriedade</a:t>
            </a:r>
            <a:r>
              <a:rPr lang="en-US" dirty="0"/>
              <a:t> do </a:t>
            </a:r>
            <a:r>
              <a:rPr lang="en-US" dirty="0" err="1"/>
              <a:t>imóvel</a:t>
            </a:r>
            <a:r>
              <a:rPr lang="en-US" dirty="0"/>
              <a:t> </a:t>
            </a:r>
            <a:r>
              <a:rPr lang="en-US" dirty="0" err="1"/>
              <a:t>é</a:t>
            </a:r>
            <a:r>
              <a:rPr lang="en-US" dirty="0"/>
              <a:t> </a:t>
            </a:r>
            <a:r>
              <a:rPr lang="en-US" dirty="0" err="1"/>
              <a:t>transferida</a:t>
            </a:r>
            <a:r>
              <a:rPr lang="en-US" dirty="0"/>
              <a:t> </a:t>
            </a:r>
            <a:r>
              <a:rPr lang="en-US" dirty="0" err="1"/>
              <a:t>para</a:t>
            </a:r>
            <a:r>
              <a:rPr lang="en-US" dirty="0"/>
              <a:t> o comprador. </a:t>
            </a:r>
            <a:r>
              <a:rPr lang="en-US" dirty="0" err="1"/>
              <a:t>Individualmente</a:t>
            </a:r>
            <a:r>
              <a:rPr lang="en-US" dirty="0"/>
              <a:t>, </a:t>
            </a:r>
            <a:r>
              <a:rPr lang="en-US" dirty="0" err="1"/>
              <a:t>tanto</a:t>
            </a:r>
            <a:r>
              <a:rPr lang="en-US" dirty="0"/>
              <a:t> o comprador </a:t>
            </a:r>
            <a:r>
              <a:rPr lang="en-US" dirty="0" err="1"/>
              <a:t>como</a:t>
            </a:r>
            <a:r>
              <a:rPr lang="en-US" dirty="0"/>
              <a:t> o </a:t>
            </a:r>
            <a:r>
              <a:rPr lang="en-US" dirty="0" err="1"/>
              <a:t>vendedor</a:t>
            </a:r>
            <a:r>
              <a:rPr lang="en-US" dirty="0"/>
              <a:t> </a:t>
            </a:r>
            <a:r>
              <a:rPr lang="en-US" dirty="0" err="1"/>
              <a:t>podem</a:t>
            </a:r>
            <a:r>
              <a:rPr lang="en-US" dirty="0"/>
              <a:t> </a:t>
            </a:r>
            <a:r>
              <a:rPr lang="en-US" dirty="0" err="1"/>
              <a:t>registar</a:t>
            </a:r>
            <a:r>
              <a:rPr lang="en-US" dirty="0"/>
              <a:t> as </a:t>
            </a:r>
            <a:r>
              <a:rPr lang="en-US" dirty="0" err="1"/>
              <a:t>transações</a:t>
            </a:r>
            <a:r>
              <a:rPr lang="en-US" dirty="0"/>
              <a:t> </a:t>
            </a:r>
            <a:r>
              <a:rPr lang="en-US" dirty="0" err="1"/>
              <a:t>monetárias</a:t>
            </a:r>
            <a:r>
              <a:rPr lang="en-US" dirty="0"/>
              <a:t>, mas </a:t>
            </a:r>
            <a:r>
              <a:rPr lang="en-US" dirty="0" err="1"/>
              <a:t>nenhuma</a:t>
            </a:r>
            <a:r>
              <a:rPr lang="en-US" dirty="0"/>
              <a:t> das </a:t>
            </a:r>
            <a:r>
              <a:rPr lang="en-US" dirty="0" err="1"/>
              <a:t>fontes</a:t>
            </a:r>
            <a:r>
              <a:rPr lang="en-US" dirty="0"/>
              <a:t> </a:t>
            </a:r>
            <a:r>
              <a:rPr lang="en-US" dirty="0" err="1"/>
              <a:t>é</a:t>
            </a:r>
            <a:r>
              <a:rPr lang="en-US" dirty="0"/>
              <a:t> </a:t>
            </a:r>
            <a:r>
              <a:rPr lang="en-US" dirty="0" err="1"/>
              <a:t>confiável</a:t>
            </a:r>
            <a:r>
              <a:rPr lang="en-US" dirty="0"/>
              <a:t> </a:t>
            </a:r>
            <a:r>
              <a:rPr lang="en-US" dirty="0" err="1"/>
              <a:t>para</a:t>
            </a:r>
            <a:r>
              <a:rPr lang="en-US" dirty="0"/>
              <a:t> a </a:t>
            </a:r>
            <a:r>
              <a:rPr lang="en-US" dirty="0" err="1"/>
              <a:t>completa</a:t>
            </a:r>
            <a:r>
              <a:rPr lang="en-US" dirty="0"/>
              <a:t> </a:t>
            </a:r>
            <a:r>
              <a:rPr lang="en-US" dirty="0" err="1"/>
              <a:t>eliminação</a:t>
            </a:r>
            <a:r>
              <a:rPr lang="en-US" dirty="0"/>
              <a:t> de </a:t>
            </a:r>
            <a:r>
              <a:rPr lang="en-US" dirty="0" err="1"/>
              <a:t>dúvidas</a:t>
            </a:r>
            <a:r>
              <a:rPr lang="en-US" dirty="0"/>
              <a:t>. O </a:t>
            </a:r>
            <a:r>
              <a:rPr lang="en-US" dirty="0" err="1"/>
              <a:t>vendedor</a:t>
            </a:r>
            <a:r>
              <a:rPr lang="en-US" dirty="0"/>
              <a:t> </a:t>
            </a:r>
            <a:r>
              <a:rPr lang="en-US" dirty="0" err="1"/>
              <a:t>pode</a:t>
            </a:r>
            <a:r>
              <a:rPr lang="en-US" dirty="0"/>
              <a:t> </a:t>
            </a:r>
            <a:r>
              <a:rPr lang="en-US" dirty="0" err="1"/>
              <a:t>alegar</a:t>
            </a:r>
            <a:r>
              <a:rPr lang="en-US" dirty="0"/>
              <a:t> </a:t>
            </a:r>
            <a:r>
              <a:rPr lang="en-US" dirty="0" err="1"/>
              <a:t>que</a:t>
            </a:r>
            <a:r>
              <a:rPr lang="en-US" dirty="0"/>
              <a:t> </a:t>
            </a:r>
            <a:r>
              <a:rPr lang="en-US" dirty="0" err="1"/>
              <a:t>não</a:t>
            </a:r>
            <a:r>
              <a:rPr lang="en-US" dirty="0"/>
              <a:t> </a:t>
            </a:r>
            <a:r>
              <a:rPr lang="en-US" dirty="0" err="1"/>
              <a:t>recebeu</a:t>
            </a:r>
            <a:r>
              <a:rPr lang="en-US" dirty="0"/>
              <a:t> o </a:t>
            </a:r>
            <a:r>
              <a:rPr lang="en-US" dirty="0" err="1"/>
              <a:t>dinheiro</a:t>
            </a:r>
            <a:r>
              <a:rPr lang="en-US" dirty="0"/>
              <a:t>, </a:t>
            </a:r>
            <a:r>
              <a:rPr lang="en-US" dirty="0" err="1"/>
              <a:t>embora</a:t>
            </a:r>
            <a:r>
              <a:rPr lang="en-US" dirty="0"/>
              <a:t> o </a:t>
            </a:r>
            <a:r>
              <a:rPr lang="en-US" dirty="0" err="1"/>
              <a:t>tenha</a:t>
            </a:r>
            <a:r>
              <a:rPr lang="en-US" dirty="0"/>
              <a:t> </a:t>
            </a:r>
            <a:r>
              <a:rPr lang="en-US" dirty="0" err="1"/>
              <a:t>recebido</a:t>
            </a:r>
            <a:r>
              <a:rPr lang="en-US" dirty="0"/>
              <a:t>, e o comprador </a:t>
            </a:r>
            <a:r>
              <a:rPr lang="en-US" dirty="0" err="1"/>
              <a:t>pode</a:t>
            </a:r>
            <a:r>
              <a:rPr lang="en-US" dirty="0"/>
              <a:t> </a:t>
            </a:r>
            <a:r>
              <a:rPr lang="en-US" dirty="0" err="1"/>
              <a:t>igualmente</a:t>
            </a:r>
            <a:r>
              <a:rPr lang="en-US" dirty="0"/>
              <a:t> </a:t>
            </a:r>
            <a:r>
              <a:rPr lang="en-US" dirty="0" err="1"/>
              <a:t>argumentar</a:t>
            </a:r>
            <a:r>
              <a:rPr lang="en-US" dirty="0"/>
              <a:t> </a:t>
            </a:r>
            <a:r>
              <a:rPr lang="en-US" dirty="0" err="1"/>
              <a:t>que</a:t>
            </a:r>
            <a:r>
              <a:rPr lang="en-US" dirty="0"/>
              <a:t> </a:t>
            </a:r>
            <a:r>
              <a:rPr lang="en-US" dirty="0" err="1"/>
              <a:t>pagou</a:t>
            </a:r>
            <a:r>
              <a:rPr lang="en-US" dirty="0"/>
              <a:t> o </a:t>
            </a:r>
            <a:r>
              <a:rPr lang="en-US" dirty="0" err="1"/>
              <a:t>dinheiro</a:t>
            </a:r>
            <a:r>
              <a:rPr lang="en-US" dirty="0"/>
              <a:t>, </a:t>
            </a:r>
            <a:r>
              <a:rPr lang="en-US" dirty="0" err="1"/>
              <a:t>mesmo</a:t>
            </a:r>
            <a:r>
              <a:rPr lang="en-US" dirty="0"/>
              <a:t> </a:t>
            </a:r>
            <a:r>
              <a:rPr lang="en-US" dirty="0" err="1"/>
              <a:t>que</a:t>
            </a:r>
            <a:r>
              <a:rPr lang="en-US" dirty="0"/>
              <a:t> </a:t>
            </a:r>
            <a:r>
              <a:rPr lang="en-US" dirty="0" err="1"/>
              <a:t>não</a:t>
            </a:r>
            <a:r>
              <a:rPr lang="en-US" dirty="0"/>
              <a:t> o </a:t>
            </a:r>
            <a:r>
              <a:rPr lang="en-US" dirty="0" err="1"/>
              <a:t>tenha</a:t>
            </a:r>
            <a:r>
              <a:rPr lang="en-US" dirty="0"/>
              <a:t> </a:t>
            </a:r>
            <a:r>
              <a:rPr lang="en-US" dirty="0" err="1"/>
              <a:t>feito</a:t>
            </a:r>
            <a:r>
              <a:rPr lang="en-US" dirty="0"/>
              <a:t>.</a:t>
            </a:r>
          </a:p>
          <a:p>
            <a:pPr algn="just"/>
            <a:r>
              <a:rPr lang="en-US" dirty="0"/>
              <a:t> </a:t>
            </a:r>
          </a:p>
          <a:p>
            <a:pPr algn="just"/>
            <a:r>
              <a:rPr lang="en-US" dirty="0"/>
              <a:t>Para </a:t>
            </a:r>
            <a:r>
              <a:rPr lang="en-US" dirty="0" err="1"/>
              <a:t>evitar</a:t>
            </a:r>
            <a:r>
              <a:rPr lang="en-US" dirty="0"/>
              <a:t> </a:t>
            </a:r>
            <a:r>
              <a:rPr lang="en-US" dirty="0" err="1"/>
              <a:t>possíveis</a:t>
            </a:r>
            <a:r>
              <a:rPr lang="en-US" dirty="0"/>
              <a:t> </a:t>
            </a:r>
            <a:r>
              <a:rPr lang="en-US" dirty="0" err="1"/>
              <a:t>problemas</a:t>
            </a:r>
            <a:r>
              <a:rPr lang="en-US" dirty="0"/>
              <a:t> </a:t>
            </a:r>
            <a:r>
              <a:rPr lang="en-US" dirty="0" err="1"/>
              <a:t>legais</a:t>
            </a:r>
            <a:r>
              <a:rPr lang="en-US" dirty="0"/>
              <a:t>, um </a:t>
            </a:r>
            <a:r>
              <a:rPr lang="en-US" dirty="0" err="1"/>
              <a:t>terceiro</a:t>
            </a:r>
            <a:r>
              <a:rPr lang="en-US" dirty="0"/>
              <a:t> </a:t>
            </a:r>
            <a:r>
              <a:rPr lang="en-US" dirty="0" err="1"/>
              <a:t>confiável</a:t>
            </a:r>
            <a:r>
              <a:rPr lang="en-US" dirty="0"/>
              <a:t> </a:t>
            </a:r>
            <a:r>
              <a:rPr lang="en-US" dirty="0" err="1"/>
              <a:t>deve</a:t>
            </a:r>
            <a:r>
              <a:rPr lang="en-US" dirty="0"/>
              <a:t> </a:t>
            </a:r>
            <a:r>
              <a:rPr lang="en-US" dirty="0" err="1"/>
              <a:t>supervisionar</a:t>
            </a:r>
            <a:r>
              <a:rPr lang="en-US" dirty="0"/>
              <a:t> e </a:t>
            </a:r>
            <a:r>
              <a:rPr lang="en-US" dirty="0" err="1"/>
              <a:t>validar</a:t>
            </a:r>
            <a:r>
              <a:rPr lang="en-US" dirty="0"/>
              <a:t> as </a:t>
            </a:r>
            <a:r>
              <a:rPr lang="en-US" dirty="0" err="1"/>
              <a:t>transações</a:t>
            </a:r>
            <a:r>
              <a:rPr lang="en-US" dirty="0"/>
              <a:t>. A </a:t>
            </a:r>
            <a:r>
              <a:rPr lang="en-US" dirty="0" err="1"/>
              <a:t>presença</a:t>
            </a:r>
            <a:r>
              <a:rPr lang="en-US" dirty="0"/>
              <a:t> </a:t>
            </a:r>
            <a:r>
              <a:rPr lang="en-US" dirty="0" err="1"/>
              <a:t>dessa</a:t>
            </a:r>
            <a:r>
              <a:rPr lang="en-US" dirty="0"/>
              <a:t> </a:t>
            </a:r>
            <a:r>
              <a:rPr lang="en-US" dirty="0" err="1"/>
              <a:t>autoridade</a:t>
            </a:r>
            <a:r>
              <a:rPr lang="en-US" dirty="0"/>
              <a:t> central </a:t>
            </a:r>
            <a:r>
              <a:rPr lang="en-US" dirty="0" err="1"/>
              <a:t>não</a:t>
            </a:r>
            <a:r>
              <a:rPr lang="en-US" dirty="0"/>
              <a:t> </a:t>
            </a:r>
            <a:r>
              <a:rPr lang="en-US" dirty="0" err="1"/>
              <a:t>só</a:t>
            </a:r>
            <a:r>
              <a:rPr lang="en-US" dirty="0"/>
              <a:t> </a:t>
            </a:r>
            <a:r>
              <a:rPr lang="en-US" dirty="0" err="1"/>
              <a:t>complica</a:t>
            </a:r>
            <a:r>
              <a:rPr lang="en-US" dirty="0"/>
              <a:t> a </a:t>
            </a:r>
            <a:r>
              <a:rPr lang="en-US" dirty="0" err="1"/>
              <a:t>transação</a:t>
            </a:r>
            <a:r>
              <a:rPr lang="en-US" dirty="0"/>
              <a:t>, </a:t>
            </a:r>
            <a:r>
              <a:rPr lang="en-US" dirty="0" err="1"/>
              <a:t>como</a:t>
            </a:r>
            <a:r>
              <a:rPr lang="en-US" dirty="0"/>
              <a:t> </a:t>
            </a:r>
            <a:r>
              <a:rPr lang="en-US" dirty="0" err="1"/>
              <a:t>também</a:t>
            </a:r>
            <a:r>
              <a:rPr lang="en-US" dirty="0"/>
              <a:t> </a:t>
            </a:r>
            <a:r>
              <a:rPr lang="en-US" dirty="0" err="1"/>
              <a:t>cria</a:t>
            </a:r>
            <a:r>
              <a:rPr lang="en-US" dirty="0"/>
              <a:t> um </a:t>
            </a:r>
            <a:r>
              <a:rPr lang="en-US" dirty="0" err="1"/>
              <a:t>possível</a:t>
            </a:r>
            <a:r>
              <a:rPr lang="en-US" dirty="0"/>
              <a:t> </a:t>
            </a:r>
            <a:r>
              <a:rPr lang="en-US" dirty="0" err="1"/>
              <a:t>ponto</a:t>
            </a:r>
            <a:r>
              <a:rPr lang="en-US" dirty="0"/>
              <a:t> </a:t>
            </a:r>
            <a:r>
              <a:rPr lang="en-US" dirty="0" err="1"/>
              <a:t>único</a:t>
            </a:r>
            <a:r>
              <a:rPr lang="en-US" dirty="0"/>
              <a:t> de </a:t>
            </a:r>
            <a:r>
              <a:rPr lang="en-US" dirty="0" err="1"/>
              <a:t>falha</a:t>
            </a:r>
            <a:r>
              <a:rPr lang="en-US" dirty="0"/>
              <a:t> e </a:t>
            </a:r>
            <a:r>
              <a:rPr lang="en-US" dirty="0" err="1"/>
              <a:t>aumenta</a:t>
            </a:r>
            <a:r>
              <a:rPr lang="en-US" dirty="0"/>
              <a:t> a </a:t>
            </a:r>
            <a:r>
              <a:rPr lang="en-US" dirty="0" err="1"/>
              <a:t>vulnerabilidade</a:t>
            </a:r>
            <a:r>
              <a:rPr lang="en-US" dirty="0"/>
              <a:t>. Se o </a:t>
            </a:r>
            <a:r>
              <a:rPr lang="en-US" dirty="0" err="1"/>
              <a:t>banco</a:t>
            </a:r>
            <a:r>
              <a:rPr lang="en-US" dirty="0"/>
              <a:t> de dados central fosse </a:t>
            </a:r>
            <a:r>
              <a:rPr lang="en-US" dirty="0" err="1"/>
              <a:t>comprometido</a:t>
            </a:r>
            <a:r>
              <a:rPr lang="en-US" dirty="0"/>
              <a:t>, </a:t>
            </a:r>
            <a:r>
              <a:rPr lang="en-US" dirty="0" err="1"/>
              <a:t>ambas</a:t>
            </a:r>
            <a:r>
              <a:rPr lang="en-US" dirty="0"/>
              <a:t> as </a:t>
            </a:r>
            <a:r>
              <a:rPr lang="en-US" dirty="0" err="1"/>
              <a:t>partes</a:t>
            </a:r>
            <a:r>
              <a:rPr lang="en-US" dirty="0"/>
              <a:t> </a:t>
            </a:r>
            <a:r>
              <a:rPr lang="en-US" dirty="0" err="1"/>
              <a:t>poderiam</a:t>
            </a:r>
            <a:r>
              <a:rPr lang="en-US" dirty="0"/>
              <a:t> </a:t>
            </a:r>
            <a:r>
              <a:rPr lang="en-US" dirty="0" err="1"/>
              <a:t>sofrer</a:t>
            </a:r>
            <a:r>
              <a:rPr lang="en-US" dirty="0"/>
              <a:t> </a:t>
            </a:r>
            <a:r>
              <a:rPr lang="en-US" dirty="0" err="1"/>
              <a:t>como</a:t>
            </a:r>
            <a:r>
              <a:rPr lang="en-US" dirty="0"/>
              <a:t> </a:t>
            </a:r>
            <a:r>
              <a:rPr lang="en-US" dirty="0" err="1"/>
              <a:t>consequência</a:t>
            </a:r>
            <a:r>
              <a:rPr lang="en-US" dirty="0"/>
              <a:t>. O </a:t>
            </a:r>
            <a:r>
              <a:rPr lang="en-US" dirty="0" err="1"/>
              <a:t>Blockchain</a:t>
            </a:r>
            <a:r>
              <a:rPr lang="en-US" dirty="0"/>
              <a:t> </a:t>
            </a:r>
            <a:r>
              <a:rPr lang="en-US" dirty="0" err="1"/>
              <a:t>poderia</a:t>
            </a:r>
            <a:r>
              <a:rPr lang="en-US" dirty="0"/>
              <a:t> </a:t>
            </a:r>
            <a:r>
              <a:rPr lang="en-US" dirty="0" err="1"/>
              <a:t>mitigar</a:t>
            </a:r>
            <a:r>
              <a:rPr lang="en-US" dirty="0"/>
              <a:t> </a:t>
            </a:r>
            <a:r>
              <a:rPr lang="en-US" dirty="0" err="1"/>
              <a:t>esses</a:t>
            </a:r>
            <a:r>
              <a:rPr lang="en-US" dirty="0"/>
              <a:t> </a:t>
            </a:r>
            <a:r>
              <a:rPr lang="en-US" dirty="0" err="1"/>
              <a:t>problemas</a:t>
            </a:r>
            <a:r>
              <a:rPr lang="en-US" dirty="0"/>
              <a:t> </a:t>
            </a:r>
            <a:r>
              <a:rPr lang="en-US" dirty="0" err="1"/>
              <a:t>criando</a:t>
            </a:r>
            <a:r>
              <a:rPr lang="en-US" dirty="0"/>
              <a:t> um </a:t>
            </a:r>
            <a:r>
              <a:rPr lang="en-US" dirty="0" err="1"/>
              <a:t>livro-razão</a:t>
            </a:r>
            <a:r>
              <a:rPr lang="en-US" dirty="0"/>
              <a:t> </a:t>
            </a:r>
            <a:r>
              <a:rPr lang="en-US" dirty="0" err="1"/>
              <a:t>para</a:t>
            </a:r>
            <a:r>
              <a:rPr lang="en-US" dirty="0"/>
              <a:t> o comprador e o </a:t>
            </a:r>
            <a:r>
              <a:rPr lang="en-US" dirty="0" err="1"/>
              <a:t>vendedor</a:t>
            </a:r>
            <a:r>
              <a:rPr lang="en-US" dirty="0"/>
              <a:t>. </a:t>
            </a:r>
            <a:r>
              <a:rPr lang="en-US" dirty="0" err="1"/>
              <a:t>Todas</a:t>
            </a:r>
            <a:r>
              <a:rPr lang="en-US" dirty="0"/>
              <a:t> as </a:t>
            </a:r>
            <a:r>
              <a:rPr lang="en-US" dirty="0" err="1"/>
              <a:t>transações</a:t>
            </a:r>
            <a:r>
              <a:rPr lang="en-US" dirty="0"/>
              <a:t> </a:t>
            </a:r>
            <a:r>
              <a:rPr lang="en-US" dirty="0" err="1"/>
              <a:t>devem</a:t>
            </a:r>
            <a:r>
              <a:rPr lang="en-US" dirty="0"/>
              <a:t> </a:t>
            </a:r>
            <a:r>
              <a:rPr lang="en-US" dirty="0" err="1"/>
              <a:t>ser</a:t>
            </a:r>
            <a:r>
              <a:rPr lang="en-US" dirty="0"/>
              <a:t> </a:t>
            </a:r>
            <a:r>
              <a:rPr lang="en-US" dirty="0" err="1"/>
              <a:t>aprovadas</a:t>
            </a:r>
            <a:r>
              <a:rPr lang="en-US" dirty="0"/>
              <a:t> </a:t>
            </a:r>
            <a:r>
              <a:rPr lang="en-US" dirty="0" err="1"/>
              <a:t>por</a:t>
            </a:r>
            <a:r>
              <a:rPr lang="en-US" dirty="0"/>
              <a:t> </a:t>
            </a:r>
            <a:r>
              <a:rPr lang="en-US" dirty="0" err="1"/>
              <a:t>ambas</a:t>
            </a:r>
            <a:r>
              <a:rPr lang="en-US" dirty="0"/>
              <a:t> as </a:t>
            </a:r>
            <a:r>
              <a:rPr lang="en-US" dirty="0" err="1"/>
              <a:t>partes</a:t>
            </a:r>
            <a:r>
              <a:rPr lang="en-US" dirty="0"/>
              <a:t> e são </a:t>
            </a:r>
            <a:r>
              <a:rPr lang="en-US" dirty="0" err="1"/>
              <a:t>atualizadas</a:t>
            </a:r>
            <a:r>
              <a:rPr lang="en-US" dirty="0"/>
              <a:t> </a:t>
            </a:r>
            <a:r>
              <a:rPr lang="en-US" dirty="0" err="1"/>
              <a:t>automaticamente</a:t>
            </a:r>
            <a:r>
              <a:rPr lang="en-US" dirty="0"/>
              <a:t> </a:t>
            </a:r>
            <a:r>
              <a:rPr lang="en-US" dirty="0" err="1"/>
              <a:t>em</a:t>
            </a:r>
            <a:r>
              <a:rPr lang="en-US" dirty="0"/>
              <a:t> ambos </a:t>
            </a:r>
            <a:r>
              <a:rPr lang="en-US" dirty="0" err="1"/>
              <a:t>os</a:t>
            </a:r>
            <a:r>
              <a:rPr lang="en-US" dirty="0"/>
              <a:t> </a:t>
            </a:r>
            <a:r>
              <a:rPr lang="en-US" dirty="0" err="1"/>
              <a:t>livros</a:t>
            </a:r>
            <a:r>
              <a:rPr lang="en-US" dirty="0"/>
              <a:t> </a:t>
            </a:r>
            <a:r>
              <a:rPr lang="en-US" dirty="0" err="1"/>
              <a:t>contábeis</a:t>
            </a:r>
            <a:r>
              <a:rPr lang="en-US" dirty="0"/>
              <a:t> </a:t>
            </a:r>
            <a:r>
              <a:rPr lang="en-US" dirty="0" err="1"/>
              <a:t>em</a:t>
            </a:r>
            <a:r>
              <a:rPr lang="en-US" dirty="0"/>
              <a:t> tempo real. </a:t>
            </a:r>
            <a:r>
              <a:rPr lang="en-US" dirty="0" err="1"/>
              <a:t>Qualquer</a:t>
            </a:r>
            <a:r>
              <a:rPr lang="en-US" dirty="0"/>
              <a:t> </a:t>
            </a:r>
            <a:r>
              <a:rPr lang="en-US" dirty="0" err="1"/>
              <a:t>corrupção</a:t>
            </a:r>
            <a:r>
              <a:rPr lang="en-US" dirty="0"/>
              <a:t> </a:t>
            </a:r>
            <a:r>
              <a:rPr lang="en-US" dirty="0" err="1"/>
              <a:t>nas</a:t>
            </a:r>
            <a:r>
              <a:rPr lang="en-US" dirty="0"/>
              <a:t> </a:t>
            </a:r>
            <a:r>
              <a:rPr lang="en-US" dirty="0" err="1"/>
              <a:t>transações</a:t>
            </a:r>
            <a:r>
              <a:rPr lang="en-US" dirty="0"/>
              <a:t> </a:t>
            </a:r>
            <a:r>
              <a:rPr lang="en-US" dirty="0" err="1"/>
              <a:t>históricas</a:t>
            </a:r>
            <a:r>
              <a:rPr lang="en-US" dirty="0"/>
              <a:t> </a:t>
            </a:r>
            <a:r>
              <a:rPr lang="en-US" dirty="0" err="1"/>
              <a:t>corromperá</a:t>
            </a:r>
            <a:r>
              <a:rPr lang="en-US" dirty="0"/>
              <a:t> </a:t>
            </a:r>
            <a:r>
              <a:rPr lang="en-US" dirty="0" err="1"/>
              <a:t>todo</a:t>
            </a:r>
            <a:r>
              <a:rPr lang="en-US" dirty="0"/>
              <a:t> o </a:t>
            </a:r>
            <a:r>
              <a:rPr lang="en-US" dirty="0" err="1"/>
              <a:t>livro-razão</a:t>
            </a:r>
            <a:r>
              <a:rPr lang="en-US" dirty="0"/>
              <a:t>. </a:t>
            </a:r>
            <a:r>
              <a:rPr lang="en-US" dirty="0" err="1"/>
              <a:t>Essas</a:t>
            </a:r>
            <a:r>
              <a:rPr lang="en-US" dirty="0"/>
              <a:t> </a:t>
            </a:r>
            <a:r>
              <a:rPr lang="en-US" dirty="0" err="1"/>
              <a:t>propriedades</a:t>
            </a:r>
            <a:r>
              <a:rPr lang="en-US" dirty="0"/>
              <a:t> da </a:t>
            </a:r>
            <a:r>
              <a:rPr lang="en-US" dirty="0" err="1"/>
              <a:t>tecnologia</a:t>
            </a:r>
            <a:r>
              <a:rPr lang="en-US" dirty="0"/>
              <a:t> </a:t>
            </a:r>
            <a:r>
              <a:rPr lang="en-US" dirty="0" err="1"/>
              <a:t>blockchain</a:t>
            </a:r>
            <a:r>
              <a:rPr lang="en-US" dirty="0"/>
              <a:t> </a:t>
            </a:r>
            <a:r>
              <a:rPr lang="en-US" dirty="0" err="1"/>
              <a:t>levaram</a:t>
            </a:r>
            <a:r>
              <a:rPr lang="en-US" dirty="0"/>
              <a:t> </a:t>
            </a:r>
            <a:r>
              <a:rPr lang="en-US" dirty="0" err="1"/>
              <a:t>ao</a:t>
            </a:r>
            <a:r>
              <a:rPr lang="en-US" dirty="0"/>
              <a:t> </a:t>
            </a:r>
            <a:r>
              <a:rPr lang="en-US" dirty="0" err="1"/>
              <a:t>seu</a:t>
            </a:r>
            <a:r>
              <a:rPr lang="en-US" dirty="0"/>
              <a:t> </a:t>
            </a:r>
            <a:r>
              <a:rPr lang="en-US" dirty="0" err="1"/>
              <a:t>uso</a:t>
            </a:r>
            <a:r>
              <a:rPr lang="en-US" dirty="0"/>
              <a:t> </a:t>
            </a:r>
            <a:r>
              <a:rPr lang="en-US" dirty="0" err="1"/>
              <a:t>em</a:t>
            </a:r>
            <a:r>
              <a:rPr lang="en-US" dirty="0"/>
              <a:t> </a:t>
            </a:r>
            <a:r>
              <a:rPr lang="en-US" dirty="0" err="1"/>
              <a:t>vários</a:t>
            </a:r>
            <a:r>
              <a:rPr lang="en-US" dirty="0"/>
              <a:t> </a:t>
            </a:r>
            <a:r>
              <a:rPr lang="en-US" dirty="0" err="1"/>
              <a:t>setores</a:t>
            </a:r>
            <a:r>
              <a:rPr lang="en-US" dirty="0"/>
              <a:t>, </a:t>
            </a:r>
            <a:r>
              <a:rPr lang="en-US" dirty="0" err="1"/>
              <a:t>incluindo</a:t>
            </a:r>
            <a:r>
              <a:rPr lang="en-US" dirty="0"/>
              <a:t> a </a:t>
            </a:r>
            <a:r>
              <a:rPr lang="en-US" dirty="0" err="1"/>
              <a:t>criação</a:t>
            </a:r>
            <a:r>
              <a:rPr lang="en-US" dirty="0"/>
              <a:t> de </a:t>
            </a:r>
            <a:r>
              <a:rPr lang="en-US" dirty="0" err="1"/>
              <a:t>moeda</a:t>
            </a:r>
            <a:r>
              <a:rPr lang="en-US" dirty="0"/>
              <a:t> digital </a:t>
            </a:r>
            <a:r>
              <a:rPr lang="en-US" dirty="0" err="1"/>
              <a:t>como</a:t>
            </a:r>
            <a:r>
              <a:rPr lang="en-US" dirty="0"/>
              <a:t> o </a:t>
            </a:r>
            <a:r>
              <a:rPr lang="en-US" dirty="0" err="1"/>
              <a:t>Bitcoin</a:t>
            </a:r>
            <a:r>
              <a:rPr lang="en-US" dirty="0"/>
              <a:t> e outros </a:t>
            </a:r>
            <a:r>
              <a:rPr lang="en-US" dirty="0" err="1"/>
              <a:t>casos</a:t>
            </a:r>
            <a:r>
              <a:rPr lang="en-US" dirty="0"/>
              <a:t> de </a:t>
            </a:r>
            <a:r>
              <a:rPr lang="en-US" dirty="0" err="1"/>
              <a:t>uso</a:t>
            </a:r>
            <a:r>
              <a:rPr lang="en-US" dirty="0"/>
              <a:t> </a:t>
            </a:r>
            <a:r>
              <a:rPr lang="en-US" dirty="0" err="1"/>
              <a:t>que</a:t>
            </a:r>
            <a:r>
              <a:rPr lang="en-US" dirty="0"/>
              <a:t> </a:t>
            </a:r>
            <a:r>
              <a:rPr lang="en-US" dirty="0" err="1"/>
              <a:t>estão</a:t>
            </a:r>
            <a:r>
              <a:rPr lang="en-US" dirty="0"/>
              <a:t> </a:t>
            </a:r>
            <a:r>
              <a:rPr lang="en-US" dirty="0" err="1"/>
              <a:t>sujeitos</a:t>
            </a:r>
            <a:r>
              <a:rPr lang="en-US" dirty="0"/>
              <a:t> </a:t>
            </a:r>
            <a:r>
              <a:rPr lang="en-US" dirty="0" err="1"/>
              <a:t>ao</a:t>
            </a:r>
            <a:r>
              <a:rPr lang="en-US" dirty="0"/>
              <a:t> </a:t>
            </a:r>
            <a:r>
              <a:rPr lang="en-US" dirty="0" err="1"/>
              <a:t>próximo</a:t>
            </a:r>
            <a:r>
              <a:rPr lang="en-US" dirty="0"/>
              <a:t> </a:t>
            </a:r>
            <a:r>
              <a:rPr lang="en-US" dirty="0" err="1"/>
              <a:t>capítulo</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dirty="0"/>
              <a:t>USO DE BLOCKCHAIN EM DIFERENTES INDÚSTRIAS</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560321" y="1512727"/>
            <a:ext cx="6742540" cy="664853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latin typeface="Calibri" panose="020F0502020204030204" pitchFamily="34" charset="0"/>
                <a:cs typeface="Calibri" panose="020F0502020204030204" pitchFamily="34" charset="0"/>
              </a:rPr>
              <a:t>Pagamentos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internacionais</a:t>
            </a:r>
            <a:endParaRPr lang="en-US" sz="1100" b="1" dirty="0">
              <a:solidFill>
                <a:srgbClr val="F79037"/>
              </a:solidFill>
              <a:latin typeface="Calibri" panose="020F0502020204030204" pitchFamily="34" charset="0"/>
              <a:cs typeface="Calibri" panose="020F0502020204030204" pitchFamily="34" charset="0"/>
            </a:endParaRPr>
          </a:p>
          <a:p>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invioláveis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confidenciais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benéfico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longos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prazos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liquidação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ainda</a:t>
            </a:r>
            <a:r>
              <a:rPr lang="en-US" sz="1100" dirty="0">
                <a:latin typeface="Calibri" panose="020F0502020204030204" pitchFamily="34" charset="0"/>
                <a:cs typeface="Calibri" panose="020F0502020204030204" pitchFamily="34" charset="0"/>
              </a:rPr>
              <a:t> são a </a:t>
            </a:r>
            <a:r>
              <a:rPr lang="en-US" sz="1100" dirty="0" err="1">
                <a:latin typeface="Calibri" panose="020F0502020204030204" pitchFamily="34" charset="0"/>
                <a:cs typeface="Calibri" panose="020F0502020204030204" pitchFamily="34" charset="0"/>
              </a:rPr>
              <a:t>norma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Santander </a:t>
            </a:r>
            <a:r>
              <a:rPr lang="en-US" sz="1100" dirty="0" err="1">
                <a:latin typeface="Calibri" panose="020F0502020204030204" pitchFamily="34" charset="0"/>
                <a:cs typeface="Calibri" panose="020F0502020204030204" pitchFamily="34" charset="0"/>
              </a:rPr>
              <a:t>lançou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transferência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2018.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clientes</a:t>
            </a:r>
            <a:r>
              <a:rPr lang="en-US" sz="1100" dirty="0">
                <a:latin typeface="Calibri" panose="020F0502020204030204" pitchFamily="34" charset="0"/>
                <a:cs typeface="Calibri" panose="020F0502020204030204" pitchFamily="34" charset="0"/>
              </a:rPr>
              <a:t> “Santander One Pay FX”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o Santander </a:t>
            </a:r>
            <a:r>
              <a:rPr lang="en-US" sz="1100" dirty="0" err="1">
                <a:latin typeface="Calibri" panose="020F0502020204030204" pitchFamily="34" charset="0"/>
                <a:cs typeface="Calibri" panose="020F0502020204030204" pitchFamily="34" charset="0"/>
              </a:rPr>
              <a:t>conseguiu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número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diminuir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trabalho</a:t>
            </a:r>
            <a:r>
              <a:rPr lang="en-US" sz="1100" dirty="0">
                <a:latin typeface="Calibri" panose="020F0502020204030204" pitchFamily="34" charset="0"/>
                <a:cs typeface="Calibri" panose="020F0502020204030204" pitchFamily="34" charset="0"/>
              </a:rPr>
              <a:t> manual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tornando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a:t>
            </a:r>
            <a:r>
              <a:rPr lang="en-US" sz="1100" dirty="0">
                <a:latin typeface="Calibri" panose="020F0502020204030204" pitchFamily="34" charset="0"/>
                <a:cs typeface="Calibri" panose="020F0502020204030204" pitchFamily="34" charset="0"/>
              </a:rPr>
              <a:t>.</a:t>
            </a:r>
          </a:p>
          <a:p>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Mercados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capitais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capitais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contribuir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compensação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liquidação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rápidas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consolidação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trilhas</a:t>
            </a:r>
            <a:r>
              <a:rPr lang="en-US" sz="1100" dirty="0">
                <a:latin typeface="Calibri" panose="020F0502020204030204" pitchFamily="34" charset="0"/>
                <a:cs typeface="Calibri" panose="020F0502020204030204" pitchFamily="34" charset="0"/>
              </a:rPr>
              <a:t> de auditoria e </a:t>
            </a:r>
            <a:r>
              <a:rPr lang="en-US" sz="1100" dirty="0" err="1">
                <a:latin typeface="Calibri" panose="020F0502020204030204" pitchFamily="34" charset="0"/>
                <a:cs typeface="Calibri" panose="020F0502020204030204" pitchFamily="34" charset="0"/>
              </a:rPr>
              <a:t>melhorias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operacionais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trabalho</a:t>
            </a:r>
            <a:r>
              <a:rPr lang="en-US" sz="1100" dirty="0">
                <a:latin typeface="Calibri" panose="020F0502020204030204" pitchFamily="34" charset="0"/>
                <a:cs typeface="Calibri" panose="020F0502020204030204" pitchFamily="34" charset="0"/>
              </a:rPr>
              <a:t> manual, </a:t>
            </a:r>
            <a:r>
              <a:rPr lang="en-US" sz="1100" dirty="0" err="1">
                <a:latin typeface="Calibri" panose="020F0502020204030204" pitchFamily="34" charset="0"/>
                <a:cs typeface="Calibri" panose="020F0502020204030204" pitchFamily="34" charset="0"/>
              </a:rPr>
              <a:t>monitoramento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conjuntos</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vigilância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portfólio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Financiamento</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comércio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Tradicionalmente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comuns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financiamento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lentos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interrompem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dificultam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liquidez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dados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país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origem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produto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documentação</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monitoramento</a:t>
            </a:r>
            <a:r>
              <a:rPr lang="en-US" sz="1100" dirty="0">
                <a:latin typeface="Calibri" panose="020F0502020204030204" pitchFamily="34" charset="0"/>
                <a:cs typeface="Calibri" panose="020F0502020204030204" pitchFamily="34" charset="0"/>
              </a:rPr>
              <a:t> de dados.</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Conformidade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Regulatória</a:t>
            </a:r>
            <a:r>
              <a:rPr lang="en-US" sz="1100" b="1" dirty="0">
                <a:solidFill>
                  <a:srgbClr val="F79037"/>
                </a:solidFill>
                <a:latin typeface="Calibri" panose="020F0502020204030204" pitchFamily="34" charset="0"/>
                <a:cs typeface="Calibri" panose="020F0502020204030204" pitchFamily="34" charset="0"/>
              </a:rPr>
              <a:t> e Auditoria</a:t>
            </a:r>
          </a:p>
          <a:p>
            <a:pPr algn="just"/>
            <a:r>
              <a:rPr lang="en-US" sz="1100" dirty="0">
                <a:latin typeface="Calibri" panose="020F0502020204030204" pitchFamily="34" charset="0"/>
                <a:cs typeface="Calibri" panose="020F0502020204030204" pitchFamily="34" charset="0"/>
              </a:rPr>
              <a:t>Na </a:t>
            </a:r>
            <a:r>
              <a:rPr lang="en-US" sz="1100" dirty="0" err="1">
                <a:latin typeface="Calibri" panose="020F0502020204030204" pitchFamily="34" charset="0"/>
                <a:cs typeface="Calibri" panose="020F0502020204030204" pitchFamily="34" charset="0"/>
              </a:rPr>
              <a:t>contabilidade</a:t>
            </a:r>
            <a:r>
              <a:rPr lang="en-US" sz="1100" dirty="0">
                <a:latin typeface="Calibri" panose="020F0502020204030204" pitchFamily="34" charset="0"/>
                <a:cs typeface="Calibri" panose="020F0502020204030204" pitchFamily="34" charset="0"/>
              </a:rPr>
              <a:t> e auditoria </a:t>
            </a:r>
            <a:r>
              <a:rPr lang="en-US" sz="1100" dirty="0" err="1">
                <a:latin typeface="Calibri" panose="020F0502020204030204" pitchFamily="34" charset="0"/>
                <a:cs typeface="Calibri" panose="020F0502020204030204" pitchFamily="34" charset="0"/>
              </a:rPr>
              <a:t>diminui</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erro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humano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correção</a:t>
            </a:r>
            <a:r>
              <a:rPr lang="en-US" sz="1100" dirty="0">
                <a:latin typeface="Calibri" panose="020F0502020204030204" pitchFamily="34" charset="0"/>
                <a:cs typeface="Calibri" panose="020F0502020204030204" pitchFamily="34" charset="0"/>
              </a:rPr>
              <a:t> dos dados.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conta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Proteção</a:t>
            </a:r>
            <a:r>
              <a:rPr lang="en-US" sz="1100" b="1" dirty="0">
                <a:solidFill>
                  <a:srgbClr val="F79037"/>
                </a:solidFill>
                <a:latin typeface="Calibri" panose="020F0502020204030204" pitchFamily="34" charset="0"/>
                <a:cs typeface="Calibri" panose="020F0502020204030204" pitchFamily="34" charset="0"/>
              </a:rPr>
              <a:t> contra </a:t>
            </a:r>
            <a:r>
              <a:rPr lang="en-US" sz="1100" b="1" dirty="0" err="1">
                <a:solidFill>
                  <a:srgbClr val="F79037"/>
                </a:solidFill>
                <a:latin typeface="Calibri" panose="020F0502020204030204" pitchFamily="34" charset="0"/>
                <a:cs typeface="Calibri" panose="020F0502020204030204" pitchFamily="34" charset="0"/>
              </a:rPr>
              <a:t>lavagem</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dinheiro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manutenção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apoiada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“Know Your Customer (KYC)”,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identifica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verifica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identidades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tokens e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lavam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suspeito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fazê</a:t>
            </a:r>
            <a:r>
              <a:rPr lang="en-US" sz="1100" dirty="0">
                <a:latin typeface="Calibri" panose="020F0502020204030204" pitchFamily="34" charset="0"/>
                <a:cs typeface="Calibri" panose="020F0502020204030204" pitchFamily="34" charset="0"/>
              </a:rPr>
              <a:t>-lo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detecção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fraudulentas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Seguro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conexão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esquemas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seguro</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Mover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seguro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fontes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comuns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fraude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rejeitando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incidente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melhor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relevantes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protegidos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criptograficamente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distribuídos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seguradoras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médicos</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paciente</a:t>
            </a:r>
            <a:r>
              <a:rPr lang="en-US" sz="1100" dirty="0">
                <a:latin typeface="Calibri" panose="020F0502020204030204" pitchFamily="34" charset="0"/>
                <a:cs typeface="Calibri" panose="020F0502020204030204" pitchFamily="34" charset="0"/>
              </a:rPr>
              <a:t>. Outro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apresentação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reivindicação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morte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manual de </a:t>
            </a:r>
            <a:r>
              <a:rPr lang="en-US" sz="1100" dirty="0" err="1">
                <a:latin typeface="Calibri" panose="020F0502020204030204" pitchFamily="34" charset="0"/>
                <a:cs typeface="Calibri" panose="020F0502020204030204" pitchFamily="34" charset="0"/>
              </a:rPr>
              <a:t>apresentação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substituído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automatizado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Transações</a:t>
            </a:r>
            <a:r>
              <a:rPr lang="en-US" sz="1100" b="1" dirty="0">
                <a:solidFill>
                  <a:srgbClr val="F79037"/>
                </a:solidFill>
                <a:latin typeface="Calibri" panose="020F0502020204030204" pitchFamily="34" charset="0"/>
                <a:cs typeface="Calibri" panose="020F0502020204030204" pitchFamily="34" charset="0"/>
              </a:rPr>
              <a:t> Peer-to-Peer</a:t>
            </a:r>
          </a:p>
          <a:p>
            <a:pPr algn="just"/>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P2P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PayPal, Swish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Venmo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oferecem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baratas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eletrônico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embora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restrinjam</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localização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de hacks e </a:t>
            </a:r>
            <a:r>
              <a:rPr lang="en-US" sz="1100" dirty="0" err="1">
                <a:latin typeface="Calibri" panose="020F0502020204030204" pitchFamily="34" charset="0"/>
                <a:cs typeface="Calibri" panose="020F0502020204030204" pitchFamily="34" charset="0"/>
              </a:rPr>
              <a:t>falências</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necessidade</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intermediário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eliminados</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555551" y="776627"/>
            <a:ext cx="6051577" cy="61226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2.1 </a:t>
            </a:r>
            <a:r>
              <a:rPr lang="en-US" sz="1800" b="0" dirty="0" err="1"/>
              <a:t>Casos</a:t>
            </a:r>
            <a:r>
              <a:rPr lang="en-US" sz="1800" b="0" dirty="0"/>
              <a:t> de </a:t>
            </a:r>
            <a:r>
              <a:rPr lang="en-US" sz="1800" b="0" dirty="0" err="1"/>
              <a:t>Uso</a:t>
            </a:r>
            <a:r>
              <a:rPr lang="en-US" sz="1800" b="0" dirty="0"/>
              <a:t> do Mercado </a:t>
            </a:r>
            <a:r>
              <a:rPr lang="en-US" sz="1800" b="0" dirty="0" err="1"/>
              <a:t>Financeiro</a:t>
            </a:r>
            <a:endParaRPr lang="en-US" sz="1800" b="0" dirty="0"/>
          </a:p>
          <a:p>
            <a:pPr>
              <a:spcBef>
                <a:spcPts val="0"/>
              </a:spcBef>
            </a:pPr>
            <a:r>
              <a:rPr lang="en-US" sz="1800" b="0" dirty="0" err="1"/>
              <a:t>para</a:t>
            </a:r>
            <a:r>
              <a:rPr lang="en-US" sz="1800" b="0" dirty="0"/>
              <a:t> </a:t>
            </a:r>
            <a:r>
              <a:rPr lang="en-US" sz="1800" b="0" dirty="0" err="1"/>
              <a:t>aplicação</a:t>
            </a:r>
            <a:r>
              <a:rPr lang="en-US" sz="1800" b="0" dirty="0"/>
              <a:t> </a:t>
            </a:r>
            <a:r>
              <a:rPr lang="en-US" sz="1800" b="0" dirty="0" err="1"/>
              <a:t>Blockchain</a:t>
            </a: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560321" y="8288284"/>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2.2 </a:t>
            </a:r>
            <a:r>
              <a:rPr lang="en-US" sz="1800" b="0" dirty="0" err="1"/>
              <a:t>Casos</a:t>
            </a:r>
            <a:r>
              <a:rPr lang="en-US" sz="1800" b="0" dirty="0"/>
              <a:t> de </a:t>
            </a:r>
            <a:r>
              <a:rPr lang="en-US" sz="1800" b="0" dirty="0" err="1"/>
              <a:t>uso</a:t>
            </a:r>
            <a:r>
              <a:rPr lang="en-US" sz="1800" b="0" dirty="0"/>
              <a:t> da </a:t>
            </a:r>
            <a:r>
              <a:rPr lang="en-US" sz="1800" b="0" dirty="0" err="1"/>
              <a:t>indústria</a:t>
            </a:r>
            <a:r>
              <a:rPr lang="en-US" sz="1800" b="0" dirty="0"/>
              <a:t> </a:t>
            </a:r>
            <a:r>
              <a:rPr lang="en-US" sz="1800" b="0" dirty="0" err="1"/>
              <a:t>para</a:t>
            </a:r>
            <a:r>
              <a:rPr lang="en-US" sz="1800" b="0" dirty="0"/>
              <a:t> </a:t>
            </a:r>
            <a:r>
              <a:rPr lang="en-US" sz="1800" b="0" dirty="0" err="1"/>
              <a:t>aplicação</a:t>
            </a:r>
            <a:r>
              <a:rPr lang="en-US" sz="1800" b="0" dirty="0"/>
              <a:t> </a:t>
            </a:r>
            <a:r>
              <a:rPr lang="en-US" sz="1800" b="0" dirty="0" err="1"/>
              <a:t>Blockchain</a:t>
            </a: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563275" y="8909202"/>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Para saber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indústria</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blockchain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mobilidade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leia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artigo</a:t>
            </a:r>
            <a:r>
              <a:rPr lang="en-US" sz="1100" dirty="0">
                <a:latin typeface="Calibri" panose="020F0502020204030204" pitchFamily="34" charset="0"/>
                <a:cs typeface="Calibri" panose="020F0502020204030204" pitchFamily="34" charset="0"/>
              </a:rPr>
              <a:t> </a:t>
            </a:r>
            <a:r>
              <a:rPr lang="en-US" sz="1100" u="sng" dirty="0">
                <a:solidFill>
                  <a:srgbClr val="5C9A45"/>
                </a:solidFill>
                <a:latin typeface="Calibri" panose="020F0502020204030204" pitchFamily="34" charset="0"/>
                <a:cs typeface="Calibri" panose="020F0502020204030204" pitchFamily="34" charset="0"/>
                <a:hlinkClick r:id="rId2"/>
              </a:rPr>
              <a:t>“Análise da </a:t>
            </a:r>
            <a:r>
              <a:rPr lang="en-US" sz="1100" u="sng" dirty="0" err="1">
                <a:solidFill>
                  <a:srgbClr val="5C9A45"/>
                </a:solidFill>
                <a:latin typeface="Calibri" panose="020F0502020204030204" pitchFamily="34" charset="0"/>
                <a:cs typeface="Calibri" panose="020F0502020204030204" pitchFamily="34" charset="0"/>
                <a:hlinkClick r:id="rId2"/>
              </a:rPr>
              <a:t>tecnologia</a:t>
            </a:r>
            <a:r>
              <a:rPr lang="en-US" sz="1100" u="sng" dirty="0">
                <a:solidFill>
                  <a:srgbClr val="5C9A45"/>
                </a:solidFill>
                <a:latin typeface="Calibri" panose="020F0502020204030204" pitchFamily="34" charset="0"/>
                <a:cs typeface="Calibri" panose="020F0502020204030204" pitchFamily="34" charset="0"/>
                <a:hlinkClick r:id="rId2"/>
              </a:rPr>
              <a:t> </a:t>
            </a:r>
            <a:r>
              <a:rPr lang="en-US" sz="1100" u="sng" dirty="0" err="1">
                <a:solidFill>
                  <a:srgbClr val="5C9A45"/>
                </a:solidFill>
                <a:latin typeface="Calibri" panose="020F0502020204030204" pitchFamily="34" charset="0"/>
                <a:cs typeface="Calibri" panose="020F0502020204030204" pitchFamily="34" charset="0"/>
                <a:hlinkClick r:id="rId2"/>
              </a:rPr>
              <a:t>Blockchain</a:t>
            </a:r>
            <a:r>
              <a:rPr lang="en-US" sz="1100" u="sng" dirty="0">
                <a:solidFill>
                  <a:srgbClr val="5C9A45"/>
                </a:solidFill>
                <a:latin typeface="Calibri" panose="020F0502020204030204" pitchFamily="34" charset="0"/>
                <a:cs typeface="Calibri" panose="020F0502020204030204" pitchFamily="34" charset="0"/>
                <a:hlinkClick r:id="rId2"/>
              </a:rPr>
              <a:t> no </a:t>
            </a:r>
            <a:r>
              <a:rPr lang="en-US" sz="1100" u="sng" dirty="0" err="1">
                <a:solidFill>
                  <a:srgbClr val="5C9A45"/>
                </a:solidFill>
                <a:latin typeface="Calibri" panose="020F0502020204030204" pitchFamily="34" charset="0"/>
                <a:cs typeface="Calibri" panose="020F0502020204030204" pitchFamily="34" charset="0"/>
                <a:hlinkClick r:id="rId2"/>
              </a:rPr>
              <a:t>setor</a:t>
            </a:r>
            <a:r>
              <a:rPr lang="en-US" sz="1100" u="sng" dirty="0">
                <a:solidFill>
                  <a:srgbClr val="5C9A45"/>
                </a:solidFill>
                <a:latin typeface="Calibri" panose="020F0502020204030204" pitchFamily="34" charset="0"/>
                <a:cs typeface="Calibri" panose="020F0502020204030204" pitchFamily="34" charset="0"/>
                <a:hlinkClick r:id="rId2"/>
              </a:rPr>
              <a:t> de </a:t>
            </a:r>
            <a:r>
              <a:rPr lang="en-US" sz="1100" u="sng" dirty="0" err="1">
                <a:solidFill>
                  <a:srgbClr val="5C9A45"/>
                </a:solidFill>
                <a:latin typeface="Calibri" panose="020F0502020204030204" pitchFamily="34" charset="0"/>
                <a:cs typeface="Calibri" panose="020F0502020204030204" pitchFamily="34" charset="0"/>
                <a:hlinkClick r:id="rId2"/>
              </a:rPr>
              <a:t>mobilidade</a:t>
            </a:r>
            <a:r>
              <a:rPr lang="en-US" sz="1100" u="sng" dirty="0">
                <a:solidFill>
                  <a:srgbClr val="5C9A45"/>
                </a:solidFill>
                <a:latin typeface="Calibri" panose="020F0502020204030204" pitchFamily="34" charset="0"/>
                <a:cs typeface="Calibri" panose="020F0502020204030204" pitchFamily="34" charset="0"/>
              </a:rPr>
              <a:t>” </a:t>
            </a:r>
            <a:r>
              <a:rPr lang="en-US" sz="1100" dirty="0">
                <a:latin typeface="Calibri" panose="020F0502020204030204" pitchFamily="34" charset="0"/>
                <a:cs typeface="Calibri" panose="020F0502020204030204" pitchFamily="34" charset="0"/>
              </a:rPr>
              <a:t>do Prof. Dr. Philipp </a:t>
            </a:r>
            <a:r>
              <a:rPr lang="en-US" sz="1100" dirty="0" err="1">
                <a:latin typeface="Calibri" panose="020F0502020204030204" pitchFamily="34" charset="0"/>
                <a:cs typeface="Calibri" panose="020F0502020204030204" pitchFamily="34" charset="0"/>
              </a:rPr>
              <a:t>Sandner</a:t>
            </a:r>
            <a:r>
              <a:rPr lang="en-US" sz="1100" dirty="0">
                <a:latin typeface="Calibri" panose="020F0502020204030204" pitchFamily="34" charset="0"/>
                <a:cs typeface="Calibri" panose="020F0502020204030204" pitchFamily="34" charset="0"/>
              </a:rPr>
              <a:t> e Martin </a:t>
            </a:r>
            <a:r>
              <a:rPr lang="en-US" sz="1100" dirty="0" err="1">
                <a:latin typeface="Calibri" panose="020F0502020204030204" pitchFamily="34" charset="0"/>
                <a:cs typeface="Calibri" panose="020F0502020204030204" pitchFamily="34" charset="0"/>
              </a:rPr>
              <a:t>Gösele</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15161"/>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00750"/>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6" y="8420250"/>
            <a:ext cx="824852" cy="742396"/>
            <a:chOff x="7615127"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7" y="657961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t-PT" sz="1200" b="1" dirty="0">
                  <a:solidFill>
                    <a:schemeClr val="bg1"/>
                  </a:solidFill>
                  <a:latin typeface="Calibri" panose="020F0502020204030204" pitchFamily="34" charset="0"/>
                  <a:cs typeface="Calibri" panose="020F0502020204030204" pitchFamily="34" charset="0"/>
                  <a:hlinkClick r:id="rId8"/>
                </a:rPr>
                <a:t>CLICA PARA VER </a:t>
              </a:r>
              <a:endParaRPr lang="pt-PT"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a:xfrm>
            <a:off x="3059265" y="3865695"/>
            <a:ext cx="4243596" cy="1084774"/>
          </a:xfrm>
        </p:spPr>
        <p:txBody>
          <a:bodyPr/>
          <a:lstStyle/>
          <a:p>
            <a:r>
              <a:rPr lang="en-GB" dirty="0"/>
              <a:t>MECANISMOS DE TRABALHO DE TRANSAÇÕES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439056"/>
            <a:ext cx="3635599" cy="727439"/>
          </a:xfrm>
        </p:spPr>
        <p:txBody>
          <a:bodyPr numCol="1"/>
          <a:lstStyle/>
          <a:p>
            <a:r>
              <a:rPr lang="en-US" dirty="0" err="1"/>
              <a:t>Mecanismos</a:t>
            </a:r>
            <a:r>
              <a:rPr lang="en-US" dirty="0"/>
              <a:t> de </a:t>
            </a:r>
            <a:r>
              <a:rPr lang="en-US" dirty="0" err="1"/>
              <a:t>blockchain</a:t>
            </a:r>
            <a:r>
              <a:rPr lang="en-US" dirty="0"/>
              <a:t> são </a:t>
            </a:r>
            <a:r>
              <a:rPr lang="en-US" dirty="0" err="1"/>
              <a:t>complexos</a:t>
            </a:r>
            <a:r>
              <a:rPr lang="en-US" dirty="0"/>
              <a:t>, o </a:t>
            </a:r>
            <a:r>
              <a:rPr lang="en-US" dirty="0" err="1"/>
              <a:t>seguinte</a:t>
            </a:r>
            <a:r>
              <a:rPr lang="en-US" dirty="0"/>
              <a:t> </a:t>
            </a:r>
            <a:r>
              <a:rPr lang="en-US" dirty="0" err="1"/>
              <a:t>fornece</a:t>
            </a:r>
            <a:r>
              <a:rPr lang="en-US" dirty="0"/>
              <a:t> </a:t>
            </a:r>
            <a:r>
              <a:rPr lang="en-US" dirty="0" err="1"/>
              <a:t>uma</a:t>
            </a:r>
            <a:r>
              <a:rPr lang="en-US" dirty="0"/>
              <a:t> </a:t>
            </a:r>
            <a:r>
              <a:rPr lang="en-US" dirty="0" err="1"/>
              <a:t>breve</a:t>
            </a:r>
            <a:r>
              <a:rPr lang="en-US" dirty="0"/>
              <a:t> </a:t>
            </a:r>
            <a:r>
              <a:rPr lang="en-US" dirty="0" err="1"/>
              <a:t>visão</a:t>
            </a:r>
            <a:r>
              <a:rPr lang="en-US" dirty="0"/>
              <a:t> </a:t>
            </a:r>
            <a:r>
              <a:rPr lang="en-US" dirty="0" err="1"/>
              <a:t>geral</a:t>
            </a:r>
            <a:r>
              <a:rPr lang="en-US" dirty="0"/>
              <a:t> do </a:t>
            </a:r>
            <a:r>
              <a:rPr lang="en-US" dirty="0" err="1"/>
              <a:t>processamento</a:t>
            </a:r>
            <a:r>
              <a:rPr lang="en-US" dirty="0"/>
              <a:t> de </a:t>
            </a:r>
            <a:r>
              <a:rPr lang="en-US" dirty="0" err="1"/>
              <a:t>transações</a:t>
            </a:r>
            <a:r>
              <a:rPr lang="en-US" dirty="0"/>
              <a:t> </a:t>
            </a:r>
            <a:r>
              <a:rPr lang="en-US" dirty="0" err="1"/>
              <a:t>em</a:t>
            </a:r>
            <a:r>
              <a:rPr lang="en-US" dirty="0"/>
              <a:t> </a:t>
            </a:r>
            <a:r>
              <a:rPr lang="en-US" dirty="0" err="1"/>
              <a:t>blockchains</a:t>
            </a:r>
            <a:r>
              <a:rPr lang="en-US" dirty="0"/>
              <a:t>. </a:t>
            </a:r>
            <a:r>
              <a:rPr lang="en-US" dirty="0" err="1"/>
              <a:t>Comece</a:t>
            </a:r>
            <a:r>
              <a:rPr lang="en-US" dirty="0"/>
              <a:t> </a:t>
            </a:r>
            <a:r>
              <a:rPr lang="en-US" dirty="0" err="1"/>
              <a:t>assistindo</a:t>
            </a:r>
            <a:r>
              <a:rPr lang="en-US" dirty="0"/>
              <a:t> a </a:t>
            </a:r>
            <a:r>
              <a:rPr lang="en-US" dirty="0" err="1"/>
              <a:t>esta</a:t>
            </a:r>
            <a:r>
              <a:rPr lang="en-US" dirty="0"/>
              <a:t> </a:t>
            </a:r>
            <a:r>
              <a:rPr lang="en-US" dirty="0" err="1"/>
              <a:t>demonstração</a:t>
            </a:r>
            <a:r>
              <a:rPr lang="en-US" dirty="0"/>
              <a:t> de </a:t>
            </a:r>
            <a:r>
              <a:rPr lang="en-US" dirty="0" err="1"/>
              <a:t>blockchain</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3.1 Como </a:t>
            </a:r>
            <a:r>
              <a:rPr lang="en-US" sz="1800" b="0" dirty="0" err="1"/>
              <a:t>funciona</a:t>
            </a:r>
            <a:r>
              <a:rPr lang="en-US" sz="1800" b="0" dirty="0"/>
              <a:t> </a:t>
            </a:r>
            <a:r>
              <a:rPr lang="en-US" sz="1800" b="0" dirty="0" err="1"/>
              <a:t>uma</a:t>
            </a:r>
            <a:r>
              <a:rPr lang="en-US" sz="1800" b="0" dirty="0"/>
              <a:t> </a:t>
            </a:r>
            <a:r>
              <a:rPr lang="en-US" sz="1800" b="0" dirty="0" err="1"/>
              <a:t>transação</a:t>
            </a:r>
            <a:r>
              <a:rPr lang="en-US" sz="1800" b="0" dirty="0"/>
              <a:t> no </a:t>
            </a:r>
            <a:r>
              <a:rPr lang="en-US" sz="1800" b="0" dirty="0" err="1"/>
              <a:t>Blockchain</a:t>
            </a:r>
            <a:r>
              <a:rPr lang="en-US" sz="1800" b="0" dirty="0"/>
              <a:t>?</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3: Exemplo de transação Bitcoin (Fonte: </a:t>
            </a:r>
            <a:r>
              <a:rPr lang="pt-PT" sz="1100" u="sng"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Mempool </a:t>
            </a:r>
            <a:r>
              <a:rPr lang="pt-PT" sz="1100" u="sng" dirty="0" err="1">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Space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acedido em 27.10.2022)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dirty="0"/>
            </a:br>
            <a:br>
              <a:rPr lang="en-US" dirty="0"/>
            </a:br>
            <a:r>
              <a:rPr lang="pt-PT" u="sng" dirty="0">
                <a:solidFill>
                  <a:srgbClr val="5C9A45"/>
                </a:solidFill>
                <a:hlinkClick r:id="rId3"/>
              </a:rPr>
              <a:t>Comece por assistir a esta demonstração de blockchain</a:t>
            </a:r>
            <a:r>
              <a:rPr lang="pt-PT" u="sng" dirty="0">
                <a:solidFill>
                  <a:srgbClr val="5C9A45"/>
                </a:solidFill>
              </a:rPr>
              <a:t>.</a:t>
            </a:r>
          </a:p>
          <a:p>
            <a:pPr algn="l"/>
            <a:endParaRPr lang="en-US" dirty="0"/>
          </a:p>
          <a:p>
            <a:pPr algn="l"/>
            <a:r>
              <a:rPr lang="en-US" dirty="0" err="1"/>
              <a:t>Também</a:t>
            </a:r>
            <a:r>
              <a:rPr lang="en-US" dirty="0"/>
              <a:t> </a:t>
            </a:r>
            <a:r>
              <a:rPr lang="en-US" dirty="0" err="1"/>
              <a:t>pode</a:t>
            </a:r>
            <a:r>
              <a:rPr lang="en-US" dirty="0"/>
              <a:t> </a:t>
            </a:r>
            <a:r>
              <a:rPr lang="en-US" dirty="0" err="1"/>
              <a:t>experimentar</a:t>
            </a:r>
            <a:r>
              <a:rPr lang="en-US" dirty="0"/>
              <a:t> a </a:t>
            </a:r>
            <a:r>
              <a:rPr lang="en-US" dirty="0" err="1"/>
              <a:t>ferramenta</a:t>
            </a:r>
            <a:r>
              <a:rPr lang="en-US" dirty="0"/>
              <a:t> de </a:t>
            </a:r>
            <a:r>
              <a:rPr lang="en-US" dirty="0" err="1"/>
              <a:t>demonstração</a:t>
            </a:r>
            <a:r>
              <a:rPr lang="en-US" dirty="0"/>
              <a:t> </a:t>
            </a:r>
            <a:r>
              <a:rPr lang="en-US" dirty="0" err="1"/>
              <a:t>blockchain</a:t>
            </a:r>
            <a:r>
              <a:rPr lang="en-US" dirty="0"/>
              <a:t> </a:t>
            </a:r>
            <a:r>
              <a:rPr lang="en-US" dirty="0" err="1"/>
              <a:t>por</a:t>
            </a:r>
            <a:r>
              <a:rPr lang="en-US" dirty="0"/>
              <a:t> </a:t>
            </a:r>
            <a:r>
              <a:rPr lang="en-US" dirty="0" err="1"/>
              <a:t>conta</a:t>
            </a:r>
            <a:r>
              <a:rPr lang="en-US" dirty="0"/>
              <a:t> </a:t>
            </a:r>
            <a:r>
              <a:rPr lang="en-US" dirty="0" err="1"/>
              <a:t>própria</a:t>
            </a:r>
            <a:r>
              <a:rPr lang="en-US" dirty="0"/>
              <a:t>. Para </a:t>
            </a:r>
            <a:r>
              <a:rPr lang="en-US" dirty="0" err="1"/>
              <a:t>fazer</a:t>
            </a:r>
            <a:r>
              <a:rPr lang="en-US" dirty="0"/>
              <a:t> </a:t>
            </a:r>
            <a:r>
              <a:rPr lang="en-US" dirty="0" err="1"/>
              <a:t>isso</a:t>
            </a:r>
            <a:r>
              <a:rPr lang="en-US" dirty="0"/>
              <a:t>, clique </a:t>
            </a:r>
            <a:r>
              <a:rPr lang="en-US" u="sng" dirty="0" err="1">
                <a:solidFill>
                  <a:srgbClr val="5C9A45"/>
                </a:solidFill>
              </a:rPr>
              <a:t>aqui</a:t>
            </a:r>
            <a:r>
              <a:rPr lang="en-US" dirty="0"/>
              <a:t>.</a:t>
            </a:r>
            <a:endParaRPr lang="x-none" dirty="0"/>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35606" y="3505515"/>
            <a:ext cx="824852" cy="742396"/>
            <a:chOff x="7596564"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596564" y="6648239"/>
              <a:ext cx="824852" cy="541631"/>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sp>
        <p:nvSpPr>
          <p:cNvPr id="35" name="Oval 34">
            <a:extLst>
              <a:ext uri="{FF2B5EF4-FFF2-40B4-BE49-F238E27FC236}">
                <a16:creationId xmlns:a16="http://schemas.microsoft.com/office/drawing/2014/main" id="{8F687FD7-CA95-BF09-BDDD-8A78978FC67C}"/>
              </a:ext>
            </a:extLst>
          </p:cNvPr>
          <p:cNvSpPr/>
          <p:nvPr/>
        </p:nvSpPr>
        <p:spPr>
          <a:xfrm>
            <a:off x="3623886" y="3505515"/>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Registe</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transação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Uma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mostra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movimento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parte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dados e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ocorreu</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trocado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50116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Conforme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o ID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identificador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exclusivo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rastreáveis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sites do </a:t>
            </a:r>
            <a:r>
              <a:rPr lang="en-US" sz="1100" dirty="0" err="1">
                <a:latin typeface="Calibri" panose="020F0502020204030204" pitchFamily="34" charset="0"/>
                <a:cs typeface="Calibri" panose="020F0502020204030204" pitchFamily="34" charset="0"/>
              </a:rPr>
              <a:t>explorador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/são o(s)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(s) de </a:t>
            </a:r>
            <a:r>
              <a:rPr lang="en-US" sz="1100" dirty="0" err="1">
                <a:latin typeface="Calibri" panose="020F0502020204030204" pitchFamily="34" charset="0"/>
                <a:cs typeface="Calibri" panose="020F0502020204030204" pitchFamily="34" charset="0"/>
              </a:rPr>
              <a:t>envio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saída</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recebimento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receção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externo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recebe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volta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valor das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 o valor total da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diferença</a:t>
            </a:r>
            <a:r>
              <a:rPr lang="en-US" sz="1100" dirty="0">
                <a:latin typeface="Calibri" panose="020F0502020204030204" pitchFamily="34" charset="0"/>
                <a:cs typeface="Calibri" panose="020F0502020204030204" pitchFamily="34" charset="0"/>
              </a:rPr>
              <a:t> entre o valor total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saída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a:t>
            </a:r>
            <a:r>
              <a:rPr lang="en-US" sz="1100" dirty="0">
                <a:latin typeface="Calibri" panose="020F0502020204030204" pitchFamily="34" charset="0"/>
                <a:cs typeface="Calibri" panose="020F0502020204030204" pitchFamily="34" charset="0"/>
              </a:rPr>
              <a:t> 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4" name="Text Placeholder 1">
            <a:extLst>
              <a:ext uri="{FF2B5EF4-FFF2-40B4-BE49-F238E27FC236}">
                <a16:creationId xmlns:a16="http://schemas.microsoft.com/office/drawing/2014/main" id="{CAC7E1E9-D953-4E14-C2B5-C8E2AE175BE8}"/>
              </a:ext>
            </a:extLst>
          </p:cNvPr>
          <p:cNvSpPr txBox="1">
            <a:spLocks/>
          </p:cNvSpPr>
          <p:nvPr/>
        </p:nvSpPr>
        <p:spPr>
          <a:xfrm rot="1419617">
            <a:off x="3562566" y="3656912"/>
            <a:ext cx="824852" cy="541631"/>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11"/>
              </a:rPr>
              <a:t>CLIQUE PARA VER</a:t>
            </a:r>
            <a:endParaRPr lang="en-US" sz="1200" b="1" dirty="0">
              <a:solidFill>
                <a:srgbClr val="F7903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8465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Consenso</a:t>
            </a:r>
            <a:r>
              <a:rPr lang="en-US" b="1" dirty="0">
                <a:solidFill>
                  <a:srgbClr val="F79037"/>
                </a:solidFill>
              </a:rPr>
              <a:t> final</a:t>
            </a:r>
          </a:p>
          <a:p>
            <a:r>
              <a:rPr lang="en-US" dirty="0"/>
              <a:t>A </a:t>
            </a:r>
            <a:r>
              <a:rPr lang="en-US" dirty="0" err="1"/>
              <a:t>maioria</a:t>
            </a:r>
            <a:r>
              <a:rPr lang="en-US" dirty="0"/>
              <a:t> dos </a:t>
            </a:r>
            <a:r>
              <a:rPr lang="en-US" dirty="0" err="1"/>
              <a:t>participantes</a:t>
            </a:r>
            <a:r>
              <a:rPr lang="en-US" dirty="0"/>
              <a:t> </a:t>
            </a:r>
            <a:r>
              <a:rPr lang="en-US" dirty="0" err="1"/>
              <a:t>na</a:t>
            </a:r>
            <a:r>
              <a:rPr lang="en-US" dirty="0"/>
              <a:t> </a:t>
            </a:r>
            <a:r>
              <a:rPr lang="en-US" dirty="0" err="1"/>
              <a:t>rede</a:t>
            </a:r>
            <a:r>
              <a:rPr lang="en-US" dirty="0"/>
              <a:t> </a:t>
            </a:r>
            <a:r>
              <a:rPr lang="en-US" dirty="0" err="1"/>
              <a:t>blockchain</a:t>
            </a:r>
            <a:r>
              <a:rPr lang="en-US" dirty="0"/>
              <a:t> </a:t>
            </a:r>
            <a:r>
              <a:rPr lang="en-US" dirty="0" err="1"/>
              <a:t>distribuída</a:t>
            </a:r>
            <a:r>
              <a:rPr lang="en-US" dirty="0"/>
              <a:t> </a:t>
            </a:r>
            <a:r>
              <a:rPr lang="en-US" dirty="0" err="1"/>
              <a:t>deve</a:t>
            </a:r>
            <a:r>
              <a:rPr lang="en-US" dirty="0"/>
              <a:t> </a:t>
            </a:r>
            <a:r>
              <a:rPr lang="en-US" dirty="0" err="1"/>
              <a:t>concordar</a:t>
            </a:r>
            <a:r>
              <a:rPr lang="en-US" dirty="0"/>
              <a:t> com o </a:t>
            </a:r>
            <a:r>
              <a:rPr lang="en-US" dirty="0" err="1"/>
              <a:t>estado</a:t>
            </a:r>
            <a:r>
              <a:rPr lang="en-US" dirty="0"/>
              <a:t> </a:t>
            </a:r>
            <a:r>
              <a:rPr lang="en-US" dirty="0" err="1"/>
              <a:t>atual</a:t>
            </a:r>
            <a:r>
              <a:rPr lang="en-US" dirty="0"/>
              <a:t> da </a:t>
            </a:r>
            <a:r>
              <a:rPr lang="en-US" dirty="0" err="1"/>
              <a:t>rede</a:t>
            </a:r>
            <a:r>
              <a:rPr lang="en-US" dirty="0"/>
              <a:t> e a </a:t>
            </a:r>
            <a:r>
              <a:rPr lang="en-US" dirty="0" err="1"/>
              <a:t>validade</a:t>
            </a:r>
            <a:r>
              <a:rPr lang="en-US" dirty="0"/>
              <a:t> das </a:t>
            </a:r>
            <a:r>
              <a:rPr lang="en-US" dirty="0" err="1"/>
              <a:t>transações</a:t>
            </a:r>
            <a:r>
              <a:rPr lang="en-US" dirty="0"/>
              <a:t> </a:t>
            </a:r>
            <a:r>
              <a:rPr lang="en-US" dirty="0" err="1"/>
              <a:t>usando</a:t>
            </a:r>
            <a:r>
              <a:rPr lang="en-US" dirty="0"/>
              <a:t> </a:t>
            </a:r>
            <a:r>
              <a:rPr lang="en-US" dirty="0" err="1"/>
              <a:t>mecanismos</a:t>
            </a:r>
            <a:r>
              <a:rPr lang="en-US" dirty="0"/>
              <a:t> de </a:t>
            </a:r>
            <a:r>
              <a:rPr lang="en-US" dirty="0" err="1"/>
              <a:t>consenso</a:t>
            </a:r>
            <a:r>
              <a:rPr lang="en-US" dirty="0"/>
              <a:t>. </a:t>
            </a:r>
            <a:r>
              <a:rPr lang="en-US" dirty="0" err="1"/>
              <a:t>Consenso</a:t>
            </a:r>
            <a:r>
              <a:rPr lang="en-US" dirty="0"/>
              <a:t> </a:t>
            </a:r>
            <a:r>
              <a:rPr lang="en-US" dirty="0" err="1"/>
              <a:t>significa</a:t>
            </a:r>
            <a:r>
              <a:rPr lang="en-US" dirty="0"/>
              <a:t> </a:t>
            </a:r>
            <a:r>
              <a:rPr lang="en-US" dirty="0" err="1"/>
              <a:t>que</a:t>
            </a:r>
            <a:r>
              <a:rPr lang="en-US" dirty="0"/>
              <a:t> </a:t>
            </a:r>
            <a:r>
              <a:rPr lang="en-US" dirty="0" err="1"/>
              <a:t>há</a:t>
            </a:r>
            <a:r>
              <a:rPr lang="en-US" dirty="0"/>
              <a:t> um </a:t>
            </a:r>
            <a:r>
              <a:rPr lang="en-US" dirty="0" err="1"/>
              <a:t>acordo</a:t>
            </a:r>
            <a:r>
              <a:rPr lang="en-US" dirty="0"/>
              <a:t> </a:t>
            </a:r>
            <a:r>
              <a:rPr lang="en-US" dirty="0" err="1"/>
              <a:t>geral</a:t>
            </a:r>
            <a:r>
              <a:rPr lang="en-US" dirty="0"/>
              <a:t> </a:t>
            </a:r>
            <a:r>
              <a:rPr lang="en-US" dirty="0" err="1"/>
              <a:t>sobre</a:t>
            </a:r>
            <a:r>
              <a:rPr lang="en-US" dirty="0"/>
              <a:t> o </a:t>
            </a:r>
            <a:r>
              <a:rPr lang="en-US" dirty="0" err="1"/>
              <a:t>estado</a:t>
            </a:r>
            <a:r>
              <a:rPr lang="en-US" dirty="0"/>
              <a:t> </a:t>
            </a:r>
            <a:r>
              <a:rPr lang="en-US" dirty="0" err="1"/>
              <a:t>atual</a:t>
            </a:r>
            <a:r>
              <a:rPr lang="en-US" dirty="0"/>
              <a:t> da </a:t>
            </a:r>
            <a:r>
              <a:rPr lang="en-US" dirty="0" err="1"/>
              <a:t>rede</a:t>
            </a:r>
            <a:r>
              <a:rPr lang="en-US" dirty="0"/>
              <a:t>. </a:t>
            </a:r>
            <a:r>
              <a:rPr lang="en-US" dirty="0" err="1"/>
              <a:t>Dependendo</a:t>
            </a:r>
            <a:r>
              <a:rPr lang="en-US" dirty="0"/>
              <a:t> do </a:t>
            </a:r>
            <a:r>
              <a:rPr lang="en-US" dirty="0" err="1"/>
              <a:t>tipo</a:t>
            </a:r>
            <a:r>
              <a:rPr lang="en-US" dirty="0"/>
              <a:t> de </a:t>
            </a:r>
            <a:r>
              <a:rPr lang="en-US" dirty="0" err="1"/>
              <a:t>rede</a:t>
            </a:r>
            <a:r>
              <a:rPr lang="en-US" dirty="0"/>
              <a:t>, as </a:t>
            </a:r>
            <a:r>
              <a:rPr lang="en-US" dirty="0" err="1"/>
              <a:t>regras</a:t>
            </a:r>
            <a:r>
              <a:rPr lang="en-US" dirty="0"/>
              <a:t> de </a:t>
            </a:r>
            <a:r>
              <a:rPr lang="en-US" dirty="0" err="1"/>
              <a:t>acordo</a:t>
            </a:r>
            <a:r>
              <a:rPr lang="en-US" dirty="0"/>
              <a:t> </a:t>
            </a:r>
            <a:r>
              <a:rPr lang="en-US" dirty="0" err="1"/>
              <a:t>podem</a:t>
            </a:r>
            <a:r>
              <a:rPr lang="en-US" dirty="0"/>
              <a:t> </a:t>
            </a:r>
            <a:r>
              <a:rPr lang="en-US" dirty="0" err="1"/>
              <a:t>variar</a:t>
            </a:r>
            <a:r>
              <a:rPr lang="en-US" dirty="0"/>
              <a:t>, mas </a:t>
            </a:r>
            <a:r>
              <a:rPr lang="en-US" dirty="0" err="1"/>
              <a:t>normalmente</a:t>
            </a:r>
            <a:r>
              <a:rPr lang="en-US" dirty="0"/>
              <a:t> são </a:t>
            </a:r>
            <a:r>
              <a:rPr lang="en-US" dirty="0" err="1"/>
              <a:t>estabelecidas</a:t>
            </a:r>
            <a:r>
              <a:rPr lang="en-US" dirty="0"/>
              <a:t> no </a:t>
            </a:r>
            <a:r>
              <a:rPr lang="en-US" dirty="0" err="1"/>
              <a:t>início</a:t>
            </a:r>
            <a:r>
              <a:rPr lang="en-US" dirty="0"/>
              <a:t> da </a:t>
            </a:r>
            <a:r>
              <a:rPr lang="en-US" dirty="0" err="1"/>
              <a:t>rede</a:t>
            </a:r>
            <a:r>
              <a:rPr lang="en-US" dirty="0"/>
              <a:t>. Imagine um </a:t>
            </a:r>
            <a:r>
              <a:rPr lang="en-US" dirty="0" err="1"/>
              <a:t>grupo</a:t>
            </a:r>
            <a:r>
              <a:rPr lang="en-US" dirty="0"/>
              <a:t> de </a:t>
            </a:r>
            <a:r>
              <a:rPr lang="en-US" dirty="0" err="1"/>
              <a:t>pessoas</a:t>
            </a:r>
            <a:r>
              <a:rPr lang="en-US" dirty="0"/>
              <a:t> a </a:t>
            </a:r>
            <a:r>
              <a:rPr lang="en-US" dirty="0" err="1"/>
              <a:t>ir</a:t>
            </a:r>
            <a:r>
              <a:rPr lang="en-US" dirty="0"/>
              <a:t> </a:t>
            </a:r>
            <a:r>
              <a:rPr lang="en-US" dirty="0" err="1"/>
              <a:t>ao</a:t>
            </a:r>
            <a:r>
              <a:rPr lang="en-US" dirty="0"/>
              <a:t> cinema. Se </a:t>
            </a:r>
            <a:r>
              <a:rPr lang="en-US" dirty="0" err="1"/>
              <a:t>não</a:t>
            </a:r>
            <a:r>
              <a:rPr lang="en-US" dirty="0"/>
              <a:t> </a:t>
            </a:r>
            <a:r>
              <a:rPr lang="en-US" dirty="0" err="1"/>
              <a:t>houver</a:t>
            </a:r>
            <a:r>
              <a:rPr lang="en-US" dirty="0"/>
              <a:t> </a:t>
            </a:r>
            <a:r>
              <a:rPr lang="en-US" dirty="0" err="1"/>
              <a:t>desacordo</a:t>
            </a:r>
            <a:r>
              <a:rPr lang="en-US" dirty="0"/>
              <a:t> </a:t>
            </a:r>
            <a:r>
              <a:rPr lang="en-US" dirty="0" err="1"/>
              <a:t>sobre</a:t>
            </a:r>
            <a:r>
              <a:rPr lang="en-US" dirty="0"/>
              <a:t> a </a:t>
            </a:r>
            <a:r>
              <a:rPr lang="en-US" dirty="0" err="1"/>
              <a:t>seleção</a:t>
            </a:r>
            <a:r>
              <a:rPr lang="en-US" dirty="0"/>
              <a:t> de um </a:t>
            </a:r>
            <a:r>
              <a:rPr lang="en-US" dirty="0" err="1"/>
              <a:t>filme</a:t>
            </a:r>
            <a:r>
              <a:rPr lang="en-US" dirty="0"/>
              <a:t> </a:t>
            </a:r>
            <a:r>
              <a:rPr lang="en-US" dirty="0" err="1"/>
              <a:t>proposto</a:t>
            </a:r>
            <a:r>
              <a:rPr lang="en-US" dirty="0"/>
              <a:t>, um </a:t>
            </a:r>
            <a:r>
              <a:rPr lang="en-US" dirty="0" err="1"/>
              <a:t>consenso</a:t>
            </a:r>
            <a:r>
              <a:rPr lang="en-US" dirty="0"/>
              <a:t> </a:t>
            </a:r>
            <a:r>
              <a:rPr lang="en-US" dirty="0" err="1"/>
              <a:t>é</a:t>
            </a:r>
            <a:r>
              <a:rPr lang="en-US" dirty="0"/>
              <a:t> </a:t>
            </a:r>
            <a:r>
              <a:rPr lang="en-US" dirty="0" err="1"/>
              <a:t>alcançado</a:t>
            </a:r>
            <a:r>
              <a:rPr lang="en-US" dirty="0"/>
              <a:t>. Se </a:t>
            </a:r>
            <a:r>
              <a:rPr lang="en-US" dirty="0" err="1"/>
              <a:t>não</a:t>
            </a:r>
            <a:r>
              <a:rPr lang="en-US" dirty="0"/>
              <a:t> for </a:t>
            </a:r>
            <a:r>
              <a:rPr lang="en-US" dirty="0" err="1"/>
              <a:t>possível</a:t>
            </a:r>
            <a:r>
              <a:rPr lang="en-US" dirty="0"/>
              <a:t> </a:t>
            </a:r>
            <a:r>
              <a:rPr lang="en-US" dirty="0" err="1"/>
              <a:t>chegar</a:t>
            </a:r>
            <a:r>
              <a:rPr lang="en-US" dirty="0"/>
              <a:t> a um </a:t>
            </a:r>
            <a:r>
              <a:rPr lang="en-US" dirty="0" err="1"/>
              <a:t>consenso</a:t>
            </a:r>
            <a:r>
              <a:rPr lang="en-US" dirty="0"/>
              <a:t>, o </a:t>
            </a:r>
            <a:r>
              <a:rPr lang="en-US" dirty="0" err="1"/>
              <a:t>grupo</a:t>
            </a:r>
            <a:r>
              <a:rPr lang="en-US" dirty="0"/>
              <a:t> </a:t>
            </a:r>
            <a:r>
              <a:rPr lang="en-US" dirty="0" err="1"/>
              <a:t>pode</a:t>
            </a:r>
            <a:r>
              <a:rPr lang="en-US" dirty="0"/>
              <a:t> </a:t>
            </a:r>
            <a:r>
              <a:rPr lang="en-US" dirty="0" err="1"/>
              <a:t>dividir</a:t>
            </a:r>
            <a:r>
              <a:rPr lang="en-US" dirty="0"/>
              <a:t>-se e </a:t>
            </a:r>
            <a:r>
              <a:rPr lang="en-US" dirty="0" err="1"/>
              <a:t>seguir</a:t>
            </a:r>
            <a:r>
              <a:rPr lang="en-US" dirty="0"/>
              <a:t> </a:t>
            </a:r>
            <a:r>
              <a:rPr lang="en-US" dirty="0" err="1"/>
              <a:t>caminhos</a:t>
            </a:r>
            <a:r>
              <a:rPr lang="en-US" dirty="0"/>
              <a:t> </a:t>
            </a:r>
            <a:r>
              <a:rPr lang="en-US" dirty="0" err="1"/>
              <a:t>separados</a:t>
            </a:r>
            <a:r>
              <a:rPr lang="en-US" dirty="0"/>
              <a:t>. </a:t>
            </a:r>
            <a:r>
              <a:rPr lang="en-US" dirty="0" err="1"/>
              <a:t>Em</a:t>
            </a:r>
            <a:r>
              <a:rPr lang="en-US" dirty="0"/>
              <a:t> </a:t>
            </a:r>
            <a:r>
              <a:rPr lang="en-US" dirty="0" err="1"/>
              <a:t>termos</a:t>
            </a:r>
            <a:r>
              <a:rPr lang="en-US" dirty="0"/>
              <a:t> de </a:t>
            </a:r>
            <a:r>
              <a:rPr lang="en-US" dirty="0" err="1"/>
              <a:t>blockchain</a:t>
            </a:r>
            <a:r>
              <a:rPr lang="en-US" dirty="0"/>
              <a:t>, o </a:t>
            </a:r>
            <a:r>
              <a:rPr lang="en-US" dirty="0" err="1"/>
              <a:t>processo</a:t>
            </a:r>
            <a:r>
              <a:rPr lang="en-US" dirty="0"/>
              <a:t> </a:t>
            </a:r>
            <a:r>
              <a:rPr lang="en-US" dirty="0" err="1"/>
              <a:t>é</a:t>
            </a:r>
            <a:r>
              <a:rPr lang="en-US" dirty="0"/>
              <a:t> </a:t>
            </a:r>
            <a:r>
              <a:rPr lang="en-US" dirty="0" err="1"/>
              <a:t>formalizado</a:t>
            </a:r>
            <a:r>
              <a:rPr lang="en-US" dirty="0"/>
              <a:t> e </a:t>
            </a:r>
            <a:r>
              <a:rPr lang="en-US" dirty="0" err="1"/>
              <a:t>chegar</a:t>
            </a:r>
            <a:r>
              <a:rPr lang="en-US" dirty="0"/>
              <a:t> a um </a:t>
            </a:r>
            <a:r>
              <a:rPr lang="en-US" dirty="0" err="1"/>
              <a:t>consenso</a:t>
            </a:r>
            <a:r>
              <a:rPr lang="en-US" dirty="0"/>
              <a:t> </a:t>
            </a:r>
            <a:r>
              <a:rPr lang="en-US" dirty="0" err="1"/>
              <a:t>significa</a:t>
            </a:r>
            <a:r>
              <a:rPr lang="en-US" dirty="0"/>
              <a:t> </a:t>
            </a:r>
            <a:r>
              <a:rPr lang="en-US" dirty="0" err="1"/>
              <a:t>que</a:t>
            </a:r>
            <a:r>
              <a:rPr lang="en-US" dirty="0"/>
              <a:t> </a:t>
            </a:r>
            <a:r>
              <a:rPr lang="en-US" dirty="0" err="1"/>
              <a:t>pelo</a:t>
            </a:r>
            <a:r>
              <a:rPr lang="en-US" dirty="0"/>
              <a:t> </a:t>
            </a:r>
            <a:r>
              <a:rPr lang="en-US" dirty="0" err="1"/>
              <a:t>menos</a:t>
            </a:r>
            <a:r>
              <a:rPr lang="en-US" dirty="0"/>
              <a:t> 51% dos </a:t>
            </a:r>
            <a:r>
              <a:rPr lang="en-US" dirty="0" err="1"/>
              <a:t>nós</a:t>
            </a:r>
            <a:r>
              <a:rPr lang="en-US" dirty="0"/>
              <a:t> da </a:t>
            </a:r>
            <a:r>
              <a:rPr lang="en-US" dirty="0" err="1"/>
              <a:t>rede</a:t>
            </a:r>
            <a:r>
              <a:rPr lang="en-US" dirty="0"/>
              <a:t> </a:t>
            </a:r>
            <a:r>
              <a:rPr lang="en-US" dirty="0" err="1"/>
              <a:t>concordam</a:t>
            </a:r>
            <a:r>
              <a:rPr lang="en-US" dirty="0"/>
              <a:t> com o </a:t>
            </a:r>
            <a:r>
              <a:rPr lang="en-US" dirty="0" err="1"/>
              <a:t>próximo</a:t>
            </a:r>
            <a:r>
              <a:rPr lang="en-US" dirty="0"/>
              <a:t> </a:t>
            </a:r>
            <a:r>
              <a:rPr lang="en-US" dirty="0" err="1"/>
              <a:t>estado</a:t>
            </a:r>
            <a:r>
              <a:rPr lang="en-US" dirty="0"/>
              <a:t> global da </a:t>
            </a:r>
            <a:r>
              <a:rPr lang="en-US" dirty="0" err="1"/>
              <a:t>rede</a:t>
            </a:r>
            <a:r>
              <a:rPr lang="en-US" dirty="0"/>
              <a:t>.</a:t>
            </a:r>
          </a:p>
          <a:p>
            <a:endParaRPr lang="en-US" dirty="0"/>
          </a:p>
          <a:p>
            <a:r>
              <a:rPr lang="en-US" b="1" dirty="0" err="1">
                <a:solidFill>
                  <a:srgbClr val="F79037"/>
                </a:solidFill>
              </a:rPr>
              <a:t>Vincule</a:t>
            </a:r>
            <a:r>
              <a:rPr lang="en-US" b="1" dirty="0">
                <a:solidFill>
                  <a:srgbClr val="F79037"/>
                </a:solidFill>
              </a:rPr>
              <a:t> </a:t>
            </a:r>
            <a:r>
              <a:rPr lang="en-US" b="1" dirty="0" err="1">
                <a:solidFill>
                  <a:srgbClr val="F79037"/>
                </a:solidFill>
              </a:rPr>
              <a:t>os</a:t>
            </a:r>
            <a:r>
              <a:rPr lang="en-US" b="1" dirty="0">
                <a:solidFill>
                  <a:srgbClr val="F79037"/>
                </a:solidFill>
              </a:rPr>
              <a:t> </a:t>
            </a:r>
            <a:r>
              <a:rPr lang="en-US" b="1" dirty="0" err="1">
                <a:solidFill>
                  <a:srgbClr val="F79037"/>
                </a:solidFill>
              </a:rPr>
              <a:t>blocos</a:t>
            </a:r>
            <a:endParaRPr lang="en-US" b="1" dirty="0">
              <a:solidFill>
                <a:srgbClr val="F79037"/>
              </a:solidFill>
            </a:endParaRPr>
          </a:p>
          <a:p>
            <a:r>
              <a:rPr lang="en-US" dirty="0"/>
              <a:t>Uma </a:t>
            </a:r>
            <a:r>
              <a:rPr lang="en-US" dirty="0" err="1"/>
              <a:t>vez</a:t>
            </a:r>
            <a:r>
              <a:rPr lang="en-US" dirty="0"/>
              <a:t> </a:t>
            </a:r>
            <a:r>
              <a:rPr lang="en-US" dirty="0" err="1"/>
              <a:t>alcançado</a:t>
            </a:r>
            <a:r>
              <a:rPr lang="en-US" dirty="0"/>
              <a:t> o </a:t>
            </a:r>
            <a:r>
              <a:rPr lang="en-US" dirty="0" err="1"/>
              <a:t>consenso</a:t>
            </a:r>
            <a:r>
              <a:rPr lang="en-US" dirty="0"/>
              <a:t>, as </a:t>
            </a:r>
            <a:r>
              <a:rPr lang="en-US" dirty="0" err="1"/>
              <a:t>transações</a:t>
            </a:r>
            <a:r>
              <a:rPr lang="en-US" dirty="0"/>
              <a:t> no </a:t>
            </a:r>
            <a:r>
              <a:rPr lang="en-US" dirty="0" err="1"/>
              <a:t>blockchain</a:t>
            </a:r>
            <a:r>
              <a:rPr lang="en-US" dirty="0"/>
              <a:t> são </a:t>
            </a:r>
            <a:r>
              <a:rPr lang="en-US" dirty="0" err="1"/>
              <a:t>gravadas</a:t>
            </a:r>
            <a:r>
              <a:rPr lang="en-US" dirty="0"/>
              <a:t> </a:t>
            </a:r>
            <a:r>
              <a:rPr lang="en-US" dirty="0" err="1"/>
              <a:t>em</a:t>
            </a:r>
            <a:r>
              <a:rPr lang="en-US" dirty="0"/>
              <a:t> </a:t>
            </a:r>
            <a:r>
              <a:rPr lang="en-US" dirty="0" err="1"/>
              <a:t>blocos</a:t>
            </a:r>
            <a:r>
              <a:rPr lang="en-US" dirty="0"/>
              <a:t>. Um hash </a:t>
            </a:r>
            <a:r>
              <a:rPr lang="en-US" dirty="0" err="1"/>
              <a:t>criptográfico</a:t>
            </a:r>
            <a:r>
              <a:rPr lang="en-US" dirty="0"/>
              <a:t> </a:t>
            </a:r>
            <a:r>
              <a:rPr lang="en-US" dirty="0" err="1"/>
              <a:t>também</a:t>
            </a:r>
            <a:r>
              <a:rPr lang="en-US" dirty="0"/>
              <a:t> </a:t>
            </a:r>
            <a:r>
              <a:rPr lang="en-US" dirty="0" err="1"/>
              <a:t>é</a:t>
            </a:r>
            <a:r>
              <a:rPr lang="en-US" dirty="0"/>
              <a:t> </a:t>
            </a:r>
            <a:r>
              <a:rPr lang="en-US" dirty="0" err="1"/>
              <a:t>anexado</a:t>
            </a:r>
            <a:r>
              <a:rPr lang="en-US" dirty="0"/>
              <a:t> a </a:t>
            </a:r>
            <a:r>
              <a:rPr lang="en-US" dirty="0" err="1"/>
              <a:t>cada</a:t>
            </a:r>
            <a:r>
              <a:rPr lang="en-US" dirty="0"/>
              <a:t> novo </a:t>
            </a:r>
            <a:r>
              <a:rPr lang="en-US" dirty="0" err="1"/>
              <a:t>bloco</a:t>
            </a:r>
            <a:r>
              <a:rPr lang="en-US" dirty="0"/>
              <a:t>, </a:t>
            </a:r>
            <a:r>
              <a:rPr lang="en-US" dirty="0" err="1"/>
              <a:t>conforme</a:t>
            </a:r>
            <a:r>
              <a:rPr lang="en-US" dirty="0"/>
              <a:t> </a:t>
            </a:r>
            <a:r>
              <a:rPr lang="en-US" dirty="0" err="1"/>
              <a:t>mostrado</a:t>
            </a:r>
            <a:r>
              <a:rPr lang="en-US" dirty="0"/>
              <a:t> no </a:t>
            </a:r>
            <a:r>
              <a:rPr lang="en-US" dirty="0" err="1"/>
              <a:t>vídeo</a:t>
            </a:r>
            <a:r>
              <a:rPr lang="en-US" dirty="0"/>
              <a:t> anterior. O hash </a:t>
            </a:r>
            <a:r>
              <a:rPr lang="en-US" dirty="0" err="1"/>
              <a:t>então</a:t>
            </a:r>
            <a:r>
              <a:rPr lang="en-US" dirty="0"/>
              <a:t> </a:t>
            </a:r>
            <a:r>
              <a:rPr lang="en-US" dirty="0" err="1"/>
              <a:t>cria</a:t>
            </a:r>
            <a:r>
              <a:rPr lang="en-US" dirty="0"/>
              <a:t> a </a:t>
            </a:r>
            <a:r>
              <a:rPr lang="en-US" dirty="0" err="1"/>
              <a:t>cadeia</a:t>
            </a:r>
            <a:r>
              <a:rPr lang="en-US" dirty="0"/>
              <a:t> </a:t>
            </a:r>
            <a:r>
              <a:rPr lang="en-US" dirty="0" err="1"/>
              <a:t>que</a:t>
            </a:r>
            <a:r>
              <a:rPr lang="en-US" dirty="0"/>
              <a:t> </a:t>
            </a:r>
            <a:r>
              <a:rPr lang="en-US" dirty="0" err="1"/>
              <a:t>liga</a:t>
            </a:r>
            <a:r>
              <a:rPr lang="en-US" dirty="0"/>
              <a:t> </a:t>
            </a:r>
            <a:r>
              <a:rPr lang="en-US" dirty="0" err="1"/>
              <a:t>os</a:t>
            </a:r>
            <a:r>
              <a:rPr lang="en-US" dirty="0"/>
              <a:t> </a:t>
            </a:r>
            <a:r>
              <a:rPr lang="en-US" dirty="0" err="1"/>
              <a:t>blocos</a:t>
            </a:r>
            <a:r>
              <a:rPr lang="en-US" dirty="0"/>
              <a:t>. Se </a:t>
            </a:r>
            <a:r>
              <a:rPr lang="en-US" dirty="0" err="1"/>
              <a:t>os</a:t>
            </a:r>
            <a:r>
              <a:rPr lang="en-US" dirty="0"/>
              <a:t> dados no </a:t>
            </a:r>
            <a:r>
              <a:rPr lang="en-US" dirty="0" err="1"/>
              <a:t>bloco</a:t>
            </a:r>
            <a:r>
              <a:rPr lang="en-US" dirty="0"/>
              <a:t> </a:t>
            </a:r>
            <a:r>
              <a:rPr lang="en-US" dirty="0" err="1"/>
              <a:t>forem</a:t>
            </a:r>
            <a:r>
              <a:rPr lang="en-US" dirty="0"/>
              <a:t> </a:t>
            </a:r>
            <a:r>
              <a:rPr lang="en-US" dirty="0" err="1"/>
              <a:t>editados</a:t>
            </a:r>
            <a:r>
              <a:rPr lang="en-US" dirty="0"/>
              <a:t>, o valor do hash </a:t>
            </a:r>
            <a:r>
              <a:rPr lang="en-US" dirty="0" err="1"/>
              <a:t>muda</a:t>
            </a:r>
            <a:r>
              <a:rPr lang="en-US" dirty="0"/>
              <a:t>, o </a:t>
            </a:r>
            <a:r>
              <a:rPr lang="en-US" dirty="0" err="1"/>
              <a:t>que</a:t>
            </a:r>
            <a:r>
              <a:rPr lang="en-US" dirty="0"/>
              <a:t> </a:t>
            </a:r>
            <a:r>
              <a:rPr lang="en-US" dirty="0" err="1"/>
              <a:t>mostra</a:t>
            </a:r>
            <a:r>
              <a:rPr lang="en-US" dirty="0"/>
              <a:t> </a:t>
            </a:r>
            <a:r>
              <a:rPr lang="en-US" dirty="0" err="1"/>
              <a:t>adulteração</a:t>
            </a:r>
            <a:r>
              <a:rPr lang="en-US" dirty="0"/>
              <a:t>. </a:t>
            </a:r>
            <a:r>
              <a:rPr lang="en-US" dirty="0" err="1"/>
              <a:t>Cada</a:t>
            </a:r>
            <a:r>
              <a:rPr lang="en-US" dirty="0"/>
              <a:t> </a:t>
            </a:r>
            <a:r>
              <a:rPr lang="en-US" dirty="0" err="1"/>
              <a:t>bloco</a:t>
            </a:r>
            <a:r>
              <a:rPr lang="en-US" dirty="0"/>
              <a:t> </a:t>
            </a:r>
            <a:r>
              <a:rPr lang="en-US" dirty="0" err="1"/>
              <a:t>adicional</a:t>
            </a:r>
            <a:r>
              <a:rPr lang="en-US" dirty="0"/>
              <a:t> </a:t>
            </a:r>
            <a:r>
              <a:rPr lang="en-US" dirty="0" err="1"/>
              <a:t>verifica</a:t>
            </a:r>
            <a:r>
              <a:rPr lang="en-US" dirty="0"/>
              <a:t> </a:t>
            </a:r>
            <a:r>
              <a:rPr lang="en-US" dirty="0" err="1"/>
              <a:t>novamente</a:t>
            </a:r>
            <a:r>
              <a:rPr lang="en-US" dirty="0"/>
              <a:t> o </a:t>
            </a:r>
            <a:r>
              <a:rPr lang="en-US" dirty="0" err="1"/>
              <a:t>bloco</a:t>
            </a:r>
            <a:r>
              <a:rPr lang="en-US" dirty="0"/>
              <a:t> anterior </a:t>
            </a:r>
          </a:p>
          <a:p>
            <a:endParaRPr lang="en-US" b="1" dirty="0">
              <a:solidFill>
                <a:srgbClr val="F79037"/>
              </a:solidFill>
            </a:endParaRPr>
          </a:p>
          <a:p>
            <a:r>
              <a:rPr lang="en-US" b="1" dirty="0" err="1">
                <a:solidFill>
                  <a:srgbClr val="F79037"/>
                </a:solidFill>
              </a:rPr>
              <a:t>Compartilhe</a:t>
            </a:r>
            <a:r>
              <a:rPr lang="en-US" b="1" dirty="0">
                <a:solidFill>
                  <a:srgbClr val="F79037"/>
                </a:solidFill>
              </a:rPr>
              <a:t> o </a:t>
            </a:r>
            <a:r>
              <a:rPr lang="en-US" b="1" dirty="0" err="1">
                <a:solidFill>
                  <a:srgbClr val="F79037"/>
                </a:solidFill>
              </a:rPr>
              <a:t>livro-razão</a:t>
            </a:r>
            <a:r>
              <a:rPr lang="en-US" b="1" dirty="0">
                <a:solidFill>
                  <a:srgbClr val="F79037"/>
                </a:solidFill>
              </a:rPr>
              <a:t> (i.e., Ledger)</a:t>
            </a:r>
          </a:p>
          <a:p>
            <a:r>
              <a:rPr lang="en-US" dirty="0"/>
              <a:t>O </a:t>
            </a:r>
            <a:r>
              <a:rPr lang="en-US" dirty="0" err="1"/>
              <a:t>sistema</a:t>
            </a:r>
            <a:r>
              <a:rPr lang="en-US" dirty="0"/>
              <a:t> </a:t>
            </a:r>
            <a:r>
              <a:rPr lang="en-US" dirty="0" err="1"/>
              <a:t>então</a:t>
            </a:r>
            <a:r>
              <a:rPr lang="en-US" dirty="0"/>
              <a:t> </a:t>
            </a:r>
            <a:r>
              <a:rPr lang="en-US" dirty="0" err="1"/>
              <a:t>transmite</a:t>
            </a:r>
            <a:r>
              <a:rPr lang="en-US" dirty="0"/>
              <a:t> a </a:t>
            </a:r>
            <a:r>
              <a:rPr lang="en-US" dirty="0" err="1"/>
              <a:t>cópia</a:t>
            </a:r>
            <a:r>
              <a:rPr lang="en-US" dirty="0"/>
              <a:t> </a:t>
            </a:r>
            <a:r>
              <a:rPr lang="en-US" dirty="0" err="1"/>
              <a:t>mais</a:t>
            </a:r>
            <a:r>
              <a:rPr lang="en-US" dirty="0"/>
              <a:t> </a:t>
            </a:r>
            <a:r>
              <a:rPr lang="en-US" dirty="0" err="1"/>
              <a:t>recente</a:t>
            </a:r>
            <a:r>
              <a:rPr lang="en-US" dirty="0"/>
              <a:t> do </a:t>
            </a:r>
            <a:r>
              <a:rPr lang="en-US" dirty="0" err="1"/>
              <a:t>registo</a:t>
            </a:r>
            <a:r>
              <a:rPr lang="en-US" dirty="0"/>
              <a:t> central </a:t>
            </a:r>
            <a:r>
              <a:rPr lang="en-US" dirty="0" err="1"/>
              <a:t>para</a:t>
            </a:r>
            <a:r>
              <a:rPr lang="en-US" dirty="0"/>
              <a:t> </a:t>
            </a:r>
            <a:r>
              <a:rPr lang="en-US" dirty="0" err="1"/>
              <a:t>todos</a:t>
            </a:r>
            <a:r>
              <a:rPr lang="en-US" dirty="0"/>
              <a:t> </a:t>
            </a:r>
            <a:r>
              <a:rPr lang="en-US" dirty="0" err="1"/>
              <a:t>os</a:t>
            </a:r>
            <a:r>
              <a:rPr lang="en-US" dirty="0"/>
              <a:t> </a:t>
            </a:r>
            <a:r>
              <a:rPr lang="en-US" dirty="0" err="1"/>
              <a:t>participantes</a:t>
            </a:r>
            <a:r>
              <a:rPr lang="en-US" dirty="0"/>
              <a:t> da </a:t>
            </a:r>
            <a:r>
              <a:rPr lang="en-US" dirty="0" err="1"/>
              <a:t>rede</a:t>
            </a:r>
            <a:r>
              <a:rPr lang="en-US" dirty="0"/>
              <a:t>, </a:t>
            </a:r>
            <a:r>
              <a:rPr lang="en-US" dirty="0" err="1"/>
              <a:t>que</a:t>
            </a:r>
            <a:r>
              <a:rPr lang="en-US" dirty="0"/>
              <a:t> </a:t>
            </a:r>
            <a:r>
              <a:rPr lang="en-US" dirty="0" err="1"/>
              <a:t>atualiza</a:t>
            </a:r>
            <a:r>
              <a:rPr lang="en-US" dirty="0"/>
              <a:t> o status da </a:t>
            </a:r>
            <a:r>
              <a:rPr lang="en-US" dirty="0" err="1"/>
              <a:t>cópia</a:t>
            </a:r>
            <a:r>
              <a:rPr lang="en-US" dirty="0"/>
              <a:t> </a:t>
            </a:r>
            <a:r>
              <a:rPr lang="en-US" dirty="0" err="1"/>
              <a:t>armazenada</a:t>
            </a:r>
            <a:r>
              <a:rPr lang="en-US" dirty="0"/>
              <a:t> do </a:t>
            </a:r>
            <a:r>
              <a:rPr lang="en-US" dirty="0" err="1"/>
              <a:t>blockchain</a:t>
            </a:r>
            <a:r>
              <a:rPr lang="en-US" dirty="0"/>
              <a:t> </a:t>
            </a:r>
            <a:r>
              <a:rPr lang="en-US" dirty="0" err="1"/>
              <a:t>para</a:t>
            </a:r>
            <a:r>
              <a:rPr lang="en-US" dirty="0"/>
              <a:t> </a:t>
            </a:r>
            <a:r>
              <a:rPr lang="en-US" dirty="0" err="1"/>
              <a:t>todos</a:t>
            </a:r>
            <a:r>
              <a:rPr lang="en-US" dirty="0"/>
              <a:t> </a:t>
            </a:r>
            <a:r>
              <a:rPr lang="en-US" dirty="0" err="1"/>
              <a:t>os</a:t>
            </a:r>
            <a:r>
              <a:rPr lang="en-US" dirty="0"/>
              <a:t> </a:t>
            </a:r>
            <a:r>
              <a:rPr lang="en-US" dirty="0" err="1"/>
              <a:t>participantes</a:t>
            </a:r>
            <a:r>
              <a:rPr lang="en-US" dirty="0"/>
              <a:t>. A </a:t>
            </a:r>
            <a:r>
              <a:rPr lang="en-US" dirty="0" err="1"/>
              <a:t>mineração</a:t>
            </a:r>
            <a:r>
              <a:rPr lang="en-US" dirty="0"/>
              <a:t> </a:t>
            </a:r>
            <a:r>
              <a:rPr lang="en-US" dirty="0" err="1"/>
              <a:t>requer</a:t>
            </a:r>
            <a:r>
              <a:rPr lang="en-US" dirty="0"/>
              <a:t> </a:t>
            </a:r>
            <a:r>
              <a:rPr lang="en-US" dirty="0" err="1"/>
              <a:t>recursos</a:t>
            </a:r>
            <a:r>
              <a:rPr lang="en-US" dirty="0"/>
              <a:t> </a:t>
            </a:r>
            <a:r>
              <a:rPr lang="en-US" dirty="0" err="1"/>
              <a:t>computacionais</a:t>
            </a:r>
            <a:r>
              <a:rPr lang="en-US" dirty="0"/>
              <a:t> </a:t>
            </a:r>
            <a:r>
              <a:rPr lang="en-US" dirty="0" err="1"/>
              <a:t>significativos</a:t>
            </a:r>
            <a:r>
              <a:rPr lang="en-US" dirty="0"/>
              <a:t> e </a:t>
            </a:r>
            <a:r>
              <a:rPr lang="en-US" dirty="0" err="1"/>
              <a:t>leva</a:t>
            </a:r>
            <a:r>
              <a:rPr lang="en-US" dirty="0"/>
              <a:t> </a:t>
            </a:r>
            <a:r>
              <a:rPr lang="en-US" dirty="0" err="1"/>
              <a:t>muito</a:t>
            </a:r>
            <a:r>
              <a:rPr lang="en-US" dirty="0"/>
              <a:t> tempo </a:t>
            </a:r>
            <a:r>
              <a:rPr lang="en-US" dirty="0" err="1"/>
              <a:t>devido</a:t>
            </a:r>
            <a:r>
              <a:rPr lang="en-US" dirty="0"/>
              <a:t> </a:t>
            </a:r>
            <a:r>
              <a:rPr lang="en-US" dirty="0" err="1"/>
              <a:t>à</a:t>
            </a:r>
            <a:r>
              <a:rPr lang="en-US" dirty="0"/>
              <a:t> </a:t>
            </a:r>
            <a:r>
              <a:rPr lang="en-US" dirty="0" err="1"/>
              <a:t>complexidade</a:t>
            </a:r>
            <a:r>
              <a:rPr lang="en-US" dirty="0"/>
              <a:t> do </a:t>
            </a:r>
            <a:r>
              <a:rPr lang="en-US" dirty="0" err="1"/>
              <a:t>processo</a:t>
            </a:r>
            <a:r>
              <a:rPr lang="en-US" dirty="0"/>
              <a:t> de software. </a:t>
            </a:r>
            <a:r>
              <a:rPr lang="en-US" dirty="0" err="1"/>
              <a:t>Em</a:t>
            </a:r>
            <a:r>
              <a:rPr lang="en-US" dirty="0"/>
              <a:t> </a:t>
            </a:r>
            <a:r>
              <a:rPr lang="en-US" dirty="0" err="1"/>
              <a:t>troca</a:t>
            </a:r>
            <a:r>
              <a:rPr lang="en-US" dirty="0"/>
              <a:t>, </a:t>
            </a:r>
            <a:r>
              <a:rPr lang="en-US" dirty="0" err="1"/>
              <a:t>os</a:t>
            </a:r>
            <a:r>
              <a:rPr lang="en-US" dirty="0"/>
              <a:t> </a:t>
            </a:r>
            <a:r>
              <a:rPr lang="en-US" dirty="0" err="1"/>
              <a:t>mineradores</a:t>
            </a:r>
            <a:r>
              <a:rPr lang="en-US" dirty="0"/>
              <a:t> </a:t>
            </a:r>
            <a:r>
              <a:rPr lang="en-US" dirty="0" err="1"/>
              <a:t>ganham</a:t>
            </a:r>
            <a:r>
              <a:rPr lang="en-US" dirty="0"/>
              <a:t> </a:t>
            </a:r>
            <a:r>
              <a:rPr lang="en-US" dirty="0" err="1"/>
              <a:t>uma</a:t>
            </a:r>
            <a:r>
              <a:rPr lang="en-US" dirty="0"/>
              <a:t> </a:t>
            </a:r>
            <a:r>
              <a:rPr lang="en-US" dirty="0" err="1"/>
              <a:t>pequena</a:t>
            </a:r>
            <a:r>
              <a:rPr lang="en-US" dirty="0"/>
              <a:t> </a:t>
            </a:r>
            <a:r>
              <a:rPr lang="en-US" dirty="0" err="1"/>
              <a:t>quantia</a:t>
            </a:r>
            <a:r>
              <a:rPr lang="en-US" dirty="0"/>
              <a:t> </a:t>
            </a:r>
            <a:r>
              <a:rPr lang="en-US" dirty="0" err="1"/>
              <a:t>em</a:t>
            </a:r>
            <a:r>
              <a:rPr lang="en-US" dirty="0"/>
              <a:t> </a:t>
            </a:r>
            <a:r>
              <a:rPr lang="en-US" dirty="0" err="1"/>
              <a:t>criptomoeda</a:t>
            </a:r>
            <a:r>
              <a:rPr lang="en-US" dirty="0"/>
              <a:t>. </a:t>
            </a:r>
            <a:r>
              <a:rPr lang="en-US" dirty="0" err="1"/>
              <a:t>Os</a:t>
            </a:r>
            <a:r>
              <a:rPr lang="en-US" dirty="0"/>
              <a:t> </a:t>
            </a:r>
            <a:r>
              <a:rPr lang="en-US" dirty="0" err="1"/>
              <a:t>mineradores</a:t>
            </a:r>
            <a:r>
              <a:rPr lang="en-US" dirty="0"/>
              <a:t> </a:t>
            </a:r>
            <a:r>
              <a:rPr lang="en-US" dirty="0" err="1"/>
              <a:t>atuam</a:t>
            </a:r>
            <a:r>
              <a:rPr lang="en-US" dirty="0"/>
              <a:t> </a:t>
            </a:r>
            <a:r>
              <a:rPr lang="en-US" dirty="0" err="1"/>
              <a:t>como</a:t>
            </a:r>
            <a:r>
              <a:rPr lang="en-US" dirty="0"/>
              <a:t> </a:t>
            </a:r>
            <a:r>
              <a:rPr lang="en-US" dirty="0" err="1"/>
              <a:t>funcionários</a:t>
            </a:r>
            <a:r>
              <a:rPr lang="en-US" dirty="0"/>
              <a:t> </a:t>
            </a:r>
            <a:r>
              <a:rPr lang="en-US" dirty="0" err="1"/>
              <a:t>modernos</a:t>
            </a:r>
            <a:r>
              <a:rPr lang="en-US" dirty="0"/>
              <a:t> </a:t>
            </a:r>
            <a:r>
              <a:rPr lang="en-US" dirty="0" err="1"/>
              <a:t>que</a:t>
            </a:r>
            <a:r>
              <a:rPr lang="en-US" dirty="0"/>
              <a:t> </a:t>
            </a:r>
            <a:r>
              <a:rPr lang="en-US" dirty="0" err="1"/>
              <a:t>registram</a:t>
            </a:r>
            <a:r>
              <a:rPr lang="en-US" dirty="0"/>
              <a:t> </a:t>
            </a:r>
            <a:r>
              <a:rPr lang="en-US" dirty="0" err="1"/>
              <a:t>transações</a:t>
            </a:r>
            <a:r>
              <a:rPr lang="en-US" dirty="0"/>
              <a:t> e </a:t>
            </a:r>
            <a:r>
              <a:rPr lang="en-US" dirty="0" err="1"/>
              <a:t>cobram</a:t>
            </a:r>
            <a:r>
              <a:rPr lang="en-US" dirty="0"/>
              <a:t> </a:t>
            </a:r>
            <a:r>
              <a:rPr lang="en-US" dirty="0" err="1"/>
              <a:t>taxas</a:t>
            </a:r>
            <a:r>
              <a:rPr lang="en-US" dirty="0"/>
              <a:t> de </a:t>
            </a:r>
            <a:r>
              <a:rPr lang="en-US" dirty="0" err="1"/>
              <a:t>transação</a:t>
            </a:r>
            <a:r>
              <a:rPr lang="en-US" dirty="0"/>
              <a:t>. </a:t>
            </a:r>
            <a:r>
              <a:rPr lang="en-US" dirty="0" err="1"/>
              <a:t>Todos</a:t>
            </a:r>
            <a:r>
              <a:rPr lang="en-US" dirty="0"/>
              <a:t> </a:t>
            </a:r>
            <a:r>
              <a:rPr lang="en-US" dirty="0" err="1"/>
              <a:t>os</a:t>
            </a:r>
            <a:r>
              <a:rPr lang="en-US" dirty="0"/>
              <a:t> </a:t>
            </a:r>
            <a:r>
              <a:rPr lang="en-US" dirty="0" err="1"/>
              <a:t>participantes</a:t>
            </a:r>
            <a:r>
              <a:rPr lang="en-US" dirty="0"/>
              <a:t> da </a:t>
            </a:r>
            <a:r>
              <a:rPr lang="en-US" dirty="0" err="1"/>
              <a:t>rede</a:t>
            </a:r>
            <a:r>
              <a:rPr lang="en-US" dirty="0"/>
              <a:t> </a:t>
            </a:r>
            <a:r>
              <a:rPr lang="en-US" dirty="0" err="1"/>
              <a:t>chegam</a:t>
            </a:r>
            <a:r>
              <a:rPr lang="en-US" dirty="0"/>
              <a:t> a um </a:t>
            </a:r>
            <a:r>
              <a:rPr lang="en-US" dirty="0" err="1"/>
              <a:t>consenso</a:t>
            </a:r>
            <a:r>
              <a:rPr lang="en-US" dirty="0"/>
              <a:t> </a:t>
            </a:r>
            <a:r>
              <a:rPr lang="en-US" dirty="0" err="1"/>
              <a:t>sobre</a:t>
            </a:r>
            <a:r>
              <a:rPr lang="en-US" dirty="0"/>
              <a:t> </a:t>
            </a:r>
            <a:r>
              <a:rPr lang="en-US" dirty="0" err="1"/>
              <a:t>quem</a:t>
            </a:r>
            <a:r>
              <a:rPr lang="en-US" dirty="0"/>
              <a:t> </a:t>
            </a:r>
            <a:r>
              <a:rPr lang="en-US" dirty="0" err="1"/>
              <a:t>possui</a:t>
            </a:r>
            <a:r>
              <a:rPr lang="en-US" dirty="0"/>
              <a:t> </a:t>
            </a:r>
            <a:r>
              <a:rPr lang="en-US" dirty="0" err="1"/>
              <a:t>quais</a:t>
            </a:r>
            <a:r>
              <a:rPr lang="en-US" dirty="0"/>
              <a:t> </a:t>
            </a:r>
            <a:r>
              <a:rPr lang="en-US" dirty="0" err="1"/>
              <a:t>moedas</a:t>
            </a:r>
            <a:r>
              <a:rPr lang="en-US" dirty="0"/>
              <a:t> e/</a:t>
            </a:r>
            <a:r>
              <a:rPr lang="en-US" dirty="0" err="1"/>
              <a:t>ou</a:t>
            </a:r>
            <a:r>
              <a:rPr lang="en-US" dirty="0"/>
              <a:t> tokens.</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(1,12 MB </a:t>
            </a:r>
            <a:r>
              <a:rPr lang="en-US" sz="1100" dirty="0" err="1">
                <a:latin typeface="Calibri" panose="020F0502020204030204" pitchFamily="34" charset="0"/>
                <a:cs typeface="Calibri" panose="020F0502020204030204" pitchFamily="34" charset="0"/>
              </a:rPr>
              <a:t>neste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 taxa </a:t>
            </a:r>
            <a:r>
              <a:rPr lang="en-US" sz="1100" dirty="0" err="1">
                <a:latin typeface="Calibri" panose="020F0502020204030204" pitchFamily="34" charset="0"/>
                <a:cs typeface="Calibri" panose="020F0502020204030204" pitchFamily="34" charset="0"/>
              </a:rPr>
              <a:t>mediana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incluída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qual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a:t>
            </a:r>
            <a:r>
              <a:rPr lang="en-US" sz="1100" dirty="0" err="1">
                <a:latin typeface="Calibri" panose="020F0502020204030204" pitchFamily="34" charset="0"/>
                <a:cs typeface="Calibri" panose="020F0502020204030204" pitchFamily="34" charset="0"/>
              </a:rPr>
              <a:t>fazenda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mineração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extraiu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e outros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consulte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3) são </a:t>
            </a:r>
            <a:r>
              <a:rPr lang="en-US" sz="1100" dirty="0" err="1">
                <a:latin typeface="Calibri" panose="020F0502020204030204" pitchFamily="34" charset="0"/>
                <a:cs typeface="Calibri" panose="020F0502020204030204" pitchFamily="34" charset="0"/>
              </a:rPr>
              <a:t>listados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individual no </a:t>
            </a:r>
            <a:r>
              <a:rPr lang="en-US" sz="1100" dirty="0" err="1">
                <a:latin typeface="Calibri" panose="020F0502020204030204" pitchFamily="34" charset="0"/>
                <a:cs typeface="Calibri" panose="020F0502020204030204" pitchFamily="34" charset="0"/>
              </a:rPr>
              <a:t>próprio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consulte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4) são,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resumo</a:t>
            </a:r>
            <a:r>
              <a:rPr lang="en-US" sz="1100" dirty="0">
                <a:latin typeface="Calibri" panose="020F0502020204030204" pitchFamily="34" charset="0"/>
                <a:cs typeface="Calibri" panose="020F0502020204030204" pitchFamily="34" charset="0"/>
              </a:rPr>
              <a:t> dos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modo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cerca</a:t>
            </a:r>
            <a:r>
              <a:rPr lang="en-US" sz="1100" dirty="0">
                <a:latin typeface="Calibri" panose="020F0502020204030204" pitchFamily="34" charset="0"/>
                <a:cs typeface="Calibri" panose="020F0502020204030204" pitchFamily="34" charset="0"/>
              </a:rPr>
              <a:t> de 1 MB, </a:t>
            </a:r>
            <a:r>
              <a:rPr lang="en-US" sz="1100" dirty="0" err="1">
                <a:latin typeface="Calibri" panose="020F0502020204030204" pitchFamily="34" charset="0"/>
                <a:cs typeface="Calibri" panose="020F0502020204030204" pitchFamily="34" charset="0"/>
              </a:rPr>
              <a:t>embora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propostas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discussões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ampliação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escalabilidade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54624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Figura 4: </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Exemplo de transações Bitcoin (Fonte: </a:t>
            </a:r>
            <a:r>
              <a:rPr lang="pt-PT" sz="1100" u="sng"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4"/>
              </a:rPr>
              <a:t>Mempool </a:t>
            </a:r>
            <a:r>
              <a:rPr lang="pt-PT" sz="1100" u="sng" dirty="0" err="1">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4"/>
              </a:rPr>
              <a:t>Space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hlinkClick r:id="rId4"/>
              </a:rPr>
              <a:t>,</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acedido em 30.11.2022)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ea typeface="Times New Roman" panose="02020603050405020304" pitchFamily="18" charset="0"/>
                <a:cs typeface="Calibri" panose="020F0502020204030204" pitchFamily="34" charset="0"/>
              </a:rPr>
              <a:t>3.2 </a:t>
            </a:r>
            <a:r>
              <a:rPr lang="en-US" sz="1800" b="0" dirty="0" err="1">
                <a:ea typeface="Times New Roman" panose="02020603050405020304" pitchFamily="18" charset="0"/>
                <a:cs typeface="Calibri" panose="020F0502020204030204" pitchFamily="34" charset="0"/>
              </a:rPr>
              <a:t>Quais</a:t>
            </a:r>
            <a:r>
              <a:rPr lang="en-US" sz="1800" b="0" dirty="0">
                <a:ea typeface="Times New Roman" panose="02020603050405020304" pitchFamily="18" charset="0"/>
                <a:cs typeface="Calibri" panose="020F0502020204030204" pitchFamily="34" charset="0"/>
              </a:rPr>
              <a:t> são </a:t>
            </a:r>
            <a:r>
              <a:rPr lang="en-US" sz="1800" b="0" dirty="0" err="1">
                <a:ea typeface="Times New Roman" panose="02020603050405020304" pitchFamily="18" charset="0"/>
                <a:cs typeface="Calibri" panose="020F0502020204030204" pitchFamily="34" charset="0"/>
              </a:rPr>
              <a:t>os</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benefícios</a:t>
            </a:r>
            <a:r>
              <a:rPr lang="en-US" sz="1800" b="0" dirty="0">
                <a:ea typeface="Times New Roman" panose="02020603050405020304" pitchFamily="18" charset="0"/>
                <a:cs typeface="Calibri" panose="020F0502020204030204" pitchFamily="34" charset="0"/>
              </a:rPr>
              <a:t> da </a:t>
            </a:r>
            <a:r>
              <a:rPr lang="en-US" sz="1800" b="0" dirty="0" err="1">
                <a:ea typeface="Times New Roman" panose="02020603050405020304" pitchFamily="18" charset="0"/>
                <a:cs typeface="Calibri" panose="020F0502020204030204" pitchFamily="34" charset="0"/>
              </a:rPr>
              <a:t>tecnologia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Blockchain</a:t>
            </a:r>
            <a:r>
              <a:rPr lang="en-US" sz="1800" b="0" dirty="0">
                <a:ea typeface="Times New Roman" panose="02020603050405020304" pitchFamily="18" charset="0"/>
                <a:cs typeface="Calibri" panose="020F0502020204030204" pitchFamily="34" charset="0"/>
              </a:rPr>
              <a:t>?</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traz</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benefícios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gerenciamento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ativos</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172405"/>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Segurança</a:t>
            </a:r>
            <a:r>
              <a:rPr lang="en-US" b="1" dirty="0">
                <a:solidFill>
                  <a:srgbClr val="F79037"/>
                </a:solidFill>
                <a:cs typeface="+mn-cs"/>
              </a:rPr>
              <a:t> </a:t>
            </a:r>
            <a:r>
              <a:rPr lang="en-US" b="1" dirty="0" err="1">
                <a:solidFill>
                  <a:srgbClr val="F79037"/>
                </a:solidFill>
                <a:cs typeface="+mn-cs"/>
              </a:rPr>
              <a:t>Avançada</a:t>
            </a:r>
            <a:endParaRPr lang="en-US" b="1" dirty="0">
              <a:solidFill>
                <a:srgbClr val="F79037"/>
              </a:solidFill>
              <a:cs typeface="+mn-cs"/>
            </a:endParaRP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sistemas</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fornecem</a:t>
            </a:r>
            <a:r>
              <a:rPr lang="en-US" dirty="0">
                <a:solidFill>
                  <a:srgbClr val="000000"/>
                </a:solidFill>
                <a:cs typeface="+mn-cs"/>
              </a:rPr>
              <a:t> o alto </a:t>
            </a:r>
            <a:r>
              <a:rPr lang="en-US" dirty="0" err="1">
                <a:solidFill>
                  <a:srgbClr val="000000"/>
                </a:solidFill>
                <a:cs typeface="+mn-cs"/>
              </a:rPr>
              <a:t>nível</a:t>
            </a:r>
            <a:r>
              <a:rPr lang="en-US" dirty="0">
                <a:solidFill>
                  <a:srgbClr val="000000"/>
                </a:solidFill>
                <a:cs typeface="+mn-cs"/>
              </a:rPr>
              <a:t> de </a:t>
            </a:r>
            <a:r>
              <a:rPr lang="en-US" dirty="0" err="1">
                <a:solidFill>
                  <a:srgbClr val="000000"/>
                </a:solidFill>
                <a:cs typeface="+mn-cs"/>
              </a:rPr>
              <a:t>segurança</a:t>
            </a:r>
            <a:r>
              <a:rPr lang="en-US" dirty="0">
                <a:solidFill>
                  <a:srgbClr val="000000"/>
                </a:solidFill>
                <a:cs typeface="+mn-cs"/>
              </a:rPr>
              <a:t> e </a:t>
            </a:r>
            <a:r>
              <a:rPr lang="en-US" dirty="0" err="1">
                <a:solidFill>
                  <a:srgbClr val="000000"/>
                </a:solidFill>
                <a:cs typeface="+mn-cs"/>
              </a:rPr>
              <a:t>confiança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modernas</a:t>
            </a:r>
            <a:r>
              <a:rPr lang="en-US" dirty="0">
                <a:solidFill>
                  <a:srgbClr val="000000"/>
                </a:solidFill>
                <a:cs typeface="+mn-cs"/>
              </a:rPr>
              <a:t> </a:t>
            </a:r>
            <a:r>
              <a:rPr lang="en-US" dirty="0" err="1">
                <a:solidFill>
                  <a:srgbClr val="000000"/>
                </a:solidFill>
                <a:cs typeface="+mn-cs"/>
              </a:rPr>
              <a:t>exigem</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sempre</a:t>
            </a:r>
            <a:r>
              <a:rPr lang="en-US" dirty="0">
                <a:solidFill>
                  <a:srgbClr val="000000"/>
                </a:solidFill>
                <a:cs typeface="+mn-cs"/>
              </a:rPr>
              <a:t> o </a:t>
            </a:r>
            <a:r>
              <a:rPr lang="en-US" dirty="0" err="1">
                <a:solidFill>
                  <a:srgbClr val="000000"/>
                </a:solidFill>
                <a:cs typeface="+mn-cs"/>
              </a:rPr>
              <a:t>medo</a:t>
            </a:r>
            <a:r>
              <a:rPr lang="en-US" dirty="0">
                <a:solidFill>
                  <a:srgbClr val="000000"/>
                </a:solidFill>
                <a:cs typeface="+mn-cs"/>
              </a:rPr>
              <a:t> de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alguém</a:t>
            </a:r>
            <a:r>
              <a:rPr lang="en-US" dirty="0">
                <a:solidFill>
                  <a:srgbClr val="000000"/>
                </a:solidFill>
                <a:cs typeface="+mn-cs"/>
              </a:rPr>
              <a:t> </a:t>
            </a:r>
            <a:r>
              <a:rPr lang="en-US" dirty="0" err="1">
                <a:solidFill>
                  <a:srgbClr val="000000"/>
                </a:solidFill>
                <a:cs typeface="+mn-cs"/>
              </a:rPr>
              <a:t>manipule</a:t>
            </a:r>
            <a:r>
              <a:rPr lang="en-US" dirty="0">
                <a:solidFill>
                  <a:srgbClr val="000000"/>
                </a:solidFill>
                <a:cs typeface="+mn-cs"/>
              </a:rPr>
              <a:t> o software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gerar</a:t>
            </a:r>
            <a:r>
              <a:rPr lang="en-US" dirty="0">
                <a:solidFill>
                  <a:srgbClr val="000000"/>
                </a:solidFill>
                <a:cs typeface="+mn-cs"/>
              </a:rPr>
              <a:t>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falso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si</a:t>
            </a:r>
            <a:r>
              <a:rPr lang="en-US" dirty="0">
                <a:solidFill>
                  <a:srgbClr val="000000"/>
                </a:solidFill>
                <a:cs typeface="+mn-cs"/>
              </a:rPr>
              <a:t>. Mas a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usa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princípios</a:t>
            </a:r>
            <a:r>
              <a:rPr lang="en-US" dirty="0">
                <a:solidFill>
                  <a:srgbClr val="000000"/>
                </a:solidFill>
                <a:cs typeface="+mn-cs"/>
              </a:rPr>
              <a:t> de </a:t>
            </a:r>
            <a:r>
              <a:rPr lang="en-US" dirty="0" err="1">
                <a:solidFill>
                  <a:srgbClr val="000000"/>
                </a:solidFill>
                <a:cs typeface="+mn-cs"/>
              </a:rPr>
              <a:t>criptografia</a:t>
            </a:r>
            <a:r>
              <a:rPr lang="en-US" dirty="0">
                <a:solidFill>
                  <a:srgbClr val="000000"/>
                </a:solidFill>
                <a:cs typeface="+mn-cs"/>
              </a:rPr>
              <a:t>, </a:t>
            </a:r>
            <a:r>
              <a:rPr lang="en-US" dirty="0" err="1">
                <a:solidFill>
                  <a:srgbClr val="000000"/>
                </a:solidFill>
                <a:cs typeface="+mn-cs"/>
              </a:rPr>
              <a:t>descentralização</a:t>
            </a:r>
            <a:r>
              <a:rPr lang="en-US" dirty="0">
                <a:solidFill>
                  <a:srgbClr val="000000"/>
                </a:solidFill>
                <a:cs typeface="+mn-cs"/>
              </a:rPr>
              <a:t> e </a:t>
            </a:r>
            <a:r>
              <a:rPr lang="en-US" dirty="0" err="1">
                <a:solidFill>
                  <a:srgbClr val="000000"/>
                </a:solidFill>
                <a:cs typeface="+mn-cs"/>
              </a:rPr>
              <a:t>consenso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criar</a:t>
            </a:r>
            <a:r>
              <a:rPr lang="en-US" dirty="0">
                <a:solidFill>
                  <a:srgbClr val="000000"/>
                </a:solidFill>
                <a:cs typeface="+mn-cs"/>
              </a:rPr>
              <a:t> um </a:t>
            </a:r>
            <a:r>
              <a:rPr lang="en-US" dirty="0" err="1">
                <a:solidFill>
                  <a:srgbClr val="000000"/>
                </a:solidFill>
                <a:cs typeface="+mn-cs"/>
              </a:rPr>
              <a:t>sistema</a:t>
            </a:r>
            <a:r>
              <a:rPr lang="en-US" dirty="0">
                <a:solidFill>
                  <a:srgbClr val="000000"/>
                </a:solidFill>
                <a:cs typeface="+mn-cs"/>
              </a:rPr>
              <a:t> de software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altamente</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impossível</a:t>
            </a:r>
            <a:r>
              <a:rPr lang="en-US" dirty="0">
                <a:solidFill>
                  <a:srgbClr val="000000"/>
                </a:solidFill>
                <a:cs typeface="+mn-cs"/>
              </a:rPr>
              <a:t> de </a:t>
            </a:r>
            <a:r>
              <a:rPr lang="en-US" dirty="0" err="1">
                <a:solidFill>
                  <a:srgbClr val="000000"/>
                </a:solidFill>
                <a:cs typeface="+mn-cs"/>
              </a:rPr>
              <a:t>adulterar</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um </a:t>
            </a:r>
            <a:r>
              <a:rPr lang="en-US" dirty="0" err="1">
                <a:solidFill>
                  <a:srgbClr val="000000"/>
                </a:solidFill>
                <a:cs typeface="+mn-cs"/>
              </a:rPr>
              <a:t>único</a:t>
            </a:r>
            <a:r>
              <a:rPr lang="en-US" dirty="0">
                <a:solidFill>
                  <a:srgbClr val="000000"/>
                </a:solidFill>
                <a:cs typeface="+mn-cs"/>
              </a:rPr>
              <a:t> </a:t>
            </a:r>
            <a:r>
              <a:rPr lang="en-US" dirty="0" err="1">
                <a:solidFill>
                  <a:srgbClr val="000000"/>
                </a:solidFill>
                <a:cs typeface="+mn-cs"/>
              </a:rPr>
              <a:t>ponto</a:t>
            </a:r>
            <a:r>
              <a:rPr lang="en-US" dirty="0">
                <a:solidFill>
                  <a:srgbClr val="000000"/>
                </a:solidFill>
                <a:cs typeface="+mn-cs"/>
              </a:rPr>
              <a:t> de </a:t>
            </a:r>
            <a:r>
              <a:rPr lang="en-US" dirty="0" err="1">
                <a:solidFill>
                  <a:srgbClr val="000000"/>
                </a:solidFill>
                <a:cs typeface="+mn-cs"/>
              </a:rPr>
              <a:t>falha</a:t>
            </a:r>
            <a:r>
              <a:rPr lang="en-US" dirty="0">
                <a:solidFill>
                  <a:srgbClr val="000000"/>
                </a:solidFill>
                <a:cs typeface="+mn-cs"/>
              </a:rPr>
              <a:t> e um </a:t>
            </a:r>
            <a:r>
              <a:rPr lang="en-US" dirty="0" err="1">
                <a:solidFill>
                  <a:srgbClr val="000000"/>
                </a:solidFill>
                <a:cs typeface="+mn-cs"/>
              </a:rPr>
              <a:t>único</a:t>
            </a:r>
            <a:r>
              <a:rPr lang="en-US" dirty="0">
                <a:solidFill>
                  <a:srgbClr val="000000"/>
                </a:solidFill>
                <a:cs typeface="+mn-cs"/>
              </a:rPr>
              <a:t>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alterar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registros</a:t>
            </a:r>
            <a:r>
              <a:rPr lang="en-US" dirty="0">
                <a:solidFill>
                  <a:srgbClr val="000000"/>
                </a:solidFill>
                <a:cs typeface="+mn-cs"/>
              </a:rPr>
              <a:t> da </a:t>
            </a:r>
            <a:r>
              <a:rPr lang="en-US" dirty="0" err="1">
                <a:solidFill>
                  <a:srgbClr val="000000"/>
                </a:solidFill>
                <a:cs typeface="+mn-cs"/>
              </a:rPr>
              <a:t>transação</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Eficiência</a:t>
            </a:r>
            <a:r>
              <a:rPr lang="en-US" b="1" dirty="0">
                <a:solidFill>
                  <a:srgbClr val="F79037"/>
                </a:solidFill>
                <a:cs typeface="+mn-cs"/>
              </a:rPr>
              <a:t> </a:t>
            </a:r>
            <a:r>
              <a:rPr lang="en-US" b="1" dirty="0" err="1">
                <a:solidFill>
                  <a:srgbClr val="F79037"/>
                </a:solidFill>
                <a:cs typeface="+mn-cs"/>
              </a:rPr>
              <a:t>Aprimorada</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transações</a:t>
            </a:r>
            <a:r>
              <a:rPr lang="en-US" dirty="0">
                <a:solidFill>
                  <a:srgbClr val="000000"/>
                </a:solidFill>
                <a:cs typeface="+mn-cs"/>
              </a:rPr>
              <a:t> business-to-business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levar</a:t>
            </a:r>
            <a:r>
              <a:rPr lang="en-US" dirty="0">
                <a:solidFill>
                  <a:srgbClr val="000000"/>
                </a:solidFill>
                <a:cs typeface="+mn-cs"/>
              </a:rPr>
              <a:t> </a:t>
            </a:r>
            <a:r>
              <a:rPr lang="en-US" dirty="0" err="1">
                <a:solidFill>
                  <a:srgbClr val="000000"/>
                </a:solidFill>
                <a:cs typeface="+mn-cs"/>
              </a:rPr>
              <a:t>muito</a:t>
            </a:r>
            <a:r>
              <a:rPr lang="en-US" dirty="0">
                <a:solidFill>
                  <a:srgbClr val="000000"/>
                </a:solidFill>
                <a:cs typeface="+mn-cs"/>
              </a:rPr>
              <a:t> tempo e </a:t>
            </a:r>
            <a:r>
              <a:rPr lang="en-US" dirty="0" err="1">
                <a:solidFill>
                  <a:srgbClr val="000000"/>
                </a:solidFill>
                <a:cs typeface="+mn-cs"/>
              </a:rPr>
              <a:t>criar</a:t>
            </a:r>
            <a:r>
              <a:rPr lang="en-US" dirty="0">
                <a:solidFill>
                  <a:srgbClr val="000000"/>
                </a:solidFill>
                <a:cs typeface="+mn-cs"/>
              </a:rPr>
              <a:t> </a:t>
            </a:r>
            <a:r>
              <a:rPr lang="en-US" dirty="0" err="1">
                <a:solidFill>
                  <a:srgbClr val="000000"/>
                </a:solidFill>
                <a:cs typeface="+mn-cs"/>
              </a:rPr>
              <a:t>congestões</a:t>
            </a:r>
            <a:r>
              <a:rPr lang="en-US" dirty="0">
                <a:solidFill>
                  <a:srgbClr val="000000"/>
                </a:solidFill>
                <a:cs typeface="+mn-cs"/>
              </a:rPr>
              <a:t> </a:t>
            </a:r>
            <a:r>
              <a:rPr lang="en-US" dirty="0" err="1">
                <a:solidFill>
                  <a:srgbClr val="000000"/>
                </a:solidFill>
                <a:cs typeface="+mn-cs"/>
              </a:rPr>
              <a:t>operacionais</a:t>
            </a:r>
            <a:r>
              <a:rPr lang="en-US" dirty="0">
                <a:solidFill>
                  <a:srgbClr val="000000"/>
                </a:solidFill>
                <a:cs typeface="+mn-cs"/>
              </a:rPr>
              <a:t>, </a:t>
            </a:r>
            <a:r>
              <a:rPr lang="en-US" dirty="0" err="1">
                <a:solidFill>
                  <a:srgbClr val="000000"/>
                </a:solidFill>
                <a:cs typeface="+mn-cs"/>
              </a:rPr>
              <a:t>especialmente</a:t>
            </a:r>
            <a:r>
              <a:rPr lang="en-US" dirty="0">
                <a:solidFill>
                  <a:srgbClr val="000000"/>
                </a:solidFill>
                <a:cs typeface="+mn-cs"/>
              </a:rPr>
              <a:t> </a:t>
            </a:r>
            <a:r>
              <a:rPr lang="en-US" dirty="0" err="1">
                <a:solidFill>
                  <a:srgbClr val="000000"/>
                </a:solidFill>
                <a:cs typeface="+mn-cs"/>
              </a:rPr>
              <a:t>quando</a:t>
            </a:r>
            <a:r>
              <a:rPr lang="en-US" dirty="0">
                <a:solidFill>
                  <a:srgbClr val="000000"/>
                </a:solidFill>
                <a:cs typeface="+mn-cs"/>
              </a:rPr>
              <a:t> </a:t>
            </a:r>
            <a:r>
              <a:rPr lang="en-US" dirty="0" err="1">
                <a:solidFill>
                  <a:srgbClr val="000000"/>
                </a:solidFill>
                <a:cs typeface="+mn-cs"/>
              </a:rPr>
              <a:t>órgãos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terceirizados</a:t>
            </a:r>
            <a:r>
              <a:rPr lang="en-US" dirty="0">
                <a:solidFill>
                  <a:srgbClr val="000000"/>
                </a:solidFill>
                <a:cs typeface="+mn-cs"/>
              </a:rPr>
              <a:t> e de </a:t>
            </a:r>
            <a:r>
              <a:rPr lang="en-US" dirty="0" err="1">
                <a:solidFill>
                  <a:srgbClr val="000000"/>
                </a:solidFill>
                <a:cs typeface="+mn-cs"/>
              </a:rPr>
              <a:t>conformidade</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t>
            </a:r>
            <a:r>
              <a:rPr lang="en-US" dirty="0" err="1">
                <a:solidFill>
                  <a:srgbClr val="000000"/>
                </a:solidFill>
                <a:cs typeface="+mn-cs"/>
              </a:rPr>
              <a:t>envolvidos</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e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tornam</a:t>
            </a:r>
            <a:r>
              <a:rPr lang="en-US" dirty="0">
                <a:solidFill>
                  <a:srgbClr val="000000"/>
                </a:solidFill>
                <a:cs typeface="+mn-cs"/>
              </a:rPr>
              <a:t>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rápidas</a:t>
            </a:r>
            <a:r>
              <a:rPr lang="en-US" dirty="0">
                <a:solidFill>
                  <a:srgbClr val="000000"/>
                </a:solidFill>
                <a:cs typeface="+mn-cs"/>
              </a:rPr>
              <a:t> e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econômicas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termos</a:t>
            </a:r>
            <a:r>
              <a:rPr lang="en-US" dirty="0">
                <a:solidFill>
                  <a:srgbClr val="000000"/>
                </a:solidFill>
                <a:cs typeface="+mn-cs"/>
              </a:rPr>
              <a:t> de </a:t>
            </a:r>
            <a:r>
              <a:rPr lang="en-US" dirty="0" err="1">
                <a:solidFill>
                  <a:srgbClr val="000000"/>
                </a:solidFill>
                <a:cs typeface="+mn-cs"/>
              </a:rPr>
              <a:t>custo</a:t>
            </a:r>
            <a:r>
              <a:rPr lang="en-US" dirty="0">
                <a:solidFill>
                  <a:srgbClr val="000000"/>
                </a:solidFill>
                <a:cs typeface="+mn-cs"/>
              </a:rPr>
              <a:t> e tempo.</a:t>
            </a:r>
          </a:p>
          <a:p>
            <a:r>
              <a:rPr lang="en-US" dirty="0">
                <a:solidFill>
                  <a:srgbClr val="000000"/>
                </a:solidFill>
                <a:cs typeface="+mn-cs"/>
              </a:rPr>
              <a:t> </a:t>
            </a:r>
          </a:p>
          <a:p>
            <a:r>
              <a:rPr lang="en-US" b="1" dirty="0">
                <a:solidFill>
                  <a:srgbClr val="F79037"/>
                </a:solidFill>
                <a:cs typeface="+mn-cs"/>
              </a:rPr>
              <a:t>Auditoria </a:t>
            </a:r>
            <a:r>
              <a:rPr lang="en-US" b="1" dirty="0" err="1">
                <a:solidFill>
                  <a:srgbClr val="F79037"/>
                </a:solidFill>
                <a:cs typeface="+mn-cs"/>
              </a:rPr>
              <a:t>mais</a:t>
            </a:r>
            <a:r>
              <a:rPr lang="en-US" b="1" dirty="0">
                <a:solidFill>
                  <a:srgbClr val="F79037"/>
                </a:solidFill>
                <a:cs typeface="+mn-cs"/>
              </a:rPr>
              <a:t> </a:t>
            </a:r>
            <a:r>
              <a:rPr lang="en-US" b="1" dirty="0" err="1">
                <a:solidFill>
                  <a:srgbClr val="F79037"/>
                </a:solidFill>
                <a:cs typeface="+mn-cs"/>
              </a:rPr>
              <a:t>Rápida</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capazes</a:t>
            </a:r>
            <a:r>
              <a:rPr lang="en-US" dirty="0">
                <a:solidFill>
                  <a:srgbClr val="000000"/>
                </a:solidFill>
                <a:cs typeface="+mn-cs"/>
              </a:rPr>
              <a:t> de </a:t>
            </a:r>
            <a:r>
              <a:rPr lang="en-US" dirty="0" err="1">
                <a:solidFill>
                  <a:srgbClr val="000000"/>
                </a:solidFill>
                <a:cs typeface="+mn-cs"/>
              </a:rPr>
              <a:t>gerar</a:t>
            </a:r>
            <a:r>
              <a:rPr lang="en-US" dirty="0">
                <a:solidFill>
                  <a:srgbClr val="000000"/>
                </a:solidFill>
                <a:cs typeface="+mn-cs"/>
              </a:rPr>
              <a:t>, trocar, </a:t>
            </a:r>
            <a:r>
              <a:rPr lang="en-US" dirty="0" err="1">
                <a:solidFill>
                  <a:srgbClr val="000000"/>
                </a:solidFill>
                <a:cs typeface="+mn-cs"/>
              </a:rPr>
              <a:t>arquivar</a:t>
            </a:r>
            <a:r>
              <a:rPr lang="en-US" dirty="0">
                <a:solidFill>
                  <a:srgbClr val="000000"/>
                </a:solidFill>
                <a:cs typeface="+mn-cs"/>
              </a:rPr>
              <a:t> e </a:t>
            </a:r>
            <a:r>
              <a:rPr lang="en-US" dirty="0" err="1">
                <a:solidFill>
                  <a:srgbClr val="000000"/>
                </a:solidFill>
                <a:cs typeface="+mn-cs"/>
              </a:rPr>
              <a:t>reconstruir</a:t>
            </a:r>
            <a:r>
              <a:rPr lang="en-US" dirty="0">
                <a:solidFill>
                  <a:srgbClr val="000000"/>
                </a:solidFill>
                <a:cs typeface="+mn-cs"/>
              </a:rPr>
              <a:t> com </a:t>
            </a:r>
            <a:r>
              <a:rPr lang="en-US" dirty="0" err="1">
                <a:solidFill>
                  <a:srgbClr val="000000"/>
                </a:solidFill>
                <a:cs typeface="+mn-cs"/>
              </a:rPr>
              <a:t>segurança</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eletrônicas</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auditável</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registos</a:t>
            </a:r>
            <a:r>
              <a:rPr lang="en-US" dirty="0">
                <a:solidFill>
                  <a:srgbClr val="000000"/>
                </a:solidFill>
                <a:cs typeface="+mn-cs"/>
              </a:rPr>
              <a:t> do </a:t>
            </a:r>
            <a:r>
              <a:rPr lang="en-US" dirty="0" err="1">
                <a:solidFill>
                  <a:srgbClr val="000000"/>
                </a:solidFill>
                <a:cs typeface="+mn-cs"/>
              </a:rPr>
              <a:t>Blockchain</a:t>
            </a:r>
            <a:r>
              <a:rPr lang="en-US" dirty="0">
                <a:solidFill>
                  <a:srgbClr val="000000"/>
                </a:solidFill>
                <a:cs typeface="+mn-cs"/>
              </a:rPr>
              <a:t> são </a:t>
            </a:r>
            <a:r>
              <a:rPr lang="en-US" dirty="0" err="1">
                <a:solidFill>
                  <a:srgbClr val="000000"/>
                </a:solidFill>
                <a:cs typeface="+mn-cs"/>
              </a:rPr>
              <a:t>cronologicamente</a:t>
            </a:r>
            <a:r>
              <a:rPr lang="en-US" dirty="0">
                <a:solidFill>
                  <a:srgbClr val="000000"/>
                </a:solidFill>
                <a:cs typeface="+mn-cs"/>
              </a:rPr>
              <a:t> </a:t>
            </a:r>
            <a:r>
              <a:rPr lang="en-US" dirty="0" err="1">
                <a:solidFill>
                  <a:srgbClr val="000000"/>
                </a:solidFill>
                <a:cs typeface="+mn-cs"/>
              </a:rPr>
              <a:t>imutáveis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significa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registos</a:t>
            </a:r>
            <a:r>
              <a:rPr lang="en-US" dirty="0">
                <a:solidFill>
                  <a:srgbClr val="000000"/>
                </a:solidFill>
                <a:cs typeface="+mn-cs"/>
              </a:rPr>
              <a:t> são </a:t>
            </a:r>
            <a:r>
              <a:rPr lang="en-US" dirty="0" err="1">
                <a:solidFill>
                  <a:srgbClr val="000000"/>
                </a:solidFill>
                <a:cs typeface="+mn-cs"/>
              </a:rPr>
              <a:t>sempre</a:t>
            </a:r>
            <a:r>
              <a:rPr lang="en-US" dirty="0">
                <a:solidFill>
                  <a:srgbClr val="000000"/>
                </a:solidFill>
                <a:cs typeface="+mn-cs"/>
              </a:rPr>
              <a:t> </a:t>
            </a:r>
            <a:r>
              <a:rPr lang="en-US" dirty="0" err="1">
                <a:solidFill>
                  <a:srgbClr val="000000"/>
                </a:solidFill>
                <a:cs typeface="+mn-cs"/>
              </a:rPr>
              <a:t>ordenados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tempo. </a:t>
            </a:r>
            <a:r>
              <a:rPr lang="en-US" dirty="0" err="1">
                <a:solidFill>
                  <a:srgbClr val="000000"/>
                </a:solidFill>
                <a:cs typeface="+mn-cs"/>
              </a:rPr>
              <a:t>Essa</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de dados </a:t>
            </a:r>
            <a:r>
              <a:rPr lang="en-US" dirty="0" err="1">
                <a:solidFill>
                  <a:srgbClr val="000000"/>
                </a:solidFill>
                <a:cs typeface="+mn-cs"/>
              </a:rPr>
              <a:t>torna</a:t>
            </a:r>
            <a:r>
              <a:rPr lang="en-US" dirty="0">
                <a:solidFill>
                  <a:srgbClr val="000000"/>
                </a:solidFill>
                <a:cs typeface="+mn-cs"/>
              </a:rPr>
              <a:t> o </a:t>
            </a:r>
            <a:r>
              <a:rPr lang="en-US" dirty="0" err="1">
                <a:solidFill>
                  <a:srgbClr val="000000"/>
                </a:solidFill>
                <a:cs typeface="+mn-cs"/>
              </a:rPr>
              <a:t>processamento</a:t>
            </a:r>
            <a:r>
              <a:rPr lang="en-US" dirty="0">
                <a:solidFill>
                  <a:srgbClr val="000000"/>
                </a:solidFill>
                <a:cs typeface="+mn-cs"/>
              </a:rPr>
              <a:t> de auditoria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rápido</a:t>
            </a:r>
            <a:r>
              <a:rPr lang="en-US" dirty="0">
                <a:solidFill>
                  <a:srgbClr val="000000"/>
                </a:solidFill>
                <a:cs typeface="+mn-cs"/>
              </a:rPr>
              <a:t>..</a:t>
            </a: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effectLst/>
                <a:ea typeface="Times New Roman" panose="02020603050405020304" pitchFamily="18" charset="0"/>
                <a:cs typeface="Calibri" panose="020F0502020204030204" pitchFamily="34" charset="0"/>
              </a:rPr>
              <a:t>3.3 </a:t>
            </a:r>
            <a:r>
              <a:rPr lang="en-US" sz="1800" b="0" dirty="0" err="1">
                <a:ea typeface="Times New Roman" panose="02020603050405020304" pitchFamily="18" charset="0"/>
                <a:cs typeface="Calibri" panose="020F0502020204030204" pitchFamily="34" charset="0"/>
              </a:rPr>
              <a:t>Qual</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é</a:t>
            </a:r>
            <a:r>
              <a:rPr lang="en-US" sz="1800" b="0" dirty="0">
                <a:ea typeface="Times New Roman" panose="02020603050405020304" pitchFamily="18" charset="0"/>
                <a:cs typeface="Calibri" panose="020F0502020204030204" pitchFamily="34" charset="0"/>
              </a:rPr>
              <a:t> a </a:t>
            </a:r>
            <a:r>
              <a:rPr lang="en-US" sz="1800" b="0" dirty="0" err="1">
                <a:ea typeface="Times New Roman" panose="02020603050405020304" pitchFamily="18" charset="0"/>
                <a:cs typeface="Calibri" panose="020F0502020204030204" pitchFamily="34" charset="0"/>
              </a:rPr>
              <a:t>diferença</a:t>
            </a:r>
            <a:endParaRPr lang="en-US" sz="1800" b="0" dirty="0">
              <a:ea typeface="Times New Roman" panose="02020603050405020304" pitchFamily="18" charset="0"/>
              <a:cs typeface="Calibri" panose="020F0502020204030204" pitchFamily="34" charset="0"/>
            </a:endParaRPr>
          </a:p>
          <a:p>
            <a:pPr>
              <a:spcBef>
                <a:spcPts val="0"/>
              </a:spcBef>
            </a:pPr>
            <a:r>
              <a:rPr lang="en-US" sz="1800" b="0" dirty="0">
                <a:ea typeface="Times New Roman" panose="02020603050405020304" pitchFamily="18" charset="0"/>
                <a:cs typeface="Calibri" panose="020F0502020204030204" pitchFamily="34" charset="0"/>
              </a:rPr>
              <a:t>Entre </a:t>
            </a:r>
            <a:r>
              <a:rPr lang="en-US" sz="1800" b="0" dirty="0" err="1">
                <a:ea typeface="Times New Roman" panose="02020603050405020304" pitchFamily="18" charset="0"/>
                <a:cs typeface="Calibri" panose="020F0502020204030204" pitchFamily="34" charset="0"/>
              </a:rPr>
              <a:t>Bitcoin</a:t>
            </a:r>
            <a:r>
              <a:rPr lang="en-US" sz="1800" b="0" dirty="0">
                <a:ea typeface="Times New Roman" panose="02020603050405020304" pitchFamily="18" charset="0"/>
                <a:cs typeface="Calibri" panose="020F0502020204030204" pitchFamily="34" charset="0"/>
              </a:rPr>
              <a:t> e </a:t>
            </a:r>
            <a:r>
              <a:rPr lang="en-US" sz="1800" b="0" dirty="0" err="1">
                <a:ea typeface="Times New Roman" panose="02020603050405020304" pitchFamily="18" charset="0"/>
                <a:cs typeface="Calibri" panose="020F0502020204030204" pitchFamily="34" charset="0"/>
              </a:rPr>
              <a:t>Blockchain</a:t>
            </a:r>
            <a:r>
              <a:rPr lang="en-US" sz="1800" b="0" dirty="0">
                <a:ea typeface="Times New Roman" panose="02020603050405020304" pitchFamily="18" charset="0"/>
                <a:cs typeface="Calibri" panose="020F0502020204030204" pitchFamily="34" charset="0"/>
              </a:rPr>
              <a:t>?</a:t>
            </a: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526289"/>
            <a:ext cx="2988570" cy="301876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usados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intercambiável</a:t>
            </a:r>
            <a:r>
              <a:rPr lang="en-US" sz="1100" dirty="0">
                <a:solidFill>
                  <a:srgbClr val="000000"/>
                </a:solidFill>
                <a:latin typeface="Calibri" panose="020F0502020204030204" pitchFamily="34" charset="0"/>
                <a:ea typeface="Times New Roman" panose="02020603050405020304" pitchFamily="18" charset="0"/>
              </a:rPr>
              <a:t>, mas são </a:t>
            </a:r>
            <a:r>
              <a:rPr lang="en-US" sz="1100" dirty="0" err="1">
                <a:solidFill>
                  <a:srgbClr val="000000"/>
                </a:solidFill>
                <a:latin typeface="Calibri" panose="020F0502020204030204" pitchFamily="34" charset="0"/>
                <a:ea typeface="Times New Roman" panose="02020603050405020304" pitchFamily="18" charset="0"/>
              </a:rPr>
              <a:t>duas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coisas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diferentes</a:t>
            </a:r>
            <a:r>
              <a:rPr lang="en-US" sz="1100" dirty="0">
                <a:solidFill>
                  <a:srgbClr val="000000"/>
                </a:solidFill>
                <a:latin typeface="Calibri" panose="020F0502020204030204" pitchFamily="34" charset="0"/>
                <a:ea typeface="Times New Roman" panose="02020603050405020304" pitchFamily="18" charset="0"/>
              </a:rPr>
              <a:t>. Como o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pessoas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inadvertidamente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começaram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usar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denominar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nome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impróprio</a:t>
            </a:r>
            <a:r>
              <a:rPr lang="en-US" sz="1100" dirty="0">
                <a:solidFill>
                  <a:srgbClr val="000000"/>
                </a:solidFill>
                <a:latin typeface="Calibri" panose="020F0502020204030204" pitchFamily="34" charset="0"/>
                <a:ea typeface="Times New Roman" panose="02020603050405020304" pitchFamily="18" charset="0"/>
              </a:rPr>
              <a:t>. Como </a:t>
            </a:r>
            <a:r>
              <a:rPr lang="en-US" sz="1100" dirty="0" err="1">
                <a:solidFill>
                  <a:srgbClr val="000000"/>
                </a:solidFill>
                <a:latin typeface="Calibri" panose="020F0502020204030204" pitchFamily="34" charset="0"/>
                <a:ea typeface="Times New Roman" panose="02020603050405020304" pitchFamily="18" charset="0"/>
              </a:rPr>
              <a:t>foi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mostrado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capítulo</a:t>
            </a:r>
            <a:r>
              <a:rPr lang="en-US" sz="1100" dirty="0">
                <a:solidFill>
                  <a:srgbClr val="000000"/>
                </a:solidFill>
                <a:latin typeface="Calibri" panose="020F0502020204030204" pitchFamily="34" charset="0"/>
                <a:ea typeface="Times New Roman" panose="02020603050405020304" pitchFamily="18" charset="0"/>
              </a:rPr>
              <a:t> anterior,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tem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casos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moeda</a:t>
            </a:r>
            <a:r>
              <a:rPr lang="en-US" sz="1100" dirty="0">
                <a:solidFill>
                  <a:srgbClr val="000000"/>
                </a:solidFill>
                <a:latin typeface="Calibri" panose="020F0502020204030204" pitchFamily="34" charset="0"/>
                <a:ea typeface="Times New Roman" panose="02020603050405020304" pitchFamily="18" charset="0"/>
              </a:rPr>
              <a:t> digital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opera </a:t>
            </a:r>
            <a:r>
              <a:rPr lang="en-US" sz="1100" dirty="0" err="1">
                <a:solidFill>
                  <a:srgbClr val="000000"/>
                </a:solidFill>
                <a:latin typeface="Calibri" panose="020F0502020204030204" pitchFamily="34" charset="0"/>
                <a:ea typeface="Times New Roman" panose="02020603050405020304" pitchFamily="18" charset="0"/>
              </a:rPr>
              <a:t>sem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nenhum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controlo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centralizado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usa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infraestrutura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subjacente</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A HISTÓRIA DO DINHEIRO</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b="1" dirty="0"/>
              <a:t>MÓDULO 1 </a:t>
            </a:r>
            <a:r>
              <a:rPr lang="en-US" dirty="0" err="1"/>
              <a:t>Introdução</a:t>
            </a:r>
            <a:r>
              <a:rPr lang="en-US" dirty="0"/>
              <a:t> </a:t>
            </a:r>
            <a:r>
              <a:rPr lang="en-US" dirty="0" err="1"/>
              <a:t>à</a:t>
            </a:r>
            <a:r>
              <a:rPr lang="en-US" dirty="0"/>
              <a:t> </a:t>
            </a:r>
            <a:r>
              <a:rPr lang="en-US" dirty="0" err="1"/>
              <a:t>Tecnologia</a:t>
            </a:r>
            <a:r>
              <a:rPr lang="en-US" dirty="0"/>
              <a:t> </a:t>
            </a:r>
            <a:r>
              <a:rPr lang="en-US" dirty="0" err="1"/>
              <a:t>Blockchain</a:t>
            </a:r>
            <a:r>
              <a:rPr lang="en-US" dirty="0"/>
              <a:t> e </a:t>
            </a:r>
            <a:r>
              <a:rPr lang="en-US" dirty="0" err="1"/>
              <a:t>Currículo</a:t>
            </a:r>
            <a:r>
              <a:rPr lang="en-US" dirty="0"/>
              <a:t> de </a:t>
            </a:r>
            <a:r>
              <a:rPr lang="en-US" dirty="0" err="1"/>
              <a:t>Criptomoeda</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b="1" dirty="0"/>
              <a:t>MÓDULO 2 </a:t>
            </a:r>
            <a:r>
              <a:rPr lang="en-US" dirty="0" err="1"/>
              <a:t>Confiança</a:t>
            </a:r>
            <a:r>
              <a:rPr lang="en-US" dirty="0"/>
              <a:t> no </a:t>
            </a:r>
            <a:r>
              <a:rPr lang="en-US" dirty="0" err="1"/>
              <a:t>Negócio</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b="1" dirty="0"/>
              <a:t>MÓDULO 3 </a:t>
            </a:r>
            <a:r>
              <a:rPr lang="en-US" dirty="0" err="1"/>
              <a:t>Criptomoedas</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b="1" dirty="0"/>
              <a:t>MÓDULO 4 </a:t>
            </a:r>
            <a:r>
              <a:rPr lang="en-US" dirty="0" err="1"/>
              <a:t>Regulamento</a:t>
            </a:r>
            <a:r>
              <a:rPr lang="en-US" dirty="0"/>
              <a:t> e </a:t>
            </a:r>
            <a:r>
              <a:rPr lang="en-US" dirty="0" err="1"/>
              <a:t>Política</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solidFill>
                  <a:srgbClr val="8E2F91"/>
                </a:solidFill>
              </a:rPr>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b="1" dirty="0"/>
              <a:t>MÓDULO 5 </a:t>
            </a:r>
            <a:r>
              <a:rPr lang="en-US" dirty="0" err="1"/>
              <a:t>Aplicativos</a:t>
            </a:r>
            <a:r>
              <a:rPr lang="en-US" dirty="0"/>
              <a:t> de </a:t>
            </a:r>
            <a:r>
              <a:rPr lang="en-US" dirty="0" err="1"/>
              <a:t>serviços</a:t>
            </a:r>
            <a:r>
              <a:rPr lang="en-US" dirty="0"/>
              <a:t> </a:t>
            </a:r>
            <a:r>
              <a:rPr lang="en-US" dirty="0" err="1"/>
              <a:t>financeiros</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solidFill>
                  <a:srgbClr val="8E2F91"/>
                </a:solidFill>
              </a:rPr>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b="1" dirty="0"/>
              <a:t>MÓDULO 6 </a:t>
            </a:r>
            <a:r>
              <a:rPr lang="en-US" dirty="0" err="1"/>
              <a:t>Aplicações</a:t>
            </a:r>
            <a:r>
              <a:rPr lang="en-US" dirty="0"/>
              <a:t> da </a:t>
            </a:r>
            <a:r>
              <a:rPr lang="en-US" dirty="0" err="1"/>
              <a:t>indústria</a:t>
            </a:r>
            <a:endParaRPr lang="en-US" dirty="0"/>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err="1"/>
              <a:t>Conteúdo</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36</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796852" y="5264862"/>
            <a:ext cx="169359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61</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141027" y="5771354"/>
            <a:ext cx="2360305"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91</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796852" y="6277846"/>
            <a:ext cx="1704480"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6434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117</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650201" y="6784338"/>
            <a:ext cx="85453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50828" y="7290830"/>
            <a:ext cx="1553905"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civilização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sociedades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primitivas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objetos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úteis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valiosos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natural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mercadoria</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termos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genéricos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variedade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Estes </a:t>
            </a:r>
            <a:r>
              <a:rPr lang="en-US" sz="1100" dirty="0" err="1">
                <a:latin typeface="Calibri" panose="020F0502020204030204" pitchFamily="34" charset="0"/>
                <a:cs typeface="Calibri" panose="020F0502020204030204" pitchFamily="34" charset="0"/>
              </a:rPr>
              <a:t>incluem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alimentos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animais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fazenda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roupas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conchas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caracóis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difundido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termos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espaço</a:t>
            </a:r>
            <a:r>
              <a:rPr lang="en-US" sz="1100" dirty="0">
                <a:latin typeface="Calibri" panose="020F0502020204030204" pitchFamily="34" charset="0"/>
                <a:cs typeface="Calibri" panose="020F0502020204030204" pitchFamily="34" charset="0"/>
              </a:rPr>
              <a:t> e tempo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búzio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erroneamente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de 'concha de </a:t>
            </a:r>
            <a:r>
              <a:rPr lang="en-US" sz="1100" dirty="0" err="1">
                <a:latin typeface="Calibri" panose="020F0502020204030204" pitchFamily="34" charset="0"/>
                <a:cs typeface="Calibri" panose="020F0502020204030204" pitchFamily="34" charset="0"/>
              </a:rPr>
              <a:t>cauri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búzios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África</a:t>
            </a:r>
            <a:r>
              <a:rPr lang="en-US" sz="1100" dirty="0">
                <a:latin typeface="Calibri" panose="020F0502020204030204" pitchFamily="34" charset="0"/>
                <a:cs typeface="Calibri" panose="020F0502020204030204" pitchFamily="34" charset="0"/>
              </a:rPr>
              <a:t> e da </a:t>
            </a:r>
            <a:r>
              <a:rPr lang="en-US" sz="1100" dirty="0" err="1">
                <a:latin typeface="Calibri" panose="020F0502020204030204" pitchFamily="34" charset="0"/>
                <a:cs typeface="Calibri" panose="020F0502020204030204" pitchFamily="34" charset="0"/>
              </a:rPr>
              <a:t>Ásia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Descobertas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China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sugerem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concha de </a:t>
            </a:r>
            <a:r>
              <a:rPr lang="en-US" sz="1100" dirty="0" err="1">
                <a:latin typeface="Calibri" panose="020F0502020204030204" pitchFamily="34" charset="0"/>
                <a:cs typeface="Calibri" panose="020F0502020204030204" pitchFamily="34" charset="0"/>
              </a:rPr>
              <a:t>búzios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milênio</a:t>
            </a:r>
            <a:r>
              <a:rPr lang="en-US" sz="1100" dirty="0">
                <a:latin typeface="Calibri" panose="020F0502020204030204" pitchFamily="34" charset="0"/>
                <a:cs typeface="Calibri" panose="020F0502020204030204" pitchFamily="34" charset="0"/>
              </a:rPr>
              <a:t> A.C.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trocados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era </a:t>
            </a:r>
            <a:r>
              <a:rPr lang="en-US" sz="1100" dirty="0" err="1">
                <a:latin typeface="Calibri" panose="020F0502020204030204" pitchFamily="34" charset="0"/>
                <a:cs typeface="Calibri" panose="020F0502020204030204" pitchFamily="34" charset="0"/>
              </a:rPr>
              <a:t>preciso</a:t>
            </a:r>
            <a:r>
              <a:rPr lang="en-US" sz="1100" dirty="0">
                <a:latin typeface="Calibri" panose="020F0502020204030204" pitchFamily="34" charset="0"/>
                <a:cs typeface="Calibri" panose="020F0502020204030204" pitchFamily="34" charset="0"/>
              </a:rPr>
              <a:t> trocar um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possuía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tornando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intercambiabilidade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jogo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estimativa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aproximada</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espécie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dinheiro-mercadoria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substituído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crescente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tinham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exclusivamente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primeiras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cunhadas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reino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Lícia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VII </a:t>
            </a:r>
            <a:r>
              <a:rPr lang="en-US" sz="1100" dirty="0" err="1">
                <a:latin typeface="Calibri" panose="020F0502020204030204" pitchFamily="34" charset="0"/>
                <a:cs typeface="Calibri" panose="020F0502020204030204" pitchFamily="34" charset="0"/>
              </a:rPr>
              <a:t>aC.</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pedaços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disformes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elétrons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liga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ouro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prata</a:t>
            </a:r>
            <a:r>
              <a:rPr lang="en-US" sz="1100" dirty="0">
                <a:latin typeface="Calibri" panose="020F0502020204030204" pitchFamily="34" charset="0"/>
                <a:cs typeface="Calibri" panose="020F0502020204030204" pitchFamily="34" charset="0"/>
              </a:rPr>
              <a:t> natural. 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fácil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 nova </a:t>
            </a:r>
            <a:r>
              <a:rPr lang="en-US" sz="1100" dirty="0" err="1">
                <a:latin typeface="Calibri" panose="020F0502020204030204" pitchFamily="34" charset="0"/>
                <a:cs typeface="Calibri" panose="020F0502020204030204" pitchFamily="34" charset="0"/>
              </a:rPr>
              <a:t>técnica</a:t>
            </a:r>
            <a:r>
              <a:rPr lang="en-US" sz="1100" dirty="0">
                <a:latin typeface="Calibri" panose="020F0502020204030204" pitchFamily="34" charset="0"/>
                <a:cs typeface="Calibri" panose="020F0502020204030204" pitchFamily="34" charset="0"/>
              </a:rPr>
              <a:t> cultural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espalhou</a:t>
            </a:r>
            <a:r>
              <a:rPr lang="en-US" sz="1100" dirty="0">
                <a:latin typeface="Calibri" panose="020F0502020204030204" pitchFamily="34" charset="0"/>
                <a:cs typeface="Calibri" panose="020F0502020204030204" pitchFamily="34" charset="0"/>
              </a:rPr>
              <a:t>-se da </a:t>
            </a:r>
            <a:r>
              <a:rPr lang="en-US" sz="1100" dirty="0" err="1">
                <a:latin typeface="Calibri" panose="020F0502020204030204" pitchFamily="34" charset="0"/>
                <a:cs typeface="Calibri" panose="020F0502020204030204" pitchFamily="34" charset="0"/>
              </a:rPr>
              <a:t>Ásia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Menor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Europa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antiguidade</a:t>
            </a:r>
            <a:r>
              <a:rPr lang="en-US" sz="1100" dirty="0">
                <a:latin typeface="Calibri" panose="020F0502020204030204" pitchFamily="34" charset="0"/>
                <a:cs typeface="Calibri" panose="020F0502020204030204" pitchFamily="34" charset="0"/>
              </a:rPr>
              <a:t>. Lentamente, 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cunhadas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Grécia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Roma.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governantes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começaram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estampar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imagens</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fim</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V D.C, a </a:t>
            </a:r>
            <a:r>
              <a:rPr lang="en-US" sz="1100" dirty="0" err="1">
                <a:latin typeface="Calibri" panose="020F0502020204030204" pitchFamily="34" charset="0"/>
                <a:cs typeface="Calibri" panose="020F0502020204030204" pitchFamily="34" charset="0"/>
              </a:rPr>
              <a:t>antiga</a:t>
            </a:r>
            <a:r>
              <a:rPr lang="en-US" sz="1100" dirty="0">
                <a:latin typeface="Calibri" panose="020F0502020204030204" pitchFamily="34" charset="0"/>
                <a:cs typeface="Calibri" panose="020F0502020204030204" pitchFamily="34" charset="0"/>
              </a:rPr>
              <a:t> era da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terminou</a:t>
            </a:r>
            <a:r>
              <a:rPr lang="en-US" sz="1100" dirty="0">
                <a:latin typeface="Calibri" panose="020F0502020204030204" pitchFamily="34" charset="0"/>
                <a:cs typeface="Calibri" panose="020F0502020204030204" pitchFamily="34" charset="0"/>
              </a:rPr>
              <a:t> e, no final da </a:t>
            </a:r>
            <a:r>
              <a:rPr lang="en-US" sz="1100" dirty="0" err="1">
                <a:latin typeface="Calibri" panose="020F0502020204030204" pitchFamily="34" charset="0"/>
                <a:cs typeface="Calibri" panose="020F0502020204030204" pitchFamily="34" charset="0"/>
              </a:rPr>
              <a:t>antiguidade</a:t>
            </a:r>
            <a:r>
              <a:rPr lang="en-US" sz="1100" dirty="0">
                <a:latin typeface="Calibri" panose="020F0502020204030204" pitchFamily="34" charset="0"/>
                <a:cs typeface="Calibri" panose="020F0502020204030204" pitchFamily="34" charset="0"/>
              </a:rPr>
              <a:t> e no </a:t>
            </a:r>
            <a:r>
              <a:rPr lang="en-US" sz="1100" dirty="0" err="1">
                <a:latin typeface="Calibri" panose="020F0502020204030204" pitchFamily="34" charset="0"/>
                <a:cs typeface="Calibri" panose="020F0502020204030204" pitchFamily="34" charset="0"/>
              </a:rPr>
              <a:t>início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circulação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a:t>
            </a:r>
            <a:r>
              <a:rPr lang="en-US" sz="1100" dirty="0">
                <a:latin typeface="Calibri" panose="020F0502020204030204" pitchFamily="34" charset="0"/>
                <a:cs typeface="Calibri" panose="020F0502020204030204" pitchFamily="34" charset="0"/>
              </a:rPr>
              <a:t> a Europa </a:t>
            </a:r>
            <a:r>
              <a:rPr lang="en-US" sz="1100" dirty="0" err="1">
                <a:latin typeface="Calibri" panose="020F0502020204030204" pitchFamily="34" charset="0"/>
                <a:cs typeface="Calibri" panose="020F0502020204030204" pitchFamily="34" charset="0"/>
              </a:rPr>
              <a:t>diminuiu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drasticamente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 Alta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XII,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transição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natural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Itália</a:t>
            </a:r>
            <a:r>
              <a:rPr lang="en-US" sz="1100" dirty="0">
                <a:latin typeface="Calibri" panose="020F0502020204030204" pitchFamily="34" charset="0"/>
                <a:cs typeface="Calibri" panose="020F0502020204030204" pitchFamily="34" charset="0"/>
              </a:rPr>
              <a:t> e, com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reapareceram</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havia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uniforme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Sacro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a:t>
            </a:r>
            <a:r>
              <a:rPr lang="en-US" sz="1100" dirty="0" err="1">
                <a:latin typeface="Calibri" panose="020F0502020204030204" pitchFamily="34" charset="0"/>
                <a:cs typeface="Calibri" panose="020F0502020204030204" pitchFamily="34" charset="0"/>
              </a:rPr>
              <a:t>Germânico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Nação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caracterizava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circulavam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No final da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florim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renano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prevaleceu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espécie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reserva</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conhecemos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estabeleceu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tarde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apareceu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China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X D.C. Na Europa,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introduzido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tarde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Inglaterra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Grã-Bretanha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adotou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duradoura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1833, o </a:t>
            </a:r>
            <a:r>
              <a:rPr lang="en-US" sz="1100" dirty="0" err="1">
                <a:latin typeface="Calibri" panose="020F0502020204030204" pitchFamily="34" charset="0"/>
                <a:cs typeface="Calibri" panose="020F0502020204030204" pitchFamily="34" charset="0"/>
              </a:rPr>
              <a:t>governo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inglês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declarou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notas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tinham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legal e,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um </a:t>
            </a:r>
            <a:r>
              <a:rPr lang="en-US" sz="1100" dirty="0" err="1">
                <a:latin typeface="Calibri" panose="020F0502020204030204" pitchFamily="34" charset="0"/>
                <a:cs typeface="Calibri" panose="020F0502020204030204" pitchFamily="34" charset="0"/>
              </a:rPr>
              <a:t>pioneiro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crescimento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era da </a:t>
            </a:r>
            <a:r>
              <a:rPr lang="en-US" sz="1100" dirty="0" err="1">
                <a:latin typeface="Calibri" panose="020F0502020204030204" pitchFamily="34" charset="0"/>
                <a:cs typeface="Calibri" panose="020F0502020204030204" pitchFamily="34" charset="0"/>
              </a:rPr>
              <a:t>industrialização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suprimento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era de </a:t>
            </a:r>
            <a:r>
              <a:rPr lang="en-US" sz="1100" dirty="0" err="1">
                <a:latin typeface="Calibri" panose="020F0502020204030204" pitchFamily="34" charset="0"/>
                <a:cs typeface="Calibri" panose="020F0502020204030204" pitchFamily="34" charset="0"/>
              </a:rPr>
              <a:t>importância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essencial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levou</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afastamento</a:t>
            </a:r>
            <a:r>
              <a:rPr lang="en-US" sz="1100" dirty="0">
                <a:latin typeface="Calibri" panose="020F0502020204030204" pitchFamily="34" charset="0"/>
                <a:cs typeface="Calibri" panose="020F0502020204030204" pitchFamily="34" charset="0"/>
              </a:rPr>
              <a:t> gradual das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preciosos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4.1 </a:t>
            </a:r>
            <a:r>
              <a:rPr lang="en-US" sz="1800" b="0" dirty="0" err="1"/>
              <a:t>História</a:t>
            </a:r>
            <a:r>
              <a:rPr lang="en-US" sz="1800" b="0" dirty="0"/>
              <a:t> do </a:t>
            </a:r>
            <a:r>
              <a:rPr lang="en-US" sz="1800" b="0" dirty="0" err="1"/>
              <a:t>Dinheiro</a:t>
            </a:r>
            <a:endParaRPr lang="x-none"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847550" y="5675349"/>
            <a:ext cx="3394616" cy="492308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528657"/>
          </a:xfrm>
        </p:spPr>
        <p:txBody>
          <a:bodyPr numCol="1"/>
          <a:lstStyle/>
          <a:p>
            <a:r>
              <a:rPr lang="en-US" dirty="0"/>
              <a:t>O </a:t>
            </a:r>
            <a:r>
              <a:rPr lang="en-US" dirty="0" err="1"/>
              <a:t>dinheiro</a:t>
            </a:r>
            <a:r>
              <a:rPr lang="en-US" dirty="0"/>
              <a:t>, </a:t>
            </a:r>
            <a:r>
              <a:rPr lang="en-US" dirty="0" err="1"/>
              <a:t>independentemente</a:t>
            </a:r>
            <a:r>
              <a:rPr lang="en-US" dirty="0"/>
              <a:t> de </a:t>
            </a:r>
            <a:r>
              <a:rPr lang="en-US" dirty="0" err="1"/>
              <a:t>sua</a:t>
            </a:r>
            <a:r>
              <a:rPr lang="en-US" dirty="0"/>
              <a:t> forma, </a:t>
            </a:r>
            <a:r>
              <a:rPr lang="en-US" dirty="0" err="1"/>
              <a:t>é</a:t>
            </a:r>
            <a:r>
              <a:rPr lang="en-US" dirty="0"/>
              <a:t> </a:t>
            </a:r>
            <a:r>
              <a:rPr lang="en-US" dirty="0" err="1"/>
              <a:t>frequentemente</a:t>
            </a:r>
            <a:r>
              <a:rPr lang="en-US" dirty="0"/>
              <a:t> </a:t>
            </a:r>
            <a:r>
              <a:rPr lang="en-US" dirty="0" err="1"/>
              <a:t>definido</a:t>
            </a:r>
            <a:r>
              <a:rPr lang="en-US" dirty="0"/>
              <a:t> </a:t>
            </a:r>
            <a:r>
              <a:rPr lang="en-US" dirty="0" err="1"/>
              <a:t>em</a:t>
            </a:r>
            <a:r>
              <a:rPr lang="en-US" dirty="0"/>
              <a:t> </a:t>
            </a:r>
            <a:r>
              <a:rPr lang="en-US" dirty="0" err="1"/>
              <a:t>termos</a:t>
            </a:r>
            <a:r>
              <a:rPr lang="en-US" dirty="0"/>
              <a:t> de </a:t>
            </a:r>
            <a:r>
              <a:rPr lang="en-US" dirty="0" err="1"/>
              <a:t>três</a:t>
            </a:r>
            <a:r>
              <a:rPr lang="en-US" dirty="0"/>
              <a:t> </a:t>
            </a:r>
            <a:r>
              <a:rPr lang="en-US" dirty="0" err="1"/>
              <a:t>funções</a:t>
            </a:r>
            <a:r>
              <a:rPr lang="en-US" dirty="0"/>
              <a:t> </a:t>
            </a:r>
            <a:r>
              <a:rPr lang="en-US" dirty="0" err="1"/>
              <a:t>ou</a:t>
            </a:r>
            <a:r>
              <a:rPr lang="en-US" dirty="0"/>
              <a:t> </a:t>
            </a:r>
            <a:r>
              <a:rPr lang="en-US" dirty="0" err="1"/>
              <a:t>serviços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2887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O </a:t>
            </a:r>
            <a:r>
              <a:rPr lang="en-US" dirty="0" err="1">
                <a:solidFill>
                  <a:srgbClr val="000000"/>
                </a:solidFill>
              </a:rPr>
              <a:t>dinheiro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qualquer</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amplamente</a:t>
            </a:r>
            <a:r>
              <a:rPr lang="en-US" dirty="0">
                <a:solidFill>
                  <a:srgbClr val="000000"/>
                </a:solidFill>
              </a:rPr>
              <a:t> </a:t>
            </a:r>
            <a:r>
              <a:rPr lang="en-US" dirty="0" err="1">
                <a:solidFill>
                  <a:srgbClr val="000000"/>
                </a:solidFill>
              </a:rPr>
              <a:t>utilizado</a:t>
            </a:r>
            <a:r>
              <a:rPr lang="en-US" dirty="0">
                <a:solidFill>
                  <a:srgbClr val="000000"/>
                </a:solidFill>
              </a:rPr>
              <a:t> e </a:t>
            </a:r>
            <a:r>
              <a:rPr lang="en-US" dirty="0" err="1">
                <a:solidFill>
                  <a:srgbClr val="000000"/>
                </a:solidFill>
              </a:rPr>
              <a:t>aceite</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envolvem</a:t>
            </a:r>
            <a:r>
              <a:rPr lang="en-US" dirty="0">
                <a:solidFill>
                  <a:srgbClr val="000000"/>
                </a:solidFill>
              </a:rPr>
              <a:t> a </a:t>
            </a:r>
            <a:r>
              <a:rPr lang="en-US" dirty="0" err="1">
                <a:solidFill>
                  <a:srgbClr val="000000"/>
                </a:solidFill>
              </a:rPr>
              <a:t>transferência</a:t>
            </a:r>
            <a:r>
              <a:rPr lang="en-US" dirty="0">
                <a:solidFill>
                  <a:srgbClr val="000000"/>
                </a:solidFill>
              </a:rPr>
              <a:t> de bens e </a:t>
            </a:r>
            <a:r>
              <a:rPr lang="en-US" dirty="0" err="1">
                <a:solidFill>
                  <a:srgbClr val="000000"/>
                </a:solidFill>
              </a:rPr>
              <a:t>serviços</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pessoa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outra</a:t>
            </a:r>
            <a:r>
              <a:rPr lang="en-US" dirty="0">
                <a:solidFill>
                  <a:srgbClr val="000000"/>
                </a:solidFill>
              </a:rPr>
              <a:t>. No </a:t>
            </a:r>
            <a:r>
              <a:rPr lang="en-US" dirty="0" err="1">
                <a:solidFill>
                  <a:srgbClr val="000000"/>
                </a:solidFill>
              </a:rPr>
              <a:t>mundo</a:t>
            </a:r>
            <a:r>
              <a:rPr lang="en-US" dirty="0">
                <a:solidFill>
                  <a:srgbClr val="000000"/>
                </a:solidFill>
              </a:rPr>
              <a:t> de </a:t>
            </a:r>
            <a:r>
              <a:rPr lang="en-US" dirty="0" err="1">
                <a:solidFill>
                  <a:srgbClr val="000000"/>
                </a:solidFill>
              </a:rPr>
              <a:t>hoje</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duas</a:t>
            </a:r>
            <a:r>
              <a:rPr lang="en-US" dirty="0">
                <a:solidFill>
                  <a:srgbClr val="000000"/>
                </a:solidFill>
              </a:rPr>
              <a:t> </a:t>
            </a:r>
            <a:r>
              <a:rPr lang="en-US" dirty="0" err="1">
                <a:solidFill>
                  <a:srgbClr val="000000"/>
                </a:solidFill>
              </a:rPr>
              <a:t>formas</a:t>
            </a:r>
            <a:r>
              <a:rPr lang="en-US" dirty="0">
                <a:solidFill>
                  <a:srgbClr val="000000"/>
                </a:solidFill>
              </a:rPr>
              <a:t> </a:t>
            </a:r>
            <a:r>
              <a:rPr lang="en-US" dirty="0" err="1">
                <a:solidFill>
                  <a:srgbClr val="000000"/>
                </a:solidFill>
              </a:rPr>
              <a:t>tradicionais</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dinheiro</a:t>
            </a:r>
            <a:r>
              <a:rPr lang="en-US" dirty="0">
                <a:solidFill>
                  <a:srgbClr val="000000"/>
                </a:solidFill>
              </a:rPr>
              <a:t> </a:t>
            </a:r>
            <a:r>
              <a:rPr lang="en-US" dirty="0" err="1">
                <a:solidFill>
                  <a:srgbClr val="000000"/>
                </a:solidFill>
              </a:rPr>
              <a:t>fiduciário</a:t>
            </a:r>
            <a:r>
              <a:rPr lang="en-US" dirty="0">
                <a:solidFill>
                  <a:srgbClr val="000000"/>
                </a:solidFill>
              </a:rPr>
              <a:t> e </a:t>
            </a:r>
            <a:r>
              <a:rPr lang="en-US" dirty="0" err="1">
                <a:solidFill>
                  <a:srgbClr val="000000"/>
                </a:solidFill>
              </a:rPr>
              <a:t>dinheiro</a:t>
            </a:r>
            <a:r>
              <a:rPr lang="en-US" dirty="0">
                <a:solidFill>
                  <a:srgbClr val="000000"/>
                </a:solidFill>
              </a:rPr>
              <a:t> de </a:t>
            </a:r>
            <a:r>
              <a:rPr lang="en-US" dirty="0" err="1">
                <a:solidFill>
                  <a:srgbClr val="000000"/>
                </a:solidFill>
              </a:rPr>
              <a:t>banco</a:t>
            </a:r>
            <a:r>
              <a:rPr lang="en-US" dirty="0">
                <a:solidFill>
                  <a:srgbClr val="000000"/>
                </a:solidFill>
              </a:rPr>
              <a:t> </a:t>
            </a:r>
            <a:r>
              <a:rPr lang="en-US" dirty="0" err="1">
                <a:solidFill>
                  <a:srgbClr val="000000"/>
                </a:solidFill>
              </a:rPr>
              <a:t>comercial</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a:t>
            </a:r>
            <a:r>
              <a:rPr lang="en-US" dirty="0" err="1">
                <a:solidFill>
                  <a:srgbClr val="000000"/>
                </a:solidFill>
              </a:rPr>
              <a:t>na</a:t>
            </a:r>
            <a:r>
              <a:rPr lang="en-US" dirty="0">
                <a:solidFill>
                  <a:srgbClr val="000000"/>
                </a:solidFill>
              </a:rPr>
              <a:t> forma de </a:t>
            </a:r>
            <a:r>
              <a:rPr lang="en-US" dirty="0" err="1">
                <a:solidFill>
                  <a:srgbClr val="000000"/>
                </a:solidFill>
              </a:rPr>
              <a:t>notas</a:t>
            </a:r>
            <a:r>
              <a:rPr lang="en-US" dirty="0">
                <a:solidFill>
                  <a:srgbClr val="000000"/>
                </a:solidFill>
              </a:rPr>
              <a:t> e </a:t>
            </a:r>
            <a:r>
              <a:rPr lang="en-US" dirty="0" err="1">
                <a:solidFill>
                  <a:srgbClr val="000000"/>
                </a:solidFill>
              </a:rPr>
              <a:t>moedas</a:t>
            </a:r>
            <a:r>
              <a:rPr lang="en-US" dirty="0">
                <a:solidFill>
                  <a:srgbClr val="000000"/>
                </a:solidFill>
              </a:rPr>
              <a:t>, </a:t>
            </a:r>
            <a:r>
              <a:rPr lang="en-US" dirty="0" err="1">
                <a:solidFill>
                  <a:srgbClr val="000000"/>
                </a:solidFill>
              </a:rPr>
              <a:t>recebe</a:t>
            </a:r>
            <a:r>
              <a:rPr lang="en-US" dirty="0">
                <a:solidFill>
                  <a:srgbClr val="000000"/>
                </a:solidFill>
              </a:rPr>
              <a:t> o </a:t>
            </a:r>
            <a:r>
              <a:rPr lang="en-US" dirty="0" err="1">
                <a:solidFill>
                  <a:srgbClr val="000000"/>
                </a:solidFill>
              </a:rPr>
              <a:t>seu</a:t>
            </a:r>
            <a:r>
              <a:rPr lang="en-US" dirty="0">
                <a:solidFill>
                  <a:srgbClr val="000000"/>
                </a:solidFill>
              </a:rPr>
              <a:t> valor </a:t>
            </a:r>
            <a:r>
              <a:rPr lang="en-US" dirty="0" err="1">
                <a:solidFill>
                  <a:srgbClr val="000000"/>
                </a:solidFill>
              </a:rPr>
              <a:t>porque</a:t>
            </a:r>
            <a:r>
              <a:rPr lang="en-US" dirty="0">
                <a:solidFill>
                  <a:srgbClr val="000000"/>
                </a:solidFill>
              </a:rPr>
              <a:t> o </a:t>
            </a:r>
            <a:r>
              <a:rPr lang="en-US" dirty="0" err="1">
                <a:solidFill>
                  <a:srgbClr val="000000"/>
                </a:solidFill>
              </a:rPr>
              <a:t>governo</a:t>
            </a:r>
            <a:r>
              <a:rPr lang="en-US" dirty="0">
                <a:solidFill>
                  <a:srgbClr val="000000"/>
                </a:solidFill>
              </a:rPr>
              <a:t> </a:t>
            </a:r>
            <a:r>
              <a:rPr lang="en-US" dirty="0" err="1">
                <a:solidFill>
                  <a:srgbClr val="000000"/>
                </a:solidFill>
              </a:rPr>
              <a:t>declara</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moeda</a:t>
            </a:r>
            <a:r>
              <a:rPr lang="en-US" dirty="0">
                <a:solidFill>
                  <a:srgbClr val="000000"/>
                </a:solidFill>
              </a:rPr>
              <a:t> legal, o </a:t>
            </a:r>
            <a:r>
              <a:rPr lang="en-US" dirty="0" err="1">
                <a:solidFill>
                  <a:srgbClr val="000000"/>
                </a:solidFill>
              </a:rPr>
              <a:t>que</a:t>
            </a:r>
            <a:r>
              <a:rPr lang="en-US" dirty="0">
                <a:solidFill>
                  <a:srgbClr val="000000"/>
                </a:solidFill>
              </a:rPr>
              <a:t> </a:t>
            </a:r>
            <a:r>
              <a:rPr lang="en-US" dirty="0" err="1">
                <a:solidFill>
                  <a:srgbClr val="000000"/>
                </a:solidFill>
              </a:rPr>
              <a:t>exige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comerciantes</a:t>
            </a:r>
            <a:r>
              <a:rPr lang="en-US" dirty="0">
                <a:solidFill>
                  <a:srgbClr val="000000"/>
                </a:solidFill>
              </a:rPr>
              <a:t> e </a:t>
            </a:r>
            <a:r>
              <a:rPr lang="en-US" dirty="0" err="1">
                <a:solidFill>
                  <a:srgbClr val="000000"/>
                </a:solidFill>
              </a:rPr>
              <a:t>comerciantes</a:t>
            </a:r>
            <a:r>
              <a:rPr lang="en-US" dirty="0">
                <a:solidFill>
                  <a:srgbClr val="000000"/>
                </a:solidFill>
              </a:rPr>
              <a:t> do </a:t>
            </a:r>
            <a:r>
              <a:rPr lang="en-US" dirty="0" err="1">
                <a:solidFill>
                  <a:srgbClr val="000000"/>
                </a:solidFill>
              </a:rPr>
              <a:t>país</a:t>
            </a:r>
            <a:r>
              <a:rPr lang="en-US" dirty="0">
                <a:solidFill>
                  <a:srgbClr val="000000"/>
                </a:solidFill>
              </a:rPr>
              <a:t> a </a:t>
            </a:r>
            <a:r>
              <a:rPr lang="en-US" dirty="0" err="1">
                <a:solidFill>
                  <a:srgbClr val="000000"/>
                </a:solidFill>
              </a:rPr>
              <a:t>aceitem</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saldar</a:t>
            </a:r>
            <a:r>
              <a:rPr lang="en-US" dirty="0">
                <a:solidFill>
                  <a:srgbClr val="000000"/>
                </a:solidFill>
              </a:rPr>
              <a:t> </a:t>
            </a:r>
            <a:r>
              <a:rPr lang="en-US" dirty="0" err="1">
                <a:solidFill>
                  <a:srgbClr val="000000"/>
                </a:solidFill>
              </a:rPr>
              <a:t>dívidas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definição</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tem um valor </a:t>
            </a:r>
            <a:r>
              <a:rPr lang="en-US" dirty="0" err="1">
                <a:solidFill>
                  <a:srgbClr val="000000"/>
                </a:solidFill>
              </a:rPr>
              <a:t>intrínseco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significativamente</a:t>
            </a:r>
            <a:r>
              <a:rPr lang="en-US" dirty="0">
                <a:solidFill>
                  <a:srgbClr val="000000"/>
                </a:solidFill>
              </a:rPr>
              <a:t> </a:t>
            </a:r>
            <a:r>
              <a:rPr lang="en-US" dirty="0" err="1">
                <a:solidFill>
                  <a:srgbClr val="000000"/>
                </a:solidFill>
              </a:rPr>
              <a:t>menor</a:t>
            </a:r>
            <a:r>
              <a:rPr lang="en-US" dirty="0">
                <a:solidFill>
                  <a:srgbClr val="000000"/>
                </a:solidFill>
              </a:rPr>
              <a:t>. O </a:t>
            </a:r>
            <a:r>
              <a:rPr lang="en-US" dirty="0" err="1">
                <a:solidFill>
                  <a:srgbClr val="000000"/>
                </a:solidFill>
              </a:rPr>
              <a:t>seu</a:t>
            </a:r>
            <a:r>
              <a:rPr lang="en-US" dirty="0">
                <a:solidFill>
                  <a:srgbClr val="000000"/>
                </a:solidFill>
              </a:rPr>
              <a:t> valor </a:t>
            </a:r>
            <a:r>
              <a:rPr lang="en-US" dirty="0" err="1">
                <a:solidFill>
                  <a:srgbClr val="000000"/>
                </a:solidFill>
              </a:rPr>
              <a:t>é</a:t>
            </a:r>
            <a:r>
              <a:rPr lang="en-US" dirty="0">
                <a:solidFill>
                  <a:srgbClr val="000000"/>
                </a:solidFill>
              </a:rPr>
              <a:t> </a:t>
            </a:r>
            <a:r>
              <a:rPr lang="en-US" dirty="0" err="1">
                <a:solidFill>
                  <a:srgbClr val="000000"/>
                </a:solidFill>
              </a:rPr>
              <a:t>derivado</a:t>
            </a:r>
            <a:r>
              <a:rPr lang="en-US" dirty="0">
                <a:solidFill>
                  <a:srgbClr val="000000"/>
                </a:solidFill>
              </a:rPr>
              <a:t> das </a:t>
            </a:r>
            <a:r>
              <a:rPr lang="en-US" dirty="0" err="1">
                <a:solidFill>
                  <a:srgbClr val="000000"/>
                </a:solidFill>
              </a:rPr>
              <a:t>forças</a:t>
            </a:r>
            <a:r>
              <a:rPr lang="en-US" dirty="0">
                <a:solidFill>
                  <a:srgbClr val="000000"/>
                </a:solidFill>
              </a:rPr>
              <a:t> de </a:t>
            </a:r>
            <a:r>
              <a:rPr lang="en-US" dirty="0" err="1">
                <a:solidFill>
                  <a:srgbClr val="000000"/>
                </a:solidFill>
              </a:rPr>
              <a:t>oferta</a:t>
            </a:r>
            <a:r>
              <a:rPr lang="en-US" dirty="0">
                <a:solidFill>
                  <a:srgbClr val="000000"/>
                </a:solidFill>
              </a:rPr>
              <a:t> e </a:t>
            </a:r>
            <a:r>
              <a:rPr lang="en-US" dirty="0" err="1">
                <a:solidFill>
                  <a:srgbClr val="000000"/>
                </a:solidFill>
              </a:rPr>
              <a:t>procura</a:t>
            </a:r>
            <a:r>
              <a:rPr lang="en-US" dirty="0">
                <a:solidFill>
                  <a:srgbClr val="000000"/>
                </a:solidFill>
              </a:rPr>
              <a:t>. </a:t>
            </a:r>
            <a:r>
              <a:rPr lang="en-US" dirty="0" err="1">
                <a:solidFill>
                  <a:srgbClr val="000000"/>
                </a:solidFill>
              </a:rPr>
              <a:t>Esta</a:t>
            </a:r>
            <a:r>
              <a:rPr lang="en-US" dirty="0">
                <a:solidFill>
                  <a:srgbClr val="000000"/>
                </a:solidFill>
              </a:rPr>
              <a:t> </a:t>
            </a:r>
            <a:r>
              <a:rPr lang="en-US" dirty="0" err="1">
                <a:solidFill>
                  <a:srgbClr val="000000"/>
                </a:solidFill>
              </a:rPr>
              <a:t>é</a:t>
            </a:r>
            <a:r>
              <a:rPr lang="en-US" dirty="0">
                <a:solidFill>
                  <a:srgbClr val="000000"/>
                </a:solidFill>
              </a:rPr>
              <a:t> a forma de </a:t>
            </a:r>
            <a:r>
              <a:rPr lang="en-US" dirty="0" err="1">
                <a:solidFill>
                  <a:srgbClr val="000000"/>
                </a:solidFill>
              </a:rPr>
              <a:t>moeda</a:t>
            </a:r>
            <a:r>
              <a:rPr lang="en-US" dirty="0">
                <a:solidFill>
                  <a:srgbClr val="000000"/>
                </a:solidFill>
              </a:rPr>
              <a:t> com a </a:t>
            </a:r>
            <a:r>
              <a:rPr lang="en-US" dirty="0" err="1">
                <a:solidFill>
                  <a:srgbClr val="000000"/>
                </a:solidFill>
              </a:rPr>
              <a:t>qual</a:t>
            </a:r>
            <a:r>
              <a:rPr lang="en-US" dirty="0">
                <a:solidFill>
                  <a:srgbClr val="000000"/>
                </a:solidFill>
              </a:rPr>
              <a:t> </a:t>
            </a:r>
            <a:r>
              <a:rPr lang="en-US" dirty="0" err="1">
                <a:solidFill>
                  <a:srgbClr val="000000"/>
                </a:solidFill>
              </a:rPr>
              <a:t>estamos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familiarizados</a:t>
            </a:r>
            <a:r>
              <a:rPr lang="en-US" dirty="0">
                <a:solidFill>
                  <a:srgbClr val="000000"/>
                </a:solidFill>
              </a:rPr>
              <a:t>.</a:t>
            </a:r>
          </a:p>
          <a:p>
            <a:endParaRPr lang="en-US" dirty="0">
              <a:solidFill>
                <a:srgbClr val="000000"/>
              </a:solidFill>
            </a:endParaRPr>
          </a:p>
          <a:p>
            <a:r>
              <a:rPr lang="en-US" dirty="0">
                <a:solidFill>
                  <a:srgbClr val="000000"/>
                </a:solidFill>
              </a:rPr>
              <a:t>Uma forma </a:t>
            </a:r>
            <a:r>
              <a:rPr lang="en-US" dirty="0" err="1">
                <a:solidFill>
                  <a:srgbClr val="000000"/>
                </a:solidFill>
              </a:rPr>
              <a:t>adicional</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dinheiro</a:t>
            </a:r>
            <a:r>
              <a:rPr lang="en-US" dirty="0">
                <a:solidFill>
                  <a:srgbClr val="000000"/>
                </a:solidFill>
              </a:rPr>
              <a:t> do </a:t>
            </a:r>
            <a:r>
              <a:rPr lang="en-US" dirty="0" err="1">
                <a:solidFill>
                  <a:srgbClr val="000000"/>
                </a:solidFill>
              </a:rPr>
              <a:t>banco</a:t>
            </a:r>
            <a:r>
              <a:rPr lang="en-US" dirty="0">
                <a:solidFill>
                  <a:srgbClr val="000000"/>
                </a:solidFill>
              </a:rPr>
              <a:t> </a:t>
            </a:r>
            <a:r>
              <a:rPr lang="en-US" dirty="0" err="1">
                <a:solidFill>
                  <a:srgbClr val="000000"/>
                </a:solidFill>
              </a:rPr>
              <a:t>comercial</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descrito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reivindicações</a:t>
            </a:r>
            <a:r>
              <a:rPr lang="en-US" dirty="0">
                <a:solidFill>
                  <a:srgbClr val="000000"/>
                </a:solidFill>
              </a:rPr>
              <a:t> contra </a:t>
            </a:r>
            <a:r>
              <a:rPr lang="en-US" dirty="0" err="1">
                <a:solidFill>
                  <a:srgbClr val="000000"/>
                </a:solidFill>
              </a:rPr>
              <a:t>instituições</a:t>
            </a:r>
            <a:r>
              <a:rPr lang="en-US" dirty="0">
                <a:solidFill>
                  <a:srgbClr val="000000"/>
                </a:solidFill>
              </a:rPr>
              <a:t> </a:t>
            </a:r>
            <a:r>
              <a:rPr lang="en-US" dirty="0" err="1">
                <a:solidFill>
                  <a:srgbClr val="000000"/>
                </a:solidFill>
              </a:rPr>
              <a:t>financeiras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usadas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comprar</a:t>
            </a:r>
            <a:r>
              <a:rPr lang="en-US" dirty="0">
                <a:solidFill>
                  <a:srgbClr val="000000"/>
                </a:solidFill>
              </a:rPr>
              <a:t> bens </a:t>
            </a:r>
            <a:r>
              <a:rPr lang="en-US" dirty="0" err="1">
                <a:solidFill>
                  <a:srgbClr val="000000"/>
                </a:solidFill>
              </a:rPr>
              <a:t>ou</a:t>
            </a:r>
            <a:r>
              <a:rPr lang="en-US" dirty="0">
                <a:solidFill>
                  <a:srgbClr val="000000"/>
                </a:solidFill>
              </a:rPr>
              <a:t> </a:t>
            </a:r>
            <a:r>
              <a:rPr lang="en-US" dirty="0" err="1">
                <a:solidFill>
                  <a:srgbClr val="000000"/>
                </a:solidFill>
              </a:rPr>
              <a:t>serviços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esses</a:t>
            </a:r>
            <a:r>
              <a:rPr lang="en-US" dirty="0">
                <a:solidFill>
                  <a:srgbClr val="000000"/>
                </a:solidFill>
              </a:rPr>
              <a:t> </a:t>
            </a:r>
            <a:r>
              <a:rPr lang="en-US" dirty="0" err="1">
                <a:solidFill>
                  <a:srgbClr val="000000"/>
                </a:solidFill>
              </a:rPr>
              <a:t>tipos</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comum</a:t>
            </a:r>
            <a:r>
              <a:rPr lang="en-US" dirty="0">
                <a:solidFill>
                  <a:srgbClr val="000000"/>
                </a:solidFill>
              </a:rPr>
              <a:t> são as </a:t>
            </a:r>
            <a:r>
              <a:rPr lang="en-US" dirty="0" err="1">
                <a:solidFill>
                  <a:srgbClr val="000000"/>
                </a:solidFill>
              </a:rPr>
              <a:t>características</a:t>
            </a:r>
            <a:r>
              <a:rPr lang="en-US" dirty="0">
                <a:solidFill>
                  <a:srgbClr val="000000"/>
                </a:solidFill>
              </a:rPr>
              <a:t> </a:t>
            </a:r>
            <a:r>
              <a:rPr lang="en-US" dirty="0" err="1">
                <a:solidFill>
                  <a:srgbClr val="000000"/>
                </a:solidFill>
              </a:rPr>
              <a:t>básicas</a:t>
            </a:r>
            <a:r>
              <a:rPr lang="en-US" dirty="0">
                <a:solidFill>
                  <a:srgbClr val="000000"/>
                </a:solidFill>
              </a:rPr>
              <a:t> do </a:t>
            </a:r>
            <a:r>
              <a:rPr lang="en-US" dirty="0" err="1">
                <a:solidFill>
                  <a:srgbClr val="000000"/>
                </a:solidFill>
              </a:rPr>
              <a:t>dinheiro</a:t>
            </a:r>
            <a:r>
              <a:rPr lang="en-US"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Durabilidade</a:t>
            </a:r>
            <a:r>
              <a:rPr lang="x-none" dirty="0">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Reserva</a:t>
            </a:r>
            <a:r>
              <a:rPr lang="en-US" b="1" dirty="0">
                <a:solidFill>
                  <a:srgbClr val="F79037"/>
                </a:solidFill>
              </a:rPr>
              <a:t> de valor:</a:t>
            </a:r>
          </a:p>
          <a:p>
            <a:pPr algn="l"/>
            <a:r>
              <a:rPr lang="en-US" dirty="0"/>
              <a:t>valor </a:t>
            </a:r>
            <a:r>
              <a:rPr lang="en-US" dirty="0" err="1"/>
              <a:t>é</a:t>
            </a:r>
            <a:r>
              <a:rPr lang="en-US" dirty="0"/>
              <a:t> </a:t>
            </a:r>
            <a:r>
              <a:rPr lang="en-US" dirty="0" err="1"/>
              <a:t>mantido</a:t>
            </a:r>
            <a:r>
              <a:rPr lang="en-US" dirty="0"/>
              <a:t> </a:t>
            </a:r>
            <a:r>
              <a:rPr lang="en-US" dirty="0" err="1"/>
              <a:t>ou</a:t>
            </a:r>
            <a:r>
              <a:rPr lang="en-US" dirty="0"/>
              <a:t> </a:t>
            </a:r>
            <a:r>
              <a:rPr lang="en-US" dirty="0" err="1"/>
              <a:t>aumentado</a:t>
            </a:r>
            <a:r>
              <a:rPr lang="en-US" dirty="0"/>
              <a:t> </a:t>
            </a:r>
            <a:r>
              <a:rPr lang="en-US" dirty="0" err="1"/>
              <a:t>durante</a:t>
            </a:r>
            <a:r>
              <a:rPr lang="en-US" dirty="0"/>
              <a:t> um </a:t>
            </a:r>
            <a:r>
              <a:rPr lang="en-US" dirty="0" err="1"/>
              <a:t>longo</a:t>
            </a:r>
            <a:r>
              <a:rPr lang="en-US" dirty="0"/>
              <a:t> </a:t>
            </a:r>
            <a:r>
              <a:rPr lang="en-US" dirty="0" err="1"/>
              <a:t>período</a:t>
            </a:r>
            <a:r>
              <a:rPr lang="en-US" dirty="0"/>
              <a:t> de tempo.</a:t>
            </a:r>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Unidade</a:t>
            </a:r>
            <a:r>
              <a:rPr lang="en-US" b="1" dirty="0">
                <a:solidFill>
                  <a:srgbClr val="F79037"/>
                </a:solidFill>
              </a:rPr>
              <a:t> de </a:t>
            </a:r>
            <a:r>
              <a:rPr lang="en-US" b="1" dirty="0" err="1">
                <a:solidFill>
                  <a:srgbClr val="F79037"/>
                </a:solidFill>
              </a:rPr>
              <a:t>conta</a:t>
            </a:r>
            <a:r>
              <a:rPr lang="en-US" b="1" dirty="0">
                <a:solidFill>
                  <a:srgbClr val="F79037"/>
                </a:solidFill>
              </a:rPr>
              <a:t>:</a:t>
            </a:r>
          </a:p>
          <a:p>
            <a:pPr algn="l"/>
            <a:r>
              <a:rPr lang="en-US" dirty="0" err="1"/>
              <a:t>fornecer</a:t>
            </a:r>
            <a:r>
              <a:rPr lang="en-US" dirty="0"/>
              <a:t> </a:t>
            </a:r>
            <a:r>
              <a:rPr lang="en-US" dirty="0" err="1"/>
              <a:t>uma</a:t>
            </a:r>
            <a:r>
              <a:rPr lang="en-US" dirty="0"/>
              <a:t> </a:t>
            </a:r>
            <a:r>
              <a:rPr lang="en-US" dirty="0" err="1"/>
              <a:t>medida</a:t>
            </a:r>
            <a:r>
              <a:rPr lang="en-US" dirty="0"/>
              <a:t> </a:t>
            </a:r>
            <a:r>
              <a:rPr lang="en-US" dirty="0" err="1"/>
              <a:t>comum</a:t>
            </a:r>
            <a:r>
              <a:rPr lang="en-US" dirty="0"/>
              <a:t> do valor dos bens e </a:t>
            </a:r>
            <a:r>
              <a:rPr lang="en-US" dirty="0" err="1"/>
              <a:t>serviços</a:t>
            </a:r>
            <a:r>
              <a:rPr lang="en-US" dirty="0"/>
              <a:t> </a:t>
            </a:r>
            <a:r>
              <a:rPr lang="en-US" dirty="0" err="1"/>
              <a:t>que</a:t>
            </a:r>
            <a:r>
              <a:rPr lang="en-US" dirty="0"/>
              <a:t> são </a:t>
            </a:r>
            <a:r>
              <a:rPr lang="en-US" dirty="0" err="1"/>
              <a:t>trocados</a:t>
            </a:r>
            <a:r>
              <a:rPr lang="en-US" dirty="0"/>
              <a:t> e </a:t>
            </a:r>
            <a:r>
              <a:rPr lang="en-US" dirty="0" err="1"/>
              <a:t>deve</a:t>
            </a:r>
            <a:r>
              <a:rPr lang="en-US" dirty="0"/>
              <a:t> </a:t>
            </a:r>
            <a:r>
              <a:rPr lang="en-US" dirty="0" err="1"/>
              <a:t>ser</a:t>
            </a:r>
            <a:r>
              <a:rPr lang="en-US" dirty="0"/>
              <a:t> </a:t>
            </a:r>
            <a:r>
              <a:rPr lang="en-US" dirty="0" err="1"/>
              <a:t>fungível</a:t>
            </a:r>
            <a:r>
              <a:rPr lang="en-US" dirty="0"/>
              <a:t>, </a:t>
            </a:r>
            <a:r>
              <a:rPr lang="en-US" dirty="0" err="1"/>
              <a:t>divisível</a:t>
            </a:r>
            <a:r>
              <a:rPr lang="en-US" dirty="0"/>
              <a:t> e </a:t>
            </a:r>
            <a:r>
              <a:rPr lang="en-US" dirty="0" err="1"/>
              <a:t>contável</a:t>
            </a:r>
            <a:r>
              <a:rPr lang="en-US" dirty="0"/>
              <a:t>.</a:t>
            </a:r>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89787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Meio</a:t>
            </a:r>
            <a:r>
              <a:rPr lang="en-US" b="1" dirty="0">
                <a:solidFill>
                  <a:srgbClr val="F79037"/>
                </a:solidFill>
              </a:rPr>
              <a:t> de </a:t>
            </a:r>
            <a:r>
              <a:rPr lang="en-US" b="1" dirty="0" err="1">
                <a:solidFill>
                  <a:srgbClr val="F79037"/>
                </a:solidFill>
              </a:rPr>
              <a:t>troca</a:t>
            </a:r>
            <a:r>
              <a:rPr lang="en-US" b="1" dirty="0">
                <a:solidFill>
                  <a:srgbClr val="F79037"/>
                </a:solidFill>
              </a:rPr>
              <a:t>:</a:t>
            </a:r>
          </a:p>
          <a:p>
            <a:pPr algn="l"/>
            <a:r>
              <a:rPr lang="en-US" dirty="0" err="1"/>
              <a:t>é</a:t>
            </a:r>
            <a:r>
              <a:rPr lang="en-US" dirty="0"/>
              <a:t> um </a:t>
            </a:r>
            <a:r>
              <a:rPr lang="en-US" dirty="0" err="1"/>
              <a:t>instrumento</a:t>
            </a:r>
            <a:r>
              <a:rPr lang="en-US" dirty="0"/>
              <a:t> </a:t>
            </a:r>
            <a:r>
              <a:rPr lang="en-US" dirty="0" err="1"/>
              <a:t>ou</a:t>
            </a:r>
            <a:r>
              <a:rPr lang="en-US" dirty="0"/>
              <a:t> </a:t>
            </a:r>
            <a:r>
              <a:rPr lang="en-US" dirty="0" err="1"/>
              <a:t>sistema</a:t>
            </a:r>
            <a:r>
              <a:rPr lang="en-US" dirty="0"/>
              <a:t> </a:t>
            </a:r>
            <a:r>
              <a:rPr lang="en-US" dirty="0" err="1"/>
              <a:t>intermediário</a:t>
            </a:r>
            <a:r>
              <a:rPr lang="en-US" dirty="0"/>
              <a:t> </a:t>
            </a:r>
            <a:r>
              <a:rPr lang="en-US" dirty="0" err="1"/>
              <a:t>usado</a:t>
            </a:r>
            <a:r>
              <a:rPr lang="en-US" dirty="0"/>
              <a:t> </a:t>
            </a:r>
            <a:r>
              <a:rPr lang="en-US" dirty="0" err="1"/>
              <a:t>para</a:t>
            </a:r>
            <a:r>
              <a:rPr lang="en-US" dirty="0"/>
              <a:t> </a:t>
            </a:r>
            <a:r>
              <a:rPr lang="en-US" dirty="0" err="1"/>
              <a:t>facilitar</a:t>
            </a:r>
            <a:r>
              <a:rPr lang="en-US" dirty="0"/>
              <a:t> o </a:t>
            </a:r>
            <a:r>
              <a:rPr lang="en-US" dirty="0" err="1"/>
              <a:t>comércio</a:t>
            </a:r>
            <a:r>
              <a:rPr lang="en-US" dirty="0"/>
              <a:t> de </a:t>
            </a:r>
            <a:r>
              <a:rPr lang="en-US" dirty="0" err="1"/>
              <a:t>mercadorias</a:t>
            </a:r>
            <a:r>
              <a:rPr lang="en-US" dirty="0"/>
              <a:t> entre as </a:t>
            </a:r>
            <a:r>
              <a:rPr lang="en-US" dirty="0" err="1"/>
              <a:t>partes</a:t>
            </a:r>
            <a:r>
              <a:rPr lang="en-US" dirty="0"/>
              <a:t>.</a:t>
            </a:r>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Portabilidade</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Liquidez</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Uma </a:t>
            </a:r>
            <a:r>
              <a:rPr lang="en-US" dirty="0" err="1">
                <a:solidFill>
                  <a:srgbClr val="000000"/>
                </a:solidFill>
              </a:rPr>
              <a:t>unidade</a:t>
            </a:r>
            <a:r>
              <a:rPr lang="en-US" dirty="0">
                <a:solidFill>
                  <a:srgbClr val="000000"/>
                </a:solidFill>
              </a:rPr>
              <a:t> de </a:t>
            </a:r>
            <a:r>
              <a:rPr lang="en-US" dirty="0" err="1">
                <a:solidFill>
                  <a:srgbClr val="000000"/>
                </a:solidFill>
              </a:rPr>
              <a:t>conta</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Status de </a:t>
            </a:r>
            <a:r>
              <a:rPr lang="en-US" dirty="0" err="1">
                <a:solidFill>
                  <a:srgbClr val="000000"/>
                </a:solidFill>
              </a:rPr>
              <a:t>curso</a:t>
            </a:r>
            <a:r>
              <a:rPr lang="en-US" dirty="0">
                <a:solidFill>
                  <a:srgbClr val="000000"/>
                </a:solidFill>
              </a:rPr>
              <a:t> legal</a:t>
            </a: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Resistência</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falsificação</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1"/>
            <a:ext cx="4262541" cy="70334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ea typeface="Times New Roman" panose="02020603050405020304" pitchFamily="18" charset="0"/>
                <a:cs typeface="Calibri" panose="020F0502020204030204" pitchFamily="34" charset="0"/>
              </a:rPr>
              <a:t>4.2 </a:t>
            </a:r>
            <a:r>
              <a:rPr lang="en-US" sz="1800" b="0" dirty="0" err="1">
                <a:ea typeface="Times New Roman" panose="02020603050405020304" pitchFamily="18" charset="0"/>
                <a:cs typeface="Calibri" panose="020F0502020204030204" pitchFamily="34" charset="0"/>
              </a:rPr>
              <a:t>Introdução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ao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Bitcoin</a:t>
            </a:r>
            <a:r>
              <a:rPr lang="en-US" sz="1800" b="0" dirty="0">
                <a:ea typeface="Times New Roman" panose="02020603050405020304" pitchFamily="18" charset="0"/>
                <a:cs typeface="Calibri" panose="020F0502020204030204" pitchFamily="34" charset="0"/>
              </a:rPr>
              <a:t> e </a:t>
            </a:r>
            <a:r>
              <a:rPr lang="en-US" sz="1800" b="0" dirty="0" err="1">
                <a:ea typeface="Times New Roman" panose="02020603050405020304" pitchFamily="18" charset="0"/>
                <a:cs typeface="Calibri" panose="020F0502020204030204" pitchFamily="34" charset="0"/>
              </a:rPr>
              <a:t>à</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Cadeia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Bitcoin</a:t>
            </a: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648048"/>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1" dirty="0">
                <a:solidFill>
                  <a:srgbClr val="F79037"/>
                </a:solidFill>
                <a:cs typeface="+mn-cs"/>
              </a:rPr>
              <a:t>Bitcoin</a:t>
            </a:r>
          </a:p>
          <a:p>
            <a:r>
              <a:rPr lang="pt-PT" dirty="0">
                <a:solidFill>
                  <a:srgbClr val="000000"/>
                </a:solidFill>
                <a:cs typeface="+mn-cs"/>
              </a:rPr>
              <a:t>Para entender o Bitcoin, é crucial ler o </a:t>
            </a:r>
            <a:r>
              <a:rPr lang="pt-PT" dirty="0" err="1">
                <a:solidFill>
                  <a:srgbClr val="000000"/>
                </a:solidFill>
                <a:cs typeface="+mn-cs"/>
              </a:rPr>
              <a:t>whitepaper</a:t>
            </a:r>
            <a:r>
              <a:rPr lang="pt-PT" dirty="0">
                <a:solidFill>
                  <a:srgbClr val="000000"/>
                </a:solidFill>
                <a:cs typeface="+mn-cs"/>
              </a:rPr>
              <a:t> do Bitcoin, pois o Bitcoin é o </a:t>
            </a:r>
            <a:r>
              <a:rPr lang="pt-PT" dirty="0" err="1">
                <a:solidFill>
                  <a:srgbClr val="000000"/>
                </a:solidFill>
                <a:cs typeface="+mn-cs"/>
              </a:rPr>
              <a:t>criptoativo</a:t>
            </a:r>
            <a:r>
              <a:rPr lang="pt-PT" dirty="0">
                <a:solidFill>
                  <a:srgbClr val="000000"/>
                </a:solidFill>
                <a:cs typeface="+mn-cs"/>
              </a:rPr>
              <a:t> mais importante medido pela capitalização de mercado. Observe que você não precisa entender as partes tecnológicas em detalhes neste estágio. A leitura dos </a:t>
            </a:r>
            <a:r>
              <a:rPr lang="pt-PT" dirty="0" err="1">
                <a:solidFill>
                  <a:srgbClr val="000000"/>
                </a:solidFill>
                <a:cs typeface="+mn-cs"/>
              </a:rPr>
              <a:t>white</a:t>
            </a:r>
            <a:r>
              <a:rPr lang="pt-PT" dirty="0">
                <a:solidFill>
                  <a:srgbClr val="000000"/>
                </a:solidFill>
                <a:cs typeface="+mn-cs"/>
              </a:rPr>
              <a:t> </a:t>
            </a:r>
            <a:r>
              <a:rPr lang="pt-PT" dirty="0" err="1">
                <a:solidFill>
                  <a:srgbClr val="000000"/>
                </a:solidFill>
                <a:cs typeface="+mn-cs"/>
              </a:rPr>
              <a:t>papers</a:t>
            </a:r>
            <a:r>
              <a:rPr lang="pt-PT" dirty="0">
                <a:solidFill>
                  <a:srgbClr val="000000"/>
                </a:solidFill>
                <a:cs typeface="+mn-cs"/>
              </a:rPr>
              <a:t> deve fornecer uma visão geral de alto nível das intenções do Bitcoin e da mecânica da tecnologia.</a:t>
            </a:r>
          </a:p>
          <a:p>
            <a:br>
              <a:rPr lang="pt-PT" dirty="0">
                <a:solidFill>
                  <a:srgbClr val="000000"/>
                </a:solidFill>
                <a:cs typeface="+mn-cs"/>
              </a:rPr>
            </a:br>
            <a:r>
              <a:rPr lang="pt-PT" dirty="0" err="1">
                <a:solidFill>
                  <a:srgbClr val="000000"/>
                </a:solidFill>
                <a:cs typeface="+mn-cs"/>
              </a:rPr>
              <a:t>Acesse</a:t>
            </a:r>
            <a:r>
              <a:rPr lang="pt-PT" dirty="0">
                <a:solidFill>
                  <a:srgbClr val="000000"/>
                </a:solidFill>
                <a:cs typeface="+mn-cs"/>
              </a:rPr>
              <a:t> o </a:t>
            </a:r>
            <a:r>
              <a:rPr lang="pt-PT" dirty="0" err="1">
                <a:solidFill>
                  <a:srgbClr val="000000"/>
                </a:solidFill>
                <a:cs typeface="+mn-cs"/>
              </a:rPr>
              <a:t>whitepaper</a:t>
            </a:r>
            <a:r>
              <a:rPr lang="pt-PT" dirty="0">
                <a:solidFill>
                  <a:srgbClr val="000000"/>
                </a:solidFill>
                <a:cs typeface="+mn-cs"/>
              </a:rPr>
              <a:t> </a:t>
            </a:r>
            <a:r>
              <a:rPr lang="pt-PT" u="sng" dirty="0">
                <a:solidFill>
                  <a:srgbClr val="5C9A45"/>
                </a:solidFill>
                <a:cs typeface="+mn-cs"/>
                <a:hlinkClick r:id="rId2"/>
              </a:rPr>
              <a:t>aqui</a:t>
            </a:r>
            <a:r>
              <a:rPr lang="pt-PT" dirty="0">
                <a:solidFill>
                  <a:srgbClr val="000000"/>
                </a:solidFill>
                <a:cs typeface="+mn-cs"/>
              </a:rPr>
              <a:t>.</a:t>
            </a:r>
          </a:p>
          <a:p>
            <a:endParaRPr lang="pt-PT" dirty="0">
              <a:solidFill>
                <a:srgbClr val="000000"/>
              </a:solidFill>
              <a:cs typeface="+mn-cs"/>
            </a:endParaRPr>
          </a:p>
          <a:p>
            <a:r>
              <a:rPr lang="pt-PT" dirty="0">
                <a:solidFill>
                  <a:srgbClr val="000000"/>
                </a:solidFill>
                <a:cs typeface="+mn-cs"/>
              </a:rPr>
              <a:t>Depois de lê-lo, teste sua compreensão com este questionário.</a:t>
            </a:r>
            <a:endParaRPr lang="pt-PT"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64416" y="3819026"/>
            <a:ext cx="824852" cy="742396"/>
            <a:chOff x="7625374"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25374" y="661532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t-PT" sz="1200" b="1" dirty="0">
                  <a:solidFill>
                    <a:schemeClr val="bg1"/>
                  </a:solidFill>
                  <a:latin typeface="Calibri" panose="020F0502020204030204" pitchFamily="34" charset="0"/>
                  <a:cs typeface="Calibri" panose="020F0502020204030204" pitchFamily="34" charset="0"/>
                  <a:hlinkClick r:id="rId2"/>
                </a:rPr>
                <a:t>CLIQUE PARA VER </a:t>
              </a:r>
              <a:endParaRPr lang="pt-PT"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82657" y="3819026"/>
            <a:ext cx="824852" cy="742396"/>
            <a:chOff x="7629768"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29768" y="661136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9"/>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Carteiras</a:t>
            </a:r>
            <a:r>
              <a:rPr lang="en-US" b="1" dirty="0">
                <a:solidFill>
                  <a:srgbClr val="F79037"/>
                </a:solidFill>
                <a:cs typeface="+mn-cs"/>
              </a:rPr>
              <a:t> </a:t>
            </a:r>
            <a:r>
              <a:rPr lang="en-US" b="1" dirty="0" err="1">
                <a:solidFill>
                  <a:srgbClr val="F79037"/>
                </a:solidFill>
                <a:cs typeface="+mn-cs"/>
              </a:rPr>
              <a:t>Bitcoin</a:t>
            </a:r>
            <a:endParaRPr lang="en-US" b="1" dirty="0">
              <a:solidFill>
                <a:srgbClr val="F79037"/>
              </a:solidFill>
              <a:cs typeface="+mn-cs"/>
            </a:endParaRPr>
          </a:p>
          <a:p>
            <a:pPr algn="l"/>
            <a:r>
              <a:rPr lang="en-US" dirty="0">
                <a:solidFill>
                  <a:srgbClr val="000000"/>
                </a:solidFill>
                <a:cs typeface="+mn-cs"/>
              </a:rPr>
              <a:t>O </a:t>
            </a:r>
            <a:r>
              <a:rPr lang="en-US" dirty="0" err="1">
                <a:solidFill>
                  <a:srgbClr val="000000"/>
                </a:solidFill>
                <a:cs typeface="+mn-cs"/>
              </a:rPr>
              <a:t>que</a:t>
            </a:r>
            <a:r>
              <a:rPr lang="en-US" dirty="0">
                <a:solidFill>
                  <a:srgbClr val="000000"/>
                </a:solidFill>
                <a:cs typeface="+mn-cs"/>
              </a:rPr>
              <a:t> são </a:t>
            </a:r>
            <a:r>
              <a:rPr lang="en-US" dirty="0" err="1">
                <a:solidFill>
                  <a:srgbClr val="000000"/>
                </a:solidFill>
                <a:cs typeface="+mn-cs"/>
              </a:rPr>
              <a:t>carteiras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tipos</a:t>
            </a:r>
            <a:r>
              <a:rPr lang="en-US" dirty="0">
                <a:solidFill>
                  <a:srgbClr val="000000"/>
                </a:solidFill>
                <a:cs typeface="+mn-cs"/>
              </a:rPr>
              <a:t> de </a:t>
            </a:r>
            <a:r>
              <a:rPr lang="en-US" dirty="0" err="1">
                <a:solidFill>
                  <a:srgbClr val="000000"/>
                </a:solidFill>
                <a:cs typeface="+mn-cs"/>
              </a:rPr>
              <a:t>carteiras</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Para </a:t>
            </a:r>
            <a:r>
              <a:rPr lang="en-US" dirty="0" err="1">
                <a:solidFill>
                  <a:srgbClr val="000000"/>
                </a:solidFill>
                <a:cs typeface="+mn-cs"/>
              </a:rPr>
              <a:t>obter</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a:t>
            </a:r>
            <a:r>
              <a:rPr lang="en-US" dirty="0" err="1">
                <a:solidFill>
                  <a:srgbClr val="000000"/>
                </a:solidFill>
                <a:cs typeface="+mn-cs"/>
              </a:rPr>
              <a:t>deste</a:t>
            </a:r>
            <a:r>
              <a:rPr lang="en-US" dirty="0">
                <a:solidFill>
                  <a:srgbClr val="000000"/>
                </a:solidFill>
                <a:cs typeface="+mn-cs"/>
              </a:rPr>
              <a:t> </a:t>
            </a:r>
            <a:r>
              <a:rPr lang="en-US" dirty="0" err="1">
                <a:solidFill>
                  <a:srgbClr val="000000"/>
                </a:solidFill>
                <a:cs typeface="+mn-cs"/>
              </a:rPr>
              <a:t>tópico</a:t>
            </a:r>
            <a:r>
              <a:rPr lang="en-US" dirty="0">
                <a:solidFill>
                  <a:srgbClr val="000000"/>
                </a:solidFill>
                <a:cs typeface="+mn-cs"/>
              </a:rPr>
              <a:t>, </a:t>
            </a:r>
            <a:r>
              <a:rPr lang="en-US" dirty="0" err="1">
                <a:solidFill>
                  <a:srgbClr val="000000"/>
                </a:solidFill>
                <a:cs typeface="+mn-cs"/>
              </a:rPr>
              <a:t>ouça</a:t>
            </a:r>
            <a:r>
              <a:rPr lang="en-US" dirty="0">
                <a:solidFill>
                  <a:srgbClr val="000000"/>
                </a:solidFill>
                <a:cs typeface="+mn-cs"/>
              </a:rPr>
              <a:t> o </a:t>
            </a:r>
            <a:r>
              <a:rPr lang="en-US" dirty="0" err="1">
                <a:solidFill>
                  <a:srgbClr val="000000"/>
                </a:solidFill>
                <a:cs typeface="+mn-cs"/>
              </a:rPr>
              <a:t>episódio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Wallets” do Generation </a:t>
            </a:r>
            <a:r>
              <a:rPr lang="en-US" dirty="0" err="1">
                <a:solidFill>
                  <a:srgbClr val="000000"/>
                </a:solidFill>
                <a:cs typeface="+mn-cs"/>
              </a:rPr>
              <a:t>Blockchain</a:t>
            </a:r>
            <a:r>
              <a:rPr lang="en-US" dirty="0">
                <a:solidFill>
                  <a:srgbClr val="000000"/>
                </a:solidFill>
                <a:cs typeface="+mn-cs"/>
              </a:rPr>
              <a:t> Podcast.</a:t>
            </a:r>
          </a:p>
          <a:p>
            <a:pPr algn="l"/>
            <a:br>
              <a:rPr lang="en-US" dirty="0">
                <a:solidFill>
                  <a:srgbClr val="000000"/>
                </a:solidFill>
                <a:cs typeface="+mn-cs"/>
              </a:rPr>
            </a:br>
            <a:r>
              <a:rPr lang="pt-PT" u="sng" dirty="0">
                <a:solidFill>
                  <a:srgbClr val="5C9A45"/>
                </a:solidFill>
                <a:cs typeface="+mn-cs"/>
                <a:hlinkClick r:id="rId10"/>
              </a:rPr>
              <a:t>Episódio do Podcast Geração Blockchain</a:t>
            </a:r>
          </a:p>
          <a:p>
            <a:pPr algn="l"/>
            <a:r>
              <a:rPr lang="pt-PT" u="sng" dirty="0">
                <a:solidFill>
                  <a:srgbClr val="5C9A45"/>
                </a:solidFill>
                <a:cs typeface="+mn-cs"/>
                <a:hlinkClick r:id="rId10"/>
              </a:rPr>
              <a:t>“Carteiras Bitcoin”</a:t>
            </a:r>
            <a:endParaRPr lang="pt-PT" u="sng" dirty="0">
              <a:solidFill>
                <a:srgbClr val="5C9A45"/>
              </a:solidFill>
              <a:cs typeface="+mn-cs"/>
            </a:endParaRPr>
          </a:p>
          <a:p>
            <a:pPr algn="l"/>
            <a:br>
              <a:rPr lang="en-US" dirty="0">
                <a:solidFill>
                  <a:srgbClr val="000000"/>
                </a:solidFill>
                <a:cs typeface="+mn-cs"/>
              </a:rPr>
            </a:br>
            <a:r>
              <a:rPr lang="en-US" dirty="0" err="1">
                <a:solidFill>
                  <a:srgbClr val="000000"/>
                </a:solidFill>
                <a:cs typeface="+mn-cs"/>
              </a:rPr>
              <a:t>Exemplo</a:t>
            </a:r>
            <a:r>
              <a:rPr lang="en-US" dirty="0">
                <a:solidFill>
                  <a:srgbClr val="000000"/>
                </a:solidFill>
                <a:cs typeface="+mn-cs"/>
              </a:rPr>
              <a:t> de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chave</a:t>
            </a:r>
            <a:r>
              <a:rPr lang="en-US" dirty="0">
                <a:solidFill>
                  <a:srgbClr val="000000"/>
                </a:solidFill>
                <a:cs typeface="+mn-cs"/>
              </a:rPr>
              <a:t> </a:t>
            </a:r>
            <a:r>
              <a:rPr lang="en-US" dirty="0" err="1">
                <a:solidFill>
                  <a:srgbClr val="000000"/>
                </a:solidFill>
                <a:cs typeface="+mn-cs"/>
              </a:rPr>
              <a:t>pública</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Bc1qxy2kgdygjrsqtzq2n0yrf2493p83kkfjhx0wlh</a:t>
            </a:r>
          </a:p>
          <a:p>
            <a:pPr algn="l"/>
            <a:endParaRPr lang="en-US" dirty="0">
              <a:solidFill>
                <a:srgbClr val="000000"/>
              </a:solidFill>
              <a:cs typeface="+mn-cs"/>
            </a:endParaRPr>
          </a:p>
          <a:p>
            <a:pPr algn="l"/>
            <a:r>
              <a:rPr lang="en-US" dirty="0">
                <a:solidFill>
                  <a:srgbClr val="F79037"/>
                </a:solidFill>
                <a:cs typeface="+mn-cs"/>
              </a:rPr>
              <a:t>NÃO ENVIE BITCOINS PARA ESTE ENDEREÇO, BITCOINS ENVIADOS PARA ESTE ENDEREÇO SERÃO PERDIDOS IRREVERSIVELMENTE!</a:t>
            </a:r>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Rede</a:t>
            </a:r>
            <a:r>
              <a:rPr lang="en-US" b="1" dirty="0">
                <a:solidFill>
                  <a:srgbClr val="F79037"/>
                </a:solidFill>
                <a:cs typeface="+mn-cs"/>
              </a:rPr>
              <a:t> </a:t>
            </a:r>
            <a:r>
              <a:rPr lang="en-US" b="1" dirty="0" err="1">
                <a:solidFill>
                  <a:srgbClr val="F79037"/>
                </a:solidFill>
                <a:cs typeface="+mn-cs"/>
              </a:rPr>
              <a:t>Bitcoin</a:t>
            </a:r>
            <a:endParaRPr lang="en-US" b="1" dirty="0">
              <a:solidFill>
                <a:srgbClr val="F79037"/>
              </a:solidFill>
              <a:cs typeface="+mn-cs"/>
            </a:endParaRPr>
          </a:p>
          <a:p>
            <a:r>
              <a:rPr lang="en-US" dirty="0">
                <a:solidFill>
                  <a:srgbClr val="000000"/>
                </a:solidFill>
                <a:cs typeface="+mn-cs"/>
              </a:rPr>
              <a:t>Um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público</a:t>
            </a:r>
            <a:r>
              <a:rPr lang="en-US" dirty="0">
                <a:solidFill>
                  <a:srgbClr val="000000"/>
                </a:solidFill>
                <a:cs typeface="+mn-cs"/>
              </a:rPr>
              <a:t> </a:t>
            </a:r>
            <a:r>
              <a:rPr lang="en-US" dirty="0" err="1">
                <a:solidFill>
                  <a:srgbClr val="000000"/>
                </a:solidFill>
                <a:cs typeface="+mn-cs"/>
              </a:rPr>
              <a:t>regista</a:t>
            </a:r>
            <a:r>
              <a:rPr lang="en-US" dirty="0">
                <a:solidFill>
                  <a:srgbClr val="000000"/>
                </a:solidFill>
                <a:cs typeface="+mn-cs"/>
              </a:rPr>
              <a:t> </a:t>
            </a:r>
            <a:r>
              <a:rPr lang="en-US" dirty="0" err="1">
                <a:solidFill>
                  <a:srgbClr val="000000"/>
                </a:solidFill>
                <a:cs typeface="+mn-cs"/>
              </a:rPr>
              <a:t>todas</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a:t>
            </a:r>
            <a:r>
              <a:rPr lang="en-US" dirty="0" err="1">
                <a:solidFill>
                  <a:srgbClr val="000000"/>
                </a:solidFill>
                <a:cs typeface="+mn-cs"/>
              </a:rPr>
              <a:t>servidores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mundo</a:t>
            </a:r>
            <a:r>
              <a:rPr lang="en-US" dirty="0">
                <a:solidFill>
                  <a:srgbClr val="000000"/>
                </a:solidFill>
                <a:cs typeface="+mn-cs"/>
              </a:rPr>
              <a:t> </a:t>
            </a:r>
            <a:r>
              <a:rPr lang="en-US" dirty="0" err="1">
                <a:solidFill>
                  <a:srgbClr val="000000"/>
                </a:solidFill>
                <a:cs typeface="+mn-cs"/>
              </a:rPr>
              <a:t>mantêm</a:t>
            </a:r>
            <a:r>
              <a:rPr lang="en-US" dirty="0">
                <a:solidFill>
                  <a:srgbClr val="000000"/>
                </a:solidFill>
                <a:cs typeface="+mn-cs"/>
              </a:rPr>
              <a:t> </a:t>
            </a:r>
            <a:r>
              <a:rPr lang="en-US" dirty="0" err="1">
                <a:solidFill>
                  <a:srgbClr val="000000"/>
                </a:solidFill>
                <a:cs typeface="+mn-cs"/>
              </a:rPr>
              <a:t>cópias</a:t>
            </a:r>
            <a:r>
              <a:rPr lang="en-US" dirty="0">
                <a:solidFill>
                  <a:srgbClr val="000000"/>
                </a:solidFill>
                <a:cs typeface="+mn-cs"/>
              </a:rPr>
              <a:t> </a:t>
            </a:r>
            <a:r>
              <a:rPr lang="en-US" dirty="0" err="1">
                <a:solidFill>
                  <a:srgbClr val="000000"/>
                </a:solidFill>
                <a:cs typeface="+mn-cs"/>
              </a:rPr>
              <a:t>desse</a:t>
            </a:r>
            <a:r>
              <a:rPr lang="en-US" dirty="0">
                <a:solidFill>
                  <a:srgbClr val="000000"/>
                </a:solidFill>
                <a:cs typeface="+mn-cs"/>
              </a:rPr>
              <a:t>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servidores</a:t>
            </a:r>
            <a:r>
              <a:rPr lang="en-US" dirty="0">
                <a:solidFill>
                  <a:srgbClr val="000000"/>
                </a:solidFill>
                <a:cs typeface="+mn-cs"/>
              </a:rPr>
              <a:t> são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t>
            </a:r>
            <a:r>
              <a:rPr lang="en-US" dirty="0" err="1">
                <a:solidFill>
                  <a:srgbClr val="000000"/>
                </a:solidFill>
                <a:cs typeface="+mn-cs"/>
              </a:rPr>
              <a:t>saiba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trocado</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servidores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t>
            </a:r>
            <a:r>
              <a:rPr lang="en-US" dirty="0" err="1">
                <a:solidFill>
                  <a:srgbClr val="000000"/>
                </a:solidFill>
                <a:cs typeface="+mn-cs"/>
              </a:rPr>
              <a:t>cientes</a:t>
            </a:r>
            <a:r>
              <a:rPr lang="en-US" dirty="0">
                <a:solidFill>
                  <a:srgbClr val="000000"/>
                </a:solidFill>
                <a:cs typeface="+mn-cs"/>
              </a:rPr>
              <a:t> de </a:t>
            </a:r>
            <a:r>
              <a:rPr lang="en-US" dirty="0" err="1">
                <a:solidFill>
                  <a:srgbClr val="000000"/>
                </a:solidFill>
                <a:cs typeface="+mn-cs"/>
              </a:rPr>
              <a:t>todas</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no </a:t>
            </a:r>
            <a:r>
              <a:rPr lang="en-US" dirty="0" err="1">
                <a:solidFill>
                  <a:srgbClr val="000000"/>
                </a:solidFill>
                <a:cs typeface="+mn-cs"/>
              </a:rPr>
              <a:t>mundo</a:t>
            </a:r>
            <a:r>
              <a:rPr lang="en-US" dirty="0">
                <a:solidFill>
                  <a:srgbClr val="000000"/>
                </a:solidFill>
                <a:cs typeface="+mn-cs"/>
              </a:rPr>
              <a:t>.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computador</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configurar</a:t>
            </a:r>
            <a:r>
              <a:rPr lang="en-US" dirty="0">
                <a:solidFill>
                  <a:srgbClr val="000000"/>
                </a:solidFill>
                <a:cs typeface="+mn-cs"/>
              </a:rPr>
              <a:t> um </a:t>
            </a:r>
            <a:r>
              <a:rPr lang="en-US" dirty="0" err="1">
                <a:solidFill>
                  <a:srgbClr val="000000"/>
                </a:solidFill>
                <a:cs typeface="+mn-cs"/>
              </a:rPr>
              <a:t>nó</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abrir</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próprio</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conta</a:t>
            </a:r>
            <a:r>
              <a:rPr lang="en-US" dirty="0">
                <a:solidFill>
                  <a:srgbClr val="000000"/>
                </a:solidFill>
                <a:cs typeface="+mn-cs"/>
              </a:rPr>
              <a:t> </a:t>
            </a:r>
            <a:r>
              <a:rPr lang="en-US" dirty="0" err="1">
                <a:solidFill>
                  <a:srgbClr val="000000"/>
                </a:solidFill>
                <a:cs typeface="+mn-cs"/>
              </a:rPr>
              <a:t>bancária</a:t>
            </a:r>
            <a:r>
              <a:rPr lang="en-US" dirty="0">
                <a:solidFill>
                  <a:srgbClr val="000000"/>
                </a:solidFill>
                <a:cs typeface="+mn-cs"/>
              </a:rPr>
              <a:t>. Observe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configurar</a:t>
            </a:r>
            <a:r>
              <a:rPr lang="en-US" dirty="0">
                <a:solidFill>
                  <a:srgbClr val="000000"/>
                </a:solidFill>
                <a:cs typeface="+mn-cs"/>
              </a:rPr>
              <a:t> um </a:t>
            </a:r>
            <a:r>
              <a:rPr lang="en-US" dirty="0" err="1">
                <a:solidFill>
                  <a:srgbClr val="000000"/>
                </a:solidFill>
                <a:cs typeface="+mn-cs"/>
              </a:rPr>
              <a:t>nó</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equivalente</a:t>
            </a:r>
            <a:r>
              <a:rPr lang="en-US" dirty="0">
                <a:solidFill>
                  <a:srgbClr val="000000"/>
                </a:solidFill>
                <a:cs typeface="+mn-cs"/>
              </a:rPr>
              <a:t> a </a:t>
            </a:r>
            <a:r>
              <a:rPr lang="en-US" dirty="0" err="1">
                <a:solidFill>
                  <a:srgbClr val="000000"/>
                </a:solidFill>
                <a:cs typeface="+mn-cs"/>
              </a:rPr>
              <a:t>ser</a:t>
            </a:r>
            <a:r>
              <a:rPr lang="en-US" dirty="0">
                <a:solidFill>
                  <a:srgbClr val="000000"/>
                </a:solidFill>
                <a:cs typeface="+mn-cs"/>
              </a:rPr>
              <a:t> um </a:t>
            </a:r>
            <a:r>
              <a:rPr lang="en-US" dirty="0" err="1">
                <a:solidFill>
                  <a:srgbClr val="000000"/>
                </a:solidFill>
                <a:cs typeface="+mn-cs"/>
              </a:rPr>
              <a:t>minerador</a:t>
            </a:r>
            <a:r>
              <a:rPr lang="en-US" dirty="0">
                <a:solidFill>
                  <a:srgbClr val="000000"/>
                </a:solidFill>
                <a:cs typeface="+mn-cs"/>
              </a:rPr>
              <a:t>.</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11317" y="773113"/>
            <a:ext cx="3194309" cy="9367550"/>
          </a:xfrm>
        </p:spPr>
        <p:txBody>
          <a:bodyPr/>
          <a:lstStyle/>
          <a:p>
            <a:pPr algn="just"/>
            <a:r>
              <a:rPr lang="en-US" b="1" dirty="0" err="1">
                <a:solidFill>
                  <a:srgbClr val="F79037"/>
                </a:solidFill>
              </a:rPr>
              <a:t>Mineração</a:t>
            </a:r>
            <a:r>
              <a:rPr lang="en-US" b="1" dirty="0">
                <a:solidFill>
                  <a:srgbClr val="F79037"/>
                </a:solidFill>
              </a:rPr>
              <a:t> de </a:t>
            </a:r>
            <a:r>
              <a:rPr lang="en-US" b="1" dirty="0" err="1">
                <a:solidFill>
                  <a:srgbClr val="F79037"/>
                </a:solidFill>
              </a:rPr>
              <a:t>bitcoin</a:t>
            </a:r>
            <a:endParaRPr lang="en-US" b="1" dirty="0">
              <a:solidFill>
                <a:srgbClr val="F79037"/>
              </a:solidFill>
            </a:endParaRPr>
          </a:p>
          <a:p>
            <a:pPr algn="just"/>
            <a:endParaRPr lang="en-US" b="1" dirty="0">
              <a:solidFill>
                <a:srgbClr val="F79037"/>
              </a:solidFill>
            </a:endParaRPr>
          </a:p>
          <a:p>
            <a:pPr algn="just"/>
            <a:r>
              <a:rPr lang="en-US" dirty="0" err="1"/>
              <a:t>Ininterruptamente</a:t>
            </a:r>
            <a:r>
              <a:rPr lang="en-US" dirty="0"/>
              <a:t> e </a:t>
            </a:r>
            <a:r>
              <a:rPr lang="en-US" dirty="0" err="1"/>
              <a:t>sem</a:t>
            </a:r>
            <a:r>
              <a:rPr lang="en-US" dirty="0"/>
              <a:t> tempo de </a:t>
            </a:r>
            <a:r>
              <a:rPr lang="en-US" dirty="0" err="1"/>
              <a:t>inatividade</a:t>
            </a:r>
            <a:r>
              <a:rPr lang="en-US" dirty="0"/>
              <a:t>, as </a:t>
            </a:r>
            <a:r>
              <a:rPr lang="en-US" dirty="0" err="1"/>
              <a:t>pessoas</a:t>
            </a:r>
            <a:r>
              <a:rPr lang="en-US" dirty="0"/>
              <a:t> </a:t>
            </a:r>
            <a:r>
              <a:rPr lang="en-US" dirty="0" err="1"/>
              <a:t>transferem</a:t>
            </a:r>
            <a:r>
              <a:rPr lang="en-US" dirty="0"/>
              <a:t> </a:t>
            </a:r>
            <a:r>
              <a:rPr lang="en-US" dirty="0" err="1"/>
              <a:t>Bitcoins</a:t>
            </a:r>
            <a:r>
              <a:rPr lang="en-US" dirty="0"/>
              <a:t> </a:t>
            </a:r>
            <a:r>
              <a:rPr lang="en-US" dirty="0" err="1"/>
              <a:t>através</a:t>
            </a:r>
            <a:r>
              <a:rPr lang="en-US" dirty="0"/>
              <a:t> da </a:t>
            </a:r>
            <a:r>
              <a:rPr lang="en-US" dirty="0" err="1"/>
              <a:t>rede</a:t>
            </a:r>
            <a:r>
              <a:rPr lang="en-US" dirty="0"/>
              <a:t> </a:t>
            </a:r>
            <a:r>
              <a:rPr lang="en-US" dirty="0" err="1"/>
              <a:t>Bitcoin</a:t>
            </a:r>
            <a:r>
              <a:rPr lang="en-US" dirty="0"/>
              <a:t>. Na </a:t>
            </a:r>
            <a:r>
              <a:rPr lang="en-US" dirty="0" err="1"/>
              <a:t>rede</a:t>
            </a:r>
            <a:r>
              <a:rPr lang="en-US" dirty="0"/>
              <a:t> </a:t>
            </a:r>
            <a:r>
              <a:rPr lang="en-US" dirty="0" err="1"/>
              <a:t>pública</a:t>
            </a:r>
            <a:r>
              <a:rPr lang="en-US" dirty="0"/>
              <a:t> de </a:t>
            </a:r>
            <a:r>
              <a:rPr lang="en-US" dirty="0" err="1"/>
              <a:t>Bitcoin</a:t>
            </a:r>
            <a:r>
              <a:rPr lang="en-US" dirty="0"/>
              <a:t>, </a:t>
            </a:r>
            <a:r>
              <a:rPr lang="en-US" dirty="0" err="1"/>
              <a:t>os</a:t>
            </a:r>
            <a:r>
              <a:rPr lang="en-US" dirty="0"/>
              <a:t> </a:t>
            </a:r>
            <a:r>
              <a:rPr lang="en-US" dirty="0" err="1"/>
              <a:t>membros</a:t>
            </a:r>
            <a:r>
              <a:rPr lang="en-US" dirty="0"/>
              <a:t> </a:t>
            </a:r>
            <a:r>
              <a:rPr lang="en-US" dirty="0" err="1"/>
              <a:t>mineram</a:t>
            </a:r>
            <a:r>
              <a:rPr lang="en-US" dirty="0"/>
              <a:t> </a:t>
            </a:r>
            <a:r>
              <a:rPr lang="en-US" dirty="0" err="1"/>
              <a:t>criptomoedas</a:t>
            </a:r>
            <a:r>
              <a:rPr lang="en-US" dirty="0"/>
              <a:t> </a:t>
            </a:r>
            <a:r>
              <a:rPr lang="en-US" dirty="0" err="1"/>
              <a:t>resolvendo</a:t>
            </a:r>
            <a:r>
              <a:rPr lang="en-US" dirty="0"/>
              <a:t> </a:t>
            </a:r>
            <a:r>
              <a:rPr lang="en-US" dirty="0" err="1"/>
              <a:t>cálculos</a:t>
            </a:r>
            <a:r>
              <a:rPr lang="en-US" dirty="0"/>
              <a:t> </a:t>
            </a:r>
            <a:r>
              <a:rPr lang="en-US" dirty="0" err="1"/>
              <a:t>matemáticos</a:t>
            </a:r>
            <a:r>
              <a:rPr lang="en-US" dirty="0"/>
              <a:t> </a:t>
            </a:r>
            <a:r>
              <a:rPr lang="en-US" dirty="0" err="1"/>
              <a:t>complexos</a:t>
            </a:r>
            <a:r>
              <a:rPr lang="en-US" dirty="0"/>
              <a:t> de </a:t>
            </a:r>
            <a:r>
              <a:rPr lang="en-US" dirty="0" err="1"/>
              <a:t>criptografia</a:t>
            </a:r>
            <a:r>
              <a:rPr lang="en-US" dirty="0"/>
              <a:t> </a:t>
            </a:r>
            <a:r>
              <a:rPr lang="en-US" dirty="0" err="1"/>
              <a:t>para</a:t>
            </a:r>
            <a:r>
              <a:rPr lang="en-US" dirty="0"/>
              <a:t> </a:t>
            </a:r>
            <a:r>
              <a:rPr lang="en-US" dirty="0" err="1"/>
              <a:t>criar</a:t>
            </a:r>
            <a:r>
              <a:rPr lang="en-US" dirty="0"/>
              <a:t> </a:t>
            </a:r>
            <a:r>
              <a:rPr lang="en-US" dirty="0" err="1"/>
              <a:t>novos</a:t>
            </a:r>
            <a:r>
              <a:rPr lang="en-US" dirty="0"/>
              <a:t> </a:t>
            </a:r>
            <a:r>
              <a:rPr lang="en-US" dirty="0" err="1"/>
              <a:t>blocos</a:t>
            </a:r>
            <a:r>
              <a:rPr lang="en-US" dirty="0"/>
              <a:t>. A </a:t>
            </a:r>
            <a:r>
              <a:rPr lang="en-US" dirty="0" err="1"/>
              <a:t>mineração</a:t>
            </a:r>
            <a:r>
              <a:rPr lang="en-US" dirty="0"/>
              <a:t> de </a:t>
            </a:r>
            <a:r>
              <a:rPr lang="en-US" dirty="0" err="1"/>
              <a:t>Bitcoin</a:t>
            </a:r>
            <a:r>
              <a:rPr lang="en-US" dirty="0"/>
              <a:t> </a:t>
            </a:r>
            <a:r>
              <a:rPr lang="en-US" dirty="0" err="1"/>
              <a:t>é</a:t>
            </a:r>
            <a:r>
              <a:rPr lang="en-US" dirty="0"/>
              <a:t> o </a:t>
            </a:r>
            <a:r>
              <a:rPr lang="en-US" dirty="0" err="1"/>
              <a:t>processo</a:t>
            </a:r>
            <a:r>
              <a:rPr lang="en-US" dirty="0"/>
              <a:t> de </a:t>
            </a:r>
            <a:r>
              <a:rPr lang="en-US" dirty="0" err="1"/>
              <a:t>fornecer</a:t>
            </a:r>
            <a:r>
              <a:rPr lang="en-US" dirty="0"/>
              <a:t> </a:t>
            </a:r>
            <a:r>
              <a:rPr lang="en-US" dirty="0" err="1"/>
              <a:t>poder</a:t>
            </a:r>
            <a:r>
              <a:rPr lang="en-US" dirty="0"/>
              <a:t> de </a:t>
            </a:r>
            <a:r>
              <a:rPr lang="en-US" dirty="0" err="1"/>
              <a:t>computação</a:t>
            </a:r>
            <a:r>
              <a:rPr lang="en-US" dirty="0"/>
              <a:t> </a:t>
            </a:r>
            <a:r>
              <a:rPr lang="en-US" dirty="0" err="1"/>
              <a:t>para</a:t>
            </a:r>
            <a:r>
              <a:rPr lang="en-US" dirty="0"/>
              <a:t> </a:t>
            </a:r>
            <a:r>
              <a:rPr lang="en-US" dirty="0" err="1"/>
              <a:t>processamento</a:t>
            </a:r>
            <a:r>
              <a:rPr lang="en-US" dirty="0"/>
              <a:t> de </a:t>
            </a:r>
            <a:r>
              <a:rPr lang="en-US" dirty="0" err="1"/>
              <a:t>transações</a:t>
            </a:r>
            <a:r>
              <a:rPr lang="en-US" dirty="0"/>
              <a:t>, </a:t>
            </a:r>
            <a:r>
              <a:rPr lang="en-US" dirty="0" err="1"/>
              <a:t>protegendo</a:t>
            </a:r>
            <a:r>
              <a:rPr lang="en-US" dirty="0"/>
              <a:t> e </a:t>
            </a:r>
            <a:r>
              <a:rPr lang="en-US" dirty="0" err="1"/>
              <a:t>sincronizando</a:t>
            </a:r>
            <a:r>
              <a:rPr lang="en-US" dirty="0"/>
              <a:t> o status </a:t>
            </a:r>
            <a:r>
              <a:rPr lang="en-US" dirty="0" err="1"/>
              <a:t>atual</a:t>
            </a:r>
            <a:r>
              <a:rPr lang="en-US" dirty="0"/>
              <a:t> do </a:t>
            </a:r>
            <a:r>
              <a:rPr lang="en-US" dirty="0" err="1"/>
              <a:t>blockchain</a:t>
            </a:r>
            <a:r>
              <a:rPr lang="en-US" dirty="0"/>
              <a:t> </a:t>
            </a:r>
            <a:r>
              <a:rPr lang="en-US" dirty="0" err="1"/>
              <a:t>para</a:t>
            </a:r>
            <a:r>
              <a:rPr lang="en-US" dirty="0"/>
              <a:t> </a:t>
            </a:r>
            <a:r>
              <a:rPr lang="en-US" dirty="0" err="1"/>
              <a:t>todos</a:t>
            </a:r>
            <a:r>
              <a:rPr lang="en-US" dirty="0"/>
              <a:t> </a:t>
            </a:r>
            <a:r>
              <a:rPr lang="en-US" dirty="0" err="1"/>
              <a:t>os</a:t>
            </a:r>
            <a:r>
              <a:rPr lang="en-US" dirty="0"/>
              <a:t> </a:t>
            </a:r>
            <a:r>
              <a:rPr lang="en-US" dirty="0" err="1"/>
              <a:t>usuários</a:t>
            </a:r>
            <a:r>
              <a:rPr lang="en-US" dirty="0"/>
              <a:t> </a:t>
            </a:r>
            <a:r>
              <a:rPr lang="en-US" dirty="0" err="1"/>
              <a:t>na</a:t>
            </a:r>
            <a:r>
              <a:rPr lang="en-US" dirty="0"/>
              <a:t> </a:t>
            </a:r>
            <a:r>
              <a:rPr lang="en-US" dirty="0" err="1"/>
              <a:t>rede</a:t>
            </a:r>
            <a:r>
              <a:rPr lang="en-US" dirty="0"/>
              <a:t>. A </a:t>
            </a:r>
            <a:r>
              <a:rPr lang="en-US" dirty="0" err="1"/>
              <a:t>mineração</a:t>
            </a:r>
            <a:r>
              <a:rPr lang="en-US" dirty="0"/>
              <a:t> </a:t>
            </a:r>
            <a:r>
              <a:rPr lang="en-US" dirty="0" err="1"/>
              <a:t>é</a:t>
            </a:r>
            <a:r>
              <a:rPr lang="en-US" dirty="0"/>
              <a:t> um </a:t>
            </a:r>
            <a:r>
              <a:rPr lang="en-US" dirty="0" err="1"/>
              <a:t>tipo</a:t>
            </a:r>
            <a:r>
              <a:rPr lang="en-US" dirty="0"/>
              <a:t> de </a:t>
            </a:r>
            <a:r>
              <a:rPr lang="en-US" dirty="0" err="1"/>
              <a:t>centro</a:t>
            </a:r>
            <a:r>
              <a:rPr lang="en-US" dirty="0"/>
              <a:t> de dados </a:t>
            </a:r>
            <a:r>
              <a:rPr lang="en-US" dirty="0" err="1"/>
              <a:t>Bitcoin</a:t>
            </a:r>
            <a:r>
              <a:rPr lang="en-US" dirty="0"/>
              <a:t> </a:t>
            </a:r>
            <a:r>
              <a:rPr lang="en-US" dirty="0" err="1"/>
              <a:t>descentralizado</a:t>
            </a:r>
            <a:r>
              <a:rPr lang="en-US" dirty="0"/>
              <a:t> com </a:t>
            </a:r>
            <a:r>
              <a:rPr lang="en-US" dirty="0" err="1"/>
              <a:t>mineradores</a:t>
            </a:r>
            <a:r>
              <a:rPr lang="en-US" dirty="0"/>
              <a:t> </a:t>
            </a:r>
            <a:r>
              <a:rPr lang="en-US" dirty="0" err="1"/>
              <a:t>em</a:t>
            </a:r>
            <a:r>
              <a:rPr lang="en-US" dirty="0"/>
              <a:t> </a:t>
            </a:r>
            <a:r>
              <a:rPr lang="en-US" dirty="0" err="1"/>
              <a:t>todo</a:t>
            </a:r>
            <a:r>
              <a:rPr lang="en-US" dirty="0"/>
              <a:t> o </a:t>
            </a:r>
            <a:r>
              <a:rPr lang="en-US" dirty="0" err="1"/>
              <a:t>mundo</a:t>
            </a:r>
            <a:r>
              <a:rPr lang="en-US" dirty="0"/>
              <a:t>. Este </a:t>
            </a:r>
            <a:r>
              <a:rPr lang="en-US" dirty="0" err="1"/>
              <a:t>processo</a:t>
            </a:r>
            <a:r>
              <a:rPr lang="en-US" dirty="0"/>
              <a:t> </a:t>
            </a:r>
            <a:r>
              <a:rPr lang="en-US" dirty="0" err="1"/>
              <a:t>é</a:t>
            </a:r>
            <a:r>
              <a:rPr lang="en-US" dirty="0"/>
              <a:t> </a:t>
            </a:r>
            <a:r>
              <a:rPr lang="en-US" dirty="0" err="1"/>
              <a:t>chamado</a:t>
            </a:r>
            <a:r>
              <a:rPr lang="en-US" dirty="0"/>
              <a:t> de </a:t>
            </a:r>
            <a:r>
              <a:rPr lang="en-US" dirty="0" err="1"/>
              <a:t>mineração</a:t>
            </a:r>
            <a:r>
              <a:rPr lang="en-US" dirty="0"/>
              <a:t>, </a:t>
            </a:r>
            <a:r>
              <a:rPr lang="en-US" dirty="0" err="1"/>
              <a:t>que</a:t>
            </a:r>
            <a:r>
              <a:rPr lang="en-US" dirty="0"/>
              <a:t> </a:t>
            </a:r>
            <a:r>
              <a:rPr lang="en-US" dirty="0" err="1"/>
              <a:t>faz</a:t>
            </a:r>
            <a:r>
              <a:rPr lang="en-US" dirty="0"/>
              <a:t> </a:t>
            </a:r>
            <a:r>
              <a:rPr lang="en-US" dirty="0" err="1"/>
              <a:t>lembrar</a:t>
            </a:r>
            <a:r>
              <a:rPr lang="en-US" dirty="0"/>
              <a:t> a </a:t>
            </a:r>
            <a:r>
              <a:rPr lang="en-US" dirty="0" err="1"/>
              <a:t>mineração</a:t>
            </a:r>
            <a:r>
              <a:rPr lang="en-US" dirty="0"/>
              <a:t> de </a:t>
            </a:r>
            <a:r>
              <a:rPr lang="en-US" dirty="0" err="1"/>
              <a:t>ouro</a:t>
            </a:r>
            <a:r>
              <a:rPr lang="en-US" dirty="0"/>
              <a:t>. </a:t>
            </a:r>
            <a:r>
              <a:rPr lang="en-US" dirty="0" err="1"/>
              <a:t>Ao</a:t>
            </a:r>
            <a:r>
              <a:rPr lang="en-US" dirty="0"/>
              <a:t> </a:t>
            </a:r>
            <a:r>
              <a:rPr lang="en-US" dirty="0" err="1"/>
              <a:t>contrário</a:t>
            </a:r>
            <a:r>
              <a:rPr lang="en-US" dirty="0"/>
              <a:t> da </a:t>
            </a:r>
            <a:r>
              <a:rPr lang="en-US" dirty="0" err="1"/>
              <a:t>mineração</a:t>
            </a:r>
            <a:r>
              <a:rPr lang="en-US" dirty="0"/>
              <a:t> de </a:t>
            </a:r>
            <a:r>
              <a:rPr lang="en-US" dirty="0" err="1"/>
              <a:t>ouro</a:t>
            </a:r>
            <a:r>
              <a:rPr lang="en-US" dirty="0"/>
              <a:t>, </a:t>
            </a:r>
            <a:r>
              <a:rPr lang="en-US" dirty="0" err="1"/>
              <a:t>há</a:t>
            </a:r>
            <a:r>
              <a:rPr lang="en-US" dirty="0"/>
              <a:t> </a:t>
            </a:r>
            <a:r>
              <a:rPr lang="en-US" dirty="0" err="1"/>
              <a:t>uma</a:t>
            </a:r>
            <a:r>
              <a:rPr lang="en-US" dirty="0"/>
              <a:t> </a:t>
            </a:r>
            <a:r>
              <a:rPr lang="en-US" dirty="0" err="1"/>
              <a:t>recompensa</a:t>
            </a:r>
            <a:r>
              <a:rPr lang="en-US" dirty="0"/>
              <a:t> </a:t>
            </a:r>
            <a:r>
              <a:rPr lang="en-US" dirty="0" err="1"/>
              <a:t>por</a:t>
            </a:r>
            <a:r>
              <a:rPr lang="en-US" dirty="0"/>
              <a:t> </a:t>
            </a:r>
            <a:r>
              <a:rPr lang="en-US" dirty="0" err="1"/>
              <a:t>serviços</a:t>
            </a:r>
            <a:r>
              <a:rPr lang="en-US" dirty="0"/>
              <a:t> </a:t>
            </a:r>
            <a:r>
              <a:rPr lang="en-US" dirty="0" err="1"/>
              <a:t>úteis</a:t>
            </a:r>
            <a:r>
              <a:rPr lang="en-US" dirty="0"/>
              <a:t> </a:t>
            </a:r>
            <a:r>
              <a:rPr lang="en-US" dirty="0" err="1"/>
              <a:t>na</a:t>
            </a:r>
            <a:r>
              <a:rPr lang="en-US" dirty="0"/>
              <a:t> </a:t>
            </a:r>
            <a:r>
              <a:rPr lang="en-US" dirty="0" err="1"/>
              <a:t>mineração</a:t>
            </a:r>
            <a:r>
              <a:rPr lang="en-US" dirty="0"/>
              <a:t> de </a:t>
            </a:r>
            <a:r>
              <a:rPr lang="en-US" dirty="0" err="1"/>
              <a:t>Bitcoin</a:t>
            </a:r>
            <a:r>
              <a:rPr lang="en-US" dirty="0"/>
              <a:t>. O </a:t>
            </a:r>
            <a:r>
              <a:rPr lang="en-US" dirty="0" err="1"/>
              <a:t>pagamento</a:t>
            </a:r>
            <a:r>
              <a:rPr lang="en-US" dirty="0"/>
              <a:t> das </a:t>
            </a:r>
            <a:r>
              <a:rPr lang="en-US" dirty="0" err="1"/>
              <a:t>respectivas</a:t>
            </a:r>
            <a:r>
              <a:rPr lang="en-US" dirty="0"/>
              <a:t> </a:t>
            </a:r>
            <a:r>
              <a:rPr lang="en-US" dirty="0" err="1"/>
              <a:t>ações</a:t>
            </a:r>
            <a:r>
              <a:rPr lang="en-US" dirty="0"/>
              <a:t> </a:t>
            </a:r>
            <a:r>
              <a:rPr lang="en-US" dirty="0" err="1"/>
              <a:t>Bitcoin</a:t>
            </a:r>
            <a:r>
              <a:rPr lang="en-US" dirty="0"/>
              <a:t> </a:t>
            </a:r>
            <a:r>
              <a:rPr lang="en-US" dirty="0" err="1"/>
              <a:t>é</a:t>
            </a:r>
            <a:r>
              <a:rPr lang="en-US" dirty="0"/>
              <a:t> </a:t>
            </a:r>
            <a:r>
              <a:rPr lang="en-US" dirty="0" err="1"/>
              <a:t>baseado</a:t>
            </a:r>
            <a:r>
              <a:rPr lang="en-US" dirty="0"/>
              <a:t> </a:t>
            </a:r>
            <a:r>
              <a:rPr lang="en-US" dirty="0" err="1"/>
              <a:t>na</a:t>
            </a:r>
            <a:r>
              <a:rPr lang="en-US" dirty="0"/>
              <a:t> </a:t>
            </a:r>
            <a:r>
              <a:rPr lang="en-US" dirty="0" err="1"/>
              <a:t>capacidade</a:t>
            </a:r>
            <a:r>
              <a:rPr lang="en-US" dirty="0"/>
              <a:t> de </a:t>
            </a:r>
            <a:r>
              <a:rPr lang="en-US" dirty="0" err="1"/>
              <a:t>computação</a:t>
            </a:r>
            <a:r>
              <a:rPr lang="en-US" dirty="0"/>
              <a:t> </a:t>
            </a:r>
            <a:r>
              <a:rPr lang="en-US" dirty="0" err="1"/>
              <a:t>fornecida</a:t>
            </a:r>
            <a:r>
              <a:rPr lang="en-US" dirty="0"/>
              <a:t>. </a:t>
            </a:r>
            <a:r>
              <a:rPr lang="en-US" dirty="0" err="1"/>
              <a:t>Em</a:t>
            </a:r>
            <a:r>
              <a:rPr lang="en-US" dirty="0"/>
              <a:t> 2022, a </a:t>
            </a:r>
            <a:r>
              <a:rPr lang="en-US" dirty="0" err="1"/>
              <a:t>recompensa</a:t>
            </a:r>
            <a:r>
              <a:rPr lang="en-US" dirty="0"/>
              <a:t> do </a:t>
            </a:r>
            <a:r>
              <a:rPr lang="en-US" dirty="0" err="1"/>
              <a:t>bloco</a:t>
            </a:r>
            <a:r>
              <a:rPr lang="en-US" dirty="0"/>
              <a:t> </a:t>
            </a:r>
            <a:r>
              <a:rPr lang="en-US" dirty="0" err="1"/>
              <a:t>para</a:t>
            </a:r>
            <a:r>
              <a:rPr lang="en-US" dirty="0"/>
              <a:t> </a:t>
            </a:r>
            <a:r>
              <a:rPr lang="en-US" dirty="0" err="1"/>
              <a:t>mineradores</a:t>
            </a:r>
            <a:r>
              <a:rPr lang="en-US" dirty="0"/>
              <a:t> </a:t>
            </a:r>
            <a:r>
              <a:rPr lang="en-US" dirty="0" err="1"/>
              <a:t>é</a:t>
            </a:r>
            <a:r>
              <a:rPr lang="en-US" dirty="0"/>
              <a:t> de 6,25 BTC </a:t>
            </a:r>
            <a:r>
              <a:rPr lang="en-US" dirty="0" err="1"/>
              <a:t>por</a:t>
            </a:r>
            <a:r>
              <a:rPr lang="en-US" dirty="0"/>
              <a:t> novo </a:t>
            </a:r>
            <a:r>
              <a:rPr lang="en-US" dirty="0" err="1"/>
              <a:t>bloco</a:t>
            </a:r>
            <a:r>
              <a:rPr lang="en-US" dirty="0"/>
              <a:t>. </a:t>
            </a:r>
            <a:r>
              <a:rPr lang="en-US" dirty="0" err="1"/>
              <a:t>Os</a:t>
            </a:r>
            <a:r>
              <a:rPr lang="en-US" dirty="0"/>
              <a:t> </a:t>
            </a:r>
            <a:r>
              <a:rPr lang="en-US" dirty="0" err="1"/>
              <a:t>mineradores</a:t>
            </a:r>
            <a:r>
              <a:rPr lang="en-US" dirty="0"/>
              <a:t> </a:t>
            </a:r>
            <a:r>
              <a:rPr lang="en-US" dirty="0" err="1"/>
              <a:t>competem</a:t>
            </a:r>
            <a:r>
              <a:rPr lang="en-US" dirty="0"/>
              <a:t> entre </a:t>
            </a:r>
            <a:r>
              <a:rPr lang="en-US" dirty="0" err="1"/>
              <a:t>si</a:t>
            </a:r>
            <a:r>
              <a:rPr lang="en-US" dirty="0"/>
              <a:t> </a:t>
            </a:r>
            <a:r>
              <a:rPr lang="en-US" dirty="0" err="1"/>
              <a:t>para</a:t>
            </a:r>
            <a:r>
              <a:rPr lang="en-US" dirty="0"/>
              <a:t> resolver o </a:t>
            </a:r>
            <a:r>
              <a:rPr lang="en-US" dirty="0" err="1"/>
              <a:t>cálculo</a:t>
            </a:r>
            <a:r>
              <a:rPr lang="en-US" dirty="0"/>
              <a:t> do </a:t>
            </a:r>
            <a:r>
              <a:rPr lang="en-US" dirty="0" err="1"/>
              <a:t>próximo</a:t>
            </a:r>
            <a:r>
              <a:rPr lang="en-US" dirty="0"/>
              <a:t> </a:t>
            </a:r>
            <a:r>
              <a:rPr lang="en-US" dirty="0" err="1"/>
              <a:t>bloco</a:t>
            </a:r>
            <a:r>
              <a:rPr lang="en-US" dirty="0"/>
              <a:t> o </a:t>
            </a:r>
            <a:r>
              <a:rPr lang="en-US" dirty="0" err="1"/>
              <a:t>mais</a:t>
            </a:r>
            <a:r>
              <a:rPr lang="en-US" dirty="0"/>
              <a:t> </a:t>
            </a:r>
            <a:r>
              <a:rPr lang="en-US" dirty="0" err="1"/>
              <a:t>rápido</a:t>
            </a:r>
            <a:r>
              <a:rPr lang="en-US" dirty="0"/>
              <a:t> </a:t>
            </a:r>
            <a:r>
              <a:rPr lang="en-US" dirty="0" err="1"/>
              <a:t>possível</a:t>
            </a:r>
            <a:r>
              <a:rPr lang="en-US" dirty="0"/>
              <a:t>. O </a:t>
            </a:r>
            <a:r>
              <a:rPr lang="en-US" dirty="0" err="1"/>
              <a:t>bloco</a:t>
            </a:r>
            <a:r>
              <a:rPr lang="en-US" dirty="0"/>
              <a:t> do </a:t>
            </a:r>
            <a:r>
              <a:rPr lang="en-US" dirty="0" err="1"/>
              <a:t>minerador</a:t>
            </a:r>
            <a:r>
              <a:rPr lang="en-US" dirty="0"/>
              <a:t> </a:t>
            </a:r>
            <a:r>
              <a:rPr lang="en-US" dirty="0" err="1"/>
              <a:t>que</a:t>
            </a:r>
            <a:r>
              <a:rPr lang="en-US" dirty="0"/>
              <a:t> </a:t>
            </a:r>
            <a:r>
              <a:rPr lang="en-US" dirty="0" err="1"/>
              <a:t>consegue</a:t>
            </a:r>
            <a:r>
              <a:rPr lang="en-US" dirty="0"/>
              <a:t> resolver o </a:t>
            </a:r>
            <a:r>
              <a:rPr lang="en-US" dirty="0" err="1"/>
              <a:t>cálculo</a:t>
            </a:r>
            <a:r>
              <a:rPr lang="en-US" dirty="0"/>
              <a:t> </a:t>
            </a:r>
            <a:r>
              <a:rPr lang="en-US" dirty="0" err="1"/>
              <a:t>criptográfico</a:t>
            </a:r>
            <a:r>
              <a:rPr lang="en-US" dirty="0"/>
              <a:t> </a:t>
            </a:r>
            <a:r>
              <a:rPr lang="en-US" dirty="0" err="1"/>
              <a:t>primeiro</a:t>
            </a:r>
            <a:r>
              <a:rPr lang="en-US" dirty="0"/>
              <a:t> </a:t>
            </a:r>
            <a:r>
              <a:rPr lang="en-US" dirty="0" err="1"/>
              <a:t>acaba</a:t>
            </a:r>
            <a:r>
              <a:rPr lang="en-US" dirty="0"/>
              <a:t> </a:t>
            </a:r>
            <a:r>
              <a:rPr lang="en-US" dirty="0" err="1"/>
              <a:t>por</a:t>
            </a:r>
            <a:r>
              <a:rPr lang="en-US" dirty="0"/>
              <a:t> </a:t>
            </a:r>
            <a:r>
              <a:rPr lang="en-US" dirty="0" err="1"/>
              <a:t>ser</a:t>
            </a:r>
            <a:r>
              <a:rPr lang="en-US" dirty="0"/>
              <a:t> </a:t>
            </a:r>
            <a:r>
              <a:rPr lang="en-US" dirty="0" err="1"/>
              <a:t>registado</a:t>
            </a:r>
            <a:r>
              <a:rPr lang="en-US" dirty="0"/>
              <a:t> no </a:t>
            </a:r>
            <a:r>
              <a:rPr lang="en-US" dirty="0" err="1"/>
              <a:t>próximo</a:t>
            </a:r>
            <a:r>
              <a:rPr lang="en-US" dirty="0"/>
              <a:t> </a:t>
            </a:r>
            <a:r>
              <a:rPr lang="en-US" dirty="0" err="1"/>
              <a:t>bloco</a:t>
            </a:r>
            <a:r>
              <a:rPr lang="en-US" dirty="0"/>
              <a:t> da </a:t>
            </a:r>
            <a:r>
              <a:rPr lang="en-US" dirty="0" err="1"/>
              <a:t>blockchain</a:t>
            </a:r>
            <a:r>
              <a:rPr lang="en-US" dirty="0"/>
              <a:t>. </a:t>
            </a:r>
            <a:r>
              <a:rPr lang="en-US" dirty="0" err="1"/>
              <a:t>Os</a:t>
            </a:r>
            <a:r>
              <a:rPr lang="en-US" dirty="0"/>
              <a:t> </a:t>
            </a:r>
            <a:r>
              <a:rPr lang="en-US" dirty="0" err="1"/>
              <a:t>blocos</a:t>
            </a:r>
            <a:r>
              <a:rPr lang="en-US" dirty="0"/>
              <a:t> dos outros </a:t>
            </a:r>
            <a:r>
              <a:rPr lang="en-US" dirty="0" err="1"/>
              <a:t>mineradores</a:t>
            </a:r>
            <a:r>
              <a:rPr lang="en-US" dirty="0"/>
              <a:t> são </a:t>
            </a:r>
            <a:r>
              <a:rPr lang="en-US" dirty="0" err="1"/>
              <a:t>inválidos</a:t>
            </a:r>
            <a:r>
              <a:rPr lang="en-US" dirty="0"/>
              <a:t> e </a:t>
            </a:r>
            <a:r>
              <a:rPr lang="en-US" dirty="0" err="1"/>
              <a:t>não</a:t>
            </a:r>
            <a:r>
              <a:rPr lang="en-US" dirty="0"/>
              <a:t> </a:t>
            </a:r>
            <a:r>
              <a:rPr lang="en-US" dirty="0" err="1"/>
              <a:t>podem</a:t>
            </a:r>
            <a:r>
              <a:rPr lang="en-US" dirty="0"/>
              <a:t> </a:t>
            </a:r>
            <a:r>
              <a:rPr lang="en-US" dirty="0" err="1"/>
              <a:t>ser</a:t>
            </a:r>
            <a:r>
              <a:rPr lang="en-US" dirty="0"/>
              <a:t> </a:t>
            </a:r>
            <a:r>
              <a:rPr lang="en-US" dirty="0" err="1"/>
              <a:t>anexados</a:t>
            </a:r>
            <a:r>
              <a:rPr lang="en-US" dirty="0"/>
              <a:t> </a:t>
            </a:r>
            <a:r>
              <a:rPr lang="en-US" dirty="0" err="1"/>
              <a:t>à</a:t>
            </a:r>
            <a:r>
              <a:rPr lang="en-US" dirty="0"/>
              <a:t> </a:t>
            </a:r>
            <a:r>
              <a:rPr lang="en-US" dirty="0" err="1"/>
              <a:t>cadeia</a:t>
            </a:r>
            <a:r>
              <a:rPr lang="en-US" dirty="0"/>
              <a:t>. O tempo de </a:t>
            </a:r>
            <a:r>
              <a:rPr lang="en-US" dirty="0" err="1"/>
              <a:t>bloqueio</a:t>
            </a:r>
            <a:r>
              <a:rPr lang="en-US" dirty="0"/>
              <a:t> </a:t>
            </a:r>
            <a:r>
              <a:rPr lang="en-US" dirty="0" err="1"/>
              <a:t>que</a:t>
            </a:r>
            <a:r>
              <a:rPr lang="en-US" dirty="0"/>
              <a:t> define o tempo </a:t>
            </a:r>
            <a:r>
              <a:rPr lang="en-US" dirty="0" err="1"/>
              <a:t>necessário</a:t>
            </a:r>
            <a:r>
              <a:rPr lang="en-US" dirty="0"/>
              <a:t> </a:t>
            </a:r>
            <a:r>
              <a:rPr lang="en-US" dirty="0" err="1"/>
              <a:t>para</a:t>
            </a:r>
            <a:r>
              <a:rPr lang="en-US" dirty="0"/>
              <a:t> </a:t>
            </a:r>
            <a:r>
              <a:rPr lang="en-US" dirty="0" err="1"/>
              <a:t>minerar</a:t>
            </a:r>
            <a:r>
              <a:rPr lang="en-US" dirty="0"/>
              <a:t> um </a:t>
            </a:r>
            <a:r>
              <a:rPr lang="en-US" dirty="0" err="1"/>
              <a:t>bloco</a:t>
            </a:r>
            <a:r>
              <a:rPr lang="en-US" dirty="0"/>
              <a:t> </a:t>
            </a:r>
            <a:r>
              <a:rPr lang="en-US" dirty="0" err="1"/>
              <a:t>para</a:t>
            </a:r>
            <a:r>
              <a:rPr lang="en-US" dirty="0"/>
              <a:t> </a:t>
            </a:r>
            <a:r>
              <a:rPr lang="en-US" dirty="0" err="1"/>
              <a:t>Bitcoin</a:t>
            </a:r>
            <a:r>
              <a:rPr lang="en-US" dirty="0"/>
              <a:t> </a:t>
            </a:r>
            <a:r>
              <a:rPr lang="en-US" dirty="0" err="1"/>
              <a:t>é</a:t>
            </a:r>
            <a:r>
              <a:rPr lang="en-US" dirty="0"/>
              <a:t> de 10 </a:t>
            </a:r>
            <a:r>
              <a:rPr lang="en-US" dirty="0" err="1"/>
              <a:t>minutos</a:t>
            </a:r>
            <a:r>
              <a:rPr lang="en-US" dirty="0"/>
              <a:t> </a:t>
            </a:r>
            <a:r>
              <a:rPr lang="en-US" dirty="0" err="1"/>
              <a:t>em</a:t>
            </a:r>
            <a:r>
              <a:rPr lang="en-US" dirty="0"/>
              <a:t> </a:t>
            </a:r>
            <a:r>
              <a:rPr lang="en-US" dirty="0" err="1"/>
              <a:t>média</a:t>
            </a:r>
            <a:r>
              <a:rPr lang="en-US" dirty="0"/>
              <a:t>. </a:t>
            </a:r>
            <a:r>
              <a:rPr lang="en-US" dirty="0" err="1"/>
              <a:t>Todos</a:t>
            </a:r>
            <a:r>
              <a:rPr lang="en-US" dirty="0"/>
              <a:t> </a:t>
            </a:r>
            <a:r>
              <a:rPr lang="en-US" dirty="0" err="1"/>
              <a:t>os</a:t>
            </a:r>
            <a:r>
              <a:rPr lang="en-US" dirty="0"/>
              <a:t> </a:t>
            </a:r>
            <a:r>
              <a:rPr lang="en-US" dirty="0" err="1"/>
              <a:t>mineiros</a:t>
            </a:r>
            <a:r>
              <a:rPr lang="en-US" dirty="0"/>
              <a:t> </a:t>
            </a:r>
            <a:r>
              <a:rPr lang="en-US" dirty="0" err="1"/>
              <a:t>começam</a:t>
            </a:r>
            <a:r>
              <a:rPr lang="en-US" dirty="0"/>
              <a:t> a resolver o </a:t>
            </a:r>
            <a:r>
              <a:rPr lang="en-US" dirty="0" err="1"/>
              <a:t>quebra-cabeça</a:t>
            </a:r>
            <a:r>
              <a:rPr lang="en-US" dirty="0"/>
              <a:t> </a:t>
            </a:r>
            <a:r>
              <a:rPr lang="en-US" dirty="0" err="1"/>
              <a:t>simultaneamente</a:t>
            </a:r>
            <a:r>
              <a:rPr lang="en-US" dirty="0"/>
              <a:t>. O tempo </a:t>
            </a:r>
            <a:r>
              <a:rPr lang="en-US" dirty="0" err="1"/>
              <a:t>para</a:t>
            </a:r>
            <a:r>
              <a:rPr lang="en-US" dirty="0"/>
              <a:t> resolver o </a:t>
            </a:r>
            <a:r>
              <a:rPr lang="en-US" dirty="0" err="1"/>
              <a:t>quebra-cabeça</a:t>
            </a:r>
            <a:r>
              <a:rPr lang="en-US" dirty="0"/>
              <a:t> </a:t>
            </a:r>
            <a:r>
              <a:rPr lang="en-US" dirty="0" err="1"/>
              <a:t>depende</a:t>
            </a:r>
            <a:r>
              <a:rPr lang="en-US" dirty="0"/>
              <a:t> da taxa de </a:t>
            </a:r>
            <a:r>
              <a:rPr lang="en-US" dirty="0" err="1"/>
              <a:t>dificuldade</a:t>
            </a:r>
            <a:r>
              <a:rPr lang="en-US" dirty="0"/>
              <a:t> </a:t>
            </a:r>
            <a:r>
              <a:rPr lang="en-US" dirty="0" err="1"/>
              <a:t>atual</a:t>
            </a:r>
            <a:r>
              <a:rPr lang="en-US" dirty="0"/>
              <a:t>. Se </a:t>
            </a:r>
            <a:r>
              <a:rPr lang="en-US" dirty="0" err="1"/>
              <a:t>relativamente</a:t>
            </a:r>
            <a:r>
              <a:rPr lang="en-US" dirty="0"/>
              <a:t> </a:t>
            </a:r>
            <a:r>
              <a:rPr lang="en-US" dirty="0" err="1"/>
              <a:t>mais</a:t>
            </a:r>
            <a:r>
              <a:rPr lang="en-US" dirty="0"/>
              <a:t> </a:t>
            </a:r>
            <a:r>
              <a:rPr lang="en-US" dirty="0" err="1"/>
              <a:t>mineradores</a:t>
            </a:r>
            <a:r>
              <a:rPr lang="en-US" dirty="0"/>
              <a:t> </a:t>
            </a:r>
            <a:r>
              <a:rPr lang="en-US" dirty="0" err="1"/>
              <a:t>estiverem</a:t>
            </a:r>
            <a:r>
              <a:rPr lang="en-US" dirty="0"/>
              <a:t> </a:t>
            </a:r>
            <a:r>
              <a:rPr lang="en-US" dirty="0" err="1"/>
              <a:t>tentando</a:t>
            </a:r>
            <a:r>
              <a:rPr lang="en-US" dirty="0"/>
              <a:t> resolver o </a:t>
            </a:r>
            <a:r>
              <a:rPr lang="en-US" dirty="0" err="1"/>
              <a:t>quebra-cabeça</a:t>
            </a:r>
            <a:r>
              <a:rPr lang="en-US" dirty="0"/>
              <a:t> </a:t>
            </a:r>
            <a:r>
              <a:rPr lang="en-US" dirty="0" err="1"/>
              <a:t>ao</a:t>
            </a:r>
            <a:r>
              <a:rPr lang="en-US" dirty="0"/>
              <a:t> </a:t>
            </a:r>
            <a:r>
              <a:rPr lang="en-US" dirty="0" err="1"/>
              <a:t>mesmo</a:t>
            </a:r>
            <a:r>
              <a:rPr lang="en-US" dirty="0"/>
              <a:t> tempo, </a:t>
            </a:r>
            <a:r>
              <a:rPr lang="en-US" dirty="0" err="1"/>
              <a:t>ele</a:t>
            </a:r>
            <a:r>
              <a:rPr lang="en-US" dirty="0"/>
              <a:t> </a:t>
            </a:r>
            <a:r>
              <a:rPr lang="en-US" dirty="0" err="1"/>
              <a:t>será</a:t>
            </a:r>
            <a:r>
              <a:rPr lang="en-US" dirty="0"/>
              <a:t> </a:t>
            </a:r>
            <a:r>
              <a:rPr lang="en-US" dirty="0" err="1"/>
              <a:t>resolvido</a:t>
            </a:r>
            <a:r>
              <a:rPr lang="en-US" dirty="0"/>
              <a:t> </a:t>
            </a:r>
            <a:r>
              <a:rPr lang="en-US" dirty="0" err="1"/>
              <a:t>mais</a:t>
            </a:r>
            <a:r>
              <a:rPr lang="en-US" dirty="0"/>
              <a:t> </a:t>
            </a:r>
            <a:r>
              <a:rPr lang="en-US" dirty="0" err="1"/>
              <a:t>rapidamente</a:t>
            </a:r>
            <a:r>
              <a:rPr lang="en-US" dirty="0"/>
              <a:t> </a:t>
            </a:r>
            <a:r>
              <a:rPr lang="en-US" dirty="0" err="1"/>
              <a:t>em</a:t>
            </a:r>
            <a:r>
              <a:rPr lang="en-US" dirty="0"/>
              <a:t> </a:t>
            </a:r>
            <a:r>
              <a:rPr lang="en-US" dirty="0" err="1"/>
              <a:t>média</a:t>
            </a:r>
            <a:r>
              <a:rPr lang="en-US" dirty="0"/>
              <a:t> </a:t>
            </a:r>
            <a:r>
              <a:rPr lang="en-US" dirty="0" err="1"/>
              <a:t>por</a:t>
            </a:r>
            <a:r>
              <a:rPr lang="en-US" dirty="0"/>
              <a:t> um </a:t>
            </a:r>
            <a:r>
              <a:rPr lang="en-US" dirty="0" err="1"/>
              <a:t>curto</a:t>
            </a:r>
            <a:r>
              <a:rPr lang="en-US" dirty="0"/>
              <a:t> </a:t>
            </a:r>
            <a:r>
              <a:rPr lang="en-US" dirty="0" err="1"/>
              <a:t>período</a:t>
            </a:r>
            <a:r>
              <a:rPr lang="en-US" dirty="0"/>
              <a:t> de tempo </a:t>
            </a:r>
            <a:r>
              <a:rPr lang="en-US" dirty="0" err="1"/>
              <a:t>até</a:t>
            </a:r>
            <a:r>
              <a:rPr lang="en-US" dirty="0"/>
              <a:t> </a:t>
            </a:r>
            <a:r>
              <a:rPr lang="en-US" dirty="0" err="1"/>
              <a:t>que</a:t>
            </a:r>
            <a:r>
              <a:rPr lang="en-US" dirty="0"/>
              <a:t> o </a:t>
            </a:r>
            <a:r>
              <a:rPr lang="en-US" dirty="0" err="1"/>
              <a:t>nível</a:t>
            </a:r>
            <a:r>
              <a:rPr lang="en-US" dirty="0"/>
              <a:t> de </a:t>
            </a:r>
            <a:r>
              <a:rPr lang="en-US" dirty="0" err="1"/>
              <a:t>dificuldade</a:t>
            </a:r>
            <a:r>
              <a:rPr lang="en-US" dirty="0"/>
              <a:t> se </a:t>
            </a:r>
            <a:r>
              <a:rPr lang="en-US" dirty="0" err="1"/>
              <a:t>ajuste</a:t>
            </a:r>
            <a:r>
              <a:rPr lang="en-US" dirty="0"/>
              <a:t> </a:t>
            </a:r>
            <a:r>
              <a:rPr lang="en-US" dirty="0" err="1"/>
              <a:t>ao</a:t>
            </a:r>
            <a:r>
              <a:rPr lang="en-US" dirty="0"/>
              <a:t> </a:t>
            </a:r>
            <a:r>
              <a:rPr lang="en-US" dirty="0" err="1"/>
              <a:t>número</a:t>
            </a:r>
            <a:r>
              <a:rPr lang="en-US" dirty="0"/>
              <a:t> total de </a:t>
            </a:r>
            <a:r>
              <a:rPr lang="en-US" dirty="0" err="1"/>
              <a:t>mineradores</a:t>
            </a:r>
            <a:r>
              <a:rPr lang="en-US" dirty="0"/>
              <a:t>, </a:t>
            </a:r>
            <a:r>
              <a:rPr lang="en-US" dirty="0" err="1"/>
              <a:t>igualando</a:t>
            </a:r>
            <a:r>
              <a:rPr lang="en-US" dirty="0"/>
              <a:t> o tempo de </a:t>
            </a:r>
            <a:r>
              <a:rPr lang="en-US" dirty="0" err="1"/>
              <a:t>bloqueio</a:t>
            </a:r>
            <a:r>
              <a:rPr lang="en-US" dirty="0"/>
              <a:t> de 10 </a:t>
            </a:r>
            <a:r>
              <a:rPr lang="en-US" dirty="0" err="1"/>
              <a:t>minutos</a:t>
            </a:r>
            <a:r>
              <a:rPr lang="en-US" dirty="0"/>
              <a:t>. </a:t>
            </a:r>
            <a:r>
              <a:rPr lang="en-US" dirty="0" err="1"/>
              <a:t>Novos</a:t>
            </a:r>
            <a:r>
              <a:rPr lang="en-US" dirty="0"/>
              <a:t> </a:t>
            </a:r>
            <a:r>
              <a:rPr lang="en-US" dirty="0" err="1"/>
              <a:t>Bitcoins</a:t>
            </a:r>
            <a:r>
              <a:rPr lang="en-US" dirty="0"/>
              <a:t> </a:t>
            </a:r>
            <a:r>
              <a:rPr lang="en-US" dirty="0" err="1"/>
              <a:t>não</a:t>
            </a:r>
            <a:r>
              <a:rPr lang="en-US" dirty="0"/>
              <a:t> são </a:t>
            </a:r>
            <a:r>
              <a:rPr lang="en-US" dirty="0" err="1"/>
              <a:t>minerados</a:t>
            </a:r>
            <a:r>
              <a:rPr lang="en-US" dirty="0"/>
              <a:t> com base </a:t>
            </a:r>
            <a:r>
              <a:rPr lang="en-US" dirty="0" err="1"/>
              <a:t>na</a:t>
            </a:r>
            <a:r>
              <a:rPr lang="en-US" dirty="0"/>
              <a:t> </a:t>
            </a:r>
            <a:r>
              <a:rPr lang="en-US" dirty="0" err="1"/>
              <a:t>procura</a:t>
            </a:r>
            <a:r>
              <a:rPr lang="en-US" dirty="0"/>
              <a:t>, o valor total do </a:t>
            </a:r>
            <a:r>
              <a:rPr lang="en-US" dirty="0" err="1"/>
              <a:t>Bitcoin</a:t>
            </a:r>
            <a:r>
              <a:rPr lang="en-US" dirty="0"/>
              <a:t> </a:t>
            </a:r>
            <a:r>
              <a:rPr lang="en-US" dirty="0" err="1"/>
              <a:t>é</a:t>
            </a:r>
            <a:r>
              <a:rPr lang="en-US" dirty="0"/>
              <a:t> </a:t>
            </a:r>
            <a:r>
              <a:rPr lang="en-US" dirty="0" err="1"/>
              <a:t>fixo</a:t>
            </a:r>
            <a:r>
              <a:rPr lang="en-US" dirty="0"/>
              <a:t> </a:t>
            </a:r>
            <a:r>
              <a:rPr lang="en-US" dirty="0" err="1"/>
              <a:t>desde</a:t>
            </a:r>
            <a:r>
              <a:rPr lang="en-US" dirty="0"/>
              <a:t> o </a:t>
            </a:r>
            <a:r>
              <a:rPr lang="en-US" dirty="0" err="1"/>
              <a:t>seu</a:t>
            </a:r>
            <a:r>
              <a:rPr lang="en-US" dirty="0"/>
              <a:t> </a:t>
            </a:r>
            <a:r>
              <a:rPr lang="en-US" dirty="0" err="1"/>
              <a:t>início</a:t>
            </a:r>
            <a:r>
              <a:rPr lang="en-US" dirty="0"/>
              <a:t> (</a:t>
            </a:r>
            <a:r>
              <a:rPr lang="en-US" dirty="0" err="1"/>
              <a:t>em</a:t>
            </a:r>
            <a:r>
              <a:rPr lang="en-US" dirty="0"/>
              <a:t> 21 </a:t>
            </a:r>
            <a:r>
              <a:rPr lang="en-US" dirty="0" err="1"/>
              <a:t>milhões</a:t>
            </a:r>
            <a:r>
              <a:rPr lang="en-US" dirty="0"/>
              <a:t>) e </a:t>
            </a:r>
            <a:r>
              <a:rPr lang="en-US" dirty="0" err="1"/>
              <a:t>não</a:t>
            </a:r>
            <a:r>
              <a:rPr lang="en-US" dirty="0"/>
              <a:t> </a:t>
            </a:r>
            <a:r>
              <a:rPr lang="en-US" dirty="0" err="1"/>
              <a:t>pode</a:t>
            </a:r>
            <a:r>
              <a:rPr lang="en-US" dirty="0"/>
              <a:t> </a:t>
            </a:r>
            <a:r>
              <a:rPr lang="en-US" dirty="0" err="1"/>
              <a:t>ser</a:t>
            </a:r>
            <a:r>
              <a:rPr lang="en-US" dirty="0"/>
              <a:t> </a:t>
            </a:r>
            <a:r>
              <a:rPr lang="en-US" dirty="0" err="1"/>
              <a:t>inflado</a:t>
            </a:r>
            <a:r>
              <a:rPr lang="en-US" dirty="0"/>
              <a:t> </a:t>
            </a:r>
            <a:r>
              <a:rPr lang="en-US" dirty="0" err="1"/>
              <a:t>por</a:t>
            </a:r>
            <a:r>
              <a:rPr lang="en-US" dirty="0"/>
              <a:t> </a:t>
            </a:r>
            <a:r>
              <a:rPr lang="en-US" dirty="0" err="1"/>
              <a:t>ferramentas</a:t>
            </a:r>
            <a:r>
              <a:rPr lang="en-US" dirty="0"/>
              <a:t> </a:t>
            </a:r>
            <a:r>
              <a:rPr lang="en-US" dirty="0" err="1"/>
              <a:t>monetárias</a:t>
            </a:r>
            <a:r>
              <a:rPr lang="en-US" dirty="0"/>
              <a:t>. </a:t>
            </a:r>
            <a:r>
              <a:rPr lang="en-US" dirty="0" err="1"/>
              <a:t>Sistemas</a:t>
            </a:r>
            <a:r>
              <a:rPr lang="en-US" dirty="0"/>
              <a:t> </a:t>
            </a:r>
            <a:r>
              <a:rPr lang="en-US" dirty="0" err="1"/>
              <a:t>tradicionais</a:t>
            </a:r>
            <a:r>
              <a:rPr lang="en-US" dirty="0"/>
              <a:t> de </a:t>
            </a:r>
            <a:r>
              <a:rPr lang="en-US" dirty="0" err="1"/>
              <a:t>moeda</a:t>
            </a:r>
            <a:r>
              <a:rPr lang="en-US" dirty="0"/>
              <a:t> </a:t>
            </a:r>
            <a:r>
              <a:rPr lang="en-US" dirty="0" err="1"/>
              <a:t>fiduciária</a:t>
            </a:r>
            <a:r>
              <a:rPr lang="en-US" dirty="0"/>
              <a:t>, </a:t>
            </a:r>
            <a:r>
              <a:rPr lang="en-US" dirty="0" err="1"/>
              <a:t>governos</a:t>
            </a:r>
            <a:r>
              <a:rPr lang="en-US" dirty="0"/>
              <a:t> </a:t>
            </a:r>
            <a:r>
              <a:rPr lang="en-US" dirty="0" err="1"/>
              <a:t>ou</a:t>
            </a:r>
            <a:r>
              <a:rPr lang="en-US" dirty="0"/>
              <a:t> </a:t>
            </a:r>
            <a:r>
              <a:rPr lang="en-US" dirty="0" err="1"/>
              <a:t>bancos</a:t>
            </a:r>
            <a:r>
              <a:rPr lang="en-US" dirty="0"/>
              <a:t> </a:t>
            </a:r>
            <a:r>
              <a:rPr lang="en-US" dirty="0" err="1"/>
              <a:t>centrais</a:t>
            </a:r>
            <a:r>
              <a:rPr lang="en-US" dirty="0"/>
              <a:t> </a:t>
            </a:r>
            <a:r>
              <a:rPr lang="en-US" dirty="0" err="1"/>
              <a:t>imprimem</a:t>
            </a:r>
            <a:r>
              <a:rPr lang="en-US" dirty="0"/>
              <a:t> </a:t>
            </a:r>
            <a:r>
              <a:rPr lang="en-US" dirty="0" err="1"/>
              <a:t>mais</a:t>
            </a:r>
            <a:r>
              <a:rPr lang="en-US" dirty="0"/>
              <a:t> </a:t>
            </a:r>
            <a:r>
              <a:rPr lang="en-US" dirty="0" err="1"/>
              <a:t>dinheiro</a:t>
            </a:r>
            <a:r>
              <a:rPr lang="en-US" dirty="0"/>
              <a:t> </a:t>
            </a:r>
            <a:r>
              <a:rPr lang="en-US" dirty="0" err="1"/>
              <a:t>quando</a:t>
            </a:r>
            <a:r>
              <a:rPr lang="en-US" dirty="0"/>
              <a:t> </a:t>
            </a:r>
            <a:r>
              <a:rPr lang="en-US" dirty="0" err="1"/>
              <a:t>há</a:t>
            </a:r>
            <a:r>
              <a:rPr lang="en-US" dirty="0"/>
              <a:t> </a:t>
            </a:r>
            <a:r>
              <a:rPr lang="en-US" dirty="0" err="1"/>
              <a:t>necessidade</a:t>
            </a:r>
            <a:r>
              <a:rPr lang="en-US" dirty="0"/>
              <a:t>. </a:t>
            </a:r>
            <a:r>
              <a:rPr lang="en-US" dirty="0" err="1"/>
              <a:t>Em</a:t>
            </a:r>
            <a:r>
              <a:rPr lang="en-US" dirty="0"/>
              <a:t> </a:t>
            </a:r>
            <a:r>
              <a:rPr lang="en-US" dirty="0" err="1"/>
              <a:t>vez</a:t>
            </a:r>
            <a:r>
              <a:rPr lang="en-US" dirty="0"/>
              <a:t> disso, o </a:t>
            </a:r>
            <a:r>
              <a:rPr lang="en-US" dirty="0" err="1"/>
              <a:t>Bitcoin</a:t>
            </a:r>
            <a:r>
              <a:rPr lang="en-US" dirty="0"/>
              <a:t> </a:t>
            </a:r>
            <a:r>
              <a:rPr lang="en-US" dirty="0" err="1"/>
              <a:t>é</a:t>
            </a:r>
            <a:r>
              <a:rPr lang="en-US" dirty="0"/>
              <a:t> </a:t>
            </a:r>
            <a:r>
              <a:rPr lang="en-US" dirty="0" err="1"/>
              <a:t>extraído</a:t>
            </a:r>
            <a:r>
              <a:rPr lang="en-US" dirty="0"/>
              <a:t> </a:t>
            </a:r>
            <a:r>
              <a:rPr lang="en-US" dirty="0" err="1"/>
              <a:t>em</a:t>
            </a:r>
            <a:r>
              <a:rPr lang="en-US" dirty="0"/>
              <a:t> </a:t>
            </a:r>
            <a:r>
              <a:rPr lang="en-US" dirty="0" err="1"/>
              <a:t>si</a:t>
            </a:r>
            <a:r>
              <a:rPr lang="en-US" dirty="0"/>
              <a:t> </a:t>
            </a:r>
            <a:r>
              <a:rPr lang="en-US" dirty="0" err="1"/>
              <a:t>ou</a:t>
            </a:r>
            <a:r>
              <a:rPr lang="en-US" dirty="0"/>
              <a:t> </a:t>
            </a:r>
            <a:r>
              <a:rPr lang="en-US" dirty="0" err="1"/>
              <a:t>na</a:t>
            </a:r>
            <a:r>
              <a:rPr lang="en-US" dirty="0"/>
              <a:t> </a:t>
            </a:r>
            <a:r>
              <a:rPr lang="en-US" dirty="0" err="1"/>
              <a:t>nuvem</a:t>
            </a:r>
            <a:r>
              <a:rPr lang="en-US" dirty="0"/>
              <a:t> (</a:t>
            </a:r>
            <a:r>
              <a:rPr lang="en-US" dirty="0" err="1"/>
              <a:t>mineração</a:t>
            </a:r>
            <a:r>
              <a:rPr lang="en-US" dirty="0"/>
              <a:t> </a:t>
            </a:r>
            <a:r>
              <a:rPr lang="en-US" dirty="0" err="1"/>
              <a:t>em</a:t>
            </a:r>
            <a:r>
              <a:rPr lang="en-US" dirty="0"/>
              <a:t> </a:t>
            </a:r>
            <a:r>
              <a:rPr lang="en-US" dirty="0" err="1"/>
              <a:t>nuvem</a:t>
            </a:r>
            <a:r>
              <a:rPr lang="en-US" dirty="0"/>
              <a:t>). O </a:t>
            </a:r>
            <a:r>
              <a:rPr lang="en-US" dirty="0" err="1"/>
              <a:t>sistema</a:t>
            </a:r>
            <a:r>
              <a:rPr lang="en-US" dirty="0"/>
              <a:t> </a:t>
            </a:r>
            <a:r>
              <a:rPr lang="en-US" dirty="0" err="1"/>
              <a:t>transmite</a:t>
            </a:r>
            <a:r>
              <a:rPr lang="en-US" dirty="0"/>
              <a:t> </a:t>
            </a:r>
            <a:r>
              <a:rPr lang="en-US" dirty="0" err="1"/>
              <a:t>cada</a:t>
            </a:r>
            <a:r>
              <a:rPr lang="en-US" dirty="0"/>
              <a:t> nova </a:t>
            </a:r>
            <a:r>
              <a:rPr lang="en-US" dirty="0" err="1"/>
              <a:t>transação</a:t>
            </a:r>
            <a:r>
              <a:rPr lang="en-US" dirty="0"/>
              <a:t> </a:t>
            </a:r>
            <a:r>
              <a:rPr lang="en-US" dirty="0" err="1"/>
              <a:t>publicamente</a:t>
            </a:r>
            <a:r>
              <a:rPr lang="en-US" dirty="0"/>
              <a:t> </a:t>
            </a:r>
            <a:r>
              <a:rPr lang="en-US" dirty="0" err="1"/>
              <a:t>para</a:t>
            </a:r>
            <a:r>
              <a:rPr lang="en-US" dirty="0"/>
              <a:t> a </a:t>
            </a:r>
            <a:r>
              <a:rPr lang="en-US" dirty="0" err="1"/>
              <a:t>rede</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os</a:t>
            </a:r>
            <a:r>
              <a:rPr lang="en-US" dirty="0"/>
              <a:t> </a:t>
            </a:r>
            <a:r>
              <a:rPr lang="en-US" dirty="0" err="1"/>
              <a:t>nós</a:t>
            </a:r>
            <a:r>
              <a:rPr lang="en-US" dirty="0"/>
              <a:t> </a:t>
            </a:r>
            <a:r>
              <a:rPr lang="en-US" dirty="0" err="1"/>
              <a:t>na</a:t>
            </a:r>
            <a:r>
              <a:rPr lang="en-US" dirty="0"/>
              <a:t> </a:t>
            </a:r>
            <a:r>
              <a:rPr lang="en-US" dirty="0" err="1"/>
              <a:t>rede</a:t>
            </a:r>
            <a:r>
              <a:rPr lang="en-US" dirty="0"/>
              <a:t> </a:t>
            </a:r>
            <a:r>
              <a:rPr lang="en-US" dirty="0" err="1"/>
              <a:t>compartilham</a:t>
            </a:r>
            <a:r>
              <a:rPr lang="en-US" dirty="0"/>
              <a:t> </a:t>
            </a:r>
            <a:r>
              <a:rPr lang="en-US" dirty="0" err="1"/>
              <a:t>transações</a:t>
            </a:r>
            <a:r>
              <a:rPr lang="en-US" dirty="0"/>
              <a:t> com outros </a:t>
            </a:r>
            <a:r>
              <a:rPr lang="en-US" dirty="0" err="1"/>
              <a:t>nós</a:t>
            </a:r>
            <a:r>
              <a:rPr lang="en-US" dirty="0"/>
              <a:t>. Um novo </a:t>
            </a:r>
            <a:r>
              <a:rPr lang="en-US" dirty="0" err="1"/>
              <a:t>bloco</a:t>
            </a:r>
            <a:r>
              <a:rPr lang="en-US" dirty="0"/>
              <a:t> </a:t>
            </a:r>
            <a:r>
              <a:rPr lang="en-US" dirty="0" err="1"/>
              <a:t>atua</a:t>
            </a:r>
            <a:r>
              <a:rPr lang="en-US" dirty="0"/>
              <a:t> </a:t>
            </a:r>
            <a:r>
              <a:rPr lang="en-US" dirty="0" err="1"/>
              <a:t>como</a:t>
            </a:r>
            <a:r>
              <a:rPr lang="en-US" dirty="0"/>
              <a:t> o </a:t>
            </a:r>
            <a:r>
              <a:rPr lang="en-US" dirty="0" err="1"/>
              <a:t>livro</a:t>
            </a:r>
            <a:r>
              <a:rPr lang="en-US" dirty="0"/>
              <a:t> de </a:t>
            </a:r>
            <a:r>
              <a:rPr lang="en-US" dirty="0" err="1"/>
              <a:t>contas</a:t>
            </a:r>
            <a:r>
              <a:rPr lang="en-US" dirty="0"/>
              <a:t> </a:t>
            </a:r>
            <a:r>
              <a:rPr lang="en-US" dirty="0" err="1"/>
              <a:t>definitivo</a:t>
            </a:r>
            <a:r>
              <a:rPr lang="en-US" dirty="0"/>
              <a:t> do </a:t>
            </a:r>
            <a:r>
              <a:rPr lang="en-US" dirty="0" err="1"/>
              <a:t>Bitcoin</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dirty="0"/>
              <a:t>INFRAESTRUTURA DA TECNOLOGIA BLOCKCHAIN</a:t>
            </a:r>
            <a:endParaRPr lang="x-none" dirty="0"/>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computadores</a:t>
            </a:r>
            <a:r>
              <a:rPr lang="en-US" dirty="0">
                <a:ea typeface="Times New Roman" panose="02020603050405020304" pitchFamily="18" charset="0"/>
              </a:rPr>
              <a:t>, </a:t>
            </a:r>
            <a:r>
              <a:rPr lang="en-US" dirty="0" err="1">
                <a:ea typeface="Times New Roman" panose="02020603050405020304" pitchFamily="18" charset="0"/>
              </a:rPr>
              <a:t>executam</a:t>
            </a:r>
            <a:r>
              <a:rPr lang="en-US" dirty="0">
                <a:ea typeface="Times New Roman" panose="02020603050405020304" pitchFamily="18" charset="0"/>
              </a:rPr>
              <a:t> um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formam</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principal.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trocam</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recebidas</a:t>
            </a:r>
            <a:r>
              <a:rPr lang="en-US" dirty="0">
                <a:ea typeface="Times New Roman" panose="02020603050405020304" pitchFamily="18" charset="0"/>
              </a:rPr>
              <a:t> e a </a:t>
            </a:r>
            <a:r>
              <a:rPr lang="en-US" dirty="0" err="1">
                <a:ea typeface="Times New Roman" panose="02020603050405020304" pitchFamily="18" charset="0"/>
              </a:rPr>
              <a:t>formação</a:t>
            </a:r>
            <a:r>
              <a:rPr lang="en-US" dirty="0">
                <a:ea typeface="Times New Roman" panose="02020603050405020304" pitchFamily="18" charset="0"/>
              </a:rPr>
              <a:t> de </a:t>
            </a:r>
            <a:r>
              <a:rPr lang="en-US" dirty="0" err="1">
                <a:ea typeface="Times New Roman" panose="02020603050405020304" pitchFamily="18" charset="0"/>
              </a:rPr>
              <a:t>blocos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a:t>
            </a:r>
            <a:r>
              <a:rPr lang="en-US" dirty="0" err="1">
                <a:ea typeface="Times New Roman" panose="02020603050405020304" pitchFamily="18" charset="0"/>
              </a:rPr>
              <a:t>observar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de </a:t>
            </a:r>
            <a:r>
              <a:rPr lang="en-US" dirty="0" err="1">
                <a:ea typeface="Times New Roman" panose="02020603050405020304" pitchFamily="18" charset="0"/>
              </a:rPr>
              <a:t>nós</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mantém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a:t>
            </a:r>
            <a:r>
              <a:rPr lang="en-US" dirty="0" err="1">
                <a:ea typeface="Times New Roman" panose="02020603050405020304" pitchFamily="18" charset="0"/>
              </a:rPr>
              <a:t>completa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possui</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off-line, </a:t>
            </a:r>
            <a:r>
              <a:rPr lang="en-US" dirty="0" err="1">
                <a:ea typeface="Times New Roman" panose="02020603050405020304" pitchFamily="18" charset="0"/>
              </a:rPr>
              <a:t>enquanto</a:t>
            </a:r>
            <a:r>
              <a:rPr lang="en-US" dirty="0">
                <a:ea typeface="Times New Roman" panose="02020603050405020304" pitchFamily="18" charset="0"/>
              </a:rPr>
              <a:t> um </a:t>
            </a:r>
            <a:r>
              <a:rPr lang="en-US" dirty="0" err="1">
                <a:ea typeface="Times New Roman" panose="02020603050405020304" pitchFamily="18" charset="0"/>
              </a:rPr>
              <a:t>nodo</a:t>
            </a:r>
            <a:r>
              <a:rPr lang="en-US" dirty="0">
                <a:ea typeface="Times New Roman" panose="02020603050405020304" pitchFamily="18" charset="0"/>
              </a:rPr>
              <a:t> </a:t>
            </a:r>
            <a:r>
              <a:rPr lang="en-US" dirty="0" err="1">
                <a:ea typeface="Times New Roman" panose="02020603050405020304" pitchFamily="18" charset="0"/>
              </a:rPr>
              <a:t>leve</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mantém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limitado</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funcionalidades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baixa</a:t>
            </a:r>
            <a:r>
              <a:rPr lang="en-US" dirty="0">
                <a:ea typeface="Times New Roman" panose="02020603050405020304" pitchFamily="18" charset="0"/>
              </a:rPr>
              <a:t> o </a:t>
            </a:r>
            <a:r>
              <a:rPr lang="en-US" dirty="0" err="1">
                <a:ea typeface="Times New Roman" panose="02020603050405020304" pitchFamily="18" charset="0"/>
              </a:rPr>
              <a:t>cabeçalho</a:t>
            </a:r>
            <a:r>
              <a:rPr lang="en-US" dirty="0">
                <a:ea typeface="Times New Roman" panose="02020603050405020304" pitchFamily="18" charset="0"/>
              </a:rPr>
              <a:t> do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do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bloquear</a:t>
            </a:r>
            <a:r>
              <a:rPr lang="en-US" dirty="0">
                <a:ea typeface="Times New Roman" panose="02020603050405020304" pitchFamily="18" charset="0"/>
              </a:rPr>
              <a:t>). Antes </a:t>
            </a:r>
            <a:r>
              <a:rPr lang="en-US" dirty="0" err="1">
                <a:ea typeface="Times New Roman" panose="02020603050405020304" pitchFamily="18" charset="0"/>
              </a:rPr>
              <a:t>que</a:t>
            </a:r>
            <a:r>
              <a:rPr lang="en-US" dirty="0">
                <a:ea typeface="Times New Roman" panose="02020603050405020304" pitchFamily="18" charset="0"/>
              </a:rPr>
              <a:t> um light node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parte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enviar</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validar</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conectado</a:t>
            </a:r>
            <a:r>
              <a:rPr lang="en-US" dirty="0">
                <a:ea typeface="Times New Roman" panose="02020603050405020304" pitchFamily="18" charset="0"/>
              </a:rPr>
              <a:t> a um full node. </a:t>
            </a:r>
            <a:r>
              <a:rPr lang="en-US" dirty="0" err="1">
                <a:ea typeface="Times New Roman" panose="02020603050405020304" pitchFamily="18" charset="0"/>
              </a:rPr>
              <a:t>Nesse</a:t>
            </a:r>
            <a:r>
              <a:rPr lang="en-US" dirty="0">
                <a:ea typeface="Times New Roman" panose="02020603050405020304" pitchFamily="18" charset="0"/>
              </a:rPr>
              <a:t> </a:t>
            </a:r>
            <a:r>
              <a:rPr lang="en-US" dirty="0" err="1">
                <a:ea typeface="Times New Roman" panose="02020603050405020304" pitchFamily="18" charset="0"/>
              </a:rPr>
              <a:t>sentido</a:t>
            </a:r>
            <a:r>
              <a:rPr lang="en-US" dirty="0">
                <a:ea typeface="Times New Roman" panose="02020603050405020304" pitchFamily="18" charset="0"/>
              </a:rPr>
              <a:t>,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suporta</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a:t>
            </a:r>
            <a:endParaRPr lang="x-none" dirty="0">
              <a:effectLst/>
              <a:ea typeface="Times New Roman" panose="02020603050405020304" pitchFamily="18" charset="0"/>
            </a:endParaRPr>
          </a:p>
          <a:p>
            <a:pPr algn="just"/>
            <a:r>
              <a:rPr lang="en-US" dirty="0">
                <a:effectLst/>
                <a:ea typeface="Times New Roman" panose="02020603050405020304" pitchFamily="18" charset="0"/>
              </a:rPr>
              <a:t> </a:t>
            </a:r>
          </a:p>
          <a:p>
            <a:pPr algn="just"/>
            <a:endParaRPr lang="en-US" dirty="0">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comparados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torre</a:t>
            </a:r>
            <a:r>
              <a:rPr lang="en-US" dirty="0">
                <a:ea typeface="Times New Roman" panose="02020603050405020304" pitchFamily="18" charset="0"/>
              </a:rPr>
              <a:t> de </a:t>
            </a:r>
            <a:r>
              <a:rPr lang="en-US" dirty="0" err="1">
                <a:ea typeface="Times New Roman" panose="02020603050405020304" pitchFamily="18" charset="0"/>
              </a:rPr>
              <a:t>telefonia</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qual</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o </a:t>
            </a:r>
            <a:r>
              <a:rPr lang="en-US" dirty="0" err="1">
                <a:ea typeface="Times New Roman" panose="02020603050405020304" pitchFamily="18" charset="0"/>
              </a:rPr>
              <a:t>nó</a:t>
            </a:r>
            <a:r>
              <a:rPr lang="en-US" dirty="0">
                <a:ea typeface="Times New Roman" panose="02020603050405020304" pitchFamily="18" charset="0"/>
              </a:rPr>
              <a:t> de </a:t>
            </a:r>
            <a:r>
              <a:rPr lang="en-US" dirty="0" err="1">
                <a:ea typeface="Times New Roman" panose="02020603050405020304" pitchFamily="18" charset="0"/>
              </a:rPr>
              <a:t>luz</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conectado</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estações</a:t>
            </a:r>
            <a:r>
              <a:rPr lang="en-US" dirty="0">
                <a:ea typeface="Times New Roman" panose="02020603050405020304" pitchFamily="18" charset="0"/>
              </a:rPr>
              <a:t> de </a:t>
            </a:r>
            <a:r>
              <a:rPr lang="en-US" dirty="0" err="1">
                <a:ea typeface="Times New Roman" panose="02020603050405020304" pitchFamily="18" charset="0"/>
              </a:rPr>
              <a:t>antena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t>
            </a:r>
            <a:r>
              <a:rPr lang="en-US" dirty="0" err="1">
                <a:ea typeface="Times New Roman" panose="02020603050405020304" pitchFamily="18" charset="0"/>
              </a:rPr>
              <a:t>conectadas</a:t>
            </a:r>
            <a:r>
              <a:rPr lang="en-US" dirty="0">
                <a:ea typeface="Times New Roman" panose="02020603050405020304" pitchFamily="18" charset="0"/>
              </a:rPr>
              <a:t> </a:t>
            </a:r>
            <a:r>
              <a:rPr lang="en-US" dirty="0" err="1">
                <a:ea typeface="Times New Roman" panose="02020603050405020304" pitchFamily="18" charset="0"/>
              </a:rPr>
              <a:t>umas</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outras</a:t>
            </a:r>
            <a:r>
              <a:rPr lang="en-US" dirty="0">
                <a:ea typeface="Times New Roman" panose="02020603050405020304" pitchFamily="18" charset="0"/>
              </a:rPr>
              <a:t> e </a:t>
            </a:r>
            <a:r>
              <a:rPr lang="en-US" dirty="0" err="1">
                <a:ea typeface="Times New Roman" panose="02020603050405020304" pitchFamily="18" charset="0"/>
              </a:rPr>
              <a:t>compõem</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comunicação</a:t>
            </a:r>
            <a:r>
              <a:rPr lang="en-US" dirty="0">
                <a:ea typeface="Times New Roman" panose="02020603050405020304" pitchFamily="18" charset="0"/>
              </a:rPr>
              <a:t>. Se </a:t>
            </a:r>
            <a:r>
              <a:rPr lang="en-US" dirty="0" err="1">
                <a:ea typeface="Times New Roman" panose="02020603050405020304" pitchFamily="18" charset="0"/>
              </a:rPr>
              <a:t>desejar</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chamada</a:t>
            </a:r>
            <a:r>
              <a:rPr lang="en-US" dirty="0">
                <a:ea typeface="Times New Roman" panose="02020603050405020304" pitchFamily="18" charset="0"/>
              </a:rPr>
              <a:t> com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se </a:t>
            </a:r>
            <a:r>
              <a:rPr lang="en-US" dirty="0" err="1">
                <a:ea typeface="Times New Roman" panose="02020603050405020304" pitchFamily="18" charset="0"/>
              </a:rPr>
              <a:t>conectar</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torre</a:t>
            </a:r>
            <a:r>
              <a:rPr lang="en-US" dirty="0">
                <a:ea typeface="Times New Roman" panose="02020603050405020304" pitchFamily="18" charset="0"/>
              </a:rPr>
              <a:t> de </a:t>
            </a:r>
            <a:r>
              <a:rPr lang="en-US" dirty="0" err="1">
                <a:ea typeface="Times New Roman" panose="02020603050405020304" pitchFamily="18" charset="0"/>
              </a:rPr>
              <a:t>telefonia</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antes de </a:t>
            </a:r>
            <a:r>
              <a:rPr lang="en-US" dirty="0" err="1">
                <a:ea typeface="Times New Roman" panose="02020603050405020304" pitchFamily="18" charset="0"/>
              </a:rPr>
              <a:t>poder</a:t>
            </a:r>
            <a:r>
              <a:rPr lang="en-US" dirty="0">
                <a:ea typeface="Times New Roman" panose="02020603050405020304" pitchFamily="18" charset="0"/>
              </a:rPr>
              <a:t> </a:t>
            </a:r>
            <a:r>
              <a:rPr lang="en-US" dirty="0" err="1">
                <a:ea typeface="Times New Roman" panose="02020603050405020304" pitchFamily="18" charset="0"/>
              </a:rPr>
              <a:t>interagir</a:t>
            </a:r>
            <a:r>
              <a:rPr lang="en-US" dirty="0">
                <a:ea typeface="Times New Roman" panose="02020603050405020304" pitchFamily="18" charset="0"/>
              </a:rPr>
              <a:t> com </a:t>
            </a:r>
            <a:r>
              <a:rPr lang="en-US" dirty="0" err="1">
                <a:ea typeface="Times New Roman" panose="02020603050405020304" pitchFamily="18" charset="0"/>
              </a:rPr>
              <a:t>qualquer</a:t>
            </a:r>
            <a:r>
              <a:rPr lang="en-US" dirty="0">
                <a:ea typeface="Times New Roman" panose="02020603050405020304" pitchFamily="18" charset="0"/>
              </a:rPr>
              <a:t> outro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Da </a:t>
            </a:r>
            <a:r>
              <a:rPr lang="en-US" dirty="0" err="1">
                <a:ea typeface="Times New Roman" panose="02020603050405020304" pitchFamily="18" charset="0"/>
              </a:rPr>
              <a:t>mesma</a:t>
            </a:r>
            <a:r>
              <a:rPr lang="en-US" dirty="0">
                <a:ea typeface="Times New Roman" panose="02020603050405020304" pitchFamily="18" charset="0"/>
              </a:rPr>
              <a:t> forma,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distribuída</a:t>
            </a:r>
            <a:r>
              <a:rPr lang="en-US" dirty="0">
                <a:ea typeface="Times New Roman" panose="02020603050405020304" pitchFamily="18" charset="0"/>
              </a:rPr>
              <a:t> de um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funcionamento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parte do tempo e </a:t>
            </a:r>
            <a:r>
              <a:rPr lang="en-US" dirty="0" err="1">
                <a:ea typeface="Times New Roman" panose="02020603050405020304" pitchFamily="18" charset="0"/>
              </a:rPr>
              <a:t>compõem</a:t>
            </a:r>
            <a:r>
              <a:rPr lang="en-US" dirty="0">
                <a:ea typeface="Times New Roman" panose="02020603050405020304" pitchFamily="18" charset="0"/>
              </a:rPr>
              <a:t>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distribuída</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mantêm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de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provável</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use um </a:t>
            </a:r>
            <a:r>
              <a:rPr lang="en-US" dirty="0" err="1">
                <a:ea typeface="Times New Roman" panose="02020603050405020304" pitchFamily="18" charset="0"/>
              </a:rPr>
              <a:t>nó</a:t>
            </a:r>
            <a:r>
              <a:rPr lang="en-US" dirty="0">
                <a:ea typeface="Times New Roman" panose="02020603050405020304" pitchFamily="18" charset="0"/>
              </a:rPr>
              <a:t> de </a:t>
            </a:r>
            <a:r>
              <a:rPr lang="en-US" dirty="0" err="1">
                <a:ea typeface="Times New Roman" panose="02020603050405020304" pitchFamily="18" charset="0"/>
              </a:rPr>
              <a:t>luz</a:t>
            </a:r>
            <a:r>
              <a:rPr lang="en-US" dirty="0">
                <a:ea typeface="Times New Roman" panose="02020603050405020304" pitchFamily="18" charset="0"/>
              </a:rPr>
              <a:t> se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carteira</a:t>
            </a:r>
            <a:r>
              <a:rPr lang="en-US" dirty="0">
                <a:ea typeface="Times New Roman" panose="02020603050405020304" pitchFamily="18" charset="0"/>
              </a:rPr>
              <a:t> no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computador</a:t>
            </a:r>
            <a:r>
              <a:rPr lang="en-US" dirty="0">
                <a:ea typeface="Times New Roman" panose="02020603050405020304" pitchFamily="18" charset="0"/>
              </a:rPr>
              <a:t>. </a:t>
            </a:r>
            <a:r>
              <a:rPr lang="en-US" dirty="0" err="1">
                <a:ea typeface="Times New Roman" panose="02020603050405020304" pitchFamily="18" charset="0"/>
              </a:rPr>
              <a:t>Nesse</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vai</a:t>
            </a:r>
            <a:r>
              <a:rPr lang="en-US" dirty="0">
                <a:ea typeface="Times New Roman" panose="02020603050405020304" pitchFamily="18" charset="0"/>
              </a:rPr>
              <a:t> </a:t>
            </a:r>
            <a:r>
              <a:rPr lang="en-US" dirty="0" err="1">
                <a:ea typeface="Times New Roman" panose="02020603050405020304" pitchFamily="18" charset="0"/>
              </a:rPr>
              <a:t>conectar</a:t>
            </a:r>
            <a:r>
              <a:rPr lang="en-US" dirty="0">
                <a:ea typeface="Times New Roman" panose="02020603050405020304" pitchFamily="18" charset="0"/>
              </a:rPr>
              <a:t>-se a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antes de </a:t>
            </a:r>
            <a:r>
              <a:rPr lang="en-US" dirty="0" err="1">
                <a:ea typeface="Times New Roman" panose="02020603050405020304" pitchFamily="18" charset="0"/>
              </a:rPr>
              <a:t>poder</a:t>
            </a:r>
            <a:r>
              <a:rPr lang="en-US" dirty="0">
                <a:ea typeface="Times New Roman" panose="02020603050405020304" pitchFamily="18" charset="0"/>
              </a:rPr>
              <a:t> </a:t>
            </a:r>
            <a:r>
              <a:rPr lang="en-US" dirty="0" err="1">
                <a:ea typeface="Times New Roman" panose="02020603050405020304" pitchFamily="18" charset="0"/>
              </a:rPr>
              <a:t>interagir</a:t>
            </a:r>
            <a:r>
              <a:rPr lang="en-US" dirty="0">
                <a:ea typeface="Times New Roman" panose="02020603050405020304" pitchFamily="18" charset="0"/>
              </a:rPr>
              <a:t> com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decidem</a:t>
            </a:r>
            <a:r>
              <a:rPr lang="en-US" dirty="0">
                <a:ea typeface="Times New Roman" panose="02020603050405020304" pitchFamily="18" charset="0"/>
              </a:rPr>
              <a:t> </a:t>
            </a:r>
            <a:r>
              <a:rPr lang="en-US" dirty="0" err="1">
                <a:ea typeface="Times New Roman" panose="02020603050405020304" pitchFamily="18" charset="0"/>
              </a:rPr>
              <a:t>executar</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se </a:t>
            </a:r>
            <a:r>
              <a:rPr lang="en-US" dirty="0" err="1">
                <a:ea typeface="Times New Roman" panose="02020603050405020304" pitchFamily="18" charset="0"/>
              </a:rPr>
              <a:t>quiserem</a:t>
            </a:r>
            <a:r>
              <a:rPr lang="en-US" dirty="0">
                <a:ea typeface="Times New Roman" panose="02020603050405020304" pitchFamily="18" charset="0"/>
              </a:rPr>
              <a:t> </a:t>
            </a:r>
            <a:r>
              <a:rPr lang="en-US" dirty="0" err="1">
                <a:ea typeface="Times New Roman" panose="02020603050405020304" pitchFamily="18" charset="0"/>
              </a:rPr>
              <a:t>contribuir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estabilidade</a:t>
            </a:r>
            <a:r>
              <a:rPr lang="en-US" dirty="0">
                <a:ea typeface="Times New Roman" panose="02020603050405020304" pitchFamily="18" charset="0"/>
              </a:rPr>
              <a:t> e </a:t>
            </a:r>
            <a:r>
              <a:rPr lang="en-US" dirty="0" err="1">
                <a:ea typeface="Times New Roman" panose="02020603050405020304" pitchFamily="18" charset="0"/>
              </a:rPr>
              <a:t>segurança</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mas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criptomoedas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necessidade</a:t>
            </a:r>
            <a:r>
              <a:rPr lang="en-US" dirty="0">
                <a:ea typeface="Times New Roman" panose="02020603050405020304" pitchFamily="18" charset="0"/>
              </a:rPr>
              <a:t>.</a:t>
            </a:r>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2273142"/>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documenta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ninguém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conjunto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conseguiram</a:t>
            </a:r>
            <a:r>
              <a:rPr lang="en-US" sz="1100" dirty="0">
                <a:latin typeface="Calibri" panose="020F0502020204030204" pitchFamily="34" charset="0"/>
                <a:cs typeface="Calibri" panose="020F0502020204030204" pitchFamily="34" charset="0"/>
              </a:rPr>
              <a:t> resolver o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gasto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duplo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cópias</a:t>
            </a:r>
            <a:r>
              <a:rPr lang="en-US" sz="1100" dirty="0">
                <a:latin typeface="Calibri" panose="020F0502020204030204" pitchFamily="34" charset="0"/>
                <a:cs typeface="Calibri" panose="020F0502020204030204" pitchFamily="34" charset="0"/>
              </a:rPr>
              <a:t> de um item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original, as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local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operáveis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pudesse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5.2 </a:t>
            </a:r>
            <a:r>
              <a:rPr lang="en-US" sz="1800" b="0" dirty="0" err="1">
                <a:effectLst/>
                <a:latin typeface="Calibri" panose="020F0502020204030204" pitchFamily="34" charset="0"/>
                <a:ea typeface="Times New Roman" panose="02020603050405020304" pitchFamily="18" charset="0"/>
              </a:rPr>
              <a:t>Nós</a:t>
            </a:r>
            <a:endParaRPr lang="x-none" sz="1800" b="0" dirty="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5.1 </a:t>
            </a:r>
            <a:r>
              <a:rPr lang="en-US" sz="1800" b="0" dirty="0" err="1">
                <a:effectLst/>
                <a:latin typeface="Calibri" panose="020F0502020204030204" pitchFamily="34" charset="0"/>
                <a:ea typeface="Times New Roman" panose="02020603050405020304" pitchFamily="18" charset="0"/>
              </a:rPr>
              <a:t>Tecnologia</a:t>
            </a:r>
            <a:r>
              <a:rPr lang="en-US" sz="1800" b="0" dirty="0">
                <a:effectLst/>
                <a:latin typeface="Calibri" panose="020F0502020204030204" pitchFamily="34" charset="0"/>
                <a:ea typeface="Times New Roman" panose="02020603050405020304" pitchFamily="18" charset="0"/>
              </a:rPr>
              <a:t> </a:t>
            </a:r>
            <a:r>
              <a:rPr lang="en-US" sz="1800" b="0" dirty="0" err="1">
                <a:effectLst/>
                <a:latin typeface="Calibri" panose="020F0502020204030204" pitchFamily="34" charset="0"/>
                <a:ea typeface="Times New Roman" panose="02020603050405020304" pitchFamily="18" charset="0"/>
              </a:rPr>
              <a:t>Blockchain</a:t>
            </a:r>
            <a:endParaRPr lang="x-none" sz="1800" b="0" dirty="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contato</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infraestrutura</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blockchain </a:t>
            </a:r>
            <a:r>
              <a:rPr lang="en-US" sz="1100" dirty="0" err="1">
                <a:latin typeface="Calibri" panose="020F0502020204030204" pitchFamily="34" charset="0"/>
                <a:cs typeface="Calibri" panose="020F0502020204030204" pitchFamily="34" charset="0"/>
              </a:rPr>
              <a:t>será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aprofundadamente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elementos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dela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funções</a:t>
            </a:r>
            <a:r>
              <a:rPr lang="en-US" sz="1100" dirty="0">
                <a:latin typeface="Calibri" panose="020F0502020204030204" pitchFamily="34" charset="0"/>
                <a:cs typeface="Calibri" panose="020F0502020204030204" pitchFamily="34" charset="0"/>
              </a:rPr>
              <a:t> de hash, </a:t>
            </a:r>
            <a:r>
              <a:rPr lang="en-US" sz="1100" dirty="0" err="1">
                <a:latin typeface="Calibri" panose="020F0502020204030204" pitchFamily="34" charset="0"/>
                <a:cs typeface="Calibri" panose="020F0502020204030204" pitchFamily="34" charset="0"/>
              </a:rPr>
              <a:t>criptografia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chave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assinaturas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tabLst>
                <a:tab pos="0" algn="l"/>
              </a:tabLst>
            </a:pP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mineiro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suportam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encaminhar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manter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cópia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outros </a:t>
            </a:r>
            <a:r>
              <a:rPr lang="en-US" sz="1100" dirty="0" err="1">
                <a:latin typeface="Calibri" panose="020F0502020204030204" pitchFamily="34" charset="0"/>
                <a:ea typeface="Times New Roman" panose="02020603050405020304" pitchFamily="18" charset="0"/>
                <a:cs typeface="Calibri" panose="020F0502020204030204" pitchFamily="34" charset="0"/>
              </a:rPr>
              <a:t>nós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contrário</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nós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responsáveis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decisão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coletiva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história</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no tempo. Para </a:t>
            </a:r>
            <a:r>
              <a:rPr lang="en-US" sz="1100" dirty="0" err="1">
                <a:latin typeface="Calibri" panose="020F0502020204030204" pitchFamily="34" charset="0"/>
                <a:ea typeface="Times New Roman" panose="02020603050405020304" pitchFamily="18" charset="0"/>
                <a:cs typeface="Calibri" panose="020F0502020204030204" pitchFamily="34" charset="0"/>
              </a:rPr>
              <a:t>encontrar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decisão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coletiva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incluídas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próximo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sequência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propostos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iguais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razão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quantidades</a:t>
            </a:r>
            <a:r>
              <a:rPr lang="en-US" sz="1100" dirty="0">
                <a:latin typeface="Calibri" panose="020F0502020204030204" pitchFamily="34" charset="0"/>
                <a:ea typeface="Times New Roman" panose="02020603050405020304" pitchFamily="18" charset="0"/>
                <a:cs typeface="Calibri" panose="020F0502020204030204" pitchFamily="34" charset="0"/>
              </a:rPr>
              <a:t> de tempo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difundirem</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fazendo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conjuntos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verificadas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reúnam</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tabLst>
                <a:tab pos="0" algn="l"/>
              </a:tabLst>
            </a:pPr>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tabLst>
                <a:tab pos="0" algn="l"/>
              </a:tabLst>
            </a:pPr>
            <a:r>
              <a:rPr lang="en-US" sz="1100" dirty="0">
                <a:latin typeface="Calibri" panose="020F0502020204030204" pitchFamily="34" charset="0"/>
                <a:ea typeface="Times New Roman" panose="02020603050405020304" pitchFamily="18" charset="0"/>
                <a:cs typeface="Calibri" panose="020F0502020204030204" pitchFamily="34" charset="0"/>
              </a:rPr>
              <a:t>No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chamados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validadores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mudou</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Proof-of-Work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Proof-of-Stake. Um </a:t>
            </a:r>
            <a:r>
              <a:rPr lang="en-US" sz="1100" dirty="0" err="1">
                <a:latin typeface="Calibri" panose="020F0502020204030204" pitchFamily="34" charset="0"/>
                <a:ea typeface="Times New Roman" panose="02020603050405020304" pitchFamily="18" charset="0"/>
                <a:cs typeface="Calibri" panose="020F0502020204030204" pitchFamily="34" charset="0"/>
              </a:rPr>
              <a:t>validador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eleitor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um novo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votos</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escolhido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tabLst>
                <a:tab pos="0" algn="l"/>
              </a:tabLst>
            </a:pPr>
            <a:br>
              <a:rPr lang="en-US" sz="1100" dirty="0">
                <a:effectLst/>
                <a:latin typeface="Calibri" panose="020F0502020204030204" pitchFamily="34" charset="0"/>
                <a:ea typeface="Times New Roman" panose="02020603050405020304" pitchFamily="18" charset="0"/>
                <a:cs typeface="Calibri" panose="020F0502020204030204" pitchFamily="34" charset="0"/>
              </a:rPr>
            </a:br>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razão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agir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honestamente</a:t>
            </a:r>
            <a:r>
              <a:rPr lang="en-US" sz="1100" dirty="0">
                <a:latin typeface="Calibri" panose="020F0502020204030204" pitchFamily="34" charset="0"/>
                <a:ea typeface="Times New Roman" panose="02020603050405020304" pitchFamily="18" charset="0"/>
                <a:cs typeface="Calibri" panose="020F0502020204030204" pitchFamily="34" charset="0"/>
              </a:rPr>
              <a:t> e no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incentivados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comportar</a:t>
            </a:r>
            <a:r>
              <a:rPr lang="en-US" sz="1100" dirty="0">
                <a:latin typeface="Calibri" panose="020F0502020204030204" pitchFamily="34" charset="0"/>
                <a:ea typeface="Times New Roman" panose="02020603050405020304" pitchFamily="18" charset="0"/>
                <a:cs typeface="Calibri" panose="020F0502020204030204" pitchFamily="34" charset="0"/>
              </a:rPr>
              <a:t>-se de </a:t>
            </a:r>
            <a:r>
              <a:rPr lang="en-US" sz="1100" dirty="0" err="1">
                <a:latin typeface="Calibri" panose="020F0502020204030204" pitchFamily="34" charset="0"/>
                <a:ea typeface="Times New Roman" panose="02020603050405020304" pitchFamily="18" charset="0"/>
                <a:cs typeface="Calibri" panose="020F0502020204030204" pitchFamily="34" charset="0"/>
              </a:rPr>
              <a:t>acordo</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regras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inválida</a:t>
            </a:r>
            <a:r>
              <a:rPr lang="en-US" sz="1100" dirty="0">
                <a:latin typeface="Calibri" panose="020F0502020204030204" pitchFamily="34" charset="0"/>
                <a:ea typeface="Times New Roman" panose="02020603050405020304" pitchFamily="18" charset="0"/>
                <a:cs typeface="Calibri" panose="020F0502020204030204" pitchFamily="34" charset="0"/>
              </a:rPr>
              <a:t> for </a:t>
            </a:r>
            <a:r>
              <a:rPr lang="en-US" sz="1100" dirty="0" err="1">
                <a:latin typeface="Calibri" panose="020F0502020204030204" pitchFamily="34" charset="0"/>
                <a:ea typeface="Times New Roman" panose="02020603050405020304" pitchFamily="18" charset="0"/>
                <a:cs typeface="Calibri" panose="020F0502020204030204" pitchFamily="34" charset="0"/>
              </a:rPr>
              <a:t>colocada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hipótese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vencedor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entrada</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incorreta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resolver o </a:t>
            </a:r>
            <a:r>
              <a:rPr lang="en-US" sz="1100" dirty="0" err="1">
                <a:latin typeface="Calibri" panose="020F0502020204030204" pitchFamily="34" charset="0"/>
                <a:ea typeface="Times New Roman" panose="02020603050405020304" pitchFamily="18" charset="0"/>
                <a:cs typeface="Calibri" panose="020F0502020204030204" pitchFamily="34" charset="0"/>
              </a:rPr>
              <a:t>quebra-cabeça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recompensado</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 taxa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pessoa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via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Bitcoin</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próximos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hipótese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probabilística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 as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incentivo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indivíduos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comprem</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executem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dispendioso</a:t>
            </a:r>
            <a:r>
              <a:rPr lang="en-US" sz="1100" dirty="0">
                <a:latin typeface="Calibri" panose="020F0502020204030204" pitchFamily="34" charset="0"/>
                <a:ea typeface="Times New Roman" panose="02020603050405020304" pitchFamily="18" charset="0"/>
                <a:cs typeface="Calibri" panose="020F0502020204030204" pitchFamily="34" charset="0"/>
              </a:rPr>
              <a:t> hardware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resolver o </a:t>
            </a:r>
            <a:r>
              <a:rPr lang="en-US" sz="1100" dirty="0" err="1">
                <a:latin typeface="Calibri" panose="020F0502020204030204" pitchFamily="34" charset="0"/>
                <a:ea typeface="Times New Roman" panose="02020603050405020304" pitchFamily="18" charset="0"/>
                <a:cs typeface="Calibri" panose="020F0502020204030204" pitchFamily="34" charset="0"/>
              </a:rPr>
              <a:t>quebra-cabeça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 resolver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minerar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vencedor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mesmo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algumas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dependendo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e da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existiam</a:t>
            </a:r>
            <a:r>
              <a:rPr lang="en-US" sz="1100" dirty="0">
                <a:latin typeface="Calibri" panose="020F0502020204030204" pitchFamily="34" charset="0"/>
                <a:ea typeface="Times New Roman" panose="02020603050405020304" pitchFamily="18" charset="0"/>
                <a:cs typeface="Calibri" panose="020F0502020204030204" pitchFamily="34" charset="0"/>
              </a:rPr>
              <a:t> antes.</a:t>
            </a:r>
          </a:p>
          <a:p>
            <a:pPr algn="just">
              <a:tabLst>
                <a:tab pos="0" algn="l"/>
              </a:tabLst>
            </a:pPr>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tabLst>
                <a:tab pos="0" algn="l"/>
              </a:tabLst>
            </a:pP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lote</a:t>
            </a:r>
            <a:r>
              <a:rPr lang="en-US" sz="1100" dirty="0">
                <a:latin typeface="Calibri" panose="020F0502020204030204" pitchFamily="34" charset="0"/>
                <a:ea typeface="Times New Roman" panose="02020603050405020304" pitchFamily="18" charset="0"/>
                <a:cs typeface="Calibri" panose="020F0502020204030204" pitchFamily="34" charset="0"/>
              </a:rPr>
              <a:t> final de dados da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Durante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um hash,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sequência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números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letras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revela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nenhum</a:t>
            </a:r>
            <a:r>
              <a:rPr lang="en-US" sz="1100" dirty="0">
                <a:latin typeface="Calibri" panose="020F0502020204030204" pitchFamily="34" charset="0"/>
                <a:ea typeface="Times New Roman" panose="02020603050405020304" pitchFamily="18" charset="0"/>
                <a:cs typeface="Calibri" panose="020F0502020204030204" pitchFamily="34" charset="0"/>
              </a:rPr>
              <a:t> dado da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usado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verificar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validade</a:t>
            </a:r>
            <a:r>
              <a:rPr lang="en-US" sz="1100" dirty="0">
                <a:latin typeface="Calibri" panose="020F0502020204030204" pitchFamily="34" charset="0"/>
                <a:ea typeface="Times New Roman" panose="02020603050405020304" pitchFamily="18" charset="0"/>
                <a:cs typeface="Calibri" panose="020F0502020204030204" pitchFamily="34" charset="0"/>
              </a:rPr>
              <a:t>. O hash </a:t>
            </a:r>
            <a:r>
              <a:rPr lang="en-US" sz="1100" dirty="0" err="1">
                <a:latin typeface="Calibri" panose="020F0502020204030204" pitchFamily="34" charset="0"/>
                <a:ea typeface="Times New Roman" panose="02020603050405020304" pitchFamily="18" charset="0"/>
                <a:cs typeface="Calibri" panose="020F0502020204030204" pitchFamily="34" charset="0"/>
              </a:rPr>
              <a:t>garante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sofreu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alterações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número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estiver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errado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lugar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gerarão</a:t>
            </a:r>
            <a:r>
              <a:rPr lang="en-US" sz="1100" dirty="0">
                <a:latin typeface="Calibri" panose="020F0502020204030204" pitchFamily="34" charset="0"/>
                <a:ea typeface="Times New Roman" panose="02020603050405020304" pitchFamily="18" charset="0"/>
                <a:cs typeface="Calibri" panose="020F0502020204030204" pitchFamily="34" charset="0"/>
              </a:rPr>
              <a:t> um hash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a:t>
            </a:r>
            <a:r>
              <a:rPr lang="en-US" sz="1100" dirty="0">
                <a:latin typeface="Calibri" panose="020F0502020204030204" pitchFamily="34" charset="0"/>
                <a:ea typeface="Times New Roman" panose="02020603050405020304" pitchFamily="18" charset="0"/>
                <a:cs typeface="Calibri" panose="020F0502020204030204" pitchFamily="34" charset="0"/>
              </a:rPr>
              <a:t>. O hash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anterior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algo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anterior, o hash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alterado</a:t>
            </a:r>
            <a:r>
              <a:rPr lang="en-US" sz="1100" dirty="0">
                <a:latin typeface="Calibri" panose="020F0502020204030204" pitchFamily="34" charset="0"/>
                <a:ea typeface="Times New Roman" panose="02020603050405020304" pitchFamily="18" charset="0"/>
                <a:cs typeface="Calibri" panose="020F0502020204030204" pitchFamily="34" charset="0"/>
              </a:rPr>
              <a:t>. O valor de hash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abaixo</a:t>
            </a:r>
            <a:r>
              <a:rPr lang="en-US" sz="1100" dirty="0">
                <a:latin typeface="Calibri" panose="020F0502020204030204" pitchFamily="34" charset="0"/>
                <a:ea typeface="Times New Roman" panose="02020603050405020304" pitchFamily="18" charset="0"/>
                <a:cs typeface="Calibri" panose="020F0502020204030204" pitchFamily="34" charset="0"/>
              </a:rPr>
              <a:t> de um valor de </a:t>
            </a:r>
            <a:r>
              <a:rPr lang="en-US" sz="1100" dirty="0" err="1">
                <a:latin typeface="Calibri" panose="020F0502020204030204" pitchFamily="34" charset="0"/>
                <a:ea typeface="Times New Roman" panose="02020603050405020304" pitchFamily="18" charset="0"/>
                <a:cs typeface="Calibri" panose="020F0502020204030204" pitchFamily="34" charset="0"/>
              </a:rPr>
              <a:t>destino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de hash. Se o valor de hash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for </a:t>
            </a:r>
            <a:r>
              <a:rPr lang="en-US" sz="1100" dirty="0" err="1">
                <a:latin typeface="Calibri" panose="020F0502020204030204" pitchFamily="34" charset="0"/>
                <a:ea typeface="Times New Roman" panose="02020603050405020304" pitchFamily="18" charset="0"/>
                <a:cs typeface="Calibri" panose="020F0502020204030204" pitchFamily="34" charset="0"/>
              </a:rPr>
              <a:t>muito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ficar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abaixo</a:t>
            </a:r>
            <a:r>
              <a:rPr lang="en-US" sz="1100" dirty="0">
                <a:latin typeface="Calibri" panose="020F0502020204030204" pitchFamily="34" charset="0"/>
                <a:ea typeface="Times New Roman" panose="02020603050405020304" pitchFamily="18" charset="0"/>
                <a:cs typeface="Calibri" panose="020F0502020204030204" pitchFamily="34" charset="0"/>
              </a:rPr>
              <a:t> do valor de </a:t>
            </a:r>
            <a:r>
              <a:rPr lang="en-US" sz="1100" dirty="0" err="1">
                <a:latin typeface="Calibri" panose="020F0502020204030204" pitchFamily="34" charset="0"/>
                <a:ea typeface="Times New Roman" panose="02020603050405020304" pitchFamily="18" charset="0"/>
                <a:cs typeface="Calibri" panose="020F0502020204030204" pitchFamily="34" charset="0"/>
              </a:rPr>
              <a:t>destino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especificado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5.3 </a:t>
            </a:r>
            <a:r>
              <a:rPr lang="en-US" sz="1800" b="0" dirty="0" err="1"/>
              <a:t>Mineradores</a:t>
            </a:r>
            <a:r>
              <a:rPr lang="en-US" sz="1800" b="0" dirty="0"/>
              <a:t> e </a:t>
            </a:r>
            <a:r>
              <a:rPr lang="en-US" sz="1800" b="0" dirty="0" err="1"/>
              <a:t>Validadores</a:t>
            </a: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321364"/>
            <a:ext cx="6327523" cy="3024425"/>
          </a:xfrm>
        </p:spPr>
        <p:txBody>
          <a:bodyPr numCol="2"/>
          <a:lstStyle/>
          <a:p>
            <a:pPr>
              <a:tabLst>
                <a:tab pos="0" algn="l"/>
              </a:tabLst>
            </a:pPr>
            <a:r>
              <a:rPr lang="en-US" dirty="0"/>
              <a:t>A </a:t>
            </a:r>
            <a:r>
              <a:rPr lang="en-US" dirty="0" err="1"/>
              <a:t>verificação</a:t>
            </a:r>
            <a:r>
              <a:rPr lang="en-US" dirty="0"/>
              <a:t> de dados </a:t>
            </a:r>
            <a:r>
              <a:rPr lang="en-US" dirty="0" err="1"/>
              <a:t>é</a:t>
            </a:r>
            <a:r>
              <a:rPr lang="en-US" dirty="0"/>
              <a:t> um </a:t>
            </a:r>
            <a:r>
              <a:rPr lang="en-US" dirty="0" err="1"/>
              <a:t>componente</a:t>
            </a:r>
            <a:r>
              <a:rPr lang="en-US" dirty="0"/>
              <a:t> </a:t>
            </a:r>
            <a:r>
              <a:rPr lang="en-US" dirty="0" err="1"/>
              <a:t>importante</a:t>
            </a:r>
            <a:r>
              <a:rPr lang="en-US" dirty="0"/>
              <a:t> </a:t>
            </a:r>
            <a:r>
              <a:rPr lang="en-US" dirty="0" err="1"/>
              <a:t>ao</a:t>
            </a:r>
            <a:r>
              <a:rPr lang="en-US" dirty="0"/>
              <a:t> </a:t>
            </a:r>
            <a:r>
              <a:rPr lang="en-US" dirty="0" err="1"/>
              <a:t>construir</a:t>
            </a:r>
            <a:r>
              <a:rPr lang="en-US" dirty="0"/>
              <a:t> </a:t>
            </a:r>
            <a:r>
              <a:rPr lang="en-US" dirty="0" err="1"/>
              <a:t>uma</a:t>
            </a:r>
            <a:r>
              <a:rPr lang="en-US" dirty="0"/>
              <a:t> </a:t>
            </a:r>
            <a:r>
              <a:rPr lang="en-US" dirty="0" err="1"/>
              <a:t>estrutura</a:t>
            </a:r>
            <a:r>
              <a:rPr lang="en-US" dirty="0"/>
              <a:t> de dados </a:t>
            </a:r>
            <a:r>
              <a:rPr lang="en-US" dirty="0" err="1"/>
              <a:t>numa</a:t>
            </a:r>
            <a:r>
              <a:rPr lang="en-US" dirty="0"/>
              <a:t> </a:t>
            </a:r>
            <a:r>
              <a:rPr lang="en-US" dirty="0" err="1"/>
              <a:t>rede</a:t>
            </a:r>
            <a:r>
              <a:rPr lang="en-US" dirty="0"/>
              <a:t> </a:t>
            </a:r>
            <a:r>
              <a:rPr lang="en-US" dirty="0" err="1"/>
              <a:t>descentralizada</a:t>
            </a:r>
            <a:r>
              <a:rPr lang="en-US" dirty="0"/>
              <a:t>. </a:t>
            </a:r>
            <a:r>
              <a:rPr lang="en-US" dirty="0" err="1"/>
              <a:t>Somente</a:t>
            </a:r>
            <a:r>
              <a:rPr lang="en-US" dirty="0"/>
              <a:t> </a:t>
            </a:r>
            <a:r>
              <a:rPr lang="en-US" dirty="0" err="1"/>
              <a:t>por</a:t>
            </a:r>
            <a:r>
              <a:rPr lang="en-US" dirty="0"/>
              <a:t> </a:t>
            </a:r>
            <a:r>
              <a:rPr lang="en-US" dirty="0" err="1"/>
              <a:t>meio</a:t>
            </a:r>
            <a:r>
              <a:rPr lang="en-US" dirty="0"/>
              <a:t> da </a:t>
            </a:r>
            <a:r>
              <a:rPr lang="en-US" dirty="0" err="1"/>
              <a:t>verificação</a:t>
            </a:r>
            <a:r>
              <a:rPr lang="en-US" dirty="0"/>
              <a:t>, </a:t>
            </a:r>
            <a:r>
              <a:rPr lang="en-US" dirty="0" err="1"/>
              <a:t>os</a:t>
            </a:r>
            <a:r>
              <a:rPr lang="en-US" dirty="0"/>
              <a:t> </a:t>
            </a:r>
            <a:r>
              <a:rPr lang="en-US" dirty="0" err="1"/>
              <a:t>participantes</a:t>
            </a:r>
            <a:r>
              <a:rPr lang="en-US" dirty="0"/>
              <a:t> </a:t>
            </a:r>
            <a:r>
              <a:rPr lang="en-US" dirty="0" err="1"/>
              <a:t>podem</a:t>
            </a:r>
            <a:r>
              <a:rPr lang="en-US" dirty="0"/>
              <a:t> </a:t>
            </a:r>
            <a:r>
              <a:rPr lang="en-US" dirty="0" err="1"/>
              <a:t>distinguir</a:t>
            </a:r>
            <a:r>
              <a:rPr lang="en-US" dirty="0"/>
              <a:t> entre dados </a:t>
            </a:r>
            <a:r>
              <a:rPr lang="en-US" dirty="0" err="1"/>
              <a:t>válidos</a:t>
            </a:r>
            <a:r>
              <a:rPr lang="en-US" dirty="0"/>
              <a:t> e </a:t>
            </a:r>
            <a:r>
              <a:rPr lang="en-US" dirty="0" err="1"/>
              <a:t>informações</a:t>
            </a:r>
            <a:r>
              <a:rPr lang="en-US" dirty="0"/>
              <a:t> </a:t>
            </a:r>
            <a:r>
              <a:rPr lang="en-US" dirty="0" err="1"/>
              <a:t>inválidas</a:t>
            </a:r>
            <a:r>
              <a:rPr lang="en-US" dirty="0"/>
              <a:t>. </a:t>
            </a:r>
            <a:r>
              <a:rPr lang="en-US" dirty="0" err="1"/>
              <a:t>Nos</a:t>
            </a:r>
            <a:r>
              <a:rPr lang="en-US" dirty="0"/>
              <a:t> </a:t>
            </a:r>
            <a:r>
              <a:rPr lang="en-US" dirty="0" err="1"/>
              <a:t>sistemas</a:t>
            </a:r>
            <a:r>
              <a:rPr lang="en-US" dirty="0"/>
              <a:t> </a:t>
            </a:r>
            <a:r>
              <a:rPr lang="en-US" dirty="0" err="1"/>
              <a:t>blockchain</a:t>
            </a:r>
            <a:r>
              <a:rPr lang="en-US" dirty="0"/>
              <a:t>, as </a:t>
            </a:r>
            <a:r>
              <a:rPr lang="en-US" dirty="0" err="1"/>
              <a:t>funções</a:t>
            </a:r>
            <a:r>
              <a:rPr lang="en-US" dirty="0"/>
              <a:t> hash são </a:t>
            </a:r>
            <a:r>
              <a:rPr lang="en-US" dirty="0" err="1"/>
              <a:t>funções</a:t>
            </a:r>
            <a:r>
              <a:rPr lang="en-US" dirty="0"/>
              <a:t> </a:t>
            </a:r>
            <a:r>
              <a:rPr lang="en-US" dirty="0" err="1"/>
              <a:t>matemáticas</a:t>
            </a:r>
            <a:r>
              <a:rPr lang="en-US" dirty="0"/>
              <a:t> </a:t>
            </a:r>
            <a:r>
              <a:rPr lang="en-US" dirty="0" err="1"/>
              <a:t>unidirecionais</a:t>
            </a:r>
            <a:r>
              <a:rPr lang="en-US" dirty="0"/>
              <a:t> </a:t>
            </a:r>
            <a:r>
              <a:rPr lang="en-US" dirty="0" err="1"/>
              <a:t>usadas</a:t>
            </a:r>
            <a:r>
              <a:rPr lang="en-US" dirty="0"/>
              <a:t> </a:t>
            </a:r>
            <a:r>
              <a:rPr lang="en-US" dirty="0" err="1"/>
              <a:t>como</a:t>
            </a:r>
            <a:r>
              <a:rPr lang="en-US" dirty="0"/>
              <a:t> um </a:t>
            </a:r>
            <a:r>
              <a:rPr lang="en-US" dirty="0" err="1"/>
              <a:t>meio</a:t>
            </a:r>
            <a:r>
              <a:rPr lang="en-US" dirty="0"/>
              <a:t> </a:t>
            </a:r>
            <a:r>
              <a:rPr lang="en-US" dirty="0" err="1"/>
              <a:t>para</a:t>
            </a:r>
            <a:r>
              <a:rPr lang="en-US" dirty="0"/>
              <a:t> </a:t>
            </a:r>
            <a:r>
              <a:rPr lang="en-US" dirty="0" err="1"/>
              <a:t>verificar</a:t>
            </a:r>
            <a:r>
              <a:rPr lang="en-US" dirty="0"/>
              <a:t> dados </a:t>
            </a:r>
            <a:r>
              <a:rPr lang="en-US" dirty="0" err="1"/>
              <a:t>em</a:t>
            </a:r>
            <a:r>
              <a:rPr lang="en-US" dirty="0"/>
              <a:t> </a:t>
            </a:r>
            <a:r>
              <a:rPr lang="en-US" dirty="0" err="1"/>
              <a:t>blockchains</a:t>
            </a:r>
            <a:r>
              <a:rPr lang="en-US" dirty="0"/>
              <a:t> </a:t>
            </a:r>
            <a:r>
              <a:rPr lang="en-US" dirty="0" err="1"/>
              <a:t>em</a:t>
            </a:r>
            <a:r>
              <a:rPr lang="en-US" dirty="0"/>
              <a:t> </a:t>
            </a:r>
            <a:r>
              <a:rPr lang="en-US" dirty="0" err="1"/>
              <a:t>diferentes</a:t>
            </a:r>
            <a:r>
              <a:rPr lang="en-US" dirty="0"/>
              <a:t> </a:t>
            </a:r>
            <a:r>
              <a:rPr lang="en-US" dirty="0" err="1"/>
              <a:t>estágios</a:t>
            </a:r>
            <a:r>
              <a:rPr lang="en-US" dirty="0"/>
              <a:t> de </a:t>
            </a:r>
            <a:r>
              <a:rPr lang="en-US" dirty="0" err="1"/>
              <a:t>uma</a:t>
            </a:r>
            <a:r>
              <a:rPr lang="en-US" dirty="0"/>
              <a:t> </a:t>
            </a:r>
            <a:r>
              <a:rPr lang="en-US" dirty="0" err="1"/>
              <a:t>verificação</a:t>
            </a:r>
            <a:r>
              <a:rPr lang="en-US" dirty="0"/>
              <a:t> de dados (</a:t>
            </a:r>
            <a:r>
              <a:rPr lang="en-US" dirty="0" err="1"/>
              <a:t>ou</a:t>
            </a:r>
            <a:r>
              <a:rPr lang="en-US" dirty="0"/>
              <a:t> </a:t>
            </a:r>
            <a:r>
              <a:rPr lang="en-US" dirty="0" err="1"/>
              <a:t>seja</a:t>
            </a:r>
            <a:r>
              <a:rPr lang="en-US" dirty="0"/>
              <a:t>, </a:t>
            </a:r>
            <a:r>
              <a:rPr lang="en-US" dirty="0" err="1"/>
              <a:t>ao</a:t>
            </a:r>
            <a:r>
              <a:rPr lang="en-US" dirty="0"/>
              <a:t> </a:t>
            </a:r>
            <a:r>
              <a:rPr lang="en-US" dirty="0" err="1"/>
              <a:t>criar</a:t>
            </a:r>
            <a:r>
              <a:rPr lang="en-US" dirty="0"/>
              <a:t> um </a:t>
            </a:r>
            <a:r>
              <a:rPr lang="en-US" dirty="0" err="1"/>
              <a:t>endereço</a:t>
            </a:r>
            <a:r>
              <a:rPr lang="en-US" dirty="0"/>
              <a:t>, </a:t>
            </a:r>
            <a:r>
              <a:rPr lang="en-US" dirty="0" err="1"/>
              <a:t>provar</a:t>
            </a:r>
            <a:r>
              <a:rPr lang="en-US" dirty="0"/>
              <a:t> a </a:t>
            </a:r>
            <a:r>
              <a:rPr lang="en-US" dirty="0" err="1"/>
              <a:t>propriedade</a:t>
            </a:r>
            <a:r>
              <a:rPr lang="en-US" dirty="0"/>
              <a:t>, </a:t>
            </a:r>
            <a:r>
              <a:rPr lang="en-US" dirty="0" err="1"/>
              <a:t>provar</a:t>
            </a:r>
            <a:r>
              <a:rPr lang="en-US" dirty="0"/>
              <a:t> a </a:t>
            </a:r>
            <a:r>
              <a:rPr lang="en-US" dirty="0" err="1"/>
              <a:t>integridade</a:t>
            </a:r>
            <a:r>
              <a:rPr lang="en-US" dirty="0"/>
              <a:t> do </a:t>
            </a:r>
            <a:r>
              <a:rPr lang="en-US" dirty="0" err="1"/>
              <a:t>próprio</a:t>
            </a:r>
            <a:r>
              <a:rPr lang="en-US" dirty="0"/>
              <a:t> </a:t>
            </a:r>
            <a:r>
              <a:rPr lang="en-US" dirty="0" err="1"/>
              <a:t>blockchain</a:t>
            </a:r>
            <a:r>
              <a:rPr lang="en-US" dirty="0"/>
              <a:t>).</a:t>
            </a:r>
          </a:p>
          <a:p>
            <a:pPr>
              <a:tabLst>
                <a:tab pos="0" algn="l"/>
              </a:tabLst>
            </a:pPr>
            <a:endParaRPr lang="en-US" dirty="0"/>
          </a:p>
          <a:p>
            <a:pPr>
              <a:tabLst>
                <a:tab pos="0" algn="l"/>
              </a:tabLst>
            </a:pPr>
            <a:r>
              <a:rPr lang="en-US" dirty="0" err="1"/>
              <a:t>Todas</a:t>
            </a:r>
            <a:r>
              <a:rPr lang="en-US" dirty="0"/>
              <a:t> as </a:t>
            </a:r>
            <a:r>
              <a:rPr lang="en-US" dirty="0" err="1"/>
              <a:t>funções</a:t>
            </a:r>
            <a:r>
              <a:rPr lang="en-US" dirty="0"/>
              <a:t> de hash </a:t>
            </a:r>
            <a:r>
              <a:rPr lang="en-US" dirty="0" err="1"/>
              <a:t>recebem</a:t>
            </a:r>
            <a:r>
              <a:rPr lang="en-US" dirty="0"/>
              <a:t> </a:t>
            </a:r>
            <a:r>
              <a:rPr lang="en-US" dirty="0" err="1"/>
              <a:t>entradas</a:t>
            </a:r>
            <a:r>
              <a:rPr lang="en-US" dirty="0"/>
              <a:t> de </a:t>
            </a:r>
            <a:r>
              <a:rPr lang="en-US" dirty="0" err="1"/>
              <a:t>comprimento</a:t>
            </a:r>
            <a:r>
              <a:rPr lang="en-US" dirty="0"/>
              <a:t> </a:t>
            </a:r>
            <a:r>
              <a:rPr lang="en-US" dirty="0" err="1"/>
              <a:t>variável</a:t>
            </a:r>
            <a:r>
              <a:rPr lang="en-US" dirty="0"/>
              <a:t> e </a:t>
            </a:r>
            <a:r>
              <a:rPr lang="en-US" dirty="0" err="1"/>
              <a:t>produzem</a:t>
            </a:r>
            <a:r>
              <a:rPr lang="en-US" dirty="0"/>
              <a:t> </a:t>
            </a:r>
            <a:r>
              <a:rPr lang="en-US" dirty="0" err="1"/>
              <a:t>uma</a:t>
            </a:r>
            <a:r>
              <a:rPr lang="en-US" dirty="0"/>
              <a:t> </a:t>
            </a:r>
            <a:r>
              <a:rPr lang="en-US" dirty="0" err="1"/>
              <a:t>saída</a:t>
            </a:r>
            <a:r>
              <a:rPr lang="en-US" dirty="0"/>
              <a:t> de </a:t>
            </a:r>
            <a:r>
              <a:rPr lang="en-US" dirty="0" err="1"/>
              <a:t>comprimento</a:t>
            </a:r>
            <a:r>
              <a:rPr lang="en-US" dirty="0"/>
              <a:t> </a:t>
            </a:r>
            <a:r>
              <a:rPr lang="en-US" dirty="0" err="1"/>
              <a:t>fixo</a:t>
            </a:r>
            <a:r>
              <a:rPr lang="en-US" dirty="0"/>
              <a:t> </a:t>
            </a:r>
            <a:r>
              <a:rPr lang="en-US" dirty="0" err="1"/>
              <a:t>chamada</a:t>
            </a:r>
            <a:r>
              <a:rPr lang="en-US" dirty="0"/>
              <a:t> de valor de hash. </a:t>
            </a:r>
            <a:r>
              <a:rPr lang="en-US" dirty="0" err="1"/>
              <a:t>Funções</a:t>
            </a:r>
            <a:r>
              <a:rPr lang="en-US" dirty="0"/>
              <a:t> Hash são </a:t>
            </a:r>
            <a:r>
              <a:rPr lang="en-US" dirty="0" err="1"/>
              <a:t>funções</a:t>
            </a:r>
            <a:r>
              <a:rPr lang="en-US" dirty="0"/>
              <a:t> </a:t>
            </a:r>
            <a:r>
              <a:rPr lang="en-US" dirty="0" err="1"/>
              <a:t>unidirecionais</a:t>
            </a:r>
            <a:r>
              <a:rPr lang="en-US" dirty="0"/>
              <a:t> </a:t>
            </a:r>
            <a:r>
              <a:rPr lang="en-US" dirty="0" err="1"/>
              <a:t>irreversíveis</a:t>
            </a:r>
            <a:r>
              <a:rPr lang="en-US" dirty="0"/>
              <a:t>. </a:t>
            </a:r>
            <a:r>
              <a:rPr lang="en-US" dirty="0" err="1"/>
              <a:t>Você</a:t>
            </a:r>
            <a:r>
              <a:rPr lang="en-US" dirty="0"/>
              <a:t> </a:t>
            </a:r>
            <a:r>
              <a:rPr lang="en-US" dirty="0" err="1"/>
              <a:t>não</a:t>
            </a:r>
            <a:r>
              <a:rPr lang="en-US" dirty="0"/>
              <a:t> </a:t>
            </a:r>
            <a:r>
              <a:rPr lang="en-US" dirty="0" err="1"/>
              <a:t>pode</a:t>
            </a:r>
            <a:r>
              <a:rPr lang="en-US" dirty="0"/>
              <a:t> converter o hash de </a:t>
            </a:r>
            <a:r>
              <a:rPr lang="en-US" dirty="0" err="1"/>
              <a:t>volta</a:t>
            </a:r>
            <a:r>
              <a:rPr lang="en-US" dirty="0"/>
              <a:t> </a:t>
            </a:r>
            <a:r>
              <a:rPr lang="en-US" dirty="0" err="1"/>
              <a:t>nos</a:t>
            </a:r>
            <a:r>
              <a:rPr lang="en-US" dirty="0"/>
              <a:t> dados </a:t>
            </a:r>
            <a:r>
              <a:rPr lang="en-US" dirty="0" err="1"/>
              <a:t>que</a:t>
            </a:r>
            <a:r>
              <a:rPr lang="en-US" dirty="0"/>
              <a:t> </a:t>
            </a:r>
            <a:r>
              <a:rPr lang="en-US" dirty="0" err="1"/>
              <a:t>inseriu</a:t>
            </a:r>
            <a:r>
              <a:rPr lang="en-US" dirty="0"/>
              <a:t> </a:t>
            </a:r>
            <a:r>
              <a:rPr lang="en-US" dirty="0" err="1"/>
              <a:t>para</a:t>
            </a:r>
            <a:r>
              <a:rPr lang="en-US" dirty="0"/>
              <a:t> </a:t>
            </a:r>
            <a:r>
              <a:rPr lang="en-US" dirty="0" err="1"/>
              <a:t>receber</a:t>
            </a:r>
            <a:r>
              <a:rPr lang="en-US" dirty="0"/>
              <a:t> o valor do hash, </a:t>
            </a:r>
            <a:r>
              <a:rPr lang="en-US" dirty="0" err="1"/>
              <a:t>conforme</a:t>
            </a:r>
            <a:r>
              <a:rPr lang="en-US" dirty="0"/>
              <a:t> </a:t>
            </a:r>
            <a:r>
              <a:rPr lang="en-US" dirty="0" err="1"/>
              <a:t>mostrado</a:t>
            </a:r>
            <a:r>
              <a:rPr lang="en-US" dirty="0"/>
              <a:t> no </a:t>
            </a:r>
            <a:r>
              <a:rPr lang="en-US" dirty="0" err="1"/>
              <a:t>vídeo</a:t>
            </a:r>
            <a:r>
              <a:rPr lang="en-US" dirty="0"/>
              <a:t> de </a:t>
            </a:r>
            <a:r>
              <a:rPr lang="en-US" dirty="0" err="1"/>
              <a:t>demonstração</a:t>
            </a:r>
            <a:r>
              <a:rPr lang="en-US" dirty="0"/>
              <a:t> do </a:t>
            </a:r>
            <a:r>
              <a:rPr lang="en-US" dirty="0" err="1"/>
              <a:t>blockchain</a:t>
            </a:r>
            <a:r>
              <a:rPr lang="en-US" dirty="0"/>
              <a:t>. As </a:t>
            </a:r>
            <a:r>
              <a:rPr lang="en-US" dirty="0" err="1"/>
              <a:t>funções</a:t>
            </a:r>
            <a:r>
              <a:rPr lang="en-US" dirty="0"/>
              <a:t> hash são pseudo-</a:t>
            </a:r>
            <a:r>
              <a:rPr lang="en-US" dirty="0" err="1"/>
              <a:t>aleatórias</a:t>
            </a:r>
            <a:r>
              <a:rPr lang="en-US" dirty="0"/>
              <a:t> (</a:t>
            </a:r>
            <a:r>
              <a:rPr lang="en-US" dirty="0" err="1"/>
              <a:t>ou</a:t>
            </a:r>
            <a:r>
              <a:rPr lang="en-US" dirty="0"/>
              <a:t> </a:t>
            </a:r>
            <a:r>
              <a:rPr lang="en-US" dirty="0" err="1"/>
              <a:t>seja</a:t>
            </a:r>
            <a:r>
              <a:rPr lang="en-US" dirty="0"/>
              <a:t>, </a:t>
            </a:r>
            <a:r>
              <a:rPr lang="en-US" dirty="0" err="1"/>
              <a:t>produzem</a:t>
            </a:r>
            <a:r>
              <a:rPr lang="en-US" dirty="0"/>
              <a:t> </a:t>
            </a:r>
            <a:r>
              <a:rPr lang="en-US" dirty="0" err="1"/>
              <a:t>saídas</a:t>
            </a:r>
            <a:r>
              <a:rPr lang="en-US" dirty="0"/>
              <a:t> </a:t>
            </a:r>
            <a:r>
              <a:rPr lang="en-US" dirty="0" err="1"/>
              <a:t>aparentemente</a:t>
            </a:r>
            <a:r>
              <a:rPr lang="en-US" dirty="0"/>
              <a:t> </a:t>
            </a:r>
            <a:r>
              <a:rPr lang="en-US" dirty="0" err="1"/>
              <a:t>aleatórias</a:t>
            </a:r>
            <a:r>
              <a:rPr lang="en-US" dirty="0"/>
              <a:t> de </a:t>
            </a:r>
            <a:r>
              <a:rPr lang="en-US" dirty="0" err="1"/>
              <a:t>duas</a:t>
            </a:r>
            <a:r>
              <a:rPr lang="en-US" dirty="0"/>
              <a:t> </a:t>
            </a:r>
            <a:r>
              <a:rPr lang="en-US" dirty="0" err="1"/>
              <a:t>entradas</a:t>
            </a:r>
            <a:r>
              <a:rPr lang="en-US" dirty="0"/>
              <a:t> </a:t>
            </a:r>
            <a:r>
              <a:rPr lang="en-US" dirty="0" err="1"/>
              <a:t>semelhantes</a:t>
            </a:r>
            <a:r>
              <a:rPr lang="en-US" dirty="0"/>
              <a:t>). A </a:t>
            </a:r>
            <a:r>
              <a:rPr lang="en-US" dirty="0" err="1"/>
              <a:t>probabilidade</a:t>
            </a:r>
            <a:r>
              <a:rPr lang="en-US" dirty="0"/>
              <a:t> de </a:t>
            </a:r>
            <a:r>
              <a:rPr lang="en-US" dirty="0" err="1"/>
              <a:t>uma</a:t>
            </a:r>
            <a:r>
              <a:rPr lang="en-US" dirty="0"/>
              <a:t> </a:t>
            </a:r>
            <a:r>
              <a:rPr lang="en-US" dirty="0" err="1"/>
              <a:t>função</a:t>
            </a:r>
            <a:r>
              <a:rPr lang="en-US" dirty="0"/>
              <a:t> hash </a:t>
            </a:r>
            <a:r>
              <a:rPr lang="en-US" dirty="0" err="1"/>
              <a:t>produzir</a:t>
            </a:r>
            <a:r>
              <a:rPr lang="en-US" dirty="0"/>
              <a:t> a </a:t>
            </a:r>
            <a:r>
              <a:rPr lang="en-US" dirty="0" err="1"/>
              <a:t>mesma</a:t>
            </a:r>
            <a:r>
              <a:rPr lang="en-US" dirty="0"/>
              <a:t> </a:t>
            </a:r>
            <a:r>
              <a:rPr lang="en-US" dirty="0" err="1"/>
              <a:t>saída</a:t>
            </a:r>
            <a:r>
              <a:rPr lang="en-US" dirty="0"/>
              <a:t> </a:t>
            </a:r>
            <a:r>
              <a:rPr lang="en-US" dirty="0" err="1"/>
              <a:t>para</a:t>
            </a:r>
            <a:r>
              <a:rPr lang="en-US" dirty="0"/>
              <a:t> </a:t>
            </a:r>
            <a:r>
              <a:rPr lang="en-US" dirty="0" err="1"/>
              <a:t>duas</a:t>
            </a:r>
            <a:r>
              <a:rPr lang="en-US" dirty="0"/>
              <a:t> </a:t>
            </a:r>
            <a:r>
              <a:rPr lang="en-US" dirty="0" err="1"/>
              <a:t>ou</a:t>
            </a:r>
            <a:r>
              <a:rPr lang="en-US" dirty="0"/>
              <a:t> </a:t>
            </a:r>
            <a:r>
              <a:rPr lang="en-US" dirty="0" err="1"/>
              <a:t>mais</a:t>
            </a:r>
            <a:r>
              <a:rPr lang="en-US" dirty="0"/>
              <a:t> </a:t>
            </a:r>
            <a:r>
              <a:rPr lang="en-US" dirty="0" err="1"/>
              <a:t>entradas</a:t>
            </a:r>
            <a:r>
              <a:rPr lang="en-US" dirty="0"/>
              <a:t> </a:t>
            </a:r>
            <a:r>
              <a:rPr lang="en-US" dirty="0" err="1"/>
              <a:t>diferentes</a:t>
            </a:r>
            <a:r>
              <a:rPr lang="en-US" dirty="0"/>
              <a:t> </a:t>
            </a:r>
            <a:r>
              <a:rPr lang="en-US" dirty="0" err="1"/>
              <a:t>é</a:t>
            </a:r>
            <a:r>
              <a:rPr lang="en-US" dirty="0"/>
              <a:t> </a:t>
            </a:r>
            <a:r>
              <a:rPr lang="en-US" dirty="0" err="1"/>
              <a:t>altamente</a:t>
            </a:r>
            <a:r>
              <a:rPr lang="en-US" dirty="0"/>
              <a:t> </a:t>
            </a:r>
            <a:r>
              <a:rPr lang="en-US" dirty="0" err="1"/>
              <a:t>improvável</a:t>
            </a:r>
            <a:r>
              <a:rPr lang="en-US" dirty="0"/>
              <a:t>. No </a:t>
            </a:r>
            <a:r>
              <a:rPr lang="en-US" dirty="0" err="1"/>
              <a:t>entanto</a:t>
            </a:r>
            <a:r>
              <a:rPr lang="en-US" dirty="0"/>
              <a:t>, </a:t>
            </a:r>
            <a:r>
              <a:rPr lang="en-US" dirty="0" err="1"/>
              <a:t>eles</a:t>
            </a:r>
            <a:r>
              <a:rPr lang="en-US" dirty="0"/>
              <a:t> são </a:t>
            </a:r>
            <a:r>
              <a:rPr lang="en-US" dirty="0" err="1"/>
              <a:t>determinísticos</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sempre</a:t>
            </a:r>
            <a:r>
              <a:rPr lang="en-US" dirty="0"/>
              <a:t> </a:t>
            </a:r>
            <a:r>
              <a:rPr lang="en-US" dirty="0" err="1"/>
              <a:t>produzem</a:t>
            </a:r>
            <a:r>
              <a:rPr lang="en-US" dirty="0"/>
              <a:t> a </a:t>
            </a:r>
            <a:r>
              <a:rPr lang="en-US" dirty="0" err="1"/>
              <a:t>mesma</a:t>
            </a:r>
            <a:r>
              <a:rPr lang="en-US" dirty="0"/>
              <a:t> </a:t>
            </a:r>
            <a:r>
              <a:rPr lang="en-US" dirty="0" err="1"/>
              <a:t>saída</a:t>
            </a:r>
            <a:r>
              <a:rPr lang="en-US" dirty="0"/>
              <a:t> de </a:t>
            </a:r>
            <a:r>
              <a:rPr lang="en-US" dirty="0" err="1"/>
              <a:t>uma</a:t>
            </a:r>
            <a:r>
              <a:rPr lang="en-US" dirty="0"/>
              <a:t> </a:t>
            </a:r>
            <a:r>
              <a:rPr lang="en-US" dirty="0" err="1"/>
              <a:t>entrada</a:t>
            </a:r>
            <a:r>
              <a:rPr lang="en-US" dirty="0"/>
              <a:t> </a:t>
            </a:r>
            <a:r>
              <a:rPr lang="en-US" dirty="0" err="1"/>
              <a:t>específica</a:t>
            </a:r>
            <a:r>
              <a:rPr lang="en-US" dirty="0"/>
              <a:t>. </a:t>
            </a:r>
            <a:r>
              <a:rPr lang="en-US" dirty="0" err="1"/>
              <a:t>Nesse</a:t>
            </a:r>
            <a:r>
              <a:rPr lang="en-US" dirty="0"/>
              <a:t> </a:t>
            </a:r>
            <a:r>
              <a:rPr lang="en-US" dirty="0" err="1"/>
              <a:t>sentido</a:t>
            </a:r>
            <a:r>
              <a:rPr lang="en-US" dirty="0"/>
              <a:t>, um valor de hash </a:t>
            </a:r>
            <a:r>
              <a:rPr lang="en-US" dirty="0" err="1"/>
              <a:t>é</a:t>
            </a:r>
            <a:r>
              <a:rPr lang="en-US" dirty="0"/>
              <a:t> </a:t>
            </a:r>
            <a:r>
              <a:rPr lang="en-US" dirty="0" err="1"/>
              <a:t>semelhante</a:t>
            </a:r>
            <a:r>
              <a:rPr lang="en-US" dirty="0"/>
              <a:t> a </a:t>
            </a:r>
            <a:r>
              <a:rPr lang="en-US" dirty="0" err="1"/>
              <a:t>uma</a:t>
            </a:r>
            <a:r>
              <a:rPr lang="en-US" dirty="0"/>
              <a:t> </a:t>
            </a:r>
            <a:r>
              <a:rPr lang="en-US" dirty="0" err="1"/>
              <a:t>impressão</a:t>
            </a:r>
            <a:r>
              <a:rPr lang="en-US" dirty="0"/>
              <a:t> digital de dados. </a:t>
            </a:r>
            <a:r>
              <a:rPr lang="en-US" dirty="0" err="1"/>
              <a:t>Pode</a:t>
            </a:r>
            <a:r>
              <a:rPr lang="en-US" dirty="0"/>
              <a:t>-se </a:t>
            </a:r>
            <a:r>
              <a:rPr lang="en-US" dirty="0" err="1"/>
              <a:t>verificar</a:t>
            </a:r>
            <a:r>
              <a:rPr lang="en-US" dirty="0"/>
              <a:t> a </a:t>
            </a:r>
            <a:r>
              <a:rPr lang="en-US" dirty="0" err="1"/>
              <a:t>integridade</a:t>
            </a:r>
            <a:r>
              <a:rPr lang="en-US" dirty="0"/>
              <a:t> dos </a:t>
            </a:r>
            <a:r>
              <a:rPr lang="en-US" dirty="0" err="1"/>
              <a:t>arquivos</a:t>
            </a:r>
            <a:r>
              <a:rPr lang="en-US" dirty="0"/>
              <a:t> e </a:t>
            </a:r>
            <a:r>
              <a:rPr lang="en-US" dirty="0" err="1"/>
              <a:t>detectar</a:t>
            </a:r>
            <a:r>
              <a:rPr lang="en-US" dirty="0"/>
              <a:t> </a:t>
            </a:r>
            <a:r>
              <a:rPr lang="en-US" dirty="0" err="1"/>
              <a:t>alterações</a:t>
            </a:r>
            <a:r>
              <a:rPr lang="en-US" dirty="0"/>
              <a:t> </a:t>
            </a:r>
            <a:r>
              <a:rPr lang="en-US" dirty="0" err="1"/>
              <a:t>comparando</a:t>
            </a:r>
            <a:r>
              <a:rPr lang="en-US" dirty="0"/>
              <a:t> </a:t>
            </a:r>
            <a:r>
              <a:rPr lang="en-US" dirty="0" err="1"/>
              <a:t>os</a:t>
            </a:r>
            <a:r>
              <a:rPr lang="en-US" dirty="0"/>
              <a:t> </a:t>
            </a:r>
            <a:r>
              <a:rPr lang="en-US" dirty="0" err="1"/>
              <a:t>seus</a:t>
            </a:r>
            <a:r>
              <a:rPr lang="en-US" dirty="0"/>
              <a:t> hashes. A </a:t>
            </a:r>
            <a:r>
              <a:rPr lang="en-US" dirty="0" err="1"/>
              <a:t>entrada</a:t>
            </a:r>
            <a:r>
              <a:rPr lang="en-US" dirty="0"/>
              <a:t> </a:t>
            </a:r>
            <a:r>
              <a:rPr lang="en-US" dirty="0" err="1"/>
              <a:t>pode</a:t>
            </a:r>
            <a:r>
              <a:rPr lang="en-US" dirty="0"/>
              <a:t> </a:t>
            </a:r>
            <a:r>
              <a:rPr lang="en-US" dirty="0" err="1"/>
              <a:t>ser</a:t>
            </a:r>
            <a:r>
              <a:rPr lang="en-US" dirty="0"/>
              <a:t> </a:t>
            </a:r>
            <a:r>
              <a:rPr lang="en-US" dirty="0" err="1"/>
              <a:t>qualquer</a:t>
            </a:r>
            <a:r>
              <a:rPr lang="en-US" dirty="0"/>
              <a:t> </a:t>
            </a:r>
            <a:r>
              <a:rPr lang="en-US" dirty="0" err="1"/>
              <a:t>tipo</a:t>
            </a:r>
            <a:r>
              <a:rPr lang="en-US" dirty="0"/>
              <a:t> de dado (</a:t>
            </a:r>
            <a:r>
              <a:rPr lang="en-US" dirty="0" err="1"/>
              <a:t>ou</a:t>
            </a:r>
            <a:r>
              <a:rPr lang="en-US" dirty="0"/>
              <a:t> </a:t>
            </a:r>
            <a:r>
              <a:rPr lang="en-US" dirty="0" err="1"/>
              <a:t>seja</a:t>
            </a:r>
            <a:r>
              <a:rPr lang="en-US" dirty="0"/>
              <a:t>, </a:t>
            </a:r>
            <a:r>
              <a:rPr lang="en-US" dirty="0" err="1"/>
              <a:t>áudio</a:t>
            </a:r>
            <a:r>
              <a:rPr lang="en-US" dirty="0"/>
              <a:t>, </a:t>
            </a:r>
            <a:r>
              <a:rPr lang="en-US" dirty="0" err="1"/>
              <a:t>vídeo</a:t>
            </a:r>
            <a:r>
              <a:rPr lang="en-US" dirty="0"/>
              <a:t>, </a:t>
            </a:r>
            <a:r>
              <a:rPr lang="en-US" dirty="0" err="1"/>
              <a:t>imagem</a:t>
            </a:r>
            <a:r>
              <a:rPr lang="en-US" dirty="0"/>
              <a:t>) e </a:t>
            </a:r>
            <a:r>
              <a:rPr lang="en-US" dirty="0" err="1"/>
              <a:t>não</a:t>
            </a:r>
            <a:r>
              <a:rPr lang="en-US" dirty="0"/>
              <a:t> </a:t>
            </a:r>
            <a:r>
              <a:rPr lang="en-US" dirty="0" err="1"/>
              <a:t>está</a:t>
            </a:r>
            <a:r>
              <a:rPr lang="en-US" dirty="0"/>
              <a:t> </a:t>
            </a:r>
            <a:r>
              <a:rPr lang="en-US" dirty="0" err="1"/>
              <a:t>restrita</a:t>
            </a:r>
            <a:r>
              <a:rPr lang="en-US" dirty="0"/>
              <a:t> a </a:t>
            </a:r>
            <a:r>
              <a:rPr lang="en-US" dirty="0" err="1"/>
              <a:t>números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a typeface="Times New Roman" panose="02020603050405020304" pitchFamily="18" charset="0"/>
              </a:rPr>
              <a:t>5.4 </a:t>
            </a:r>
            <a:r>
              <a:rPr lang="en-US" sz="1800" b="0" dirty="0" err="1">
                <a:ea typeface="Times New Roman" panose="02020603050405020304" pitchFamily="18" charset="0"/>
              </a:rPr>
              <a:t>Funções</a:t>
            </a:r>
            <a:r>
              <a:rPr lang="en-US" sz="1800" b="0" dirty="0">
                <a:ea typeface="Times New Roman" panose="02020603050405020304" pitchFamily="18" charset="0"/>
              </a:rPr>
              <a:t> Hash</a:t>
            </a:r>
            <a:endParaRPr lang="x-none" sz="1800" b="0" dirty="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5: Tipos de </a:t>
            </a:r>
            <a:r>
              <a:rPr lang="pt-PT"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hash</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genéricos (Fonte: </a:t>
            </a:r>
            <a:r>
              <a:rPr lang="pt-PT" sz="1100"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Hashcat</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pt-PT"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acessado</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em 15.11.2022)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83787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Como </a:t>
            </a:r>
            <a:r>
              <a:rPr lang="en-US" dirty="0" err="1">
                <a:solidFill>
                  <a:srgbClr val="000000"/>
                </a:solidFill>
              </a:rPr>
              <a:t>mostra</a:t>
            </a:r>
            <a:r>
              <a:rPr lang="en-US" dirty="0">
                <a:solidFill>
                  <a:srgbClr val="000000"/>
                </a:solidFill>
              </a:rPr>
              <a:t> a </a:t>
            </a:r>
            <a:r>
              <a:rPr lang="en-US" dirty="0" err="1">
                <a:solidFill>
                  <a:srgbClr val="000000"/>
                </a:solidFill>
              </a:rPr>
              <a:t>figura</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funções</a:t>
            </a:r>
            <a:r>
              <a:rPr lang="en-US" dirty="0">
                <a:solidFill>
                  <a:srgbClr val="000000"/>
                </a:solidFill>
              </a:rPr>
              <a:t> de hash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resultados</a:t>
            </a:r>
            <a:r>
              <a:rPr lang="en-US" dirty="0">
                <a:solidFill>
                  <a:srgbClr val="000000"/>
                </a:solidFill>
              </a:rPr>
              <a:t> de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e são </a:t>
            </a:r>
            <a:r>
              <a:rPr lang="en-US" dirty="0" err="1">
                <a:solidFill>
                  <a:srgbClr val="000000"/>
                </a:solidFill>
              </a:rPr>
              <a:t>usadas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blockchains</a:t>
            </a:r>
            <a:r>
              <a:rPr lang="en-US" dirty="0">
                <a:solidFill>
                  <a:srgbClr val="000000"/>
                </a:solidFill>
              </a:rPr>
              <a:t>. Uma das </a:t>
            </a:r>
            <a:r>
              <a:rPr lang="en-US" dirty="0" err="1">
                <a:solidFill>
                  <a:srgbClr val="000000"/>
                </a:solidFill>
              </a:rPr>
              <a:t>funções</a:t>
            </a:r>
            <a:r>
              <a:rPr lang="en-US" dirty="0">
                <a:solidFill>
                  <a:srgbClr val="000000"/>
                </a:solidFill>
              </a:rPr>
              <a:t> de hash </a:t>
            </a:r>
            <a:r>
              <a:rPr lang="en-US" dirty="0" err="1">
                <a:solidFill>
                  <a:srgbClr val="000000"/>
                </a:solidFill>
              </a:rPr>
              <a:t>mais</a:t>
            </a:r>
            <a:r>
              <a:rPr lang="en-US" dirty="0">
                <a:solidFill>
                  <a:srgbClr val="000000"/>
                </a:solidFill>
              </a:rPr>
              <a:t> </a:t>
            </a:r>
            <a:r>
              <a:rPr lang="en-US" dirty="0" err="1">
                <a:solidFill>
                  <a:srgbClr val="000000"/>
                </a:solidFill>
              </a:rPr>
              <a:t>usadas</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chamada</a:t>
            </a:r>
            <a:r>
              <a:rPr lang="en-US" dirty="0">
                <a:solidFill>
                  <a:srgbClr val="000000"/>
                </a:solidFill>
              </a:rPr>
              <a:t> SHA256 (Secure Hash Algorithm 256 bit). O 256 </a:t>
            </a:r>
            <a:r>
              <a:rPr lang="en-US" dirty="0" err="1">
                <a:solidFill>
                  <a:srgbClr val="000000"/>
                </a:solidFill>
              </a:rPr>
              <a:t>representa</a:t>
            </a:r>
            <a:r>
              <a:rPr lang="en-US" dirty="0">
                <a:solidFill>
                  <a:srgbClr val="000000"/>
                </a:solidFill>
              </a:rPr>
              <a:t> o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do valor de hash. </a:t>
            </a:r>
            <a:r>
              <a:rPr lang="en-US" dirty="0" err="1">
                <a:solidFill>
                  <a:srgbClr val="000000"/>
                </a:solidFill>
              </a:rPr>
              <a:t>Existem</a:t>
            </a:r>
            <a:r>
              <a:rPr lang="en-US" dirty="0">
                <a:solidFill>
                  <a:srgbClr val="000000"/>
                </a:solidFill>
              </a:rPr>
              <a:t> </a:t>
            </a:r>
            <a:r>
              <a:rPr lang="en-US" dirty="0" err="1">
                <a:solidFill>
                  <a:srgbClr val="000000"/>
                </a:solidFill>
              </a:rPr>
              <a:t>muitas</a:t>
            </a:r>
            <a:r>
              <a:rPr lang="en-US" dirty="0">
                <a:solidFill>
                  <a:srgbClr val="000000"/>
                </a:solidFill>
              </a:rPr>
              <a:t> </a:t>
            </a:r>
            <a:r>
              <a:rPr lang="en-US" dirty="0" err="1">
                <a:solidFill>
                  <a:srgbClr val="000000"/>
                </a:solidFill>
              </a:rPr>
              <a:t>funções</a:t>
            </a:r>
            <a:r>
              <a:rPr lang="en-US" dirty="0">
                <a:solidFill>
                  <a:srgbClr val="000000"/>
                </a:solidFill>
              </a:rPr>
              <a:t> de hash, a </a:t>
            </a:r>
            <a:r>
              <a:rPr lang="en-US" dirty="0" err="1">
                <a:solidFill>
                  <a:srgbClr val="000000"/>
                </a:solidFill>
              </a:rPr>
              <a:t>maioria</a:t>
            </a:r>
            <a:r>
              <a:rPr lang="en-US" dirty="0">
                <a:solidFill>
                  <a:srgbClr val="000000"/>
                </a:solidFill>
              </a:rPr>
              <a:t> das </a:t>
            </a:r>
            <a:r>
              <a:rPr lang="en-US" dirty="0" err="1">
                <a:solidFill>
                  <a:srgbClr val="000000"/>
                </a:solidFill>
              </a:rPr>
              <a:t>quais</a:t>
            </a:r>
            <a:r>
              <a:rPr lang="en-US" dirty="0">
                <a:solidFill>
                  <a:srgbClr val="000000"/>
                </a:solidFill>
              </a:rPr>
              <a:t> </a:t>
            </a:r>
            <a:r>
              <a:rPr lang="en-US" dirty="0" err="1">
                <a:solidFill>
                  <a:srgbClr val="000000"/>
                </a:solidFill>
              </a:rPr>
              <a:t>indica</a:t>
            </a:r>
            <a:r>
              <a:rPr lang="en-US" dirty="0">
                <a:solidFill>
                  <a:srgbClr val="000000"/>
                </a:solidFill>
              </a:rPr>
              <a:t> o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no </a:t>
            </a:r>
            <a:r>
              <a:rPr lang="en-US" dirty="0" err="1">
                <a:solidFill>
                  <a:srgbClr val="000000"/>
                </a:solidFill>
              </a:rPr>
              <a:t>nome</a:t>
            </a:r>
            <a:r>
              <a:rPr lang="en-US" dirty="0">
                <a:solidFill>
                  <a:srgbClr val="000000"/>
                </a:solidFill>
              </a:rPr>
              <a:t>.</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429580" y="820853"/>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dirty="0"/>
              <a:t>5.5 </a:t>
            </a:r>
            <a:r>
              <a:rPr lang="en-US" sz="1800" b="0" dirty="0" err="1"/>
              <a:t>Criptografia</a:t>
            </a:r>
            <a:r>
              <a:rPr lang="en-US" sz="1800" b="0" dirty="0"/>
              <a:t> de </a:t>
            </a:r>
            <a:r>
              <a:rPr lang="en-US" sz="1800" b="0" dirty="0" err="1"/>
              <a:t>chave</a:t>
            </a:r>
            <a:r>
              <a:rPr lang="en-US" sz="1800" b="0" dirty="0"/>
              <a:t> </a:t>
            </a:r>
            <a:r>
              <a:rPr lang="en-US" sz="1800" b="0" dirty="0" err="1"/>
              <a:t>pública</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429579" y="1302363"/>
            <a:ext cx="6835925"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conhecida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assimétrica</a:t>
            </a:r>
            <a:r>
              <a:rPr lang="en-US" sz="1100" dirty="0">
                <a:solidFill>
                  <a:srgbClr val="000000"/>
                </a:solidFill>
                <a:latin typeface="Calibri" panose="020F0502020204030204" pitchFamily="34" charset="0"/>
                <a:ea typeface="Times New Roman" panose="02020603050405020304" pitchFamily="18" charset="0"/>
              </a:rPr>
              <a:t>) concede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detentores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oferece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maneira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provar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propriedade</a:t>
            </a:r>
            <a:r>
              <a:rPr lang="en-US" sz="1100" dirty="0">
                <a:solidFill>
                  <a:srgbClr val="000000"/>
                </a:solidFill>
                <a:latin typeface="Calibri" panose="020F0502020204030204" pitchFamily="34" charset="0"/>
                <a:ea typeface="Times New Roman" panose="02020603050405020304" pitchFamily="18" charset="0"/>
              </a:rPr>
              <a:t>. Na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simétrica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indivíduo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descriptografa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mensagem</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mesma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ambas</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extremidades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funciona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maneira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semelhante</a:t>
            </a:r>
            <a:r>
              <a:rPr lang="en-US" sz="1100" dirty="0">
                <a:solidFill>
                  <a:srgbClr val="000000"/>
                </a:solidFill>
                <a:latin typeface="Calibri" panose="020F0502020204030204" pitchFamily="34" charset="0"/>
                <a:ea typeface="Times New Roman" panose="02020603050405020304" pitchFamily="18" charset="0"/>
              </a:rPr>
              <a:t> a um </a:t>
            </a:r>
            <a:r>
              <a:rPr lang="en-US" sz="1100" dirty="0" err="1">
                <a:solidFill>
                  <a:srgbClr val="000000"/>
                </a:solidFill>
                <a:latin typeface="Calibri" panose="020F0502020204030204" pitchFamily="34" charset="0"/>
                <a:ea typeface="Times New Roman" panose="02020603050405020304" pitchFamily="18" charset="0"/>
              </a:rPr>
              <a:t>cadeado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usa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mesma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abrir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descriptografar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fechar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cadeado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assimétrica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decorre</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propriedade</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sempre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pares e </a:t>
            </a:r>
            <a:r>
              <a:rPr lang="en-US" sz="1100" dirty="0" err="1">
                <a:solidFill>
                  <a:srgbClr val="000000"/>
                </a:solidFill>
                <a:latin typeface="Calibri" panose="020F0502020204030204" pitchFamily="34" charset="0"/>
                <a:ea typeface="Times New Roman" panose="02020603050405020304" pitchFamily="18" charset="0"/>
              </a:rPr>
              <a:t>serem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usadas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complementar</a:t>
            </a:r>
            <a:r>
              <a:rPr lang="en-US" sz="1100" dirty="0">
                <a:solidFill>
                  <a:srgbClr val="000000"/>
                </a:solidFill>
                <a:latin typeface="Calibri" panose="020F0502020204030204" pitchFamily="34" charset="0"/>
                <a:ea typeface="Times New Roman" panose="02020603050405020304" pitchFamily="18" charset="0"/>
              </a:rPr>
              <a:t>. Uma das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algo</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descriptografa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chamadas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gastante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secreta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traduzem</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identidade</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Você</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recebe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envia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429580" y="3062807"/>
            <a:ext cx="6835926" cy="49490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Chaves e </a:t>
            </a:r>
            <a:r>
              <a:rPr lang="en-US" b="1" dirty="0" err="1">
                <a:solidFill>
                  <a:srgbClr val="F79037"/>
                </a:solidFill>
              </a:rPr>
              <a:t>Identidade</a:t>
            </a:r>
            <a:endParaRPr lang="en-US" b="1" dirty="0">
              <a:solidFill>
                <a:srgbClr val="F79037"/>
              </a:solidFill>
            </a:endParaRPr>
          </a:p>
          <a:p>
            <a:r>
              <a:rPr lang="en-US" dirty="0">
                <a:solidFill>
                  <a:srgbClr val="000000"/>
                </a:solidFill>
              </a:rPr>
              <a:t>A </a:t>
            </a:r>
            <a:r>
              <a:rPr lang="en-US" dirty="0" err="1">
                <a:solidFill>
                  <a:srgbClr val="000000"/>
                </a:solidFill>
              </a:rPr>
              <a:t>ideia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se </a:t>
            </a:r>
            <a:r>
              <a:rPr lang="en-US" dirty="0" err="1">
                <a:solidFill>
                  <a:srgbClr val="000000"/>
                </a:solidFill>
              </a:rPr>
              <a:t>receba</a:t>
            </a:r>
            <a:r>
              <a:rPr lang="en-US" dirty="0">
                <a:solidFill>
                  <a:srgbClr val="000000"/>
                </a:solidFill>
              </a:rPr>
              <a:t> </a:t>
            </a:r>
            <a:r>
              <a:rPr lang="en-US" dirty="0" err="1">
                <a:solidFill>
                  <a:srgbClr val="000000"/>
                </a:solidFill>
              </a:rPr>
              <a:t>fundos</a:t>
            </a:r>
            <a:r>
              <a:rPr lang="en-US" dirty="0">
                <a:solidFill>
                  <a:srgbClr val="000000"/>
                </a:solidFill>
              </a:rPr>
              <a:t> com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e </a:t>
            </a:r>
            <a:r>
              <a:rPr lang="en-US" dirty="0" err="1">
                <a:solidFill>
                  <a:srgbClr val="000000"/>
                </a:solidFill>
              </a:rPr>
              <a:t>os</a:t>
            </a:r>
            <a:r>
              <a:rPr lang="en-US" dirty="0">
                <a:solidFill>
                  <a:srgbClr val="000000"/>
                </a:solidFill>
              </a:rPr>
              <a:t> </a:t>
            </a:r>
            <a:r>
              <a:rPr lang="en-US" dirty="0" err="1">
                <a:solidFill>
                  <a:srgbClr val="000000"/>
                </a:solidFill>
              </a:rPr>
              <a:t>gaste</a:t>
            </a:r>
            <a:r>
              <a:rPr lang="en-US" dirty="0">
                <a:solidFill>
                  <a:srgbClr val="000000"/>
                </a:solidFill>
              </a:rPr>
              <a:t> com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As </a:t>
            </a:r>
            <a:r>
              <a:rPr lang="en-US" dirty="0" err="1">
                <a:solidFill>
                  <a:srgbClr val="000000"/>
                </a:solidFill>
              </a:rPr>
              <a:t>chaves</a:t>
            </a:r>
            <a:r>
              <a:rPr lang="en-US" dirty="0">
                <a:solidFill>
                  <a:srgbClr val="000000"/>
                </a:solidFill>
              </a:rPr>
              <a:t> são </a:t>
            </a:r>
            <a:r>
              <a:rPr lang="en-US" dirty="0" err="1">
                <a:solidFill>
                  <a:srgbClr val="000000"/>
                </a:solidFill>
              </a:rPr>
              <a:t>denominadas</a:t>
            </a:r>
            <a:r>
              <a:rPr lang="en-US" dirty="0">
                <a:solidFill>
                  <a:srgbClr val="000000"/>
                </a:solidFill>
              </a:rPr>
              <a:t> </a:t>
            </a:r>
            <a:r>
              <a:rPr lang="en-US" dirty="0" err="1">
                <a:solidFill>
                  <a:srgbClr val="000000"/>
                </a:solidFill>
              </a:rPr>
              <a:t>públicas</a:t>
            </a:r>
            <a:r>
              <a:rPr lang="en-US" dirty="0">
                <a:solidFill>
                  <a:srgbClr val="000000"/>
                </a:solidFill>
              </a:rPr>
              <a:t> e </a:t>
            </a:r>
            <a:r>
              <a:rPr lang="en-US" dirty="0" err="1">
                <a:solidFill>
                  <a:srgbClr val="000000"/>
                </a:solidFill>
              </a:rPr>
              <a:t>privadas</a:t>
            </a:r>
            <a:r>
              <a:rPr lang="en-US" dirty="0">
                <a:solidFill>
                  <a:srgbClr val="000000"/>
                </a:solidFill>
              </a:rPr>
              <a:t> de </a:t>
            </a:r>
            <a:r>
              <a:rPr lang="en-US" dirty="0" err="1">
                <a:solidFill>
                  <a:srgbClr val="000000"/>
                </a:solidFill>
              </a:rPr>
              <a:t>propósito</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pode</a:t>
            </a:r>
            <a:r>
              <a:rPr lang="en-US" dirty="0">
                <a:solidFill>
                  <a:srgbClr val="000000"/>
                </a:solidFill>
              </a:rPr>
              <a:t>-se </a:t>
            </a:r>
            <a:r>
              <a:rPr lang="en-US" dirty="0" err="1">
                <a:solidFill>
                  <a:srgbClr val="000000"/>
                </a:solidFill>
              </a:rPr>
              <a:t>compartilhar</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com </a:t>
            </a:r>
            <a:r>
              <a:rPr lang="en-US" dirty="0" err="1">
                <a:solidFill>
                  <a:srgbClr val="000000"/>
                </a:solidFill>
              </a:rPr>
              <a:t>todos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necessária</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gastar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Quem</a:t>
            </a:r>
            <a:r>
              <a:rPr lang="en-US" dirty="0">
                <a:solidFill>
                  <a:srgbClr val="000000"/>
                </a:solidFill>
              </a:rPr>
              <a:t> </a:t>
            </a:r>
            <a:r>
              <a:rPr lang="en-US" dirty="0" err="1">
                <a:solidFill>
                  <a:srgbClr val="000000"/>
                </a:solidFill>
              </a:rPr>
              <a:t>tiver</a:t>
            </a:r>
            <a:r>
              <a:rPr lang="en-US" dirty="0">
                <a:solidFill>
                  <a:srgbClr val="000000"/>
                </a:solidFill>
              </a:rPr>
              <a:t> </a:t>
            </a:r>
            <a:r>
              <a:rPr lang="en-US" dirty="0" err="1">
                <a:solidFill>
                  <a:srgbClr val="000000"/>
                </a:solidFill>
              </a:rPr>
              <a:t>acesso</a:t>
            </a:r>
            <a:r>
              <a:rPr lang="en-US" dirty="0">
                <a:solidFill>
                  <a:srgbClr val="000000"/>
                </a:solidFill>
              </a:rPr>
              <a:t> </a:t>
            </a:r>
            <a:r>
              <a:rPr lang="en-US" dirty="0" err="1">
                <a:solidFill>
                  <a:srgbClr val="000000"/>
                </a:solidFill>
              </a:rPr>
              <a:t>às</a:t>
            </a:r>
            <a:r>
              <a:rPr lang="en-US" dirty="0">
                <a:solidFill>
                  <a:srgbClr val="000000"/>
                </a:solidFill>
              </a:rPr>
              <a:t> </a:t>
            </a:r>
            <a:r>
              <a:rPr lang="en-US" dirty="0" err="1">
                <a:solidFill>
                  <a:srgbClr val="000000"/>
                </a:solidFill>
              </a:rPr>
              <a:t>chaves</a:t>
            </a:r>
            <a:r>
              <a:rPr lang="en-US" dirty="0">
                <a:solidFill>
                  <a:srgbClr val="000000"/>
                </a:solidFill>
              </a:rPr>
              <a:t>, </a:t>
            </a:r>
            <a:r>
              <a:rPr lang="en-US" dirty="0" err="1">
                <a:solidFill>
                  <a:srgbClr val="000000"/>
                </a:solidFill>
              </a:rPr>
              <a:t>poderá</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acesso</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fundos</a:t>
            </a:r>
            <a:r>
              <a:rPr lang="en-US" dirty="0">
                <a:solidFill>
                  <a:srgbClr val="000000"/>
                </a:solidFill>
              </a:rPr>
              <a:t>. Uma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semelhante</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endereço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entregá</a:t>
            </a:r>
            <a:r>
              <a:rPr lang="en-US" dirty="0">
                <a:solidFill>
                  <a:srgbClr val="000000"/>
                </a:solidFill>
              </a:rPr>
              <a:t>-lo a </a:t>
            </a:r>
            <a:r>
              <a:rPr lang="en-US" dirty="0" err="1">
                <a:solidFill>
                  <a:srgbClr val="000000"/>
                </a:solidFill>
              </a:rPr>
              <a:t>pessoas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desejam</a:t>
            </a:r>
            <a:r>
              <a:rPr lang="en-US" dirty="0">
                <a:solidFill>
                  <a:srgbClr val="000000"/>
                </a:solidFill>
              </a:rPr>
              <a:t>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carta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pacote</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como</a:t>
            </a:r>
            <a:r>
              <a:rPr lang="en-US" dirty="0">
                <a:solidFill>
                  <a:srgbClr val="000000"/>
                </a:solidFill>
              </a:rPr>
              <a:t> a </a:t>
            </a:r>
            <a:r>
              <a:rPr lang="en-US" dirty="0" err="1">
                <a:solidFill>
                  <a:srgbClr val="000000"/>
                </a:solidFill>
              </a:rPr>
              <a:t>chave</a:t>
            </a:r>
            <a:r>
              <a:rPr lang="en-US" dirty="0">
                <a:solidFill>
                  <a:srgbClr val="000000"/>
                </a:solidFill>
              </a:rPr>
              <a:t> da </a:t>
            </a:r>
            <a:r>
              <a:rPr lang="en-US" dirty="0" err="1">
                <a:solidFill>
                  <a:srgbClr val="000000"/>
                </a:solidFill>
              </a:rPr>
              <a:t>caixa</a:t>
            </a:r>
            <a:r>
              <a:rPr lang="en-US" dirty="0">
                <a:solidFill>
                  <a:srgbClr val="000000"/>
                </a:solidFill>
              </a:rPr>
              <a:t> postal. </a:t>
            </a:r>
            <a:r>
              <a:rPr lang="en-US" dirty="0" err="1">
                <a:solidFill>
                  <a:srgbClr val="000000"/>
                </a:solidFill>
              </a:rPr>
              <a:t>Somente</a:t>
            </a:r>
            <a:r>
              <a:rPr lang="en-US" dirty="0">
                <a:solidFill>
                  <a:srgbClr val="000000"/>
                </a:solidFill>
              </a:rPr>
              <a:t> </a:t>
            </a:r>
            <a:r>
              <a:rPr lang="en-US" dirty="0" err="1">
                <a:solidFill>
                  <a:srgbClr val="000000"/>
                </a:solidFill>
              </a:rPr>
              <a:t>esta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permite</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acesso</a:t>
            </a:r>
            <a:r>
              <a:rPr lang="en-US" dirty="0">
                <a:solidFill>
                  <a:srgbClr val="000000"/>
                </a:solidFill>
              </a:rPr>
              <a:t> </a:t>
            </a:r>
            <a:r>
              <a:rPr lang="en-US" dirty="0" err="1">
                <a:solidFill>
                  <a:srgbClr val="000000"/>
                </a:solidFill>
              </a:rPr>
              <a:t>ao</a:t>
            </a:r>
            <a:r>
              <a:rPr lang="en-US" dirty="0">
                <a:solidFill>
                  <a:srgbClr val="000000"/>
                </a:solidFill>
              </a:rPr>
              <a:t> e-mail e, </a:t>
            </a:r>
            <a:r>
              <a:rPr lang="en-US" dirty="0" err="1">
                <a:solidFill>
                  <a:srgbClr val="000000"/>
                </a:solidFill>
              </a:rPr>
              <a:t>normalmente</a:t>
            </a:r>
            <a:r>
              <a:rPr lang="en-US" dirty="0">
                <a:solidFill>
                  <a:srgbClr val="000000"/>
                </a:solidFill>
              </a:rPr>
              <a:t>, </a:t>
            </a:r>
            <a:r>
              <a:rPr lang="en-US" dirty="0" err="1">
                <a:solidFill>
                  <a:srgbClr val="000000"/>
                </a:solidFill>
              </a:rPr>
              <a:t>somente</a:t>
            </a:r>
            <a:r>
              <a:rPr lang="en-US" dirty="0">
                <a:solidFill>
                  <a:srgbClr val="000000"/>
                </a:solidFill>
              </a:rPr>
              <a:t> </a:t>
            </a:r>
            <a:r>
              <a:rPr lang="en-US" dirty="0" err="1">
                <a:solidFill>
                  <a:srgbClr val="000000"/>
                </a:solidFill>
              </a:rPr>
              <a:t>você</a:t>
            </a:r>
            <a:r>
              <a:rPr lang="en-US" dirty="0">
                <a:solidFill>
                  <a:srgbClr val="000000"/>
                </a:solidFill>
              </a:rPr>
              <a:t> tem </a:t>
            </a:r>
            <a:r>
              <a:rPr lang="en-US" dirty="0" err="1">
                <a:solidFill>
                  <a:srgbClr val="000000"/>
                </a:solidFill>
              </a:rPr>
              <a:t>acesso</a:t>
            </a:r>
            <a:r>
              <a:rPr lang="en-US" dirty="0">
                <a:solidFill>
                  <a:srgbClr val="000000"/>
                </a:solidFill>
              </a:rPr>
              <a:t> a </a:t>
            </a:r>
            <a:r>
              <a:rPr lang="en-US" dirty="0" err="1">
                <a:solidFill>
                  <a:srgbClr val="000000"/>
                </a:solidFill>
              </a:rPr>
              <a:t>ela</a:t>
            </a:r>
            <a:r>
              <a:rPr lang="en-US" dirty="0">
                <a:solidFill>
                  <a:srgbClr val="000000"/>
                </a:solidFill>
              </a:rPr>
              <a:t>. As </a:t>
            </a:r>
            <a:r>
              <a:rPr lang="en-US" dirty="0" err="1">
                <a:solidFill>
                  <a:srgbClr val="000000"/>
                </a:solidFill>
              </a:rPr>
              <a:t>chaves</a:t>
            </a:r>
            <a:r>
              <a:rPr lang="en-US" dirty="0">
                <a:solidFill>
                  <a:srgbClr val="000000"/>
                </a:solidFill>
              </a:rPr>
              <a:t> são </a:t>
            </a:r>
            <a:r>
              <a:rPr lang="en-US" dirty="0" err="1">
                <a:solidFill>
                  <a:srgbClr val="000000"/>
                </a:solidFill>
              </a:rPr>
              <a:t>necessárias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enviar</a:t>
            </a:r>
            <a:r>
              <a:rPr lang="en-US" dirty="0">
                <a:solidFill>
                  <a:srgbClr val="000000"/>
                </a:solidFill>
              </a:rPr>
              <a:t> e </a:t>
            </a:r>
            <a:r>
              <a:rPr lang="en-US" dirty="0" err="1">
                <a:solidFill>
                  <a:srgbClr val="000000"/>
                </a:solidFill>
              </a:rPr>
              <a:t>receber</a:t>
            </a:r>
            <a:r>
              <a:rPr lang="en-US" dirty="0">
                <a:solidFill>
                  <a:srgbClr val="000000"/>
                </a:solidFill>
              </a:rPr>
              <a:t> </a:t>
            </a:r>
            <a:r>
              <a:rPr lang="en-US" dirty="0" err="1">
                <a:solidFill>
                  <a:srgbClr val="000000"/>
                </a:solidFill>
              </a:rPr>
              <a:t>transações</a:t>
            </a:r>
            <a:r>
              <a:rPr lang="en-US" dirty="0">
                <a:solidFill>
                  <a:srgbClr val="000000"/>
                </a:solidFill>
              </a:rPr>
              <a:t>. Uma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nível</a:t>
            </a:r>
            <a:r>
              <a:rPr lang="en-US" dirty="0">
                <a:solidFill>
                  <a:srgbClr val="000000"/>
                </a:solidFill>
              </a:rPr>
              <a:t> </a:t>
            </a:r>
            <a:r>
              <a:rPr lang="en-US" dirty="0" err="1">
                <a:solidFill>
                  <a:srgbClr val="000000"/>
                </a:solidFill>
              </a:rPr>
              <a:t>técnico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da </a:t>
            </a:r>
            <a:r>
              <a:rPr lang="en-US" dirty="0" err="1">
                <a:solidFill>
                  <a:srgbClr val="000000"/>
                </a:solidFill>
              </a:rPr>
              <a:t>rede</a:t>
            </a:r>
            <a:r>
              <a:rPr lang="en-US" dirty="0">
                <a:solidFill>
                  <a:srgbClr val="000000"/>
                </a:solidFill>
              </a:rPr>
              <a:t>. As </a:t>
            </a:r>
            <a:r>
              <a:rPr lang="en-US" dirty="0" err="1">
                <a:solidFill>
                  <a:srgbClr val="000000"/>
                </a:solidFill>
              </a:rPr>
              <a:t>informações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mensagem</a:t>
            </a:r>
            <a:r>
              <a:rPr lang="en-US" dirty="0">
                <a:solidFill>
                  <a:srgbClr val="000000"/>
                </a:solidFill>
              </a:rPr>
              <a:t> são </a:t>
            </a:r>
            <a:r>
              <a:rPr lang="en-US" dirty="0" err="1">
                <a:solidFill>
                  <a:srgbClr val="000000"/>
                </a:solidFill>
              </a:rPr>
              <a:t>então</a:t>
            </a:r>
            <a:r>
              <a:rPr lang="en-US" dirty="0">
                <a:solidFill>
                  <a:srgbClr val="000000"/>
                </a:solidFill>
              </a:rPr>
              <a:t> </a:t>
            </a:r>
            <a:r>
              <a:rPr lang="en-US" dirty="0" err="1">
                <a:solidFill>
                  <a:srgbClr val="000000"/>
                </a:solidFill>
              </a:rPr>
              <a:t>criptografadas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chaves</a:t>
            </a:r>
            <a:r>
              <a:rPr lang="en-US" dirty="0">
                <a:solidFill>
                  <a:srgbClr val="000000"/>
                </a:solidFill>
              </a:rPr>
              <a:t> </a:t>
            </a:r>
            <a:r>
              <a:rPr lang="en-US" dirty="0" err="1">
                <a:solidFill>
                  <a:srgbClr val="000000"/>
                </a:solidFill>
              </a:rPr>
              <a:t>privadas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chamadas</a:t>
            </a:r>
            <a:r>
              <a:rPr lang="en-US" dirty="0">
                <a:solidFill>
                  <a:srgbClr val="000000"/>
                </a:solidFill>
              </a:rPr>
              <a:t> de </a:t>
            </a:r>
            <a:r>
              <a:rPr lang="en-US" dirty="0" err="1">
                <a:solidFill>
                  <a:srgbClr val="000000"/>
                </a:solidFill>
              </a:rPr>
              <a:t>assinatura</a:t>
            </a:r>
            <a:r>
              <a:rPr lang="en-US" dirty="0">
                <a:solidFill>
                  <a:srgbClr val="000000"/>
                </a:solidFill>
              </a:rPr>
              <a:t> digital de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Este </a:t>
            </a:r>
            <a:r>
              <a:rPr lang="en-US" dirty="0" err="1">
                <a:solidFill>
                  <a:srgbClr val="000000"/>
                </a:solidFill>
              </a:rPr>
              <a:t>processo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manualmenteexistem</a:t>
            </a:r>
            <a:r>
              <a:rPr lang="en-US" dirty="0">
                <a:solidFill>
                  <a:srgbClr val="000000"/>
                </a:solidFill>
              </a:rPr>
              <a:t> </a:t>
            </a:r>
            <a:r>
              <a:rPr lang="en-US" dirty="0" err="1">
                <a:solidFill>
                  <a:srgbClr val="000000"/>
                </a:solidFill>
              </a:rPr>
              <a:t>carteiras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fazem</a:t>
            </a:r>
            <a:r>
              <a:rPr lang="en-US" dirty="0">
                <a:solidFill>
                  <a:srgbClr val="000000"/>
                </a:solidFill>
              </a:rPr>
              <a:t> </a:t>
            </a:r>
            <a:r>
              <a:rPr lang="en-US" dirty="0" err="1">
                <a:solidFill>
                  <a:srgbClr val="000000"/>
                </a:solidFill>
              </a:rPr>
              <a:t>essas</a:t>
            </a:r>
            <a:r>
              <a:rPr lang="en-US" dirty="0">
                <a:solidFill>
                  <a:srgbClr val="000000"/>
                </a:solidFill>
              </a:rPr>
              <a:t> </a:t>
            </a:r>
            <a:r>
              <a:rPr lang="en-US" dirty="0" err="1">
                <a:solidFill>
                  <a:srgbClr val="000000"/>
                </a:solidFill>
              </a:rPr>
              <a:t>etapas</a:t>
            </a:r>
            <a:r>
              <a:rPr lang="en-US" dirty="0">
                <a:solidFill>
                  <a:srgbClr val="000000"/>
                </a:solidFill>
              </a:rPr>
              <a:t> </a:t>
            </a:r>
            <a:r>
              <a:rPr lang="en-US" dirty="0" err="1">
                <a:solidFill>
                  <a:srgbClr val="000000"/>
                </a:solidFill>
              </a:rPr>
              <a:t>para</a:t>
            </a:r>
            <a:r>
              <a:rPr lang="en-US" dirty="0">
                <a:solidFill>
                  <a:srgbClr val="000000"/>
                </a:solidFill>
              </a:rPr>
              <a:t> o </a:t>
            </a:r>
            <a:r>
              <a:rPr lang="en-US" dirty="0" err="1">
                <a:solidFill>
                  <a:srgbClr val="000000"/>
                </a:solidFill>
              </a:rPr>
              <a:t>usuário</a:t>
            </a:r>
            <a:r>
              <a:rPr lang="en-US" dirty="0">
                <a:solidFill>
                  <a:srgbClr val="000000"/>
                </a:solidFill>
              </a:rPr>
              <a:t>. As </a:t>
            </a:r>
            <a:r>
              <a:rPr lang="en-US" dirty="0" err="1">
                <a:solidFill>
                  <a:srgbClr val="000000"/>
                </a:solidFill>
              </a:rPr>
              <a:t>carteiras</a:t>
            </a:r>
            <a:r>
              <a:rPr lang="en-US" dirty="0">
                <a:solidFill>
                  <a:srgbClr val="000000"/>
                </a:solidFill>
              </a:rPr>
              <a:t> são </a:t>
            </a:r>
            <a:r>
              <a:rPr lang="en-US" dirty="0" err="1">
                <a:solidFill>
                  <a:srgbClr val="000000"/>
                </a:solidFill>
              </a:rPr>
              <a:t>capazes</a:t>
            </a:r>
            <a:r>
              <a:rPr lang="en-US" dirty="0">
                <a:solidFill>
                  <a:srgbClr val="000000"/>
                </a:solidFill>
              </a:rPr>
              <a:t> </a:t>
            </a:r>
            <a:r>
              <a:rPr lang="en-US" dirty="0" err="1">
                <a:solidFill>
                  <a:srgbClr val="000000"/>
                </a:solidFill>
              </a:rPr>
              <a:t>degerar</a:t>
            </a:r>
            <a:r>
              <a:rPr lang="en-US" dirty="0">
                <a:solidFill>
                  <a:srgbClr val="000000"/>
                </a:solidFill>
              </a:rPr>
              <a:t> e </a:t>
            </a:r>
            <a:r>
              <a:rPr lang="en-US" dirty="0" err="1">
                <a:solidFill>
                  <a:srgbClr val="000000"/>
                </a:solidFill>
              </a:rPr>
              <a:t>gerenciar</a:t>
            </a:r>
            <a:r>
              <a:rPr lang="en-US" dirty="0">
                <a:solidFill>
                  <a:srgbClr val="000000"/>
                </a:solidFill>
              </a:rPr>
              <a:t> </a:t>
            </a:r>
            <a:r>
              <a:rPr lang="en-US" dirty="0" err="1">
                <a:solidFill>
                  <a:srgbClr val="000000"/>
                </a:solidFill>
              </a:rPr>
              <a:t>chaves</a:t>
            </a:r>
            <a:r>
              <a:rPr lang="en-US" dirty="0">
                <a:solidFill>
                  <a:srgbClr val="000000"/>
                </a:solidFill>
              </a:rPr>
              <a:t> e </a:t>
            </a:r>
            <a:r>
              <a:rPr lang="en-US" dirty="0" err="1">
                <a:solidFill>
                  <a:srgbClr val="000000"/>
                </a:solidFill>
              </a:rPr>
              <a:t>criptografar</a:t>
            </a:r>
            <a:r>
              <a:rPr lang="en-US" dirty="0">
                <a:solidFill>
                  <a:srgbClr val="000000"/>
                </a:solidFill>
              </a:rPr>
              <a:t> e </a:t>
            </a:r>
            <a:r>
              <a:rPr lang="en-US" dirty="0" err="1">
                <a:solidFill>
                  <a:srgbClr val="000000"/>
                </a:solidFill>
              </a:rPr>
              <a:t>descriptografar</a:t>
            </a:r>
            <a:r>
              <a:rPr lang="en-US" dirty="0">
                <a:solidFill>
                  <a:srgbClr val="000000"/>
                </a:solidFill>
              </a:rPr>
              <a:t>.</a:t>
            </a:r>
          </a:p>
          <a:p>
            <a:endParaRPr lang="en-US" dirty="0">
              <a:solidFill>
                <a:srgbClr val="000000"/>
              </a:solidFill>
            </a:endParaRPr>
          </a:p>
          <a:p>
            <a:r>
              <a:rPr lang="en-US" b="1" dirty="0" err="1">
                <a:solidFill>
                  <a:srgbClr val="F79037"/>
                </a:solidFill>
              </a:rPr>
              <a:t>Gerar</a:t>
            </a:r>
            <a:r>
              <a:rPr lang="en-US" b="1" dirty="0">
                <a:solidFill>
                  <a:srgbClr val="F79037"/>
                </a:solidFill>
              </a:rPr>
              <a:t> Chaves e </a:t>
            </a:r>
            <a:r>
              <a:rPr lang="en-US" b="1" dirty="0" err="1">
                <a:solidFill>
                  <a:srgbClr val="F79037"/>
                </a:solidFill>
              </a:rPr>
              <a:t>Endereços</a:t>
            </a:r>
            <a:endParaRPr lang="en-US" b="1" dirty="0">
              <a:solidFill>
                <a:srgbClr val="F79037"/>
              </a:solidFill>
            </a:endParaRPr>
          </a:p>
          <a:p>
            <a:r>
              <a:rPr lang="en-US" dirty="0" err="1">
                <a:solidFill>
                  <a:srgbClr val="000000"/>
                </a:solidFill>
              </a:rPr>
              <a:t>Fundos</a:t>
            </a:r>
            <a:r>
              <a:rPr lang="en-US" dirty="0">
                <a:solidFill>
                  <a:srgbClr val="000000"/>
                </a:solidFill>
              </a:rPr>
              <a:t> </a:t>
            </a:r>
            <a:r>
              <a:rPr lang="en-US" dirty="0" err="1">
                <a:solidFill>
                  <a:srgbClr val="000000"/>
                </a:solidFill>
              </a:rPr>
              <a:t>ou</a:t>
            </a:r>
            <a:r>
              <a:rPr lang="en-US" dirty="0">
                <a:solidFill>
                  <a:srgbClr val="000000"/>
                </a:solidFill>
              </a:rPr>
              <a:t> dados </a:t>
            </a:r>
            <a:r>
              <a:rPr lang="en-US" dirty="0" err="1">
                <a:solidFill>
                  <a:srgbClr val="000000"/>
                </a:solidFill>
              </a:rPr>
              <a:t>enviados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acessados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possuem</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correspondente</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derivada</a:t>
            </a:r>
            <a:r>
              <a:rPr lang="en-US" dirty="0">
                <a:solidFill>
                  <a:srgbClr val="000000"/>
                </a:solidFill>
              </a:rPr>
              <a:t> da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da </a:t>
            </a:r>
            <a:r>
              <a:rPr lang="en-US" dirty="0" err="1">
                <a:solidFill>
                  <a:srgbClr val="000000"/>
                </a:solidFill>
              </a:rPr>
              <a:t>criptografia</a:t>
            </a:r>
            <a:r>
              <a:rPr lang="en-US" dirty="0">
                <a:solidFill>
                  <a:srgbClr val="000000"/>
                </a:solidFill>
              </a:rPr>
              <a:t> de </a:t>
            </a:r>
            <a:r>
              <a:rPr lang="en-US" dirty="0" err="1">
                <a:solidFill>
                  <a:srgbClr val="000000"/>
                </a:solidFill>
              </a:rPr>
              <a:t>curva</a:t>
            </a:r>
            <a:r>
              <a:rPr lang="en-US" dirty="0">
                <a:solidFill>
                  <a:srgbClr val="000000"/>
                </a:solidFill>
              </a:rPr>
              <a:t> </a:t>
            </a:r>
            <a:r>
              <a:rPr lang="en-US" dirty="0" err="1">
                <a:solidFill>
                  <a:srgbClr val="000000"/>
                </a:solidFill>
              </a:rPr>
              <a:t>elíptica</a:t>
            </a:r>
            <a:r>
              <a:rPr lang="en-US" dirty="0">
                <a:solidFill>
                  <a:srgbClr val="000000"/>
                </a:solidFill>
              </a:rPr>
              <a:t> (ECC). ECC </a:t>
            </a:r>
            <a:r>
              <a:rPr lang="en-US" dirty="0" err="1">
                <a:solidFill>
                  <a:srgbClr val="000000"/>
                </a:solidFill>
              </a:rPr>
              <a:t>é</a:t>
            </a:r>
            <a:r>
              <a:rPr lang="en-US" dirty="0">
                <a:solidFill>
                  <a:srgbClr val="000000"/>
                </a:solidFill>
              </a:rPr>
              <a:t> o </a:t>
            </a:r>
            <a:r>
              <a:rPr lang="en-US" dirty="0" err="1">
                <a:solidFill>
                  <a:srgbClr val="000000"/>
                </a:solidFill>
              </a:rPr>
              <a:t>esquema</a:t>
            </a:r>
            <a:r>
              <a:rPr lang="en-US" dirty="0">
                <a:solidFill>
                  <a:srgbClr val="000000"/>
                </a:solidFill>
              </a:rPr>
              <a:t> de </a:t>
            </a:r>
            <a:r>
              <a:rPr lang="en-US" dirty="0" err="1">
                <a:solidFill>
                  <a:srgbClr val="000000"/>
                </a:solidFill>
              </a:rPr>
              <a:t>criptografia</a:t>
            </a:r>
            <a:r>
              <a:rPr lang="en-US" dirty="0">
                <a:solidFill>
                  <a:srgbClr val="000000"/>
                </a:solidFill>
              </a:rPr>
              <a:t> de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comumente</a:t>
            </a:r>
            <a:r>
              <a:rPr lang="en-US" dirty="0">
                <a:solidFill>
                  <a:srgbClr val="000000"/>
                </a:solidFill>
              </a:rPr>
              <a:t> </a:t>
            </a:r>
            <a:r>
              <a:rPr lang="en-US" dirty="0" err="1">
                <a:solidFill>
                  <a:srgbClr val="000000"/>
                </a:solidFill>
              </a:rPr>
              <a:t>usado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embora</a:t>
            </a:r>
            <a:r>
              <a:rPr lang="en-US" dirty="0">
                <a:solidFill>
                  <a:srgbClr val="000000"/>
                </a:solidFill>
              </a:rPr>
              <a:t> </a:t>
            </a:r>
            <a:r>
              <a:rPr lang="en-US" dirty="0" err="1">
                <a:solidFill>
                  <a:srgbClr val="000000"/>
                </a:solidFill>
              </a:rPr>
              <a:t>existam</a:t>
            </a:r>
            <a:r>
              <a:rPr lang="en-US" dirty="0">
                <a:solidFill>
                  <a:srgbClr val="000000"/>
                </a:solidFill>
              </a:rPr>
              <a:t> outros </a:t>
            </a:r>
            <a:r>
              <a:rPr lang="en-US" dirty="0" err="1">
                <a:solidFill>
                  <a:srgbClr val="000000"/>
                </a:solidFill>
              </a:rPr>
              <a:t>esquemas</a:t>
            </a:r>
            <a:r>
              <a:rPr lang="en-US" dirty="0">
                <a:solidFill>
                  <a:srgbClr val="000000"/>
                </a:solidFill>
              </a:rPr>
              <a:t> </a:t>
            </a:r>
            <a:r>
              <a:rPr lang="en-US" dirty="0" err="1">
                <a:solidFill>
                  <a:srgbClr val="000000"/>
                </a:solidFill>
              </a:rPr>
              <a:t>criptográficos</a:t>
            </a:r>
            <a:r>
              <a:rPr lang="en-US" dirty="0">
                <a:solidFill>
                  <a:srgbClr val="000000"/>
                </a:solidFill>
              </a:rPr>
              <a:t>. A </a:t>
            </a:r>
            <a:r>
              <a:rPr lang="en-US" dirty="0" err="1">
                <a:solidFill>
                  <a:srgbClr val="000000"/>
                </a:solidFill>
              </a:rPr>
              <a:t>criptografia</a:t>
            </a:r>
            <a:r>
              <a:rPr lang="en-US" dirty="0">
                <a:solidFill>
                  <a:srgbClr val="000000"/>
                </a:solidFill>
              </a:rPr>
              <a:t> </a:t>
            </a:r>
            <a:r>
              <a:rPr lang="en-US" dirty="0" err="1">
                <a:solidFill>
                  <a:srgbClr val="000000"/>
                </a:solidFill>
              </a:rPr>
              <a:t>usa</a:t>
            </a:r>
            <a:r>
              <a:rPr lang="en-US" dirty="0">
                <a:solidFill>
                  <a:srgbClr val="000000"/>
                </a:solidFill>
              </a:rPr>
              <a:t> </a:t>
            </a:r>
            <a:r>
              <a:rPr lang="en-US" dirty="0" err="1">
                <a:solidFill>
                  <a:srgbClr val="000000"/>
                </a:solidFill>
              </a:rPr>
              <a:t>funções</a:t>
            </a:r>
            <a:r>
              <a:rPr lang="en-US" dirty="0">
                <a:solidFill>
                  <a:srgbClr val="000000"/>
                </a:solidFill>
              </a:rPr>
              <a:t> </a:t>
            </a:r>
            <a:r>
              <a:rPr lang="en-US" dirty="0" err="1">
                <a:solidFill>
                  <a:srgbClr val="000000"/>
                </a:solidFill>
              </a:rPr>
              <a:t>unidirecionais</a:t>
            </a:r>
            <a:r>
              <a:rPr lang="en-US" dirty="0">
                <a:solidFill>
                  <a:srgbClr val="000000"/>
                </a:solidFill>
              </a:rPr>
              <a:t>, e a </a:t>
            </a:r>
            <a:r>
              <a:rPr lang="en-US" dirty="0" err="1">
                <a:solidFill>
                  <a:srgbClr val="000000"/>
                </a:solidFill>
              </a:rPr>
              <a:t>multiplicação</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curva</a:t>
            </a:r>
            <a:r>
              <a:rPr lang="en-US" dirty="0">
                <a:solidFill>
                  <a:srgbClr val="000000"/>
                </a:solidFill>
              </a:rPr>
              <a:t> </a:t>
            </a:r>
            <a:r>
              <a:rPr lang="en-US" dirty="0" err="1">
                <a:solidFill>
                  <a:srgbClr val="000000"/>
                </a:solidFill>
              </a:rPr>
              <a:t>elíptica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outra</a:t>
            </a:r>
            <a:r>
              <a:rPr lang="en-US" dirty="0">
                <a:solidFill>
                  <a:srgbClr val="000000"/>
                </a:solidFill>
              </a:rPr>
              <a:t> </a:t>
            </a:r>
            <a:r>
              <a:rPr lang="en-US" dirty="0" err="1">
                <a:solidFill>
                  <a:srgbClr val="000000"/>
                </a:solidFill>
              </a:rPr>
              <a:t>função</a:t>
            </a:r>
            <a:r>
              <a:rPr lang="en-US" dirty="0">
                <a:solidFill>
                  <a:srgbClr val="000000"/>
                </a:solidFill>
              </a:rPr>
              <a:t> </a:t>
            </a:r>
            <a:r>
              <a:rPr lang="en-US" dirty="0" err="1">
                <a:solidFill>
                  <a:srgbClr val="000000"/>
                </a:solidFill>
              </a:rPr>
              <a:t>unidirecional</a:t>
            </a:r>
            <a:r>
              <a:rPr lang="en-US" dirty="0">
                <a:solidFill>
                  <a:srgbClr val="000000"/>
                </a:solidFill>
              </a:rPr>
              <a:t> </a:t>
            </a:r>
            <a:r>
              <a:rPr lang="en-US" dirty="0" err="1">
                <a:solidFill>
                  <a:srgbClr val="000000"/>
                </a:solidFill>
              </a:rPr>
              <a:t>digna</a:t>
            </a:r>
            <a:r>
              <a:rPr lang="en-US" dirty="0">
                <a:solidFill>
                  <a:srgbClr val="000000"/>
                </a:solidFill>
              </a:rPr>
              <a:t> de nota. </a:t>
            </a:r>
            <a:r>
              <a:rPr lang="en-US" dirty="0" err="1">
                <a:solidFill>
                  <a:srgbClr val="000000"/>
                </a:solidFill>
              </a:rPr>
              <a:t>Assim</a:t>
            </a:r>
            <a:r>
              <a:rPr lang="en-US" dirty="0">
                <a:solidFill>
                  <a:srgbClr val="000000"/>
                </a:solidFill>
              </a:rPr>
              <a:t>, a </a:t>
            </a:r>
            <a:r>
              <a:rPr lang="en-US" dirty="0" err="1">
                <a:solidFill>
                  <a:srgbClr val="000000"/>
                </a:solidFill>
              </a:rPr>
              <a:t>derivação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revertida</a:t>
            </a:r>
            <a:r>
              <a:rPr lang="en-US" dirty="0">
                <a:solidFill>
                  <a:srgbClr val="000000"/>
                </a:solidFill>
              </a:rPr>
              <a:t>.</a:t>
            </a:r>
          </a:p>
          <a:p>
            <a:endParaRPr lang="en-US" b="1" dirty="0">
              <a:solidFill>
                <a:srgbClr val="000000"/>
              </a:solidFill>
            </a:endParaRPr>
          </a:p>
          <a:p>
            <a:r>
              <a:rPr lang="en-US" b="1" dirty="0" err="1">
                <a:solidFill>
                  <a:srgbClr val="F79037"/>
                </a:solidFill>
              </a:rPr>
              <a:t>Assinaturas</a:t>
            </a:r>
            <a:r>
              <a:rPr lang="en-US" b="1" dirty="0">
                <a:solidFill>
                  <a:srgbClr val="F79037"/>
                </a:solidFill>
              </a:rPr>
              <a:t> </a:t>
            </a:r>
            <a:r>
              <a:rPr lang="en-US" b="1" dirty="0" err="1">
                <a:solidFill>
                  <a:srgbClr val="F79037"/>
                </a:solidFill>
              </a:rPr>
              <a:t>Digitais</a:t>
            </a:r>
            <a:endParaRPr lang="en-US" b="1" dirty="0">
              <a:solidFill>
                <a:srgbClr val="F79037"/>
              </a:solidFill>
            </a:endParaRPr>
          </a:p>
          <a:p>
            <a:r>
              <a:rPr lang="en-US" dirty="0">
                <a:solidFill>
                  <a:srgbClr val="000000"/>
                </a:solidFill>
              </a:rPr>
              <a:t>Uma </a:t>
            </a:r>
            <a:r>
              <a:rPr lang="en-US" dirty="0" err="1">
                <a:solidFill>
                  <a:srgbClr val="000000"/>
                </a:solidFill>
              </a:rPr>
              <a:t>transação</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validada</a:t>
            </a:r>
            <a:r>
              <a:rPr lang="en-US" dirty="0">
                <a:solidFill>
                  <a:srgbClr val="000000"/>
                </a:solidFill>
              </a:rPr>
              <a:t> se </a:t>
            </a:r>
            <a:r>
              <a:rPr lang="en-US" dirty="0" err="1">
                <a:solidFill>
                  <a:srgbClr val="000000"/>
                </a:solidFill>
              </a:rPr>
              <a:t>tiver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assinatura</a:t>
            </a:r>
            <a:r>
              <a:rPr lang="en-US" dirty="0">
                <a:solidFill>
                  <a:srgbClr val="000000"/>
                </a:solidFill>
              </a:rPr>
              <a:t> digital </a:t>
            </a:r>
            <a:r>
              <a:rPr lang="en-US" dirty="0" err="1">
                <a:solidFill>
                  <a:srgbClr val="000000"/>
                </a:solidFill>
              </a:rPr>
              <a:t>válida</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associada</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endereço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armazena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assinar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transmitida</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a:t>
            </a:r>
            <a:r>
              <a:rPr lang="en-US" dirty="0" err="1">
                <a:solidFill>
                  <a:srgbClr val="000000"/>
                </a:solidFill>
              </a:rPr>
              <a:t>completos</a:t>
            </a:r>
            <a:r>
              <a:rPr lang="en-US" dirty="0">
                <a:solidFill>
                  <a:srgbClr val="000000"/>
                </a:solidFill>
              </a:rPr>
              <a:t> e </a:t>
            </a:r>
            <a:r>
              <a:rPr lang="en-US" dirty="0" err="1">
                <a:solidFill>
                  <a:srgbClr val="000000"/>
                </a:solidFill>
              </a:rPr>
              <a:t>mineradores</a:t>
            </a:r>
            <a:r>
              <a:rPr lang="en-US" dirty="0">
                <a:solidFill>
                  <a:srgbClr val="000000"/>
                </a:solidFill>
              </a:rPr>
              <a:t> a </a:t>
            </a:r>
            <a:r>
              <a:rPr lang="en-US" dirty="0" err="1">
                <a:solidFill>
                  <a:srgbClr val="000000"/>
                </a:solidFill>
              </a:rPr>
              <a:t>verificam</a:t>
            </a:r>
            <a:r>
              <a:rPr lang="en-US" dirty="0">
                <a:solidFill>
                  <a:srgbClr val="000000"/>
                </a:solidFill>
              </a:rPr>
              <a:t> com base </a:t>
            </a:r>
            <a:r>
              <a:rPr lang="en-US" dirty="0" err="1">
                <a:solidFill>
                  <a:srgbClr val="000000"/>
                </a:solidFill>
              </a:rPr>
              <a:t>na</a:t>
            </a:r>
            <a:r>
              <a:rPr lang="en-US" dirty="0">
                <a:solidFill>
                  <a:srgbClr val="000000"/>
                </a:solidFill>
              </a:rPr>
              <a:t> </a:t>
            </a:r>
            <a:r>
              <a:rPr lang="en-US" dirty="0" err="1">
                <a:solidFill>
                  <a:srgbClr val="000000"/>
                </a:solidFill>
              </a:rPr>
              <a:t>mensagem</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endereço</a:t>
            </a:r>
            <a:r>
              <a:rPr lang="en-US" dirty="0">
                <a:solidFill>
                  <a:srgbClr val="000000"/>
                </a:solidFill>
              </a:rPr>
              <a:t> e </a:t>
            </a:r>
            <a:r>
              <a:rPr lang="en-US" dirty="0" err="1">
                <a:solidFill>
                  <a:srgbClr val="000000"/>
                </a:solidFill>
              </a:rPr>
              <a:t>assinatura</a:t>
            </a:r>
            <a:r>
              <a:rPr lang="en-US" dirty="0">
                <a:solidFill>
                  <a:srgbClr val="000000"/>
                </a:solidFill>
              </a:rPr>
              <a:t>. Uma </a:t>
            </a:r>
            <a:r>
              <a:rPr lang="en-US" dirty="0" err="1">
                <a:solidFill>
                  <a:srgbClr val="000000"/>
                </a:solidFill>
              </a:rPr>
              <a:t>assinatura</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válida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inválida</a:t>
            </a:r>
            <a:r>
              <a:rPr lang="en-US" dirty="0">
                <a:solidFill>
                  <a:srgbClr val="000000"/>
                </a:solidFill>
              </a:rPr>
              <a:t> no final da </a:t>
            </a:r>
            <a:r>
              <a:rPr lang="en-US" dirty="0" err="1">
                <a:solidFill>
                  <a:srgbClr val="000000"/>
                </a:solidFill>
              </a:rPr>
              <a:t>verificação</a:t>
            </a:r>
            <a:r>
              <a:rPr lang="en-US" dirty="0">
                <a:solidFill>
                  <a:srgbClr val="000000"/>
                </a:solidFill>
              </a:rPr>
              <a:t>. </a:t>
            </a:r>
          </a:p>
          <a:p>
            <a:endParaRPr lang="en-US" dirty="0">
              <a:solidFill>
                <a:srgbClr val="000000"/>
              </a:solidFill>
            </a:endParaRPr>
          </a:p>
          <a:p>
            <a:r>
              <a:rPr lang="en-US" b="1" dirty="0" err="1">
                <a:solidFill>
                  <a:srgbClr val="F79037"/>
                </a:solidFill>
              </a:rPr>
              <a:t>Rede</a:t>
            </a:r>
            <a:r>
              <a:rPr lang="en-US" b="1" dirty="0">
                <a:solidFill>
                  <a:srgbClr val="F79037"/>
                </a:solidFill>
              </a:rPr>
              <a:t> Peer-to-Peer</a:t>
            </a:r>
          </a:p>
          <a:p>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P2P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têm</a:t>
            </a:r>
            <a:r>
              <a:rPr lang="en-US" dirty="0">
                <a:solidFill>
                  <a:srgbClr val="000000"/>
                </a:solidFill>
              </a:rPr>
              <a:t> o </a:t>
            </a:r>
            <a:r>
              <a:rPr lang="en-US" dirty="0" err="1">
                <a:solidFill>
                  <a:srgbClr val="000000"/>
                </a:solidFill>
              </a:rPr>
              <a:t>mesmo</a:t>
            </a:r>
            <a:r>
              <a:rPr lang="en-US" dirty="0">
                <a:solidFill>
                  <a:srgbClr val="000000"/>
                </a:solidFill>
              </a:rPr>
              <a:t> </a:t>
            </a:r>
            <a:r>
              <a:rPr lang="en-US" dirty="0" err="1">
                <a:solidFill>
                  <a:srgbClr val="000000"/>
                </a:solidFill>
              </a:rPr>
              <a:t>papel</a:t>
            </a:r>
            <a:r>
              <a:rPr lang="en-US" dirty="0">
                <a:solidFill>
                  <a:srgbClr val="000000"/>
                </a:solidFill>
              </a:rPr>
              <a:t>. </a:t>
            </a:r>
            <a:r>
              <a:rPr lang="en-US" dirty="0" err="1">
                <a:solidFill>
                  <a:srgbClr val="000000"/>
                </a:solidFill>
              </a:rPr>
              <a:t>Cada</a:t>
            </a:r>
            <a:r>
              <a:rPr lang="en-US" dirty="0">
                <a:solidFill>
                  <a:srgbClr val="000000"/>
                </a:solidFill>
              </a:rPr>
              <a:t> um deles </a:t>
            </a:r>
            <a:r>
              <a:rPr lang="en-US" dirty="0" err="1">
                <a:solidFill>
                  <a:srgbClr val="000000"/>
                </a:solidFill>
              </a:rPr>
              <a:t>atua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cliente</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solicitando</a:t>
            </a:r>
            <a:r>
              <a:rPr lang="en-US" dirty="0">
                <a:solidFill>
                  <a:srgbClr val="000000"/>
                </a:solidFill>
              </a:rPr>
              <a:t> dados) e </a:t>
            </a:r>
            <a:r>
              <a:rPr lang="en-US" dirty="0" err="1">
                <a:solidFill>
                  <a:srgbClr val="000000"/>
                </a:solidFill>
              </a:rPr>
              <a:t>como</a:t>
            </a:r>
            <a:r>
              <a:rPr lang="en-US" dirty="0">
                <a:solidFill>
                  <a:srgbClr val="000000"/>
                </a:solidFill>
              </a:rPr>
              <a:t> </a:t>
            </a:r>
            <a:r>
              <a:rPr lang="en-US" dirty="0" err="1">
                <a:solidFill>
                  <a:srgbClr val="000000"/>
                </a:solidFill>
              </a:rPr>
              <a:t>servidor</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fornecendo</a:t>
            </a:r>
            <a:r>
              <a:rPr lang="en-US" dirty="0">
                <a:solidFill>
                  <a:srgbClr val="000000"/>
                </a:solidFill>
              </a:rPr>
              <a:t> dados). A </a:t>
            </a:r>
            <a:r>
              <a:rPr lang="en-US" dirty="0" err="1">
                <a:solidFill>
                  <a:srgbClr val="000000"/>
                </a:solidFill>
              </a:rPr>
              <a:t>vantagem</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P2P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se </a:t>
            </a:r>
            <a:r>
              <a:rPr lang="en-US" dirty="0" err="1">
                <a:solidFill>
                  <a:srgbClr val="000000"/>
                </a:solidFill>
              </a:rPr>
              <a:t>uma</a:t>
            </a:r>
            <a:r>
              <a:rPr lang="en-US" dirty="0">
                <a:solidFill>
                  <a:srgbClr val="000000"/>
                </a:solidFill>
              </a:rPr>
              <a:t> </a:t>
            </a:r>
            <a:r>
              <a:rPr lang="en-US" dirty="0" err="1">
                <a:solidFill>
                  <a:srgbClr val="000000"/>
                </a:solidFill>
              </a:rPr>
              <a:t>máquina</a:t>
            </a:r>
            <a:r>
              <a:rPr lang="en-US" dirty="0">
                <a:solidFill>
                  <a:srgbClr val="000000"/>
                </a:solidFill>
              </a:rPr>
              <a:t> </a:t>
            </a:r>
            <a:r>
              <a:rPr lang="en-US" dirty="0" err="1">
                <a:solidFill>
                  <a:srgbClr val="000000"/>
                </a:solidFill>
              </a:rPr>
              <a:t>ficar</a:t>
            </a:r>
            <a:r>
              <a:rPr lang="en-US" dirty="0">
                <a:solidFill>
                  <a:srgbClr val="000000"/>
                </a:solidFill>
              </a:rPr>
              <a:t> </a:t>
            </a:r>
            <a:r>
              <a:rPr lang="en-US" dirty="0" err="1">
                <a:solidFill>
                  <a:srgbClr val="000000"/>
                </a:solidFill>
              </a:rPr>
              <a:t>indisponível</a:t>
            </a:r>
            <a:r>
              <a:rPr lang="en-US" dirty="0">
                <a:solidFill>
                  <a:srgbClr val="000000"/>
                </a:solidFill>
              </a:rPr>
              <a:t>, as </a:t>
            </a:r>
            <a:r>
              <a:rPr lang="en-US" dirty="0" err="1">
                <a:solidFill>
                  <a:srgbClr val="000000"/>
                </a:solidFill>
              </a:rPr>
              <a:t>máquinas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ainda</a:t>
            </a:r>
            <a:r>
              <a:rPr lang="en-US" dirty="0">
                <a:solidFill>
                  <a:srgbClr val="000000"/>
                </a:solidFill>
              </a:rPr>
              <a:t> </a:t>
            </a:r>
            <a:r>
              <a:rPr lang="en-US" dirty="0" err="1">
                <a:solidFill>
                  <a:srgbClr val="000000"/>
                </a:solidFill>
              </a:rPr>
              <a:t>estiverem</a:t>
            </a:r>
            <a:r>
              <a:rPr lang="en-US" dirty="0">
                <a:solidFill>
                  <a:srgbClr val="000000"/>
                </a:solidFill>
              </a:rPr>
              <a:t> </a:t>
            </a:r>
            <a:r>
              <a:rPr lang="en-US" dirty="0" err="1">
                <a:solidFill>
                  <a:srgbClr val="000000"/>
                </a:solidFill>
              </a:rPr>
              <a:t>conectadas</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continuarão</a:t>
            </a:r>
            <a:r>
              <a:rPr lang="en-US" dirty="0">
                <a:solidFill>
                  <a:srgbClr val="000000"/>
                </a:solidFill>
              </a:rPr>
              <a:t> a </a:t>
            </a:r>
            <a:r>
              <a:rPr lang="en-US" dirty="0" err="1">
                <a:solidFill>
                  <a:srgbClr val="000000"/>
                </a:solidFill>
              </a:rPr>
              <a:t>fornecer</a:t>
            </a:r>
            <a:r>
              <a:rPr lang="en-US" dirty="0">
                <a:solidFill>
                  <a:srgbClr val="000000"/>
                </a:solidFill>
              </a:rPr>
              <a:t> </a:t>
            </a:r>
            <a:r>
              <a:rPr lang="en-US" dirty="0" err="1">
                <a:solidFill>
                  <a:srgbClr val="000000"/>
                </a:solidFill>
              </a:rPr>
              <a:t>serviços</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arquitetura</a:t>
            </a:r>
            <a:r>
              <a:rPr lang="en-US" dirty="0">
                <a:solidFill>
                  <a:srgbClr val="000000"/>
                </a:solidFill>
              </a:rPr>
              <a:t> de </a:t>
            </a:r>
            <a:r>
              <a:rPr lang="en-US" dirty="0" err="1">
                <a:solidFill>
                  <a:srgbClr val="000000"/>
                </a:solidFill>
              </a:rPr>
              <a:t>sistema</a:t>
            </a:r>
            <a:r>
              <a:rPr lang="en-US" dirty="0">
                <a:solidFill>
                  <a:srgbClr val="000000"/>
                </a:solidFill>
              </a:rPr>
              <a:t> </a:t>
            </a:r>
            <a:r>
              <a:rPr lang="en-US" dirty="0" err="1">
                <a:solidFill>
                  <a:srgbClr val="000000"/>
                </a:solidFill>
              </a:rPr>
              <a:t>torna</a:t>
            </a:r>
            <a:r>
              <a:rPr lang="en-US" dirty="0">
                <a:solidFill>
                  <a:srgbClr val="000000"/>
                </a:solidFill>
              </a:rPr>
              <a:t> 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resilientes</a:t>
            </a:r>
            <a:r>
              <a:rPr lang="en-US" dirty="0">
                <a:solidFill>
                  <a:srgbClr val="000000"/>
                </a:solidFill>
              </a:rPr>
              <a:t> a </a:t>
            </a:r>
            <a:r>
              <a:rPr lang="en-US" dirty="0" err="1">
                <a:solidFill>
                  <a:srgbClr val="000000"/>
                </a:solidFill>
              </a:rPr>
              <a:t>pontos</a:t>
            </a:r>
            <a:r>
              <a:rPr lang="en-US" dirty="0">
                <a:solidFill>
                  <a:srgbClr val="000000"/>
                </a:solidFill>
              </a:rPr>
              <a:t> </a:t>
            </a:r>
            <a:r>
              <a:rPr lang="en-US" dirty="0" err="1">
                <a:solidFill>
                  <a:srgbClr val="000000"/>
                </a:solidFill>
              </a:rPr>
              <a:t>únicos</a:t>
            </a:r>
            <a:r>
              <a:rPr lang="en-US" dirty="0">
                <a:solidFill>
                  <a:srgbClr val="000000"/>
                </a:solidFill>
              </a:rPr>
              <a:t> de </a:t>
            </a:r>
            <a:r>
              <a:rPr lang="en-US" dirty="0" err="1">
                <a:solidFill>
                  <a:srgbClr val="000000"/>
                </a:solidFill>
              </a:rPr>
              <a:t>falha</a:t>
            </a:r>
            <a:r>
              <a:rPr lang="en-US" dirty="0">
                <a:solidFill>
                  <a:srgbClr val="000000"/>
                </a:solidFill>
              </a:rPr>
              <a:t>.</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a:xfrm>
            <a:off x="715877" y="592124"/>
            <a:ext cx="3019602" cy="879667"/>
          </a:xfrm>
        </p:spPr>
        <p:txBody>
          <a:bodyPr/>
          <a:lstStyle/>
          <a:p>
            <a:r>
              <a:rPr lang="en-US" sz="1800" b="0" dirty="0"/>
              <a:t>5.6 </a:t>
            </a:r>
            <a:r>
              <a:rPr lang="en-US" sz="1800" b="0" dirty="0" err="1"/>
              <a:t>Mecanismos</a:t>
            </a:r>
            <a:r>
              <a:rPr lang="en-US" sz="1800" b="0" dirty="0"/>
              <a:t> de </a:t>
            </a:r>
            <a:r>
              <a:rPr lang="en-US" sz="1800" b="0" dirty="0" err="1"/>
              <a:t>Consenso</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213918"/>
            <a:ext cx="2870182" cy="7944455"/>
          </a:xfrm>
        </p:spPr>
        <p:txBody>
          <a:bodyPr/>
          <a:lstStyle/>
          <a:p>
            <a:pPr algn="just">
              <a:spcBef>
                <a:spcPts val="200"/>
              </a:spcBef>
            </a:pPr>
            <a:r>
              <a:rPr lang="en-US" b="1" dirty="0" err="1">
                <a:solidFill>
                  <a:srgbClr val="F79037"/>
                </a:solidFill>
              </a:rPr>
              <a:t>Mineração</a:t>
            </a:r>
            <a:r>
              <a:rPr lang="en-US" b="1" dirty="0">
                <a:solidFill>
                  <a:srgbClr val="F79037"/>
                </a:solidFill>
              </a:rPr>
              <a:t> e </a:t>
            </a:r>
            <a:r>
              <a:rPr lang="en-US" b="1" dirty="0" err="1">
                <a:solidFill>
                  <a:srgbClr val="F79037"/>
                </a:solidFill>
              </a:rPr>
              <a:t>Consenso</a:t>
            </a:r>
            <a:endParaRPr lang="en-US" b="1" dirty="0">
              <a:solidFill>
                <a:srgbClr val="F79037"/>
              </a:solidFill>
            </a:endParaRPr>
          </a:p>
          <a:p>
            <a:pPr algn="just">
              <a:spcBef>
                <a:spcPts val="200"/>
              </a:spcBef>
            </a:pPr>
            <a:r>
              <a:rPr lang="en-US" dirty="0" err="1"/>
              <a:t>Cada</a:t>
            </a:r>
            <a:r>
              <a:rPr lang="en-US" dirty="0"/>
              <a:t> </a:t>
            </a:r>
            <a:r>
              <a:rPr lang="en-US" dirty="0" err="1"/>
              <a:t>blockchain</a:t>
            </a:r>
            <a:r>
              <a:rPr lang="en-US" dirty="0"/>
              <a:t> </a:t>
            </a:r>
            <a:r>
              <a:rPr lang="en-US" dirty="0" err="1"/>
              <a:t>deve</a:t>
            </a:r>
            <a:r>
              <a:rPr lang="en-US" dirty="0"/>
              <a:t> </a:t>
            </a:r>
            <a:r>
              <a:rPr lang="en-US" dirty="0" err="1"/>
              <a:t>escolher</a:t>
            </a:r>
            <a:r>
              <a:rPr lang="en-US" dirty="0"/>
              <a:t> um </a:t>
            </a:r>
            <a:r>
              <a:rPr lang="en-US" dirty="0" err="1"/>
              <a:t>mecanismo</a:t>
            </a:r>
            <a:r>
              <a:rPr lang="en-US" dirty="0"/>
              <a:t> </a:t>
            </a:r>
            <a:r>
              <a:rPr lang="en-US" dirty="0" err="1"/>
              <a:t>que</a:t>
            </a:r>
            <a:r>
              <a:rPr lang="en-US" dirty="0"/>
              <a:t> </a:t>
            </a:r>
            <a:r>
              <a:rPr lang="en-US" dirty="0" err="1"/>
              <a:t>garanta</a:t>
            </a:r>
            <a:r>
              <a:rPr lang="en-US" dirty="0"/>
              <a:t> </a:t>
            </a:r>
            <a:r>
              <a:rPr lang="en-US" dirty="0" err="1"/>
              <a:t>que</a:t>
            </a:r>
            <a:r>
              <a:rPr lang="en-US" dirty="0"/>
              <a:t> </a:t>
            </a:r>
            <a:r>
              <a:rPr lang="en-US" dirty="0" err="1"/>
              <a:t>todos</a:t>
            </a:r>
            <a:r>
              <a:rPr lang="en-US" dirty="0"/>
              <a:t> </a:t>
            </a:r>
            <a:r>
              <a:rPr lang="en-US" dirty="0" err="1"/>
              <a:t>os</a:t>
            </a:r>
            <a:r>
              <a:rPr lang="en-US" dirty="0"/>
              <a:t> </a:t>
            </a:r>
            <a:r>
              <a:rPr lang="en-US" dirty="0" err="1"/>
              <a:t>participantes</a:t>
            </a:r>
            <a:r>
              <a:rPr lang="en-US" dirty="0"/>
              <a:t> </a:t>
            </a:r>
            <a:r>
              <a:rPr lang="en-US" dirty="0" err="1"/>
              <a:t>concordem</a:t>
            </a:r>
            <a:r>
              <a:rPr lang="en-US" dirty="0"/>
              <a:t> com </a:t>
            </a:r>
            <a:r>
              <a:rPr lang="en-US" dirty="0" err="1"/>
              <a:t>uma</a:t>
            </a:r>
            <a:r>
              <a:rPr lang="en-US" dirty="0"/>
              <a:t> </a:t>
            </a:r>
            <a:r>
              <a:rPr lang="en-US" dirty="0" err="1"/>
              <a:t>única</a:t>
            </a:r>
            <a:r>
              <a:rPr lang="en-US" dirty="0"/>
              <a:t> </a:t>
            </a:r>
            <a:r>
              <a:rPr lang="en-US" dirty="0" err="1"/>
              <a:t>verdade</a:t>
            </a:r>
            <a:r>
              <a:rPr lang="en-US" dirty="0"/>
              <a:t> </a:t>
            </a:r>
            <a:r>
              <a:rPr lang="en-US" dirty="0" err="1"/>
              <a:t>sobre</a:t>
            </a:r>
            <a:r>
              <a:rPr lang="en-US" dirty="0"/>
              <a:t> </a:t>
            </a:r>
            <a:r>
              <a:rPr lang="en-US" dirty="0" err="1"/>
              <a:t>os</a:t>
            </a:r>
            <a:r>
              <a:rPr lang="en-US" dirty="0"/>
              <a:t> dados. </a:t>
            </a:r>
            <a:r>
              <a:rPr lang="en-US" dirty="0" err="1"/>
              <a:t>Pense</a:t>
            </a:r>
            <a:r>
              <a:rPr lang="en-US" dirty="0"/>
              <a:t> </a:t>
            </a:r>
            <a:r>
              <a:rPr lang="en-US" dirty="0" err="1"/>
              <a:t>nisso</a:t>
            </a:r>
            <a:r>
              <a:rPr lang="en-US" dirty="0"/>
              <a:t> </a:t>
            </a:r>
            <a:r>
              <a:rPr lang="en-US" dirty="0" err="1"/>
              <a:t>como</a:t>
            </a:r>
            <a:r>
              <a:rPr lang="en-US" dirty="0"/>
              <a:t> </a:t>
            </a:r>
            <a:r>
              <a:rPr lang="en-US" dirty="0" err="1"/>
              <a:t>uma</a:t>
            </a:r>
            <a:r>
              <a:rPr lang="en-US" dirty="0"/>
              <a:t> forma </a:t>
            </a:r>
            <a:r>
              <a:rPr lang="en-US" dirty="0" err="1"/>
              <a:t>padronizada</a:t>
            </a:r>
            <a:r>
              <a:rPr lang="en-US" dirty="0"/>
              <a:t> de </a:t>
            </a:r>
            <a:r>
              <a:rPr lang="en-US" dirty="0" err="1"/>
              <a:t>fazer</a:t>
            </a:r>
            <a:r>
              <a:rPr lang="en-US" dirty="0"/>
              <a:t> com </a:t>
            </a:r>
            <a:r>
              <a:rPr lang="en-US" dirty="0" err="1"/>
              <a:t>que</a:t>
            </a:r>
            <a:r>
              <a:rPr lang="en-US" dirty="0"/>
              <a:t> </a:t>
            </a:r>
            <a:r>
              <a:rPr lang="en-US" dirty="0" err="1"/>
              <a:t>todos</a:t>
            </a:r>
            <a:r>
              <a:rPr lang="en-US" dirty="0"/>
              <a:t> </a:t>
            </a:r>
            <a:r>
              <a:rPr lang="en-US" dirty="0" err="1"/>
              <a:t>os</a:t>
            </a:r>
            <a:r>
              <a:rPr lang="en-US" dirty="0"/>
              <a:t> </a:t>
            </a:r>
            <a:r>
              <a:rPr lang="en-US" dirty="0" err="1"/>
              <a:t>políticos</a:t>
            </a:r>
            <a:r>
              <a:rPr lang="en-US" dirty="0"/>
              <a:t> </a:t>
            </a:r>
            <a:r>
              <a:rPr lang="en-US" dirty="0" err="1"/>
              <a:t>num</a:t>
            </a:r>
            <a:r>
              <a:rPr lang="en-US" dirty="0"/>
              <a:t> </a:t>
            </a:r>
            <a:r>
              <a:rPr lang="en-US" dirty="0" err="1"/>
              <a:t>parlamento</a:t>
            </a:r>
            <a:r>
              <a:rPr lang="en-US" dirty="0"/>
              <a:t> </a:t>
            </a:r>
            <a:r>
              <a:rPr lang="en-US" dirty="0" err="1"/>
              <a:t>cheguem</a:t>
            </a:r>
            <a:r>
              <a:rPr lang="en-US" dirty="0"/>
              <a:t> a um </a:t>
            </a:r>
            <a:r>
              <a:rPr lang="en-US" dirty="0" err="1"/>
              <a:t>acordo</a:t>
            </a:r>
            <a:r>
              <a:rPr lang="en-US" dirty="0"/>
              <a:t> </a:t>
            </a:r>
            <a:r>
              <a:rPr lang="en-US" dirty="0" err="1"/>
              <a:t>sobre</a:t>
            </a:r>
            <a:r>
              <a:rPr lang="en-US" dirty="0"/>
              <a:t> </a:t>
            </a:r>
            <a:r>
              <a:rPr lang="en-US" dirty="0" err="1"/>
              <a:t>uma</a:t>
            </a:r>
            <a:r>
              <a:rPr lang="en-US" dirty="0"/>
              <a:t> </a:t>
            </a:r>
            <a:r>
              <a:rPr lang="en-US" dirty="0" err="1"/>
              <a:t>opinião</a:t>
            </a:r>
            <a:r>
              <a:rPr lang="en-US" dirty="0"/>
              <a:t> o </a:t>
            </a:r>
            <a:r>
              <a:rPr lang="en-US" dirty="0" err="1"/>
              <a:t>mais</a:t>
            </a:r>
            <a:r>
              <a:rPr lang="en-US" dirty="0"/>
              <a:t> </a:t>
            </a:r>
            <a:r>
              <a:rPr lang="en-US" dirty="0" err="1"/>
              <a:t>rápido</a:t>
            </a:r>
            <a:r>
              <a:rPr lang="en-US" dirty="0"/>
              <a:t> </a:t>
            </a:r>
            <a:r>
              <a:rPr lang="en-US" dirty="0" err="1"/>
              <a:t>possível</a:t>
            </a:r>
            <a:r>
              <a:rPr lang="en-US" dirty="0"/>
              <a:t>. Como </a:t>
            </a:r>
            <a:r>
              <a:rPr lang="en-US" dirty="0" err="1"/>
              <a:t>os</a:t>
            </a:r>
            <a:r>
              <a:rPr lang="en-US" dirty="0"/>
              <a:t> </a:t>
            </a:r>
            <a:r>
              <a:rPr lang="en-US" dirty="0" err="1"/>
              <a:t>políticos</a:t>
            </a:r>
            <a:r>
              <a:rPr lang="en-US" dirty="0"/>
              <a:t> </a:t>
            </a:r>
            <a:r>
              <a:rPr lang="en-US" dirty="0" err="1"/>
              <a:t>provavelmente</a:t>
            </a:r>
            <a:r>
              <a:rPr lang="en-US" dirty="0"/>
              <a:t> </a:t>
            </a:r>
            <a:r>
              <a:rPr lang="en-US" dirty="0" err="1"/>
              <a:t>precisam</a:t>
            </a:r>
            <a:r>
              <a:rPr lang="en-US" dirty="0"/>
              <a:t> </a:t>
            </a:r>
            <a:r>
              <a:rPr lang="en-US" dirty="0" err="1"/>
              <a:t>discuti</a:t>
            </a:r>
            <a:r>
              <a:rPr lang="en-US" dirty="0"/>
              <a:t>-lo, </a:t>
            </a:r>
            <a:r>
              <a:rPr lang="en-US" dirty="0" err="1"/>
              <a:t>todos</a:t>
            </a:r>
            <a:r>
              <a:rPr lang="en-US" dirty="0"/>
              <a:t> </a:t>
            </a:r>
            <a:r>
              <a:rPr lang="en-US" dirty="0" err="1"/>
              <a:t>os</a:t>
            </a:r>
            <a:r>
              <a:rPr lang="en-US" dirty="0"/>
              <a:t> </a:t>
            </a:r>
            <a:r>
              <a:rPr lang="en-US" dirty="0" err="1"/>
              <a:t>participantes</a:t>
            </a:r>
            <a:r>
              <a:rPr lang="en-US" dirty="0"/>
              <a:t> de </a:t>
            </a:r>
            <a:r>
              <a:rPr lang="en-US" dirty="0" err="1"/>
              <a:t>uma</a:t>
            </a:r>
            <a:r>
              <a:rPr lang="en-US" dirty="0"/>
              <a:t> </a:t>
            </a:r>
            <a:r>
              <a:rPr lang="en-US" dirty="0" err="1"/>
              <a:t>rede</a:t>
            </a:r>
            <a:r>
              <a:rPr lang="en-US" dirty="0"/>
              <a:t> </a:t>
            </a:r>
            <a:r>
              <a:rPr lang="en-US" dirty="0" err="1"/>
              <a:t>blockchain</a:t>
            </a:r>
            <a:r>
              <a:rPr lang="en-US" dirty="0"/>
              <a:t> </a:t>
            </a:r>
            <a:r>
              <a:rPr lang="en-US" dirty="0" err="1"/>
              <a:t>também</a:t>
            </a:r>
            <a:r>
              <a:rPr lang="en-US" dirty="0"/>
              <a:t> o </a:t>
            </a:r>
            <a:r>
              <a:rPr lang="en-US" dirty="0" err="1"/>
              <a:t>fazem</a:t>
            </a:r>
            <a:r>
              <a:rPr lang="en-US" dirty="0"/>
              <a:t> </a:t>
            </a:r>
            <a:r>
              <a:rPr lang="en-US" dirty="0" err="1"/>
              <a:t>comunicando</a:t>
            </a:r>
            <a:r>
              <a:rPr lang="en-US" dirty="0"/>
              <a:t> entre </a:t>
            </a:r>
            <a:r>
              <a:rPr lang="en-US" dirty="0" err="1"/>
              <a:t>si</a:t>
            </a:r>
            <a:r>
              <a:rPr lang="en-US" dirty="0"/>
              <a:t> </a:t>
            </a:r>
            <a:r>
              <a:rPr lang="en-US" dirty="0" err="1"/>
              <a:t>por</a:t>
            </a:r>
            <a:r>
              <a:rPr lang="en-US" dirty="0"/>
              <a:t> </a:t>
            </a:r>
            <a:r>
              <a:rPr lang="en-US" dirty="0" err="1"/>
              <a:t>meio</a:t>
            </a:r>
            <a:r>
              <a:rPr lang="en-US" dirty="0"/>
              <a:t> da </a:t>
            </a:r>
            <a:r>
              <a:rPr lang="en-US" dirty="0" err="1"/>
              <a:t>rede</a:t>
            </a:r>
            <a:r>
              <a:rPr lang="en-US" dirty="0"/>
              <a:t>. </a:t>
            </a:r>
            <a:r>
              <a:rPr lang="en-US" dirty="0" err="1"/>
              <a:t>Os</a:t>
            </a:r>
            <a:r>
              <a:rPr lang="en-US" dirty="0"/>
              <a:t> </a:t>
            </a:r>
            <a:r>
              <a:rPr lang="en-US" dirty="0" err="1"/>
              <a:t>protocolos</a:t>
            </a:r>
            <a:r>
              <a:rPr lang="en-US" dirty="0"/>
              <a:t> de </a:t>
            </a:r>
            <a:r>
              <a:rPr lang="en-US" dirty="0" err="1"/>
              <a:t>comunicação</a:t>
            </a:r>
            <a:r>
              <a:rPr lang="en-US" dirty="0"/>
              <a:t> são </a:t>
            </a:r>
            <a:r>
              <a:rPr lang="en-US" dirty="0" err="1"/>
              <a:t>implementados</a:t>
            </a:r>
            <a:r>
              <a:rPr lang="en-US" dirty="0"/>
              <a:t> no software </a:t>
            </a:r>
            <a:r>
              <a:rPr lang="en-US" dirty="0" err="1"/>
              <a:t>que</a:t>
            </a:r>
            <a:r>
              <a:rPr lang="en-US" dirty="0"/>
              <a:t> </a:t>
            </a:r>
            <a:r>
              <a:rPr lang="en-US" dirty="0" err="1"/>
              <a:t>é</a:t>
            </a:r>
            <a:r>
              <a:rPr lang="en-US" dirty="0"/>
              <a:t> </a:t>
            </a:r>
            <a:r>
              <a:rPr lang="en-US" dirty="0" err="1"/>
              <a:t>executado</a:t>
            </a:r>
            <a:r>
              <a:rPr lang="en-US" dirty="0"/>
              <a:t> </a:t>
            </a:r>
            <a:r>
              <a:rPr lang="en-US" dirty="0" err="1"/>
              <a:t>em</a:t>
            </a:r>
            <a:r>
              <a:rPr lang="en-US" dirty="0"/>
              <a:t> </a:t>
            </a:r>
            <a:r>
              <a:rPr lang="en-US" dirty="0" err="1"/>
              <a:t>todos</a:t>
            </a:r>
            <a:r>
              <a:rPr lang="en-US" dirty="0"/>
              <a:t> </a:t>
            </a:r>
            <a:r>
              <a:rPr lang="en-US" dirty="0" err="1"/>
              <a:t>os</a:t>
            </a:r>
            <a:r>
              <a:rPr lang="en-US" dirty="0"/>
              <a:t> </a:t>
            </a:r>
            <a:r>
              <a:rPr lang="en-US" dirty="0" err="1"/>
              <a:t>dispositivos</a:t>
            </a:r>
            <a:r>
              <a:rPr lang="en-US" dirty="0"/>
              <a:t> </a:t>
            </a:r>
            <a:r>
              <a:rPr lang="en-US" dirty="0" err="1"/>
              <a:t>participantes</a:t>
            </a:r>
            <a:r>
              <a:rPr lang="en-US" dirty="0"/>
              <a:t>. No </a:t>
            </a:r>
            <a:r>
              <a:rPr lang="en-US" dirty="0" err="1"/>
              <a:t>entanto</a:t>
            </a:r>
            <a:r>
              <a:rPr lang="en-US" dirty="0"/>
              <a:t>, a </a:t>
            </a:r>
            <a:r>
              <a:rPr lang="en-US" dirty="0" err="1"/>
              <a:t>comunicação</a:t>
            </a:r>
            <a:r>
              <a:rPr lang="en-US" dirty="0"/>
              <a:t> </a:t>
            </a:r>
            <a:r>
              <a:rPr lang="en-US" dirty="0" err="1"/>
              <a:t>não</a:t>
            </a:r>
            <a:r>
              <a:rPr lang="en-US" dirty="0"/>
              <a:t> </a:t>
            </a:r>
            <a:r>
              <a:rPr lang="en-US" dirty="0" err="1"/>
              <a:t>é</a:t>
            </a:r>
            <a:r>
              <a:rPr lang="en-US" dirty="0"/>
              <a:t> </a:t>
            </a:r>
            <a:r>
              <a:rPr lang="en-US" dirty="0" err="1"/>
              <a:t>sobre</a:t>
            </a:r>
            <a:r>
              <a:rPr lang="en-US" dirty="0"/>
              <a:t> </a:t>
            </a:r>
            <a:r>
              <a:rPr lang="en-US" dirty="0" err="1"/>
              <a:t>uma</a:t>
            </a:r>
            <a:r>
              <a:rPr lang="en-US" dirty="0"/>
              <a:t> </a:t>
            </a:r>
            <a:r>
              <a:rPr lang="en-US" dirty="0" err="1"/>
              <a:t>opinião</a:t>
            </a:r>
            <a:r>
              <a:rPr lang="en-US" dirty="0"/>
              <a:t> </a:t>
            </a:r>
            <a:r>
              <a:rPr lang="en-US" dirty="0" err="1"/>
              <a:t>política</a:t>
            </a:r>
            <a:r>
              <a:rPr lang="en-US" dirty="0"/>
              <a:t>, mas </a:t>
            </a:r>
            <a:r>
              <a:rPr lang="en-US" dirty="0" err="1"/>
              <a:t>sobre</a:t>
            </a:r>
            <a:r>
              <a:rPr lang="en-US" dirty="0"/>
              <a:t> o status dos dados do </a:t>
            </a:r>
            <a:r>
              <a:rPr lang="en-US" dirty="0" err="1"/>
              <a:t>blockchain</a:t>
            </a:r>
            <a:r>
              <a:rPr lang="en-US" dirty="0"/>
              <a:t>, </a:t>
            </a:r>
            <a:r>
              <a:rPr lang="en-US" dirty="0" err="1"/>
              <a:t>como</a:t>
            </a:r>
            <a:r>
              <a:rPr lang="en-US" dirty="0"/>
              <a:t> o </a:t>
            </a:r>
            <a:r>
              <a:rPr lang="en-US" dirty="0" err="1"/>
              <a:t>histórico</a:t>
            </a:r>
            <a:r>
              <a:rPr lang="en-US" dirty="0"/>
              <a:t> de </a:t>
            </a:r>
            <a:r>
              <a:rPr lang="en-US" dirty="0" err="1"/>
              <a:t>transações</a:t>
            </a:r>
            <a:r>
              <a:rPr lang="en-US" dirty="0"/>
              <a:t> de </a:t>
            </a:r>
            <a:r>
              <a:rPr lang="en-US" dirty="0" err="1"/>
              <a:t>uma</a:t>
            </a:r>
            <a:r>
              <a:rPr lang="en-US" dirty="0"/>
              <a:t> </a:t>
            </a:r>
            <a:r>
              <a:rPr lang="en-US" dirty="0" err="1"/>
              <a:t>moeda</a:t>
            </a:r>
            <a:r>
              <a:rPr lang="en-US" dirty="0"/>
              <a:t> </a:t>
            </a:r>
            <a:r>
              <a:rPr lang="en-US" dirty="0" err="1"/>
              <a:t>como</a:t>
            </a:r>
            <a:r>
              <a:rPr lang="en-US" dirty="0"/>
              <a:t> o </a:t>
            </a:r>
            <a:r>
              <a:rPr lang="en-US" dirty="0" err="1"/>
              <a:t>Bitcoin</a:t>
            </a:r>
            <a:r>
              <a:rPr lang="en-US" dirty="0"/>
              <a:t>. Para resolver </a:t>
            </a:r>
            <a:r>
              <a:rPr lang="en-US" dirty="0" err="1"/>
              <a:t>esse</a:t>
            </a:r>
            <a:r>
              <a:rPr lang="en-US" dirty="0"/>
              <a:t> </a:t>
            </a:r>
            <a:r>
              <a:rPr lang="en-US" dirty="0" err="1"/>
              <a:t>problema</a:t>
            </a:r>
            <a:r>
              <a:rPr lang="en-US" dirty="0"/>
              <a:t> </a:t>
            </a:r>
            <a:r>
              <a:rPr lang="en-US" dirty="0" err="1"/>
              <a:t>nas</a:t>
            </a:r>
            <a:r>
              <a:rPr lang="en-US" dirty="0"/>
              <a:t> </a:t>
            </a:r>
            <a:r>
              <a:rPr lang="en-US" dirty="0" err="1"/>
              <a:t>redes</a:t>
            </a:r>
            <a:r>
              <a:rPr lang="en-US" dirty="0"/>
              <a:t> </a:t>
            </a:r>
            <a:r>
              <a:rPr lang="en-US" dirty="0" err="1"/>
              <a:t>blockchain</a:t>
            </a:r>
            <a:r>
              <a:rPr lang="en-US" dirty="0"/>
              <a:t>, um </a:t>
            </a:r>
            <a:r>
              <a:rPr lang="en-US" dirty="0" err="1"/>
              <a:t>mecanismo</a:t>
            </a:r>
            <a:r>
              <a:rPr lang="en-US" dirty="0"/>
              <a:t> de </a:t>
            </a:r>
            <a:r>
              <a:rPr lang="en-US" dirty="0" err="1"/>
              <a:t>consenso</a:t>
            </a:r>
            <a:r>
              <a:rPr lang="en-US" dirty="0"/>
              <a:t> </a:t>
            </a:r>
            <a:r>
              <a:rPr lang="en-US" dirty="0" err="1"/>
              <a:t>é</a:t>
            </a:r>
            <a:r>
              <a:rPr lang="en-US" dirty="0"/>
              <a:t> </a:t>
            </a:r>
            <a:r>
              <a:rPr lang="en-US" dirty="0" err="1"/>
              <a:t>usado</a:t>
            </a:r>
            <a:r>
              <a:rPr lang="en-US" dirty="0"/>
              <a:t>.</a:t>
            </a:r>
          </a:p>
          <a:p>
            <a:pPr algn="just">
              <a:spcBef>
                <a:spcPts val="200"/>
              </a:spcBef>
            </a:pPr>
            <a:endParaRPr lang="en-US" dirty="0"/>
          </a:p>
          <a:p>
            <a:pPr algn="just"/>
            <a:r>
              <a:rPr lang="en-US" b="1" dirty="0">
                <a:solidFill>
                  <a:srgbClr val="F79037"/>
                </a:solidFill>
              </a:rPr>
              <a:t>O </a:t>
            </a:r>
            <a:r>
              <a:rPr lang="en-US" b="1" dirty="0" err="1">
                <a:solidFill>
                  <a:srgbClr val="F79037"/>
                </a:solidFill>
              </a:rPr>
              <a:t>problema</a:t>
            </a:r>
            <a:r>
              <a:rPr lang="en-US" b="1" dirty="0">
                <a:solidFill>
                  <a:srgbClr val="F79037"/>
                </a:solidFill>
              </a:rPr>
              <a:t> dos </a:t>
            </a:r>
            <a:r>
              <a:rPr lang="en-US" b="1" dirty="0" err="1">
                <a:solidFill>
                  <a:srgbClr val="F79037"/>
                </a:solidFill>
              </a:rPr>
              <a:t>generais</a:t>
            </a:r>
            <a:r>
              <a:rPr lang="en-US" b="1" dirty="0">
                <a:solidFill>
                  <a:srgbClr val="F79037"/>
                </a:solidFill>
              </a:rPr>
              <a:t> </a:t>
            </a:r>
            <a:r>
              <a:rPr lang="en-US" b="1" dirty="0" err="1">
                <a:solidFill>
                  <a:srgbClr val="F79037"/>
                </a:solidFill>
              </a:rPr>
              <a:t>bizantinos</a:t>
            </a:r>
            <a:endParaRPr lang="en-US" b="1" dirty="0">
              <a:solidFill>
                <a:srgbClr val="F79037"/>
              </a:solidFill>
            </a:endParaRPr>
          </a:p>
          <a:p>
            <a:pPr algn="just"/>
            <a:r>
              <a:rPr lang="en-US" dirty="0" err="1"/>
              <a:t>Os</a:t>
            </a:r>
            <a:r>
              <a:rPr lang="en-US" dirty="0"/>
              <a:t> </a:t>
            </a:r>
            <a:r>
              <a:rPr lang="en-US" dirty="0" err="1"/>
              <a:t>vários</a:t>
            </a:r>
            <a:r>
              <a:rPr lang="en-US" dirty="0"/>
              <a:t> </a:t>
            </a:r>
            <a:r>
              <a:rPr lang="en-US" dirty="0" err="1"/>
              <a:t>mecanismos</a:t>
            </a:r>
            <a:r>
              <a:rPr lang="en-US" dirty="0"/>
              <a:t> de </a:t>
            </a:r>
            <a:r>
              <a:rPr lang="en-US" dirty="0" err="1"/>
              <a:t>consenso</a:t>
            </a:r>
            <a:r>
              <a:rPr lang="en-US" dirty="0"/>
              <a:t> </a:t>
            </a:r>
            <a:r>
              <a:rPr lang="en-US" dirty="0" err="1"/>
              <a:t>resolvem</a:t>
            </a:r>
            <a:r>
              <a:rPr lang="en-US" dirty="0"/>
              <a:t> um </a:t>
            </a:r>
            <a:r>
              <a:rPr lang="en-US" dirty="0" err="1"/>
              <a:t>problema</a:t>
            </a:r>
            <a:r>
              <a:rPr lang="en-US" dirty="0"/>
              <a:t> </a:t>
            </a:r>
            <a:r>
              <a:rPr lang="en-US" dirty="0" err="1"/>
              <a:t>antigo</a:t>
            </a:r>
            <a:r>
              <a:rPr lang="en-US" dirty="0"/>
              <a:t>, </a:t>
            </a:r>
            <a:r>
              <a:rPr lang="en-US" dirty="0" err="1"/>
              <a:t>conhecido</a:t>
            </a:r>
            <a:r>
              <a:rPr lang="en-US" dirty="0"/>
              <a:t> </a:t>
            </a:r>
            <a:r>
              <a:rPr lang="en-US" dirty="0" err="1"/>
              <a:t>como</a:t>
            </a:r>
            <a:r>
              <a:rPr lang="en-US" dirty="0"/>
              <a:t> o </a:t>
            </a:r>
            <a:r>
              <a:rPr lang="en-US" dirty="0" err="1"/>
              <a:t>problema</a:t>
            </a:r>
            <a:r>
              <a:rPr lang="en-US" dirty="0"/>
              <a:t> dos </a:t>
            </a:r>
            <a:r>
              <a:rPr lang="en-US" dirty="0" err="1"/>
              <a:t>generais</a:t>
            </a:r>
            <a:r>
              <a:rPr lang="en-US" dirty="0"/>
              <a:t> </a:t>
            </a:r>
            <a:r>
              <a:rPr lang="en-US" dirty="0" err="1"/>
              <a:t>bizantinos</a:t>
            </a:r>
            <a:r>
              <a:rPr lang="en-US" dirty="0"/>
              <a:t>. O </a:t>
            </a:r>
            <a:r>
              <a:rPr lang="en-US" dirty="0" err="1"/>
              <a:t>dilema</a:t>
            </a:r>
            <a:r>
              <a:rPr lang="en-US" dirty="0"/>
              <a:t> </a:t>
            </a:r>
            <a:r>
              <a:rPr lang="en-US" dirty="0" err="1"/>
              <a:t>inicial</a:t>
            </a:r>
            <a:r>
              <a:rPr lang="en-US" dirty="0"/>
              <a:t> </a:t>
            </a:r>
            <a:r>
              <a:rPr lang="en-US" dirty="0" err="1"/>
              <a:t>é</a:t>
            </a:r>
            <a:r>
              <a:rPr lang="en-US" dirty="0"/>
              <a:t> o </a:t>
            </a:r>
            <a:r>
              <a:rPr lang="en-US" dirty="0" err="1"/>
              <a:t>seguinte</a:t>
            </a:r>
            <a:r>
              <a:rPr lang="en-US" dirty="0"/>
              <a:t>:</a:t>
            </a:r>
          </a:p>
          <a:p>
            <a:pPr algn="just"/>
            <a:endParaRPr lang="en-US" dirty="0"/>
          </a:p>
          <a:p>
            <a:pPr algn="just"/>
            <a:r>
              <a:rPr lang="en-US" dirty="0"/>
              <a:t>Uma </a:t>
            </a:r>
            <a:r>
              <a:rPr lang="en-US" dirty="0" err="1"/>
              <a:t>rainha</a:t>
            </a:r>
            <a:r>
              <a:rPr lang="en-US" dirty="0"/>
              <a:t> </a:t>
            </a:r>
            <a:r>
              <a:rPr lang="en-US" dirty="0" err="1"/>
              <a:t>está</a:t>
            </a:r>
            <a:r>
              <a:rPr lang="en-US" dirty="0"/>
              <a:t> </a:t>
            </a:r>
            <a:r>
              <a:rPr lang="en-US" dirty="0" err="1"/>
              <a:t>presa</a:t>
            </a:r>
            <a:r>
              <a:rPr lang="en-US" dirty="0"/>
              <a:t> no </a:t>
            </a:r>
            <a:r>
              <a:rPr lang="en-US" dirty="0" err="1"/>
              <a:t>seu</a:t>
            </a:r>
            <a:r>
              <a:rPr lang="en-US" dirty="0"/>
              <a:t> </a:t>
            </a:r>
            <a:r>
              <a:rPr lang="en-US" dirty="0" err="1"/>
              <a:t>castelo</a:t>
            </a:r>
            <a:r>
              <a:rPr lang="en-US" dirty="0"/>
              <a:t> com </a:t>
            </a:r>
            <a:r>
              <a:rPr lang="en-US" dirty="0" err="1"/>
              <a:t>os</a:t>
            </a:r>
            <a:r>
              <a:rPr lang="en-US" dirty="0"/>
              <a:t> </a:t>
            </a:r>
            <a:r>
              <a:rPr lang="en-US" dirty="0" err="1"/>
              <a:t>seus</a:t>
            </a:r>
            <a:r>
              <a:rPr lang="en-US" dirty="0"/>
              <a:t> 500 </a:t>
            </a:r>
            <a:r>
              <a:rPr lang="en-US" dirty="0" err="1"/>
              <a:t>soldados</a:t>
            </a:r>
            <a:r>
              <a:rPr lang="en-US" dirty="0"/>
              <a:t> </a:t>
            </a:r>
            <a:r>
              <a:rPr lang="en-US" dirty="0" err="1"/>
              <a:t>porque</a:t>
            </a:r>
            <a:r>
              <a:rPr lang="en-US" dirty="0"/>
              <a:t> o </a:t>
            </a:r>
            <a:r>
              <a:rPr lang="en-US" dirty="0" err="1"/>
              <a:t>castelo</a:t>
            </a:r>
            <a:r>
              <a:rPr lang="en-US" dirty="0"/>
              <a:t> </a:t>
            </a:r>
            <a:r>
              <a:rPr lang="en-US" dirty="0" err="1"/>
              <a:t>está</a:t>
            </a:r>
            <a:r>
              <a:rPr lang="en-US" dirty="0"/>
              <a:t> </a:t>
            </a:r>
            <a:r>
              <a:rPr lang="en-US" dirty="0" err="1"/>
              <a:t>cercado</a:t>
            </a:r>
            <a:r>
              <a:rPr lang="en-US" dirty="0"/>
              <a:t> </a:t>
            </a:r>
            <a:r>
              <a:rPr lang="en-US" dirty="0" err="1"/>
              <a:t>por</a:t>
            </a:r>
            <a:r>
              <a:rPr lang="en-US" dirty="0"/>
              <a:t> </a:t>
            </a:r>
            <a:r>
              <a:rPr lang="en-US" dirty="0" err="1"/>
              <a:t>cinco</a:t>
            </a:r>
            <a:r>
              <a:rPr lang="en-US" dirty="0"/>
              <a:t> </a:t>
            </a:r>
            <a:r>
              <a:rPr lang="en-US" dirty="0" err="1"/>
              <a:t>exércitos</a:t>
            </a:r>
            <a:r>
              <a:rPr lang="en-US" dirty="0"/>
              <a:t>, </a:t>
            </a:r>
            <a:r>
              <a:rPr lang="en-US" dirty="0" err="1"/>
              <a:t>cada</a:t>
            </a:r>
            <a:r>
              <a:rPr lang="en-US" dirty="0"/>
              <a:t> um com 100 </a:t>
            </a:r>
            <a:r>
              <a:rPr lang="en-US" dirty="0" err="1"/>
              <a:t>soldados</a:t>
            </a:r>
            <a:r>
              <a:rPr lang="en-US" dirty="0"/>
              <a:t>. </a:t>
            </a:r>
            <a:r>
              <a:rPr lang="en-US" dirty="0" err="1"/>
              <a:t>Cada</a:t>
            </a:r>
            <a:r>
              <a:rPr lang="en-US" dirty="0"/>
              <a:t> </a:t>
            </a:r>
            <a:r>
              <a:rPr lang="en-US" dirty="0" err="1"/>
              <a:t>exército</a:t>
            </a:r>
            <a:r>
              <a:rPr lang="en-US" dirty="0"/>
              <a:t> </a:t>
            </a:r>
            <a:r>
              <a:rPr lang="en-US" dirty="0" err="1"/>
              <a:t>montou</a:t>
            </a:r>
            <a:r>
              <a:rPr lang="en-US" dirty="0"/>
              <a:t> </a:t>
            </a:r>
            <a:r>
              <a:rPr lang="en-US" dirty="0" err="1"/>
              <a:t>acampamento</a:t>
            </a:r>
            <a:r>
              <a:rPr lang="en-US" dirty="0"/>
              <a:t> </a:t>
            </a:r>
            <a:r>
              <a:rPr lang="en-US" dirty="0" err="1"/>
              <a:t>perto</a:t>
            </a:r>
            <a:r>
              <a:rPr lang="en-US" dirty="0"/>
              <a:t> do </a:t>
            </a:r>
            <a:r>
              <a:rPr lang="en-US" dirty="0" err="1"/>
              <a:t>castelo</a:t>
            </a:r>
            <a:r>
              <a:rPr lang="en-US" dirty="0"/>
              <a:t> e </a:t>
            </a:r>
            <a:r>
              <a:rPr lang="en-US" dirty="0" err="1"/>
              <a:t>está</a:t>
            </a:r>
            <a:r>
              <a:rPr lang="en-US" dirty="0"/>
              <a:t> sob o </a:t>
            </a:r>
            <a:r>
              <a:rPr lang="en-US" dirty="0" err="1"/>
              <a:t>comando</a:t>
            </a:r>
            <a:r>
              <a:rPr lang="en-US" dirty="0"/>
              <a:t> </a:t>
            </a:r>
            <a:r>
              <a:rPr lang="en-US" dirty="0" err="1"/>
              <a:t>independente</a:t>
            </a:r>
            <a:r>
              <a:rPr lang="en-US" dirty="0"/>
              <a:t> de um general de </a:t>
            </a:r>
            <a:r>
              <a:rPr lang="en-US" dirty="0" err="1"/>
              <a:t>cada</a:t>
            </a:r>
            <a:r>
              <a:rPr lang="en-US" dirty="0"/>
              <a:t> </a:t>
            </a:r>
            <a:r>
              <a:rPr lang="en-US" dirty="0" err="1"/>
              <a:t>exército</a:t>
            </a:r>
            <a:r>
              <a:rPr lang="en-US" dirty="0"/>
              <a:t>. </a:t>
            </a:r>
            <a:r>
              <a:rPr lang="en-US" dirty="0" err="1"/>
              <a:t>Os</a:t>
            </a:r>
            <a:r>
              <a:rPr lang="en-US" dirty="0"/>
              <a:t> </a:t>
            </a:r>
            <a:r>
              <a:rPr lang="en-US" dirty="0" err="1"/>
              <a:t>generais</a:t>
            </a:r>
            <a:r>
              <a:rPr lang="en-US" dirty="0"/>
              <a:t> </a:t>
            </a:r>
            <a:r>
              <a:rPr lang="en-US" dirty="0" err="1"/>
              <a:t>devem</a:t>
            </a:r>
            <a:r>
              <a:rPr lang="en-US" dirty="0"/>
              <a:t> </a:t>
            </a:r>
            <a:r>
              <a:rPr lang="en-US" dirty="0" err="1"/>
              <a:t>comunicar</a:t>
            </a:r>
            <a:r>
              <a:rPr lang="en-US" dirty="0"/>
              <a:t> entre </a:t>
            </a:r>
            <a:r>
              <a:rPr lang="en-US" dirty="0" err="1"/>
              <a:t>si</a:t>
            </a:r>
            <a:r>
              <a:rPr lang="en-US" dirty="0"/>
              <a:t> </a:t>
            </a:r>
            <a:r>
              <a:rPr lang="en-US" dirty="0" err="1"/>
              <a:t>para</a:t>
            </a:r>
            <a:r>
              <a:rPr lang="en-US" dirty="0"/>
              <a:t> </a:t>
            </a:r>
            <a:r>
              <a:rPr lang="en-US" dirty="0" err="1"/>
              <a:t>chegar</a:t>
            </a:r>
            <a:r>
              <a:rPr lang="en-US" dirty="0"/>
              <a:t> a um </a:t>
            </a:r>
            <a:r>
              <a:rPr lang="en-US" dirty="0" err="1"/>
              <a:t>acordo</a:t>
            </a:r>
            <a:r>
              <a:rPr lang="en-US" dirty="0"/>
              <a:t> </a:t>
            </a:r>
            <a:r>
              <a:rPr lang="en-US" dirty="0" err="1"/>
              <a:t>sobre</a:t>
            </a:r>
            <a:r>
              <a:rPr lang="en-US" dirty="0"/>
              <a:t> </a:t>
            </a:r>
            <a:r>
              <a:rPr lang="en-US" dirty="0" err="1"/>
              <a:t>uma</a:t>
            </a:r>
            <a:r>
              <a:rPr lang="en-US" dirty="0"/>
              <a:t> </a:t>
            </a:r>
            <a:r>
              <a:rPr lang="en-US" dirty="0" err="1"/>
              <a:t>estratégia</a:t>
            </a:r>
            <a:r>
              <a:rPr lang="en-US" dirty="0"/>
              <a:t> de </a:t>
            </a:r>
            <a:r>
              <a:rPr lang="en-US" dirty="0" err="1"/>
              <a:t>ataque</a:t>
            </a:r>
            <a:r>
              <a:rPr lang="en-US" dirty="0"/>
              <a:t>. No </a:t>
            </a:r>
            <a:r>
              <a:rPr lang="en-US" dirty="0" err="1"/>
              <a:t>entanto</a:t>
            </a:r>
            <a:r>
              <a:rPr lang="en-US" dirty="0"/>
              <a:t>, a </a:t>
            </a:r>
            <a:r>
              <a:rPr lang="en-US" dirty="0" err="1"/>
              <a:t>confiança</a:t>
            </a:r>
            <a:r>
              <a:rPr lang="en-US" dirty="0"/>
              <a:t> </a:t>
            </a:r>
            <a:r>
              <a:rPr lang="en-US" dirty="0" err="1"/>
              <a:t>mútua</a:t>
            </a:r>
            <a:r>
              <a:rPr lang="en-US" dirty="0"/>
              <a:t> </a:t>
            </a:r>
            <a:r>
              <a:rPr lang="en-US" dirty="0" err="1"/>
              <a:t>é</a:t>
            </a:r>
            <a:r>
              <a:rPr lang="en-US" dirty="0"/>
              <a:t> </a:t>
            </a:r>
            <a:r>
              <a:rPr lang="en-US" dirty="0" err="1"/>
              <a:t>limitada</a:t>
            </a:r>
            <a:r>
              <a:rPr lang="en-US" dirty="0"/>
              <a:t> </a:t>
            </a:r>
            <a:r>
              <a:rPr lang="en-US" dirty="0" err="1"/>
              <a:t>porque</a:t>
            </a:r>
            <a:r>
              <a:rPr lang="en-US" dirty="0"/>
              <a:t> </a:t>
            </a:r>
            <a:r>
              <a:rPr lang="en-US" dirty="0" err="1"/>
              <a:t>eles</a:t>
            </a:r>
            <a:r>
              <a:rPr lang="en-US" dirty="0"/>
              <a:t> </a:t>
            </a:r>
            <a:r>
              <a:rPr lang="en-US" dirty="0" err="1"/>
              <a:t>suspeitam</a:t>
            </a:r>
            <a:r>
              <a:rPr lang="en-US" dirty="0"/>
              <a:t> </a:t>
            </a:r>
            <a:r>
              <a:rPr lang="en-US" dirty="0" err="1"/>
              <a:t>que</a:t>
            </a:r>
            <a:r>
              <a:rPr lang="en-US" dirty="0"/>
              <a:t> </a:t>
            </a:r>
            <a:r>
              <a:rPr lang="en-US" dirty="0" err="1"/>
              <a:t>alguns</a:t>
            </a:r>
            <a:r>
              <a:rPr lang="en-US" dirty="0"/>
              <a:t> deles </a:t>
            </a:r>
            <a:r>
              <a:rPr lang="en-US" dirty="0" err="1"/>
              <a:t>sejam</a:t>
            </a:r>
            <a:r>
              <a:rPr lang="en-US" dirty="0"/>
              <a:t> </a:t>
            </a:r>
            <a:r>
              <a:rPr lang="en-US" dirty="0" err="1"/>
              <a:t>traidores</a:t>
            </a:r>
            <a:r>
              <a:rPr lang="en-US" dirty="0"/>
              <a:t>. Se </a:t>
            </a:r>
            <a:r>
              <a:rPr lang="en-US" dirty="0" err="1"/>
              <a:t>os</a:t>
            </a:r>
            <a:r>
              <a:rPr lang="en-US" dirty="0"/>
              <a:t> </a:t>
            </a:r>
            <a:r>
              <a:rPr lang="en-US" dirty="0" err="1"/>
              <a:t>generais</a:t>
            </a:r>
            <a:r>
              <a:rPr lang="en-US" dirty="0"/>
              <a:t> </a:t>
            </a:r>
            <a:r>
              <a:rPr lang="en-US" dirty="0" err="1"/>
              <a:t>enviassem</a:t>
            </a:r>
            <a:r>
              <a:rPr lang="en-US" dirty="0"/>
              <a:t> </a:t>
            </a:r>
            <a:r>
              <a:rPr lang="en-US" dirty="0" err="1"/>
              <a:t>uma</a:t>
            </a:r>
            <a:r>
              <a:rPr lang="en-US" dirty="0"/>
              <a:t> </a:t>
            </a:r>
            <a:r>
              <a:rPr lang="en-US" dirty="0" err="1"/>
              <a:t>mensagem</a:t>
            </a:r>
            <a:r>
              <a:rPr lang="en-US" dirty="0"/>
              <a:t> a </a:t>
            </a:r>
            <a:r>
              <a:rPr lang="en-US" dirty="0" err="1"/>
              <a:t>estabelecer</a:t>
            </a:r>
            <a:r>
              <a:rPr lang="en-US" dirty="0"/>
              <a:t> as </a:t>
            </a:r>
            <a:r>
              <a:rPr lang="en-US" dirty="0" err="1"/>
              <a:t>táticas</a:t>
            </a:r>
            <a:r>
              <a:rPr lang="en-US" dirty="0"/>
              <a:t> e o </a:t>
            </a:r>
            <a:r>
              <a:rPr lang="en-US" dirty="0" err="1"/>
              <a:t>momento</a:t>
            </a:r>
            <a:r>
              <a:rPr lang="en-US" dirty="0"/>
              <a:t> do </a:t>
            </a:r>
            <a:r>
              <a:rPr lang="en-US" dirty="0" err="1"/>
              <a:t>ataque</a:t>
            </a:r>
            <a:r>
              <a:rPr lang="en-US" dirty="0"/>
              <a:t> </a:t>
            </a:r>
            <a:r>
              <a:rPr lang="en-US" dirty="0" err="1"/>
              <a:t>por</a:t>
            </a:r>
            <a:r>
              <a:rPr lang="en-US" dirty="0"/>
              <a:t> um </a:t>
            </a:r>
            <a:r>
              <a:rPr lang="en-US" dirty="0" err="1"/>
              <a:t>mensageiro</a:t>
            </a:r>
            <a:r>
              <a:rPr lang="en-US" dirty="0"/>
              <a:t> de </a:t>
            </a:r>
            <a:r>
              <a:rPr lang="en-US" dirty="0" err="1"/>
              <a:t>acampamento</a:t>
            </a:r>
            <a:r>
              <a:rPr lang="en-US" dirty="0"/>
              <a:t> </a:t>
            </a:r>
            <a:r>
              <a:rPr lang="en-US" dirty="0" err="1"/>
              <a:t>em</a:t>
            </a:r>
            <a:r>
              <a:rPr lang="en-US" dirty="0"/>
              <a:t> </a:t>
            </a:r>
            <a:r>
              <a:rPr lang="en-US" dirty="0" err="1"/>
              <a:t>acampamento</a:t>
            </a:r>
            <a:r>
              <a:rPr lang="en-US" dirty="0"/>
              <a:t>, </a:t>
            </a:r>
            <a:r>
              <a:rPr lang="en-US" dirty="0" err="1"/>
              <a:t>os</a:t>
            </a:r>
            <a:r>
              <a:rPr lang="en-US" dirty="0"/>
              <a:t> </a:t>
            </a:r>
            <a:r>
              <a:rPr lang="en-US" dirty="0" err="1"/>
              <a:t>generais</a:t>
            </a:r>
            <a:r>
              <a:rPr lang="en-US" dirty="0"/>
              <a:t> </a:t>
            </a:r>
            <a:r>
              <a:rPr lang="en-US" dirty="0" err="1"/>
              <a:t>leais</a:t>
            </a:r>
            <a:r>
              <a:rPr lang="en-US" dirty="0"/>
              <a:t> </a:t>
            </a:r>
            <a:r>
              <a:rPr lang="en-US" dirty="0" err="1"/>
              <a:t>à</a:t>
            </a:r>
            <a:r>
              <a:rPr lang="en-US" dirty="0"/>
              <a:t> </a:t>
            </a:r>
            <a:r>
              <a:rPr lang="en-US" dirty="0" err="1"/>
              <a:t>rainha</a:t>
            </a:r>
            <a:r>
              <a:rPr lang="en-US" dirty="0"/>
              <a:t> </a:t>
            </a:r>
            <a:r>
              <a:rPr lang="en-US" dirty="0" err="1"/>
              <a:t>poderiam</a:t>
            </a:r>
            <a:r>
              <a:rPr lang="en-US" dirty="0"/>
              <a:t> </a:t>
            </a:r>
            <a:r>
              <a:rPr lang="en-US" dirty="0" err="1"/>
              <a:t>facilmente</a:t>
            </a:r>
            <a:r>
              <a:rPr lang="en-US" dirty="0"/>
              <a:t> </a:t>
            </a:r>
            <a:r>
              <a:rPr lang="en-US" dirty="0" err="1"/>
              <a:t>fazer</a:t>
            </a:r>
            <a:r>
              <a:rPr lang="en-US" dirty="0"/>
              <a:t> </a:t>
            </a:r>
            <a:r>
              <a:rPr lang="en-US" dirty="0" err="1"/>
              <a:t>alterações</a:t>
            </a:r>
            <a:r>
              <a:rPr lang="en-US" dirty="0"/>
              <a:t> </a:t>
            </a:r>
            <a:r>
              <a:rPr lang="en-US" dirty="0" err="1"/>
              <a:t>na</a:t>
            </a:r>
            <a:r>
              <a:rPr lang="en-US" dirty="0"/>
              <a:t> </a:t>
            </a:r>
            <a:r>
              <a:rPr lang="en-US" dirty="0" err="1"/>
              <a:t>mensagem</a:t>
            </a:r>
            <a:r>
              <a:rPr lang="en-US" dirty="0"/>
              <a:t> e, </a:t>
            </a:r>
            <a:r>
              <a:rPr lang="en-US" dirty="0" err="1"/>
              <a:t>assim</a:t>
            </a:r>
            <a:r>
              <a:rPr lang="en-US" dirty="0"/>
              <a:t>, </a:t>
            </a:r>
            <a:r>
              <a:rPr lang="en-US" dirty="0" err="1"/>
              <a:t>passar</a:t>
            </a:r>
            <a:r>
              <a:rPr lang="en-US" dirty="0"/>
              <a:t> </a:t>
            </a:r>
            <a:r>
              <a:rPr lang="en-US" dirty="0" err="1"/>
              <a:t>informações</a:t>
            </a:r>
            <a:r>
              <a:rPr lang="en-US" dirty="0"/>
              <a:t> </a:t>
            </a:r>
            <a:r>
              <a:rPr lang="en-US" dirty="0" err="1"/>
              <a:t>falsas</a:t>
            </a:r>
            <a:r>
              <a:rPr lang="en-US" dirty="0"/>
              <a:t> </a:t>
            </a:r>
            <a:r>
              <a:rPr lang="en-US" dirty="0" err="1"/>
              <a:t>para</a:t>
            </a:r>
            <a:r>
              <a:rPr lang="en-US" dirty="0"/>
              <a:t> o </a:t>
            </a:r>
            <a:r>
              <a:rPr lang="en-US" dirty="0" err="1"/>
              <a:t>próximo</a:t>
            </a:r>
            <a:r>
              <a:rPr lang="en-US" dirty="0"/>
              <a:t> </a:t>
            </a:r>
            <a:r>
              <a:rPr lang="en-US" dirty="0" err="1"/>
              <a:t>acampamento</a:t>
            </a:r>
            <a:r>
              <a:rPr lang="en-US" dirty="0"/>
              <a:t>.</a:t>
            </a:r>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err="1">
                <a:solidFill>
                  <a:srgbClr val="000000"/>
                </a:solidFill>
                <a:ea typeface="Times New Roman" panose="02020603050405020304" pitchFamily="18" charset="0"/>
              </a:rPr>
              <a:t>Consequentemente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alteração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mensagens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escritas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comunicação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disseminação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desinformação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levar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à</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vitória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generais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maliciosos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diferentes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campos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simultaneamente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atacariam</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século</a:t>
            </a:r>
            <a:r>
              <a:rPr lang="en-US" dirty="0">
                <a:solidFill>
                  <a:srgbClr val="000000"/>
                </a:solidFill>
                <a:ea typeface="Times New Roman" panose="02020603050405020304" pitchFamily="18" charset="0"/>
              </a:rPr>
              <a:t> 21, o </a:t>
            </a:r>
            <a:r>
              <a:rPr lang="en-US" dirty="0" err="1">
                <a:solidFill>
                  <a:srgbClr val="000000"/>
                </a:solidFill>
                <a:ea typeface="Times New Roman" panose="02020603050405020304" pitchFamily="18" charset="0"/>
              </a:rPr>
              <a:t>problema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básico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permanece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alguém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certeza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mensagem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autêntica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sujeita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alterações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maliciosas</a:t>
            </a:r>
            <a:r>
              <a:rPr lang="en-US" dirty="0">
                <a:solidFill>
                  <a:srgbClr val="000000"/>
                </a:solidFill>
                <a:ea typeface="Times New Roman" panose="02020603050405020304" pitchFamily="18" charset="0"/>
              </a:rPr>
              <a:t>?</a:t>
            </a:r>
          </a:p>
          <a:p>
            <a:pPr algn="just"/>
            <a:endParaRPr lang="en-US" dirty="0">
              <a:solidFill>
                <a:srgbClr val="000000"/>
              </a:solidFill>
              <a:ea typeface="Times New Roman" panose="02020603050405020304" pitchFamily="18" charset="0"/>
            </a:endParaRPr>
          </a:p>
          <a:p>
            <a:pPr algn="just"/>
            <a:r>
              <a:rPr lang="en-US" dirty="0" err="1">
                <a:solidFill>
                  <a:srgbClr val="000000"/>
                </a:solidFill>
                <a:ea typeface="Times New Roman" panose="02020603050405020304" pitchFamily="18" charset="0"/>
              </a:rPr>
              <a:t>Autenticidade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refere</a:t>
            </a:r>
            <a:r>
              <a:rPr lang="en-US" dirty="0">
                <a:solidFill>
                  <a:srgbClr val="000000"/>
                </a:solidFill>
                <a:ea typeface="Times New Roman" panose="02020603050405020304" pitchFamily="18" charset="0"/>
              </a:rPr>
              <a:t>-se </a:t>
            </a:r>
            <a:r>
              <a:rPr lang="en-US" dirty="0" err="1">
                <a:solidFill>
                  <a:srgbClr val="000000"/>
                </a:solidFill>
                <a:ea typeface="Times New Roman" panose="02020603050405020304" pitchFamily="18" charset="0"/>
              </a:rPr>
              <a:t>à</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certeza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contrapartes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falsificaram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ligações</a:t>
            </a:r>
            <a:r>
              <a:rPr lang="en-US" dirty="0">
                <a:solidFill>
                  <a:srgbClr val="000000"/>
                </a:solidFill>
                <a:ea typeface="Times New Roman" panose="02020603050405020304" pitchFamily="18" charset="0"/>
              </a:rPr>
              <a:t> e e-mails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fingiram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a:t>
            </a:r>
            <a:r>
              <a:rPr lang="en-US" dirty="0">
                <a:solidFill>
                  <a:srgbClr val="000000"/>
                </a:solidFill>
                <a:ea typeface="Times New Roman" panose="02020603050405020304" pitchFamily="18" charset="0"/>
              </a:rPr>
              <a:t>. Tampering </a:t>
            </a:r>
            <a:r>
              <a:rPr lang="en-US" dirty="0" err="1">
                <a:solidFill>
                  <a:srgbClr val="000000"/>
                </a:solidFill>
                <a:ea typeface="Times New Roman" panose="02020603050405020304" pitchFamily="18" charset="0"/>
              </a:rPr>
              <a:t>significa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distorção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exclusão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visualização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mensagem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partes</a:t>
            </a:r>
            <a:r>
              <a:rPr lang="en-US" dirty="0">
                <a:solidFill>
                  <a:srgbClr val="000000"/>
                </a:solidFill>
                <a:ea typeface="Times New Roman" panose="02020603050405020304" pitchFamily="18" charset="0"/>
              </a:rPr>
              <a:t> mal-</a:t>
            </a:r>
            <a:r>
              <a:rPr lang="en-US" dirty="0" err="1">
                <a:solidFill>
                  <a:srgbClr val="000000"/>
                </a:solidFill>
                <a:ea typeface="Times New Roman" panose="02020603050405020304" pitchFamily="18" charset="0"/>
              </a:rPr>
              <a:t>intencionadas</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dirty="0">
                <a:solidFill>
                  <a:srgbClr val="8E2F91"/>
                </a:solidFill>
                <a:ea typeface="Calibri" panose="020F0502020204030204" pitchFamily="34" charset="0"/>
                <a:cs typeface="Times New Roman" panose="02020603050405020304" pitchFamily="18" charset="0"/>
              </a:rPr>
              <a:t>INTRODUÇÃO AO CURSO</a:t>
            </a:r>
            <a:endParaRPr lang="x-none" b="1" dirty="0">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9050"/>
            <a:r>
              <a:rPr lang="en-US" dirty="0"/>
              <a:t>O </a:t>
            </a:r>
            <a:r>
              <a:rPr lang="en-US" dirty="0" err="1"/>
              <a:t>projeto</a:t>
            </a:r>
            <a:r>
              <a:rPr lang="en-US" dirty="0"/>
              <a:t> ERASMUS+ “Generation </a:t>
            </a:r>
            <a:r>
              <a:rPr lang="en-US" dirty="0" err="1"/>
              <a:t>Blockchain</a:t>
            </a:r>
            <a:r>
              <a:rPr lang="en-US" dirty="0"/>
              <a:t>” visa </a:t>
            </a:r>
            <a:r>
              <a:rPr lang="en-US" dirty="0" err="1"/>
              <a:t>contribuir</a:t>
            </a:r>
            <a:r>
              <a:rPr lang="en-US" dirty="0"/>
              <a:t> </a:t>
            </a:r>
            <a:r>
              <a:rPr lang="en-US" dirty="0" err="1"/>
              <a:t>para</a:t>
            </a:r>
            <a:r>
              <a:rPr lang="en-US" dirty="0"/>
              <a:t> a </a:t>
            </a:r>
            <a:r>
              <a:rPr lang="en-US" dirty="0" err="1"/>
              <a:t>valorização</a:t>
            </a:r>
            <a:r>
              <a:rPr lang="en-US" dirty="0"/>
              <a:t> da </a:t>
            </a:r>
            <a:r>
              <a:rPr lang="en-US" dirty="0" err="1"/>
              <a:t>aprendizagem</a:t>
            </a:r>
            <a:r>
              <a:rPr lang="en-US" dirty="0"/>
              <a:t> e do </a:t>
            </a:r>
            <a:r>
              <a:rPr lang="en-US" dirty="0" err="1"/>
              <a:t>ensino</a:t>
            </a:r>
            <a:r>
              <a:rPr lang="en-US" dirty="0"/>
              <a:t> digital </a:t>
            </a:r>
            <a:r>
              <a:rPr lang="en-US" dirty="0" err="1"/>
              <a:t>nas</a:t>
            </a:r>
            <a:r>
              <a:rPr lang="en-US" dirty="0"/>
              <a:t> </a:t>
            </a:r>
            <a:r>
              <a:rPr lang="en-US" dirty="0" err="1"/>
              <a:t>instituições</a:t>
            </a:r>
            <a:r>
              <a:rPr lang="en-US" dirty="0"/>
              <a:t> de </a:t>
            </a:r>
            <a:r>
              <a:rPr lang="en-US" dirty="0" err="1"/>
              <a:t>ensino</a:t>
            </a:r>
            <a:r>
              <a:rPr lang="en-US" dirty="0"/>
              <a:t> superior e </a:t>
            </a:r>
            <a:r>
              <a:rPr lang="en-US" dirty="0" err="1"/>
              <a:t>para</a:t>
            </a:r>
            <a:r>
              <a:rPr lang="en-US" dirty="0"/>
              <a:t> o </a:t>
            </a:r>
            <a:r>
              <a:rPr lang="en-US" dirty="0" err="1"/>
              <a:t>desenvolvimento</a:t>
            </a:r>
            <a:r>
              <a:rPr lang="en-US" dirty="0"/>
              <a:t> de </a:t>
            </a:r>
            <a:r>
              <a:rPr lang="en-US" dirty="0" err="1"/>
              <a:t>competências</a:t>
            </a:r>
            <a:r>
              <a:rPr lang="en-US" dirty="0"/>
              <a:t> </a:t>
            </a:r>
            <a:r>
              <a:rPr lang="en-US" dirty="0" err="1"/>
              <a:t>avançadas</a:t>
            </a:r>
            <a:r>
              <a:rPr lang="en-US" dirty="0"/>
              <a:t> dos </a:t>
            </a:r>
            <a:r>
              <a:rPr lang="en-US" dirty="0" err="1"/>
              <a:t>alunos</a:t>
            </a:r>
            <a:r>
              <a:rPr lang="en-US" dirty="0"/>
              <a:t> de </a:t>
            </a:r>
            <a:r>
              <a:rPr lang="en-US" dirty="0" err="1"/>
              <a:t>modo</a:t>
            </a:r>
            <a:r>
              <a:rPr lang="en-US" dirty="0"/>
              <a:t> a </a:t>
            </a:r>
            <a:r>
              <a:rPr lang="en-US" dirty="0" err="1"/>
              <a:t>que</a:t>
            </a:r>
            <a:r>
              <a:rPr lang="en-US" dirty="0"/>
              <a:t> </a:t>
            </a:r>
            <a:r>
              <a:rPr lang="en-US" dirty="0" err="1"/>
              <a:t>estejam</a:t>
            </a:r>
            <a:r>
              <a:rPr lang="en-US" dirty="0"/>
              <a:t> </a:t>
            </a:r>
            <a:r>
              <a:rPr lang="en-US" dirty="0" err="1"/>
              <a:t>melhor</a:t>
            </a:r>
            <a:r>
              <a:rPr lang="en-US" dirty="0"/>
              <a:t> </a:t>
            </a:r>
            <a:r>
              <a:rPr lang="en-US" dirty="0" err="1"/>
              <a:t>preparados</a:t>
            </a:r>
            <a:r>
              <a:rPr lang="en-US" dirty="0"/>
              <a:t> </a:t>
            </a:r>
            <a:r>
              <a:rPr lang="en-US" dirty="0" err="1"/>
              <a:t>para</a:t>
            </a:r>
            <a:r>
              <a:rPr lang="en-US" dirty="0"/>
              <a:t> </a:t>
            </a:r>
            <a:r>
              <a:rPr lang="en-US" dirty="0" err="1"/>
              <a:t>contribuir</a:t>
            </a:r>
            <a:r>
              <a:rPr lang="en-US" dirty="0"/>
              <a:t> </a:t>
            </a:r>
            <a:r>
              <a:rPr lang="en-US" dirty="0" err="1"/>
              <a:t>para</a:t>
            </a:r>
            <a:r>
              <a:rPr lang="en-US" dirty="0"/>
              <a:t> a </a:t>
            </a:r>
            <a:r>
              <a:rPr lang="en-US" dirty="0" err="1"/>
              <a:t>transformação</a:t>
            </a:r>
            <a:r>
              <a:rPr lang="en-US" dirty="0"/>
              <a:t> digital da </a:t>
            </a:r>
            <a:r>
              <a:rPr lang="en-US" dirty="0" err="1"/>
              <a:t>sociedade</a:t>
            </a:r>
            <a:r>
              <a:rPr lang="en-US" dirty="0"/>
              <a:t>. Este </a:t>
            </a:r>
            <a:r>
              <a:rPr lang="en-US" dirty="0" err="1"/>
              <a:t>projeto</a:t>
            </a:r>
            <a:r>
              <a:rPr lang="en-US" dirty="0"/>
              <a:t> </a:t>
            </a:r>
            <a:r>
              <a:rPr lang="en-US" dirty="0" err="1"/>
              <a:t>é</a:t>
            </a:r>
            <a:r>
              <a:rPr lang="en-US" dirty="0"/>
              <a:t> </a:t>
            </a:r>
            <a:r>
              <a:rPr lang="en-US" dirty="0" err="1"/>
              <a:t>uma</a:t>
            </a:r>
            <a:r>
              <a:rPr lang="en-US" dirty="0"/>
              <a:t> </a:t>
            </a:r>
            <a:r>
              <a:rPr lang="en-US" dirty="0" err="1"/>
              <a:t>colaboração</a:t>
            </a:r>
            <a:r>
              <a:rPr lang="en-US" dirty="0"/>
              <a:t> entre a </a:t>
            </a:r>
            <a:r>
              <a:rPr lang="en-US" dirty="0" err="1"/>
              <a:t>Universidade</a:t>
            </a:r>
            <a:r>
              <a:rPr lang="en-US" dirty="0"/>
              <a:t> de Szczecin </a:t>
            </a:r>
            <a:r>
              <a:rPr lang="en-US" dirty="0" err="1"/>
              <a:t>na</a:t>
            </a:r>
            <a:r>
              <a:rPr lang="en-US" dirty="0"/>
              <a:t> </a:t>
            </a:r>
            <a:r>
              <a:rPr lang="en-US" dirty="0" err="1"/>
              <a:t>Polónia</a:t>
            </a:r>
            <a:r>
              <a:rPr lang="en-US" dirty="0"/>
              <a:t>, Frankfurt School Blockchain Center </a:t>
            </a:r>
            <a:r>
              <a:rPr lang="en-US" dirty="0" err="1"/>
              <a:t>na</a:t>
            </a:r>
            <a:r>
              <a:rPr lang="en-US" dirty="0"/>
              <a:t> </a:t>
            </a:r>
            <a:r>
              <a:rPr lang="en-US" dirty="0" err="1"/>
              <a:t>Alemanha</a:t>
            </a:r>
            <a:r>
              <a:rPr lang="en-US" dirty="0"/>
              <a:t>, Momentum </a:t>
            </a:r>
            <a:r>
              <a:rPr lang="en-US" dirty="0" err="1"/>
              <a:t>Educate+Innovate</a:t>
            </a:r>
            <a:r>
              <a:rPr lang="en-US" dirty="0"/>
              <a:t> </a:t>
            </a:r>
            <a:r>
              <a:rPr lang="en-US" dirty="0" err="1"/>
              <a:t>na</a:t>
            </a:r>
            <a:r>
              <a:rPr lang="en-US" dirty="0"/>
              <a:t> </a:t>
            </a:r>
            <a:r>
              <a:rPr lang="en-US" dirty="0" err="1"/>
              <a:t>Irlanda</a:t>
            </a:r>
            <a:r>
              <a:rPr lang="en-US" dirty="0"/>
              <a:t>, Amsterdam University of Applied Sciences </a:t>
            </a:r>
            <a:r>
              <a:rPr lang="en-US" dirty="0" err="1"/>
              <a:t>nos</a:t>
            </a:r>
            <a:r>
              <a:rPr lang="en-US" dirty="0"/>
              <a:t> </a:t>
            </a:r>
            <a:r>
              <a:rPr lang="en-US" dirty="0" err="1"/>
              <a:t>Países</a:t>
            </a:r>
            <a:r>
              <a:rPr lang="en-US" dirty="0"/>
              <a:t> </a:t>
            </a:r>
            <a:r>
              <a:rPr lang="en-US" dirty="0" err="1"/>
              <a:t>Baixos</a:t>
            </a:r>
            <a:r>
              <a:rPr lang="en-US" dirty="0"/>
              <a:t>, European E-Learning Institute </a:t>
            </a:r>
            <a:r>
              <a:rPr lang="en-US" dirty="0" err="1"/>
              <a:t>na</a:t>
            </a:r>
            <a:r>
              <a:rPr lang="en-US" dirty="0"/>
              <a:t> </a:t>
            </a:r>
            <a:r>
              <a:rPr lang="en-US" dirty="0" err="1"/>
              <a:t>Dinamarca</a:t>
            </a:r>
            <a:r>
              <a:rPr lang="en-US" dirty="0"/>
              <a:t> e </a:t>
            </a:r>
            <a:r>
              <a:rPr lang="en-US" dirty="0" err="1"/>
              <a:t>Faculdade</a:t>
            </a:r>
            <a:r>
              <a:rPr lang="en-US" dirty="0"/>
              <a:t> de Economia da </a:t>
            </a:r>
            <a:r>
              <a:rPr lang="en-US" dirty="0" err="1"/>
              <a:t>Universidade</a:t>
            </a:r>
            <a:r>
              <a:rPr lang="en-US" dirty="0"/>
              <a:t> do Porto </a:t>
            </a:r>
            <a:r>
              <a:rPr lang="en-US" dirty="0" err="1"/>
              <a:t>em</a:t>
            </a:r>
            <a:r>
              <a:rPr lang="en-US" dirty="0"/>
              <a:t> Portugal.</a:t>
            </a:r>
          </a:p>
          <a:p>
            <a:pPr marL="19050"/>
            <a:endParaRPr lang="en-US" dirty="0"/>
          </a:p>
          <a:p>
            <a:pPr marL="19050"/>
            <a:r>
              <a:rPr lang="en-US" dirty="0"/>
              <a:t>Este </a:t>
            </a:r>
            <a:r>
              <a:rPr lang="en-US" dirty="0" err="1"/>
              <a:t>curso</a:t>
            </a:r>
            <a:r>
              <a:rPr lang="en-US" dirty="0"/>
              <a:t> </a:t>
            </a:r>
            <a:r>
              <a:rPr lang="en-US" dirty="0" err="1"/>
              <a:t>foi</a:t>
            </a:r>
            <a:r>
              <a:rPr lang="en-US" dirty="0"/>
              <a:t> </a:t>
            </a:r>
            <a:r>
              <a:rPr lang="en-US" dirty="0" err="1"/>
              <a:t>financiado</a:t>
            </a:r>
            <a:r>
              <a:rPr lang="en-US" dirty="0"/>
              <a:t> com o </a:t>
            </a:r>
            <a:r>
              <a:rPr lang="en-US" dirty="0" err="1"/>
              <a:t>apoio</a:t>
            </a:r>
            <a:r>
              <a:rPr lang="en-US" dirty="0"/>
              <a:t> da </a:t>
            </a:r>
            <a:r>
              <a:rPr lang="en-US" dirty="0" err="1"/>
              <a:t>Comissão</a:t>
            </a:r>
            <a:r>
              <a:rPr lang="en-US" dirty="0"/>
              <a:t> </a:t>
            </a:r>
            <a:r>
              <a:rPr lang="en-US" dirty="0" err="1"/>
              <a:t>Europeia</a:t>
            </a:r>
            <a:r>
              <a:rPr lang="en-US" dirty="0"/>
              <a:t> no </a:t>
            </a:r>
            <a:r>
              <a:rPr lang="en-US" dirty="0" err="1"/>
              <a:t>âmbito</a:t>
            </a:r>
            <a:r>
              <a:rPr lang="en-US" dirty="0"/>
              <a:t> do </a:t>
            </a:r>
            <a:r>
              <a:rPr lang="en-US" dirty="0" err="1"/>
              <a:t>programa</a:t>
            </a:r>
            <a:r>
              <a:rPr lang="en-US" dirty="0"/>
              <a:t> Erasmus+. Este </a:t>
            </a:r>
            <a:r>
              <a:rPr lang="en-US" dirty="0" err="1"/>
              <a:t>curso</a:t>
            </a:r>
            <a:r>
              <a:rPr lang="en-US" dirty="0"/>
              <a:t> </a:t>
            </a:r>
            <a:r>
              <a:rPr lang="en-US" dirty="0" err="1"/>
              <a:t>reflete</a:t>
            </a:r>
            <a:r>
              <a:rPr lang="en-US" dirty="0"/>
              <a:t> </a:t>
            </a:r>
            <a:r>
              <a:rPr lang="en-US" dirty="0" err="1"/>
              <a:t>apenas</a:t>
            </a:r>
            <a:r>
              <a:rPr lang="en-US" dirty="0"/>
              <a:t> as </a:t>
            </a:r>
            <a:r>
              <a:rPr lang="en-US" dirty="0" err="1"/>
              <a:t>opiniões</a:t>
            </a:r>
            <a:r>
              <a:rPr lang="en-US" dirty="0"/>
              <a:t> dos </a:t>
            </a:r>
            <a:r>
              <a:rPr lang="en-US" dirty="0" err="1"/>
              <a:t>parceiros</a:t>
            </a:r>
            <a:r>
              <a:rPr lang="en-US" dirty="0"/>
              <a:t> do </a:t>
            </a:r>
            <a:r>
              <a:rPr lang="en-US" dirty="0" err="1"/>
              <a:t>projeto</a:t>
            </a:r>
            <a:r>
              <a:rPr lang="en-US" dirty="0"/>
              <a:t>, </a:t>
            </a:r>
            <a:r>
              <a:rPr lang="en-US" dirty="0" err="1"/>
              <a:t>não</a:t>
            </a:r>
            <a:r>
              <a:rPr lang="en-US" dirty="0"/>
              <a:t> </a:t>
            </a:r>
            <a:r>
              <a:rPr lang="en-US" dirty="0" err="1"/>
              <a:t>podendo</a:t>
            </a:r>
            <a:r>
              <a:rPr lang="en-US" dirty="0"/>
              <a:t> a </a:t>
            </a:r>
            <a:r>
              <a:rPr lang="en-US" dirty="0" err="1"/>
              <a:t>Comissão</a:t>
            </a:r>
            <a:r>
              <a:rPr lang="en-US" dirty="0"/>
              <a:t> e </a:t>
            </a:r>
            <a:r>
              <a:rPr lang="en-US" dirty="0" err="1"/>
              <a:t>Agência</a:t>
            </a:r>
            <a:r>
              <a:rPr lang="en-US" dirty="0"/>
              <a:t> </a:t>
            </a:r>
            <a:r>
              <a:rPr lang="en-US" dirty="0" err="1"/>
              <a:t>Nacional</a:t>
            </a:r>
            <a:r>
              <a:rPr lang="en-US" dirty="0"/>
              <a:t> do </a:t>
            </a:r>
            <a:r>
              <a:rPr lang="en-US" dirty="0" err="1"/>
              <a:t>programa</a:t>
            </a:r>
            <a:r>
              <a:rPr lang="en-US" dirty="0"/>
              <a:t> Erasmus+ </a:t>
            </a:r>
            <a:r>
              <a:rPr lang="en-US" dirty="0" err="1"/>
              <a:t>ser</a:t>
            </a:r>
            <a:r>
              <a:rPr lang="en-US" dirty="0"/>
              <a:t> </a:t>
            </a:r>
            <a:r>
              <a:rPr lang="en-US" dirty="0" err="1"/>
              <a:t>responsabilizada</a:t>
            </a:r>
            <a:r>
              <a:rPr lang="en-US" dirty="0"/>
              <a:t> </a:t>
            </a:r>
            <a:r>
              <a:rPr lang="en-US" dirty="0" err="1"/>
              <a:t>por</a:t>
            </a:r>
            <a:r>
              <a:rPr lang="en-US" dirty="0"/>
              <a:t> </a:t>
            </a:r>
            <a:r>
              <a:rPr lang="en-US" dirty="0" err="1"/>
              <a:t>qualquer</a:t>
            </a:r>
            <a:r>
              <a:rPr lang="en-US" dirty="0"/>
              <a:t> </a:t>
            </a:r>
            <a:r>
              <a:rPr lang="en-US" dirty="0" err="1"/>
              <a:t>uso</a:t>
            </a:r>
            <a:r>
              <a:rPr lang="en-US" dirty="0"/>
              <a:t> </a:t>
            </a:r>
            <a:r>
              <a:rPr lang="en-US" dirty="0" err="1"/>
              <a:t>que</a:t>
            </a:r>
            <a:r>
              <a:rPr lang="en-US" dirty="0"/>
              <a:t> </a:t>
            </a:r>
            <a:r>
              <a:rPr lang="en-US" dirty="0" err="1"/>
              <a:t>possa</a:t>
            </a:r>
            <a:r>
              <a:rPr lang="en-US" dirty="0"/>
              <a:t> </a:t>
            </a:r>
            <a:r>
              <a:rPr lang="en-US" dirty="0" err="1"/>
              <a:t>ser</a:t>
            </a:r>
            <a:r>
              <a:rPr lang="en-US" dirty="0"/>
              <a:t> </a:t>
            </a:r>
            <a:r>
              <a:rPr lang="en-US" dirty="0" err="1"/>
              <a:t>feito</a:t>
            </a:r>
            <a:r>
              <a:rPr lang="en-US" dirty="0"/>
              <a:t> da </a:t>
            </a:r>
            <a:r>
              <a:rPr lang="en-US" dirty="0" err="1"/>
              <a:t>informação</a:t>
            </a:r>
            <a:r>
              <a:rPr lang="en-US" dirty="0"/>
              <a:t> </a:t>
            </a:r>
            <a:r>
              <a:rPr lang="en-US" dirty="0" err="1"/>
              <a:t>nele</a:t>
            </a:r>
            <a:r>
              <a:rPr lang="en-US" dirty="0"/>
              <a:t> </a:t>
            </a:r>
            <a:r>
              <a:rPr lang="en-US" dirty="0" err="1"/>
              <a:t>contida</a:t>
            </a:r>
            <a:r>
              <a:rPr lang="en-US" dirty="0"/>
              <a:t>.</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Antes de </a:t>
            </a:r>
            <a:r>
              <a:rPr lang="en-US" sz="1100" dirty="0" err="1">
                <a:latin typeface="Calibri" panose="020F0502020204030204" pitchFamily="34" charset="0"/>
                <a:cs typeface="Calibri" panose="020F0502020204030204" pitchFamily="34" charset="0"/>
              </a:rPr>
              <a:t>entrar</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conteúdo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recomendável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reveja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importantes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incluindo</a:t>
            </a:r>
            <a:r>
              <a:rPr lang="en-US" sz="1100" dirty="0">
                <a:latin typeface="Calibri" panose="020F0502020204030204" pitchFamily="34" charset="0"/>
                <a:cs typeface="Calibri" panose="020F0502020204030204" pitchFamily="34" charset="0"/>
              </a:rPr>
              <a:t>:</a:t>
            </a:r>
          </a:p>
          <a:p>
            <a:pPr marL="171450" indent="-171450">
              <a:buClr>
                <a:schemeClr val="accent1"/>
              </a:buClr>
              <a:buFont typeface="Wingdings" charset="2"/>
              <a:buChar char="§"/>
            </a:pP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Pré-requisitos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duração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Objetivos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aprendizado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esboço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currículo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Horário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Avaliação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conclusão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projeto</a:t>
            </a:r>
            <a:r>
              <a:rPr lang="en-US" sz="1100" dirty="0">
                <a:latin typeface="Calibri" panose="020F0502020204030204" pitchFamily="34" charset="0"/>
                <a:cs typeface="Calibri" panose="020F0502020204030204" pitchFamily="34" charset="0"/>
              </a:rPr>
              <a:t> ERASMUS+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err="1"/>
              <a:t>Sobre</a:t>
            </a:r>
            <a:r>
              <a:rPr lang="en-US" sz="1800" b="0" dirty="0"/>
              <a:t> o </a:t>
            </a:r>
            <a:r>
              <a:rPr lang="en-US" sz="1800" b="0" dirty="0" err="1"/>
              <a:t>Projeto</a:t>
            </a:r>
            <a:r>
              <a:rPr lang="en-US" sz="1800" b="0" dirty="0"/>
              <a:t> ERASMUS</a:t>
            </a:r>
          </a:p>
          <a:p>
            <a:pPr>
              <a:spcBef>
                <a:spcPts val="0"/>
              </a:spcBef>
            </a:pPr>
            <a:r>
              <a:rPr lang="en-US" sz="1800" b="0" dirty="0"/>
              <a:t>“</a:t>
            </a:r>
            <a:r>
              <a:rPr lang="en-US" sz="1800" b="0" dirty="0" err="1"/>
              <a:t>Geração</a:t>
            </a:r>
            <a:r>
              <a:rPr lang="en-US" sz="1800" b="0" dirty="0"/>
              <a:t> </a:t>
            </a:r>
            <a:r>
              <a:rPr lang="en-US" sz="1800" b="0" dirty="0" err="1"/>
              <a:t>Blockchain</a:t>
            </a:r>
            <a:r>
              <a:rPr lang="en-US" sz="1800" b="0" dirty="0"/>
              <a:t>”</a:t>
            </a: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err="1"/>
              <a:t>Bem</a:t>
            </a:r>
            <a:r>
              <a:rPr lang="en-US" sz="1800" b="0" dirty="0"/>
              <a:t> </a:t>
            </a:r>
            <a:r>
              <a:rPr lang="en-US" sz="1800" b="0" dirty="0" err="1"/>
              <a:t>vindo</a:t>
            </a:r>
            <a:r>
              <a:rPr lang="en-US" sz="1800" b="0" dirty="0"/>
              <a:t> </a:t>
            </a:r>
            <a:r>
              <a:rPr lang="en-US" sz="1800" b="0" dirty="0" err="1"/>
              <a:t>ao</a:t>
            </a:r>
            <a:r>
              <a:rPr lang="en-US" sz="1800" b="0" dirty="0"/>
              <a:t> </a:t>
            </a:r>
            <a:r>
              <a:rPr lang="en-US" sz="1800" b="0" dirty="0" err="1"/>
              <a:t>Curso</a:t>
            </a:r>
            <a:endParaRPr lang="en-US" sz="1800" b="0" dirty="0"/>
          </a:p>
          <a:p>
            <a:pPr>
              <a:spcBef>
                <a:spcPts val="0"/>
              </a:spcBef>
            </a:pPr>
            <a:r>
              <a:rPr lang="en-US" sz="1800" b="0" dirty="0" err="1"/>
              <a:t>Tecnologia</a:t>
            </a:r>
            <a:r>
              <a:rPr lang="en-US" sz="1800" b="0" dirty="0"/>
              <a:t> </a:t>
            </a:r>
            <a:r>
              <a:rPr lang="en-US" sz="1800" b="0" dirty="0" err="1"/>
              <a:t>Blockchain</a:t>
            </a:r>
            <a:r>
              <a:rPr lang="en-US" sz="1800" b="0" dirty="0"/>
              <a:t> e </a:t>
            </a:r>
            <a:r>
              <a:rPr lang="en-US" sz="1800" b="0" dirty="0" err="1"/>
              <a:t>Criptomoedas</a:t>
            </a:r>
            <a:endParaRPr lang="en-US" sz="1800" b="0" dirty="0"/>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spcAft>
                <a:spcPts val="1200"/>
              </a:spcAft>
            </a:pPr>
            <a:r>
              <a:rPr lang="en-US" dirty="0"/>
              <a:t>Para resolver o </a:t>
            </a:r>
            <a:r>
              <a:rPr lang="en-US" dirty="0" err="1"/>
              <a:t>problema</a:t>
            </a:r>
            <a:r>
              <a:rPr lang="en-US" dirty="0"/>
              <a:t> dos </a:t>
            </a:r>
            <a:r>
              <a:rPr lang="en-US" dirty="0" err="1"/>
              <a:t>generais</a:t>
            </a:r>
            <a:r>
              <a:rPr lang="en-US" dirty="0"/>
              <a:t> </a:t>
            </a:r>
            <a:r>
              <a:rPr lang="en-US" dirty="0" err="1"/>
              <a:t>bizantinos</a:t>
            </a:r>
            <a:r>
              <a:rPr lang="en-US" dirty="0"/>
              <a:t>, </a:t>
            </a:r>
            <a:r>
              <a:rPr lang="en-US" dirty="0" err="1"/>
              <a:t>os</a:t>
            </a:r>
            <a:r>
              <a:rPr lang="en-US" dirty="0"/>
              <a:t> </a:t>
            </a:r>
            <a:r>
              <a:rPr lang="en-US" dirty="0" err="1"/>
              <a:t>mecanismos</a:t>
            </a:r>
            <a:r>
              <a:rPr lang="en-US" dirty="0"/>
              <a:t> de </a:t>
            </a:r>
            <a:r>
              <a:rPr lang="en-US" dirty="0" err="1"/>
              <a:t>consenso</a:t>
            </a:r>
            <a:r>
              <a:rPr lang="en-US" dirty="0"/>
              <a:t> são </a:t>
            </a:r>
            <a:r>
              <a:rPr lang="en-US" dirty="0" err="1"/>
              <a:t>baseados</a:t>
            </a:r>
            <a:r>
              <a:rPr lang="en-US" dirty="0"/>
              <a:t> </a:t>
            </a:r>
            <a:r>
              <a:rPr lang="en-US" dirty="0" err="1"/>
              <a:t>em</a:t>
            </a:r>
            <a:r>
              <a:rPr lang="en-US" dirty="0"/>
              <a:t> </a:t>
            </a:r>
            <a:r>
              <a:rPr lang="en-US" dirty="0" err="1"/>
              <a:t>dois</a:t>
            </a:r>
            <a:r>
              <a:rPr lang="en-US" dirty="0"/>
              <a:t> </a:t>
            </a:r>
            <a:r>
              <a:rPr lang="en-US" dirty="0" err="1"/>
              <a:t>conceitos</a:t>
            </a:r>
            <a:r>
              <a:rPr lang="en-US" dirty="0"/>
              <a:t>:</a:t>
            </a:r>
            <a:endParaRPr lang="x-none"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142835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Todos</a:t>
            </a:r>
            <a:r>
              <a:rPr lang="en-US" dirty="0"/>
              <a:t> </a:t>
            </a:r>
            <a:r>
              <a:rPr lang="en-US" dirty="0" err="1"/>
              <a:t>os</a:t>
            </a:r>
            <a:r>
              <a:rPr lang="en-US" dirty="0"/>
              <a:t> </a:t>
            </a:r>
            <a:r>
              <a:rPr lang="en-US" dirty="0" err="1"/>
              <a:t>generais</a:t>
            </a:r>
            <a:r>
              <a:rPr lang="en-US" dirty="0"/>
              <a:t> </a:t>
            </a:r>
            <a:r>
              <a:rPr lang="en-US" dirty="0" err="1"/>
              <a:t>devem</a:t>
            </a:r>
            <a:r>
              <a:rPr lang="en-US" dirty="0"/>
              <a:t> </a:t>
            </a:r>
            <a:r>
              <a:rPr lang="en-US" dirty="0" err="1"/>
              <a:t>primeiro</a:t>
            </a:r>
            <a:r>
              <a:rPr lang="en-US" dirty="0"/>
              <a:t> </a:t>
            </a:r>
            <a:r>
              <a:rPr lang="en-US" dirty="0" err="1"/>
              <a:t>ter</a:t>
            </a:r>
            <a:r>
              <a:rPr lang="en-US" dirty="0"/>
              <a:t> a </a:t>
            </a:r>
            <a:r>
              <a:rPr lang="en-US" dirty="0" err="1"/>
              <a:t>pele</a:t>
            </a:r>
            <a:r>
              <a:rPr lang="en-US" dirty="0"/>
              <a:t> no </a:t>
            </a:r>
            <a:r>
              <a:rPr lang="en-US" dirty="0" err="1"/>
              <a:t>jogo</a:t>
            </a:r>
            <a:r>
              <a:rPr lang="en-US" dirty="0"/>
              <a:t>, </a:t>
            </a:r>
            <a:r>
              <a:rPr lang="en-US" dirty="0" err="1"/>
              <a:t>contribuindo</a:t>
            </a:r>
            <a:r>
              <a:rPr lang="en-US" dirty="0"/>
              <a:t> com </a:t>
            </a:r>
            <a:r>
              <a:rPr lang="en-US" dirty="0" err="1"/>
              <a:t>algo</a:t>
            </a:r>
            <a:r>
              <a:rPr lang="en-US" dirty="0"/>
              <a:t> </a:t>
            </a:r>
            <a:r>
              <a:rPr lang="en-US" dirty="0" err="1"/>
              <a:t>para</a:t>
            </a:r>
            <a:r>
              <a:rPr lang="en-US" dirty="0"/>
              <a:t> a </a:t>
            </a:r>
            <a:r>
              <a:rPr lang="en-US" dirty="0" err="1"/>
              <a:t>rede</a:t>
            </a:r>
            <a:r>
              <a:rPr lang="en-US" dirty="0"/>
              <a:t> </a:t>
            </a:r>
            <a:r>
              <a:rPr lang="en-US" dirty="0" err="1"/>
              <a:t>que</a:t>
            </a:r>
            <a:r>
              <a:rPr lang="en-US" dirty="0"/>
              <a:t> </a:t>
            </a:r>
            <a:r>
              <a:rPr lang="en-US" dirty="0" err="1"/>
              <a:t>não</a:t>
            </a:r>
            <a:r>
              <a:rPr lang="en-US" dirty="0"/>
              <a:t> </a:t>
            </a:r>
            <a:r>
              <a:rPr lang="en-US" dirty="0" err="1"/>
              <a:t>receberiam</a:t>
            </a:r>
            <a:r>
              <a:rPr lang="en-US" dirty="0"/>
              <a:t> de </a:t>
            </a:r>
            <a:r>
              <a:rPr lang="en-US" dirty="0" err="1"/>
              <a:t>volta</a:t>
            </a:r>
            <a:r>
              <a:rPr lang="en-US" dirty="0"/>
              <a:t> </a:t>
            </a:r>
            <a:r>
              <a:rPr lang="en-US" dirty="0" err="1"/>
              <a:t>caso</a:t>
            </a:r>
            <a:r>
              <a:rPr lang="en-US" dirty="0"/>
              <a:t> se </a:t>
            </a:r>
            <a:r>
              <a:rPr lang="en-US" dirty="0" err="1"/>
              <a:t>comportassem</a:t>
            </a:r>
            <a:r>
              <a:rPr lang="en-US" dirty="0"/>
              <a:t> contra as </a:t>
            </a:r>
            <a:r>
              <a:rPr lang="en-US" dirty="0" err="1"/>
              <a:t>regras</a:t>
            </a:r>
            <a:r>
              <a:rPr lang="en-US" dirty="0"/>
              <a:t>. </a:t>
            </a:r>
            <a:r>
              <a:rPr lang="en-US" dirty="0" err="1"/>
              <a:t>Por</a:t>
            </a:r>
            <a:r>
              <a:rPr lang="en-US" dirty="0"/>
              <a:t> </a:t>
            </a:r>
            <a:r>
              <a:rPr lang="en-US" dirty="0" err="1"/>
              <a:t>exemplo</a:t>
            </a:r>
            <a:r>
              <a:rPr lang="en-US" dirty="0"/>
              <a:t>, </a:t>
            </a:r>
            <a:r>
              <a:rPr lang="en-US" dirty="0" err="1"/>
              <a:t>dois</a:t>
            </a:r>
            <a:r>
              <a:rPr lang="en-US" dirty="0"/>
              <a:t> </a:t>
            </a:r>
            <a:r>
              <a:rPr lang="en-US" dirty="0" err="1"/>
              <a:t>empresários</a:t>
            </a:r>
            <a:r>
              <a:rPr lang="en-US" dirty="0"/>
              <a:t> </a:t>
            </a:r>
            <a:r>
              <a:rPr lang="en-US" dirty="0" err="1"/>
              <a:t>que</a:t>
            </a:r>
            <a:r>
              <a:rPr lang="en-US" dirty="0"/>
              <a:t> </a:t>
            </a:r>
            <a:r>
              <a:rPr lang="en-US" dirty="0" err="1"/>
              <a:t>desejam</a:t>
            </a:r>
            <a:r>
              <a:rPr lang="en-US" dirty="0"/>
              <a:t> </a:t>
            </a:r>
            <a:r>
              <a:rPr lang="en-US" dirty="0" err="1"/>
              <a:t>iniciar</a:t>
            </a:r>
            <a:r>
              <a:rPr lang="en-US" dirty="0"/>
              <a:t> </a:t>
            </a:r>
            <a:r>
              <a:rPr lang="en-US" dirty="0" err="1"/>
              <a:t>uma</a:t>
            </a:r>
            <a:r>
              <a:rPr lang="en-US" dirty="0"/>
              <a:t> joint venture, mas um deles </a:t>
            </a:r>
            <a:r>
              <a:rPr lang="en-US" dirty="0" err="1"/>
              <a:t>recusa</a:t>
            </a:r>
            <a:r>
              <a:rPr lang="en-US" dirty="0"/>
              <a:t>-se a </a:t>
            </a:r>
            <a:r>
              <a:rPr lang="en-US" dirty="0" err="1"/>
              <a:t>investir</a:t>
            </a:r>
            <a:r>
              <a:rPr lang="en-US" dirty="0"/>
              <a:t> tempo </a:t>
            </a:r>
            <a:r>
              <a:rPr lang="en-US" dirty="0" err="1"/>
              <a:t>ou</a:t>
            </a:r>
            <a:r>
              <a:rPr lang="en-US" dirty="0"/>
              <a:t> capital. O outro </a:t>
            </a:r>
            <a:r>
              <a:rPr lang="en-US" dirty="0" err="1"/>
              <a:t>empresário</a:t>
            </a:r>
            <a:r>
              <a:rPr lang="en-US" dirty="0"/>
              <a:t> </a:t>
            </a:r>
            <a:r>
              <a:rPr lang="en-US" dirty="0" err="1"/>
              <a:t>que</a:t>
            </a:r>
            <a:r>
              <a:rPr lang="en-US" dirty="0"/>
              <a:t> tem </a:t>
            </a:r>
            <a:r>
              <a:rPr lang="en-US" dirty="0" err="1"/>
              <a:t>pele</a:t>
            </a:r>
            <a:r>
              <a:rPr lang="en-US" dirty="0"/>
              <a:t> no </a:t>
            </a:r>
            <a:r>
              <a:rPr lang="en-US" dirty="0" err="1"/>
              <a:t>jogo</a:t>
            </a:r>
            <a:r>
              <a:rPr lang="en-US" dirty="0"/>
              <a:t> </a:t>
            </a:r>
            <a:r>
              <a:rPr lang="en-US" dirty="0" err="1"/>
              <a:t>questionaria</a:t>
            </a:r>
            <a:r>
              <a:rPr lang="en-US" dirty="0"/>
              <a:t> a </a:t>
            </a:r>
            <a:r>
              <a:rPr lang="en-US" dirty="0" err="1"/>
              <a:t>lealdade</a:t>
            </a:r>
            <a:r>
              <a:rPr lang="en-US" dirty="0"/>
              <a:t> do outro. </a:t>
            </a:r>
            <a:r>
              <a:rPr lang="en-US" dirty="0" err="1"/>
              <a:t>Isso</a:t>
            </a:r>
            <a:r>
              <a:rPr lang="en-US" dirty="0"/>
              <a:t> </a:t>
            </a:r>
            <a:r>
              <a:rPr lang="en-US" dirty="0" err="1"/>
              <a:t>pode</a:t>
            </a:r>
            <a:r>
              <a:rPr lang="en-US" dirty="0"/>
              <a:t> </a:t>
            </a:r>
            <a:r>
              <a:rPr lang="en-US" dirty="0" err="1"/>
              <a:t>ser</a:t>
            </a:r>
            <a:r>
              <a:rPr lang="en-US" dirty="0"/>
              <a:t> </a:t>
            </a:r>
            <a:r>
              <a:rPr lang="en-US" dirty="0" err="1"/>
              <a:t>aplicado</a:t>
            </a:r>
            <a:r>
              <a:rPr lang="en-US" dirty="0"/>
              <a:t> a </a:t>
            </a:r>
            <a:r>
              <a:rPr lang="en-US" dirty="0" err="1"/>
              <a:t>redes</a:t>
            </a:r>
            <a:r>
              <a:rPr lang="en-US" dirty="0"/>
              <a:t> </a:t>
            </a:r>
            <a:r>
              <a:rPr lang="en-US" dirty="0" err="1"/>
              <a:t>descentralizadas</a:t>
            </a:r>
            <a:r>
              <a:rPr lang="en-US" dirty="0"/>
              <a:t>.</a:t>
            </a:r>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05656"/>
            <a:ext cx="3502031" cy="13700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fontAlgn="base">
              <a:spcAft>
                <a:spcPts val="1200"/>
              </a:spcAft>
              <a:tabLst>
                <a:tab pos="457200" algn="l"/>
              </a:tabLst>
            </a:pPr>
            <a:r>
              <a:rPr lang="en-US" dirty="0" err="1"/>
              <a:t>Em</a:t>
            </a:r>
            <a:r>
              <a:rPr lang="en-US" dirty="0"/>
              <a:t> </a:t>
            </a:r>
            <a:r>
              <a:rPr lang="en-US" dirty="0" err="1"/>
              <a:t>segundo</a:t>
            </a:r>
            <a:r>
              <a:rPr lang="en-US" dirty="0"/>
              <a:t> </a:t>
            </a:r>
            <a:r>
              <a:rPr lang="en-US" dirty="0" err="1"/>
              <a:t>lugar</a:t>
            </a:r>
            <a:r>
              <a:rPr lang="en-US" dirty="0"/>
              <a:t>, o </a:t>
            </a:r>
            <a:r>
              <a:rPr lang="en-US" dirty="0" err="1"/>
              <a:t>livro</a:t>
            </a:r>
            <a:r>
              <a:rPr lang="en-US" dirty="0"/>
              <a:t> </a:t>
            </a:r>
            <a:r>
              <a:rPr lang="en-US" dirty="0" err="1"/>
              <a:t>razão</a:t>
            </a:r>
            <a:r>
              <a:rPr lang="en-US" dirty="0"/>
              <a:t> </a:t>
            </a:r>
            <a:r>
              <a:rPr lang="en-US" dirty="0" err="1"/>
              <a:t>deve</a:t>
            </a:r>
            <a:r>
              <a:rPr lang="en-US" dirty="0"/>
              <a:t> </a:t>
            </a:r>
            <a:r>
              <a:rPr lang="en-US" dirty="0" err="1"/>
              <a:t>ser</a:t>
            </a:r>
            <a:r>
              <a:rPr lang="en-US" dirty="0"/>
              <a:t> </a:t>
            </a:r>
            <a:r>
              <a:rPr lang="en-US" dirty="0" err="1"/>
              <a:t>livre</a:t>
            </a:r>
            <a:r>
              <a:rPr lang="en-US" dirty="0"/>
              <a:t> de </a:t>
            </a:r>
            <a:r>
              <a:rPr lang="en-US" dirty="0" err="1"/>
              <a:t>manipulação</a:t>
            </a:r>
            <a:r>
              <a:rPr lang="en-US" dirty="0"/>
              <a:t> (</a:t>
            </a:r>
            <a:r>
              <a:rPr lang="en-US" dirty="0" err="1"/>
              <a:t>referente</a:t>
            </a:r>
            <a:r>
              <a:rPr lang="en-US" dirty="0"/>
              <a:t> a </a:t>
            </a:r>
            <a:r>
              <a:rPr lang="en-US" dirty="0" err="1"/>
              <a:t>transações</a:t>
            </a:r>
            <a:r>
              <a:rPr lang="en-US" dirty="0"/>
              <a:t> </a:t>
            </a:r>
            <a:r>
              <a:rPr lang="en-US" dirty="0" err="1"/>
              <a:t>passadas</a:t>
            </a:r>
            <a:r>
              <a:rPr lang="en-US" dirty="0"/>
              <a:t> e </a:t>
            </a:r>
            <a:r>
              <a:rPr lang="en-US" dirty="0" err="1"/>
              <a:t>presentes</a:t>
            </a:r>
            <a:r>
              <a:rPr lang="en-US" dirty="0"/>
              <a:t>). Um </a:t>
            </a:r>
            <a:r>
              <a:rPr lang="en-US" dirty="0" err="1"/>
              <a:t>sistema</a:t>
            </a:r>
            <a:r>
              <a:rPr lang="en-US" dirty="0"/>
              <a:t> </a:t>
            </a:r>
            <a:r>
              <a:rPr lang="en-US" dirty="0" err="1"/>
              <a:t>é</a:t>
            </a:r>
            <a:r>
              <a:rPr lang="en-US" dirty="0"/>
              <a:t> </a:t>
            </a:r>
            <a:r>
              <a:rPr lang="en-US" dirty="0" err="1"/>
              <a:t>inviolável</a:t>
            </a:r>
            <a:r>
              <a:rPr lang="en-US" dirty="0"/>
              <a:t> se </a:t>
            </a:r>
            <a:r>
              <a:rPr lang="en-US" dirty="0" err="1"/>
              <a:t>os</a:t>
            </a:r>
            <a:r>
              <a:rPr lang="en-US" dirty="0"/>
              <a:t> </a:t>
            </a:r>
            <a:r>
              <a:rPr lang="en-US" dirty="0" err="1"/>
              <a:t>nós</a:t>
            </a:r>
            <a:r>
              <a:rPr lang="en-US" dirty="0"/>
              <a:t> da </a:t>
            </a:r>
            <a:r>
              <a:rPr lang="en-US" dirty="0" err="1"/>
              <a:t>rede</a:t>
            </a:r>
            <a:r>
              <a:rPr lang="en-US" dirty="0"/>
              <a:t> </a:t>
            </a:r>
            <a:r>
              <a:rPr lang="en-US" dirty="0" err="1"/>
              <a:t>detectarem</a:t>
            </a:r>
            <a:r>
              <a:rPr lang="en-US" dirty="0"/>
              <a:t> </a:t>
            </a:r>
            <a:r>
              <a:rPr lang="en-US" dirty="0" err="1"/>
              <a:t>imediatamente</a:t>
            </a:r>
            <a:r>
              <a:rPr lang="en-US" dirty="0"/>
              <a:t> </a:t>
            </a:r>
            <a:r>
              <a:rPr lang="en-US" dirty="0" err="1"/>
              <a:t>qualquer</a:t>
            </a:r>
            <a:r>
              <a:rPr lang="en-US" dirty="0"/>
              <a:t> </a:t>
            </a:r>
            <a:r>
              <a:rPr lang="en-US" dirty="0" err="1"/>
              <a:t>alteração</a:t>
            </a:r>
            <a:r>
              <a:rPr lang="en-US" dirty="0"/>
              <a:t> </a:t>
            </a:r>
            <a:r>
              <a:rPr lang="en-US" dirty="0" err="1"/>
              <a:t>ou</a:t>
            </a:r>
            <a:r>
              <a:rPr lang="en-US" dirty="0"/>
              <a:t> </a:t>
            </a:r>
            <a:r>
              <a:rPr lang="en-US" dirty="0" err="1"/>
              <a:t>exclusão</a:t>
            </a:r>
            <a:r>
              <a:rPr lang="en-US" dirty="0"/>
              <a:t> de </a:t>
            </a:r>
            <a:r>
              <a:rPr lang="en-US" dirty="0" err="1"/>
              <a:t>transações</a:t>
            </a:r>
            <a:r>
              <a:rPr lang="en-US" dirty="0"/>
              <a:t> e dados </a:t>
            </a:r>
            <a:r>
              <a:rPr lang="en-US" dirty="0" err="1"/>
              <a:t>anteriores</a:t>
            </a:r>
            <a:r>
              <a:rPr lang="en-US" dirty="0"/>
              <a:t>. </a:t>
            </a:r>
            <a:r>
              <a:rPr lang="en-US" dirty="0" err="1"/>
              <a:t>Todas</a:t>
            </a:r>
            <a:r>
              <a:rPr lang="en-US" dirty="0"/>
              <a:t> as </a:t>
            </a:r>
            <a:r>
              <a:rPr lang="en-US" dirty="0" err="1"/>
              <a:t>transações</a:t>
            </a:r>
            <a:r>
              <a:rPr lang="en-US" dirty="0"/>
              <a:t> do </a:t>
            </a:r>
            <a:r>
              <a:rPr lang="en-US" dirty="0" err="1"/>
              <a:t>usuário</a:t>
            </a:r>
            <a:r>
              <a:rPr lang="en-US" dirty="0"/>
              <a:t> são </a:t>
            </a:r>
            <a:r>
              <a:rPr lang="en-US" dirty="0" err="1"/>
              <a:t>registadas</a:t>
            </a:r>
            <a:r>
              <a:rPr lang="en-US" dirty="0"/>
              <a:t>, </a:t>
            </a:r>
            <a:r>
              <a:rPr lang="en-US" dirty="0" err="1"/>
              <a:t>verificadas</a:t>
            </a:r>
            <a:r>
              <a:rPr lang="en-US" dirty="0"/>
              <a:t> e </a:t>
            </a:r>
            <a:r>
              <a:rPr lang="en-US" dirty="0" err="1"/>
              <a:t>armazenadas</a:t>
            </a:r>
            <a:r>
              <a:rPr lang="en-US" dirty="0"/>
              <a:t> </a:t>
            </a:r>
            <a:r>
              <a:rPr lang="en-US" dirty="0" err="1"/>
              <a:t>num</a:t>
            </a:r>
            <a:r>
              <a:rPr lang="en-US" dirty="0"/>
              <a:t> </a:t>
            </a:r>
            <a:r>
              <a:rPr lang="en-US" dirty="0" err="1"/>
              <a:t>blockchain</a:t>
            </a:r>
            <a:r>
              <a:rPr lang="en-US" dirty="0"/>
              <a:t>.</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2" y="4381590"/>
            <a:ext cx="6225175" cy="553711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No </a:t>
            </a:r>
            <a:r>
              <a:rPr lang="en-US" dirty="0" err="1">
                <a:solidFill>
                  <a:srgbClr val="000000"/>
                </a:solidFill>
              </a:rPr>
              <a:t>caso</a:t>
            </a:r>
            <a:r>
              <a:rPr lang="en-US" dirty="0">
                <a:solidFill>
                  <a:srgbClr val="000000"/>
                </a:solidFill>
              </a:rPr>
              <a:t> dos </a:t>
            </a:r>
            <a:r>
              <a:rPr lang="en-US" dirty="0" err="1">
                <a:solidFill>
                  <a:srgbClr val="000000"/>
                </a:solidFill>
              </a:rPr>
              <a:t>generais</a:t>
            </a:r>
            <a:r>
              <a:rPr lang="en-US" dirty="0">
                <a:solidFill>
                  <a:srgbClr val="000000"/>
                </a:solidFill>
              </a:rPr>
              <a:t> </a:t>
            </a:r>
            <a:r>
              <a:rPr lang="en-US" dirty="0" err="1">
                <a:solidFill>
                  <a:srgbClr val="000000"/>
                </a:solidFill>
              </a:rPr>
              <a:t>bizantinos</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solução</a:t>
            </a:r>
            <a:r>
              <a:rPr lang="en-US" dirty="0">
                <a:solidFill>
                  <a:srgbClr val="000000"/>
                </a:solidFill>
              </a:rPr>
              <a:t> </a:t>
            </a:r>
            <a:r>
              <a:rPr lang="en-US" dirty="0" err="1">
                <a:solidFill>
                  <a:srgbClr val="000000"/>
                </a:solidFill>
              </a:rPr>
              <a:t>poderia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permitir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generais</a:t>
            </a:r>
            <a:r>
              <a:rPr lang="en-US" dirty="0">
                <a:solidFill>
                  <a:srgbClr val="000000"/>
                </a:solidFill>
              </a:rPr>
              <a:t> </a:t>
            </a:r>
            <a:r>
              <a:rPr lang="en-US" dirty="0" err="1">
                <a:solidFill>
                  <a:srgbClr val="000000"/>
                </a:solidFill>
              </a:rPr>
              <a:t>pagassem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quantia</a:t>
            </a:r>
            <a:r>
              <a:rPr lang="en-US" dirty="0">
                <a:solidFill>
                  <a:srgbClr val="000000"/>
                </a:solidFill>
              </a:rPr>
              <a:t> </a:t>
            </a:r>
            <a:r>
              <a:rPr lang="en-US" dirty="0" err="1">
                <a:solidFill>
                  <a:srgbClr val="000000"/>
                </a:solidFill>
              </a:rPr>
              <a:t>alta</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símbolo</a:t>
            </a:r>
            <a:r>
              <a:rPr lang="en-US" dirty="0">
                <a:solidFill>
                  <a:srgbClr val="000000"/>
                </a:solidFill>
              </a:rPr>
              <a:t> da </a:t>
            </a:r>
            <a:r>
              <a:rPr lang="en-US" dirty="0" err="1">
                <a:solidFill>
                  <a:srgbClr val="000000"/>
                </a:solidFill>
              </a:rPr>
              <a:t>sua</a:t>
            </a:r>
            <a:r>
              <a:rPr lang="en-US" dirty="0">
                <a:solidFill>
                  <a:srgbClr val="000000"/>
                </a:solidFill>
              </a:rPr>
              <a:t> </a:t>
            </a:r>
            <a:r>
              <a:rPr lang="en-US" dirty="0" err="1">
                <a:solidFill>
                  <a:srgbClr val="000000"/>
                </a:solidFill>
              </a:rPr>
              <a:t>lealdade</a:t>
            </a:r>
            <a:r>
              <a:rPr lang="en-US" dirty="0">
                <a:solidFill>
                  <a:srgbClr val="000000"/>
                </a:solidFill>
              </a:rPr>
              <a:t>. Antes </a:t>
            </a:r>
            <a:r>
              <a:rPr lang="en-US" dirty="0" err="1">
                <a:solidFill>
                  <a:srgbClr val="000000"/>
                </a:solidFill>
              </a:rPr>
              <a:t>que</a:t>
            </a:r>
            <a:r>
              <a:rPr lang="en-US" dirty="0">
                <a:solidFill>
                  <a:srgbClr val="000000"/>
                </a:solidFill>
              </a:rPr>
              <a:t> um general </a:t>
            </a:r>
            <a:r>
              <a:rPr lang="en-US" dirty="0" err="1">
                <a:solidFill>
                  <a:srgbClr val="000000"/>
                </a:solidFill>
              </a:rPr>
              <a:t>possa</a:t>
            </a:r>
            <a:r>
              <a:rPr lang="en-US" dirty="0">
                <a:solidFill>
                  <a:srgbClr val="000000"/>
                </a:solidFill>
              </a:rPr>
              <a:t> </a:t>
            </a:r>
            <a:r>
              <a:rPr lang="en-US" dirty="0" err="1">
                <a:solidFill>
                  <a:srgbClr val="000000"/>
                </a:solidFill>
              </a:rPr>
              <a:t>transmitir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identidade</a:t>
            </a:r>
            <a:r>
              <a:rPr lang="en-US" dirty="0">
                <a:solidFill>
                  <a:srgbClr val="000000"/>
                </a:solidFill>
              </a:rPr>
              <a:t> </a:t>
            </a:r>
            <a:r>
              <a:rPr lang="en-US" dirty="0" err="1">
                <a:solidFill>
                  <a:srgbClr val="000000"/>
                </a:solidFill>
              </a:rPr>
              <a:t>precisaria</a:t>
            </a:r>
            <a:r>
              <a:rPr lang="en-US" dirty="0">
                <a:solidFill>
                  <a:srgbClr val="000000"/>
                </a:solidFill>
              </a:rPr>
              <a:t> de </a:t>
            </a:r>
            <a:r>
              <a:rPr lang="en-US" dirty="0" err="1">
                <a:solidFill>
                  <a:srgbClr val="000000"/>
                </a:solidFill>
              </a:rPr>
              <a:t>ser</a:t>
            </a:r>
            <a:r>
              <a:rPr lang="en-US" dirty="0">
                <a:solidFill>
                  <a:srgbClr val="000000"/>
                </a:solidFill>
              </a:rPr>
              <a:t> </a:t>
            </a:r>
            <a:r>
              <a:rPr lang="en-US" dirty="0" err="1">
                <a:solidFill>
                  <a:srgbClr val="000000"/>
                </a:solidFill>
              </a:rPr>
              <a:t>comprovada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assinatura</a:t>
            </a:r>
            <a:r>
              <a:rPr lang="en-US" dirty="0">
                <a:solidFill>
                  <a:srgbClr val="000000"/>
                </a:solidFill>
              </a:rPr>
              <a:t> </a:t>
            </a:r>
            <a:r>
              <a:rPr lang="en-US" dirty="0" err="1">
                <a:solidFill>
                  <a:srgbClr val="000000"/>
                </a:solidFill>
              </a:rPr>
              <a:t>criptografada</a:t>
            </a:r>
            <a:r>
              <a:rPr lang="en-US" dirty="0">
                <a:solidFill>
                  <a:srgbClr val="000000"/>
                </a:solidFill>
              </a:rPr>
              <a:t> e </a:t>
            </a:r>
            <a:r>
              <a:rPr lang="en-US" dirty="0" err="1">
                <a:solidFill>
                  <a:srgbClr val="000000"/>
                </a:solidFill>
              </a:rPr>
              <a:t>exclusiva</a:t>
            </a:r>
            <a:r>
              <a:rPr lang="en-US" dirty="0">
                <a:solidFill>
                  <a:srgbClr val="000000"/>
                </a:solidFill>
              </a:rPr>
              <a:t>. Se um general </a:t>
            </a:r>
            <a:r>
              <a:rPr lang="en-US" dirty="0" err="1">
                <a:solidFill>
                  <a:srgbClr val="000000"/>
                </a:solidFill>
              </a:rPr>
              <a:t>estiver</a:t>
            </a:r>
            <a:r>
              <a:rPr lang="en-US" dirty="0">
                <a:solidFill>
                  <a:srgbClr val="000000"/>
                </a:solidFill>
              </a:rPr>
              <a:t> a </a:t>
            </a:r>
            <a:r>
              <a:rPr lang="en-US" dirty="0" err="1">
                <a:solidFill>
                  <a:srgbClr val="000000"/>
                </a:solidFill>
              </a:rPr>
              <a:t>sabotar</a:t>
            </a:r>
            <a:r>
              <a:rPr lang="en-US" dirty="0">
                <a:solidFill>
                  <a:srgbClr val="000000"/>
                </a:solidFill>
              </a:rPr>
              <a:t> o </a:t>
            </a:r>
            <a:r>
              <a:rPr lang="en-US" dirty="0" err="1">
                <a:solidFill>
                  <a:srgbClr val="000000"/>
                </a:solidFill>
              </a:rPr>
              <a:t>ataque</a:t>
            </a:r>
            <a:r>
              <a:rPr lang="en-US" dirty="0">
                <a:solidFill>
                  <a:srgbClr val="000000"/>
                </a:solidFill>
              </a:rPr>
              <a:t>, o </a:t>
            </a:r>
            <a:r>
              <a:rPr lang="en-US" dirty="0" err="1">
                <a:solidFill>
                  <a:srgbClr val="000000"/>
                </a:solidFill>
              </a:rPr>
              <a:t>histórico</a:t>
            </a:r>
            <a:r>
              <a:rPr lang="en-US" dirty="0">
                <a:solidFill>
                  <a:srgbClr val="000000"/>
                </a:solidFill>
              </a:rPr>
              <a:t> de </a:t>
            </a:r>
            <a:r>
              <a:rPr lang="en-US" dirty="0" err="1">
                <a:solidFill>
                  <a:srgbClr val="000000"/>
                </a:solidFill>
              </a:rPr>
              <a:t>transações</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fornecer</a:t>
            </a:r>
            <a:r>
              <a:rPr lang="en-US" dirty="0">
                <a:solidFill>
                  <a:srgbClr val="000000"/>
                </a:solidFill>
              </a:rPr>
              <a:t> </a:t>
            </a:r>
            <a:r>
              <a:rPr lang="en-US" dirty="0" err="1">
                <a:solidFill>
                  <a:srgbClr val="000000"/>
                </a:solidFill>
              </a:rPr>
              <a:t>informações</a:t>
            </a:r>
            <a:r>
              <a:rPr lang="en-US" dirty="0">
                <a:solidFill>
                  <a:srgbClr val="000000"/>
                </a:solidFill>
              </a:rPr>
              <a:t> </a:t>
            </a:r>
            <a:r>
              <a:rPr lang="en-US" dirty="0" err="1">
                <a:solidFill>
                  <a:srgbClr val="000000"/>
                </a:solidFill>
              </a:rPr>
              <a:t>sobre</a:t>
            </a:r>
            <a:r>
              <a:rPr lang="en-US" dirty="0">
                <a:solidFill>
                  <a:srgbClr val="000000"/>
                </a:solidFill>
              </a:rPr>
              <a:t> a </a:t>
            </a:r>
            <a:r>
              <a:rPr lang="en-US" dirty="0" err="1">
                <a:solidFill>
                  <a:srgbClr val="000000"/>
                </a:solidFill>
              </a:rPr>
              <a:t>identidade</a:t>
            </a:r>
            <a:r>
              <a:rPr lang="en-US" dirty="0">
                <a:solidFill>
                  <a:srgbClr val="000000"/>
                </a:solidFill>
              </a:rPr>
              <a:t> do </a:t>
            </a:r>
            <a:r>
              <a:rPr lang="en-US" dirty="0" err="1">
                <a:solidFill>
                  <a:srgbClr val="000000"/>
                </a:solidFill>
              </a:rPr>
              <a:t>indivíduo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deu</a:t>
            </a:r>
            <a:r>
              <a:rPr lang="en-US" dirty="0">
                <a:solidFill>
                  <a:srgbClr val="000000"/>
                </a:solidFill>
              </a:rPr>
              <a:t> a </a:t>
            </a:r>
            <a:r>
              <a:rPr lang="en-US" dirty="0" err="1">
                <a:solidFill>
                  <a:srgbClr val="000000"/>
                </a:solidFill>
              </a:rPr>
              <a:t>assinatura</a:t>
            </a:r>
            <a:r>
              <a:rPr lang="en-US" dirty="0">
                <a:solidFill>
                  <a:srgbClr val="000000"/>
                </a:solidFill>
              </a:rPr>
              <a:t>. A </a:t>
            </a:r>
            <a:r>
              <a:rPr lang="en-US" dirty="0" err="1">
                <a:solidFill>
                  <a:srgbClr val="000000"/>
                </a:solidFill>
              </a:rPr>
              <a:t>punição</a:t>
            </a:r>
            <a:r>
              <a:rPr lang="en-US" dirty="0">
                <a:solidFill>
                  <a:srgbClr val="000000"/>
                </a:solidFill>
              </a:rPr>
              <a:t> </a:t>
            </a:r>
            <a:r>
              <a:rPr lang="en-US" dirty="0" err="1">
                <a:solidFill>
                  <a:srgbClr val="000000"/>
                </a:solidFill>
              </a:rPr>
              <a:t>pela</a:t>
            </a:r>
            <a:r>
              <a:rPr lang="en-US" dirty="0">
                <a:solidFill>
                  <a:srgbClr val="000000"/>
                </a:solidFill>
              </a:rPr>
              <a:t> </a:t>
            </a:r>
            <a:r>
              <a:rPr lang="en-US" dirty="0" err="1">
                <a:solidFill>
                  <a:srgbClr val="000000"/>
                </a:solidFill>
              </a:rPr>
              <a:t>malícia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prejuízo</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para</a:t>
            </a:r>
            <a:r>
              <a:rPr lang="en-US" dirty="0">
                <a:solidFill>
                  <a:srgbClr val="000000"/>
                </a:solidFill>
              </a:rPr>
              <a:t> o general, </a:t>
            </a:r>
            <a:r>
              <a:rPr lang="en-US" dirty="0" err="1">
                <a:solidFill>
                  <a:srgbClr val="000000"/>
                </a:solidFill>
              </a:rPr>
              <a:t>uma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reembolsado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depósito</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Chegar</a:t>
            </a:r>
            <a:r>
              <a:rPr lang="en-US" dirty="0">
                <a:solidFill>
                  <a:srgbClr val="000000"/>
                </a:solidFill>
              </a:rPr>
              <a:t> a um </a:t>
            </a:r>
            <a:r>
              <a:rPr lang="en-US" dirty="0" err="1">
                <a:solidFill>
                  <a:srgbClr val="000000"/>
                </a:solidFill>
              </a:rPr>
              <a:t>consenso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maneira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chamado</a:t>
            </a:r>
            <a:r>
              <a:rPr lang="en-US" dirty="0">
                <a:solidFill>
                  <a:srgbClr val="000000"/>
                </a:solidFill>
              </a:rPr>
              <a:t> de '</a:t>
            </a:r>
            <a:r>
              <a:rPr lang="en-US" dirty="0" err="1">
                <a:solidFill>
                  <a:srgbClr val="000000"/>
                </a:solidFill>
              </a:rPr>
              <a:t>prova</a:t>
            </a:r>
            <a:r>
              <a:rPr lang="en-US" dirty="0">
                <a:solidFill>
                  <a:srgbClr val="000000"/>
                </a:solidFill>
              </a:rPr>
              <a:t> de </a:t>
            </a:r>
            <a:r>
              <a:rPr lang="en-US" dirty="0" err="1">
                <a:solidFill>
                  <a:srgbClr val="000000"/>
                </a:solidFill>
              </a:rPr>
              <a:t>participação</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generais</a:t>
            </a:r>
            <a:r>
              <a:rPr lang="en-US" dirty="0">
                <a:solidFill>
                  <a:srgbClr val="000000"/>
                </a:solidFill>
              </a:rPr>
              <a:t> </a:t>
            </a:r>
            <a:r>
              <a:rPr lang="en-US" dirty="0" err="1">
                <a:solidFill>
                  <a:srgbClr val="000000"/>
                </a:solidFill>
              </a:rPr>
              <a:t>investiram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manter</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participar</a:t>
            </a:r>
            <a:r>
              <a:rPr lang="en-US" dirty="0">
                <a:solidFill>
                  <a:srgbClr val="000000"/>
                </a:solidFill>
              </a:rPr>
              <a:t>. </a:t>
            </a:r>
            <a:r>
              <a:rPr lang="en-US" dirty="0" err="1">
                <a:solidFill>
                  <a:srgbClr val="000000"/>
                </a:solidFill>
              </a:rPr>
              <a:t>Outra</a:t>
            </a:r>
            <a:r>
              <a:rPr lang="en-US" dirty="0">
                <a:solidFill>
                  <a:srgbClr val="000000"/>
                </a:solidFill>
              </a:rPr>
              <a:t> </a:t>
            </a:r>
            <a:r>
              <a:rPr lang="en-US" dirty="0" err="1">
                <a:solidFill>
                  <a:srgbClr val="000000"/>
                </a:solidFill>
              </a:rPr>
              <a:t>alternativa</a:t>
            </a:r>
            <a:r>
              <a:rPr lang="en-US" dirty="0">
                <a:solidFill>
                  <a:srgbClr val="000000"/>
                </a:solidFill>
              </a:rPr>
              <a:t> </a:t>
            </a:r>
            <a:r>
              <a:rPr lang="en-US" dirty="0" err="1">
                <a:solidFill>
                  <a:srgbClr val="000000"/>
                </a:solidFill>
              </a:rPr>
              <a:t>seria</a:t>
            </a:r>
            <a:r>
              <a:rPr lang="en-US" dirty="0">
                <a:solidFill>
                  <a:srgbClr val="000000"/>
                </a:solidFill>
              </a:rPr>
              <a:t> </a:t>
            </a:r>
            <a:r>
              <a:rPr lang="en-US" dirty="0" err="1">
                <a:solidFill>
                  <a:srgbClr val="000000"/>
                </a:solidFill>
              </a:rPr>
              <a:t>cada</a:t>
            </a:r>
            <a:r>
              <a:rPr lang="en-US" dirty="0">
                <a:solidFill>
                  <a:srgbClr val="000000"/>
                </a:solidFill>
              </a:rPr>
              <a:t> general resolver um </a:t>
            </a:r>
            <a:r>
              <a:rPr lang="en-US" dirty="0" err="1">
                <a:solidFill>
                  <a:srgbClr val="000000"/>
                </a:solidFill>
              </a:rPr>
              <a:t>problema</a:t>
            </a:r>
            <a:r>
              <a:rPr lang="en-US" dirty="0">
                <a:solidFill>
                  <a:srgbClr val="000000"/>
                </a:solidFill>
              </a:rPr>
              <a:t> </a:t>
            </a:r>
            <a:r>
              <a:rPr lang="en-US" dirty="0" err="1">
                <a:solidFill>
                  <a:srgbClr val="000000"/>
                </a:solidFill>
              </a:rPr>
              <a:t>matemático</a:t>
            </a:r>
            <a:r>
              <a:rPr lang="en-US" dirty="0">
                <a:solidFill>
                  <a:srgbClr val="000000"/>
                </a:solidFill>
              </a:rPr>
              <a:t> </a:t>
            </a:r>
            <a:r>
              <a:rPr lang="en-US" dirty="0" err="1">
                <a:solidFill>
                  <a:srgbClr val="000000"/>
                </a:solidFill>
              </a:rPr>
              <a:t>complexo</a:t>
            </a:r>
            <a:r>
              <a:rPr lang="en-US" dirty="0">
                <a:solidFill>
                  <a:srgbClr val="000000"/>
                </a:solidFill>
              </a:rPr>
              <a:t> antes de </a:t>
            </a:r>
            <a:r>
              <a:rPr lang="en-US" dirty="0" err="1">
                <a:solidFill>
                  <a:srgbClr val="000000"/>
                </a:solidFill>
              </a:rPr>
              <a:t>assinar</a:t>
            </a:r>
            <a:r>
              <a:rPr lang="en-US" dirty="0">
                <a:solidFill>
                  <a:srgbClr val="000000"/>
                </a:solidFill>
              </a:rPr>
              <a:t> e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O general </a:t>
            </a:r>
            <a:r>
              <a:rPr lang="en-US" dirty="0" err="1">
                <a:solidFill>
                  <a:srgbClr val="000000"/>
                </a:solidFill>
              </a:rPr>
              <a:t>precisaria</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muito</a:t>
            </a:r>
            <a:r>
              <a:rPr lang="en-US" dirty="0">
                <a:solidFill>
                  <a:srgbClr val="000000"/>
                </a:solidFill>
              </a:rPr>
              <a:t> </a:t>
            </a:r>
            <a:r>
              <a:rPr lang="en-US" dirty="0" err="1">
                <a:solidFill>
                  <a:srgbClr val="000000"/>
                </a:solidFill>
              </a:rPr>
              <a:t>dinheiro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trabalhadores</a:t>
            </a:r>
            <a:r>
              <a:rPr lang="en-US" dirty="0">
                <a:solidFill>
                  <a:srgbClr val="000000"/>
                </a:solidFill>
              </a:rPr>
              <a:t> </a:t>
            </a:r>
            <a:r>
              <a:rPr lang="en-US" dirty="0" err="1">
                <a:solidFill>
                  <a:srgbClr val="000000"/>
                </a:solidFill>
              </a:rPr>
              <a:t>resolverem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problemas</a:t>
            </a:r>
            <a:r>
              <a:rPr lang="en-US" dirty="0">
                <a:solidFill>
                  <a:srgbClr val="000000"/>
                </a:solidFill>
              </a:rPr>
              <a:t> de </a:t>
            </a:r>
            <a:r>
              <a:rPr lang="en-US" dirty="0" err="1">
                <a:solidFill>
                  <a:srgbClr val="000000"/>
                </a:solidFill>
              </a:rPr>
              <a:t>matemática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método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Prova</a:t>
            </a:r>
            <a:r>
              <a:rPr lang="en-US" dirty="0">
                <a:solidFill>
                  <a:srgbClr val="000000"/>
                </a:solidFill>
              </a:rPr>
              <a:t> de </a:t>
            </a:r>
            <a:r>
              <a:rPr lang="en-US" dirty="0" err="1">
                <a:solidFill>
                  <a:srgbClr val="000000"/>
                </a:solidFill>
              </a:rPr>
              <a:t>trabalho</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Cada</a:t>
            </a:r>
            <a:r>
              <a:rPr lang="en-US" dirty="0">
                <a:solidFill>
                  <a:srgbClr val="000000"/>
                </a:solidFill>
              </a:rPr>
              <a:t> general </a:t>
            </a:r>
            <a:r>
              <a:rPr lang="en-US" dirty="0" err="1">
                <a:solidFill>
                  <a:srgbClr val="000000"/>
                </a:solidFill>
              </a:rPr>
              <a:t>prova</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lealdade</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consumir</a:t>
            </a:r>
            <a:r>
              <a:rPr lang="en-US" dirty="0">
                <a:solidFill>
                  <a:srgbClr val="000000"/>
                </a:solidFill>
              </a:rPr>
              <a:t> </a:t>
            </a:r>
            <a:r>
              <a:rPr lang="en-US" dirty="0" err="1">
                <a:solidFill>
                  <a:srgbClr val="000000"/>
                </a:solidFill>
              </a:rPr>
              <a:t>recursos</a:t>
            </a:r>
            <a:r>
              <a:rPr lang="en-US" dirty="0">
                <a:solidFill>
                  <a:srgbClr val="000000"/>
                </a:solidFill>
              </a:rPr>
              <a:t> </a:t>
            </a:r>
            <a:r>
              <a:rPr lang="en-US" dirty="0" err="1">
                <a:solidFill>
                  <a:srgbClr val="000000"/>
                </a:solidFill>
              </a:rPr>
              <a:t>caros</a:t>
            </a:r>
            <a:r>
              <a:rPr lang="en-US" dirty="0">
                <a:solidFill>
                  <a:srgbClr val="000000"/>
                </a:solidFill>
              </a:rPr>
              <a:t> e </a:t>
            </a:r>
            <a:r>
              <a:rPr lang="en-US" dirty="0" err="1">
                <a:solidFill>
                  <a:srgbClr val="000000"/>
                </a:solidFill>
              </a:rPr>
              <a:t>demorados</a:t>
            </a:r>
            <a:r>
              <a:rPr lang="en-US" dirty="0">
                <a:solidFill>
                  <a:srgbClr val="000000"/>
                </a:solidFill>
              </a:rPr>
              <a:t>.</a:t>
            </a:r>
          </a:p>
          <a:p>
            <a:endParaRPr lang="en-US" dirty="0">
              <a:solidFill>
                <a:srgbClr val="000000"/>
              </a:solidFill>
            </a:endParaRPr>
          </a:p>
          <a:p>
            <a:r>
              <a:rPr lang="en-US" b="1" dirty="0" err="1">
                <a:solidFill>
                  <a:srgbClr val="F79037"/>
                </a:solidFill>
              </a:rPr>
              <a:t>Consenso</a:t>
            </a:r>
            <a:r>
              <a:rPr lang="en-US" b="1" dirty="0">
                <a:solidFill>
                  <a:srgbClr val="F79037"/>
                </a:solidFill>
              </a:rPr>
              <a:t> </a:t>
            </a:r>
            <a:r>
              <a:rPr lang="en-US" b="1" dirty="0" err="1">
                <a:solidFill>
                  <a:srgbClr val="F79037"/>
                </a:solidFill>
              </a:rPr>
              <a:t>em</a:t>
            </a:r>
            <a:r>
              <a:rPr lang="en-US" b="1" dirty="0">
                <a:solidFill>
                  <a:srgbClr val="F79037"/>
                </a:solidFill>
              </a:rPr>
              <a:t> </a:t>
            </a:r>
            <a:r>
              <a:rPr lang="en-US" b="1" dirty="0" err="1">
                <a:solidFill>
                  <a:srgbClr val="F79037"/>
                </a:solidFill>
              </a:rPr>
              <a:t>Sistemas</a:t>
            </a:r>
            <a:r>
              <a:rPr lang="en-US" b="1" dirty="0">
                <a:solidFill>
                  <a:srgbClr val="F79037"/>
                </a:solidFill>
              </a:rPr>
              <a:t> </a:t>
            </a:r>
            <a:r>
              <a:rPr lang="en-US" b="1" dirty="0" err="1">
                <a:solidFill>
                  <a:srgbClr val="F79037"/>
                </a:solidFill>
              </a:rPr>
              <a:t>Distribuídos</a:t>
            </a:r>
            <a:endParaRPr lang="en-US" b="1" dirty="0">
              <a:solidFill>
                <a:srgbClr val="F79037"/>
              </a:solidFill>
            </a:endParaRPr>
          </a:p>
          <a:p>
            <a:r>
              <a:rPr lang="en-US" dirty="0">
                <a:solidFill>
                  <a:srgbClr val="000000"/>
                </a:solidFill>
              </a:rPr>
              <a:t>O </a:t>
            </a:r>
            <a:r>
              <a:rPr lang="en-US" dirty="0" err="1">
                <a:solidFill>
                  <a:srgbClr val="000000"/>
                </a:solidFill>
              </a:rPr>
              <a:t>histórico</a:t>
            </a:r>
            <a:r>
              <a:rPr lang="en-US" dirty="0">
                <a:solidFill>
                  <a:srgbClr val="000000"/>
                </a:solidFill>
              </a:rPr>
              <a:t> das </a:t>
            </a:r>
            <a:r>
              <a:rPr lang="en-US" dirty="0" err="1">
                <a:solidFill>
                  <a:srgbClr val="000000"/>
                </a:solidFill>
              </a:rPr>
              <a:t>criptomoedas</a:t>
            </a:r>
            <a:r>
              <a:rPr lang="en-US" dirty="0">
                <a:solidFill>
                  <a:srgbClr val="000000"/>
                </a:solidFill>
              </a:rPr>
              <a:t>, a </a:t>
            </a:r>
            <a:r>
              <a:rPr lang="en-US" dirty="0" err="1">
                <a:solidFill>
                  <a:srgbClr val="000000"/>
                </a:solidFill>
              </a:rPr>
              <a:t>ordem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foram</a:t>
            </a:r>
            <a:r>
              <a:rPr lang="en-US" dirty="0">
                <a:solidFill>
                  <a:srgbClr val="000000"/>
                </a:solidFill>
              </a:rPr>
              <a:t> </a:t>
            </a:r>
            <a:r>
              <a:rPr lang="en-US" dirty="0" err="1">
                <a:solidFill>
                  <a:srgbClr val="000000"/>
                </a:solidFill>
              </a:rPr>
              <a:t>validadas</a:t>
            </a:r>
            <a:r>
              <a:rPr lang="en-US" dirty="0">
                <a:solidFill>
                  <a:srgbClr val="000000"/>
                </a:solidFill>
              </a:rPr>
              <a:t> </a:t>
            </a:r>
            <a:r>
              <a:rPr lang="en-US" dirty="0" err="1">
                <a:solidFill>
                  <a:srgbClr val="000000"/>
                </a:solidFill>
              </a:rPr>
              <a:t>é</a:t>
            </a:r>
            <a:r>
              <a:rPr lang="en-US" dirty="0">
                <a:solidFill>
                  <a:srgbClr val="000000"/>
                </a:solidFill>
              </a:rPr>
              <a:t> crucial </a:t>
            </a:r>
            <a:r>
              <a:rPr lang="en-US" dirty="0" err="1">
                <a:solidFill>
                  <a:srgbClr val="000000"/>
                </a:solidFill>
              </a:rPr>
              <a:t>para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rastreado</a:t>
            </a:r>
            <a:r>
              <a:rPr lang="en-US" dirty="0">
                <a:solidFill>
                  <a:srgbClr val="000000"/>
                </a:solidFill>
              </a:rPr>
              <a:t>. </a:t>
            </a:r>
            <a:r>
              <a:rPr lang="en-US" dirty="0" err="1">
                <a:solidFill>
                  <a:srgbClr val="000000"/>
                </a:solidFill>
              </a:rPr>
              <a:t>Quando</a:t>
            </a:r>
            <a:r>
              <a:rPr lang="en-US" dirty="0">
                <a:solidFill>
                  <a:srgbClr val="000000"/>
                </a:solidFill>
              </a:rPr>
              <a:t> um </a:t>
            </a:r>
            <a:r>
              <a:rPr lang="en-US" dirty="0" err="1">
                <a:solidFill>
                  <a:srgbClr val="000000"/>
                </a:solidFill>
              </a:rPr>
              <a:t>participante</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cria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transmitida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toda</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nó</a:t>
            </a:r>
            <a:r>
              <a:rPr lang="en-US" dirty="0">
                <a:solidFill>
                  <a:srgbClr val="000000"/>
                </a:solidFill>
              </a:rPr>
              <a:t> </a:t>
            </a:r>
            <a:r>
              <a:rPr lang="en-US" dirty="0" err="1">
                <a:solidFill>
                  <a:srgbClr val="000000"/>
                </a:solidFill>
              </a:rPr>
              <a:t>regista</a:t>
            </a:r>
            <a:r>
              <a:rPr lang="en-US" dirty="0">
                <a:solidFill>
                  <a:srgbClr val="000000"/>
                </a:solidFill>
              </a:rPr>
              <a:t> as </a:t>
            </a:r>
            <a:r>
              <a:rPr lang="en-US" dirty="0" err="1">
                <a:solidFill>
                  <a:srgbClr val="000000"/>
                </a:solidFill>
              </a:rPr>
              <a:t>novas</a:t>
            </a:r>
            <a:r>
              <a:rPr lang="en-US" dirty="0">
                <a:solidFill>
                  <a:srgbClr val="000000"/>
                </a:solidFill>
              </a:rPr>
              <a:t> </a:t>
            </a:r>
            <a:r>
              <a:rPr lang="en-US" dirty="0" err="1">
                <a:solidFill>
                  <a:srgbClr val="000000"/>
                </a:solidFill>
              </a:rPr>
              <a:t>transações</a:t>
            </a:r>
            <a:r>
              <a:rPr lang="en-US" dirty="0">
                <a:solidFill>
                  <a:srgbClr val="000000"/>
                </a:solidFill>
              </a:rPr>
              <a:t> e </a:t>
            </a:r>
            <a:r>
              <a:rPr lang="en-US" dirty="0" err="1">
                <a:solidFill>
                  <a:srgbClr val="000000"/>
                </a:solidFill>
              </a:rPr>
              <a:t>adiciona</a:t>
            </a:r>
            <a:r>
              <a:rPr lang="en-US" dirty="0">
                <a:solidFill>
                  <a:srgbClr val="000000"/>
                </a:solidFill>
              </a:rPr>
              <a:t>-as </a:t>
            </a:r>
            <a:r>
              <a:rPr lang="en-US" dirty="0" err="1">
                <a:solidFill>
                  <a:srgbClr val="000000"/>
                </a:solidFill>
              </a:rPr>
              <a:t>à</a:t>
            </a:r>
            <a:r>
              <a:rPr lang="en-US" dirty="0">
                <a:solidFill>
                  <a:srgbClr val="000000"/>
                </a:solidFill>
              </a:rPr>
              <a:t> </a:t>
            </a:r>
            <a:r>
              <a:rPr lang="en-US" dirty="0" err="1">
                <a:solidFill>
                  <a:srgbClr val="000000"/>
                </a:solidFill>
              </a:rPr>
              <a:t>sua</a:t>
            </a:r>
            <a:r>
              <a:rPr lang="en-US" dirty="0">
                <a:solidFill>
                  <a:srgbClr val="000000"/>
                </a:solidFill>
              </a:rPr>
              <a:t> </a:t>
            </a:r>
            <a:r>
              <a:rPr lang="en-US" dirty="0" err="1">
                <a:solidFill>
                  <a:srgbClr val="000000"/>
                </a:solidFill>
              </a:rPr>
              <a:t>versão</a:t>
            </a:r>
            <a:r>
              <a:rPr lang="en-US" dirty="0">
                <a:solidFill>
                  <a:srgbClr val="000000"/>
                </a:solidFill>
              </a:rPr>
              <a:t> do </a:t>
            </a:r>
            <a:r>
              <a:rPr lang="en-US" dirty="0" err="1">
                <a:solidFill>
                  <a:srgbClr val="000000"/>
                </a:solidFill>
              </a:rPr>
              <a:t>registo</a:t>
            </a:r>
            <a:r>
              <a:rPr lang="en-US" dirty="0">
                <a:solidFill>
                  <a:srgbClr val="000000"/>
                </a:solidFill>
              </a:rPr>
              <a:t>. As </a:t>
            </a:r>
            <a:r>
              <a:rPr lang="en-US" dirty="0" err="1">
                <a:solidFill>
                  <a:srgbClr val="000000"/>
                </a:solidFill>
              </a:rPr>
              <a:t>versões</a:t>
            </a:r>
            <a:r>
              <a:rPr lang="en-US" dirty="0">
                <a:solidFill>
                  <a:srgbClr val="000000"/>
                </a:solidFill>
              </a:rPr>
              <a:t> do </a:t>
            </a:r>
            <a:r>
              <a:rPr lang="en-US" dirty="0" err="1">
                <a:solidFill>
                  <a:srgbClr val="000000"/>
                </a:solidFill>
              </a:rPr>
              <a:t>livro-razão</a:t>
            </a:r>
            <a:r>
              <a:rPr lang="en-US" dirty="0">
                <a:solidFill>
                  <a:srgbClr val="000000"/>
                </a:solidFill>
              </a:rPr>
              <a:t> </a:t>
            </a:r>
            <a:r>
              <a:rPr lang="en-US" dirty="0" err="1">
                <a:solidFill>
                  <a:srgbClr val="000000"/>
                </a:solidFill>
              </a:rPr>
              <a:t>diferem</a:t>
            </a:r>
            <a:r>
              <a:rPr lang="en-US" dirty="0">
                <a:solidFill>
                  <a:srgbClr val="000000"/>
                </a:solidFill>
              </a:rPr>
              <a:t> </a:t>
            </a:r>
            <a:r>
              <a:rPr lang="en-US" dirty="0" err="1">
                <a:solidFill>
                  <a:srgbClr val="000000"/>
                </a:solidFill>
              </a:rPr>
              <a:t>ligeiramente</a:t>
            </a:r>
            <a:r>
              <a:rPr lang="en-US" dirty="0">
                <a:solidFill>
                  <a:srgbClr val="000000"/>
                </a:solidFill>
              </a:rPr>
              <a:t> de um para o outro. </a:t>
            </a: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Se um </a:t>
            </a:r>
            <a:r>
              <a:rPr lang="en-US" dirty="0" err="1">
                <a:solidFill>
                  <a:srgbClr val="000000"/>
                </a:solidFill>
              </a:rPr>
              <a:t>nó</a:t>
            </a:r>
            <a:r>
              <a:rPr lang="en-US" dirty="0">
                <a:solidFill>
                  <a:srgbClr val="000000"/>
                </a:solidFill>
              </a:rPr>
              <a:t> </a:t>
            </a:r>
            <a:r>
              <a:rPr lang="en-US" dirty="0" err="1">
                <a:solidFill>
                  <a:srgbClr val="000000"/>
                </a:solidFill>
              </a:rPr>
              <a:t>estiver</a:t>
            </a:r>
            <a:r>
              <a:rPr lang="en-US" dirty="0">
                <a:solidFill>
                  <a:srgbClr val="000000"/>
                </a:solidFill>
              </a:rPr>
              <a:t> </a:t>
            </a:r>
            <a:r>
              <a:rPr lang="en-US" dirty="0" err="1">
                <a:solidFill>
                  <a:srgbClr val="000000"/>
                </a:solidFill>
              </a:rPr>
              <a:t>baseado</a:t>
            </a:r>
            <a:r>
              <a:rPr lang="en-US" dirty="0">
                <a:solidFill>
                  <a:srgbClr val="000000"/>
                </a:solidFill>
              </a:rPr>
              <a:t> </a:t>
            </a:r>
            <a:r>
              <a:rPr lang="en-US" dirty="0" err="1">
                <a:solidFill>
                  <a:srgbClr val="000000"/>
                </a:solidFill>
              </a:rPr>
              <a:t>na</a:t>
            </a:r>
            <a:r>
              <a:rPr lang="en-US" dirty="0">
                <a:solidFill>
                  <a:srgbClr val="000000"/>
                </a:solidFill>
              </a:rPr>
              <a:t> UE e </a:t>
            </a:r>
            <a:r>
              <a:rPr lang="en-US" dirty="0" err="1">
                <a:solidFill>
                  <a:srgbClr val="000000"/>
                </a:solidFill>
              </a:rPr>
              <a:t>transmitir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próximos</a:t>
            </a:r>
            <a:r>
              <a:rPr lang="en-US" dirty="0">
                <a:solidFill>
                  <a:srgbClr val="000000"/>
                </a:solidFill>
              </a:rPr>
              <a:t> a </a:t>
            </a:r>
            <a:r>
              <a:rPr lang="en-US" dirty="0" err="1">
                <a:solidFill>
                  <a:srgbClr val="000000"/>
                </a:solidFill>
              </a:rPr>
              <a:t>ele</a:t>
            </a:r>
            <a:r>
              <a:rPr lang="en-US" dirty="0">
                <a:solidFill>
                  <a:srgbClr val="000000"/>
                </a:solidFill>
              </a:rPr>
              <a:t> </a:t>
            </a:r>
            <a:r>
              <a:rPr lang="en-US" dirty="0" err="1">
                <a:solidFill>
                  <a:srgbClr val="000000"/>
                </a:solidFill>
              </a:rPr>
              <a:t>receberão</a:t>
            </a:r>
            <a:r>
              <a:rPr lang="en-US" dirty="0">
                <a:solidFill>
                  <a:srgbClr val="000000"/>
                </a:solidFill>
              </a:rPr>
              <a:t> antes de um </a:t>
            </a:r>
            <a:r>
              <a:rPr lang="en-US" dirty="0" err="1">
                <a:solidFill>
                  <a:srgbClr val="000000"/>
                </a:solidFill>
              </a:rPr>
              <a:t>nó</a:t>
            </a:r>
            <a:r>
              <a:rPr lang="en-US" dirty="0">
                <a:solidFill>
                  <a:srgbClr val="000000"/>
                </a:solidFill>
              </a:rPr>
              <a:t> </a:t>
            </a:r>
            <a:r>
              <a:rPr lang="en-US" dirty="0" err="1">
                <a:solidFill>
                  <a:srgbClr val="000000"/>
                </a:solidFill>
              </a:rPr>
              <a:t>baseado</a:t>
            </a:r>
            <a:r>
              <a:rPr lang="en-US" dirty="0">
                <a:solidFill>
                  <a:srgbClr val="000000"/>
                </a:solidFill>
              </a:rPr>
              <a:t> </a:t>
            </a:r>
            <a:r>
              <a:rPr lang="en-US" dirty="0" err="1">
                <a:solidFill>
                  <a:srgbClr val="000000"/>
                </a:solidFill>
              </a:rPr>
              <a:t>nos</a:t>
            </a:r>
            <a:r>
              <a:rPr lang="en-US" dirty="0">
                <a:solidFill>
                  <a:srgbClr val="000000"/>
                </a:solidFill>
              </a:rPr>
              <a:t> EUA. </a:t>
            </a:r>
            <a:r>
              <a:rPr lang="en-US" dirty="0" err="1">
                <a:solidFill>
                  <a:srgbClr val="000000"/>
                </a:solidFill>
              </a:rPr>
              <a:t>Isso</a:t>
            </a:r>
            <a:r>
              <a:rPr lang="en-US" dirty="0">
                <a:solidFill>
                  <a:srgbClr val="000000"/>
                </a:solidFill>
              </a:rPr>
              <a:t> </a:t>
            </a:r>
            <a:r>
              <a:rPr lang="en-US" dirty="0" err="1">
                <a:solidFill>
                  <a:srgbClr val="000000"/>
                </a:solidFill>
              </a:rPr>
              <a:t>resulta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versões</a:t>
            </a:r>
            <a:r>
              <a:rPr lang="en-US" dirty="0">
                <a:solidFill>
                  <a:srgbClr val="000000"/>
                </a:solidFill>
              </a:rPr>
              <a:t> </a:t>
            </a:r>
            <a:r>
              <a:rPr lang="en-US" dirty="0" err="1">
                <a:solidFill>
                  <a:srgbClr val="000000"/>
                </a:solidFill>
              </a:rPr>
              <a:t>ligeiramente</a:t>
            </a:r>
            <a:r>
              <a:rPr lang="en-US" dirty="0">
                <a:solidFill>
                  <a:srgbClr val="000000"/>
                </a:solidFill>
              </a:rPr>
              <a:t> </a:t>
            </a:r>
            <a:r>
              <a:rPr lang="en-US" dirty="0" err="1">
                <a:solidFill>
                  <a:srgbClr val="000000"/>
                </a:solidFill>
              </a:rPr>
              <a:t>diferentes</a:t>
            </a:r>
            <a:r>
              <a:rPr lang="en-US" dirty="0">
                <a:solidFill>
                  <a:srgbClr val="000000"/>
                </a:solidFill>
              </a:rPr>
              <a:t> do </a:t>
            </a:r>
            <a:r>
              <a:rPr lang="en-US" dirty="0" err="1">
                <a:solidFill>
                  <a:srgbClr val="000000"/>
                </a:solidFill>
              </a:rPr>
              <a:t>mesmo</a:t>
            </a:r>
            <a:r>
              <a:rPr lang="en-US" dirty="0">
                <a:solidFill>
                  <a:srgbClr val="000000"/>
                </a:solidFill>
              </a:rPr>
              <a:t> </a:t>
            </a:r>
            <a:r>
              <a:rPr lang="en-US" dirty="0" err="1">
                <a:solidFill>
                  <a:srgbClr val="000000"/>
                </a:solidFill>
              </a:rPr>
              <a:t>histórico</a:t>
            </a:r>
            <a:r>
              <a:rPr lang="en-US" dirty="0">
                <a:solidFill>
                  <a:srgbClr val="000000"/>
                </a:solidFill>
              </a:rPr>
              <a:t> de </a:t>
            </a:r>
            <a:r>
              <a:rPr lang="en-US" dirty="0" err="1">
                <a:solidFill>
                  <a:srgbClr val="000000"/>
                </a:solidFill>
              </a:rPr>
              <a:t>transações</a:t>
            </a:r>
            <a:r>
              <a:rPr lang="en-US" dirty="0">
                <a:solidFill>
                  <a:srgbClr val="000000"/>
                </a:solidFill>
              </a:rPr>
              <a:t>. </a:t>
            </a:r>
            <a:r>
              <a:rPr lang="en-US" dirty="0" err="1">
                <a:solidFill>
                  <a:srgbClr val="000000"/>
                </a:solidFill>
              </a:rPr>
              <a:t>Eventualmente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precisam</a:t>
            </a:r>
            <a:r>
              <a:rPr lang="en-US" dirty="0">
                <a:solidFill>
                  <a:srgbClr val="000000"/>
                </a:solidFill>
              </a:rPr>
              <a:t> de  </a:t>
            </a:r>
            <a:r>
              <a:rPr lang="en-US" dirty="0" err="1">
                <a:solidFill>
                  <a:srgbClr val="000000"/>
                </a:solidFill>
              </a:rPr>
              <a:t>concordar</a:t>
            </a:r>
            <a:r>
              <a:rPr lang="en-US" dirty="0">
                <a:solidFill>
                  <a:srgbClr val="000000"/>
                </a:solidFill>
              </a:rPr>
              <a:t> com </a:t>
            </a:r>
            <a:r>
              <a:rPr lang="en-US" dirty="0" err="1">
                <a:solidFill>
                  <a:srgbClr val="000000"/>
                </a:solidFill>
              </a:rPr>
              <a:t>uma</a:t>
            </a:r>
            <a:r>
              <a:rPr lang="en-US" dirty="0">
                <a:solidFill>
                  <a:srgbClr val="000000"/>
                </a:solidFill>
              </a:rPr>
              <a:t> </a:t>
            </a:r>
            <a:r>
              <a:rPr lang="en-US" dirty="0" err="1">
                <a:solidFill>
                  <a:srgbClr val="000000"/>
                </a:solidFill>
              </a:rPr>
              <a:t>determinada</a:t>
            </a:r>
            <a:r>
              <a:rPr lang="en-US" dirty="0">
                <a:solidFill>
                  <a:srgbClr val="000000"/>
                </a:solidFill>
              </a:rPr>
              <a:t> </a:t>
            </a:r>
            <a:r>
              <a:rPr lang="en-US" dirty="0" err="1">
                <a:solidFill>
                  <a:srgbClr val="000000"/>
                </a:solidFill>
              </a:rPr>
              <a:t>ordem</a:t>
            </a:r>
            <a:r>
              <a:rPr lang="en-US" dirty="0">
                <a:solidFill>
                  <a:srgbClr val="000000"/>
                </a:solidFill>
              </a:rPr>
              <a:t> e </a:t>
            </a:r>
            <a:r>
              <a:rPr lang="en-US" dirty="0" err="1">
                <a:solidFill>
                  <a:srgbClr val="000000"/>
                </a:solidFill>
              </a:rPr>
              <a:t>é</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mecanismo</a:t>
            </a:r>
            <a:r>
              <a:rPr lang="en-US" dirty="0">
                <a:solidFill>
                  <a:srgbClr val="000000"/>
                </a:solidFill>
              </a:rPr>
              <a:t> de </a:t>
            </a:r>
            <a:r>
              <a:rPr lang="en-US" dirty="0" err="1">
                <a:solidFill>
                  <a:srgbClr val="000000"/>
                </a:solidFill>
              </a:rPr>
              <a:t>consenso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alcança</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muitas</a:t>
            </a:r>
            <a:r>
              <a:rPr lang="en-US" dirty="0">
                <a:solidFill>
                  <a:srgbClr val="000000"/>
                </a:solidFill>
              </a:rPr>
              <a:t> </a:t>
            </a:r>
            <a:r>
              <a:rPr lang="en-US" dirty="0" err="1">
                <a:solidFill>
                  <a:srgbClr val="000000"/>
                </a:solidFill>
              </a:rPr>
              <a:t>abordagens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chegar</a:t>
            </a:r>
            <a:r>
              <a:rPr lang="en-US" dirty="0">
                <a:solidFill>
                  <a:srgbClr val="000000"/>
                </a:solidFill>
              </a:rPr>
              <a:t> a um </a:t>
            </a:r>
            <a:r>
              <a:rPr lang="en-US" dirty="0" err="1">
                <a:solidFill>
                  <a:srgbClr val="000000"/>
                </a:solidFill>
              </a:rPr>
              <a:t>consenso</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distribuída</a:t>
            </a:r>
            <a:r>
              <a:rPr lang="en-US" dirty="0">
                <a:solidFill>
                  <a:srgbClr val="000000"/>
                </a:solidFill>
              </a:rPr>
              <a:t>, as </a:t>
            </a:r>
            <a:r>
              <a:rPr lang="en-US" dirty="0" err="1">
                <a:solidFill>
                  <a:srgbClr val="000000"/>
                </a:solidFill>
              </a:rPr>
              <a:t>duas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proeminentes</a:t>
            </a:r>
            <a:r>
              <a:rPr lang="en-US" dirty="0">
                <a:solidFill>
                  <a:srgbClr val="000000"/>
                </a:solidFill>
              </a:rPr>
              <a:t> são </a:t>
            </a:r>
            <a:r>
              <a:rPr lang="en-US" dirty="0" err="1">
                <a:solidFill>
                  <a:srgbClr val="000000"/>
                </a:solidFill>
              </a:rPr>
              <a:t>os</a:t>
            </a:r>
            <a:r>
              <a:rPr lang="en-US" dirty="0">
                <a:solidFill>
                  <a:srgbClr val="000000"/>
                </a:solidFill>
              </a:rPr>
              <a:t> </a:t>
            </a:r>
            <a:r>
              <a:rPr lang="en-US" dirty="0" err="1">
                <a:solidFill>
                  <a:srgbClr val="000000"/>
                </a:solidFill>
              </a:rPr>
              <a:t>algoritmos</a:t>
            </a:r>
            <a:r>
              <a:rPr lang="en-US" dirty="0">
                <a:solidFill>
                  <a:srgbClr val="000000"/>
                </a:solidFill>
              </a:rPr>
              <a:t> </a:t>
            </a:r>
            <a:r>
              <a:rPr lang="en-US" dirty="0" err="1">
                <a:solidFill>
                  <a:srgbClr val="000000"/>
                </a:solidFill>
              </a:rPr>
              <a:t>PoW</a:t>
            </a:r>
            <a:r>
              <a:rPr lang="en-US" dirty="0">
                <a:solidFill>
                  <a:srgbClr val="000000"/>
                </a:solidFill>
              </a:rPr>
              <a:t> e Proof of Stake (</a:t>
            </a:r>
            <a:r>
              <a:rPr lang="en-US" dirty="0" err="1">
                <a:solidFill>
                  <a:srgbClr val="000000"/>
                </a:solidFill>
              </a:rPr>
              <a:t>PoS</a:t>
            </a:r>
            <a:r>
              <a:rPr lang="en-US" dirty="0">
                <a:solidFill>
                  <a:srgbClr val="000000"/>
                </a:solidFill>
              </a:rPr>
              <a:t>).</a:t>
            </a:r>
          </a:p>
          <a:p>
            <a:pPr>
              <a:buFontTx/>
              <a:buChar char="•"/>
            </a:pPr>
            <a:endParaRPr lang="en-US" dirty="0">
              <a:solidFill>
                <a:srgbClr val="000000"/>
              </a:solidFill>
            </a:endParaRPr>
          </a:p>
          <a:p>
            <a:r>
              <a:rPr lang="en-US" b="1" dirty="0" err="1">
                <a:solidFill>
                  <a:srgbClr val="F79037"/>
                </a:solidFill>
              </a:rPr>
              <a:t>Prova</a:t>
            </a:r>
            <a:r>
              <a:rPr lang="en-US" b="1" dirty="0">
                <a:solidFill>
                  <a:srgbClr val="F79037"/>
                </a:solidFill>
              </a:rPr>
              <a:t> de </a:t>
            </a:r>
            <a:r>
              <a:rPr lang="en-US" b="1" dirty="0" err="1">
                <a:solidFill>
                  <a:srgbClr val="F79037"/>
                </a:solidFill>
              </a:rPr>
              <a:t>trabalho</a:t>
            </a:r>
            <a:endParaRPr lang="en-US" b="1" dirty="0">
              <a:solidFill>
                <a:srgbClr val="F79037"/>
              </a:solidFill>
            </a:endParaRPr>
          </a:p>
          <a:p>
            <a:r>
              <a:rPr lang="en-US" dirty="0">
                <a:solidFill>
                  <a:srgbClr val="000000"/>
                </a:solidFill>
              </a:rPr>
              <a:t>O </a:t>
            </a:r>
            <a:r>
              <a:rPr lang="en-US" dirty="0" err="1">
                <a:solidFill>
                  <a:srgbClr val="000000"/>
                </a:solidFill>
              </a:rPr>
              <a:t>termo</a:t>
            </a:r>
            <a:r>
              <a:rPr lang="en-US" dirty="0">
                <a:solidFill>
                  <a:srgbClr val="000000"/>
                </a:solidFill>
              </a:rPr>
              <a:t> "</a:t>
            </a:r>
            <a:r>
              <a:rPr lang="en-US" dirty="0" err="1">
                <a:solidFill>
                  <a:srgbClr val="000000"/>
                </a:solidFill>
              </a:rPr>
              <a:t>mineração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Ethereum</a:t>
            </a:r>
            <a:r>
              <a:rPr lang="en-US" dirty="0">
                <a:solidFill>
                  <a:srgbClr val="000000"/>
                </a:solidFill>
              </a:rPr>
              <a:t> </a:t>
            </a:r>
            <a:r>
              <a:rPr lang="en-US" dirty="0" err="1">
                <a:solidFill>
                  <a:srgbClr val="000000"/>
                </a:solidFill>
              </a:rPr>
              <a:t>usada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rodar</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mecanismo</a:t>
            </a:r>
            <a:r>
              <a:rPr lang="en-US" dirty="0">
                <a:solidFill>
                  <a:srgbClr val="000000"/>
                </a:solidFill>
              </a:rPr>
              <a:t> de </a:t>
            </a:r>
            <a:r>
              <a:rPr lang="en-US" dirty="0" err="1">
                <a:solidFill>
                  <a:srgbClr val="000000"/>
                </a:solidFill>
              </a:rPr>
              <a:t>consenso</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devem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empacotadas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blocos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mineração</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confirmadas</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descreve</a:t>
            </a:r>
            <a:r>
              <a:rPr lang="en-US" dirty="0">
                <a:solidFill>
                  <a:srgbClr val="000000"/>
                </a:solidFill>
              </a:rPr>
              <a:t> a </a:t>
            </a:r>
            <a:r>
              <a:rPr lang="en-US" dirty="0" err="1">
                <a:solidFill>
                  <a:srgbClr val="000000"/>
                </a:solidFill>
              </a:rPr>
              <a:t>condição</a:t>
            </a:r>
            <a:r>
              <a:rPr lang="en-US" dirty="0">
                <a:solidFill>
                  <a:srgbClr val="000000"/>
                </a:solidFill>
              </a:rPr>
              <a:t> de </a:t>
            </a:r>
            <a:r>
              <a:rPr lang="en-US" dirty="0" err="1">
                <a:solidFill>
                  <a:srgbClr val="000000"/>
                </a:solidFill>
              </a:rPr>
              <a:t>que</a:t>
            </a:r>
            <a:r>
              <a:rPr lang="en-US" dirty="0">
                <a:solidFill>
                  <a:srgbClr val="000000"/>
                </a:solidFill>
              </a:rPr>
              <a:t> um </a:t>
            </a:r>
            <a:r>
              <a:rPr lang="en-US" dirty="0" err="1">
                <a:solidFill>
                  <a:srgbClr val="000000"/>
                </a:solidFill>
              </a:rPr>
              <a:t>participante</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realizado</a:t>
            </a:r>
            <a:r>
              <a:rPr lang="en-US" dirty="0">
                <a:solidFill>
                  <a:srgbClr val="000000"/>
                </a:solidFill>
              </a:rPr>
              <a:t> um </a:t>
            </a:r>
            <a:r>
              <a:rPr lang="en-US" dirty="0" err="1">
                <a:solidFill>
                  <a:srgbClr val="000000"/>
                </a:solidFill>
              </a:rPr>
              <a:t>trabalho</a:t>
            </a:r>
            <a:r>
              <a:rPr lang="en-US" dirty="0">
                <a:solidFill>
                  <a:srgbClr val="000000"/>
                </a:solidFill>
              </a:rPr>
              <a:t> </a:t>
            </a:r>
            <a:r>
              <a:rPr lang="en-US" dirty="0" err="1">
                <a:solidFill>
                  <a:srgbClr val="000000"/>
                </a:solidFill>
              </a:rPr>
              <a:t>honesto</a:t>
            </a:r>
            <a:r>
              <a:rPr lang="en-US" dirty="0">
                <a:solidFill>
                  <a:srgbClr val="000000"/>
                </a:solidFill>
              </a:rPr>
              <a:t> e </a:t>
            </a:r>
            <a:r>
              <a:rPr lang="en-US" dirty="0" err="1">
                <a:solidFill>
                  <a:srgbClr val="000000"/>
                </a:solidFill>
              </a:rPr>
              <a:t>comprovável</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confirmar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série</a:t>
            </a:r>
            <a:r>
              <a:rPr lang="en-US" dirty="0">
                <a:solidFill>
                  <a:srgbClr val="000000"/>
                </a:solidFill>
              </a:rPr>
              <a:t> de </a:t>
            </a:r>
            <a:r>
              <a:rPr lang="en-US" dirty="0" err="1">
                <a:solidFill>
                  <a:srgbClr val="000000"/>
                </a:solidFill>
              </a:rPr>
              <a:t>transações</a:t>
            </a:r>
            <a:r>
              <a:rPr lang="en-US" dirty="0">
                <a:solidFill>
                  <a:srgbClr val="000000"/>
                </a:solidFill>
              </a:rPr>
              <a:t>. A </a:t>
            </a:r>
            <a:r>
              <a:rPr lang="en-US" dirty="0" err="1">
                <a:solidFill>
                  <a:srgbClr val="000000"/>
                </a:solidFill>
              </a:rPr>
              <a:t>recompensa</a:t>
            </a:r>
            <a:r>
              <a:rPr lang="en-US" dirty="0">
                <a:solidFill>
                  <a:srgbClr val="000000"/>
                </a:solidFill>
              </a:rPr>
              <a:t> de </a:t>
            </a:r>
            <a:r>
              <a:rPr lang="en-US" dirty="0" err="1">
                <a:solidFill>
                  <a:srgbClr val="000000"/>
                </a:solidFill>
              </a:rPr>
              <a:t>bloco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mineradores</a:t>
            </a:r>
            <a:r>
              <a:rPr lang="en-US" dirty="0">
                <a:solidFill>
                  <a:srgbClr val="000000"/>
                </a:solidFill>
              </a:rPr>
              <a:t> </a:t>
            </a:r>
            <a:r>
              <a:rPr lang="en-US" dirty="0" err="1">
                <a:solidFill>
                  <a:srgbClr val="000000"/>
                </a:solidFill>
              </a:rPr>
              <a:t>recebem</a:t>
            </a:r>
            <a:r>
              <a:rPr lang="en-US" dirty="0">
                <a:solidFill>
                  <a:srgbClr val="000000"/>
                </a:solidFill>
              </a:rPr>
              <a:t> </a:t>
            </a:r>
            <a:r>
              <a:rPr lang="en-US" dirty="0" err="1">
                <a:solidFill>
                  <a:srgbClr val="000000"/>
                </a:solidFill>
              </a:rPr>
              <a:t>destina</a:t>
            </a:r>
            <a:r>
              <a:rPr lang="en-US" dirty="0">
                <a:solidFill>
                  <a:srgbClr val="000000"/>
                </a:solidFill>
              </a:rPr>
              <a:t>-se a </a:t>
            </a:r>
            <a:r>
              <a:rPr lang="en-US" dirty="0" err="1">
                <a:solidFill>
                  <a:srgbClr val="000000"/>
                </a:solidFill>
              </a:rPr>
              <a:t>compensar</a:t>
            </a:r>
            <a:r>
              <a:rPr lang="en-US" dirty="0">
                <a:solidFill>
                  <a:srgbClr val="000000"/>
                </a:solidFill>
              </a:rPr>
              <a:t> a </a:t>
            </a:r>
            <a:r>
              <a:rPr lang="en-US" dirty="0" err="1">
                <a:solidFill>
                  <a:srgbClr val="000000"/>
                </a:solidFill>
              </a:rPr>
              <a:t>energia</a:t>
            </a:r>
            <a:r>
              <a:rPr lang="en-US" dirty="0">
                <a:solidFill>
                  <a:srgbClr val="000000"/>
                </a:solidFill>
              </a:rPr>
              <a:t> </a:t>
            </a:r>
            <a:r>
              <a:rPr lang="en-US" dirty="0" err="1">
                <a:solidFill>
                  <a:srgbClr val="000000"/>
                </a:solidFill>
              </a:rPr>
              <a:t>elétrica</a:t>
            </a:r>
            <a:r>
              <a:rPr lang="en-US" dirty="0">
                <a:solidFill>
                  <a:srgbClr val="000000"/>
                </a:solidFill>
              </a:rPr>
              <a:t> </a:t>
            </a:r>
            <a:r>
              <a:rPr lang="en-US" dirty="0" err="1">
                <a:solidFill>
                  <a:srgbClr val="000000"/>
                </a:solidFill>
              </a:rPr>
              <a:t>gasta</a:t>
            </a:r>
            <a:r>
              <a:rPr lang="en-US" dirty="0">
                <a:solidFill>
                  <a:srgbClr val="000000"/>
                </a:solidFill>
              </a:rPr>
              <a:t> e o </a:t>
            </a:r>
            <a:r>
              <a:rPr lang="en-US" dirty="0" err="1">
                <a:solidFill>
                  <a:srgbClr val="000000"/>
                </a:solidFill>
              </a:rPr>
              <a:t>uso</a:t>
            </a:r>
            <a:r>
              <a:rPr lang="en-US" dirty="0">
                <a:solidFill>
                  <a:srgbClr val="000000"/>
                </a:solidFill>
              </a:rPr>
              <a:t> de hardware especial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minerador</a:t>
            </a:r>
            <a:r>
              <a:rPr lang="en-US" dirty="0">
                <a:solidFill>
                  <a:srgbClr val="000000"/>
                </a:solidFill>
              </a:rPr>
              <a:t> ASIC </a:t>
            </a:r>
            <a:r>
              <a:rPr lang="en-US" dirty="0" err="1">
                <a:solidFill>
                  <a:srgbClr val="000000"/>
                </a:solidFill>
              </a:rPr>
              <a:t>ou</a:t>
            </a:r>
            <a:r>
              <a:rPr lang="en-US" dirty="0">
                <a:solidFill>
                  <a:srgbClr val="000000"/>
                </a:solidFill>
              </a:rPr>
              <a:t> GPU) e, </a:t>
            </a:r>
            <a:r>
              <a:rPr lang="en-US" dirty="0" err="1">
                <a:solidFill>
                  <a:srgbClr val="000000"/>
                </a:solidFill>
              </a:rPr>
              <a:t>além</a:t>
            </a:r>
            <a:r>
              <a:rPr lang="en-US" dirty="0">
                <a:solidFill>
                  <a:srgbClr val="000000"/>
                </a:solidFill>
              </a:rPr>
              <a:t> disso, </a:t>
            </a:r>
            <a:r>
              <a:rPr lang="en-US" dirty="0" err="1">
                <a:solidFill>
                  <a:srgbClr val="000000"/>
                </a:solidFill>
              </a:rPr>
              <a:t>lucrar</a:t>
            </a:r>
            <a:r>
              <a:rPr lang="en-US" dirty="0">
                <a:solidFill>
                  <a:srgbClr val="000000"/>
                </a:solidFill>
              </a:rPr>
              <a:t> com a </a:t>
            </a:r>
            <a:r>
              <a:rPr lang="en-US" dirty="0" err="1">
                <a:solidFill>
                  <a:srgbClr val="000000"/>
                </a:solidFill>
              </a:rPr>
              <a:t>recompensa</a:t>
            </a:r>
            <a:r>
              <a:rPr lang="en-US" dirty="0">
                <a:solidFill>
                  <a:srgbClr val="000000"/>
                </a:solidFill>
              </a:rPr>
              <a:t> de </a:t>
            </a:r>
            <a:r>
              <a:rPr lang="en-US" dirty="0" err="1">
                <a:solidFill>
                  <a:srgbClr val="000000"/>
                </a:solidFill>
              </a:rPr>
              <a:t>bloco</a:t>
            </a:r>
            <a:r>
              <a:rPr lang="en-US" dirty="0">
                <a:solidFill>
                  <a:srgbClr val="000000"/>
                </a:solidFill>
              </a:rPr>
              <a:t> </a:t>
            </a:r>
            <a:r>
              <a:rPr lang="en-US" dirty="0" err="1">
                <a:solidFill>
                  <a:srgbClr val="000000"/>
                </a:solidFill>
              </a:rPr>
              <a:t>atual</a:t>
            </a:r>
            <a:r>
              <a:rPr lang="en-US" dirty="0">
                <a:solidFill>
                  <a:srgbClr val="000000"/>
                </a:solidFill>
              </a:rPr>
              <a:t> e as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aprovadas</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transações</a:t>
            </a:r>
            <a:r>
              <a:rPr lang="en-US" dirty="0">
                <a:solidFill>
                  <a:srgbClr val="000000"/>
                </a:solidFill>
              </a:rPr>
              <a:t> . </a:t>
            </a:r>
            <a:r>
              <a:rPr lang="en-US" dirty="0" err="1">
                <a:solidFill>
                  <a:srgbClr val="000000"/>
                </a:solidFill>
              </a:rPr>
              <a:t>PoW</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método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usado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até</a:t>
            </a:r>
            <a:r>
              <a:rPr lang="en-US" dirty="0">
                <a:solidFill>
                  <a:srgbClr val="000000"/>
                </a:solidFill>
              </a:rPr>
              <a:t> agora. As </a:t>
            </a:r>
            <a:r>
              <a:rPr lang="en-US" dirty="0" err="1">
                <a:solidFill>
                  <a:srgbClr val="000000"/>
                </a:solidFill>
              </a:rPr>
              <a:t>altas</a:t>
            </a:r>
            <a:r>
              <a:rPr lang="en-US" dirty="0">
                <a:solidFill>
                  <a:srgbClr val="000000"/>
                </a:solidFill>
              </a:rPr>
              <a:t> </a:t>
            </a:r>
            <a:r>
              <a:rPr lang="en-US" dirty="0" err="1">
                <a:solidFill>
                  <a:srgbClr val="000000"/>
                </a:solidFill>
              </a:rPr>
              <a:t>apostas</a:t>
            </a:r>
            <a:r>
              <a:rPr lang="en-US" dirty="0">
                <a:solidFill>
                  <a:srgbClr val="000000"/>
                </a:solidFill>
              </a:rPr>
              <a:t> </a:t>
            </a:r>
            <a:r>
              <a:rPr lang="en-US" dirty="0" err="1">
                <a:solidFill>
                  <a:srgbClr val="000000"/>
                </a:solidFill>
              </a:rPr>
              <a:t>envolvidas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mineração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garantem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moedas</a:t>
            </a:r>
            <a:r>
              <a:rPr lang="en-US" dirty="0">
                <a:solidFill>
                  <a:srgbClr val="000000"/>
                </a:solidFill>
              </a:rPr>
              <a:t> </a:t>
            </a:r>
            <a:r>
              <a:rPr lang="en-US" dirty="0" err="1">
                <a:solidFill>
                  <a:srgbClr val="000000"/>
                </a:solidFill>
              </a:rPr>
              <a:t>geradas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a:t>
            </a:r>
            <a:r>
              <a:rPr lang="en-US" dirty="0" err="1">
                <a:solidFill>
                  <a:srgbClr val="000000"/>
                </a:solidFill>
              </a:rPr>
              <a:t>dela</a:t>
            </a:r>
            <a:r>
              <a:rPr lang="en-US" dirty="0">
                <a:solidFill>
                  <a:srgbClr val="000000"/>
                </a:solidFill>
              </a:rPr>
              <a:t> </a:t>
            </a:r>
            <a:r>
              <a:rPr lang="en-US" dirty="0" err="1">
                <a:solidFill>
                  <a:srgbClr val="000000"/>
                </a:solidFill>
              </a:rPr>
              <a:t>tenham</a:t>
            </a:r>
            <a:r>
              <a:rPr lang="en-US" dirty="0">
                <a:solidFill>
                  <a:srgbClr val="000000"/>
                </a:solidFill>
              </a:rPr>
              <a:t> um valor real </a:t>
            </a:r>
            <a:r>
              <a:rPr lang="en-US" dirty="0" err="1">
                <a:solidFill>
                  <a:srgbClr val="000000"/>
                </a:solidFill>
              </a:rPr>
              <a:t>equivalente</a:t>
            </a:r>
            <a:r>
              <a:rPr lang="en-US" dirty="0">
                <a:solidFill>
                  <a:srgbClr val="000000"/>
                </a:solidFill>
              </a:rPr>
              <a:t> </a:t>
            </a:r>
            <a:r>
              <a:rPr lang="en-US" dirty="0" err="1">
                <a:solidFill>
                  <a:srgbClr val="000000"/>
                </a:solidFill>
              </a:rPr>
              <a:t>na</a:t>
            </a:r>
            <a:r>
              <a:rPr lang="en-US" dirty="0">
                <a:solidFill>
                  <a:srgbClr val="000000"/>
                </a:solidFill>
              </a:rPr>
              <a:t> forma de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robusto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comprovado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processo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fortemente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criticado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desvantagem</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PoW</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elétrica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vezes</a:t>
            </a:r>
            <a:r>
              <a:rPr lang="en-US" sz="1100" dirty="0">
                <a:solidFill>
                  <a:srgbClr val="000000"/>
                </a:solidFill>
                <a:latin typeface="Calibri" panose="020F0502020204030204" pitchFamily="34" charset="0"/>
                <a:ea typeface="Times New Roman" panose="02020603050405020304" pitchFamily="18" charset="0"/>
              </a:rPr>
              <a:t>, o hardware </a:t>
            </a:r>
            <a:r>
              <a:rPr lang="en-US" sz="1100" dirty="0" err="1">
                <a:solidFill>
                  <a:srgbClr val="000000"/>
                </a:solidFill>
                <a:latin typeface="Calibri" panose="020F0502020204030204" pitchFamily="34" charset="0"/>
                <a:ea typeface="Times New Roman" panose="02020603050405020304" pitchFamily="18" charset="0"/>
              </a:rPr>
              <a:t>especialmente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fabricado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consumido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custas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meio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ambiente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comparação</a:t>
            </a:r>
            <a:r>
              <a:rPr lang="en-US" sz="1100" dirty="0">
                <a:solidFill>
                  <a:srgbClr val="000000"/>
                </a:solidFill>
                <a:latin typeface="Calibri" panose="020F0502020204030204" pitchFamily="34" charset="0"/>
                <a:ea typeface="Times New Roman" panose="02020603050405020304" pitchFamily="18" charset="0"/>
              </a:rPr>
              <a:t> (com base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estimativas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números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aproximados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setores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frequência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Netflix, YouTube) e </a:t>
            </a:r>
            <a:r>
              <a:rPr lang="en-US" sz="1100" dirty="0" err="1">
                <a:solidFill>
                  <a:srgbClr val="000000"/>
                </a:solidFill>
                <a:latin typeface="Calibri" panose="020F0502020204030204" pitchFamily="34" charset="0"/>
                <a:ea typeface="Times New Roman" panose="02020603050405020304" pitchFamily="18" charset="0"/>
              </a:rPr>
              <a:t>níveis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consumo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coloca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PoW</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perspectiva</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6: Comparação do consumo anualizado de energia de serviços </a:t>
            </a:r>
            <a:r>
              <a:rPr lang="pt-PT" sz="1100" dirty="0">
                <a:solidFill>
                  <a:srgbClr val="F79037"/>
                </a:solidFill>
                <a:latin typeface="Calibri" panose="020F0502020204030204" pitchFamily="34" charset="0"/>
                <a:cs typeface="Calibri" panose="020F0502020204030204" pitchFamily="34" charset="0"/>
              </a:rPr>
              <a:t>e indústrias (Fonte: </a:t>
            </a:r>
            <a:r>
              <a:rPr lang="pt-PT" sz="1100" dirty="0" err="1">
                <a:solidFill>
                  <a:srgbClr val="F79037"/>
                </a:solidFill>
                <a:latin typeface="Calibri" panose="020F0502020204030204" pitchFamily="34" charset="0"/>
                <a:cs typeface="Calibri" panose="020F0502020204030204" pitchFamily="34" charset="0"/>
              </a:rPr>
              <a:t>Ethereum's</a:t>
            </a:r>
            <a:r>
              <a:rPr lang="pt-PT" sz="1100" dirty="0">
                <a:solidFill>
                  <a:srgbClr val="F79037"/>
                </a:solidFill>
                <a:latin typeface="Calibri" panose="020F0502020204030204" pitchFamily="34" charset="0"/>
                <a:cs typeface="Calibri" panose="020F0502020204030204" pitchFamily="34" charset="0"/>
              </a:rPr>
              <a:t> </a:t>
            </a:r>
            <a:r>
              <a:rPr lang="pt-PT" sz="1100" dirty="0" err="1">
                <a:solidFill>
                  <a:srgbClr val="F79037"/>
                </a:solidFill>
                <a:latin typeface="Calibri" panose="020F0502020204030204" pitchFamily="34" charset="0"/>
                <a:cs typeface="Calibri" panose="020F0502020204030204" pitchFamily="34" charset="0"/>
              </a:rPr>
              <a:t>energy</a:t>
            </a:r>
            <a:r>
              <a:rPr lang="pt-PT" sz="1100" dirty="0">
                <a:solidFill>
                  <a:srgbClr val="F79037"/>
                </a:solidFill>
                <a:latin typeface="Calibri" panose="020F0502020204030204" pitchFamily="34" charset="0"/>
                <a:cs typeface="Calibri" panose="020F0502020204030204" pitchFamily="34" charset="0"/>
              </a:rPr>
              <a:t> </a:t>
            </a:r>
            <a:r>
              <a:rPr lang="pt-PT" sz="1100" dirty="0" err="1">
                <a:solidFill>
                  <a:srgbClr val="F79037"/>
                </a:solidFill>
                <a:latin typeface="Calibri" panose="020F0502020204030204" pitchFamily="34" charset="0"/>
                <a:cs typeface="Calibri" panose="020F0502020204030204" pitchFamily="34" charset="0"/>
              </a:rPr>
              <a:t>expenditure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pt-PT" sz="1100"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3"/>
              </a:rPr>
              <a:t>Ethereum Foundation</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As </a:t>
            </a:r>
            <a:r>
              <a:rPr lang="en-US" dirty="0" err="1"/>
              <a:t>estimativas</a:t>
            </a:r>
            <a:r>
              <a:rPr lang="en-US" dirty="0"/>
              <a:t> do </a:t>
            </a:r>
            <a:r>
              <a:rPr lang="en-US" dirty="0" err="1"/>
              <a:t>gasto</a:t>
            </a:r>
            <a:r>
              <a:rPr lang="en-US" dirty="0"/>
              <a:t> de </a:t>
            </a:r>
            <a:r>
              <a:rPr lang="en-US" dirty="0" err="1"/>
              <a:t>energia</a:t>
            </a:r>
            <a:r>
              <a:rPr lang="en-US" dirty="0"/>
              <a:t> do YouTube </a:t>
            </a:r>
            <a:r>
              <a:rPr lang="en-US" dirty="0" err="1"/>
              <a:t>também</a:t>
            </a:r>
            <a:r>
              <a:rPr lang="en-US" dirty="0"/>
              <a:t> </a:t>
            </a:r>
            <a:r>
              <a:rPr lang="en-US" dirty="0" err="1"/>
              <a:t>foram</a:t>
            </a:r>
            <a:r>
              <a:rPr lang="en-US" dirty="0"/>
              <a:t> </a:t>
            </a:r>
            <a:r>
              <a:rPr lang="en-US" dirty="0" err="1"/>
              <a:t>discriminadas</a:t>
            </a:r>
            <a:r>
              <a:rPr lang="en-US" dirty="0"/>
              <a:t> </a:t>
            </a:r>
            <a:r>
              <a:rPr lang="en-US" dirty="0" err="1"/>
              <a:t>por</a:t>
            </a:r>
            <a:r>
              <a:rPr lang="en-US" dirty="0"/>
              <a:t> </a:t>
            </a:r>
            <a:r>
              <a:rPr lang="en-US" dirty="0" err="1"/>
              <a:t>canais</a:t>
            </a:r>
            <a:r>
              <a:rPr lang="en-US" dirty="0"/>
              <a:t> e </a:t>
            </a:r>
            <a:r>
              <a:rPr lang="en-US" dirty="0" err="1"/>
              <a:t>vídeos</a:t>
            </a:r>
            <a:r>
              <a:rPr lang="en-US" dirty="0"/>
              <a:t> </a:t>
            </a:r>
            <a:r>
              <a:rPr lang="en-US" dirty="0" err="1"/>
              <a:t>individuais</a:t>
            </a:r>
            <a:r>
              <a:rPr lang="en-US" dirty="0"/>
              <a:t>. </a:t>
            </a:r>
            <a:r>
              <a:rPr lang="en-US" dirty="0" err="1"/>
              <a:t>Essas</a:t>
            </a:r>
            <a:r>
              <a:rPr lang="en-US" dirty="0"/>
              <a:t> </a:t>
            </a:r>
            <a:r>
              <a:rPr lang="en-US" dirty="0" err="1"/>
              <a:t>estimativas</a:t>
            </a:r>
            <a:r>
              <a:rPr lang="en-US" dirty="0"/>
              <a:t> </a:t>
            </a:r>
            <a:r>
              <a:rPr lang="en-US" dirty="0" err="1"/>
              <a:t>mostram</a:t>
            </a:r>
            <a:r>
              <a:rPr lang="en-US" dirty="0"/>
              <a:t> </a:t>
            </a:r>
            <a:r>
              <a:rPr lang="en-US" dirty="0" err="1"/>
              <a:t>que</a:t>
            </a:r>
            <a:r>
              <a:rPr lang="en-US" dirty="0"/>
              <a:t> o YouTube </a:t>
            </a:r>
            <a:r>
              <a:rPr lang="en-US" dirty="0" err="1"/>
              <a:t>usou</a:t>
            </a:r>
            <a:r>
              <a:rPr lang="en-US" dirty="0"/>
              <a:t> </a:t>
            </a:r>
            <a:r>
              <a:rPr lang="en-US" dirty="0" err="1"/>
              <a:t>mais</a:t>
            </a:r>
            <a:r>
              <a:rPr lang="en-US" dirty="0"/>
              <a:t> de 175 </a:t>
            </a:r>
            <a:r>
              <a:rPr lang="en-US" dirty="0" err="1"/>
              <a:t>vezes</a:t>
            </a:r>
            <a:r>
              <a:rPr lang="en-US" dirty="0"/>
              <a:t> </a:t>
            </a:r>
            <a:r>
              <a:rPr lang="en-US" dirty="0" err="1"/>
              <a:t>mais</a:t>
            </a:r>
            <a:r>
              <a:rPr lang="en-US" dirty="0"/>
              <a:t> </a:t>
            </a:r>
            <a:r>
              <a:rPr lang="en-US" dirty="0" err="1"/>
              <a:t>energia</a:t>
            </a:r>
            <a:r>
              <a:rPr lang="en-US" dirty="0"/>
              <a:t> a </a:t>
            </a:r>
            <a:r>
              <a:rPr lang="en-US" dirty="0" err="1"/>
              <a:t>assistir</a:t>
            </a:r>
            <a:r>
              <a:rPr lang="en-US" dirty="0"/>
              <a:t> </a:t>
            </a:r>
            <a:r>
              <a:rPr lang="en-US" dirty="0" err="1"/>
              <a:t>Gangnam</a:t>
            </a:r>
            <a:r>
              <a:rPr lang="en-US" dirty="0"/>
              <a:t> Style </a:t>
            </a:r>
            <a:r>
              <a:rPr lang="en-US" dirty="0" err="1"/>
              <a:t>em</a:t>
            </a:r>
            <a:r>
              <a:rPr lang="en-US" dirty="0"/>
              <a:t> 2019 do </a:t>
            </a:r>
            <a:r>
              <a:rPr lang="en-US" dirty="0" err="1"/>
              <a:t>que</a:t>
            </a:r>
            <a:r>
              <a:rPr lang="en-US" dirty="0"/>
              <a:t> o </a:t>
            </a:r>
            <a:r>
              <a:rPr lang="en-US" dirty="0" err="1"/>
              <a:t>Ethereum</a:t>
            </a:r>
            <a:r>
              <a:rPr lang="en-US" dirty="0"/>
              <a:t> </a:t>
            </a:r>
            <a:r>
              <a:rPr lang="en-US" dirty="0" err="1"/>
              <a:t>usa</a:t>
            </a:r>
            <a:r>
              <a:rPr lang="en-US" dirty="0"/>
              <a:t> </a:t>
            </a:r>
            <a:r>
              <a:rPr lang="en-US" dirty="0" err="1"/>
              <a:t>por</a:t>
            </a:r>
            <a:r>
              <a:rPr lang="en-US" dirty="0"/>
              <a:t> </a:t>
            </a:r>
            <a:r>
              <a:rPr lang="en-US" dirty="0" err="1"/>
              <a:t>ano</a:t>
            </a:r>
            <a:r>
              <a:rPr lang="en-US" dirty="0"/>
              <a:t>.</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Foundation, 2022</a:t>
            </a:r>
            <a:r>
              <a:rPr lang="x-none" sz="1100" dirty="0">
                <a:solidFill>
                  <a:srgbClr val="F79037"/>
                </a:solidFill>
                <a:effectLst/>
                <a:latin typeface="Calibri" panose="020F0502020204030204" pitchFamily="34" charset="0"/>
                <a:cs typeface="Calibri" panose="020F0502020204030204" pitchFamily="34" charset="0"/>
              </a:rPr>
              <a:t> </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8"/>
            <a:ext cx="6036131" cy="929451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Embora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redução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pegada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criptografia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fontes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desejável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preciso</a:t>
            </a:r>
            <a:r>
              <a:rPr lang="en-US" sz="1100" dirty="0">
                <a:latin typeface="Calibri" panose="020F0502020204030204" pitchFamily="34" charset="0"/>
                <a:ea typeface="Times New Roman" panose="02020603050405020304" pitchFamily="18" charset="0"/>
                <a:cs typeface="Calibri" panose="020F0502020204030204" pitchFamily="34" charset="0"/>
              </a:rPr>
              <a:t> responder a </a:t>
            </a:r>
            <a:r>
              <a:rPr lang="en-US" sz="1100" dirty="0" err="1">
                <a:latin typeface="Calibri" panose="020F0502020204030204" pitchFamily="34" charset="0"/>
                <a:ea typeface="Times New Roman" panose="02020603050405020304" pitchFamily="18" charset="0"/>
                <a:cs typeface="Calibri" panose="020F0502020204030204" pitchFamily="34" charset="0"/>
              </a:rPr>
              <a:t>seguinte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pergunta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As </a:t>
            </a:r>
            <a:r>
              <a:rPr lang="en-US" sz="1100" dirty="0" err="1">
                <a:latin typeface="Calibri" panose="020F0502020204030204" pitchFamily="34" charset="0"/>
                <a:ea typeface="Times New Roman" panose="02020603050405020304" pitchFamily="18" charset="0"/>
                <a:cs typeface="Calibri" panose="020F0502020204030204" pitchFamily="34" charset="0"/>
              </a:rPr>
              <a:t>funções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Bitcoin</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outras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cumprem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valem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gasto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incorrem</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Outra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desvantagem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divisão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comunidade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desses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projetos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sempre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grupos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precisam</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aumentar</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aguardar</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olho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lucro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obter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lucro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político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Sugestões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e a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implementação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código-fonte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desencadeiam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discussões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quais</a:t>
            </a:r>
            <a:r>
              <a:rPr lang="en-US" sz="1100" dirty="0">
                <a:latin typeface="Calibri" panose="020F0502020204030204" pitchFamily="34" charset="0"/>
                <a:ea typeface="Times New Roman" panose="02020603050405020304" pitchFamily="18" charset="0"/>
                <a:cs typeface="Calibri" panose="020F0502020204030204" pitchFamily="34" charset="0"/>
              </a:rPr>
              <a:t> ambos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campos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defendem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vigorosamente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Prova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aposta</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sociedade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anônima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de se </a:t>
            </a:r>
            <a:r>
              <a:rPr lang="en-US" sz="1100" dirty="0" err="1">
                <a:latin typeface="Calibri" panose="020F0502020204030204" pitchFamily="34" charset="0"/>
                <a:ea typeface="Times New Roman" panose="02020603050405020304" pitchFamily="18" charset="0"/>
                <a:cs typeface="Calibri" panose="020F0502020204030204" pitchFamily="34" charset="0"/>
              </a:rPr>
              <a:t>pronunciar</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validar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novas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atribuído</a:t>
            </a:r>
            <a:r>
              <a:rPr lang="en-US" sz="1100" dirty="0">
                <a:latin typeface="Calibri" panose="020F0502020204030204" pitchFamily="34" charset="0"/>
                <a:ea typeface="Times New Roman" panose="02020603050405020304" pitchFamily="18" charset="0"/>
                <a:cs typeface="Calibri" panose="020F0502020204030204" pitchFamily="34" charset="0"/>
              </a:rPr>
              <a:t> de forma </a:t>
            </a:r>
            <a:r>
              <a:rPr lang="en-US" sz="1100" dirty="0" err="1">
                <a:latin typeface="Calibri" panose="020F0502020204030204" pitchFamily="34" charset="0"/>
                <a:ea typeface="Times New Roman" panose="02020603050405020304" pitchFamily="18" charset="0"/>
                <a:cs typeface="Calibri" panose="020F0502020204030204" pitchFamily="34" charset="0"/>
              </a:rPr>
              <a:t>determinística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pseudo-</a:t>
            </a:r>
            <a:r>
              <a:rPr lang="en-US" sz="1100" dirty="0" err="1">
                <a:latin typeface="Calibri" panose="020F0502020204030204" pitchFamily="34" charset="0"/>
                <a:ea typeface="Times New Roman" panose="02020603050405020304" pitchFamily="18" charset="0"/>
                <a:cs typeface="Calibri" panose="020F0502020204030204" pitchFamily="34" charset="0"/>
              </a:rPr>
              <a:t>aleatoriedade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carteira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chance um </a:t>
            </a:r>
            <a:r>
              <a:rPr lang="en-US" sz="1100" dirty="0" err="1">
                <a:latin typeface="Calibri" panose="020F0502020204030204" pitchFamily="34" charset="0"/>
                <a:ea typeface="Times New Roman" panose="02020603050405020304" pitchFamily="18" charset="0"/>
                <a:cs typeface="Calibri" panose="020F0502020204030204" pitchFamily="34" charset="0"/>
              </a:rPr>
              <a:t>pouco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selecionados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lado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funcionalidade</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devem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contribuir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relativamente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outro </a:t>
            </a:r>
            <a:r>
              <a:rPr lang="en-US" sz="1100" dirty="0" err="1">
                <a:latin typeface="Calibri" panose="020F0502020204030204" pitchFamily="34" charset="0"/>
                <a:ea typeface="Times New Roman" panose="02020603050405020304" pitchFamily="18" charset="0"/>
                <a:cs typeface="Calibri" panose="020F0502020204030204" pitchFamily="34" charset="0"/>
              </a:rPr>
              <a:t>lado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seleção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heterogênea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a:t>
            </a:r>
            <a:r>
              <a:rPr lang="en-US" sz="1100" dirty="0">
                <a:latin typeface="Calibri" panose="020F0502020204030204" pitchFamily="34" charset="0"/>
                <a:ea typeface="Times New Roman" panose="02020603050405020304" pitchFamily="18" charset="0"/>
                <a:cs typeface="Calibri" panose="020F0502020204030204" pitchFamily="34" charset="0"/>
              </a:rPr>
              <a:t>-se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confirmações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tornem</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centralizadas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empoderem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partes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detentoras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grandes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participações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ativo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redistribuição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injusta</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riqueza</a:t>
            </a:r>
            <a:r>
              <a:rPr lang="en-US" sz="1100" dirty="0">
                <a:latin typeface="Calibri" panose="020F0502020204030204" pitchFamily="34" charset="0"/>
                <a:ea typeface="Times New Roman" panose="02020603050405020304" pitchFamily="18" charset="0"/>
                <a:cs typeface="Calibri" panose="020F0502020204030204" pitchFamily="34" charset="0"/>
              </a:rPr>
              <a:t>. Na </a:t>
            </a:r>
            <a:r>
              <a:rPr lang="en-US" sz="1100" dirty="0" err="1">
                <a:latin typeface="Calibri" panose="020F0502020204030204" pitchFamily="34" charset="0"/>
                <a:ea typeface="Times New Roman" panose="02020603050405020304" pitchFamily="18" charset="0"/>
                <a:cs typeface="Calibri" panose="020F0502020204030204" pitchFamily="34" charset="0"/>
              </a:rPr>
              <a:t>maioria</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baseados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pré-minerados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liberados</a:t>
            </a:r>
            <a:r>
              <a:rPr lang="en-US" sz="1100" dirty="0">
                <a:latin typeface="Calibri" panose="020F0502020204030204" pitchFamily="34" charset="0"/>
                <a:ea typeface="Times New Roman" panose="02020603050405020304" pitchFamily="18" charset="0"/>
                <a:cs typeface="Calibri" panose="020F0502020204030204" pitchFamily="34" charset="0"/>
              </a:rPr>
              <a:t> lentamente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descoberta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máximo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atingido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PoW</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possuem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todas</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circulação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só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ganharem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consumo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limitado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simples </a:t>
            </a:r>
            <a:r>
              <a:rPr lang="en-US" sz="1100" dirty="0" err="1">
                <a:latin typeface="Calibri" panose="020F0502020204030204" pitchFamily="34" charset="0"/>
                <a:ea typeface="Times New Roman" panose="02020603050405020304" pitchFamily="18" charset="0"/>
                <a:cs typeface="Calibri" panose="020F0502020204030204" pitchFamily="34" charset="0"/>
              </a:rPr>
              <a:t>pelos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cálculos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complexos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mecanismos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PoW</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3947855" y="2072454"/>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dirty="0"/>
              <a:t>AVALIAÇÃO DE APRENDIZAGEM PARA O MÓDULO 1</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t-PT" dirty="0">
                <a:ea typeface="Times New Roman" panose="02020603050405020304" pitchFamily="18" charset="0"/>
              </a:rPr>
              <a:t>Para testar seu conhecimento, conclua esta avaliação de aprendizado como parte de sua nota geral do curso. Clique </a:t>
            </a:r>
            <a:r>
              <a:rPr lang="pt-PT" dirty="0">
                <a:solidFill>
                  <a:srgbClr val="5C9A45"/>
                </a:solidFill>
                <a:ea typeface="Times New Roman" panose="02020603050405020304" pitchFamily="18" charset="0"/>
                <a:hlinkClick r:id="rId3"/>
              </a:rPr>
              <a:t>aqui</a:t>
            </a:r>
            <a:r>
              <a:rPr lang="pt-PT" dirty="0">
                <a:ea typeface="Times New Roman" panose="02020603050405020304" pitchFamily="18" charset="0"/>
              </a:rPr>
              <a:t>.</a:t>
            </a:r>
            <a:endParaRPr lang="pt-PT"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6" y="2780060"/>
            <a:ext cx="824852" cy="742396"/>
            <a:chOff x="7615127"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hlinkClick r:id="rId3"/>
              <a:extLst>
                <a:ext uri="{FF2B5EF4-FFF2-40B4-BE49-F238E27FC236}">
                  <a16:creationId xmlns:a16="http://schemas.microsoft.com/office/drawing/2014/main" id="{3BF4B7E5-EC6F-2E39-CAF7-3A688372B894}"/>
                </a:ext>
              </a:extLst>
            </p:cNvPr>
            <p:cNvSpPr txBox="1">
              <a:spLocks/>
            </p:cNvSpPr>
            <p:nvPr/>
          </p:nvSpPr>
          <p:spPr>
            <a:xfrm rot="1419617">
              <a:off x="7615127" y="6626093"/>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VER </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Acompanhe</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256BB87-E1BF-4F90-8EEA-316A28C2BE56}"/>
              </a:ext>
            </a:extLst>
          </p:cNvPr>
          <p:cNvGrpSpPr/>
          <p:nvPr/>
        </p:nvGrpSpPr>
        <p:grpSpPr>
          <a:xfrm>
            <a:off x="2358984" y="9840039"/>
            <a:ext cx="4502594" cy="461665"/>
            <a:chOff x="2358984" y="9840039"/>
            <a:chExt cx="4502594" cy="461665"/>
          </a:xfrm>
        </p:grpSpPr>
        <p:pic>
          <p:nvPicPr>
            <p:cNvPr id="7" name="Picture 6">
              <a:extLst>
                <a:ext uri="{FF2B5EF4-FFF2-40B4-BE49-F238E27FC236}">
                  <a16:creationId xmlns:a16="http://schemas.microsoft.com/office/drawing/2014/main" id="{6038F766-E430-E59C-67D2-0957CCC5DE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xmlns=""/>
              </a:ext>
            </a:extLst>
          </p:spPr>
        </p:pic>
        <p:sp>
          <p:nvSpPr>
            <p:cNvPr id="8" name="Rectangle 7">
              <a:extLst>
                <a:ext uri="{FF2B5EF4-FFF2-40B4-BE49-F238E27FC236}">
                  <a16:creationId xmlns:a16="http://schemas.microsoft.com/office/drawing/2014/main" id="{F8B25153-EFD7-03A0-8441-F151A7D86793}"/>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1</a:t>
            </a:r>
          </a:p>
          <a:p>
            <a:pPr>
              <a:spcBef>
                <a:spcPts val="0"/>
              </a:spcBef>
            </a:pPr>
            <a:r>
              <a:rPr lang="en-US" dirty="0"/>
              <a:t>INTRODUÇÃO A</a:t>
            </a:r>
          </a:p>
          <a:p>
            <a:pPr>
              <a:spcBef>
                <a:spcPts val="0"/>
              </a:spcBef>
            </a:pPr>
            <a:r>
              <a:rPr lang="en-US" dirty="0"/>
              <a:t>CURRÍCULO DE TECNOLOGIA BLOCKCHAIN E CRIPTOMOEDA</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12296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81133"/>
            <a:ext cx="4437090" cy="338439"/>
          </a:xfrm>
        </p:spPr>
        <p:txBody>
          <a:bodyPr/>
          <a:lstStyle/>
          <a:p>
            <a:pPr>
              <a:spcBef>
                <a:spcPts val="0"/>
              </a:spcBef>
            </a:pPr>
            <a:r>
              <a:rPr lang="en-US" dirty="0" err="1"/>
              <a:t>Introdução</a:t>
            </a:r>
            <a:r>
              <a:rPr lang="en-US" dirty="0"/>
              <a:t> </a:t>
            </a:r>
            <a:r>
              <a:rPr lang="en-US" dirty="0" err="1"/>
              <a:t>aos</a:t>
            </a:r>
            <a:r>
              <a:rPr lang="en-US" dirty="0"/>
              <a:t> DLTs e </a:t>
            </a:r>
            <a:r>
              <a:rPr lang="en-US" dirty="0" err="1"/>
              <a:t>Tecnologia</a:t>
            </a:r>
            <a:r>
              <a:rPr lang="en-US" dirty="0"/>
              <a:t> Blockchain</a:t>
            </a:r>
            <a:endParaRPr lang="x-none"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Uso</a:t>
            </a:r>
            <a:r>
              <a:rPr lang="en-US" dirty="0"/>
              <a:t> de </a:t>
            </a:r>
            <a:r>
              <a:rPr lang="en-US" dirty="0" err="1"/>
              <a:t>Blockchain</a:t>
            </a:r>
            <a:r>
              <a:rPr lang="en-US" dirty="0"/>
              <a:t> </a:t>
            </a:r>
            <a:r>
              <a:rPr lang="en-US" dirty="0" err="1"/>
              <a:t>em</a:t>
            </a:r>
            <a:r>
              <a:rPr lang="en-US" dirty="0"/>
              <a:t> </a:t>
            </a:r>
            <a:r>
              <a:rPr lang="en-US" dirty="0" err="1"/>
              <a:t>Diferentes</a:t>
            </a:r>
            <a:r>
              <a:rPr lang="en-US" dirty="0"/>
              <a:t> </a:t>
            </a:r>
            <a:r>
              <a:rPr lang="en-US" dirty="0" err="1"/>
              <a:t>Indústrias</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76457"/>
            <a:ext cx="3970155" cy="348400"/>
          </a:xfrm>
        </p:spPr>
        <p:txBody>
          <a:bodyPr/>
          <a:lstStyle/>
          <a:p>
            <a:r>
              <a:rPr lang="en-US" dirty="0" err="1"/>
              <a:t>Mecanismos</a:t>
            </a:r>
            <a:r>
              <a:rPr lang="en-US" dirty="0"/>
              <a:t> de </a:t>
            </a:r>
            <a:r>
              <a:rPr lang="en-US" dirty="0" err="1"/>
              <a:t>trabalho</a:t>
            </a:r>
            <a:r>
              <a:rPr lang="en-US" dirty="0"/>
              <a:t> de </a:t>
            </a:r>
            <a:r>
              <a:rPr lang="en-US" dirty="0" err="1"/>
              <a:t>transações</a:t>
            </a:r>
            <a:r>
              <a:rPr lang="en-US" dirty="0"/>
              <a:t> </a:t>
            </a:r>
            <a:r>
              <a:rPr lang="en-US" dirty="0" err="1"/>
              <a:t>Blockchain</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A </a:t>
            </a:r>
            <a:r>
              <a:rPr lang="en-US" dirty="0" err="1"/>
              <a:t>História</a:t>
            </a:r>
            <a:r>
              <a:rPr lang="en-US" dirty="0"/>
              <a:t> do </a:t>
            </a:r>
            <a:r>
              <a:rPr lang="en-US" dirty="0" err="1"/>
              <a:t>Dinheiro</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err="1"/>
              <a:t>Infraestrutura</a:t>
            </a:r>
            <a:r>
              <a:rPr lang="en-US" dirty="0"/>
              <a:t> da </a:t>
            </a:r>
            <a:r>
              <a:rPr lang="en-US" dirty="0" err="1"/>
              <a:t>tecnologia</a:t>
            </a:r>
            <a:r>
              <a:rPr lang="en-US" dirty="0"/>
              <a:t> </a:t>
            </a:r>
            <a:r>
              <a:rPr lang="en-US" dirty="0" err="1"/>
              <a:t>Blockchain</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509831" y="4863545"/>
            <a:ext cx="98061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09831" y="5266576"/>
            <a:ext cx="98061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995443" y="5864248"/>
            <a:ext cx="50588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5659250" y="7268796"/>
            <a:ext cx="84548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1" y="2966993"/>
            <a:ext cx="7559674"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6000" dirty="0" err="1"/>
              <a:t>conteúdo</a:t>
            </a:r>
            <a:r>
              <a:rPr lang="en-US" sz="6000" dirty="0"/>
              <a:t> do </a:t>
            </a:r>
            <a:r>
              <a:rPr lang="en-US" sz="6000" dirty="0" err="1"/>
              <a:t>módulo</a:t>
            </a:r>
            <a:r>
              <a:rPr lang="en-US" sz="6000" dirty="0"/>
              <a:t>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969454" cy="1752955"/>
          </a:xfrm>
        </p:spPr>
        <p:txBody>
          <a:bodyPr/>
          <a:lstStyle/>
          <a:p>
            <a:r>
              <a:rPr lang="en-US" dirty="0"/>
              <a:t>01| MÓDULO 1  </a:t>
            </a:r>
            <a:r>
              <a:rPr lang="en-US" dirty="0" err="1"/>
              <a:t>Introdução</a:t>
            </a:r>
            <a:r>
              <a:rPr lang="en-US" dirty="0"/>
              <a:t> </a:t>
            </a:r>
            <a:r>
              <a:rPr lang="en-US" dirty="0" err="1"/>
              <a:t>à</a:t>
            </a:r>
            <a:r>
              <a:rPr lang="en-US" dirty="0"/>
              <a:t> </a:t>
            </a:r>
            <a:r>
              <a:rPr lang="en-US" dirty="0" err="1"/>
              <a:t>tecnologia</a:t>
            </a:r>
            <a:r>
              <a:rPr lang="en-US" dirty="0"/>
              <a:t> </a:t>
            </a:r>
            <a:r>
              <a:rPr lang="en-US" dirty="0" err="1"/>
              <a:t>Blockchain</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a:t>
            </a:r>
          </a:p>
          <a:p>
            <a:endParaRPr lang="en-US" dirty="0"/>
          </a:p>
          <a:p>
            <a:pPr marL="171450" indent="-171450">
              <a:buClr>
                <a:schemeClr val="accent1"/>
              </a:buClr>
              <a:buFont typeface="Wingdings" charset="2"/>
              <a:buChar char="§"/>
            </a:pPr>
            <a:r>
              <a:rPr lang="en-US" dirty="0" err="1"/>
              <a:t>Explicar</a:t>
            </a:r>
            <a:r>
              <a:rPr lang="en-US" dirty="0"/>
              <a:t>  a </a:t>
            </a:r>
            <a:r>
              <a:rPr lang="en-US" dirty="0" err="1"/>
              <a:t>diferença</a:t>
            </a:r>
            <a:r>
              <a:rPr lang="en-US" dirty="0"/>
              <a:t> entre a </a:t>
            </a:r>
            <a:r>
              <a:rPr lang="en-US" dirty="0" err="1"/>
              <a:t>tecnologia</a:t>
            </a:r>
            <a:r>
              <a:rPr lang="en-US" dirty="0"/>
              <a:t> </a:t>
            </a:r>
            <a:r>
              <a:rPr lang="en-US" dirty="0" err="1"/>
              <a:t>blockchain</a:t>
            </a:r>
            <a:r>
              <a:rPr lang="en-US" dirty="0"/>
              <a:t> e a </a:t>
            </a:r>
            <a:r>
              <a:rPr lang="en-US" dirty="0" err="1"/>
              <a:t>tecnologia</a:t>
            </a:r>
            <a:r>
              <a:rPr lang="en-US" dirty="0"/>
              <a:t> de </a:t>
            </a:r>
            <a:r>
              <a:rPr lang="en-US" dirty="0" err="1"/>
              <a:t>contabilidade</a:t>
            </a:r>
            <a:r>
              <a:rPr lang="en-US" dirty="0"/>
              <a:t> </a:t>
            </a:r>
            <a:r>
              <a:rPr lang="en-US" dirty="0" err="1"/>
              <a:t>distribuída</a:t>
            </a:r>
            <a:r>
              <a:rPr lang="en-US" dirty="0"/>
              <a:t> (DLT).</a:t>
            </a:r>
          </a:p>
          <a:p>
            <a:pPr marL="171450" indent="-171450">
              <a:buClr>
                <a:schemeClr val="accent1"/>
              </a:buClr>
              <a:buFont typeface="Wingdings" charset="2"/>
              <a:buChar char="§"/>
            </a:pPr>
            <a:r>
              <a:rPr lang="en-US" dirty="0" err="1"/>
              <a:t>Discutir</a:t>
            </a:r>
            <a:r>
              <a:rPr lang="en-US" dirty="0"/>
              <a:t> as </a:t>
            </a:r>
            <a:r>
              <a:rPr lang="en-US" dirty="0" err="1"/>
              <a:t>tecnologias</a:t>
            </a:r>
            <a:r>
              <a:rPr lang="en-US" dirty="0"/>
              <a:t> </a:t>
            </a:r>
            <a:r>
              <a:rPr lang="en-US" dirty="0" err="1"/>
              <a:t>blockchain</a:t>
            </a:r>
            <a:r>
              <a:rPr lang="en-US" dirty="0"/>
              <a:t> e o </a:t>
            </a:r>
            <a:r>
              <a:rPr lang="en-US" dirty="0" err="1"/>
              <a:t>dinheiro</a:t>
            </a:r>
            <a:r>
              <a:rPr lang="en-US" dirty="0"/>
              <a:t> </a:t>
            </a:r>
            <a:r>
              <a:rPr lang="en-US" dirty="0" err="1"/>
              <a:t>inicial</a:t>
            </a:r>
            <a:r>
              <a:rPr lang="en-US" dirty="0"/>
              <a:t>.</a:t>
            </a:r>
          </a:p>
          <a:p>
            <a:pPr marL="171450" indent="-171450">
              <a:buClr>
                <a:schemeClr val="accent1"/>
              </a:buClr>
              <a:buFont typeface="Wingdings" charset="2"/>
              <a:buChar char="§"/>
            </a:pPr>
            <a:r>
              <a:rPr lang="en-US" dirty="0" err="1"/>
              <a:t>Explicar</a:t>
            </a:r>
            <a:r>
              <a:rPr lang="en-US" dirty="0"/>
              <a:t> a </a:t>
            </a:r>
            <a:r>
              <a:rPr lang="en-US" dirty="0" err="1"/>
              <a:t>diferença</a:t>
            </a:r>
            <a:r>
              <a:rPr lang="en-US" dirty="0"/>
              <a:t> entre </a:t>
            </a:r>
            <a:r>
              <a:rPr lang="en-US" dirty="0" err="1"/>
              <a:t>blockchain</a:t>
            </a:r>
            <a:r>
              <a:rPr lang="en-US" dirty="0"/>
              <a:t> e a </a:t>
            </a:r>
            <a:r>
              <a:rPr lang="en-US" dirty="0" err="1"/>
              <a:t>criptomoeda</a:t>
            </a:r>
            <a:r>
              <a:rPr lang="en-US" dirty="0"/>
              <a:t> </a:t>
            </a:r>
            <a:r>
              <a:rPr lang="en-US" dirty="0" err="1"/>
              <a:t>Bitcoin</a:t>
            </a:r>
            <a:r>
              <a:rPr lang="en-US" dirty="0"/>
              <a:t>.</a:t>
            </a:r>
          </a:p>
          <a:p>
            <a:pPr marL="171450" indent="-171450">
              <a:buClr>
                <a:schemeClr val="accent1"/>
              </a:buClr>
              <a:buFont typeface="Wingdings" charset="2"/>
              <a:buChar char="§"/>
            </a:pPr>
            <a:r>
              <a:rPr lang="en-US" dirty="0" err="1"/>
              <a:t>Explicar</a:t>
            </a:r>
            <a:r>
              <a:rPr lang="en-US" dirty="0"/>
              <a:t> </a:t>
            </a:r>
            <a:r>
              <a:rPr lang="en-US" dirty="0" err="1"/>
              <a:t>como</a:t>
            </a:r>
            <a:r>
              <a:rPr lang="en-US" dirty="0"/>
              <a:t> </a:t>
            </a:r>
            <a:r>
              <a:rPr lang="en-US" dirty="0" err="1"/>
              <a:t>funciona</a:t>
            </a:r>
            <a:r>
              <a:rPr lang="en-US" dirty="0"/>
              <a:t> o </a:t>
            </a:r>
            <a:r>
              <a:rPr lang="en-US" dirty="0" err="1"/>
              <a:t>blockchain</a:t>
            </a:r>
            <a:r>
              <a:rPr lang="en-US" dirty="0"/>
              <a:t> do </a:t>
            </a:r>
            <a:r>
              <a:rPr lang="en-US" dirty="0" err="1"/>
              <a:t>Bitcoin</a:t>
            </a:r>
            <a:r>
              <a:rPr lang="en-US" dirty="0"/>
              <a:t>.</a:t>
            </a:r>
          </a:p>
          <a:p>
            <a:pPr marL="171450" indent="-171450">
              <a:buClr>
                <a:schemeClr val="accent1"/>
              </a:buClr>
              <a:buFont typeface="Wingdings" charset="2"/>
              <a:buChar char="§"/>
            </a:pPr>
            <a:r>
              <a:rPr lang="en-US" dirty="0" err="1"/>
              <a:t>Discutir</a:t>
            </a:r>
            <a:r>
              <a:rPr lang="en-US" dirty="0"/>
              <a:t> as </a:t>
            </a:r>
            <a:r>
              <a:rPr lang="en-US" dirty="0" err="1"/>
              <a:t>características</a:t>
            </a:r>
            <a:r>
              <a:rPr lang="en-US" dirty="0"/>
              <a:t> da </a:t>
            </a:r>
            <a:r>
              <a:rPr lang="en-US" dirty="0" err="1"/>
              <a:t>blockchain</a:t>
            </a:r>
            <a:r>
              <a:rPr lang="en-US" dirty="0"/>
              <a:t>.</a:t>
            </a:r>
          </a:p>
          <a:p>
            <a:pPr marL="171450" indent="-171450">
              <a:buClr>
                <a:schemeClr val="accent1"/>
              </a:buClr>
              <a:buFont typeface="Wingdings" charset="2"/>
              <a:buChar char="§"/>
            </a:pPr>
            <a:r>
              <a:rPr lang="en-US" dirty="0" err="1"/>
              <a:t>Explicar</a:t>
            </a:r>
            <a:r>
              <a:rPr lang="en-US" dirty="0"/>
              <a:t> </a:t>
            </a:r>
            <a:r>
              <a:rPr lang="en-US" dirty="0" err="1"/>
              <a:t>os</a:t>
            </a:r>
            <a:r>
              <a:rPr lang="en-US" dirty="0"/>
              <a:t> </a:t>
            </a:r>
            <a:r>
              <a:rPr lang="en-US" dirty="0" err="1"/>
              <a:t>componentes</a:t>
            </a:r>
            <a:r>
              <a:rPr lang="en-US" dirty="0"/>
              <a:t> do </a:t>
            </a:r>
            <a:r>
              <a:rPr lang="en-US" dirty="0" err="1"/>
              <a:t>blockchain</a:t>
            </a:r>
            <a:r>
              <a:rPr lang="en-US" dirty="0"/>
              <a:t>, </a:t>
            </a:r>
            <a:r>
              <a:rPr lang="en-US" dirty="0" err="1"/>
              <a:t>como</a:t>
            </a:r>
            <a:r>
              <a:rPr lang="en-US" dirty="0"/>
              <a:t> </a:t>
            </a:r>
            <a:r>
              <a:rPr lang="en-US" dirty="0" err="1"/>
              <a:t>mineração</a:t>
            </a:r>
            <a:r>
              <a:rPr lang="en-US" dirty="0"/>
              <a:t> e </a:t>
            </a:r>
            <a:r>
              <a:rPr lang="en-US" dirty="0" err="1"/>
              <a:t>consenso</a:t>
            </a:r>
            <a:r>
              <a:rPr lang="en-US" dirty="0"/>
              <a:t>.</a:t>
            </a:r>
          </a:p>
          <a:p>
            <a:pPr marL="171450" indent="-171450">
              <a:buClr>
                <a:schemeClr val="accent1"/>
              </a:buClr>
              <a:buFont typeface="Wingdings" charset="2"/>
              <a:buChar char="§"/>
            </a:pPr>
            <a:r>
              <a:rPr lang="en-US" dirty="0" err="1"/>
              <a:t>Explicar</a:t>
            </a:r>
            <a:r>
              <a:rPr lang="en-US" dirty="0"/>
              <a:t> de </a:t>
            </a:r>
            <a:r>
              <a:rPr lang="en-US" dirty="0" err="1"/>
              <a:t>que</a:t>
            </a:r>
            <a:r>
              <a:rPr lang="en-US" dirty="0"/>
              <a:t> </a:t>
            </a:r>
            <a:r>
              <a:rPr lang="en-US" dirty="0" err="1"/>
              <a:t>é</a:t>
            </a:r>
            <a:r>
              <a:rPr lang="en-US" dirty="0"/>
              <a:t> </a:t>
            </a:r>
            <a:r>
              <a:rPr lang="en-US" dirty="0" err="1"/>
              <a:t>composto</a:t>
            </a:r>
            <a:r>
              <a:rPr lang="en-US" dirty="0"/>
              <a:t> um </a:t>
            </a:r>
            <a:r>
              <a:rPr lang="en-US" dirty="0" err="1"/>
              <a:t>bloco</a:t>
            </a:r>
            <a:r>
              <a:rPr lang="en-US" dirty="0"/>
              <a:t> </a:t>
            </a:r>
            <a:r>
              <a:rPr lang="en-US" dirty="0" err="1"/>
              <a:t>em</a:t>
            </a:r>
            <a:r>
              <a:rPr lang="en-US" dirty="0"/>
              <a:t> </a:t>
            </a:r>
            <a:r>
              <a:rPr lang="en-US" dirty="0" err="1"/>
              <a:t>uma</a:t>
            </a:r>
            <a:r>
              <a:rPr lang="en-US" dirty="0"/>
              <a:t> </a:t>
            </a:r>
            <a:r>
              <a:rPr lang="en-US" dirty="0" err="1"/>
              <a:t>blockchain</a:t>
            </a:r>
            <a:r>
              <a:rPr lang="en-US" dirty="0"/>
              <a:t>.</a:t>
            </a:r>
          </a:p>
          <a:p>
            <a:pPr marL="171450" indent="-171450">
              <a:buClr>
                <a:schemeClr val="accent1"/>
              </a:buClr>
              <a:buFont typeface="Wingdings" charset="2"/>
              <a:buChar char="§"/>
            </a:pPr>
            <a:r>
              <a:rPr lang="en-US" dirty="0" err="1"/>
              <a:t>Explicar</a:t>
            </a:r>
            <a:r>
              <a:rPr lang="en-US" dirty="0"/>
              <a:t> </a:t>
            </a:r>
            <a:r>
              <a:rPr lang="en-US" dirty="0" err="1"/>
              <a:t>como</a:t>
            </a:r>
            <a:r>
              <a:rPr lang="en-US" dirty="0"/>
              <a:t> </a:t>
            </a:r>
            <a:r>
              <a:rPr lang="en-US" dirty="0" err="1"/>
              <a:t>funcionam</a:t>
            </a:r>
            <a:r>
              <a:rPr lang="en-US" dirty="0"/>
              <a:t> as </a:t>
            </a:r>
            <a:r>
              <a:rPr lang="en-US" dirty="0" err="1"/>
              <a:t>transações</a:t>
            </a:r>
            <a:r>
              <a:rPr lang="en-US" dirty="0"/>
              <a:t> </a:t>
            </a:r>
            <a:r>
              <a:rPr lang="en-US" dirty="0" err="1"/>
              <a:t>em</a:t>
            </a:r>
            <a:r>
              <a:rPr lang="en-US" dirty="0"/>
              <a:t> um </a:t>
            </a:r>
            <a:r>
              <a:rPr lang="en-US" dirty="0" err="1"/>
              <a:t>blockchain</a:t>
            </a:r>
            <a:r>
              <a:rPr lang="en-US" dirty="0"/>
              <a:t>.</a:t>
            </a:r>
          </a:p>
          <a:p>
            <a:pPr marL="171450" indent="-171450">
              <a:buClr>
                <a:schemeClr val="accent1"/>
              </a:buClr>
              <a:buFont typeface="Wingdings" charset="2"/>
              <a:buChar char="§"/>
            </a:pPr>
            <a:r>
              <a:rPr lang="en-US" dirty="0" err="1"/>
              <a:t>Discutir</a:t>
            </a:r>
            <a:r>
              <a:rPr lang="en-US" dirty="0"/>
              <a:t> as </a:t>
            </a:r>
            <a:r>
              <a:rPr lang="en-US" dirty="0" err="1"/>
              <a:t>vantagens</a:t>
            </a:r>
            <a:r>
              <a:rPr lang="en-US" dirty="0"/>
              <a:t> e </a:t>
            </a:r>
            <a:r>
              <a:rPr lang="en-US" dirty="0" err="1"/>
              <a:t>desvantagens</a:t>
            </a:r>
            <a:r>
              <a:rPr lang="en-US" dirty="0"/>
              <a:t> dos </a:t>
            </a:r>
            <a:r>
              <a:rPr lang="en-US" dirty="0" err="1"/>
              <a:t>mecanismos</a:t>
            </a:r>
            <a:r>
              <a:rPr lang="en-US" dirty="0"/>
              <a:t> de </a:t>
            </a:r>
            <a:r>
              <a:rPr lang="en-US" dirty="0" err="1"/>
              <a:t>consenso</a:t>
            </a:r>
            <a:r>
              <a:rPr lang="en-US" dirty="0"/>
              <a:t> Proof-of-Work e Proof-of-Stake.</a:t>
            </a:r>
          </a:p>
          <a:p>
            <a:pPr marL="171450" indent="-171450">
              <a:buClr>
                <a:schemeClr val="accent1"/>
              </a:buClr>
              <a:buFont typeface="Wingdings" charset="2"/>
              <a:buChar char="§"/>
            </a:pPr>
            <a:r>
              <a:rPr lang="en-US" dirty="0" err="1"/>
              <a:t>Explicar</a:t>
            </a:r>
            <a:r>
              <a:rPr lang="en-US" dirty="0"/>
              <a:t> as </a:t>
            </a:r>
            <a:r>
              <a:rPr lang="en-US" dirty="0" err="1"/>
              <a:t>três</a:t>
            </a:r>
            <a:r>
              <a:rPr lang="en-US" dirty="0"/>
              <a:t> </a:t>
            </a:r>
            <a:r>
              <a:rPr lang="en-US" dirty="0" err="1"/>
              <a:t>principais</a:t>
            </a:r>
            <a:r>
              <a:rPr lang="en-US" dirty="0"/>
              <a:t> </a:t>
            </a:r>
            <a:r>
              <a:rPr lang="en-US" dirty="0" err="1"/>
              <a:t>funções</a:t>
            </a:r>
            <a:r>
              <a:rPr lang="en-US" dirty="0"/>
              <a:t> da </a:t>
            </a:r>
            <a:r>
              <a:rPr lang="en-US" dirty="0" err="1"/>
              <a:t>moeda</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71632" y="6330114"/>
            <a:ext cx="3019010" cy="3306524"/>
          </a:xfrm>
        </p:spPr>
        <p:txBody>
          <a:bodyPr/>
          <a:lstStyle/>
          <a:p>
            <a:r>
              <a:rPr lang="en-US" dirty="0" err="1"/>
              <a:t>Neste</a:t>
            </a:r>
            <a:r>
              <a:rPr lang="en-US" dirty="0"/>
              <a:t> </a:t>
            </a:r>
            <a:r>
              <a:rPr lang="en-US" dirty="0" err="1"/>
              <a:t>módulo</a:t>
            </a:r>
            <a:r>
              <a:rPr lang="en-US" dirty="0"/>
              <a:t>, </a:t>
            </a:r>
            <a:r>
              <a:rPr lang="en-US" dirty="0" err="1"/>
              <a:t>examinaremos</a:t>
            </a:r>
            <a:r>
              <a:rPr lang="en-US" dirty="0"/>
              <a:t> um </a:t>
            </a:r>
            <a:r>
              <a:rPr lang="en-US" dirty="0" err="1"/>
              <a:t>breve</a:t>
            </a:r>
            <a:r>
              <a:rPr lang="en-US" dirty="0"/>
              <a:t> </a:t>
            </a:r>
            <a:r>
              <a:rPr lang="en-US" dirty="0" err="1"/>
              <a:t>histórico</a:t>
            </a:r>
            <a:r>
              <a:rPr lang="en-US" dirty="0"/>
              <a:t> das </a:t>
            </a:r>
            <a:r>
              <a:rPr lang="en-US" dirty="0" err="1"/>
              <a:t>tecnologias</a:t>
            </a:r>
            <a:r>
              <a:rPr lang="en-US" dirty="0"/>
              <a:t> de </a:t>
            </a:r>
            <a:r>
              <a:rPr lang="en-US" dirty="0" err="1"/>
              <a:t>contabilidade</a:t>
            </a:r>
            <a:r>
              <a:rPr lang="en-US" dirty="0"/>
              <a:t> </a:t>
            </a:r>
            <a:r>
              <a:rPr lang="en-US" dirty="0" err="1"/>
              <a:t>distribuída</a:t>
            </a:r>
            <a:r>
              <a:rPr lang="en-US" dirty="0"/>
              <a:t>, </a:t>
            </a:r>
            <a:r>
              <a:rPr lang="en-US" dirty="0" err="1"/>
              <a:t>especificamente</a:t>
            </a:r>
            <a:r>
              <a:rPr lang="en-US" dirty="0"/>
              <a:t> a </a:t>
            </a:r>
            <a:r>
              <a:rPr lang="en-US" dirty="0" err="1"/>
              <a:t>tecnologia</a:t>
            </a:r>
            <a:r>
              <a:rPr lang="en-US" dirty="0"/>
              <a:t> </a:t>
            </a:r>
            <a:r>
              <a:rPr lang="en-US" dirty="0" err="1"/>
              <a:t>blockchain</a:t>
            </a:r>
            <a:r>
              <a:rPr lang="en-US" dirty="0"/>
              <a:t> e </a:t>
            </a:r>
            <a:r>
              <a:rPr lang="en-US" dirty="0" err="1"/>
              <a:t>como</a:t>
            </a:r>
            <a:r>
              <a:rPr lang="en-US" dirty="0"/>
              <a:t> </a:t>
            </a:r>
            <a:r>
              <a:rPr lang="en-US" dirty="0" err="1"/>
              <a:t>ela</a:t>
            </a:r>
            <a:r>
              <a:rPr lang="en-US" dirty="0"/>
              <a:t> </a:t>
            </a:r>
            <a:r>
              <a:rPr lang="en-US" dirty="0" err="1"/>
              <a:t>é</a:t>
            </a:r>
            <a:r>
              <a:rPr lang="en-US" dirty="0"/>
              <a:t> </a:t>
            </a:r>
            <a:r>
              <a:rPr lang="en-US" dirty="0" err="1"/>
              <a:t>projetada</a:t>
            </a:r>
            <a:r>
              <a:rPr lang="en-US" dirty="0"/>
              <a:t> (</a:t>
            </a:r>
            <a:r>
              <a:rPr lang="en-US" dirty="0" err="1"/>
              <a:t>por</a:t>
            </a:r>
            <a:r>
              <a:rPr lang="en-US" dirty="0"/>
              <a:t> </a:t>
            </a:r>
            <a:r>
              <a:rPr lang="en-US" dirty="0" err="1"/>
              <a:t>exemplo</a:t>
            </a:r>
            <a:r>
              <a:rPr lang="en-US" dirty="0"/>
              <a:t>, </a:t>
            </a:r>
            <a:r>
              <a:rPr lang="en-US" dirty="0" err="1"/>
              <a:t>criptografia</a:t>
            </a:r>
            <a:r>
              <a:rPr lang="en-US" dirty="0"/>
              <a:t>, </a:t>
            </a:r>
            <a:r>
              <a:rPr lang="en-US" dirty="0" err="1"/>
              <a:t>estrutura</a:t>
            </a:r>
            <a:r>
              <a:rPr lang="en-US" dirty="0"/>
              <a:t> de </a:t>
            </a:r>
            <a:r>
              <a:rPr lang="en-US" dirty="0" err="1"/>
              <a:t>blocos</a:t>
            </a:r>
            <a:r>
              <a:rPr lang="en-US" dirty="0"/>
              <a:t>, </a:t>
            </a:r>
            <a:r>
              <a:rPr lang="en-US" dirty="0" err="1"/>
              <a:t>mineração</a:t>
            </a:r>
            <a:r>
              <a:rPr lang="en-US" dirty="0"/>
              <a:t> e </a:t>
            </a:r>
            <a:r>
              <a:rPr lang="en-US" dirty="0" err="1"/>
              <a:t>consenso</a:t>
            </a:r>
            <a:r>
              <a:rPr lang="en-US" dirty="0"/>
              <a:t>). </a:t>
            </a:r>
            <a:r>
              <a:rPr lang="en-US" dirty="0" err="1"/>
              <a:t>Essa</a:t>
            </a:r>
            <a:r>
              <a:rPr lang="en-US" dirty="0"/>
              <a:t> base </a:t>
            </a:r>
            <a:r>
              <a:rPr lang="en-US" dirty="0" err="1"/>
              <a:t>permitirá</a:t>
            </a:r>
            <a:r>
              <a:rPr lang="en-US" dirty="0"/>
              <a:t> </a:t>
            </a:r>
            <a:r>
              <a:rPr lang="en-US" dirty="0" err="1"/>
              <a:t>que</a:t>
            </a:r>
            <a:r>
              <a:rPr lang="en-US" dirty="0"/>
              <a:t> se </a:t>
            </a:r>
            <a:r>
              <a:rPr lang="en-US" dirty="0" err="1"/>
              <a:t>entenda</a:t>
            </a:r>
            <a:r>
              <a:rPr lang="en-US" dirty="0"/>
              <a:t> a </a:t>
            </a:r>
            <a:r>
              <a:rPr lang="en-US" dirty="0" err="1"/>
              <a:t>tecnologia</a:t>
            </a:r>
            <a:r>
              <a:rPr lang="en-US" dirty="0"/>
              <a:t> </a:t>
            </a:r>
            <a:r>
              <a:rPr lang="en-US" dirty="0" err="1"/>
              <a:t>blockchain</a:t>
            </a:r>
            <a:r>
              <a:rPr lang="en-US" dirty="0"/>
              <a:t> e </a:t>
            </a:r>
            <a:r>
              <a:rPr lang="en-US" dirty="0" err="1"/>
              <a:t>facilite</a:t>
            </a:r>
            <a:r>
              <a:rPr lang="en-US" dirty="0"/>
              <a:t> o </a:t>
            </a:r>
            <a:r>
              <a:rPr lang="en-US" dirty="0" err="1"/>
              <a:t>uso</a:t>
            </a:r>
            <a:r>
              <a:rPr lang="en-US" dirty="0"/>
              <a:t> dos </a:t>
            </a:r>
            <a:r>
              <a:rPr lang="en-US" dirty="0" err="1"/>
              <a:t>protocolos</a:t>
            </a:r>
            <a:r>
              <a:rPr lang="en-US" dirty="0"/>
              <a:t> </a:t>
            </a:r>
            <a:r>
              <a:rPr lang="en-US" dirty="0" err="1"/>
              <a:t>atuais</a:t>
            </a:r>
            <a:r>
              <a:rPr lang="en-US" dirty="0"/>
              <a:t> da Internet, </a:t>
            </a:r>
            <a:r>
              <a:rPr lang="en-US" dirty="0" err="1"/>
              <a:t>melhorando</a:t>
            </a:r>
            <a:r>
              <a:rPr lang="en-US" dirty="0"/>
              <a:t> e </a:t>
            </a:r>
            <a:r>
              <a:rPr lang="en-US" dirty="0" err="1"/>
              <a:t>adicionando</a:t>
            </a:r>
            <a:r>
              <a:rPr lang="en-US" dirty="0"/>
              <a:t> a </a:t>
            </a:r>
            <a:r>
              <a:rPr lang="en-US" dirty="0" err="1"/>
              <a:t>eles</a:t>
            </a:r>
            <a:r>
              <a:rPr lang="en-US" dirty="0"/>
              <a:t>. </a:t>
            </a:r>
            <a:r>
              <a:rPr lang="en-US" dirty="0" err="1"/>
              <a:t>Além</a:t>
            </a:r>
            <a:r>
              <a:rPr lang="en-US" dirty="0"/>
              <a:t> disso, </a:t>
            </a:r>
            <a:r>
              <a:rPr lang="en-US" dirty="0" err="1"/>
              <a:t>vamos</a:t>
            </a:r>
            <a:r>
              <a:rPr lang="en-US" dirty="0"/>
              <a:t> </a:t>
            </a:r>
            <a:r>
              <a:rPr lang="en-US" dirty="0" err="1"/>
              <a:t>entrar</a:t>
            </a:r>
            <a:r>
              <a:rPr lang="en-US" dirty="0"/>
              <a:t> </a:t>
            </a:r>
            <a:r>
              <a:rPr lang="en-US" dirty="0" err="1"/>
              <a:t>na</a:t>
            </a:r>
            <a:r>
              <a:rPr lang="en-US" dirty="0"/>
              <a:t> </a:t>
            </a:r>
            <a:r>
              <a:rPr lang="en-US" dirty="0" err="1"/>
              <a:t>história</a:t>
            </a:r>
            <a:r>
              <a:rPr lang="en-US" dirty="0"/>
              <a:t> do </a:t>
            </a:r>
            <a:r>
              <a:rPr lang="en-US" dirty="0" err="1"/>
              <a:t>dinheiro</a:t>
            </a:r>
            <a:r>
              <a:rPr lang="en-US" dirty="0"/>
              <a:t> e </a:t>
            </a:r>
            <a:r>
              <a:rPr lang="en-US" dirty="0" err="1"/>
              <a:t>especialmente</a:t>
            </a:r>
            <a:r>
              <a:rPr lang="en-US" dirty="0"/>
              <a:t> do </a:t>
            </a:r>
            <a:r>
              <a:rPr lang="en-US" dirty="0" err="1"/>
              <a:t>Bitcoin</a:t>
            </a:r>
            <a:r>
              <a:rPr lang="en-US" dirty="0"/>
              <a:t> </a:t>
            </a:r>
            <a:r>
              <a:rPr lang="en-US" dirty="0" err="1"/>
              <a:t>como</a:t>
            </a:r>
            <a:r>
              <a:rPr lang="en-US" dirty="0"/>
              <a:t> a </a:t>
            </a:r>
            <a:r>
              <a:rPr lang="en-US" dirty="0" err="1"/>
              <a:t>primeira</a:t>
            </a:r>
            <a:r>
              <a:rPr lang="en-US" dirty="0"/>
              <a:t> </a:t>
            </a:r>
            <a:r>
              <a:rPr lang="en-US" dirty="0" err="1"/>
              <a:t>aplicação</a:t>
            </a:r>
            <a:r>
              <a:rPr lang="en-US" dirty="0"/>
              <a:t> da </a:t>
            </a:r>
            <a:r>
              <a:rPr lang="en-US" dirty="0" err="1"/>
              <a:t>tecnologia</a:t>
            </a:r>
            <a:r>
              <a:rPr lang="en-US" dirty="0"/>
              <a:t> </a:t>
            </a:r>
            <a:r>
              <a:rPr lang="en-US" dirty="0" err="1"/>
              <a:t>blockchain</a:t>
            </a:r>
            <a:r>
              <a:rPr lang="en-US" dirty="0"/>
              <a:t>. Como </a:t>
            </a:r>
            <a:r>
              <a:rPr lang="en-US" dirty="0" err="1"/>
              <a:t>ponto</a:t>
            </a:r>
            <a:r>
              <a:rPr lang="en-US" dirty="0"/>
              <a:t> de </a:t>
            </a:r>
            <a:r>
              <a:rPr lang="en-US" dirty="0" err="1"/>
              <a:t>referência</a:t>
            </a:r>
            <a:r>
              <a:rPr lang="en-US" dirty="0"/>
              <a:t>, </a:t>
            </a:r>
            <a:r>
              <a:rPr lang="en-US" dirty="0" err="1"/>
              <a:t>iremos</a:t>
            </a:r>
            <a:r>
              <a:rPr lang="en-US" dirty="0"/>
              <a:t> </a:t>
            </a:r>
            <a:r>
              <a:rPr lang="en-US" dirty="0" err="1"/>
              <a:t>ver</a:t>
            </a:r>
            <a:r>
              <a:rPr lang="en-US" dirty="0"/>
              <a:t> as </a:t>
            </a:r>
            <a:r>
              <a:rPr lang="en-US" dirty="0" err="1"/>
              <a:t>características</a:t>
            </a:r>
            <a:r>
              <a:rPr lang="en-US" dirty="0"/>
              <a:t> do </a:t>
            </a:r>
            <a:r>
              <a:rPr lang="en-US" dirty="0" err="1"/>
              <a:t>blockchain</a:t>
            </a:r>
            <a:r>
              <a:rPr lang="en-US" dirty="0"/>
              <a:t> do </a:t>
            </a:r>
            <a:r>
              <a:rPr lang="en-US" dirty="0" err="1"/>
              <a:t>Bitcoin</a:t>
            </a:r>
            <a:r>
              <a:rPr lang="en-US" dirty="0"/>
              <a:t>, </a:t>
            </a:r>
            <a:r>
              <a:rPr lang="en-US" dirty="0" err="1"/>
              <a:t>especificamente</a:t>
            </a:r>
            <a:r>
              <a:rPr lang="en-US" dirty="0"/>
              <a:t> </a:t>
            </a:r>
            <a:r>
              <a:rPr lang="en-US" dirty="0" err="1"/>
              <a:t>sua</a:t>
            </a:r>
            <a:r>
              <a:rPr lang="en-US" dirty="0"/>
              <a:t> </a:t>
            </a:r>
            <a:r>
              <a:rPr lang="en-US" dirty="0" err="1"/>
              <a:t>rede</a:t>
            </a:r>
            <a:r>
              <a:rPr lang="en-US" dirty="0"/>
              <a:t> </a:t>
            </a:r>
            <a:r>
              <a:rPr lang="en-US" i="1" dirty="0"/>
              <a:t>peer-to-peer </a:t>
            </a:r>
            <a:r>
              <a:rPr lang="en-US" dirty="0" err="1"/>
              <a:t>que</a:t>
            </a:r>
            <a:r>
              <a:rPr lang="en-US" dirty="0"/>
              <a:t> </a:t>
            </a:r>
            <a:r>
              <a:rPr lang="en-US" dirty="0" err="1"/>
              <a:t>permite</a:t>
            </a:r>
            <a:r>
              <a:rPr lang="en-US" dirty="0"/>
              <a:t> </a:t>
            </a:r>
            <a:r>
              <a:rPr lang="en-US" dirty="0" err="1"/>
              <a:t>armazenar</a:t>
            </a:r>
            <a:r>
              <a:rPr lang="en-US" dirty="0"/>
              <a:t> </a:t>
            </a:r>
            <a:r>
              <a:rPr lang="en-US" dirty="0" err="1"/>
              <a:t>transações</a:t>
            </a:r>
            <a:r>
              <a:rPr lang="en-US" dirty="0"/>
              <a:t>, </a:t>
            </a:r>
            <a:r>
              <a:rPr lang="en-US" dirty="0" err="1"/>
              <a:t>fornece</a:t>
            </a:r>
            <a:r>
              <a:rPr lang="en-US" dirty="0"/>
              <a:t> </a:t>
            </a:r>
            <a:r>
              <a:rPr lang="en-US" dirty="0" err="1"/>
              <a:t>transparência</a:t>
            </a:r>
            <a:r>
              <a:rPr lang="en-US" dirty="0"/>
              <a:t> e </a:t>
            </a:r>
            <a:r>
              <a:rPr lang="en-US" dirty="0" err="1"/>
              <a:t>imutabilidade</a:t>
            </a:r>
            <a:r>
              <a:rPr lang="en-US" dirty="0"/>
              <a:t>, </a:t>
            </a:r>
            <a:r>
              <a:rPr lang="en-US" dirty="0" err="1"/>
              <a:t>bem</a:t>
            </a:r>
            <a:r>
              <a:rPr lang="en-US" dirty="0"/>
              <a:t> </a:t>
            </a:r>
            <a:r>
              <a:rPr lang="en-US" dirty="0" err="1"/>
              <a:t>como</a:t>
            </a:r>
            <a:r>
              <a:rPr lang="en-US" dirty="0"/>
              <a:t> </a:t>
            </a:r>
            <a:r>
              <a:rPr lang="en-US" dirty="0" err="1"/>
              <a:t>diferentes</a:t>
            </a:r>
            <a:r>
              <a:rPr lang="en-US" dirty="0"/>
              <a:t> </a:t>
            </a:r>
            <a:r>
              <a:rPr lang="en-US" dirty="0" err="1"/>
              <a:t>mecanismos</a:t>
            </a:r>
            <a:r>
              <a:rPr lang="en-US" dirty="0"/>
              <a:t> de </a:t>
            </a:r>
            <a:r>
              <a:rPr lang="en-US" dirty="0" err="1"/>
              <a:t>consenso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t-PT" sz="1800" dirty="0">
                <a:solidFill>
                  <a:srgbClr val="F9A835"/>
                </a:solidFill>
                <a:cs typeface="Poppins SemiBold" pitchFamily="2" charset="77"/>
              </a:rPr>
              <a:t>Revisão do Capítulo</a:t>
            </a:r>
            <a:endParaRPr lang="x-none"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4268569"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Calibri" panose="020F0502020204030204" pitchFamily="34" charset="0"/>
                <a:cs typeface="Calibri" panose="020F0502020204030204" pitchFamily="34" charset="0"/>
              </a:rPr>
              <a:t>INTRODUÇÃO </a:t>
            </a:r>
            <a:r>
              <a:rPr lang="en-US" dirty="0" err="1">
                <a:solidFill>
                  <a:srgbClr val="8E2F91"/>
                </a:solidFill>
                <a:ea typeface="Calibri" panose="020F0502020204030204" pitchFamily="34" charset="0"/>
                <a:cs typeface="Calibri" panose="020F0502020204030204" pitchFamily="34" charset="0"/>
              </a:rPr>
              <a:t>À</a:t>
            </a:r>
            <a:r>
              <a:rPr lang="en-US" dirty="0">
                <a:solidFill>
                  <a:srgbClr val="8E2F91"/>
                </a:solidFill>
                <a:ea typeface="Calibri" panose="020F0502020204030204" pitchFamily="34" charset="0"/>
                <a:cs typeface="Calibri" panose="020F0502020204030204" pitchFamily="34" charset="0"/>
              </a:rPr>
              <a:t> TECNOLOGIA DLTS E BLOCKCHAIN</a:t>
            </a:r>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25560" y="2176675"/>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estabelecer</a:t>
            </a:r>
            <a:r>
              <a:rPr lang="en-US" sz="1100" dirty="0">
                <a:latin typeface="Calibri" panose="020F0502020204030204" pitchFamily="34" charset="0"/>
                <a:cs typeface="Calibri" panose="020F0502020204030204" pitchFamily="34" charset="0"/>
              </a:rPr>
              <a:t> as bases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iremos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apresentar</a:t>
            </a:r>
            <a:r>
              <a:rPr lang="en-US" sz="1100" dirty="0">
                <a:latin typeface="Calibri" panose="020F0502020204030204" pitchFamily="34" charset="0"/>
                <a:cs typeface="Calibri" panose="020F0502020204030204" pitchFamily="34" charset="0"/>
              </a:rPr>
              <a:t> a Distributed Ledger Technology (DLT) e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subcategorias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err="1"/>
              <a:t>Introdução</a:t>
            </a:r>
            <a:r>
              <a:rPr lang="en-US" sz="1800" b="0" dirty="0"/>
              <a:t> </a:t>
            </a:r>
            <a:r>
              <a:rPr lang="en-US" sz="1800" b="0" dirty="0" err="1"/>
              <a:t>ao</a:t>
            </a:r>
            <a:r>
              <a:rPr lang="en-US" sz="1800" b="0" dirty="0"/>
              <a:t> Modulo 1</a:t>
            </a:r>
            <a:endParaRPr lang="x-none" sz="1800" b="0" dirty="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O </a:t>
            </a:r>
            <a:r>
              <a:rPr lang="en-US" sz="1800" b="0" dirty="0" err="1"/>
              <a:t>que</a:t>
            </a:r>
            <a:r>
              <a:rPr lang="en-US" sz="1800" b="0" dirty="0"/>
              <a:t> </a:t>
            </a:r>
            <a:r>
              <a:rPr lang="en-US" sz="1800" b="0" dirty="0" err="1"/>
              <a:t>é</a:t>
            </a:r>
            <a:r>
              <a:rPr lang="en-US" sz="1800" b="0" dirty="0"/>
              <a:t> a </a:t>
            </a:r>
            <a:r>
              <a:rPr lang="en-US" sz="1800" b="0" dirty="0" err="1"/>
              <a:t>Tecnologia</a:t>
            </a:r>
            <a:r>
              <a:rPr lang="en-US" sz="1800" b="0" dirty="0"/>
              <a:t> </a:t>
            </a:r>
            <a:r>
              <a:rPr lang="en-US" sz="1800" b="0" dirty="0" err="1"/>
              <a:t>Blockchain</a:t>
            </a:r>
            <a:r>
              <a:rPr lang="en-US" sz="1800" b="0" dirty="0"/>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05741" y="3477243"/>
            <a:ext cx="6367548" cy="350212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fundamental,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imutável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transparente</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transferidos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palavra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refere</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forma de um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juntamente</a:t>
            </a:r>
            <a:r>
              <a:rPr lang="en-US" sz="1100" dirty="0">
                <a:latin typeface="Calibri" panose="020F0502020204030204" pitchFamily="34" charset="0"/>
                <a:cs typeface="Calibri" panose="020F0502020204030204" pitchFamily="34" charset="0"/>
              </a:rPr>
              <a:t> com outros dados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validação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dos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discutidos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módulo</a:t>
            </a:r>
            <a:r>
              <a:rPr lang="en-US" sz="1100" dirty="0">
                <a:latin typeface="Calibri" panose="020F0502020204030204" pitchFamily="34" charset="0"/>
                <a:cs typeface="Calibri" panose="020F0502020204030204" pitchFamily="34" charset="0"/>
              </a:rPr>
              <a:t> 1.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criptograficamente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precedente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subsequente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sequência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armazenamento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 de dados -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tabLst>
                <a:tab pos="0" algn="l"/>
              </a:tabLst>
            </a:pPr>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controlado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distinção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permissão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privados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permissão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amplamente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(i.e., um ledger) </a:t>
            </a:r>
            <a:r>
              <a:rPr lang="en-US" sz="1100" dirty="0" err="1">
                <a:latin typeface="Calibri" panose="020F0502020204030204" pitchFamily="34" charset="0"/>
                <a:cs typeface="Calibri" panose="020F0502020204030204" pitchFamily="34" charset="0"/>
              </a:rPr>
              <a:t>refere</a:t>
            </a:r>
            <a:r>
              <a:rPr lang="en-US" sz="1100" dirty="0">
                <a:latin typeface="Calibri" panose="020F0502020204030204" pitchFamily="34" charset="0"/>
                <a:cs typeface="Calibri" panose="020F0502020204030204" pitchFamily="34" charset="0"/>
              </a:rPr>
              <a:t>-se a um </a:t>
            </a:r>
            <a:r>
              <a:rPr lang="en-US" sz="1100" dirty="0" err="1">
                <a:latin typeface="Calibri" panose="020F0502020204030204" pitchFamily="34" charset="0"/>
                <a:cs typeface="Calibri" panose="020F0502020204030204" pitchFamily="34" charset="0"/>
              </a:rPr>
              <a:t>armazenamento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mantém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finais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definitivas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imutáveis</a:t>
            </a:r>
            <a:r>
              <a:rPr lang="en-US" sz="1100" dirty="0">
                <a:latin typeface="Calibri" panose="020F0502020204030204" pitchFamily="34" charset="0"/>
                <a:cs typeface="Calibri" panose="020F0502020204030204" pitchFamily="34" charset="0"/>
              </a:rPr>
              <a:t>. Um ledger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centralmente</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atualizado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calibração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compartilhado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conjunto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(DLT) e </a:t>
            </a:r>
            <a:r>
              <a:rPr lang="en-US" sz="1100" dirty="0" err="1">
                <a:latin typeface="Calibri" panose="020F0502020204030204" pitchFamily="34" charset="0"/>
                <a:cs typeface="Calibri" panose="020F0502020204030204" pitchFamily="34" charset="0"/>
              </a:rPr>
              <a:t>sincronizado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DLT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mecanismo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consenso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projetado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inviolável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anexar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imutável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validadas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 </a:t>
            </a:r>
            <a:r>
              <a:rPr lang="en-US"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Relação</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dirty="0">
                <a:solidFill>
                  <a:srgbClr val="F79037"/>
                </a:solidFill>
                <a:latin typeface="Calibri" panose="020F0502020204030204" pitchFamily="34" charset="0"/>
                <a:cs typeface="Calibri" panose="020F0502020204030204" pitchFamily="34" charset="0"/>
              </a:rPr>
              <a:t>entre ledgers (i.e., </a:t>
            </a:r>
            <a:r>
              <a:rPr lang="en-US" sz="1100" dirty="0" err="1">
                <a:solidFill>
                  <a:srgbClr val="F79037"/>
                </a:solidFill>
                <a:latin typeface="Calibri" panose="020F0502020204030204" pitchFamily="34" charset="0"/>
                <a:cs typeface="Calibri" panose="020F0502020204030204" pitchFamily="34" charset="0"/>
              </a:rPr>
              <a:t>livros-razão</a:t>
            </a:r>
            <a:r>
              <a:rPr lang="en-US" sz="1100" dirty="0">
                <a:solidFill>
                  <a:srgbClr val="F79037"/>
                </a:solidFill>
                <a:latin typeface="Calibri" panose="020F0502020204030204" pitchFamily="34" charset="0"/>
                <a:cs typeface="Calibri" panose="020F0502020204030204" pitchFamily="34" charset="0"/>
              </a:rPr>
              <a:t>) </a:t>
            </a:r>
            <a:r>
              <a:rPr lang="en-US"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distribuidos</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 blockchains</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err="1"/>
              <a:t>Os</a:t>
            </a:r>
            <a:r>
              <a:rPr lang="en-US" dirty="0"/>
              <a:t> </a:t>
            </a:r>
            <a:r>
              <a:rPr lang="en-US" dirty="0" err="1"/>
              <a:t>sistemas</a:t>
            </a:r>
            <a:r>
              <a:rPr lang="en-US" dirty="0"/>
              <a:t> </a:t>
            </a:r>
            <a:r>
              <a:rPr lang="en-US" dirty="0" err="1"/>
              <a:t>Blockchain</a:t>
            </a:r>
            <a:r>
              <a:rPr lang="en-US" dirty="0"/>
              <a:t> </a:t>
            </a:r>
            <a:r>
              <a:rPr lang="en-US" dirty="0" err="1"/>
              <a:t>podem</a:t>
            </a:r>
            <a:r>
              <a:rPr lang="en-US" dirty="0"/>
              <a:t> </a:t>
            </a:r>
            <a:r>
              <a:rPr lang="en-US" dirty="0" err="1"/>
              <a:t>ser</a:t>
            </a:r>
            <a:r>
              <a:rPr lang="en-US" dirty="0"/>
              <a:t> </a:t>
            </a:r>
            <a:r>
              <a:rPr lang="en-US" dirty="0" err="1"/>
              <a:t>sistemas</a:t>
            </a:r>
            <a:r>
              <a:rPr lang="en-US" dirty="0"/>
              <a:t> de </a:t>
            </a:r>
            <a:r>
              <a:rPr lang="en-US" dirty="0" err="1"/>
              <a:t>rede</a:t>
            </a:r>
            <a:r>
              <a:rPr lang="en-US" dirty="0"/>
              <a:t> </a:t>
            </a:r>
            <a:r>
              <a:rPr lang="en-US" dirty="0" err="1"/>
              <a:t>centralizados</a:t>
            </a:r>
            <a:r>
              <a:rPr lang="en-US" dirty="0"/>
              <a:t>, </a:t>
            </a:r>
            <a:r>
              <a:rPr lang="en-US" dirty="0" err="1"/>
              <a:t>descentralizados</a:t>
            </a:r>
            <a:r>
              <a:rPr lang="en-US" dirty="0"/>
              <a:t> </a:t>
            </a:r>
            <a:r>
              <a:rPr lang="en-US" dirty="0" err="1"/>
              <a:t>ou</a:t>
            </a:r>
            <a:r>
              <a:rPr lang="en-US" dirty="0"/>
              <a:t> </a:t>
            </a:r>
            <a:r>
              <a:rPr lang="en-US" dirty="0" err="1"/>
              <a:t>distribuídos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 </a:t>
            </a:r>
            <a:r>
              <a:rPr lang="en-US" sz="1800" b="0" dirty="0" err="1"/>
              <a:t>Diferentes</a:t>
            </a:r>
            <a:r>
              <a:rPr lang="en-US" sz="1800" b="0" dirty="0"/>
              <a:t> </a:t>
            </a:r>
            <a:r>
              <a:rPr lang="en-US" sz="1800" b="0" dirty="0" err="1"/>
              <a:t>Tipos</a:t>
            </a:r>
            <a:r>
              <a:rPr lang="en-US" sz="1800" b="0" dirty="0"/>
              <a:t> de </a:t>
            </a:r>
            <a:r>
              <a:rPr lang="en-US" sz="1800" b="0" dirty="0" err="1"/>
              <a:t>Redes</a:t>
            </a:r>
            <a:r>
              <a:rPr lang="en-US" sz="1800" b="0" dirty="0"/>
              <a:t> </a:t>
            </a:r>
            <a:r>
              <a:rPr lang="en-US" sz="1800" b="0" dirty="0" err="1"/>
              <a:t>Blockchain</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1"/>
            <a:ext cx="2165317" cy="70935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Rede</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Descentralizada</a:t>
            </a:r>
            <a:endPar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Nenhuma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autoridade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única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controla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nós</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Rede</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Distribuída</a:t>
            </a:r>
            <a:endPar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independente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interconectado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entre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si</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Rede</a:t>
            </a: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Centralizada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estão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conectados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única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autoridade</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 Blockchain network architecture</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62105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Dentro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diferenciação</a:t>
            </a:r>
            <a:r>
              <a:rPr lang="en-US" dirty="0">
                <a:solidFill>
                  <a:srgbClr val="000000"/>
                </a:solidFill>
              </a:rPr>
              <a:t> </a:t>
            </a:r>
            <a:r>
              <a:rPr lang="en-US" dirty="0" err="1">
                <a:solidFill>
                  <a:srgbClr val="000000"/>
                </a:solidFill>
              </a:rPr>
              <a:t>inicial</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quatro</a:t>
            </a:r>
            <a:r>
              <a:rPr lang="en-US" dirty="0">
                <a:solidFill>
                  <a:srgbClr val="000000"/>
                </a:solidFill>
              </a:rPr>
              <a:t> </a:t>
            </a:r>
            <a:r>
              <a:rPr lang="en-US" dirty="0" err="1">
                <a:solidFill>
                  <a:srgbClr val="000000"/>
                </a:solidFill>
              </a:rPr>
              <a:t>tipos</a:t>
            </a:r>
            <a:r>
              <a:rPr lang="en-US" dirty="0">
                <a:solidFill>
                  <a:srgbClr val="000000"/>
                </a:solidFill>
              </a:rPr>
              <a:t> </a:t>
            </a:r>
            <a:r>
              <a:rPr lang="en-US" dirty="0" err="1">
                <a:solidFill>
                  <a:srgbClr val="000000"/>
                </a:solidFill>
              </a:rPr>
              <a:t>principais</a:t>
            </a:r>
            <a:r>
              <a:rPr lang="en-US" dirty="0">
                <a:solidFill>
                  <a:srgbClr val="000000"/>
                </a:solidFill>
              </a:rPr>
              <a:t> de </a:t>
            </a:r>
            <a:r>
              <a:rPr lang="en-US" dirty="0" err="1">
                <a:solidFill>
                  <a:srgbClr val="000000"/>
                </a:solidFill>
              </a:rPr>
              <a:t>redes</a:t>
            </a:r>
            <a:r>
              <a:rPr lang="en-US" dirty="0">
                <a:solidFill>
                  <a:srgbClr val="000000"/>
                </a:solidFill>
              </a:rPr>
              <a:t> </a:t>
            </a:r>
            <a:r>
              <a:rPr lang="en-US" dirty="0" err="1">
                <a:solidFill>
                  <a:srgbClr val="000000"/>
                </a:solidFill>
              </a:rPr>
              <a:t>descentralizadas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distribuídas</a:t>
            </a:r>
            <a:r>
              <a:rPr lang="en-US" dirty="0">
                <a:solidFill>
                  <a:srgbClr val="000000"/>
                </a:solidFill>
              </a:rPr>
              <a:t> no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públicas</a:t>
            </a:r>
            <a:r>
              <a:rPr lang="en-US" dirty="0">
                <a:solidFill>
                  <a:srgbClr val="000000"/>
                </a:solidFill>
              </a:rPr>
              <a:t>,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privadas</a:t>
            </a:r>
            <a:r>
              <a:rPr lang="en-US" dirty="0">
                <a:solidFill>
                  <a:srgbClr val="000000"/>
                </a:solidFill>
              </a:rPr>
              <a:t>,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híbridas</a:t>
            </a:r>
            <a:r>
              <a:rPr lang="en-US" dirty="0">
                <a:solidFill>
                  <a:srgbClr val="000000"/>
                </a:solidFill>
              </a:rPr>
              <a:t> e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de </a:t>
            </a:r>
            <a:r>
              <a:rPr lang="en-US" dirty="0" err="1">
                <a:solidFill>
                  <a:srgbClr val="000000"/>
                </a:solidFill>
              </a:rPr>
              <a:t>consórcio</a:t>
            </a:r>
            <a:r>
              <a:rPr lang="en-US"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Redes</a:t>
            </a:r>
            <a:r>
              <a:rPr lang="en-US" b="1" dirty="0">
                <a:solidFill>
                  <a:srgbClr val="F79037"/>
                </a:solidFill>
              </a:rPr>
              <a:t> </a:t>
            </a:r>
            <a:r>
              <a:rPr lang="en-US" b="1" dirty="0" err="1">
                <a:solidFill>
                  <a:srgbClr val="F79037"/>
                </a:solidFill>
              </a:rPr>
              <a:t>Públicas</a:t>
            </a:r>
            <a:r>
              <a:rPr lang="en-US" b="1" dirty="0">
                <a:solidFill>
                  <a:srgbClr val="F79037"/>
                </a:solidFill>
              </a:rPr>
              <a:t> de </a:t>
            </a:r>
            <a:r>
              <a:rPr lang="en-US" b="1" dirty="0" err="1">
                <a:solidFill>
                  <a:srgbClr val="F79037"/>
                </a:solidFill>
              </a:rPr>
              <a:t>Blockchain</a:t>
            </a:r>
            <a:endParaRPr lang="en-US" b="1" dirty="0">
              <a:solidFill>
                <a:srgbClr val="F79037"/>
              </a:solidFill>
            </a:endParaRPr>
          </a:p>
          <a:p>
            <a:pPr algn="l"/>
            <a:r>
              <a:rPr lang="en-US" dirty="0">
                <a:solidFill>
                  <a:srgbClr val="000000"/>
                </a:solidFill>
              </a:rPr>
              <a:t>As </a:t>
            </a:r>
            <a:r>
              <a:rPr lang="en-US" dirty="0" err="1">
                <a:solidFill>
                  <a:srgbClr val="000000"/>
                </a:solidFill>
              </a:rPr>
              <a:t>redes</a:t>
            </a:r>
            <a:r>
              <a:rPr lang="en-US" dirty="0">
                <a:solidFill>
                  <a:srgbClr val="000000"/>
                </a:solidFill>
              </a:rPr>
              <a:t> </a:t>
            </a:r>
            <a:r>
              <a:rPr lang="en-US" dirty="0" err="1">
                <a:solidFill>
                  <a:srgbClr val="000000"/>
                </a:solidFill>
              </a:rPr>
              <a:t>públicas</a:t>
            </a:r>
            <a:r>
              <a:rPr lang="en-US" dirty="0">
                <a:solidFill>
                  <a:srgbClr val="000000"/>
                </a:solidFill>
              </a:rPr>
              <a:t> de </a:t>
            </a:r>
            <a:r>
              <a:rPr lang="en-US" dirty="0" err="1">
                <a:solidFill>
                  <a:srgbClr val="000000"/>
                </a:solidFill>
              </a:rPr>
              <a:t>blockchain</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exigem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autoridade</a:t>
            </a:r>
            <a:r>
              <a:rPr lang="en-US" dirty="0">
                <a:solidFill>
                  <a:srgbClr val="000000"/>
                </a:solidFill>
              </a:rPr>
              <a:t> central </a:t>
            </a:r>
            <a:r>
              <a:rPr lang="en-US" dirty="0" err="1">
                <a:solidFill>
                  <a:srgbClr val="000000"/>
                </a:solidFill>
              </a:rPr>
              <a:t>para</a:t>
            </a:r>
            <a:r>
              <a:rPr lang="en-US" dirty="0">
                <a:solidFill>
                  <a:srgbClr val="000000"/>
                </a:solidFill>
              </a:rPr>
              <a:t> </a:t>
            </a:r>
            <a:r>
              <a:rPr lang="en-US" dirty="0" err="1">
                <a:solidFill>
                  <a:srgbClr val="000000"/>
                </a:solidFill>
              </a:rPr>
              <a:t>dar</a:t>
            </a:r>
            <a:r>
              <a:rPr lang="en-US" dirty="0">
                <a:solidFill>
                  <a:srgbClr val="000000"/>
                </a:solidFill>
              </a:rPr>
              <a:t> </a:t>
            </a:r>
            <a:r>
              <a:rPr lang="en-US" dirty="0" err="1">
                <a:solidFill>
                  <a:srgbClr val="000000"/>
                </a:solidFill>
              </a:rPr>
              <a:t>permissão</a:t>
            </a:r>
            <a:r>
              <a:rPr lang="en-US" dirty="0">
                <a:solidFill>
                  <a:srgbClr val="000000"/>
                </a:solidFill>
              </a:rPr>
              <a:t> de </a:t>
            </a:r>
            <a:r>
              <a:rPr lang="en-US" dirty="0" err="1">
                <a:solidFill>
                  <a:srgbClr val="000000"/>
                </a:solidFill>
              </a:rPr>
              <a:t>participação</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padrão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restringe</a:t>
            </a:r>
            <a:r>
              <a:rPr lang="en-US" dirty="0">
                <a:solidFill>
                  <a:srgbClr val="000000"/>
                </a:solidFill>
              </a:rPr>
              <a:t> o </a:t>
            </a:r>
            <a:r>
              <a:rPr lang="en-US" dirty="0" err="1">
                <a:solidFill>
                  <a:srgbClr val="000000"/>
                </a:solidFill>
              </a:rPr>
              <a:t>acesso</a:t>
            </a:r>
            <a:r>
              <a:rPr lang="en-US" dirty="0">
                <a:solidFill>
                  <a:srgbClr val="000000"/>
                </a:solidFill>
              </a:rPr>
              <a:t> a </a:t>
            </a:r>
            <a:r>
              <a:rPr lang="en-US" dirty="0" err="1">
                <a:solidFill>
                  <a:srgbClr val="000000"/>
                </a:solidFill>
              </a:rPr>
              <a:t>nenhum</a:t>
            </a:r>
            <a:r>
              <a:rPr lang="en-US" dirty="0">
                <a:solidFill>
                  <a:srgbClr val="000000"/>
                </a:solidFill>
              </a:rPr>
              <a:t> </a:t>
            </a:r>
            <a:r>
              <a:rPr lang="en-US" dirty="0" err="1">
                <a:solidFill>
                  <a:srgbClr val="000000"/>
                </a:solidFill>
              </a:rPr>
              <a:t>usuário</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igualdade</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é</a:t>
            </a:r>
            <a:r>
              <a:rPr lang="en-US" dirty="0">
                <a:solidFill>
                  <a:srgbClr val="000000"/>
                </a:solidFill>
              </a:rPr>
              <a:t> dada no </a:t>
            </a:r>
            <a:r>
              <a:rPr lang="en-US" dirty="0" err="1">
                <a:solidFill>
                  <a:srgbClr val="000000"/>
                </a:solidFill>
              </a:rPr>
              <a:t>direito</a:t>
            </a:r>
            <a:r>
              <a:rPr lang="en-US" dirty="0">
                <a:solidFill>
                  <a:srgbClr val="000000"/>
                </a:solidFill>
              </a:rPr>
              <a:t> de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lerem</a:t>
            </a:r>
            <a:r>
              <a:rPr lang="en-US" dirty="0">
                <a:solidFill>
                  <a:srgbClr val="000000"/>
                </a:solidFill>
              </a:rPr>
              <a:t>, </a:t>
            </a:r>
            <a:r>
              <a:rPr lang="en-US" dirty="0" err="1">
                <a:solidFill>
                  <a:srgbClr val="000000"/>
                </a:solidFill>
              </a:rPr>
              <a:t>editarem</a:t>
            </a:r>
            <a:r>
              <a:rPr lang="en-US" dirty="0">
                <a:solidFill>
                  <a:srgbClr val="000000"/>
                </a:solidFill>
              </a:rPr>
              <a:t> e </a:t>
            </a:r>
            <a:r>
              <a:rPr lang="en-US" dirty="0" err="1">
                <a:solidFill>
                  <a:srgbClr val="000000"/>
                </a:solidFill>
              </a:rPr>
              <a:t>validarem</a:t>
            </a:r>
            <a:r>
              <a:rPr lang="en-US" dirty="0">
                <a:solidFill>
                  <a:srgbClr val="000000"/>
                </a:solidFill>
              </a:rPr>
              <a:t> o </a:t>
            </a:r>
            <a:r>
              <a:rPr lang="en-US" dirty="0" err="1">
                <a:solidFill>
                  <a:srgbClr val="000000"/>
                </a:solidFill>
              </a:rPr>
              <a:t>blockchain</a:t>
            </a:r>
            <a:r>
              <a:rPr lang="en-US" dirty="0">
                <a:solidFill>
                  <a:srgbClr val="000000"/>
                </a:solidFill>
              </a:rPr>
              <a:t>. </a:t>
            </a:r>
            <a:r>
              <a:rPr lang="en-US" dirty="0" err="1">
                <a:solidFill>
                  <a:srgbClr val="000000"/>
                </a:solidFill>
              </a:rPr>
              <a:t>Exemplos</a:t>
            </a:r>
            <a:r>
              <a:rPr lang="en-US" dirty="0">
                <a:solidFill>
                  <a:srgbClr val="000000"/>
                </a:solidFill>
              </a:rPr>
              <a:t> de </a:t>
            </a:r>
            <a:r>
              <a:rPr lang="en-US" dirty="0" err="1">
                <a:solidFill>
                  <a:srgbClr val="000000"/>
                </a:solidFill>
              </a:rPr>
              <a:t>redes</a:t>
            </a:r>
            <a:r>
              <a:rPr lang="en-US" dirty="0">
                <a:solidFill>
                  <a:srgbClr val="000000"/>
                </a:solidFill>
              </a:rPr>
              <a:t> </a:t>
            </a:r>
            <a:r>
              <a:rPr lang="en-US" dirty="0" err="1">
                <a:solidFill>
                  <a:srgbClr val="000000"/>
                </a:solidFill>
              </a:rPr>
              <a:t>públicas</a:t>
            </a:r>
            <a:r>
              <a:rPr lang="en-US" dirty="0">
                <a:solidFill>
                  <a:srgbClr val="000000"/>
                </a:solidFill>
              </a:rPr>
              <a:t> de </a:t>
            </a:r>
            <a:r>
              <a:rPr lang="en-US" dirty="0" err="1">
                <a:solidFill>
                  <a:srgbClr val="000000"/>
                </a:solidFill>
              </a:rPr>
              <a:t>blockchain</a:t>
            </a:r>
            <a:r>
              <a:rPr lang="en-US" dirty="0">
                <a:solidFill>
                  <a:srgbClr val="000000"/>
                </a:solidFill>
              </a:rPr>
              <a:t> </a:t>
            </a:r>
            <a:r>
              <a:rPr lang="en-US" dirty="0" err="1">
                <a:solidFill>
                  <a:srgbClr val="000000"/>
                </a:solidFill>
              </a:rPr>
              <a:t>incluem</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Ethereum</a:t>
            </a:r>
            <a:r>
              <a:rPr lang="en-US" dirty="0">
                <a:solidFill>
                  <a:srgbClr val="000000"/>
                </a:solidFill>
              </a:rPr>
              <a:t> e </a:t>
            </a:r>
            <a:r>
              <a:rPr lang="en-US" dirty="0" err="1">
                <a:solidFill>
                  <a:srgbClr val="000000"/>
                </a:solidFill>
              </a:rPr>
              <a:t>Litecoin</a:t>
            </a:r>
            <a:r>
              <a:rPr lang="en-US" dirty="0">
                <a:solidFill>
                  <a:srgbClr val="000000"/>
                </a:solidFill>
              </a:rPr>
              <a:t>.</a:t>
            </a:r>
          </a:p>
          <a:p>
            <a:pPr algn="l"/>
            <a:endParaRPr lang="en-US" dirty="0">
              <a:solidFill>
                <a:srgbClr val="000000"/>
              </a:solidFill>
            </a:endParaRPr>
          </a:p>
          <a:p>
            <a:pPr algn="l"/>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a:t>
            </a:r>
            <a:r>
              <a:rPr lang="en-US" b="1" dirty="0" err="1">
                <a:solidFill>
                  <a:srgbClr val="F79037"/>
                </a:solidFill>
              </a:rPr>
              <a:t>Privadas</a:t>
            </a:r>
            <a:endParaRPr lang="en-US" b="1" dirty="0">
              <a:solidFill>
                <a:srgbClr val="F79037"/>
              </a:solidFill>
            </a:endParaRPr>
          </a:p>
          <a:p>
            <a:pPr algn="l"/>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única</a:t>
            </a:r>
            <a:r>
              <a:rPr lang="en-US" dirty="0">
                <a:solidFill>
                  <a:srgbClr val="000000"/>
                </a:solidFill>
              </a:rPr>
              <a:t> </a:t>
            </a:r>
            <a:r>
              <a:rPr lang="en-US" dirty="0" err="1">
                <a:solidFill>
                  <a:srgbClr val="000000"/>
                </a:solidFill>
              </a:rPr>
              <a:t>organização</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instituição</a:t>
            </a:r>
            <a:r>
              <a:rPr lang="en-US" dirty="0">
                <a:solidFill>
                  <a:srgbClr val="000000"/>
                </a:solidFill>
              </a:rPr>
              <a:t> </a:t>
            </a:r>
            <a:r>
              <a:rPr lang="en-US" dirty="0" err="1">
                <a:solidFill>
                  <a:srgbClr val="000000"/>
                </a:solidFill>
              </a:rPr>
              <a:t>controla</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privados</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chamados</a:t>
            </a:r>
            <a:r>
              <a:rPr lang="en-US" dirty="0">
                <a:solidFill>
                  <a:srgbClr val="000000"/>
                </a:solidFill>
              </a:rPr>
              <a:t> de </a:t>
            </a:r>
            <a:r>
              <a:rPr lang="en-US" dirty="0" err="1">
                <a:solidFill>
                  <a:srgbClr val="000000"/>
                </a:solidFill>
              </a:rPr>
              <a:t>blockchains</a:t>
            </a:r>
            <a:r>
              <a:rPr lang="en-US" dirty="0">
                <a:solidFill>
                  <a:srgbClr val="000000"/>
                </a:solidFill>
              </a:rPr>
              <a:t> </a:t>
            </a:r>
            <a:r>
              <a:rPr lang="en-US" dirty="0" err="1">
                <a:solidFill>
                  <a:srgbClr val="000000"/>
                </a:solidFill>
              </a:rPr>
              <a:t>gerenciados</a:t>
            </a:r>
            <a:r>
              <a:rPr lang="en-US" dirty="0">
                <a:solidFill>
                  <a:srgbClr val="000000"/>
                </a:solidFill>
              </a:rPr>
              <a:t>. A </a:t>
            </a:r>
            <a:r>
              <a:rPr lang="en-US" dirty="0" err="1">
                <a:solidFill>
                  <a:srgbClr val="000000"/>
                </a:solidFill>
              </a:rPr>
              <a:t>autoridade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administra</a:t>
            </a:r>
            <a:r>
              <a:rPr lang="en-US" dirty="0">
                <a:solidFill>
                  <a:srgbClr val="000000"/>
                </a:solidFill>
              </a:rPr>
              <a:t> o </a:t>
            </a:r>
            <a:r>
              <a:rPr lang="en-US" dirty="0" err="1">
                <a:solidFill>
                  <a:srgbClr val="000000"/>
                </a:solidFill>
              </a:rPr>
              <a:t>blockchain</a:t>
            </a:r>
            <a:r>
              <a:rPr lang="en-US" dirty="0">
                <a:solidFill>
                  <a:srgbClr val="000000"/>
                </a:solidFill>
              </a:rPr>
              <a:t> </a:t>
            </a:r>
            <a:r>
              <a:rPr lang="en-US" dirty="0" err="1">
                <a:solidFill>
                  <a:srgbClr val="000000"/>
                </a:solidFill>
              </a:rPr>
              <a:t>privado</a:t>
            </a:r>
            <a:r>
              <a:rPr lang="en-US" dirty="0">
                <a:solidFill>
                  <a:srgbClr val="000000"/>
                </a:solidFill>
              </a:rPr>
              <a:t> </a:t>
            </a:r>
            <a:r>
              <a:rPr lang="en-US" dirty="0" err="1">
                <a:solidFill>
                  <a:srgbClr val="000000"/>
                </a:solidFill>
              </a:rPr>
              <a:t>determina</a:t>
            </a:r>
            <a:r>
              <a:rPr lang="en-US" dirty="0">
                <a:solidFill>
                  <a:srgbClr val="000000"/>
                </a:solidFill>
              </a:rPr>
              <a:t> </a:t>
            </a:r>
            <a:r>
              <a:rPr lang="en-US" dirty="0" err="1">
                <a:solidFill>
                  <a:srgbClr val="000000"/>
                </a:solidFill>
              </a:rPr>
              <a:t>quais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direitos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acesso</a:t>
            </a:r>
            <a:r>
              <a:rPr lang="en-US" dirty="0">
                <a:solidFill>
                  <a:srgbClr val="000000"/>
                </a:solidFill>
              </a:rPr>
              <a:t> e </a:t>
            </a:r>
            <a:r>
              <a:rPr lang="en-US" dirty="0" err="1">
                <a:solidFill>
                  <a:srgbClr val="000000"/>
                </a:solidFill>
              </a:rPr>
              <a:t>votação</a:t>
            </a:r>
            <a:r>
              <a:rPr lang="en-US" dirty="0">
                <a:solidFill>
                  <a:srgbClr val="000000"/>
                </a:solidFill>
              </a:rPr>
              <a:t>. A </a:t>
            </a:r>
            <a:r>
              <a:rPr lang="en-US" dirty="0" err="1">
                <a:solidFill>
                  <a:srgbClr val="000000"/>
                </a:solidFill>
              </a:rPr>
              <a:t>descentralização</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existe</a:t>
            </a:r>
            <a:r>
              <a:rPr lang="en-US" dirty="0">
                <a:solidFill>
                  <a:srgbClr val="000000"/>
                </a:solidFill>
              </a:rPr>
              <a:t> </a:t>
            </a:r>
            <a:r>
              <a:rPr lang="en-US" dirty="0" err="1">
                <a:solidFill>
                  <a:srgbClr val="000000"/>
                </a:solidFill>
              </a:rPr>
              <a:t>até</a:t>
            </a:r>
            <a:r>
              <a:rPr lang="en-US" dirty="0">
                <a:solidFill>
                  <a:srgbClr val="000000"/>
                </a:solidFill>
              </a:rPr>
              <a:t> </a:t>
            </a:r>
            <a:r>
              <a:rPr lang="en-US" dirty="0" err="1">
                <a:solidFill>
                  <a:srgbClr val="000000"/>
                </a:solidFill>
              </a:rPr>
              <a:t>certo</a:t>
            </a:r>
            <a:r>
              <a:rPr lang="en-US" dirty="0">
                <a:solidFill>
                  <a:srgbClr val="000000"/>
                </a:solidFill>
              </a:rPr>
              <a:t> </a:t>
            </a:r>
            <a:r>
              <a:rPr lang="en-US" dirty="0" err="1">
                <a:solidFill>
                  <a:srgbClr val="000000"/>
                </a:solidFill>
              </a:rPr>
              <a:t>ponto</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privados</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elas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restrições</a:t>
            </a:r>
            <a:r>
              <a:rPr lang="en-US" dirty="0">
                <a:solidFill>
                  <a:srgbClr val="000000"/>
                </a:solidFill>
              </a:rPr>
              <a:t> de </a:t>
            </a:r>
            <a:r>
              <a:rPr lang="en-US" dirty="0" err="1">
                <a:solidFill>
                  <a:srgbClr val="000000"/>
                </a:solidFill>
              </a:rPr>
              <a:t>acesso</a:t>
            </a:r>
            <a:r>
              <a:rPr lang="en-US" dirty="0">
                <a:solidFill>
                  <a:srgbClr val="000000"/>
                </a:solidFill>
              </a:rPr>
              <a:t>. Um </a:t>
            </a:r>
            <a:r>
              <a:rPr lang="en-US" dirty="0" err="1">
                <a:solidFill>
                  <a:srgbClr val="000000"/>
                </a:solidFill>
              </a:rPr>
              <a:t>exemplo</a:t>
            </a:r>
            <a:r>
              <a:rPr lang="en-US" dirty="0">
                <a:solidFill>
                  <a:srgbClr val="000000"/>
                </a:solidFill>
              </a:rPr>
              <a:t> de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é</a:t>
            </a:r>
            <a:r>
              <a:rPr lang="en-US" dirty="0">
                <a:solidFill>
                  <a:srgbClr val="000000"/>
                </a:solidFill>
              </a:rPr>
              <a:t> a Ripple,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de </a:t>
            </a:r>
            <a:r>
              <a:rPr lang="en-US" dirty="0" err="1">
                <a:solidFill>
                  <a:srgbClr val="000000"/>
                </a:solidFill>
              </a:rPr>
              <a:t>troca</a:t>
            </a:r>
            <a:r>
              <a:rPr lang="en-US" dirty="0">
                <a:solidFill>
                  <a:srgbClr val="000000"/>
                </a:solidFill>
              </a:rPr>
              <a:t> de </a:t>
            </a:r>
            <a:r>
              <a:rPr lang="en-US" dirty="0" err="1">
                <a:solidFill>
                  <a:srgbClr val="000000"/>
                </a:solidFill>
              </a:rPr>
              <a:t>moeda</a:t>
            </a:r>
            <a:r>
              <a:rPr lang="en-US" dirty="0">
                <a:solidFill>
                  <a:srgbClr val="000000"/>
                </a:solidFill>
              </a:rPr>
              <a:t> digital </a:t>
            </a:r>
            <a:r>
              <a:rPr lang="en-US" dirty="0" err="1">
                <a:solidFill>
                  <a:srgbClr val="000000"/>
                </a:solidFill>
              </a:rPr>
              <a:t>para</a:t>
            </a:r>
            <a:r>
              <a:rPr lang="en-US" dirty="0">
                <a:solidFill>
                  <a:srgbClr val="000000"/>
                </a:solidFill>
              </a:rPr>
              <a:t> </a:t>
            </a:r>
            <a:r>
              <a:rPr lang="en-US" dirty="0" err="1">
                <a:solidFill>
                  <a:srgbClr val="000000"/>
                </a:solidFill>
              </a:rPr>
              <a:t>empresas</a:t>
            </a:r>
            <a:r>
              <a:rPr lang="en-US" dirty="0">
                <a:solidFill>
                  <a:srgbClr val="000000"/>
                </a:solidFill>
              </a:rPr>
              <a:t>.</a:t>
            </a: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865342"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a:t>
            </a:r>
            <a:r>
              <a:rPr lang="en-US" b="1" dirty="0" err="1">
                <a:solidFill>
                  <a:srgbClr val="F79037"/>
                </a:solidFill>
              </a:rPr>
              <a:t>Híbridas</a:t>
            </a:r>
            <a:endParaRPr lang="en-US" b="1" dirty="0">
              <a:solidFill>
                <a:srgbClr val="F79037"/>
              </a:solidFill>
            </a:endParaRPr>
          </a:p>
          <a:p>
            <a:pPr algn="l"/>
            <a:r>
              <a:rPr lang="en-US" dirty="0">
                <a:solidFill>
                  <a:srgbClr val="000000"/>
                </a:solidFill>
              </a:rPr>
              <a:t>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híbridas</a:t>
            </a:r>
            <a:r>
              <a:rPr lang="en-US" dirty="0">
                <a:solidFill>
                  <a:srgbClr val="000000"/>
                </a:solidFill>
              </a:rPr>
              <a:t> </a:t>
            </a:r>
            <a:r>
              <a:rPr lang="en-US" dirty="0" err="1">
                <a:solidFill>
                  <a:srgbClr val="000000"/>
                </a:solidFill>
              </a:rPr>
              <a:t>combinam</a:t>
            </a:r>
            <a:r>
              <a:rPr lang="en-US" dirty="0">
                <a:solidFill>
                  <a:srgbClr val="000000"/>
                </a:solidFill>
              </a:rPr>
              <a:t> </a:t>
            </a:r>
            <a:r>
              <a:rPr lang="en-US" dirty="0" err="1">
                <a:solidFill>
                  <a:srgbClr val="000000"/>
                </a:solidFill>
              </a:rPr>
              <a:t>aspectos</a:t>
            </a:r>
            <a:r>
              <a:rPr lang="en-US" dirty="0">
                <a:solidFill>
                  <a:srgbClr val="000000"/>
                </a:solidFill>
              </a:rPr>
              <a:t> das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privadas</a:t>
            </a:r>
            <a:r>
              <a:rPr lang="en-US" dirty="0">
                <a:solidFill>
                  <a:srgbClr val="000000"/>
                </a:solidFill>
              </a:rPr>
              <a:t> e </a:t>
            </a:r>
            <a:r>
              <a:rPr lang="en-US" dirty="0" err="1">
                <a:solidFill>
                  <a:srgbClr val="000000"/>
                </a:solidFill>
              </a:rPr>
              <a:t>públicas</a:t>
            </a:r>
            <a:r>
              <a:rPr lang="en-US" dirty="0">
                <a:solidFill>
                  <a:srgbClr val="000000"/>
                </a:solidFill>
              </a:rPr>
              <a:t>. Um </a:t>
            </a:r>
            <a:r>
              <a:rPr lang="en-US" dirty="0" err="1">
                <a:solidFill>
                  <a:srgbClr val="000000"/>
                </a:solidFill>
              </a:rPr>
              <a:t>exemplo</a:t>
            </a:r>
            <a:r>
              <a:rPr lang="en-US" dirty="0">
                <a:solidFill>
                  <a:srgbClr val="000000"/>
                </a:solidFill>
              </a:rPr>
              <a:t> de </a:t>
            </a:r>
            <a:r>
              <a:rPr lang="en-US" dirty="0" err="1">
                <a:solidFill>
                  <a:srgbClr val="000000"/>
                </a:solidFill>
              </a:rPr>
              <a:t>uso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é</a:t>
            </a:r>
            <a:r>
              <a:rPr lang="en-US" dirty="0">
                <a:solidFill>
                  <a:srgbClr val="000000"/>
                </a:solidFill>
              </a:rPr>
              <a:t> no </a:t>
            </a:r>
            <a:r>
              <a:rPr lang="en-US" dirty="0" err="1">
                <a:solidFill>
                  <a:srgbClr val="000000"/>
                </a:solidFill>
              </a:rPr>
              <a:t>setor</a:t>
            </a:r>
            <a:r>
              <a:rPr lang="en-US" dirty="0">
                <a:solidFill>
                  <a:srgbClr val="000000"/>
                </a:solidFill>
              </a:rPr>
              <a:t> </a:t>
            </a:r>
            <a:r>
              <a:rPr lang="en-US" dirty="0" err="1">
                <a:solidFill>
                  <a:srgbClr val="000000"/>
                </a:solidFill>
              </a:rPr>
              <a:t>bancário</a:t>
            </a:r>
            <a:r>
              <a:rPr lang="en-US" dirty="0">
                <a:solidFill>
                  <a:srgbClr val="000000"/>
                </a:solidFill>
              </a:rPr>
              <a:t>, </a:t>
            </a:r>
            <a:r>
              <a:rPr lang="en-US" dirty="0" err="1">
                <a:solidFill>
                  <a:srgbClr val="000000"/>
                </a:solidFill>
              </a:rPr>
              <a:t>onde</a:t>
            </a:r>
            <a:r>
              <a:rPr lang="en-US" dirty="0">
                <a:solidFill>
                  <a:srgbClr val="000000"/>
                </a:solidFill>
              </a:rPr>
              <a:t> a </a:t>
            </a:r>
            <a:r>
              <a:rPr lang="en-US" dirty="0" err="1">
                <a:solidFill>
                  <a:srgbClr val="000000"/>
                </a:solidFill>
              </a:rPr>
              <a:t>instituição</a:t>
            </a:r>
            <a:r>
              <a:rPr lang="en-US" dirty="0">
                <a:solidFill>
                  <a:srgbClr val="000000"/>
                </a:solidFill>
              </a:rPr>
              <a:t> central </a:t>
            </a:r>
            <a:r>
              <a:rPr lang="en-US" dirty="0" err="1">
                <a:solidFill>
                  <a:srgbClr val="000000"/>
                </a:solidFill>
              </a:rPr>
              <a:t>pode</a:t>
            </a:r>
            <a:r>
              <a:rPr lang="en-US" dirty="0">
                <a:solidFill>
                  <a:srgbClr val="000000"/>
                </a:solidFill>
              </a:rPr>
              <a:t> conceder </a:t>
            </a:r>
            <a:r>
              <a:rPr lang="en-US" dirty="0" err="1">
                <a:solidFill>
                  <a:srgbClr val="000000"/>
                </a:solidFill>
              </a:rPr>
              <a:t>acesso</a:t>
            </a:r>
            <a:r>
              <a:rPr lang="en-US" dirty="0">
                <a:solidFill>
                  <a:srgbClr val="000000"/>
                </a:solidFill>
              </a:rPr>
              <a:t> </a:t>
            </a:r>
            <a:r>
              <a:rPr lang="en-US" dirty="0" err="1">
                <a:solidFill>
                  <a:srgbClr val="000000"/>
                </a:solidFill>
              </a:rPr>
              <a:t>público</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moeda</a:t>
            </a:r>
            <a:r>
              <a:rPr lang="en-US" dirty="0">
                <a:solidFill>
                  <a:srgbClr val="000000"/>
                </a:solidFill>
              </a:rPr>
              <a:t> digital, mas </a:t>
            </a:r>
            <a:r>
              <a:rPr lang="en-US" dirty="0" err="1">
                <a:solidFill>
                  <a:srgbClr val="000000"/>
                </a:solidFill>
              </a:rPr>
              <a:t>ao</a:t>
            </a:r>
            <a:r>
              <a:rPr lang="en-US" dirty="0">
                <a:solidFill>
                  <a:srgbClr val="000000"/>
                </a:solidFill>
              </a:rPr>
              <a:t> </a:t>
            </a:r>
            <a:r>
              <a:rPr lang="en-US" dirty="0" err="1">
                <a:solidFill>
                  <a:srgbClr val="000000"/>
                </a:solidFill>
              </a:rPr>
              <a:t>mesmo</a:t>
            </a:r>
            <a:r>
              <a:rPr lang="en-US" dirty="0">
                <a:solidFill>
                  <a:srgbClr val="000000"/>
                </a:solidFill>
              </a:rPr>
              <a:t> tempo </a:t>
            </a:r>
            <a:r>
              <a:rPr lang="en-US" dirty="0" err="1">
                <a:solidFill>
                  <a:srgbClr val="000000"/>
                </a:solidFill>
              </a:rPr>
              <a:t>manter</a:t>
            </a:r>
            <a:r>
              <a:rPr lang="en-US" dirty="0">
                <a:solidFill>
                  <a:srgbClr val="000000"/>
                </a:solidFill>
              </a:rPr>
              <a:t> a </a:t>
            </a:r>
            <a:r>
              <a:rPr lang="en-US" dirty="0" err="1">
                <a:solidFill>
                  <a:srgbClr val="000000"/>
                </a:solidFill>
              </a:rPr>
              <a:t>moeda</a:t>
            </a:r>
            <a:r>
              <a:rPr lang="en-US" dirty="0">
                <a:solidFill>
                  <a:srgbClr val="000000"/>
                </a:solidFill>
              </a:rPr>
              <a:t> de </a:t>
            </a:r>
            <a:r>
              <a:rPr lang="en-US" dirty="0" err="1">
                <a:solidFill>
                  <a:srgbClr val="000000"/>
                </a:solidFill>
              </a:rPr>
              <a:t>propriedade</a:t>
            </a:r>
            <a:r>
              <a:rPr lang="en-US" dirty="0">
                <a:solidFill>
                  <a:srgbClr val="000000"/>
                </a:solidFill>
              </a:rPr>
              <a:t> do </a:t>
            </a:r>
            <a:r>
              <a:rPr lang="en-US" dirty="0" err="1">
                <a:solidFill>
                  <a:srgbClr val="000000"/>
                </a:solidFill>
              </a:rPr>
              <a:t>banco</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Dessa</a:t>
            </a:r>
            <a:r>
              <a:rPr lang="en-US" dirty="0">
                <a:solidFill>
                  <a:srgbClr val="000000"/>
                </a:solidFill>
              </a:rPr>
              <a:t> forma, parte dos dados </a:t>
            </a:r>
            <a:r>
              <a:rPr lang="en-US" dirty="0" err="1">
                <a:solidFill>
                  <a:srgbClr val="000000"/>
                </a:solidFill>
              </a:rPr>
              <a:t>armazenados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cadeia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acessível</a:t>
            </a:r>
            <a:r>
              <a:rPr lang="en-US" dirty="0">
                <a:solidFill>
                  <a:srgbClr val="000000"/>
                </a:solidFill>
              </a:rPr>
              <a:t> </a:t>
            </a:r>
            <a:r>
              <a:rPr lang="en-US" dirty="0" err="1">
                <a:solidFill>
                  <a:srgbClr val="000000"/>
                </a:solidFill>
              </a:rPr>
              <a:t>publicamente</a:t>
            </a:r>
            <a:r>
              <a:rPr lang="en-US" dirty="0">
                <a:solidFill>
                  <a:srgbClr val="000000"/>
                </a:solidFill>
              </a:rPr>
              <a:t> e parte dos dados </a:t>
            </a:r>
            <a:r>
              <a:rPr lang="en-US" dirty="0" err="1">
                <a:solidFill>
                  <a:srgbClr val="000000"/>
                </a:solidFill>
              </a:rPr>
              <a:t>é</a:t>
            </a:r>
            <a:r>
              <a:rPr lang="en-US" dirty="0">
                <a:solidFill>
                  <a:srgbClr val="000000"/>
                </a:solidFill>
              </a:rPr>
              <a:t> </a:t>
            </a:r>
            <a:r>
              <a:rPr lang="en-US" dirty="0" err="1">
                <a:solidFill>
                  <a:srgbClr val="000000"/>
                </a:solidFill>
              </a:rPr>
              <a:t>restrita</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controlo</a:t>
            </a:r>
            <a:r>
              <a:rPr lang="en-US" dirty="0">
                <a:solidFill>
                  <a:srgbClr val="000000"/>
                </a:solidFill>
              </a:rPr>
              <a:t> de </a:t>
            </a:r>
            <a:r>
              <a:rPr lang="en-US" dirty="0" err="1">
                <a:solidFill>
                  <a:srgbClr val="000000"/>
                </a:solidFill>
              </a:rPr>
              <a:t>acesso</a:t>
            </a:r>
            <a:r>
              <a:rPr lang="en-US" dirty="0">
                <a:solidFill>
                  <a:srgbClr val="000000"/>
                </a:solidFill>
              </a:rPr>
              <a:t>.</a:t>
            </a:r>
          </a:p>
          <a:p>
            <a:pPr algn="l"/>
            <a:endParaRPr lang="en-US" dirty="0">
              <a:solidFill>
                <a:srgbClr val="000000"/>
              </a:solidFill>
            </a:endParaRPr>
          </a:p>
          <a:p>
            <a:pPr algn="l">
              <a:spcBef>
                <a:spcPts val="200"/>
              </a:spcBef>
            </a:pPr>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do </a:t>
            </a:r>
            <a:r>
              <a:rPr lang="en-US" b="1" dirty="0" err="1">
                <a:solidFill>
                  <a:srgbClr val="F79037"/>
                </a:solidFill>
              </a:rPr>
              <a:t>Consórcio</a:t>
            </a:r>
            <a:endParaRPr lang="en-US" b="1" dirty="0">
              <a:solidFill>
                <a:srgbClr val="F79037"/>
              </a:solidFill>
            </a:endParaRPr>
          </a:p>
          <a:p>
            <a:pPr algn="l">
              <a:spcBef>
                <a:spcPts val="200"/>
              </a:spcBef>
            </a:pPr>
            <a:r>
              <a:rPr lang="en-US" dirty="0" err="1">
                <a:solidFill>
                  <a:srgbClr val="000000"/>
                </a:solidFill>
              </a:rPr>
              <a:t>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de </a:t>
            </a:r>
            <a:r>
              <a:rPr lang="en-US" dirty="0" err="1">
                <a:solidFill>
                  <a:srgbClr val="000000"/>
                </a:solidFill>
              </a:rPr>
              <a:t>consórcio</a:t>
            </a:r>
            <a:r>
              <a:rPr lang="en-US" dirty="0">
                <a:solidFill>
                  <a:srgbClr val="000000"/>
                </a:solidFill>
              </a:rPr>
              <a:t>, </a:t>
            </a:r>
            <a:r>
              <a:rPr lang="en-US" dirty="0" err="1">
                <a:solidFill>
                  <a:srgbClr val="000000"/>
                </a:solidFill>
              </a:rPr>
              <a:t>existe</a:t>
            </a:r>
            <a:r>
              <a:rPr lang="en-US" dirty="0">
                <a:solidFill>
                  <a:srgbClr val="000000"/>
                </a:solidFill>
              </a:rPr>
              <a:t> um </a:t>
            </a:r>
            <a:r>
              <a:rPr lang="en-US" dirty="0" err="1">
                <a:solidFill>
                  <a:srgbClr val="000000"/>
                </a:solidFill>
              </a:rPr>
              <a:t>grupo</a:t>
            </a:r>
            <a:r>
              <a:rPr lang="en-US" dirty="0">
                <a:solidFill>
                  <a:srgbClr val="000000"/>
                </a:solidFill>
              </a:rPr>
              <a:t> de </a:t>
            </a:r>
            <a:r>
              <a:rPr lang="en-US" dirty="0" err="1">
                <a:solidFill>
                  <a:srgbClr val="000000"/>
                </a:solidFill>
              </a:rPr>
              <a:t>organizações</a:t>
            </a:r>
            <a:r>
              <a:rPr lang="en-US" dirty="0">
                <a:solidFill>
                  <a:srgbClr val="000000"/>
                </a:solidFill>
              </a:rPr>
              <a:t> </a:t>
            </a:r>
            <a:r>
              <a:rPr lang="en-US" dirty="0" err="1">
                <a:solidFill>
                  <a:srgbClr val="000000"/>
                </a:solidFill>
              </a:rPr>
              <a:t>selecionadas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governar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direitos</a:t>
            </a:r>
            <a:r>
              <a:rPr lang="en-US" dirty="0">
                <a:solidFill>
                  <a:srgbClr val="000000"/>
                </a:solidFill>
              </a:rPr>
              <a:t> de </a:t>
            </a:r>
            <a:r>
              <a:rPr lang="en-US" dirty="0" err="1">
                <a:solidFill>
                  <a:srgbClr val="000000"/>
                </a:solidFill>
              </a:rPr>
              <a:t>acesso</a:t>
            </a:r>
            <a:r>
              <a:rPr lang="en-US" dirty="0">
                <a:solidFill>
                  <a:srgbClr val="000000"/>
                </a:solidFill>
              </a:rPr>
              <a:t>, </a:t>
            </a:r>
            <a:r>
              <a:rPr lang="en-US" dirty="0" err="1">
                <a:solidFill>
                  <a:srgbClr val="000000"/>
                </a:solidFill>
              </a:rPr>
              <a:t>leitura</a:t>
            </a:r>
            <a:r>
              <a:rPr lang="en-US" dirty="0">
                <a:solidFill>
                  <a:srgbClr val="000000"/>
                </a:solidFill>
              </a:rPr>
              <a:t> e </a:t>
            </a:r>
            <a:r>
              <a:rPr lang="en-US" dirty="0" err="1">
                <a:solidFill>
                  <a:srgbClr val="000000"/>
                </a:solidFill>
              </a:rPr>
              <a:t>edição</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configuração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comumente</a:t>
            </a:r>
            <a:r>
              <a:rPr lang="en-US" dirty="0">
                <a:solidFill>
                  <a:srgbClr val="000000"/>
                </a:solidFill>
              </a:rPr>
              <a:t> </a:t>
            </a:r>
            <a:r>
              <a:rPr lang="en-US" dirty="0" err="1">
                <a:solidFill>
                  <a:srgbClr val="000000"/>
                </a:solidFill>
              </a:rPr>
              <a:t>usada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setores</a:t>
            </a:r>
            <a:r>
              <a:rPr lang="en-US" dirty="0">
                <a:solidFill>
                  <a:srgbClr val="000000"/>
                </a:solidFill>
              </a:rPr>
              <a:t> </a:t>
            </a:r>
            <a:r>
              <a:rPr lang="en-US" dirty="0" err="1">
                <a:solidFill>
                  <a:srgbClr val="000000"/>
                </a:solidFill>
              </a:rPr>
              <a:t>nos</a:t>
            </a:r>
            <a:r>
              <a:rPr lang="en-US" dirty="0">
                <a:solidFill>
                  <a:srgbClr val="000000"/>
                </a:solidFill>
              </a:rPr>
              <a:t> </a:t>
            </a:r>
            <a:r>
              <a:rPr lang="en-US" dirty="0" err="1">
                <a:solidFill>
                  <a:srgbClr val="000000"/>
                </a:solidFill>
              </a:rPr>
              <a:t>quais</a:t>
            </a:r>
            <a:r>
              <a:rPr lang="en-US" dirty="0">
                <a:solidFill>
                  <a:srgbClr val="000000"/>
                </a:solidFill>
              </a:rPr>
              <a:t> </a:t>
            </a:r>
            <a:r>
              <a:rPr lang="en-US" dirty="0" err="1">
                <a:solidFill>
                  <a:srgbClr val="000000"/>
                </a:solidFill>
              </a:rPr>
              <a:t>várias</a:t>
            </a:r>
            <a:r>
              <a:rPr lang="en-US" dirty="0">
                <a:solidFill>
                  <a:srgbClr val="000000"/>
                </a:solidFill>
              </a:rPr>
              <a:t> </a:t>
            </a:r>
            <a:r>
              <a:rPr lang="en-US" dirty="0" err="1">
                <a:solidFill>
                  <a:srgbClr val="000000"/>
                </a:solidFill>
              </a:rPr>
              <a:t>organizações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objetivos</a:t>
            </a:r>
            <a:r>
              <a:rPr lang="en-US" dirty="0">
                <a:solidFill>
                  <a:srgbClr val="000000"/>
                </a:solidFill>
              </a:rPr>
              <a:t> </a:t>
            </a:r>
            <a:r>
              <a:rPr lang="en-US" dirty="0" err="1">
                <a:solidFill>
                  <a:srgbClr val="000000"/>
                </a:solidFill>
              </a:rPr>
              <a:t>comuns</a:t>
            </a:r>
            <a:r>
              <a:rPr lang="en-US" dirty="0">
                <a:solidFill>
                  <a:srgbClr val="000000"/>
                </a:solidFill>
              </a:rPr>
              <a:t> e </a:t>
            </a:r>
            <a:r>
              <a:rPr lang="en-US" dirty="0" err="1">
                <a:solidFill>
                  <a:srgbClr val="000000"/>
                </a:solidFill>
              </a:rPr>
              <a:t>beneficiam</a:t>
            </a:r>
            <a:r>
              <a:rPr lang="en-US" dirty="0">
                <a:solidFill>
                  <a:srgbClr val="000000"/>
                </a:solidFill>
              </a:rPr>
              <a:t>-se da </a:t>
            </a:r>
            <a:r>
              <a:rPr lang="en-US" dirty="0" err="1">
                <a:solidFill>
                  <a:srgbClr val="000000"/>
                </a:solidFill>
              </a:rPr>
              <a:t>responsabilidade</a:t>
            </a:r>
            <a:r>
              <a:rPr lang="en-US" dirty="0">
                <a:solidFill>
                  <a:srgbClr val="000000"/>
                </a:solidFill>
              </a:rPr>
              <a:t> </a:t>
            </a:r>
            <a:r>
              <a:rPr lang="en-US" dirty="0" err="1">
                <a:solidFill>
                  <a:srgbClr val="000000"/>
                </a:solidFill>
              </a:rPr>
              <a:t>compartilhada</a:t>
            </a:r>
            <a:r>
              <a:rPr lang="en-US" dirty="0">
                <a:solidFill>
                  <a:srgbClr val="000000"/>
                </a:solidFill>
              </a:rPr>
              <a:t> </a:t>
            </a:r>
            <a:r>
              <a:rPr lang="en-US" dirty="0" err="1">
                <a:solidFill>
                  <a:srgbClr val="000000"/>
                </a:solidFill>
              </a:rPr>
              <a:t>sobre</a:t>
            </a:r>
            <a:r>
              <a:rPr lang="en-US" dirty="0">
                <a:solidFill>
                  <a:srgbClr val="000000"/>
                </a:solidFill>
              </a:rPr>
              <a:t> bens, dados </a:t>
            </a:r>
            <a:r>
              <a:rPr lang="en-US" dirty="0" err="1">
                <a:solidFill>
                  <a:srgbClr val="000000"/>
                </a:solidFill>
              </a:rPr>
              <a:t>ou</a:t>
            </a:r>
            <a:r>
              <a:rPr lang="en-US" dirty="0">
                <a:solidFill>
                  <a:srgbClr val="000000"/>
                </a:solidFill>
              </a:rPr>
              <a:t> </a:t>
            </a:r>
            <a:r>
              <a:rPr lang="en-US" dirty="0" err="1">
                <a:solidFill>
                  <a:srgbClr val="000000"/>
                </a:solidFill>
              </a:rPr>
              <a:t>ativos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o Global Shipping Business Network Consortium </a:t>
            </a:r>
            <a:r>
              <a:rPr lang="en-US" dirty="0" err="1">
                <a:solidFill>
                  <a:srgbClr val="000000"/>
                </a:solidFill>
              </a:rPr>
              <a:t>está</a:t>
            </a:r>
            <a:r>
              <a:rPr lang="en-US" dirty="0">
                <a:solidFill>
                  <a:srgbClr val="000000"/>
                </a:solidFill>
              </a:rPr>
              <a:t> a </a:t>
            </a:r>
            <a:r>
              <a:rPr lang="en-US" dirty="0" err="1">
                <a:solidFill>
                  <a:srgbClr val="000000"/>
                </a:solidFill>
              </a:rPr>
              <a:t>digitalizar</a:t>
            </a:r>
            <a:r>
              <a:rPr lang="en-US" dirty="0">
                <a:solidFill>
                  <a:srgbClr val="000000"/>
                </a:solidFill>
              </a:rPr>
              <a:t> o </a:t>
            </a:r>
            <a:r>
              <a:rPr lang="en-US" dirty="0" err="1">
                <a:solidFill>
                  <a:srgbClr val="000000"/>
                </a:solidFill>
              </a:rPr>
              <a:t>setor</a:t>
            </a:r>
            <a:r>
              <a:rPr lang="en-US" dirty="0">
                <a:solidFill>
                  <a:srgbClr val="000000"/>
                </a:solidFill>
              </a:rPr>
              <a:t> de </a:t>
            </a:r>
            <a:r>
              <a:rPr lang="en-US" dirty="0" err="1">
                <a:solidFill>
                  <a:srgbClr val="000000"/>
                </a:solidFill>
              </a:rPr>
              <a:t>transporte</a:t>
            </a:r>
            <a:r>
              <a:rPr lang="en-US" dirty="0">
                <a:solidFill>
                  <a:srgbClr val="000000"/>
                </a:solidFill>
              </a:rPr>
              <a:t> </a:t>
            </a:r>
            <a:r>
              <a:rPr lang="en-US" dirty="0" err="1">
                <a:solidFill>
                  <a:srgbClr val="000000"/>
                </a:solidFill>
              </a:rPr>
              <a:t>marítimo</a:t>
            </a:r>
            <a:r>
              <a:rPr lang="en-US" dirty="0">
                <a:solidFill>
                  <a:srgbClr val="000000"/>
                </a:solidFill>
              </a:rPr>
              <a:t> e a </a:t>
            </a:r>
            <a:r>
              <a:rPr lang="en-US" dirty="0" err="1">
                <a:solidFill>
                  <a:srgbClr val="000000"/>
                </a:solidFill>
              </a:rPr>
              <a:t>aumentar</a:t>
            </a:r>
            <a:r>
              <a:rPr lang="en-US" dirty="0">
                <a:solidFill>
                  <a:srgbClr val="000000"/>
                </a:solidFill>
              </a:rPr>
              <a:t> a </a:t>
            </a:r>
            <a:r>
              <a:rPr lang="en-US" dirty="0" err="1">
                <a:solidFill>
                  <a:srgbClr val="000000"/>
                </a:solidFill>
              </a:rPr>
              <a:t>colaboração</a:t>
            </a:r>
            <a:r>
              <a:rPr lang="en-US" dirty="0">
                <a:solidFill>
                  <a:srgbClr val="000000"/>
                </a:solidFill>
              </a:rPr>
              <a:t> entre as </a:t>
            </a:r>
            <a:r>
              <a:rPr lang="en-US" dirty="0" err="1">
                <a:solidFill>
                  <a:srgbClr val="000000"/>
                </a:solidFill>
              </a:rPr>
              <a:t>partes</a:t>
            </a:r>
            <a:r>
              <a:rPr lang="en-US" dirty="0">
                <a:solidFill>
                  <a:srgbClr val="000000"/>
                </a:solidFill>
              </a:rPr>
              <a:t> </a:t>
            </a:r>
            <a:r>
              <a:rPr lang="en-US" dirty="0" err="1">
                <a:solidFill>
                  <a:srgbClr val="000000"/>
                </a:solidFill>
              </a:rPr>
              <a:t>interessadas</a:t>
            </a:r>
            <a:r>
              <a:rPr lang="en-US" dirty="0">
                <a:solidFill>
                  <a:srgbClr val="000000"/>
                </a:solidFill>
              </a:rPr>
              <a:t> do </a:t>
            </a:r>
            <a:r>
              <a:rPr lang="en-US" dirty="0" err="1">
                <a:solidFill>
                  <a:srgbClr val="000000"/>
                </a:solidFill>
              </a:rPr>
              <a:t>setor</a:t>
            </a:r>
            <a:r>
              <a:rPr lang="en-US" dirty="0">
                <a:solidFill>
                  <a:srgbClr val="000000"/>
                </a:solidFill>
              </a:rPr>
              <a:t> </a:t>
            </a:r>
            <a:r>
              <a:rPr lang="en-US" dirty="0" err="1">
                <a:solidFill>
                  <a:srgbClr val="000000"/>
                </a:solidFill>
              </a:rPr>
              <a:t>marítimo</a:t>
            </a:r>
            <a:r>
              <a:rPr lang="en-US" dirty="0">
                <a:solidFill>
                  <a:srgbClr val="000000"/>
                </a:solidFill>
              </a:rPr>
              <a:t>.</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a:xfrm>
            <a:off x="715877" y="592124"/>
            <a:ext cx="2864232" cy="879667"/>
          </a:xfrm>
        </p:spPr>
        <p:txBody>
          <a:bodyPr/>
          <a:lstStyle/>
          <a:p>
            <a:r>
              <a:rPr lang="en-US" sz="1800" b="0" dirty="0"/>
              <a:t>1.3 </a:t>
            </a:r>
            <a:r>
              <a:rPr lang="en-US" sz="1800" b="0" dirty="0" err="1"/>
              <a:t>Características</a:t>
            </a:r>
            <a:r>
              <a:rPr lang="en-US" sz="1800" b="0" dirty="0"/>
              <a:t> da </a:t>
            </a:r>
            <a:r>
              <a:rPr lang="en-US" sz="1800" b="0" dirty="0" err="1"/>
              <a:t>Tecnologia</a:t>
            </a:r>
            <a:r>
              <a:rPr lang="en-US" sz="1800" b="0" dirty="0"/>
              <a:t> </a:t>
            </a:r>
            <a:r>
              <a:rPr lang="en-US" sz="1800" b="0" dirty="0" err="1"/>
              <a:t>Blockchain</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71040"/>
          </a:xfrm>
        </p:spPr>
        <p:txBody>
          <a:bodyPr/>
          <a:lstStyle/>
          <a:p>
            <a:pPr algn="just"/>
            <a:r>
              <a:rPr lang="en-US" dirty="0"/>
              <a:t>A </a:t>
            </a:r>
            <a:r>
              <a:rPr lang="en-US" dirty="0" err="1"/>
              <a:t>tecnologia</a:t>
            </a:r>
            <a:r>
              <a:rPr lang="en-US" dirty="0"/>
              <a:t> </a:t>
            </a:r>
            <a:r>
              <a:rPr lang="en-US" dirty="0" err="1"/>
              <a:t>Blockchain</a:t>
            </a:r>
            <a:r>
              <a:rPr lang="en-US" dirty="0"/>
              <a:t> </a:t>
            </a:r>
            <a:r>
              <a:rPr lang="en-US" dirty="0" err="1"/>
              <a:t>geralmente</a:t>
            </a:r>
            <a:r>
              <a:rPr lang="en-US" dirty="0"/>
              <a:t> </a:t>
            </a:r>
            <a:r>
              <a:rPr lang="en-US" dirty="0" err="1"/>
              <a:t>está</a:t>
            </a:r>
            <a:r>
              <a:rPr lang="en-US" dirty="0"/>
              <a:t> </a:t>
            </a:r>
            <a:r>
              <a:rPr lang="en-US" dirty="0" err="1"/>
              <a:t>na</a:t>
            </a:r>
            <a:r>
              <a:rPr lang="en-US" dirty="0"/>
              <a:t> forma de </a:t>
            </a:r>
            <a:r>
              <a:rPr lang="en-US" dirty="0" err="1"/>
              <a:t>uma</a:t>
            </a:r>
            <a:r>
              <a:rPr lang="en-US" dirty="0"/>
              <a:t> </a:t>
            </a:r>
            <a:r>
              <a:rPr lang="en-US" dirty="0" err="1"/>
              <a:t>estrutura</a:t>
            </a:r>
            <a:r>
              <a:rPr lang="en-US" dirty="0"/>
              <a:t> de </a:t>
            </a:r>
            <a:r>
              <a:rPr lang="en-US" dirty="0" err="1"/>
              <a:t>banco</a:t>
            </a:r>
            <a:r>
              <a:rPr lang="en-US" dirty="0"/>
              <a:t> de dados </a:t>
            </a:r>
            <a:r>
              <a:rPr lang="en-US" dirty="0" err="1"/>
              <a:t>descentralizada</a:t>
            </a:r>
            <a:r>
              <a:rPr lang="en-US" dirty="0"/>
              <a:t> </a:t>
            </a:r>
            <a:r>
              <a:rPr lang="en-US" dirty="0" err="1"/>
              <a:t>ou</a:t>
            </a:r>
            <a:r>
              <a:rPr lang="en-US" dirty="0"/>
              <a:t> </a:t>
            </a:r>
            <a:r>
              <a:rPr lang="en-US" dirty="0" err="1"/>
              <a:t>registo</a:t>
            </a:r>
            <a:r>
              <a:rPr lang="en-US" dirty="0"/>
              <a:t> digital </a:t>
            </a:r>
            <a:r>
              <a:rPr lang="en-US" dirty="0" err="1"/>
              <a:t>que</a:t>
            </a:r>
            <a:r>
              <a:rPr lang="en-US" dirty="0"/>
              <a:t> </a:t>
            </a:r>
            <a:r>
              <a:rPr lang="en-US" dirty="0" err="1"/>
              <a:t>regista</a:t>
            </a:r>
            <a:r>
              <a:rPr lang="en-US" dirty="0"/>
              <a:t> </a:t>
            </a:r>
            <a:r>
              <a:rPr lang="en-US" dirty="0" err="1"/>
              <a:t>transações</a:t>
            </a:r>
            <a:r>
              <a:rPr lang="en-US" dirty="0"/>
              <a:t> de forma </a:t>
            </a:r>
            <a:r>
              <a:rPr lang="en-US" dirty="0" err="1"/>
              <a:t>transparente</a:t>
            </a:r>
            <a:r>
              <a:rPr lang="en-US" dirty="0"/>
              <a:t> e serve </a:t>
            </a:r>
            <a:r>
              <a:rPr lang="en-US" dirty="0" err="1"/>
              <a:t>como</a:t>
            </a:r>
            <a:r>
              <a:rPr lang="en-US" dirty="0"/>
              <a:t> base </a:t>
            </a:r>
            <a:r>
              <a:rPr lang="en-US" dirty="0" err="1"/>
              <a:t>para</a:t>
            </a:r>
            <a:r>
              <a:rPr lang="en-US" dirty="0"/>
              <a:t> </a:t>
            </a:r>
            <a:r>
              <a:rPr lang="en-US" dirty="0" err="1"/>
              <a:t>muitas</a:t>
            </a:r>
            <a:r>
              <a:rPr lang="en-US" dirty="0"/>
              <a:t> </a:t>
            </a:r>
            <a:r>
              <a:rPr lang="en-US" dirty="0" err="1"/>
              <a:t>moedas</a:t>
            </a:r>
            <a:r>
              <a:rPr lang="en-US" dirty="0"/>
              <a:t> </a:t>
            </a:r>
            <a:r>
              <a:rPr lang="en-US" dirty="0" err="1"/>
              <a:t>digitais</a:t>
            </a:r>
            <a:r>
              <a:rPr lang="en-US" dirty="0"/>
              <a:t>. As </a:t>
            </a:r>
            <a:r>
              <a:rPr lang="en-US" dirty="0" err="1"/>
              <a:t>características</a:t>
            </a:r>
            <a:r>
              <a:rPr lang="en-US" dirty="0"/>
              <a:t> </a:t>
            </a:r>
            <a:r>
              <a:rPr lang="en-US" dirty="0" err="1"/>
              <a:t>distintas</a:t>
            </a:r>
            <a:r>
              <a:rPr lang="en-US" dirty="0"/>
              <a:t> da </a:t>
            </a:r>
            <a:r>
              <a:rPr lang="en-US" dirty="0" err="1"/>
              <a:t>tecnologia</a:t>
            </a:r>
            <a:r>
              <a:rPr lang="en-US" dirty="0"/>
              <a:t> </a:t>
            </a:r>
            <a:r>
              <a:rPr lang="en-US" dirty="0" err="1"/>
              <a:t>blockchain</a:t>
            </a:r>
            <a:r>
              <a:rPr lang="en-US" dirty="0"/>
              <a:t> são </a:t>
            </a:r>
            <a:r>
              <a:rPr lang="en-US" dirty="0" err="1"/>
              <a:t>descentralização</a:t>
            </a:r>
            <a:r>
              <a:rPr lang="en-US" dirty="0"/>
              <a:t>, </a:t>
            </a:r>
            <a:r>
              <a:rPr lang="en-US" dirty="0" err="1"/>
              <a:t>imutabilidade</a:t>
            </a:r>
            <a:r>
              <a:rPr lang="en-US" dirty="0"/>
              <a:t> e </a:t>
            </a:r>
            <a:r>
              <a:rPr lang="en-US" dirty="0" err="1"/>
              <a:t>transparência</a:t>
            </a:r>
            <a:r>
              <a:rPr lang="en-US" dirty="0"/>
              <a:t>. </a:t>
            </a:r>
            <a:r>
              <a:rPr lang="en-US" dirty="0" err="1"/>
              <a:t>Em</a:t>
            </a:r>
            <a:r>
              <a:rPr lang="en-US" dirty="0"/>
              <a:t> </a:t>
            </a:r>
            <a:r>
              <a:rPr lang="en-US" dirty="0" err="1"/>
              <a:t>última</a:t>
            </a:r>
            <a:r>
              <a:rPr lang="en-US" dirty="0"/>
              <a:t> </a:t>
            </a:r>
            <a:r>
              <a:rPr lang="en-US" dirty="0" err="1"/>
              <a:t>análise</a:t>
            </a:r>
            <a:r>
              <a:rPr lang="en-US" dirty="0"/>
              <a:t>, </a:t>
            </a:r>
            <a:r>
              <a:rPr lang="en-US" dirty="0" err="1"/>
              <a:t>é</a:t>
            </a:r>
            <a:r>
              <a:rPr lang="en-US" dirty="0"/>
              <a:t> um </a:t>
            </a:r>
            <a:r>
              <a:rPr lang="en-US" dirty="0" err="1"/>
              <a:t>livro-razão</a:t>
            </a:r>
            <a:r>
              <a:rPr lang="en-US" dirty="0"/>
              <a:t> </a:t>
            </a:r>
            <a:r>
              <a:rPr lang="en-US" dirty="0" err="1"/>
              <a:t>abertamente</a:t>
            </a:r>
            <a:r>
              <a:rPr lang="en-US" dirty="0"/>
              <a:t> </a:t>
            </a:r>
            <a:r>
              <a:rPr lang="en-US" dirty="0" err="1"/>
              <a:t>visível</a:t>
            </a:r>
            <a:r>
              <a:rPr lang="en-US" dirty="0"/>
              <a:t> </a:t>
            </a:r>
            <a:r>
              <a:rPr lang="en-US" dirty="0" err="1"/>
              <a:t>que</a:t>
            </a:r>
            <a:r>
              <a:rPr lang="en-US" dirty="0"/>
              <a:t> </a:t>
            </a:r>
            <a:r>
              <a:rPr lang="en-US" dirty="0" err="1"/>
              <a:t>documenta</a:t>
            </a:r>
            <a:r>
              <a:rPr lang="en-US" dirty="0"/>
              <a:t> de forma </a:t>
            </a:r>
            <a:r>
              <a:rPr lang="en-US" dirty="0" err="1"/>
              <a:t>transparente</a:t>
            </a:r>
            <a:r>
              <a:rPr lang="en-US" dirty="0"/>
              <a:t> </a:t>
            </a:r>
            <a:r>
              <a:rPr lang="en-US" dirty="0" err="1"/>
              <a:t>todas</a:t>
            </a:r>
            <a:r>
              <a:rPr lang="en-US" dirty="0"/>
              <a:t> as </a:t>
            </a:r>
            <a:r>
              <a:rPr lang="en-US" dirty="0" err="1"/>
              <a:t>transações</a:t>
            </a:r>
            <a:r>
              <a:rPr lang="en-US" dirty="0"/>
              <a:t>. </a:t>
            </a:r>
            <a:r>
              <a:rPr lang="en-US" dirty="0" err="1"/>
              <a:t>Normalmente</a:t>
            </a:r>
            <a:r>
              <a:rPr lang="en-US" dirty="0"/>
              <a:t>, </a:t>
            </a:r>
            <a:r>
              <a:rPr lang="en-US" dirty="0" err="1"/>
              <a:t>esse</a:t>
            </a:r>
            <a:r>
              <a:rPr lang="en-US" dirty="0"/>
              <a:t> </a:t>
            </a:r>
            <a:r>
              <a:rPr lang="en-US" dirty="0" err="1"/>
              <a:t>livro-razão</a:t>
            </a:r>
            <a:r>
              <a:rPr lang="en-US" dirty="0"/>
              <a:t> </a:t>
            </a:r>
            <a:r>
              <a:rPr lang="en-US" dirty="0" err="1"/>
              <a:t>não</a:t>
            </a:r>
            <a:r>
              <a:rPr lang="en-US" dirty="0"/>
              <a:t> </a:t>
            </a:r>
            <a:r>
              <a:rPr lang="en-US" dirty="0" err="1"/>
              <a:t>é</a:t>
            </a:r>
            <a:r>
              <a:rPr lang="en-US" dirty="0"/>
              <a:t> </a:t>
            </a:r>
            <a:r>
              <a:rPr lang="en-US" dirty="0" err="1"/>
              <a:t>armazenado</a:t>
            </a:r>
            <a:r>
              <a:rPr lang="en-US" dirty="0"/>
              <a:t> </a:t>
            </a:r>
            <a:r>
              <a:rPr lang="en-US" dirty="0" err="1"/>
              <a:t>centralmente</a:t>
            </a:r>
            <a:r>
              <a:rPr lang="en-US" dirty="0"/>
              <a:t>, mas </a:t>
            </a:r>
            <a:r>
              <a:rPr lang="en-US" dirty="0" err="1"/>
              <a:t>é</a:t>
            </a:r>
            <a:r>
              <a:rPr lang="en-US" dirty="0"/>
              <a:t> </a:t>
            </a:r>
            <a:r>
              <a:rPr lang="en-US" dirty="0" err="1"/>
              <a:t>armazenado</a:t>
            </a:r>
            <a:r>
              <a:rPr lang="en-US" dirty="0"/>
              <a:t> e </a:t>
            </a:r>
            <a:r>
              <a:rPr lang="en-US" dirty="0" err="1"/>
              <a:t>atualizado</a:t>
            </a:r>
            <a:r>
              <a:rPr lang="en-US" dirty="0"/>
              <a:t> </a:t>
            </a:r>
            <a:r>
              <a:rPr lang="en-US" dirty="0" err="1"/>
              <a:t>em</a:t>
            </a:r>
            <a:r>
              <a:rPr lang="en-US" dirty="0"/>
              <a:t> </a:t>
            </a:r>
            <a:r>
              <a:rPr lang="en-US" dirty="0" err="1"/>
              <a:t>muitos</a:t>
            </a:r>
            <a:r>
              <a:rPr lang="en-US" dirty="0"/>
              <a:t> </a:t>
            </a:r>
            <a:r>
              <a:rPr lang="en-US" dirty="0" err="1"/>
              <a:t>computadores</a:t>
            </a:r>
            <a:r>
              <a:rPr lang="en-US" dirty="0"/>
              <a:t> </a:t>
            </a:r>
            <a:r>
              <a:rPr lang="en-US" dirty="0" err="1"/>
              <a:t>ou</a:t>
            </a:r>
            <a:r>
              <a:rPr lang="en-US" dirty="0"/>
              <a:t> </a:t>
            </a:r>
            <a:r>
              <a:rPr lang="en-US" dirty="0" err="1"/>
              <a:t>nós</a:t>
            </a:r>
            <a:r>
              <a:rPr lang="en-US" dirty="0"/>
              <a:t> </a:t>
            </a:r>
            <a:r>
              <a:rPr lang="en-US" dirty="0" err="1"/>
              <a:t>diferentes</a:t>
            </a:r>
            <a:r>
              <a:rPr lang="en-US" dirty="0"/>
              <a:t>. O </a:t>
            </a:r>
            <a:r>
              <a:rPr lang="en-US" dirty="0" err="1"/>
              <a:t>armazenamento</a:t>
            </a:r>
            <a:r>
              <a:rPr lang="en-US" dirty="0"/>
              <a:t> </a:t>
            </a:r>
            <a:r>
              <a:rPr lang="en-US" dirty="0" err="1"/>
              <a:t>descentralizado</a:t>
            </a:r>
            <a:r>
              <a:rPr lang="en-US" dirty="0"/>
              <a:t> </a:t>
            </a:r>
            <a:r>
              <a:rPr lang="en-US" dirty="0" err="1"/>
              <a:t>garante</a:t>
            </a:r>
            <a:r>
              <a:rPr lang="en-US" dirty="0"/>
              <a:t> </a:t>
            </a:r>
            <a:r>
              <a:rPr lang="en-US" dirty="0" err="1"/>
              <a:t>que</a:t>
            </a:r>
            <a:r>
              <a:rPr lang="en-US" dirty="0"/>
              <a:t> um </a:t>
            </a:r>
            <a:r>
              <a:rPr lang="en-US" dirty="0" err="1"/>
              <a:t>blockchain</a:t>
            </a:r>
            <a:r>
              <a:rPr lang="en-US" dirty="0"/>
              <a:t> </a:t>
            </a:r>
            <a:r>
              <a:rPr lang="en-US" dirty="0" err="1"/>
              <a:t>não</a:t>
            </a:r>
            <a:r>
              <a:rPr lang="en-US" dirty="0"/>
              <a:t> precise </a:t>
            </a:r>
            <a:r>
              <a:rPr lang="en-US" dirty="0" err="1"/>
              <a:t>ser</a:t>
            </a:r>
            <a:r>
              <a:rPr lang="en-US" dirty="0"/>
              <a:t> </a:t>
            </a:r>
            <a:r>
              <a:rPr lang="en-US" dirty="0" err="1"/>
              <a:t>gerenciado</a:t>
            </a:r>
            <a:r>
              <a:rPr lang="en-US" dirty="0"/>
              <a:t> </a:t>
            </a:r>
            <a:r>
              <a:rPr lang="en-US" dirty="0" err="1"/>
              <a:t>por</a:t>
            </a:r>
            <a:r>
              <a:rPr lang="en-US" dirty="0"/>
              <a:t> </a:t>
            </a:r>
            <a:r>
              <a:rPr lang="en-US" dirty="0" err="1"/>
              <a:t>uma</a:t>
            </a:r>
            <a:r>
              <a:rPr lang="en-US" dirty="0"/>
              <a:t> </a:t>
            </a:r>
            <a:r>
              <a:rPr lang="en-US" dirty="0" err="1"/>
              <a:t>autoridade</a:t>
            </a:r>
            <a:r>
              <a:rPr lang="en-US" dirty="0"/>
              <a:t> central, </a:t>
            </a:r>
            <a:r>
              <a:rPr lang="en-US" dirty="0" err="1"/>
              <a:t>eliminando</a:t>
            </a:r>
            <a:r>
              <a:rPr lang="en-US" dirty="0"/>
              <a:t> o </a:t>
            </a:r>
            <a:r>
              <a:rPr lang="en-US" dirty="0" err="1"/>
              <a:t>risco</a:t>
            </a:r>
            <a:r>
              <a:rPr lang="en-US" dirty="0"/>
              <a:t> de um </a:t>
            </a:r>
            <a:r>
              <a:rPr lang="en-US" dirty="0" err="1"/>
              <a:t>único</a:t>
            </a:r>
            <a:r>
              <a:rPr lang="en-US" dirty="0"/>
              <a:t> </a:t>
            </a:r>
            <a:r>
              <a:rPr lang="en-US" dirty="0" err="1"/>
              <a:t>ponto</a:t>
            </a:r>
            <a:r>
              <a:rPr lang="en-US" dirty="0"/>
              <a:t> de </a:t>
            </a:r>
            <a:r>
              <a:rPr lang="en-US" dirty="0" err="1"/>
              <a:t>falha</a:t>
            </a:r>
            <a:r>
              <a:rPr lang="en-US" dirty="0"/>
              <a:t>. </a:t>
            </a:r>
            <a:r>
              <a:rPr lang="en-US" dirty="0" err="1"/>
              <a:t>Ao</a:t>
            </a:r>
            <a:r>
              <a:rPr lang="en-US" dirty="0"/>
              <a:t> </a:t>
            </a:r>
            <a:r>
              <a:rPr lang="en-US" dirty="0" err="1"/>
              <a:t>lado</a:t>
            </a:r>
            <a:r>
              <a:rPr lang="en-US" dirty="0"/>
              <a:t> da </a:t>
            </a:r>
            <a:r>
              <a:rPr lang="en-US" dirty="0" err="1"/>
              <a:t>transparência</a:t>
            </a:r>
            <a:r>
              <a:rPr lang="en-US" dirty="0"/>
              <a:t>, a </a:t>
            </a:r>
            <a:r>
              <a:rPr lang="en-US" dirty="0" err="1"/>
              <a:t>tecnologia</a:t>
            </a:r>
            <a:r>
              <a:rPr lang="en-US" dirty="0"/>
              <a:t> </a:t>
            </a:r>
            <a:r>
              <a:rPr lang="en-US" dirty="0" err="1"/>
              <a:t>blockchain</a:t>
            </a:r>
            <a:r>
              <a:rPr lang="en-US" dirty="0"/>
              <a:t> tem </a:t>
            </a:r>
            <a:r>
              <a:rPr lang="en-US" dirty="0" err="1"/>
              <a:t>três</a:t>
            </a:r>
            <a:r>
              <a:rPr lang="en-US" dirty="0"/>
              <a:t> </a:t>
            </a:r>
            <a:r>
              <a:rPr lang="en-US" dirty="0" err="1"/>
              <a:t>características</a:t>
            </a:r>
            <a:r>
              <a:rPr lang="en-US" dirty="0"/>
              <a:t> </a:t>
            </a:r>
            <a:r>
              <a:rPr lang="en-US" dirty="0" err="1"/>
              <a:t>principais</a:t>
            </a:r>
            <a:r>
              <a:rPr lang="en-US" dirty="0"/>
              <a:t> a </a:t>
            </a:r>
            <a:r>
              <a:rPr lang="en-US" dirty="0" err="1"/>
              <a:t>seguir</a:t>
            </a:r>
            <a:r>
              <a:rPr lang="en-US" dirty="0"/>
              <a:t>:</a:t>
            </a:r>
          </a:p>
          <a:p>
            <a:pPr algn="just"/>
            <a:r>
              <a:rPr lang="en-US" dirty="0"/>
              <a:t> </a:t>
            </a:r>
          </a:p>
          <a:p>
            <a:pPr algn="just"/>
            <a:r>
              <a:rPr lang="en-US" b="1" dirty="0" err="1">
                <a:solidFill>
                  <a:srgbClr val="F79037"/>
                </a:solidFill>
              </a:rPr>
              <a:t>Descentralização</a:t>
            </a:r>
            <a:endParaRPr lang="en-US" b="1" dirty="0">
              <a:solidFill>
                <a:srgbClr val="F79037"/>
              </a:solidFill>
            </a:endParaRPr>
          </a:p>
          <a:p>
            <a:pPr algn="just"/>
            <a:r>
              <a:rPr lang="en-US" dirty="0"/>
              <a:t>A </a:t>
            </a:r>
            <a:r>
              <a:rPr lang="en-US" dirty="0" err="1"/>
              <a:t>descentralização</a:t>
            </a:r>
            <a:r>
              <a:rPr lang="en-US" dirty="0"/>
              <a:t> </a:t>
            </a:r>
            <a:r>
              <a:rPr lang="en-US" dirty="0" err="1"/>
              <a:t>em</a:t>
            </a:r>
            <a:r>
              <a:rPr lang="en-US" dirty="0"/>
              <a:t> </a:t>
            </a:r>
            <a:r>
              <a:rPr lang="en-US" dirty="0" err="1"/>
              <a:t>blockchain</a:t>
            </a:r>
            <a:r>
              <a:rPr lang="en-US" dirty="0"/>
              <a:t> </a:t>
            </a:r>
            <a:r>
              <a:rPr lang="en-US" dirty="0" err="1"/>
              <a:t>refere</a:t>
            </a:r>
            <a:r>
              <a:rPr lang="en-US" dirty="0"/>
              <a:t>-se </a:t>
            </a:r>
            <a:r>
              <a:rPr lang="en-US" dirty="0" err="1"/>
              <a:t>à</a:t>
            </a:r>
            <a:r>
              <a:rPr lang="en-US" dirty="0"/>
              <a:t> </a:t>
            </a:r>
            <a:r>
              <a:rPr lang="en-US" dirty="0" err="1"/>
              <a:t>transferência</a:t>
            </a:r>
            <a:r>
              <a:rPr lang="en-US" dirty="0"/>
              <a:t> de </a:t>
            </a:r>
            <a:r>
              <a:rPr lang="en-US" dirty="0" err="1"/>
              <a:t>controle</a:t>
            </a:r>
            <a:r>
              <a:rPr lang="en-US" dirty="0"/>
              <a:t> e </a:t>
            </a:r>
            <a:r>
              <a:rPr lang="en-US" dirty="0" err="1"/>
              <a:t>tomada</a:t>
            </a:r>
            <a:r>
              <a:rPr lang="en-US" dirty="0"/>
              <a:t> de </a:t>
            </a:r>
            <a:r>
              <a:rPr lang="en-US" dirty="0" err="1"/>
              <a:t>decisão</a:t>
            </a:r>
            <a:r>
              <a:rPr lang="en-US" dirty="0"/>
              <a:t> de </a:t>
            </a:r>
            <a:r>
              <a:rPr lang="en-US" dirty="0" err="1"/>
              <a:t>uma</a:t>
            </a:r>
            <a:r>
              <a:rPr lang="en-US" dirty="0"/>
              <a:t> </a:t>
            </a:r>
            <a:r>
              <a:rPr lang="en-US" dirty="0" err="1"/>
              <a:t>entidade</a:t>
            </a:r>
            <a:r>
              <a:rPr lang="en-US" dirty="0"/>
              <a:t> </a:t>
            </a:r>
            <a:r>
              <a:rPr lang="en-US" dirty="0" err="1"/>
              <a:t>centralizada</a:t>
            </a:r>
            <a:r>
              <a:rPr lang="en-US" dirty="0"/>
              <a:t> (</a:t>
            </a:r>
            <a:r>
              <a:rPr lang="en-US" dirty="0" err="1"/>
              <a:t>ou</a:t>
            </a:r>
            <a:r>
              <a:rPr lang="en-US" dirty="0"/>
              <a:t> </a:t>
            </a:r>
            <a:r>
              <a:rPr lang="en-US" dirty="0" err="1"/>
              <a:t>seja</a:t>
            </a:r>
            <a:r>
              <a:rPr lang="en-US" dirty="0"/>
              <a:t>, </a:t>
            </a:r>
            <a:r>
              <a:rPr lang="en-US" dirty="0" err="1"/>
              <a:t>indivíduo</a:t>
            </a:r>
            <a:r>
              <a:rPr lang="en-US" dirty="0"/>
              <a:t>, </a:t>
            </a:r>
            <a:r>
              <a:rPr lang="en-US" dirty="0" err="1"/>
              <a:t>organização</a:t>
            </a:r>
            <a:r>
              <a:rPr lang="en-US" dirty="0"/>
              <a:t>, </a:t>
            </a:r>
            <a:r>
              <a:rPr lang="en-US" dirty="0" err="1"/>
              <a:t>grupo</a:t>
            </a:r>
            <a:r>
              <a:rPr lang="en-US" dirty="0"/>
              <a:t>) </a:t>
            </a:r>
            <a:r>
              <a:rPr lang="en-US" dirty="0" err="1"/>
              <a:t>para</a:t>
            </a:r>
            <a:r>
              <a:rPr lang="en-US" dirty="0"/>
              <a:t> </a:t>
            </a:r>
            <a:r>
              <a:rPr lang="en-US" dirty="0" err="1"/>
              <a:t>uma</a:t>
            </a:r>
            <a:r>
              <a:rPr lang="en-US" dirty="0"/>
              <a:t> </a:t>
            </a:r>
            <a:r>
              <a:rPr lang="en-US" dirty="0" err="1"/>
              <a:t>rede</a:t>
            </a:r>
            <a:r>
              <a:rPr lang="en-US" dirty="0"/>
              <a:t> </a:t>
            </a:r>
            <a:r>
              <a:rPr lang="en-US" dirty="0" err="1"/>
              <a:t>distribuída</a:t>
            </a:r>
            <a:r>
              <a:rPr lang="en-US" dirty="0"/>
              <a:t>. As </a:t>
            </a:r>
            <a:r>
              <a:rPr lang="en-US" dirty="0" err="1"/>
              <a:t>redes</a:t>
            </a:r>
            <a:r>
              <a:rPr lang="en-US" dirty="0"/>
              <a:t> </a:t>
            </a:r>
            <a:r>
              <a:rPr lang="en-US" dirty="0" err="1"/>
              <a:t>blockchain</a:t>
            </a:r>
            <a:r>
              <a:rPr lang="en-US" dirty="0"/>
              <a:t> </a:t>
            </a:r>
            <a:r>
              <a:rPr lang="en-US" dirty="0" err="1"/>
              <a:t>descentralizadas</a:t>
            </a:r>
            <a:r>
              <a:rPr lang="en-US" dirty="0"/>
              <a:t> </a:t>
            </a:r>
            <a:r>
              <a:rPr lang="en-US" dirty="0" err="1"/>
              <a:t>usam</a:t>
            </a:r>
            <a:r>
              <a:rPr lang="en-US" dirty="0"/>
              <a:t> </a:t>
            </a:r>
            <a:r>
              <a:rPr lang="en-US" dirty="0" err="1"/>
              <a:t>transparência</a:t>
            </a:r>
            <a:r>
              <a:rPr lang="en-US" dirty="0"/>
              <a:t> </a:t>
            </a:r>
            <a:r>
              <a:rPr lang="en-US" dirty="0" err="1"/>
              <a:t>para</a:t>
            </a:r>
            <a:r>
              <a:rPr lang="en-US" dirty="0"/>
              <a:t> </a:t>
            </a:r>
            <a:r>
              <a:rPr lang="en-US" dirty="0" err="1"/>
              <a:t>reduzir</a:t>
            </a:r>
            <a:r>
              <a:rPr lang="en-US" dirty="0"/>
              <a:t> a </a:t>
            </a:r>
            <a:r>
              <a:rPr lang="en-US" dirty="0" err="1"/>
              <a:t>necessidade</a:t>
            </a:r>
            <a:r>
              <a:rPr lang="en-US" dirty="0"/>
              <a:t> de </a:t>
            </a:r>
            <a:r>
              <a:rPr lang="en-US" dirty="0" err="1"/>
              <a:t>confiança</a:t>
            </a:r>
            <a:r>
              <a:rPr lang="en-US" dirty="0"/>
              <a:t> entre </a:t>
            </a:r>
            <a:r>
              <a:rPr lang="en-US" dirty="0" err="1"/>
              <a:t>os</a:t>
            </a:r>
            <a:r>
              <a:rPr lang="en-US" dirty="0"/>
              <a:t> </a:t>
            </a:r>
            <a:r>
              <a:rPr lang="en-US" dirty="0" err="1"/>
              <a:t>participantes</a:t>
            </a:r>
            <a:r>
              <a:rPr lang="en-US" dirty="0"/>
              <a:t>. </a:t>
            </a:r>
            <a:r>
              <a:rPr lang="en-US" dirty="0" err="1"/>
              <a:t>Essas</a:t>
            </a:r>
            <a:r>
              <a:rPr lang="en-US" dirty="0"/>
              <a:t> </a:t>
            </a:r>
            <a:r>
              <a:rPr lang="en-US" dirty="0" err="1"/>
              <a:t>redes</a:t>
            </a:r>
            <a:r>
              <a:rPr lang="en-US" dirty="0"/>
              <a:t> </a:t>
            </a:r>
            <a:r>
              <a:rPr lang="en-US" dirty="0" err="1"/>
              <a:t>também</a:t>
            </a:r>
            <a:r>
              <a:rPr lang="en-US" dirty="0"/>
              <a:t> </a:t>
            </a:r>
            <a:r>
              <a:rPr lang="en-US" dirty="0" err="1"/>
              <a:t>impedem</a:t>
            </a:r>
            <a:r>
              <a:rPr lang="en-US" dirty="0"/>
              <a:t> </a:t>
            </a:r>
            <a:r>
              <a:rPr lang="en-US" dirty="0" err="1"/>
              <a:t>que</a:t>
            </a:r>
            <a:r>
              <a:rPr lang="en-US" dirty="0"/>
              <a:t> </a:t>
            </a:r>
            <a:r>
              <a:rPr lang="en-US" dirty="0" err="1"/>
              <a:t>os</a:t>
            </a:r>
            <a:r>
              <a:rPr lang="en-US" dirty="0"/>
              <a:t> </a:t>
            </a:r>
            <a:r>
              <a:rPr lang="en-US" dirty="0" err="1"/>
              <a:t>participantes</a:t>
            </a:r>
            <a:r>
              <a:rPr lang="en-US" dirty="0"/>
              <a:t> </a:t>
            </a:r>
            <a:r>
              <a:rPr lang="en-US" dirty="0" err="1"/>
              <a:t>exerçam</a:t>
            </a:r>
            <a:r>
              <a:rPr lang="en-US" dirty="0"/>
              <a:t> </a:t>
            </a:r>
            <a:r>
              <a:rPr lang="en-US" dirty="0" err="1"/>
              <a:t>autoridade</a:t>
            </a:r>
            <a:r>
              <a:rPr lang="en-US" dirty="0"/>
              <a:t> </a:t>
            </a:r>
            <a:r>
              <a:rPr lang="en-US" dirty="0" err="1"/>
              <a:t>ou</a:t>
            </a:r>
            <a:r>
              <a:rPr lang="en-US" dirty="0"/>
              <a:t> </a:t>
            </a:r>
            <a:r>
              <a:rPr lang="en-US" dirty="0" err="1"/>
              <a:t>controlo</a:t>
            </a:r>
            <a:r>
              <a:rPr lang="en-US" dirty="0"/>
              <a:t> </a:t>
            </a:r>
            <a:r>
              <a:rPr lang="en-US" dirty="0" err="1"/>
              <a:t>excessivos</a:t>
            </a:r>
            <a:r>
              <a:rPr lang="en-US" dirty="0"/>
              <a:t> </a:t>
            </a:r>
            <a:r>
              <a:rPr lang="en-US" dirty="0" err="1"/>
              <a:t>uns</a:t>
            </a:r>
            <a:r>
              <a:rPr lang="en-US" dirty="0"/>
              <a:t> </a:t>
            </a:r>
            <a:r>
              <a:rPr lang="en-US" dirty="0" err="1"/>
              <a:t>sobre</a:t>
            </a:r>
            <a:r>
              <a:rPr lang="en-US" dirty="0"/>
              <a:t> </a:t>
            </a:r>
            <a:r>
              <a:rPr lang="en-US" dirty="0" err="1"/>
              <a:t>os</a:t>
            </a:r>
            <a:r>
              <a:rPr lang="en-US" dirty="0"/>
              <a:t> outros de forma a </a:t>
            </a:r>
            <a:r>
              <a:rPr lang="en-US" dirty="0" err="1"/>
              <a:t>degradar</a:t>
            </a:r>
            <a:r>
              <a:rPr lang="en-US" dirty="0"/>
              <a:t> a </a:t>
            </a:r>
            <a:r>
              <a:rPr lang="en-US" dirty="0" err="1"/>
              <a:t>funcionalidade</a:t>
            </a:r>
            <a:r>
              <a:rPr lang="en-US" dirty="0"/>
              <a:t> da </a:t>
            </a:r>
            <a:r>
              <a:rPr lang="en-US" dirty="0" err="1"/>
              <a:t>rede</a:t>
            </a:r>
            <a:r>
              <a:rPr lang="en-US" dirty="0"/>
              <a:t>.</a:t>
            </a:r>
          </a:p>
          <a:p>
            <a:pPr algn="just"/>
            <a:endParaRPr lang="en-US" b="1" dirty="0">
              <a:solidFill>
                <a:srgbClr val="F79037"/>
              </a:solidFill>
            </a:endParaRPr>
          </a:p>
          <a:p>
            <a:pPr algn="just"/>
            <a:r>
              <a:rPr lang="en-US" b="1" dirty="0" err="1">
                <a:solidFill>
                  <a:srgbClr val="F79037"/>
                </a:solidFill>
              </a:rPr>
              <a:t>Imutabilidade</a:t>
            </a:r>
            <a:endParaRPr lang="en-US" b="1" dirty="0">
              <a:solidFill>
                <a:srgbClr val="F79037"/>
              </a:solidFill>
            </a:endParaRPr>
          </a:p>
          <a:p>
            <a:pPr algn="just"/>
            <a:r>
              <a:rPr lang="en-US" dirty="0" err="1"/>
              <a:t>Imutabilidade</a:t>
            </a:r>
            <a:r>
              <a:rPr lang="en-US" dirty="0"/>
              <a:t> </a:t>
            </a:r>
            <a:r>
              <a:rPr lang="en-US" dirty="0" err="1"/>
              <a:t>significa</a:t>
            </a:r>
            <a:r>
              <a:rPr lang="en-US" dirty="0"/>
              <a:t> </a:t>
            </a:r>
            <a:r>
              <a:rPr lang="en-US" dirty="0" err="1"/>
              <a:t>que</a:t>
            </a:r>
            <a:r>
              <a:rPr lang="en-US" dirty="0"/>
              <a:t> </a:t>
            </a:r>
            <a:r>
              <a:rPr lang="en-US" dirty="0" err="1"/>
              <a:t>algo</a:t>
            </a:r>
            <a:r>
              <a:rPr lang="en-US" dirty="0"/>
              <a:t> </a:t>
            </a:r>
            <a:r>
              <a:rPr lang="en-US" dirty="0" err="1"/>
              <a:t>não</a:t>
            </a:r>
            <a:r>
              <a:rPr lang="en-US" dirty="0"/>
              <a:t> </a:t>
            </a:r>
            <a:r>
              <a:rPr lang="en-US" dirty="0" err="1"/>
              <a:t>pode</a:t>
            </a:r>
            <a:r>
              <a:rPr lang="en-US" dirty="0"/>
              <a:t> </a:t>
            </a:r>
            <a:r>
              <a:rPr lang="en-US" dirty="0" err="1"/>
              <a:t>ser</a:t>
            </a:r>
            <a:r>
              <a:rPr lang="en-US" dirty="0"/>
              <a:t> </a:t>
            </a:r>
            <a:r>
              <a:rPr lang="en-US" dirty="0" err="1"/>
              <a:t>mudado</a:t>
            </a:r>
            <a:r>
              <a:rPr lang="en-US" dirty="0"/>
              <a:t> </a:t>
            </a:r>
            <a:r>
              <a:rPr lang="en-US" dirty="0" err="1"/>
              <a:t>ou</a:t>
            </a:r>
            <a:r>
              <a:rPr lang="en-US" dirty="0"/>
              <a:t> </a:t>
            </a:r>
            <a:r>
              <a:rPr lang="en-US" dirty="0" err="1"/>
              <a:t>alterado</a:t>
            </a:r>
            <a:r>
              <a:rPr lang="en-US" dirty="0"/>
              <a:t>. </a:t>
            </a:r>
            <a:r>
              <a:rPr lang="en-US" dirty="0" err="1"/>
              <a:t>Nenhum</a:t>
            </a:r>
            <a:r>
              <a:rPr lang="en-US" dirty="0"/>
              <a:t> </a:t>
            </a:r>
            <a:r>
              <a:rPr lang="en-US" dirty="0" err="1"/>
              <a:t>participante</a:t>
            </a:r>
            <a:r>
              <a:rPr lang="en-US" dirty="0"/>
              <a:t> </a:t>
            </a:r>
            <a:r>
              <a:rPr lang="en-US" dirty="0" err="1"/>
              <a:t>pode</a:t>
            </a:r>
            <a:r>
              <a:rPr lang="en-US" dirty="0"/>
              <a:t> </a:t>
            </a:r>
            <a:r>
              <a:rPr lang="en-US" dirty="0" err="1"/>
              <a:t>adulterar</a:t>
            </a:r>
            <a:r>
              <a:rPr lang="en-US" dirty="0"/>
              <a:t> </a:t>
            </a:r>
            <a:r>
              <a:rPr lang="en-US" dirty="0" err="1"/>
              <a:t>uma</a:t>
            </a:r>
            <a:r>
              <a:rPr lang="en-US" dirty="0"/>
              <a:t> </a:t>
            </a:r>
            <a:r>
              <a:rPr lang="en-US" dirty="0" err="1"/>
              <a:t>transação</a:t>
            </a:r>
            <a:r>
              <a:rPr lang="en-US" dirty="0"/>
              <a:t> </a:t>
            </a:r>
            <a:r>
              <a:rPr lang="en-US" dirty="0" err="1"/>
              <a:t>depois</a:t>
            </a:r>
            <a:r>
              <a:rPr lang="en-US" dirty="0"/>
              <a:t> do </a:t>
            </a:r>
            <a:r>
              <a:rPr lang="en-US" dirty="0" err="1"/>
              <a:t>registo</a:t>
            </a:r>
            <a:r>
              <a:rPr lang="en-US" dirty="0"/>
              <a:t> </a:t>
            </a:r>
            <a:r>
              <a:rPr lang="en-US" dirty="0" err="1"/>
              <a:t>nó</a:t>
            </a:r>
            <a:r>
              <a:rPr lang="en-US" dirty="0"/>
              <a:t> no </a:t>
            </a:r>
            <a:r>
              <a:rPr lang="en-US" dirty="0" err="1"/>
              <a:t>registo</a:t>
            </a:r>
            <a:r>
              <a:rPr lang="en-US" dirty="0"/>
              <a:t> </a:t>
            </a:r>
            <a:r>
              <a:rPr lang="en-US" dirty="0" err="1"/>
              <a:t>compartilhado</a:t>
            </a:r>
            <a:r>
              <a:rPr lang="en-US" dirty="0"/>
              <a:t>. Se um </a:t>
            </a:r>
            <a:r>
              <a:rPr lang="en-US" dirty="0" err="1"/>
              <a:t>registo</a:t>
            </a:r>
            <a:r>
              <a:rPr lang="en-US" dirty="0"/>
              <a:t> de </a:t>
            </a:r>
            <a:r>
              <a:rPr lang="en-US" dirty="0" err="1"/>
              <a:t>transação</a:t>
            </a:r>
            <a:r>
              <a:rPr lang="en-US" dirty="0"/>
              <a:t> </a:t>
            </a:r>
            <a:r>
              <a:rPr lang="en-US" dirty="0" err="1"/>
              <a:t>incluir</a:t>
            </a:r>
            <a:r>
              <a:rPr lang="en-US" dirty="0"/>
              <a:t> um </a:t>
            </a:r>
            <a:r>
              <a:rPr lang="en-US" dirty="0" err="1"/>
              <a:t>erro</a:t>
            </a:r>
            <a:r>
              <a:rPr lang="en-US" dirty="0"/>
              <a:t>, </a:t>
            </a:r>
            <a:r>
              <a:rPr lang="en-US" dirty="0" err="1"/>
              <a:t>deve</a:t>
            </a:r>
            <a:r>
              <a:rPr lang="en-US" dirty="0"/>
              <a:t>-se </a:t>
            </a:r>
            <a:r>
              <a:rPr lang="en-US" dirty="0" err="1"/>
              <a:t>adicionar</a:t>
            </a:r>
            <a:r>
              <a:rPr lang="en-US" dirty="0"/>
              <a:t> </a:t>
            </a:r>
            <a:r>
              <a:rPr lang="en-US" dirty="0" err="1"/>
              <a:t>uma</a:t>
            </a:r>
            <a:r>
              <a:rPr lang="en-US" dirty="0"/>
              <a:t> nova </a:t>
            </a:r>
            <a:r>
              <a:rPr lang="en-US" dirty="0" err="1"/>
              <a:t>transação</a:t>
            </a:r>
            <a:r>
              <a:rPr lang="en-US" dirty="0"/>
              <a:t> </a:t>
            </a:r>
            <a:r>
              <a:rPr lang="en-US" dirty="0" err="1"/>
              <a:t>para</a:t>
            </a:r>
            <a:r>
              <a:rPr lang="en-US" dirty="0"/>
              <a:t> </a:t>
            </a:r>
            <a:r>
              <a:rPr lang="en-US" dirty="0" err="1"/>
              <a:t>reverter</a:t>
            </a:r>
            <a:r>
              <a:rPr lang="en-US" dirty="0"/>
              <a:t> o </a:t>
            </a:r>
            <a:r>
              <a:rPr lang="en-US" dirty="0" err="1"/>
              <a:t>erro</a:t>
            </a:r>
            <a:r>
              <a:rPr lang="en-US" dirty="0"/>
              <a:t>, e </a:t>
            </a:r>
            <a:r>
              <a:rPr lang="en-US" dirty="0" err="1"/>
              <a:t>ambas</a:t>
            </a:r>
            <a:r>
              <a:rPr lang="en-US" dirty="0"/>
              <a:t> as </a:t>
            </a:r>
            <a:r>
              <a:rPr lang="en-US" dirty="0" err="1"/>
              <a:t>transações</a:t>
            </a:r>
            <a:r>
              <a:rPr lang="en-US" dirty="0"/>
              <a:t> </a:t>
            </a:r>
            <a:r>
              <a:rPr lang="en-US" dirty="0" err="1"/>
              <a:t>ficam</a:t>
            </a:r>
            <a:r>
              <a:rPr lang="en-US" dirty="0"/>
              <a:t> </a:t>
            </a:r>
            <a:r>
              <a:rPr lang="en-US" dirty="0" err="1"/>
              <a:t>visíveis</a:t>
            </a:r>
            <a:r>
              <a:rPr lang="en-US" dirty="0"/>
              <a:t> </a:t>
            </a:r>
            <a:r>
              <a:rPr lang="en-US" dirty="0" err="1"/>
              <a:t>para</a:t>
            </a:r>
            <a:r>
              <a:rPr lang="en-US" dirty="0"/>
              <a:t> a </a:t>
            </a:r>
            <a:r>
              <a:rPr lang="en-US" dirty="0" err="1"/>
              <a:t>rede</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209552"/>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rPr>
              <a:t>Consenso</a:t>
            </a:r>
            <a:endParaRPr lang="en-US" b="1" dirty="0">
              <a:solidFill>
                <a:srgbClr val="F79037"/>
              </a:solidFill>
            </a:endParaRPr>
          </a:p>
          <a:p>
            <a:pPr algn="just"/>
            <a:r>
              <a:rPr lang="en-US" dirty="0">
                <a:solidFill>
                  <a:schemeClr val="tx1"/>
                </a:solidFill>
              </a:rPr>
              <a:t>Um </a:t>
            </a:r>
            <a:r>
              <a:rPr lang="en-US" dirty="0" err="1">
                <a:solidFill>
                  <a:schemeClr val="tx1"/>
                </a:solidFill>
              </a:rPr>
              <a:t>sistema</a:t>
            </a:r>
            <a:r>
              <a:rPr lang="en-US" dirty="0">
                <a:solidFill>
                  <a:schemeClr val="tx1"/>
                </a:solidFill>
              </a:rPr>
              <a:t> </a:t>
            </a:r>
            <a:r>
              <a:rPr lang="en-US" dirty="0" err="1">
                <a:solidFill>
                  <a:schemeClr val="tx1"/>
                </a:solidFill>
              </a:rPr>
              <a:t>blockchain</a:t>
            </a:r>
            <a:r>
              <a:rPr lang="en-US" dirty="0">
                <a:solidFill>
                  <a:schemeClr val="tx1"/>
                </a:solidFill>
              </a:rPr>
              <a:t> </a:t>
            </a:r>
            <a:r>
              <a:rPr lang="en-US" dirty="0" err="1">
                <a:solidFill>
                  <a:schemeClr val="tx1"/>
                </a:solidFill>
              </a:rPr>
              <a:t>estabelece</a:t>
            </a:r>
            <a:r>
              <a:rPr lang="en-US" dirty="0">
                <a:solidFill>
                  <a:schemeClr val="tx1"/>
                </a:solidFill>
              </a:rPr>
              <a:t> </a:t>
            </a:r>
            <a:r>
              <a:rPr lang="en-US" dirty="0" err="1">
                <a:solidFill>
                  <a:schemeClr val="tx1"/>
                </a:solidFill>
              </a:rPr>
              <a:t>regras</a:t>
            </a:r>
            <a:r>
              <a:rPr lang="en-US" dirty="0">
                <a:solidFill>
                  <a:schemeClr val="tx1"/>
                </a:solidFill>
              </a:rPr>
              <a:t> </a:t>
            </a:r>
            <a:r>
              <a:rPr lang="en-US" dirty="0" err="1">
                <a:solidFill>
                  <a:schemeClr val="tx1"/>
                </a:solidFill>
              </a:rPr>
              <a:t>sobre</a:t>
            </a:r>
            <a:r>
              <a:rPr lang="en-US" dirty="0">
                <a:solidFill>
                  <a:schemeClr val="tx1"/>
                </a:solidFill>
              </a:rPr>
              <a:t> o </a:t>
            </a:r>
            <a:r>
              <a:rPr lang="en-US" dirty="0" err="1">
                <a:solidFill>
                  <a:schemeClr val="tx1"/>
                </a:solidFill>
              </a:rPr>
              <a:t>consentimento</a:t>
            </a:r>
            <a:r>
              <a:rPr lang="en-US" dirty="0">
                <a:solidFill>
                  <a:schemeClr val="tx1"/>
                </a:solidFill>
              </a:rPr>
              <a:t> do </a:t>
            </a:r>
            <a:r>
              <a:rPr lang="en-US" dirty="0" err="1">
                <a:solidFill>
                  <a:schemeClr val="tx1"/>
                </a:solidFill>
              </a:rPr>
              <a:t>participante</a:t>
            </a:r>
            <a:r>
              <a:rPr lang="en-US" dirty="0">
                <a:solidFill>
                  <a:schemeClr val="tx1"/>
                </a:solidFill>
              </a:rPr>
              <a:t> </a:t>
            </a:r>
            <a:r>
              <a:rPr lang="en-US" dirty="0" err="1">
                <a:solidFill>
                  <a:schemeClr val="tx1"/>
                </a:solidFill>
              </a:rPr>
              <a:t>para</a:t>
            </a:r>
            <a:r>
              <a:rPr lang="en-US" dirty="0">
                <a:solidFill>
                  <a:schemeClr val="tx1"/>
                </a:solidFill>
              </a:rPr>
              <a:t> registrar </a:t>
            </a:r>
            <a:r>
              <a:rPr lang="en-US" dirty="0" err="1">
                <a:solidFill>
                  <a:schemeClr val="tx1"/>
                </a:solidFill>
              </a:rPr>
              <a:t>transações</a:t>
            </a:r>
            <a:r>
              <a:rPr lang="en-US" dirty="0">
                <a:solidFill>
                  <a:schemeClr val="tx1"/>
                </a:solidFill>
              </a:rPr>
              <a:t>. </a:t>
            </a:r>
            <a:r>
              <a:rPr lang="en-US" dirty="0" err="1">
                <a:solidFill>
                  <a:schemeClr val="tx1"/>
                </a:solidFill>
              </a:rPr>
              <a:t>Você</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registar</a:t>
            </a:r>
            <a:r>
              <a:rPr lang="en-US" dirty="0">
                <a:solidFill>
                  <a:schemeClr val="tx1"/>
                </a:solidFill>
              </a:rPr>
              <a:t> </a:t>
            </a:r>
            <a:r>
              <a:rPr lang="en-US" dirty="0" err="1">
                <a:solidFill>
                  <a:schemeClr val="tx1"/>
                </a:solidFill>
              </a:rPr>
              <a:t>novas</a:t>
            </a:r>
            <a:r>
              <a:rPr lang="en-US" dirty="0">
                <a:solidFill>
                  <a:schemeClr val="tx1"/>
                </a:solidFill>
              </a:rPr>
              <a:t> </a:t>
            </a:r>
            <a:r>
              <a:rPr lang="en-US" dirty="0" err="1">
                <a:solidFill>
                  <a:schemeClr val="tx1"/>
                </a:solidFill>
              </a:rPr>
              <a:t>transações</a:t>
            </a:r>
            <a:r>
              <a:rPr lang="en-US" dirty="0">
                <a:solidFill>
                  <a:schemeClr val="tx1"/>
                </a:solidFill>
              </a:rPr>
              <a:t> </a:t>
            </a:r>
            <a:r>
              <a:rPr lang="en-US" dirty="0" err="1">
                <a:solidFill>
                  <a:schemeClr val="tx1"/>
                </a:solidFill>
              </a:rPr>
              <a:t>somente</a:t>
            </a:r>
            <a:r>
              <a:rPr lang="en-US" dirty="0">
                <a:solidFill>
                  <a:schemeClr val="tx1"/>
                </a:solidFill>
              </a:rPr>
              <a:t> </a:t>
            </a:r>
            <a:r>
              <a:rPr lang="en-US" dirty="0" err="1">
                <a:solidFill>
                  <a:schemeClr val="tx1"/>
                </a:solidFill>
              </a:rPr>
              <a:t>quando</a:t>
            </a:r>
            <a:r>
              <a:rPr lang="en-US" dirty="0">
                <a:solidFill>
                  <a:schemeClr val="tx1"/>
                </a:solidFill>
              </a:rPr>
              <a:t> a </a:t>
            </a:r>
            <a:r>
              <a:rPr lang="en-US" dirty="0" err="1">
                <a:solidFill>
                  <a:schemeClr val="tx1"/>
                </a:solidFill>
              </a:rPr>
              <a:t>maioria</a:t>
            </a:r>
            <a:r>
              <a:rPr lang="en-US" dirty="0">
                <a:solidFill>
                  <a:schemeClr val="tx1"/>
                </a:solidFill>
              </a:rPr>
              <a:t> dos </a:t>
            </a:r>
            <a:r>
              <a:rPr lang="en-US" dirty="0" err="1">
                <a:solidFill>
                  <a:schemeClr val="tx1"/>
                </a:solidFill>
              </a:rPr>
              <a:t>participantes</a:t>
            </a:r>
            <a:r>
              <a:rPr lang="en-US" dirty="0">
                <a:solidFill>
                  <a:schemeClr val="tx1"/>
                </a:solidFill>
              </a:rPr>
              <a:t> da </a:t>
            </a:r>
            <a:r>
              <a:rPr lang="en-US" dirty="0" err="1">
                <a:solidFill>
                  <a:schemeClr val="tx1"/>
                </a:solidFill>
              </a:rPr>
              <a:t>rede</a:t>
            </a:r>
            <a:r>
              <a:rPr lang="en-US" dirty="0">
                <a:solidFill>
                  <a:schemeClr val="tx1"/>
                </a:solidFill>
              </a:rPr>
              <a:t> der o </a:t>
            </a:r>
            <a:r>
              <a:rPr lang="en-US" dirty="0" err="1">
                <a:solidFill>
                  <a:schemeClr val="tx1"/>
                </a:solidFill>
              </a:rPr>
              <a:t>seu</a:t>
            </a:r>
            <a:r>
              <a:rPr lang="en-US" dirty="0">
                <a:solidFill>
                  <a:schemeClr val="tx1"/>
                </a:solidFill>
              </a:rPr>
              <a:t> </a:t>
            </a:r>
            <a:r>
              <a:rPr lang="en-US" dirty="0" err="1">
                <a:solidFill>
                  <a:schemeClr val="tx1"/>
                </a:solidFill>
              </a:rPr>
              <a:t>consentimento</a:t>
            </a:r>
            <a:r>
              <a:rPr lang="en-US" dirty="0">
                <a:solidFill>
                  <a:schemeClr val="tx1"/>
                </a:solidFill>
              </a:rPr>
              <a:t>. </a:t>
            </a:r>
            <a:r>
              <a:rPr lang="en-US" dirty="0" err="1">
                <a:solidFill>
                  <a:schemeClr val="tx1"/>
                </a:solidFill>
              </a:rPr>
              <a:t>Figurativamente</a:t>
            </a:r>
            <a:r>
              <a:rPr lang="en-US" dirty="0">
                <a:solidFill>
                  <a:schemeClr val="tx1"/>
                </a:solidFill>
              </a:rPr>
              <a:t>, o </a:t>
            </a:r>
            <a:r>
              <a:rPr lang="en-US" dirty="0" err="1">
                <a:solidFill>
                  <a:schemeClr val="tx1"/>
                </a:solidFill>
              </a:rPr>
              <a:t>blockchain</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pensado</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cadeia</a:t>
            </a:r>
            <a:r>
              <a:rPr lang="en-US" dirty="0">
                <a:solidFill>
                  <a:schemeClr val="tx1"/>
                </a:solidFill>
              </a:rPr>
              <a:t> de </a:t>
            </a:r>
            <a:r>
              <a:rPr lang="en-US" dirty="0" err="1">
                <a:solidFill>
                  <a:schemeClr val="tx1"/>
                </a:solidFill>
              </a:rPr>
              <a:t>blocos</a:t>
            </a:r>
            <a:r>
              <a:rPr lang="en-US" dirty="0">
                <a:solidFill>
                  <a:schemeClr val="tx1"/>
                </a:solidFill>
              </a:rPr>
              <a:t>, </a:t>
            </a:r>
            <a:r>
              <a:rPr lang="en-US" dirty="0" err="1">
                <a:solidFill>
                  <a:schemeClr val="tx1"/>
                </a:solidFill>
              </a:rPr>
              <a:t>cada</a:t>
            </a:r>
            <a:r>
              <a:rPr lang="en-US" dirty="0">
                <a:solidFill>
                  <a:schemeClr val="tx1"/>
                </a:solidFill>
              </a:rPr>
              <a:t> um dos </a:t>
            </a:r>
            <a:r>
              <a:rPr lang="en-US" dirty="0" err="1">
                <a:solidFill>
                  <a:schemeClr val="tx1"/>
                </a:solidFill>
              </a:rPr>
              <a:t>quais</a:t>
            </a:r>
            <a:r>
              <a:rPr lang="en-US" dirty="0">
                <a:solidFill>
                  <a:schemeClr val="tx1"/>
                </a:solidFill>
              </a:rPr>
              <a:t> </a:t>
            </a:r>
            <a:r>
              <a:rPr lang="en-US" dirty="0" err="1">
                <a:solidFill>
                  <a:schemeClr val="tx1"/>
                </a:solidFill>
              </a:rPr>
              <a:t>liga</a:t>
            </a:r>
            <a:r>
              <a:rPr lang="en-US" dirty="0">
                <a:solidFill>
                  <a:schemeClr val="tx1"/>
                </a:solidFill>
              </a:rPr>
              <a:t> </a:t>
            </a:r>
            <a:r>
              <a:rPr lang="en-US" dirty="0" err="1">
                <a:solidFill>
                  <a:schemeClr val="tx1"/>
                </a:solidFill>
              </a:rPr>
              <a:t>os</a:t>
            </a:r>
            <a:r>
              <a:rPr lang="en-US" dirty="0">
                <a:solidFill>
                  <a:schemeClr val="tx1"/>
                </a:solidFill>
              </a:rPr>
              <a:t> dados da </a:t>
            </a:r>
            <a:r>
              <a:rPr lang="en-US" dirty="0" err="1">
                <a:solidFill>
                  <a:schemeClr val="tx1"/>
                </a:solidFill>
              </a:rPr>
              <a:t>transação</a:t>
            </a:r>
            <a:r>
              <a:rPr lang="en-US" dirty="0">
                <a:solidFill>
                  <a:schemeClr val="tx1"/>
                </a:solidFill>
              </a:rPr>
              <a:t>. As </a:t>
            </a:r>
            <a:r>
              <a:rPr lang="en-US" dirty="0" err="1">
                <a:solidFill>
                  <a:schemeClr val="tx1"/>
                </a:solidFill>
              </a:rPr>
              <a:t>transações</a:t>
            </a:r>
            <a:r>
              <a:rPr lang="en-US" dirty="0">
                <a:solidFill>
                  <a:schemeClr val="tx1"/>
                </a:solidFill>
              </a:rPr>
              <a:t> são </a:t>
            </a:r>
            <a:r>
              <a:rPr lang="en-US" dirty="0" err="1">
                <a:solidFill>
                  <a:schemeClr val="tx1"/>
                </a:solidFill>
              </a:rPr>
              <a:t>combinadas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blocos</a:t>
            </a:r>
            <a:r>
              <a:rPr lang="en-US" dirty="0">
                <a:solidFill>
                  <a:schemeClr val="tx1"/>
                </a:solidFill>
              </a:rPr>
              <a:t>, </a:t>
            </a:r>
            <a:r>
              <a:rPr lang="en-US" dirty="0" err="1">
                <a:solidFill>
                  <a:schemeClr val="tx1"/>
                </a:solidFill>
              </a:rPr>
              <a:t>verificadas</a:t>
            </a:r>
            <a:r>
              <a:rPr lang="en-US" dirty="0">
                <a:solidFill>
                  <a:schemeClr val="tx1"/>
                </a:solidFill>
              </a:rPr>
              <a:t> </a:t>
            </a:r>
            <a:r>
              <a:rPr lang="en-US" dirty="0" err="1">
                <a:solidFill>
                  <a:schemeClr val="tx1"/>
                </a:solidFill>
              </a:rPr>
              <a:t>quanto</a:t>
            </a:r>
            <a:r>
              <a:rPr lang="en-US" dirty="0">
                <a:solidFill>
                  <a:schemeClr val="tx1"/>
                </a:solidFill>
              </a:rPr>
              <a:t> </a:t>
            </a:r>
            <a:r>
              <a:rPr lang="en-US" dirty="0" err="1">
                <a:solidFill>
                  <a:schemeClr val="tx1"/>
                </a:solidFill>
              </a:rPr>
              <a:t>à</a:t>
            </a:r>
            <a:r>
              <a:rPr lang="en-US" dirty="0">
                <a:solidFill>
                  <a:schemeClr val="tx1"/>
                </a:solidFill>
              </a:rPr>
              <a:t> </a:t>
            </a:r>
            <a:r>
              <a:rPr lang="en-US" dirty="0" err="1">
                <a:solidFill>
                  <a:schemeClr val="tx1"/>
                </a:solidFill>
              </a:rPr>
              <a:t>validade</a:t>
            </a:r>
            <a:r>
              <a:rPr lang="en-US" dirty="0">
                <a:solidFill>
                  <a:schemeClr val="tx1"/>
                </a:solidFill>
              </a:rPr>
              <a:t> e </a:t>
            </a:r>
            <a:r>
              <a:rPr lang="en-US" dirty="0" err="1">
                <a:solidFill>
                  <a:schemeClr val="tx1"/>
                </a:solidFill>
              </a:rPr>
              <a:t>anexadas</a:t>
            </a:r>
            <a:r>
              <a:rPr lang="en-US" dirty="0">
                <a:solidFill>
                  <a:schemeClr val="tx1"/>
                </a:solidFill>
              </a:rPr>
              <a:t> </a:t>
            </a:r>
            <a:r>
              <a:rPr lang="en-US" dirty="0" err="1">
                <a:solidFill>
                  <a:schemeClr val="tx1"/>
                </a:solidFill>
              </a:rPr>
              <a:t>à</a:t>
            </a:r>
            <a:r>
              <a:rPr lang="en-US" dirty="0">
                <a:solidFill>
                  <a:schemeClr val="tx1"/>
                </a:solidFill>
              </a:rPr>
              <a:t> </a:t>
            </a:r>
            <a:r>
              <a:rPr lang="en-US" dirty="0" err="1">
                <a:solidFill>
                  <a:schemeClr val="tx1"/>
                </a:solidFill>
              </a:rPr>
              <a:t>cadeia</a:t>
            </a:r>
            <a:r>
              <a:rPr lang="en-US" dirty="0">
                <a:solidFill>
                  <a:schemeClr val="tx1"/>
                </a:solidFill>
              </a:rPr>
              <a:t> anterior de </a:t>
            </a:r>
            <a:r>
              <a:rPr lang="en-US" dirty="0" err="1">
                <a:solidFill>
                  <a:schemeClr val="tx1"/>
                </a:solidFill>
              </a:rPr>
              <a:t>blocos</a:t>
            </a:r>
            <a:r>
              <a:rPr lang="en-US" dirty="0">
                <a:solidFill>
                  <a:schemeClr val="tx1"/>
                </a:solidFill>
              </a:rPr>
              <a:t> </a:t>
            </a:r>
            <a:r>
              <a:rPr lang="en-US" dirty="0" err="1">
                <a:solidFill>
                  <a:schemeClr val="tx1"/>
                </a:solidFill>
              </a:rPr>
              <a:t>em</a:t>
            </a:r>
            <a:r>
              <a:rPr lang="en-US" dirty="0">
                <a:solidFill>
                  <a:schemeClr val="tx1"/>
                </a:solidFill>
              </a:rPr>
              <a:t> um </a:t>
            </a:r>
            <a:r>
              <a:rPr lang="en-US" dirty="0" err="1">
                <a:solidFill>
                  <a:schemeClr val="tx1"/>
                </a:solidFill>
              </a:rPr>
              <a:t>processo</a:t>
            </a:r>
            <a:r>
              <a:rPr lang="en-US" dirty="0">
                <a:solidFill>
                  <a:schemeClr val="tx1"/>
                </a:solidFill>
              </a:rPr>
              <a:t> </a:t>
            </a:r>
            <a:r>
              <a:rPr lang="en-US" dirty="0" err="1">
                <a:solidFill>
                  <a:schemeClr val="tx1"/>
                </a:solidFill>
              </a:rPr>
              <a:t>chamado</a:t>
            </a:r>
            <a:r>
              <a:rPr lang="en-US" dirty="0">
                <a:solidFill>
                  <a:schemeClr val="tx1"/>
                </a:solidFill>
              </a:rPr>
              <a:t> Proof of Work (</a:t>
            </a:r>
            <a:r>
              <a:rPr lang="en-US" dirty="0" err="1">
                <a:solidFill>
                  <a:schemeClr val="tx1"/>
                </a:solidFill>
              </a:rPr>
              <a:t>PoW</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Bitcoin</a:t>
            </a:r>
            <a:r>
              <a:rPr lang="en-US" dirty="0">
                <a:solidFill>
                  <a:schemeClr val="tx1"/>
                </a:solidFill>
              </a:rPr>
              <a:t>. A </a:t>
            </a:r>
            <a:r>
              <a:rPr lang="en-US" dirty="0" err="1">
                <a:solidFill>
                  <a:schemeClr val="tx1"/>
                </a:solidFill>
              </a:rPr>
              <a:t>abordagem</a:t>
            </a:r>
            <a:r>
              <a:rPr lang="en-US" dirty="0">
                <a:solidFill>
                  <a:schemeClr val="tx1"/>
                </a:solidFill>
              </a:rPr>
              <a:t> </a:t>
            </a:r>
            <a:r>
              <a:rPr lang="en-US" dirty="0" err="1">
                <a:solidFill>
                  <a:schemeClr val="tx1"/>
                </a:solidFill>
              </a:rPr>
              <a:t>PoW</a:t>
            </a:r>
            <a:r>
              <a:rPr lang="en-US" dirty="0">
                <a:solidFill>
                  <a:schemeClr val="tx1"/>
                </a:solidFill>
              </a:rPr>
              <a:t> </a:t>
            </a:r>
            <a:r>
              <a:rPr lang="en-US" dirty="0" err="1">
                <a:solidFill>
                  <a:schemeClr val="tx1"/>
                </a:solidFill>
              </a:rPr>
              <a:t>envolve</a:t>
            </a:r>
            <a:r>
              <a:rPr lang="en-US" dirty="0">
                <a:solidFill>
                  <a:schemeClr val="tx1"/>
                </a:solidFill>
              </a:rPr>
              <a:t> a </a:t>
            </a:r>
            <a:r>
              <a:rPr lang="en-US" dirty="0" err="1">
                <a:solidFill>
                  <a:schemeClr val="tx1"/>
                </a:solidFill>
              </a:rPr>
              <a:t>resolução</a:t>
            </a:r>
            <a:r>
              <a:rPr lang="en-US" dirty="0">
                <a:solidFill>
                  <a:schemeClr val="tx1"/>
                </a:solidFill>
              </a:rPr>
              <a:t> de </a:t>
            </a:r>
            <a:r>
              <a:rPr lang="en-US" dirty="0" err="1">
                <a:solidFill>
                  <a:schemeClr val="tx1"/>
                </a:solidFill>
              </a:rPr>
              <a:t>problemas</a:t>
            </a:r>
            <a:r>
              <a:rPr lang="en-US" dirty="0">
                <a:solidFill>
                  <a:schemeClr val="tx1"/>
                </a:solidFill>
              </a:rPr>
              <a:t> </a:t>
            </a:r>
            <a:r>
              <a:rPr lang="en-US" dirty="0" err="1">
                <a:solidFill>
                  <a:schemeClr val="tx1"/>
                </a:solidFill>
              </a:rPr>
              <a:t>computacionais</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só</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resolvidos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meio</a:t>
            </a:r>
            <a:r>
              <a:rPr lang="en-US" dirty="0">
                <a:solidFill>
                  <a:schemeClr val="tx1"/>
                </a:solidFill>
              </a:rPr>
              <a:t> de </a:t>
            </a:r>
            <a:r>
              <a:rPr lang="en-US" dirty="0" err="1">
                <a:solidFill>
                  <a:schemeClr val="tx1"/>
                </a:solidFill>
              </a:rPr>
              <a:t>tentativas</a:t>
            </a:r>
            <a:r>
              <a:rPr lang="en-US" dirty="0">
                <a:solidFill>
                  <a:schemeClr val="tx1"/>
                </a:solidFill>
              </a:rPr>
              <a:t> e </a:t>
            </a:r>
            <a:r>
              <a:rPr lang="en-US" dirty="0" err="1">
                <a:solidFill>
                  <a:schemeClr val="tx1"/>
                </a:solidFill>
              </a:rPr>
              <a:t>erros</a:t>
            </a:r>
            <a:r>
              <a:rPr lang="en-US" dirty="0">
                <a:solidFill>
                  <a:schemeClr val="tx1"/>
                </a:solidFill>
              </a:rPr>
              <a:t> </a:t>
            </a:r>
            <a:r>
              <a:rPr lang="en-US" dirty="0" err="1">
                <a:solidFill>
                  <a:schemeClr val="tx1"/>
                </a:solidFill>
              </a:rPr>
              <a:t>frequentes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garante</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seja</a:t>
            </a:r>
            <a:r>
              <a:rPr lang="en-US" dirty="0">
                <a:solidFill>
                  <a:schemeClr val="tx1"/>
                </a:solidFill>
              </a:rPr>
              <a:t> </a:t>
            </a:r>
            <a:r>
              <a:rPr lang="en-US" dirty="0" err="1">
                <a:solidFill>
                  <a:schemeClr val="tx1"/>
                </a:solidFill>
              </a:rPr>
              <a:t>investido</a:t>
            </a:r>
            <a:r>
              <a:rPr lang="en-US" dirty="0">
                <a:solidFill>
                  <a:schemeClr val="tx1"/>
                </a:solidFill>
              </a:rPr>
              <a:t> </a:t>
            </a:r>
            <a:r>
              <a:rPr lang="en-US" dirty="0" err="1">
                <a:solidFill>
                  <a:schemeClr val="tx1"/>
                </a:solidFill>
              </a:rPr>
              <a:t>trabalho</a:t>
            </a:r>
            <a:r>
              <a:rPr lang="en-US" dirty="0">
                <a:solidFill>
                  <a:schemeClr val="tx1"/>
                </a:solidFill>
              </a:rPr>
              <a:t> </a:t>
            </a:r>
            <a:r>
              <a:rPr lang="en-US" dirty="0" err="1">
                <a:solidFill>
                  <a:schemeClr val="tx1"/>
                </a:solidFill>
              </a:rPr>
              <a:t>suficiente</a:t>
            </a:r>
            <a:r>
              <a:rPr lang="en-US" dirty="0">
                <a:solidFill>
                  <a:schemeClr val="tx1"/>
                </a:solidFill>
              </a:rPr>
              <a:t> no </a:t>
            </a:r>
            <a:r>
              <a:rPr lang="en-US" dirty="0" err="1">
                <a:solidFill>
                  <a:schemeClr val="tx1"/>
                </a:solidFill>
              </a:rPr>
              <a:t>cálculo</a:t>
            </a:r>
            <a:r>
              <a:rPr lang="en-US" dirty="0">
                <a:solidFill>
                  <a:schemeClr val="tx1"/>
                </a:solidFill>
              </a:rPr>
              <a:t> e </a:t>
            </a:r>
            <a:r>
              <a:rPr lang="en-US" dirty="0" err="1">
                <a:solidFill>
                  <a:schemeClr val="tx1"/>
                </a:solidFill>
              </a:rPr>
              <a:t>na</a:t>
            </a:r>
            <a:r>
              <a:rPr lang="en-US" dirty="0">
                <a:solidFill>
                  <a:schemeClr val="tx1"/>
                </a:solidFill>
              </a:rPr>
              <a:t> </a:t>
            </a:r>
            <a:r>
              <a:rPr lang="en-US" dirty="0" err="1">
                <a:solidFill>
                  <a:schemeClr val="tx1"/>
                </a:solidFill>
              </a:rPr>
              <a:t>proteção</a:t>
            </a:r>
            <a:r>
              <a:rPr lang="en-US" dirty="0">
                <a:solidFill>
                  <a:schemeClr val="tx1"/>
                </a:solidFill>
              </a:rPr>
              <a:t> das </a:t>
            </a:r>
            <a:r>
              <a:rPr lang="en-US" dirty="0" err="1">
                <a:solidFill>
                  <a:schemeClr val="tx1"/>
                </a:solidFill>
              </a:rPr>
              <a:t>transações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lado</a:t>
            </a:r>
            <a:r>
              <a:rPr lang="en-US" dirty="0">
                <a:solidFill>
                  <a:schemeClr val="tx1"/>
                </a:solidFill>
              </a:rPr>
              <a:t> do </a:t>
            </a:r>
            <a:r>
              <a:rPr lang="en-US" dirty="0" err="1">
                <a:solidFill>
                  <a:schemeClr val="tx1"/>
                </a:solidFill>
              </a:rPr>
              <a:t>PoW</a:t>
            </a:r>
            <a:r>
              <a:rPr lang="en-US" dirty="0">
                <a:solidFill>
                  <a:schemeClr val="tx1"/>
                </a:solidFill>
              </a:rPr>
              <a:t>, </a:t>
            </a:r>
            <a:r>
              <a:rPr lang="en-US" dirty="0" err="1">
                <a:solidFill>
                  <a:schemeClr val="tx1"/>
                </a:solidFill>
              </a:rPr>
              <a:t>há</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infinidade</a:t>
            </a:r>
            <a:r>
              <a:rPr lang="en-US" dirty="0">
                <a:solidFill>
                  <a:schemeClr val="tx1"/>
                </a:solidFill>
              </a:rPr>
              <a:t> de outros </a:t>
            </a:r>
            <a:r>
              <a:rPr lang="en-US" dirty="0" err="1">
                <a:solidFill>
                  <a:schemeClr val="tx1"/>
                </a:solidFill>
              </a:rPr>
              <a:t>mecanismos</a:t>
            </a:r>
            <a:r>
              <a:rPr lang="en-US" dirty="0">
                <a:solidFill>
                  <a:schemeClr val="tx1"/>
                </a:solidFill>
              </a:rPr>
              <a:t> de </a:t>
            </a:r>
            <a:r>
              <a:rPr lang="en-US" dirty="0" err="1">
                <a:solidFill>
                  <a:schemeClr val="tx1"/>
                </a:solidFill>
              </a:rPr>
              <a:t>consenso</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escolhidos</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casos</a:t>
            </a:r>
            <a:r>
              <a:rPr lang="en-US" dirty="0">
                <a:solidFill>
                  <a:schemeClr val="tx1"/>
                </a:solidFill>
              </a:rPr>
              <a:t> de </a:t>
            </a:r>
            <a:r>
              <a:rPr lang="en-US" dirty="0" err="1">
                <a:solidFill>
                  <a:schemeClr val="tx1"/>
                </a:solidFill>
              </a:rPr>
              <a:t>uso</a:t>
            </a:r>
            <a:r>
              <a:rPr lang="en-US" dirty="0">
                <a:solidFill>
                  <a:schemeClr val="tx1"/>
                </a:solidFill>
              </a:rPr>
              <a:t> </a:t>
            </a:r>
            <a:r>
              <a:rPr lang="en-US" dirty="0" err="1">
                <a:solidFill>
                  <a:schemeClr val="tx1"/>
                </a:solidFill>
              </a:rPr>
              <a:t>específicos</a:t>
            </a:r>
            <a:r>
              <a:rPr lang="en-US" dirty="0">
                <a:solidFill>
                  <a:schemeClr val="tx1"/>
                </a:solidFill>
              </a:rPr>
              <a:t> com base </a:t>
            </a:r>
            <a:r>
              <a:rPr lang="en-US" dirty="0" err="1">
                <a:solidFill>
                  <a:schemeClr val="tx1"/>
                </a:solidFill>
              </a:rPr>
              <a:t>em</a:t>
            </a:r>
            <a:r>
              <a:rPr lang="en-US" dirty="0">
                <a:solidFill>
                  <a:schemeClr val="tx1"/>
                </a:solidFill>
              </a:rPr>
              <a:t> </a:t>
            </a:r>
            <a:r>
              <a:rPr lang="en-US" dirty="0" err="1">
                <a:solidFill>
                  <a:schemeClr val="tx1"/>
                </a:solidFill>
              </a:rPr>
              <a:t>suas</a:t>
            </a:r>
            <a:r>
              <a:rPr lang="en-US" dirty="0">
                <a:solidFill>
                  <a:schemeClr val="tx1"/>
                </a:solidFill>
              </a:rPr>
              <a:t> </a:t>
            </a:r>
            <a:r>
              <a:rPr lang="en-US" dirty="0" err="1">
                <a:solidFill>
                  <a:schemeClr val="tx1"/>
                </a:solidFill>
              </a:rPr>
              <a:t>vantagens</a:t>
            </a:r>
            <a:r>
              <a:rPr lang="en-US" dirty="0">
                <a:solidFill>
                  <a:schemeClr val="tx1"/>
                </a:solidFill>
              </a:rPr>
              <a:t> e </a:t>
            </a:r>
            <a:r>
              <a:rPr lang="en-US" dirty="0" err="1">
                <a:solidFill>
                  <a:schemeClr val="tx1"/>
                </a:solidFill>
              </a:rPr>
              <a:t>desvantagens</a:t>
            </a:r>
            <a:r>
              <a:rPr lang="en-US" dirty="0">
                <a:solidFill>
                  <a:schemeClr val="tx1"/>
                </a:solidFill>
              </a:rPr>
              <a:t> </a:t>
            </a:r>
            <a:r>
              <a:rPr lang="en-US" dirty="0" err="1">
                <a:solidFill>
                  <a:schemeClr val="tx1"/>
                </a:solidFill>
              </a:rPr>
              <a:t>específicas</a:t>
            </a:r>
            <a:r>
              <a:rPr lang="en-US" dirty="0">
                <a:solidFill>
                  <a:schemeClr val="tx1"/>
                </a:solidFill>
              </a:rPr>
              <a:t>.</a:t>
            </a: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6562</TotalTime>
  <Words>9737</Words>
  <Application>Microsoft Macintosh PowerPoint</Application>
  <PresentationFormat>Personalizados</PresentationFormat>
  <Paragraphs>406</Paragraphs>
  <Slides>35</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35</vt:i4>
      </vt:variant>
    </vt:vector>
  </HeadingPairs>
  <TitlesOfParts>
    <vt:vector size="43"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477</cp:revision>
  <cp:lastPrinted>2023-06-21T10:45:44Z</cp:lastPrinted>
  <dcterms:created xsi:type="dcterms:W3CDTF">2021-06-15T11:45:52Z</dcterms:created>
  <dcterms:modified xsi:type="dcterms:W3CDTF">2023-06-22T11:48:22Z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