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3"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31"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ftr="0" dt="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ecCU1xYa8y3R9AOIobL0hLkUl8YAtz5UZuCBLiL6DGUbzqUg/viewform"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5005749" cy="1224685"/>
          </a:xfrm>
        </p:spPr>
        <p:txBody>
          <a:bodyPr/>
          <a:lstStyle/>
          <a:p>
            <a:r>
              <a:rPr lang="en-US" dirty="0" err="1"/>
              <a:t>Currículo</a:t>
            </a:r>
            <a:r>
              <a:rPr lang="en-US" dirty="0"/>
              <a:t> de </a:t>
            </a:r>
            <a:r>
              <a:rPr lang="en-US" dirty="0" err="1"/>
              <a:t>Licenciatura</a:t>
            </a:r>
            <a:endParaRPr lang="en-US" dirty="0"/>
          </a:p>
          <a:p>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58820" y="1339455"/>
            <a:ext cx="6353411" cy="597018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mudança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climática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é</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questões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mais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prementes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nossos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tempos</a:t>
            </a: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questões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prementes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tempos.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aquecimento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global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passou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dominar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discussões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industrializadas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energias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renováveis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prevenção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CO2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passaram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ocupar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relatório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publicado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Painel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Intergovernamental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(IPCC)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demonstra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urgência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crescente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acidificação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oceanos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mar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extinção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ecossistema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recordes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Segundo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Internacional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Energia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(AIE),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emissões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dióxido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carbono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alto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sempre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NASA, 2022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temperatura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média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últimos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2000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trajetória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objetivo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Acordo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Paris de 2015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limitar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aquecimento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global a 1,5°C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evitar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piores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impactos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meta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ambiciosa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ciclo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carbono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parte de um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sistema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complexo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parte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rochas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calcário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parte do restante </a:t>
            </a:r>
            <a:r>
              <a:rPr lang="en-US" sz="1100" dirty="0" err="1">
                <a:latin typeface="Calibri" panose="020F0502020204030204" pitchFamily="34" charset="0"/>
                <a:ea typeface="Times New Roman" panose="02020603050405020304" pitchFamily="18" charset="0"/>
                <a:cs typeface="Calibri" panose="020F0502020204030204" pitchFamily="34" charset="0"/>
              </a:rPr>
              <a:t>sendo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sedimentos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oceânicos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do solo,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fóssil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biomassa</a:t>
            </a:r>
            <a:r>
              <a:rPr lang="en-US" sz="1100" dirty="0">
                <a:latin typeface="Calibri" panose="020F0502020204030204" pitchFamily="34" charset="0"/>
                <a:ea typeface="Times New Roman" panose="02020603050405020304" pitchFamily="18" charset="0"/>
                <a:cs typeface="Calibri" panose="020F0502020204030204" pitchFamily="34" charset="0"/>
              </a:rPr>
              <a:t> vegetal e </a:t>
            </a:r>
            <a:r>
              <a:rPr lang="en-US" sz="1100" dirty="0" err="1">
                <a:latin typeface="Calibri" panose="020F0502020204030204" pitchFamily="34" charset="0"/>
                <a:ea typeface="Times New Roman" panose="02020603050405020304" pitchFamily="18" charset="0"/>
                <a:cs typeface="Calibri" panose="020F0502020204030204" pitchFamily="34" charset="0"/>
              </a:rPr>
              <a:t>atmosfera</a:t>
            </a:r>
            <a:r>
              <a:rPr lang="en-US" sz="1100" dirty="0">
                <a:latin typeface="Calibri" panose="020F0502020204030204" pitchFamily="34" charset="0"/>
                <a:ea typeface="Times New Roman" panose="02020603050405020304" pitchFamily="18" charset="0"/>
                <a:cs typeface="Calibri" panose="020F0502020204030204" pitchFamily="34" charset="0"/>
              </a:rPr>
              <a:t>. Tal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tudo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natureza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fluxo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forma de </a:t>
            </a:r>
            <a:r>
              <a:rPr lang="en-US" sz="1100" dirty="0" err="1">
                <a:latin typeface="Calibri" panose="020F0502020204030204" pitchFamily="34" charset="0"/>
                <a:ea typeface="Times New Roman" panose="02020603050405020304" pitchFamily="18" charset="0"/>
                <a:cs typeface="Calibri" panose="020F0502020204030204" pitchFamily="34" charset="0"/>
              </a:rPr>
              <a:t>dióxido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metano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percorre</a:t>
            </a:r>
            <a:r>
              <a:rPr lang="en-US" sz="1100" dirty="0">
                <a:latin typeface="Calibri" panose="020F0502020204030204" pitchFamily="34" charset="0"/>
                <a:ea typeface="Times New Roman" panose="02020603050405020304" pitchFamily="18" charset="0"/>
                <a:cs typeface="Calibri" panose="020F0502020204030204" pitchFamily="34" charset="0"/>
              </a:rPr>
              <a:t> a terra, o </a:t>
            </a:r>
            <a:r>
              <a:rPr lang="en-US" sz="1100" dirty="0" err="1">
                <a:latin typeface="Calibri" panose="020F0502020204030204" pitchFamily="34" charset="0"/>
                <a:ea typeface="Times New Roman" panose="02020603050405020304" pitchFamily="18" charset="0"/>
                <a:cs typeface="Calibri" panose="020F0502020204030204" pitchFamily="34" charset="0"/>
              </a:rPr>
              <a:t>oceano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organismos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plantas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animais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microrganismos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atmosfera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através</a:t>
            </a:r>
            <a:r>
              <a:rPr lang="en-US" sz="1100" dirty="0">
                <a:latin typeface="Calibri" panose="020F0502020204030204" pitchFamily="34" charset="0"/>
                <a:ea typeface="Times New Roman" panose="02020603050405020304" pitchFamily="18" charset="0"/>
                <a:cs typeface="Calibri" panose="020F0502020204030204" pitchFamily="34" charset="0"/>
              </a:rPr>
              <a:t> a terra, o interior da terra e o </a:t>
            </a:r>
            <a:r>
              <a:rPr lang="en-US" sz="1100" dirty="0" err="1">
                <a:latin typeface="Calibri" panose="020F0502020204030204" pitchFamily="34" charset="0"/>
                <a:ea typeface="Times New Roman" panose="02020603050405020304" pitchFamily="18" charset="0"/>
                <a:cs typeface="Calibri" panose="020F0502020204030204" pitchFamily="34" charset="0"/>
              </a:rPr>
              <a:t>oceano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mudança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climática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provocada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homem</a:t>
            </a:r>
            <a:r>
              <a:rPr lang="en-US" sz="1100" dirty="0">
                <a:latin typeface="Calibri" panose="020F0502020204030204" pitchFamily="34" charset="0"/>
                <a:ea typeface="Times New Roman" panose="02020603050405020304" pitchFamily="18" charset="0"/>
                <a:cs typeface="Calibri" panose="020F0502020204030204" pitchFamily="34" charset="0"/>
              </a:rPr>
              <a:t> e o </a:t>
            </a:r>
            <a:r>
              <a:rPr lang="en-US" sz="1100" dirty="0" err="1">
                <a:latin typeface="Calibri" panose="020F0502020204030204" pitchFamily="34" charset="0"/>
                <a:ea typeface="Times New Roman" panose="02020603050405020304" pitchFamily="18" charset="0"/>
                <a:cs typeface="Calibri" panose="020F0502020204030204" pitchFamily="34" charset="0"/>
              </a:rPr>
              <a:t>seu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impacto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resultam</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interrupção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natural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Especificamente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libertado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volta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rapidamente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absorvido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natural,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combustão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apesar</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esforços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urgentes</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nossas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modernas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movidas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constituem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cerca</a:t>
            </a:r>
            <a:r>
              <a:rPr lang="en-US" sz="1100" dirty="0">
                <a:latin typeface="Calibri" panose="020F0502020204030204" pitchFamily="34" charset="0"/>
                <a:ea typeface="Times New Roman" panose="02020603050405020304" pitchFamily="18" charset="0"/>
                <a:cs typeface="Calibri" panose="020F0502020204030204" pitchFamily="34" charset="0"/>
              </a:rPr>
              <a:t> de 84,3% (2019) do </a:t>
            </a:r>
            <a:r>
              <a:rPr lang="en-US" sz="1100" dirty="0" err="1">
                <a:latin typeface="Calibri" panose="020F0502020204030204" pitchFamily="34" charset="0"/>
                <a:ea typeface="Times New Roman" panose="02020603050405020304" pitchFamily="18" charset="0"/>
                <a:cs typeface="Calibri" panose="020F0502020204030204" pitchFamily="34" charset="0"/>
              </a:rPr>
              <a:t>consumo</a:t>
            </a:r>
            <a:r>
              <a:rPr lang="en-US" sz="1100" dirty="0">
                <a:latin typeface="Calibri" panose="020F0502020204030204" pitchFamily="34" charset="0"/>
                <a:ea typeface="Times New Roman" panose="02020603050405020304" pitchFamily="18" charset="0"/>
                <a:cs typeface="Calibri" panose="020F0502020204030204" pitchFamily="34" charset="0"/>
              </a:rPr>
              <a:t> global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primária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inclui</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produção</a:t>
            </a:r>
            <a:r>
              <a:rPr lang="en-US" sz="1100" dirty="0">
                <a:latin typeface="Calibri" panose="020F0502020204030204" pitchFamily="34" charset="0"/>
                <a:ea typeface="Times New Roman" panose="02020603050405020304" pitchFamily="18" charset="0"/>
                <a:cs typeface="Calibri" panose="020F0502020204030204" pitchFamily="34" charset="0"/>
              </a:rPr>
              <a:t> industrial de bens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cimento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transporte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edifícios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matéria</a:t>
            </a:r>
            <a:r>
              <a:rPr lang="en-US" sz="1100" dirty="0">
                <a:latin typeface="Calibri" panose="020F0502020204030204" pitchFamily="34" charset="0"/>
                <a:ea typeface="Times New Roman" panose="02020603050405020304" pitchFamily="18" charset="0"/>
                <a:cs typeface="Calibri" panose="020F0502020204030204" pitchFamily="34" charset="0"/>
              </a:rPr>
              <a:t>-prima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produtos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petroquímicos</a:t>
            </a:r>
            <a:r>
              <a:rPr lang="en-US" sz="1100" dirty="0">
                <a:latin typeface="Calibri" panose="020F0502020204030204" pitchFamily="34" charset="0"/>
                <a:ea typeface="Times New Roman" panose="02020603050405020304" pitchFamily="18" charset="0"/>
                <a:cs typeface="Calibri" panose="020F0502020204030204" pitchFamily="34" charset="0"/>
              </a:rPr>
              <a:t>, etc. </a:t>
            </a:r>
            <a:r>
              <a:rPr lang="en-US" sz="1100" dirty="0" err="1">
                <a:latin typeface="Calibri" panose="020F0502020204030204" pitchFamily="34" charset="0"/>
                <a:ea typeface="Times New Roman" panose="02020603050405020304" pitchFamily="18" charset="0"/>
                <a:cs typeface="Calibri" panose="020F0502020204030204" pitchFamily="34" charset="0"/>
              </a:rPr>
              <a:t>Outras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fontes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a:t>
            </a:r>
            <a:r>
              <a:rPr lang="en-US" sz="1100" dirty="0">
                <a:latin typeface="Calibri" panose="020F0502020204030204" pitchFamily="34" charset="0"/>
                <a:ea typeface="Times New Roman" panose="02020603050405020304" pitchFamily="18" charset="0"/>
                <a:cs typeface="Calibri" panose="020F0502020204030204" pitchFamily="34" charset="0"/>
              </a:rPr>
              <a:t> e solar) e outros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nuclear )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representam</a:t>
            </a:r>
            <a:r>
              <a:rPr lang="en-US" sz="1100" dirty="0">
                <a:latin typeface="Calibri" panose="020F0502020204030204" pitchFamily="34" charset="0"/>
                <a:ea typeface="Times New Roman" panose="02020603050405020304" pitchFamily="18" charset="0"/>
                <a:cs typeface="Calibri" panose="020F0502020204030204" pitchFamily="34" charset="0"/>
              </a:rPr>
              <a:t> 5,0% e 10,7% da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global, </a:t>
            </a:r>
            <a:r>
              <a:rPr lang="en-US" sz="1100" dirty="0" err="1">
                <a:latin typeface="Calibri" panose="020F0502020204030204" pitchFamily="34" charset="0"/>
                <a:ea typeface="Times New Roman" panose="02020603050405020304" pitchFamily="18" charset="0"/>
                <a:cs typeface="Calibri" panose="020F0502020204030204" pitchFamily="34" charset="0"/>
              </a:rPr>
              <a:t>respectivamente</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Nesta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claro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alimentar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economia</a:t>
            </a:r>
            <a:r>
              <a:rPr lang="en-US" sz="1100" dirty="0">
                <a:latin typeface="Calibri" panose="020F0502020204030204" pitchFamily="34" charset="0"/>
                <a:ea typeface="Times New Roman" panose="02020603050405020304" pitchFamily="18" charset="0"/>
                <a:cs typeface="Calibri" panose="020F0502020204030204" pitchFamily="34" charset="0"/>
              </a:rPr>
              <a:t> com a </a:t>
            </a:r>
            <a:r>
              <a:rPr lang="en-US" sz="1100" dirty="0" err="1">
                <a:latin typeface="Calibri" panose="020F0502020204030204" pitchFamily="34" charset="0"/>
                <a:ea typeface="Times New Roman" panose="02020603050405020304" pitchFamily="18" charset="0"/>
                <a:cs typeface="Calibri" panose="020F0502020204030204" pitchFamily="34" charset="0"/>
              </a:rPr>
              <a:t>queima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enormes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quantidades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fóssil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desequilibrar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natural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quase</a:t>
            </a:r>
            <a:r>
              <a:rPr lang="en-US" sz="1100" dirty="0">
                <a:latin typeface="Calibri" panose="020F0502020204030204" pitchFamily="34" charset="0"/>
                <a:ea typeface="Times New Roman" panose="02020603050405020304" pitchFamily="18" charset="0"/>
                <a:cs typeface="Calibri" panose="020F0502020204030204" pitchFamily="34" charset="0"/>
              </a:rPr>
              <a:t> ¾ das </a:t>
            </a:r>
            <a:r>
              <a:rPr lang="en-US" sz="1100" dirty="0" err="1">
                <a:latin typeface="Calibri" panose="020F0502020204030204" pitchFamily="34" charset="0"/>
                <a:ea typeface="Times New Roman" panose="02020603050405020304" pitchFamily="18" charset="0"/>
                <a:cs typeface="Calibri" panose="020F0502020204030204" pitchFamily="34" charset="0"/>
              </a:rPr>
              <a:t>emissões</a:t>
            </a:r>
            <a:r>
              <a:rPr lang="en-US" sz="1100" dirty="0">
                <a:latin typeface="Calibri" panose="020F0502020204030204" pitchFamily="34" charset="0"/>
                <a:ea typeface="Times New Roman" panose="02020603050405020304" pitchFamily="18" charset="0"/>
                <a:cs typeface="Calibri" panose="020F0502020204030204" pitchFamily="34" charset="0"/>
              </a:rPr>
              <a:t> de gases de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estufa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amplificando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de gases de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estufa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significativo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temperaturas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médias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globais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 </a:t>
            </a:r>
            <a:r>
              <a:rPr lang="en-US" sz="1800" b="0" dirty="0" err="1"/>
              <a:t>Responsabilidade</a:t>
            </a:r>
            <a:r>
              <a:rPr lang="en-US" sz="1800" b="0" dirty="0"/>
              <a:t> dos </a:t>
            </a:r>
            <a:r>
              <a:rPr lang="en-US" sz="1800" b="0" dirty="0" err="1"/>
              <a:t>Recursos</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The energy transition</a:t>
            </a:r>
          </a:p>
          <a:p>
            <a:pPr algn="just" fontAlgn="base"/>
            <a:r>
              <a:rPr lang="en-US">
                <a:effectLst/>
                <a:ea typeface="Times New Roman" panose="02020603050405020304" pitchFamily="18" charset="0"/>
              </a:rPr>
              <a:t>The energy transition refers to a shift in the energy sector towards net-zero carbon. To achieve this, the energy system will need to move away from fossil fuels toward renewables. The predictions of the potential of renewables as a primary energy source vary between 70% International Energy Agency (IEA) and 75% International Renewable Energy Agency (IRENA) by 2050. A push of clean technology is needed (i.e., energy efficiency, circular economy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approaches, green transportation, alternative energy carriers like green hydrogen, etc.). Such a massive transformation in the global energy system implies major shifts, also in geopolitical power structures, as an energy system powered by renewables will differ profoundly from the </a:t>
            </a:r>
          </a:p>
          <a:p>
            <a:pPr algn="just" fontAlgn="base"/>
            <a:r>
              <a:rPr lang="en-US">
                <a:effectLst/>
                <a:ea typeface="Times New Roman" panose="02020603050405020304" pitchFamily="18" charset="0"/>
              </a:rPr>
              <a:t>energy current one.</a:t>
            </a:r>
          </a:p>
          <a:p>
            <a:pPr algn="just" fontAlgn="base"/>
            <a:endParaRPr lang="x-none">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2871" y="431784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153</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Trilema</a:t>
            </a:r>
            <a:endParaRPr lang="en-US" b="1" dirty="0">
              <a:solidFill>
                <a:srgbClr val="F79037"/>
              </a:solidFill>
            </a:endParaRPr>
          </a:p>
          <a:p>
            <a:r>
              <a:rPr lang="en-US" dirty="0"/>
              <a:t>A </a:t>
            </a:r>
            <a:r>
              <a:rPr lang="en-US" dirty="0" err="1"/>
              <a:t>guerra</a:t>
            </a:r>
            <a:r>
              <a:rPr lang="en-US" dirty="0"/>
              <a:t> </a:t>
            </a:r>
            <a:r>
              <a:rPr lang="en-US" dirty="0" err="1"/>
              <a:t>na</a:t>
            </a:r>
            <a:r>
              <a:rPr lang="en-US" dirty="0"/>
              <a:t> </a:t>
            </a:r>
            <a:r>
              <a:rPr lang="en-US" dirty="0" err="1"/>
              <a:t>Ucrânia</a:t>
            </a:r>
            <a:r>
              <a:rPr lang="en-US" dirty="0"/>
              <a:t> </a:t>
            </a:r>
            <a:r>
              <a:rPr lang="en-US" dirty="0" err="1"/>
              <a:t>tornou</a:t>
            </a:r>
            <a:r>
              <a:rPr lang="en-US" dirty="0"/>
              <a:t> </a:t>
            </a:r>
            <a:r>
              <a:rPr lang="en-US" dirty="0" err="1"/>
              <a:t>dolorosamente</a:t>
            </a:r>
            <a:r>
              <a:rPr lang="en-US" dirty="0"/>
              <a:t> </a:t>
            </a:r>
            <a:r>
              <a:rPr lang="en-US" dirty="0" err="1"/>
              <a:t>aparente</a:t>
            </a:r>
            <a:r>
              <a:rPr lang="en-US" dirty="0"/>
              <a:t> a </a:t>
            </a:r>
            <a:r>
              <a:rPr lang="en-US" dirty="0" err="1"/>
              <a:t>vulnerabilidade</a:t>
            </a:r>
            <a:r>
              <a:rPr lang="en-US" dirty="0"/>
              <a:t> do </a:t>
            </a:r>
            <a:r>
              <a:rPr lang="en-US" dirty="0" err="1"/>
              <a:t>sistema</a:t>
            </a:r>
            <a:r>
              <a:rPr lang="en-US" dirty="0"/>
              <a:t> </a:t>
            </a:r>
            <a:r>
              <a:rPr lang="en-US" dirty="0" err="1"/>
              <a:t>energético</a:t>
            </a:r>
            <a:r>
              <a:rPr lang="en-US" dirty="0"/>
              <a:t> e o </a:t>
            </a:r>
            <a:r>
              <a:rPr lang="en-US" dirty="0" err="1"/>
              <a:t>desafio</a:t>
            </a:r>
            <a:r>
              <a:rPr lang="en-US" dirty="0"/>
              <a:t> de </a:t>
            </a:r>
            <a:r>
              <a:rPr lang="en-US" dirty="0" err="1"/>
              <a:t>equilibrar</a:t>
            </a:r>
            <a:r>
              <a:rPr lang="en-US" dirty="0"/>
              <a:t> </a:t>
            </a:r>
            <a:r>
              <a:rPr lang="en-US" dirty="0" err="1"/>
              <a:t>segurança</a:t>
            </a:r>
            <a:r>
              <a:rPr lang="en-US" dirty="0"/>
              <a:t> </a:t>
            </a:r>
            <a:r>
              <a:rPr lang="en-US" dirty="0" err="1"/>
              <a:t>energética</a:t>
            </a:r>
            <a:r>
              <a:rPr lang="en-US" dirty="0"/>
              <a:t>, </a:t>
            </a:r>
            <a:r>
              <a:rPr lang="en-US" dirty="0" err="1"/>
              <a:t>acessibilidade</a:t>
            </a:r>
            <a:r>
              <a:rPr lang="en-US" dirty="0"/>
              <a:t> e </a:t>
            </a:r>
            <a:r>
              <a:rPr lang="en-US" dirty="0" err="1"/>
              <a:t>sustentabilidade</a:t>
            </a:r>
            <a:r>
              <a:rPr lang="en-US" dirty="0"/>
              <a:t> </a:t>
            </a:r>
            <a:r>
              <a:rPr lang="en-US" dirty="0" err="1"/>
              <a:t>ambiental</a:t>
            </a:r>
            <a:r>
              <a:rPr lang="en-US" dirty="0"/>
              <a:t>, </a:t>
            </a:r>
            <a:r>
              <a:rPr lang="en-US" dirty="0" err="1"/>
              <a:t>também</a:t>
            </a:r>
            <a:r>
              <a:rPr lang="en-US" dirty="0"/>
              <a:t> </a:t>
            </a:r>
            <a:r>
              <a:rPr lang="en-US" dirty="0" err="1"/>
              <a:t>conhecido</a:t>
            </a:r>
            <a:r>
              <a:rPr lang="en-US" dirty="0"/>
              <a:t> </a:t>
            </a:r>
            <a:r>
              <a:rPr lang="en-US" dirty="0" err="1"/>
              <a:t>como</a:t>
            </a:r>
            <a:r>
              <a:rPr lang="en-US" dirty="0"/>
              <a:t> o </a:t>
            </a:r>
            <a:r>
              <a:rPr lang="en-US" dirty="0" err="1"/>
              <a:t>trilema</a:t>
            </a:r>
            <a:r>
              <a:rPr lang="en-US" dirty="0"/>
              <a:t> da </a:t>
            </a:r>
            <a:r>
              <a:rPr lang="en-US" dirty="0" err="1"/>
              <a:t>energia</a:t>
            </a:r>
            <a:r>
              <a:rPr lang="en-US" dirty="0"/>
              <a:t>. A </a:t>
            </a:r>
            <a:r>
              <a:rPr lang="en-US" dirty="0" err="1"/>
              <a:t>sustentabilidade</a:t>
            </a:r>
            <a:r>
              <a:rPr lang="en-US" dirty="0"/>
              <a:t> tem as </a:t>
            </a:r>
            <a:r>
              <a:rPr lang="en-US" dirty="0" err="1"/>
              <a:t>seguintes</a:t>
            </a:r>
            <a:r>
              <a:rPr lang="en-US" dirty="0"/>
              <a:t> </a:t>
            </a:r>
            <a:r>
              <a:rPr lang="en-US" dirty="0" err="1"/>
              <a:t>facetas</a:t>
            </a:r>
            <a:r>
              <a:rPr lang="en-US" dirty="0"/>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2717172"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Segurança</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atender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futura</a:t>
            </a:r>
            <a:r>
              <a:rPr lang="en-US" dirty="0">
                <a:ea typeface="Times New Roman" panose="02020603050405020304" pitchFamily="18" charset="0"/>
              </a:rPr>
              <a:t> e a </a:t>
            </a:r>
            <a:r>
              <a:rPr lang="en-US" dirty="0" err="1">
                <a:ea typeface="Times New Roman" panose="02020603050405020304" pitchFamily="18" charset="0"/>
              </a:rPr>
              <a:t>resiliência</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recuperar</a:t>
            </a:r>
            <a:r>
              <a:rPr lang="en-US" dirty="0">
                <a:ea typeface="Times New Roman" panose="02020603050405020304" pitchFamily="18" charset="0"/>
              </a:rPr>
              <a:t> de </a:t>
            </a:r>
            <a:r>
              <a:rPr lang="en-US" dirty="0" err="1">
                <a:ea typeface="Times New Roman" panose="02020603050405020304" pitchFamily="18" charset="0"/>
              </a:rPr>
              <a:t>interrupções</a:t>
            </a:r>
            <a:r>
              <a:rPr lang="en-US" dirty="0">
                <a:ea typeface="Times New Roman" panose="02020603050405020304" pitchFamily="18" charset="0"/>
              </a:rPr>
              <a:t>.</a:t>
            </a:r>
            <a:r>
              <a:rPr lang="en-US" dirty="0">
                <a:effectLst/>
                <a:latin typeface="Calibri" panose="020F0502020204030204" pitchFamily="34" charset="0"/>
                <a:ea typeface="Times New Roman" panose="02020603050405020304" pitchFamily="18" charset="0"/>
              </a:rPr>
              <a:t>	</a:t>
            </a:r>
            <a:r>
              <a:rPr lang="x-none" dirty="0">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95750"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Sustentabilidade</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limpa</a:t>
            </a:r>
            <a:r>
              <a:rPr lang="en-US" dirty="0">
                <a:ea typeface="Times New Roman" panose="02020603050405020304" pitchFamily="18" charset="0"/>
              </a:rPr>
              <a:t>”.</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Acessibilidade</a:t>
            </a:r>
            <a:endParaRPr lang="en-US" b="1" dirty="0">
              <a:solidFill>
                <a:srgbClr val="F79037"/>
              </a:solidFill>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manter</a:t>
            </a:r>
            <a:r>
              <a:rPr lang="en-US" dirty="0">
                <a:ea typeface="Times New Roman" panose="02020603050405020304" pitchFamily="18" charset="0"/>
              </a:rPr>
              <a:t> a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universalmente</a:t>
            </a:r>
            <a:r>
              <a:rPr lang="en-US" dirty="0">
                <a:ea typeface="Times New Roman" panose="02020603050405020304" pitchFamily="18" charset="0"/>
              </a:rPr>
              <a:t> </a:t>
            </a:r>
            <a:r>
              <a:rPr lang="en-US" dirty="0" err="1">
                <a:ea typeface="Times New Roman" panose="02020603050405020304" pitchFamily="18" charset="0"/>
              </a:rPr>
              <a:t>acessível</a:t>
            </a:r>
            <a:r>
              <a:rPr lang="en-US" dirty="0">
                <a:ea typeface="Times New Roman" panose="02020603050405020304" pitchFamily="18" charset="0"/>
              </a:rPr>
              <a:t>.</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735827"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20: O </a:t>
            </a:r>
            <a:r>
              <a:rPr lang="en-US" sz="1100" dirty="0" err="1">
                <a:solidFill>
                  <a:srgbClr val="F79037"/>
                </a:solidFill>
                <a:latin typeface="Calibri" panose="020F0502020204030204" pitchFamily="34" charset="0"/>
                <a:ea typeface="Times New Roman" panose="02020603050405020304" pitchFamily="18" charset="0"/>
              </a:rPr>
              <a:t>trilema</a:t>
            </a:r>
            <a:r>
              <a:rPr lang="en-US" sz="1100" dirty="0">
                <a:solidFill>
                  <a:srgbClr val="F79037"/>
                </a:solidFill>
                <a:latin typeface="Calibri" panose="020F0502020204030204" pitchFamily="34" charset="0"/>
                <a:ea typeface="Times New Roman" panose="02020603050405020304" pitchFamily="18" charset="0"/>
              </a:rPr>
              <a:t> da </a:t>
            </a:r>
            <a:r>
              <a:rPr lang="en-US" sz="1100" dirty="0" err="1">
                <a:solidFill>
                  <a:srgbClr val="F79037"/>
                </a:solidFill>
                <a:latin typeface="Calibri" panose="020F0502020204030204" pitchFamily="34" charset="0"/>
                <a:ea typeface="Times New Roman" panose="02020603050405020304" pitchFamily="18" charset="0"/>
              </a:rPr>
              <a:t>energia</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Sustentabilidade</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ambiental</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Trilema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Energia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Seguranca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energética</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Acessível</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33097" y="6034139"/>
            <a:ext cx="6143488" cy="3859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questão</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financiamento</a:t>
            </a:r>
            <a:r>
              <a:rPr lang="en-US" b="1" dirty="0">
                <a:solidFill>
                  <a:srgbClr val="F79037"/>
                </a:solidFill>
                <a:ea typeface="Times New Roman" panose="02020603050405020304" pitchFamily="18" charset="0"/>
              </a:rPr>
              <a:t> — </a:t>
            </a:r>
            <a:r>
              <a:rPr lang="en-US" b="1" dirty="0" err="1">
                <a:solidFill>
                  <a:srgbClr val="F79037"/>
                </a:solidFill>
                <a:ea typeface="Times New Roman" panose="02020603050405020304" pitchFamily="18" charset="0"/>
              </a:rPr>
              <a:t>mobilizar</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investimentos</a:t>
            </a:r>
            <a:endParaRPr lang="en-US" b="1" dirty="0">
              <a:solidFill>
                <a:srgbClr val="F79037"/>
              </a:solidFill>
              <a:ea typeface="Times New Roman" panose="02020603050405020304" pitchFamily="18" charset="0"/>
            </a:endParaRPr>
          </a:p>
          <a:p>
            <a:pPr algn="l"/>
            <a:endParaRPr lang="en-US" b="1" dirty="0">
              <a:solidFill>
                <a:srgbClr val="F79037"/>
              </a:solidFill>
              <a:ea typeface="Times New Roman" panose="02020603050405020304" pitchFamily="18" charset="0"/>
            </a:endParaRPr>
          </a:p>
          <a:p>
            <a:r>
              <a:rPr lang="en-US" dirty="0">
                <a:ea typeface="Times New Roman" panose="02020603050405020304" pitchFamily="18" charset="0"/>
              </a:rPr>
              <a:t>Uma das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questões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continua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quem</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financiar</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mudança</a:t>
            </a:r>
            <a:r>
              <a:rPr lang="en-US" dirty="0">
                <a:ea typeface="Times New Roman" panose="02020603050405020304" pitchFamily="18" charset="0"/>
              </a:rPr>
              <a:t>. </a:t>
            </a:r>
            <a:r>
              <a:rPr lang="en-US" dirty="0" err="1">
                <a:ea typeface="Times New Roman" panose="02020603050405020304" pitchFamily="18" charset="0"/>
              </a:rPr>
              <a:t>Impulsionar</a:t>
            </a:r>
            <a:r>
              <a:rPr lang="en-US" dirty="0">
                <a:ea typeface="Times New Roman" panose="02020603050405020304" pitchFamily="18" charset="0"/>
              </a:rPr>
              <a:t> </a:t>
            </a:r>
            <a:r>
              <a:rPr lang="en-US" dirty="0" err="1">
                <a:ea typeface="Times New Roman" panose="02020603050405020304" pitchFamily="18" charset="0"/>
              </a:rPr>
              <a:t>dinamicamente</a:t>
            </a:r>
            <a:r>
              <a:rPr lang="en-US" dirty="0">
                <a:ea typeface="Times New Roman" panose="02020603050405020304" pitchFamily="18" charset="0"/>
              </a:rPr>
              <a:t> a </a:t>
            </a:r>
            <a:r>
              <a:rPr lang="en-US" dirty="0" err="1">
                <a:ea typeface="Times New Roman" panose="02020603050405020304" pitchFamily="18" charset="0"/>
              </a:rPr>
              <a:t>inovação</a:t>
            </a:r>
            <a:r>
              <a:rPr lang="en-US" dirty="0">
                <a:ea typeface="Times New Roman" panose="02020603050405020304" pitchFamily="18" charset="0"/>
              </a:rPr>
              <a:t> </a:t>
            </a:r>
            <a:r>
              <a:rPr lang="en-US" dirty="0" err="1">
                <a:ea typeface="Times New Roman" panose="02020603050405020304" pitchFamily="18" charset="0"/>
              </a:rPr>
              <a:t>requer</a:t>
            </a:r>
            <a:r>
              <a:rPr lang="en-US" dirty="0">
                <a:ea typeface="Times New Roman" panose="02020603050405020304" pitchFamily="18" charset="0"/>
              </a:rPr>
              <a:t> a </a:t>
            </a:r>
            <a:r>
              <a:rPr lang="en-US" dirty="0" err="1">
                <a:ea typeface="Times New Roman" panose="02020603050405020304" pitchFamily="18" charset="0"/>
              </a:rPr>
              <a:t>mobilização</a:t>
            </a:r>
            <a:r>
              <a:rPr lang="en-US" dirty="0">
                <a:ea typeface="Times New Roman" panose="02020603050405020304" pitchFamily="18" charset="0"/>
              </a:rPr>
              <a:t> de </a:t>
            </a:r>
            <a:r>
              <a:rPr lang="en-US" dirty="0" err="1">
                <a:ea typeface="Times New Roman" panose="02020603050405020304" pitchFamily="18" charset="0"/>
              </a:rPr>
              <a:t>muito</a:t>
            </a:r>
            <a:r>
              <a:rPr lang="en-US" dirty="0">
                <a:ea typeface="Times New Roman" panose="02020603050405020304" pitchFamily="18" charset="0"/>
              </a:rPr>
              <a:t> capital.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esquecer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ascensão</a:t>
            </a:r>
            <a:r>
              <a:rPr lang="en-US" dirty="0">
                <a:ea typeface="Times New Roman" panose="02020603050405020304" pitchFamily="18" charset="0"/>
              </a:rPr>
              <a:t> da </a:t>
            </a:r>
            <a:r>
              <a:rPr lang="en-US" dirty="0" err="1">
                <a:ea typeface="Times New Roman" panose="02020603050405020304" pitchFamily="18" charset="0"/>
              </a:rPr>
              <a:t>indústria</a:t>
            </a:r>
            <a:r>
              <a:rPr lang="en-US" dirty="0">
                <a:ea typeface="Times New Roman" panose="02020603050405020304" pitchFamily="18" charset="0"/>
              </a:rPr>
              <a:t> de </a:t>
            </a:r>
            <a:r>
              <a:rPr lang="en-US" dirty="0" err="1">
                <a:ea typeface="Times New Roman" panose="02020603050405020304" pitchFamily="18" charset="0"/>
              </a:rPr>
              <a:t>combustíveis</a:t>
            </a:r>
            <a:r>
              <a:rPr lang="en-US" dirty="0">
                <a:ea typeface="Times New Roman" panose="02020603050405020304" pitchFamily="18" charset="0"/>
              </a:rPr>
              <a:t> </a:t>
            </a:r>
            <a:r>
              <a:rPr lang="en-US" dirty="0" err="1">
                <a:ea typeface="Times New Roman" panose="02020603050405020304" pitchFamily="18" charset="0"/>
              </a:rPr>
              <a:t>fósseis</a:t>
            </a:r>
            <a:r>
              <a:rPr lang="en-US" dirty="0">
                <a:ea typeface="Times New Roman" panose="02020603050405020304" pitchFamily="18" charset="0"/>
              </a:rPr>
              <a:t> </a:t>
            </a:r>
            <a:r>
              <a:rPr lang="en-US" dirty="0" err="1">
                <a:ea typeface="Times New Roman" panose="02020603050405020304" pitchFamily="18" charset="0"/>
              </a:rPr>
              <a:t>foi</a:t>
            </a:r>
            <a:r>
              <a:rPr lang="en-US" dirty="0">
                <a:ea typeface="Times New Roman" panose="02020603050405020304" pitchFamily="18" charset="0"/>
              </a:rPr>
              <a:t> e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subsidiada</a:t>
            </a:r>
            <a:r>
              <a:rPr lang="en-US" dirty="0">
                <a:ea typeface="Times New Roman" panose="02020603050405020304" pitchFamily="18" charset="0"/>
              </a:rPr>
              <a:t> </a:t>
            </a:r>
            <a:r>
              <a:rPr lang="en-US" dirty="0" err="1">
                <a:ea typeface="Times New Roman" panose="02020603050405020304" pitchFamily="18" charset="0"/>
              </a:rPr>
              <a:t>pelos</a:t>
            </a:r>
            <a:r>
              <a:rPr lang="en-US" dirty="0">
                <a:ea typeface="Times New Roman" panose="02020603050405020304" pitchFamily="18" charset="0"/>
              </a:rPr>
              <a:t> </a:t>
            </a:r>
            <a:r>
              <a:rPr lang="en-US" dirty="0" err="1">
                <a:ea typeface="Times New Roman" panose="02020603050405020304" pitchFamily="18" charset="0"/>
              </a:rPr>
              <a:t>gastos</a:t>
            </a:r>
            <a:r>
              <a:rPr lang="en-US" dirty="0">
                <a:ea typeface="Times New Roman" panose="02020603050405020304" pitchFamily="18" charset="0"/>
              </a:rPr>
              <a:t> do </a:t>
            </a:r>
            <a:r>
              <a:rPr lang="en-US" dirty="0" err="1">
                <a:ea typeface="Times New Roman" panose="02020603050405020304" pitchFamily="18" charset="0"/>
              </a:rPr>
              <a:t>governo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governos</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investem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100 </a:t>
            </a:r>
            <a:r>
              <a:rPr lang="en-US" dirty="0" err="1">
                <a:ea typeface="Times New Roman" panose="02020603050405020304" pitchFamily="18" charset="0"/>
              </a:rPr>
              <a:t>bilhões</a:t>
            </a:r>
            <a:r>
              <a:rPr lang="en-US" dirty="0">
                <a:ea typeface="Times New Roman" panose="02020603050405020304" pitchFamily="18" charset="0"/>
              </a:rPr>
              <a:t> de </a:t>
            </a:r>
            <a:r>
              <a:rPr lang="en-US" dirty="0" err="1">
                <a:ea typeface="Times New Roman" panose="02020603050405020304" pitchFamily="18" charset="0"/>
              </a:rPr>
              <a:t>dólares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combustíveis</a:t>
            </a:r>
            <a:r>
              <a:rPr lang="en-US" dirty="0">
                <a:ea typeface="Times New Roman" panose="02020603050405020304" pitchFamily="18" charset="0"/>
              </a:rPr>
              <a:t> </a:t>
            </a:r>
            <a:r>
              <a:rPr lang="en-US" dirty="0" err="1">
                <a:ea typeface="Times New Roman" panose="02020603050405020304" pitchFamily="18" charset="0"/>
              </a:rPr>
              <a:t>fósseis</a:t>
            </a:r>
            <a:r>
              <a:rPr lang="en-US" dirty="0">
                <a:ea typeface="Times New Roman" panose="02020603050405020304" pitchFamily="18" charset="0"/>
              </a:rPr>
              <a:t> a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fração</a:t>
            </a:r>
            <a:r>
              <a:rPr lang="en-US" dirty="0">
                <a:ea typeface="Times New Roman" panose="02020603050405020304" pitchFamily="18" charset="0"/>
              </a:rPr>
              <a:t> disso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gasta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energias</a:t>
            </a:r>
            <a:r>
              <a:rPr lang="en-US" dirty="0">
                <a:ea typeface="Times New Roman" panose="02020603050405020304" pitchFamily="18" charset="0"/>
              </a:rPr>
              <a:t> </a:t>
            </a:r>
            <a:r>
              <a:rPr lang="en-US" dirty="0" err="1">
                <a:ea typeface="Times New Roman" panose="02020603050405020304" pitchFamily="18" charset="0"/>
              </a:rPr>
              <a:t>renováveis</a:t>
            </a:r>
            <a:r>
              <a:rPr lang="en-US" dirty="0">
                <a:ea typeface="Times New Roman" panose="02020603050405020304" pitchFamily="18" charset="0"/>
              </a:rPr>
              <a:t>.</a:t>
            </a:r>
          </a:p>
          <a:p>
            <a:pPr algn="l"/>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dirty="0">
                <a:ea typeface="Times New Roman" panose="02020603050405020304" pitchFamily="18" charset="0"/>
              </a:rPr>
              <a:t>De </a:t>
            </a:r>
            <a:r>
              <a:rPr lang="en-US" dirty="0" err="1">
                <a:ea typeface="Times New Roman" panose="02020603050405020304" pitchFamily="18" charset="0"/>
              </a:rPr>
              <a:t>acordo</a:t>
            </a:r>
            <a:r>
              <a:rPr lang="en-US" dirty="0">
                <a:ea typeface="Times New Roman" panose="02020603050405020304" pitchFamily="18" charset="0"/>
              </a:rPr>
              <a:t> com a McKinsey,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gastos</a:t>
            </a:r>
            <a:r>
              <a:rPr lang="en-US" dirty="0">
                <a:ea typeface="Times New Roman" panose="02020603050405020304" pitchFamily="18" charset="0"/>
              </a:rPr>
              <a:t> de capital de US$ 9,2 </a:t>
            </a:r>
            <a:r>
              <a:rPr lang="en-US" dirty="0" err="1">
                <a:ea typeface="Times New Roman" panose="02020603050405020304" pitchFamily="18" charset="0"/>
              </a:rPr>
              <a:t>bilhões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físicos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da terra </a:t>
            </a:r>
            <a:r>
              <a:rPr lang="en-US" dirty="0" err="1">
                <a:ea typeface="Times New Roman" panose="02020603050405020304" pitchFamily="18" charset="0"/>
              </a:rPr>
              <a:t>precisarão</a:t>
            </a:r>
            <a:r>
              <a:rPr lang="en-US" dirty="0">
                <a:ea typeface="Times New Roman" panose="02020603050405020304" pitchFamily="18" charset="0"/>
              </a:rPr>
              <a:t> de </a:t>
            </a:r>
            <a:r>
              <a:rPr lang="en-US" dirty="0" err="1">
                <a:ea typeface="Times New Roman" panose="02020603050405020304" pitchFamily="18" charset="0"/>
              </a:rPr>
              <a:t>aumentar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US$ 3,5 </a:t>
            </a:r>
            <a:r>
              <a:rPr lang="en-US" dirty="0" err="1">
                <a:ea typeface="Times New Roman" panose="02020603050405020304" pitchFamily="18" charset="0"/>
              </a:rPr>
              <a:t>trilhões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próximos</a:t>
            </a:r>
            <a:r>
              <a:rPr lang="en-US" dirty="0">
                <a:ea typeface="Times New Roman" panose="02020603050405020304" pitchFamily="18" charset="0"/>
              </a:rPr>
              <a:t> 30 </a:t>
            </a:r>
            <a:r>
              <a:rPr lang="en-US" dirty="0" err="1">
                <a:ea typeface="Times New Roman" panose="02020603050405020304" pitchFamily="18" charset="0"/>
              </a:rPr>
              <a:t>anos</a:t>
            </a:r>
            <a:r>
              <a:rPr lang="en-US" dirty="0">
                <a:ea typeface="Times New Roman" panose="02020603050405020304" pitchFamily="18" charset="0"/>
              </a:rPr>
              <a:t> e US$ 1 </a:t>
            </a:r>
            <a:r>
              <a:rPr lang="en-US" dirty="0" err="1">
                <a:ea typeface="Times New Roman" panose="02020603050405020304" pitchFamily="18" charset="0"/>
              </a:rPr>
              <a:t>trilhão</a:t>
            </a:r>
            <a:r>
              <a:rPr lang="en-US" dirty="0">
                <a:ea typeface="Times New Roman" panose="02020603050405020304" pitchFamily="18" charset="0"/>
              </a:rPr>
              <a:t> </a:t>
            </a:r>
            <a:r>
              <a:rPr lang="en-US" dirty="0" err="1">
                <a:ea typeface="Times New Roman" panose="02020603050405020304" pitchFamily="18" charset="0"/>
              </a:rPr>
              <a:t>precisarão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realocados</a:t>
            </a:r>
            <a:r>
              <a:rPr lang="en-US" dirty="0">
                <a:ea typeface="Times New Roman" panose="02020603050405020304" pitchFamily="18" charset="0"/>
              </a:rPr>
              <a:t> de </a:t>
            </a:r>
            <a:r>
              <a:rPr lang="en-US" dirty="0" err="1">
                <a:ea typeface="Times New Roman" panose="02020603050405020304" pitchFamily="18" charset="0"/>
              </a:rPr>
              <a:t>ativos</a:t>
            </a:r>
            <a:r>
              <a:rPr lang="en-US" dirty="0">
                <a:ea typeface="Times New Roman" panose="02020603050405020304" pitchFamily="18" charset="0"/>
              </a:rPr>
              <a:t> de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baixa</a:t>
            </a:r>
            <a:r>
              <a:rPr lang="en-US" dirty="0">
                <a:ea typeface="Times New Roman" panose="02020603050405020304" pitchFamily="18" charset="0"/>
              </a:rPr>
              <a:t> </a:t>
            </a:r>
            <a:r>
              <a:rPr lang="en-US" dirty="0" err="1">
                <a:ea typeface="Times New Roman" panose="02020603050405020304" pitchFamily="18" charset="0"/>
              </a:rPr>
              <a:t>emissão</a:t>
            </a:r>
            <a:r>
              <a:rPr lang="en-US" dirty="0">
                <a:ea typeface="Times New Roman" panose="02020603050405020304" pitchFamily="18" charset="0"/>
              </a:rPr>
              <a:t> .” (McKinsey, 2022)</a:t>
            </a:r>
          </a:p>
          <a:p>
            <a:r>
              <a:rPr lang="en-US" dirty="0">
                <a:ea typeface="Times New Roman" panose="02020603050405020304" pitchFamily="18" charset="0"/>
              </a:rPr>
              <a:t>Para </a:t>
            </a:r>
            <a:r>
              <a:rPr lang="en-US" dirty="0" err="1">
                <a:ea typeface="Times New Roman" panose="02020603050405020304" pitchFamily="18" charset="0"/>
              </a:rPr>
              <a:t>conseguir</a:t>
            </a:r>
            <a:r>
              <a:rPr lang="en-US" dirty="0">
                <a:ea typeface="Times New Roman" panose="02020603050405020304" pitchFamily="18" charset="0"/>
              </a:rPr>
              <a:t> a </a:t>
            </a:r>
            <a:r>
              <a:rPr lang="en-US" dirty="0" err="1">
                <a:ea typeface="Times New Roman" panose="02020603050405020304" pitchFamily="18" charset="0"/>
              </a:rPr>
              <a:t>mobilização</a:t>
            </a:r>
            <a:r>
              <a:rPr lang="en-US" dirty="0">
                <a:ea typeface="Times New Roman" panose="02020603050405020304" pitchFamily="18" charset="0"/>
              </a:rPr>
              <a:t> de capital </a:t>
            </a:r>
            <a:r>
              <a:rPr lang="en-US" dirty="0" err="1">
                <a:ea typeface="Times New Roman" panose="02020603050405020304" pitchFamily="18" charset="0"/>
              </a:rPr>
              <a:t>necessária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ocorra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preciso</a:t>
            </a:r>
            <a:r>
              <a:rPr lang="en-US" dirty="0">
                <a:ea typeface="Times New Roman" panose="02020603050405020304" pitchFamily="18" charset="0"/>
              </a:rPr>
              <a:t> </a:t>
            </a:r>
            <a:r>
              <a:rPr lang="en-US" dirty="0" err="1">
                <a:ea typeface="Times New Roman" panose="02020603050405020304" pitchFamily="18" charset="0"/>
              </a:rPr>
              <a:t>focar</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a:t>
            </a:r>
            <a:r>
              <a:rPr lang="en-US" dirty="0" err="1">
                <a:ea typeface="Times New Roman" panose="02020603050405020304" pitchFamily="18" charset="0"/>
              </a:rPr>
              <a:t>públicos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trilhões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poder</a:t>
            </a:r>
            <a:r>
              <a:rPr lang="en-US" dirty="0">
                <a:ea typeface="Times New Roman" panose="02020603050405020304" pitchFamily="18" charset="0"/>
              </a:rPr>
              <a:t> dos </a:t>
            </a:r>
            <a:r>
              <a:rPr lang="en-US" dirty="0" err="1">
                <a:ea typeface="Times New Roman" panose="02020603050405020304" pitchFamily="18" charset="0"/>
              </a:rPr>
              <a:t>atores</a:t>
            </a:r>
            <a:r>
              <a:rPr lang="en-US" dirty="0">
                <a:ea typeface="Times New Roman" panose="02020603050405020304" pitchFamily="18" charset="0"/>
              </a:rPr>
              <a:t> </a:t>
            </a:r>
            <a:r>
              <a:rPr lang="en-US" dirty="0" err="1">
                <a:ea typeface="Times New Roman" panose="02020603050405020304" pitchFamily="18" charset="0"/>
              </a:rPr>
              <a:t>privados</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preciso</a:t>
            </a:r>
            <a:r>
              <a:rPr lang="en-US" dirty="0">
                <a:ea typeface="Times New Roman" panose="02020603050405020304" pitchFamily="18" charset="0"/>
              </a:rPr>
              <a:t>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683373" y="533121"/>
            <a:ext cx="3243068" cy="445556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Com 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cobrir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porcentagem</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suprimento</a:t>
            </a:r>
            <a:r>
              <a:rPr lang="en-US" sz="1100" dirty="0">
                <a:solidFill>
                  <a:srgbClr val="000000"/>
                </a:solidFill>
                <a:latin typeface="Calibri" panose="020F0502020204030204" pitchFamily="34" charset="0"/>
              </a:rPr>
              <a:t> global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acessibilidade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grandemente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especialmente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Europa.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Alemanha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se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preparar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racionar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gás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durante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próximo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inverno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disso, </a:t>
            </a:r>
            <a:r>
              <a:rPr lang="en-US" sz="1100" dirty="0" err="1">
                <a:solidFill>
                  <a:srgbClr val="000000"/>
                </a:solidFill>
                <a:latin typeface="Calibri" panose="020F0502020204030204" pitchFamily="34" charset="0"/>
              </a:rPr>
              <a:t>aumentaram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investimentos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grandes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empresas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petrolíferas</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aumento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centrais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elétricas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carvão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desafiando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componente</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sustentabilidade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nacionais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prejudicadas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guerra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Ucrânia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clara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esperança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situação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criado</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senso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urgência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melhorar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alternativas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limpas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Isso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significa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diversificar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termos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fonte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tipo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desvincular</a:t>
            </a:r>
            <a:r>
              <a:rPr lang="en-US" sz="1100" dirty="0">
                <a:solidFill>
                  <a:srgbClr val="000000"/>
                </a:solidFill>
                <a:latin typeface="Calibri" panose="020F0502020204030204" pitchFamily="34" charset="0"/>
              </a:rPr>
              <a:t>-se da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 UE,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plano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REPowerEU</a:t>
            </a:r>
            <a:r>
              <a:rPr lang="en-US" sz="1100" dirty="0">
                <a:solidFill>
                  <a:srgbClr val="000000"/>
                </a:solidFill>
                <a:latin typeface="Calibri" panose="020F0502020204030204" pitchFamily="34" charset="0"/>
              </a:rPr>
              <a:t>, tem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meta </a:t>
            </a:r>
            <a:r>
              <a:rPr lang="en-US" sz="1100" dirty="0" err="1">
                <a:solidFill>
                  <a:srgbClr val="000000"/>
                </a:solidFill>
                <a:latin typeface="Calibri" panose="020F0502020204030204" pitchFamily="34" charset="0"/>
              </a:rPr>
              <a:t>acelerar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transição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verde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reduzir</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dependências</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aumentando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metas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hidrogênio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indústria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transporte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aumentando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investimentos</a:t>
            </a:r>
            <a:r>
              <a:rPr lang="en-US" sz="1100" dirty="0">
                <a:solidFill>
                  <a:srgbClr val="000000"/>
                </a:solidFill>
                <a:latin typeface="Calibri" panose="020F0502020204030204" pitchFamily="34" charset="0"/>
              </a:rPr>
              <a:t>.</a:t>
            </a:r>
          </a:p>
          <a:p>
            <a:pPr algn="just"/>
            <a:r>
              <a:rPr lang="en-US" sz="1100" dirty="0">
                <a:solidFill>
                  <a:srgbClr val="000000"/>
                </a:solidFill>
                <a:latin typeface="Calibri" panose="020F0502020204030204" pitchFamily="34" charset="0"/>
              </a:rPr>
              <a:t> </a:t>
            </a:r>
          </a:p>
          <a:p>
            <a:pPr algn="just"/>
            <a:r>
              <a:rPr lang="en-US" sz="1100" dirty="0">
                <a:solidFill>
                  <a:srgbClr val="000000"/>
                </a:solidFill>
                <a:latin typeface="Calibri" panose="020F0502020204030204" pitchFamily="34" charset="0"/>
              </a:rPr>
              <a:t>A </a:t>
            </a:r>
            <a:r>
              <a:rPr lang="en-US" sz="1100" dirty="0" err="1">
                <a:solidFill>
                  <a:srgbClr val="000000"/>
                </a:solidFill>
                <a:latin typeface="Calibri" panose="020F0502020204030204" pitchFamily="34" charset="0"/>
              </a:rPr>
              <a:t>transição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complexa</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equilíbrio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triângulo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continuará</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tarefa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desafiadora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continuem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interrompidas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eventos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inesperados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Portanto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resiliência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acessibilidade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crítica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desenvolvimento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económico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estará</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centro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futuras</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705332"/>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909267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envia</a:t>
            </a:r>
            <a:r>
              <a:rPr lang="en-US" dirty="0">
                <a:ea typeface="Times New Roman" panose="02020603050405020304" pitchFamily="18" charset="0"/>
              </a:rPr>
              <a:t> </a:t>
            </a:r>
            <a:r>
              <a:rPr lang="en-US" dirty="0" err="1">
                <a:ea typeface="Times New Roman" panose="02020603050405020304" pitchFamily="18" charset="0"/>
              </a:rPr>
              <a:t>sinais</a:t>
            </a:r>
            <a:r>
              <a:rPr lang="en-US" dirty="0">
                <a:ea typeface="Times New Roman" panose="02020603050405020304" pitchFamily="18" charset="0"/>
              </a:rPr>
              <a:t> do </a:t>
            </a:r>
            <a:r>
              <a:rPr lang="en-US" dirty="0" err="1">
                <a:ea typeface="Times New Roman" panose="02020603050405020304" pitchFamily="18" charset="0"/>
              </a:rPr>
              <a:t>lado</a:t>
            </a:r>
            <a:r>
              <a:rPr lang="en-US" dirty="0">
                <a:ea typeface="Times New Roman" panose="02020603050405020304" pitchFamily="18" charset="0"/>
              </a:rPr>
              <a:t> da </a:t>
            </a:r>
            <a:r>
              <a:rPr lang="en-US" dirty="0" err="1">
                <a:ea typeface="Times New Roman" panose="02020603050405020304" pitchFamily="18" charset="0"/>
              </a:rPr>
              <a:t>procura</a:t>
            </a:r>
            <a:r>
              <a:rPr lang="en-US" dirty="0">
                <a:ea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61973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81087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err="1">
                <a:ea typeface="Times New Roman" panose="02020603050405020304" pitchFamily="18" charset="0"/>
              </a:rPr>
              <a:t>dividir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altos </a:t>
            </a:r>
            <a:r>
              <a:rPr lang="en-US" dirty="0" err="1">
                <a:ea typeface="Times New Roman" panose="02020603050405020304" pitchFamily="18" charset="0"/>
              </a:rPr>
              <a:t>riscos</a:t>
            </a:r>
            <a:r>
              <a:rPr lang="en-US" dirty="0">
                <a:ea typeface="Times New Roman" panose="02020603050405020304" pitchFamily="18" charset="0"/>
              </a:rPr>
              <a:t> de </a:t>
            </a:r>
            <a:r>
              <a:rPr lang="en-US" dirty="0" err="1">
                <a:ea typeface="Times New Roman" panose="02020603050405020304" pitchFamily="18" charset="0"/>
              </a:rPr>
              <a:t>investimento</a:t>
            </a:r>
            <a:r>
              <a:rPr lang="en-US" dirty="0">
                <a:ea typeface="Times New Roman" panose="02020603050405020304" pitchFamily="18" charset="0"/>
              </a:rPr>
              <a:t> </a:t>
            </a:r>
            <a:r>
              <a:rPr lang="en-US" dirty="0" err="1">
                <a:ea typeface="Times New Roman" panose="02020603050405020304" pitchFamily="18" charset="0"/>
              </a:rPr>
              <a:t>inicial</a:t>
            </a:r>
            <a:r>
              <a:rPr lang="en-US" dirty="0">
                <a:ea typeface="Times New Roman" panose="02020603050405020304" pitchFamily="18" charset="0"/>
              </a:rPr>
              <a:t> dos </a:t>
            </a:r>
            <a:r>
              <a:rPr lang="en-US" dirty="0" err="1">
                <a:ea typeface="Times New Roman" panose="02020603050405020304" pitchFamily="18" charset="0"/>
              </a:rPr>
              <a:t>desenvolvimentos</a:t>
            </a:r>
            <a:r>
              <a:rPr lang="en-US" dirty="0">
                <a:ea typeface="Times New Roman" panose="02020603050405020304" pitchFamily="18" charset="0"/>
              </a:rPr>
              <a:t> </a:t>
            </a:r>
            <a:r>
              <a:rPr lang="en-US" dirty="0" err="1">
                <a:ea typeface="Times New Roman" panose="02020603050405020304" pitchFamily="18" charset="0"/>
              </a:rPr>
              <a:t>dessas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mantendo</a:t>
            </a:r>
            <a:r>
              <a:rPr lang="en-US" dirty="0">
                <a:ea typeface="Times New Roman" panose="02020603050405020304" pitchFamily="18" charset="0"/>
              </a:rPr>
              <a:t> o capital </a:t>
            </a:r>
            <a:r>
              <a:rPr lang="en-US" dirty="0" err="1">
                <a:ea typeface="Times New Roman" panose="02020603050405020304" pitchFamily="18" charset="0"/>
              </a:rPr>
              <a:t>suficientemente</a:t>
            </a:r>
            <a:r>
              <a:rPr lang="en-US" dirty="0">
                <a:ea typeface="Times New Roman" panose="02020603050405020304" pitchFamily="18" charset="0"/>
              </a:rPr>
              <a:t> </a:t>
            </a:r>
            <a:r>
              <a:rPr lang="en-US" dirty="0" err="1">
                <a:ea typeface="Times New Roman" panose="02020603050405020304" pitchFamily="18" charset="0"/>
              </a:rPr>
              <a:t>concentrado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impulsionar</a:t>
            </a:r>
            <a:r>
              <a:rPr lang="en-US" dirty="0">
                <a:ea typeface="Times New Roman" panose="02020603050405020304" pitchFamily="18" charset="0"/>
              </a:rPr>
              <a:t> a </a:t>
            </a:r>
            <a:r>
              <a:rPr lang="en-US" dirty="0" err="1">
                <a:ea typeface="Times New Roman" panose="02020603050405020304" pitchFamily="18" charset="0"/>
              </a:rPr>
              <a:t>inovação</a:t>
            </a:r>
            <a:r>
              <a:rPr lang="en-US" dirty="0">
                <a:ea typeface="Times New Roman" panose="02020603050405020304" pitchFamily="18" charset="0"/>
              </a:rPr>
              <a:t>,</a:t>
            </a:r>
            <a:endParaRPr lang="en-US" dirty="0"/>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155</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suporta</a:t>
            </a:r>
            <a:r>
              <a:rPr lang="en-US" dirty="0">
                <a:ea typeface="Times New Roman" panose="02020603050405020304" pitchFamily="18" charset="0"/>
              </a:rPr>
              <a:t> </a:t>
            </a:r>
            <a:r>
              <a:rPr lang="en-US" dirty="0" err="1">
                <a:ea typeface="Times New Roman" panose="02020603050405020304" pitchFamily="18" charset="0"/>
              </a:rPr>
              <a:t>fluxos</a:t>
            </a:r>
            <a:r>
              <a:rPr lang="en-US" dirty="0">
                <a:ea typeface="Times New Roman" panose="02020603050405020304" pitchFamily="18" charset="0"/>
              </a:rPr>
              <a:t> de </a:t>
            </a:r>
            <a:r>
              <a:rPr lang="en-US" dirty="0" err="1">
                <a:ea typeface="Times New Roman" panose="02020603050405020304" pitchFamily="18" charset="0"/>
              </a:rPr>
              <a:t>financiamento</a:t>
            </a:r>
            <a:r>
              <a:rPr lang="en-US" dirty="0">
                <a:ea typeface="Times New Roman" panose="02020603050405020304" pitchFamily="18" charset="0"/>
              </a:rPr>
              <a:t> </a:t>
            </a:r>
            <a:r>
              <a:rPr lang="en-US" dirty="0" err="1">
                <a:ea typeface="Times New Roman" panose="02020603050405020304" pitchFamily="18" charset="0"/>
              </a:rPr>
              <a:t>adicionais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níveis</a:t>
            </a:r>
            <a:r>
              <a:rPr lang="en-US" dirty="0">
                <a:ea typeface="Times New Roman" panose="02020603050405020304" pitchFamily="18" charset="0"/>
              </a:rPr>
              <a:t> de </a:t>
            </a:r>
            <a:r>
              <a:rPr lang="en-US" dirty="0" err="1">
                <a:ea typeface="Times New Roman" panose="02020603050405020304" pitchFamily="18" charset="0"/>
              </a:rPr>
              <a:t>risco</a:t>
            </a:r>
            <a:r>
              <a:rPr lang="en-US" dirty="0">
                <a:ea typeface="Times New Roman" panose="02020603050405020304" pitchFamily="18" charset="0"/>
              </a:rPr>
              <a:t>, e</a:t>
            </a:r>
            <a:endParaRPr lang="en-US" dirty="0"/>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278694"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cria</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esforços</a:t>
            </a:r>
            <a:r>
              <a:rPr lang="en-US" dirty="0">
                <a:ea typeface="Times New Roman" panose="02020603050405020304" pitchFamily="18" charset="0"/>
              </a:rPr>
              <a:t> ESG </a:t>
            </a:r>
            <a:r>
              <a:rPr lang="en-US" dirty="0" err="1">
                <a:ea typeface="Times New Roman" panose="02020603050405020304" pitchFamily="18" charset="0"/>
              </a:rPr>
              <a:t>reais</a:t>
            </a:r>
            <a:r>
              <a:rPr lang="en-US" dirty="0">
                <a:ea typeface="Times New Roman" panose="02020603050405020304" pitchFamily="18" charset="0"/>
              </a:rPr>
              <a:t> </a:t>
            </a:r>
            <a:r>
              <a:rPr lang="en-US" dirty="0" err="1">
                <a:ea typeface="Times New Roman" panose="02020603050405020304" pitchFamily="18" charset="0"/>
              </a:rPr>
              <a:t>passíveis</a:t>
            </a:r>
            <a:r>
              <a:rPr lang="en-US" dirty="0">
                <a:ea typeface="Times New Roman" panose="02020603050405020304" pitchFamily="18" charset="0"/>
              </a:rPr>
              <a:t> de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investidos</a:t>
            </a:r>
            <a:r>
              <a:rPr lang="en-US" dirty="0">
                <a:ea typeface="Times New Roman" panose="02020603050405020304" pitchFamily="18" charset="0"/>
              </a:rPr>
              <a:t> e </a:t>
            </a:r>
            <a:r>
              <a:rPr lang="en-US" dirty="0" err="1">
                <a:ea typeface="Times New Roman" panose="02020603050405020304" pitchFamily="18" charset="0"/>
              </a:rPr>
              <a:t>cria</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reembolsar</a:t>
            </a:r>
            <a:r>
              <a:rPr lang="en-US" dirty="0">
                <a:ea typeface="Times New Roman" panose="02020603050405020304" pitchFamily="18" charset="0"/>
              </a:rPr>
              <a:t> o </a:t>
            </a:r>
            <a:r>
              <a:rPr lang="en-US" dirty="0" err="1">
                <a:ea typeface="Times New Roman" panose="02020603050405020304" pitchFamily="18" charset="0"/>
              </a:rPr>
              <a:t>prémio</a:t>
            </a:r>
            <a:r>
              <a:rPr lang="en-US" dirty="0">
                <a:ea typeface="Times New Roman" panose="02020603050405020304" pitchFamily="18" charset="0"/>
              </a:rPr>
              <a:t> </a:t>
            </a:r>
            <a:r>
              <a:rPr lang="en-US" dirty="0" err="1">
                <a:ea typeface="Times New Roman" panose="02020603050405020304" pitchFamily="18" charset="0"/>
              </a:rPr>
              <a:t>verde</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a:t>
            </a:r>
            <a:endParaRPr lang="en-US" dirty="0"/>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86422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instrumentos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cruciais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avançar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países</a:t>
            </a:r>
            <a:r>
              <a:rPr lang="en-US" dirty="0">
                <a:ea typeface="Times New Roman" panose="02020603050405020304" pitchFamily="18" charset="0"/>
              </a:rPr>
              <a:t> </a:t>
            </a:r>
            <a:r>
              <a:rPr lang="en-US" dirty="0" err="1">
                <a:ea typeface="Times New Roman" panose="02020603050405020304" pitchFamily="18" charset="0"/>
              </a:rPr>
              <a:t>desenvolvidos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o </a:t>
            </a:r>
            <a:r>
              <a:rPr lang="en-US" dirty="0" err="1">
                <a:ea typeface="Times New Roman" panose="02020603050405020304" pitchFamily="18" charset="0"/>
              </a:rPr>
              <a:t>desenvolvimento</a:t>
            </a:r>
            <a:r>
              <a:rPr lang="en-US" dirty="0">
                <a:ea typeface="Times New Roman" panose="02020603050405020304" pitchFamily="18" charset="0"/>
              </a:rPr>
              <a:t> global e </a:t>
            </a:r>
            <a:r>
              <a:rPr lang="en-US" dirty="0" err="1">
                <a:ea typeface="Times New Roman" panose="02020603050405020304" pitchFamily="18" charset="0"/>
              </a:rPr>
              <a:t>impulsionar</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países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onde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mercados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maduros</a:t>
            </a:r>
            <a:r>
              <a:rPr lang="en-US" dirty="0">
                <a:ea typeface="Times New Roman" panose="02020603050405020304" pitchFamily="18" charset="0"/>
              </a:rPr>
              <a:t> e o </a:t>
            </a:r>
            <a:r>
              <a:rPr lang="en-US" dirty="0" err="1">
                <a:ea typeface="Times New Roman" panose="02020603050405020304" pitchFamily="18" charset="0"/>
              </a:rPr>
              <a:t>custo</a:t>
            </a:r>
            <a:r>
              <a:rPr lang="en-US" dirty="0">
                <a:ea typeface="Times New Roman" panose="02020603050405020304" pitchFamily="18" charset="0"/>
              </a:rPr>
              <a:t> do capital </a:t>
            </a:r>
            <a:r>
              <a:rPr lang="en-US" dirty="0" err="1">
                <a:ea typeface="Times New Roman" panose="02020603050405020304" pitchFamily="18" charset="0"/>
              </a:rPr>
              <a:t>permanece</a:t>
            </a:r>
            <a:r>
              <a:rPr lang="en-US" dirty="0">
                <a:ea typeface="Times New Roman" panose="02020603050405020304" pitchFamily="18" charset="0"/>
              </a:rPr>
              <a:t> alto.</a:t>
            </a:r>
          </a:p>
          <a:p>
            <a:pPr algn="just"/>
            <a:r>
              <a:rPr lang="en-US" dirty="0">
                <a:ea typeface="Times New Roman" panose="02020603050405020304" pitchFamily="18" charset="0"/>
              </a:rPr>
              <a:t> </a:t>
            </a:r>
          </a:p>
          <a:p>
            <a:pPr algn="just"/>
            <a:r>
              <a:rPr lang="en-US" b="1" dirty="0" err="1">
                <a:solidFill>
                  <a:srgbClr val="F79037"/>
                </a:solidFill>
                <a:ea typeface="Times New Roman" panose="02020603050405020304" pitchFamily="18" charset="0"/>
              </a:rPr>
              <a: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aspectos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positivos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que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infraestrutura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baseada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criptoativos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trazer</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No 6º </a:t>
            </a:r>
            <a:r>
              <a:rPr lang="en-US" dirty="0" err="1">
                <a:ea typeface="Times New Roman" panose="02020603050405020304" pitchFamily="18" charset="0"/>
              </a:rPr>
              <a:t>Relatório</a:t>
            </a:r>
            <a:r>
              <a:rPr lang="en-US" dirty="0">
                <a:ea typeface="Times New Roman" panose="02020603050405020304" pitchFamily="18" charset="0"/>
              </a:rPr>
              <a:t> de </a:t>
            </a:r>
            <a:r>
              <a:rPr lang="en-US" dirty="0" err="1">
                <a:ea typeface="Times New Roman" panose="02020603050405020304" pitchFamily="18" charset="0"/>
              </a:rPr>
              <a:t>Avaliação</a:t>
            </a:r>
            <a:r>
              <a:rPr lang="en-US" dirty="0">
                <a:ea typeface="Times New Roman" panose="02020603050405020304" pitchFamily="18" charset="0"/>
              </a:rPr>
              <a:t>, o IPCC </a:t>
            </a:r>
            <a:r>
              <a:rPr lang="en-US" dirty="0" err="1">
                <a:ea typeface="Times New Roman" panose="02020603050405020304" pitchFamily="18" charset="0"/>
              </a:rPr>
              <a:t>calculou</a:t>
            </a:r>
            <a:r>
              <a:rPr lang="en-US" dirty="0">
                <a:ea typeface="Times New Roman" panose="02020603050405020304" pitchFamily="18" charset="0"/>
              </a:rPr>
              <a:t> um </a:t>
            </a:r>
            <a:r>
              <a:rPr lang="en-US" dirty="0" err="1">
                <a:ea typeface="Times New Roman" panose="02020603050405020304" pitchFamily="18" charset="0"/>
              </a:rPr>
              <a:t>orçamento</a:t>
            </a:r>
            <a:r>
              <a:rPr lang="en-US" dirty="0">
                <a:ea typeface="Times New Roman" panose="02020603050405020304" pitchFamily="18" charset="0"/>
              </a:rPr>
              <a:t> de </a:t>
            </a:r>
            <a:r>
              <a:rPr lang="en-US" dirty="0" err="1">
                <a:ea typeface="Times New Roman" panose="02020603050405020304" pitchFamily="18" charset="0"/>
              </a:rPr>
              <a:t>carbono</a:t>
            </a:r>
            <a:r>
              <a:rPr lang="en-US" dirty="0">
                <a:ea typeface="Times New Roman" panose="02020603050405020304" pitchFamily="18" charset="0"/>
              </a:rPr>
              <a:t> </a:t>
            </a:r>
            <a:r>
              <a:rPr lang="en-US" dirty="0" err="1">
                <a:ea typeface="Times New Roman" panose="02020603050405020304" pitchFamily="18" charset="0"/>
              </a:rPr>
              <a:t>remanescente</a:t>
            </a:r>
            <a:r>
              <a:rPr lang="en-US" dirty="0">
                <a:ea typeface="Times New Roman" panose="02020603050405020304" pitchFamily="18" charset="0"/>
              </a:rPr>
              <a:t> de </a:t>
            </a:r>
            <a:r>
              <a:rPr lang="en-US" dirty="0" err="1">
                <a:ea typeface="Times New Roman" panose="02020603050405020304" pitchFamily="18" charset="0"/>
              </a:rPr>
              <a:t>cerca</a:t>
            </a:r>
            <a:r>
              <a:rPr lang="en-US" dirty="0">
                <a:ea typeface="Times New Roman" panose="02020603050405020304" pitchFamily="18" charset="0"/>
              </a:rPr>
              <a:t> de 400 </a:t>
            </a:r>
            <a:r>
              <a:rPr lang="en-US" dirty="0" err="1">
                <a:ea typeface="Times New Roman" panose="02020603050405020304" pitchFamily="18" charset="0"/>
              </a:rPr>
              <a:t>Gt</a:t>
            </a:r>
            <a:r>
              <a:rPr lang="en-US" dirty="0">
                <a:ea typeface="Times New Roman" panose="02020603050405020304" pitchFamily="18" charset="0"/>
              </a:rPr>
              <a:t> de CO2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permitiria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 meta de 1,5 °C. O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emissão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de </a:t>
            </a:r>
            <a:r>
              <a:rPr lang="en-US" dirty="0" err="1">
                <a:ea typeface="Times New Roman" panose="02020603050405020304" pitchFamily="18" charset="0"/>
              </a:rPr>
              <a:t>cerca</a:t>
            </a:r>
            <a:r>
              <a:rPr lang="en-US" dirty="0">
                <a:ea typeface="Times New Roman" panose="02020603050405020304" pitchFamily="18" charset="0"/>
              </a:rPr>
              <a:t> de 56 </a:t>
            </a:r>
            <a:r>
              <a:rPr lang="en-US" dirty="0" err="1">
                <a:ea typeface="Times New Roman" panose="02020603050405020304" pitchFamily="18" charset="0"/>
              </a:rPr>
              <a:t>Gt</a:t>
            </a:r>
            <a:r>
              <a:rPr lang="en-US" dirty="0">
                <a:ea typeface="Times New Roman" panose="02020603050405020304" pitchFamily="18" charset="0"/>
              </a:rPr>
              <a:t> CO2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e o </a:t>
            </a:r>
            <a:r>
              <a:rPr lang="en-US" dirty="0" err="1">
                <a:ea typeface="Times New Roman" panose="02020603050405020304" pitchFamily="18" charset="0"/>
              </a:rPr>
              <a:t>país</a:t>
            </a:r>
            <a:r>
              <a:rPr lang="en-US" dirty="0">
                <a:ea typeface="Times New Roman" panose="02020603050405020304" pitchFamily="18" charset="0"/>
              </a:rPr>
              <a:t> </a:t>
            </a:r>
            <a:r>
              <a:rPr lang="en-US" dirty="0" err="1">
                <a:ea typeface="Times New Roman" panose="02020603050405020304" pitchFamily="18" charset="0"/>
              </a:rPr>
              <a:t>poluidor</a:t>
            </a:r>
            <a:r>
              <a:rPr lang="en-US" dirty="0">
                <a:ea typeface="Times New Roman" panose="02020603050405020304" pitchFamily="18" charset="0"/>
              </a:rPr>
              <a:t> </a:t>
            </a:r>
            <a:r>
              <a:rPr lang="en-US" dirty="0" err="1">
                <a:ea typeface="Times New Roman" panose="02020603050405020304" pitchFamily="18" charset="0"/>
              </a:rPr>
              <a:t>médio</a:t>
            </a:r>
            <a:r>
              <a:rPr lang="en-US" dirty="0">
                <a:ea typeface="Times New Roman" panose="02020603050405020304" pitchFamily="18" charset="0"/>
              </a:rPr>
              <a:t> </a:t>
            </a:r>
            <a:r>
              <a:rPr lang="en-US" dirty="0" err="1">
                <a:ea typeface="Times New Roman" panose="02020603050405020304" pitchFamily="18" charset="0"/>
              </a:rPr>
              <a:t>ficará</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orçamento</a:t>
            </a:r>
            <a:r>
              <a:rPr lang="en-US" dirty="0">
                <a:ea typeface="Times New Roman" panose="02020603050405020304" pitchFamily="18" charset="0"/>
              </a:rPr>
              <a:t> de </a:t>
            </a:r>
            <a:r>
              <a:rPr lang="en-US" dirty="0" err="1">
                <a:ea typeface="Times New Roman" panose="02020603050405020304" pitchFamily="18" charset="0"/>
              </a:rPr>
              <a:t>emissões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cerca</a:t>
            </a:r>
            <a:r>
              <a:rPr lang="en-US" dirty="0">
                <a:ea typeface="Times New Roman" panose="02020603050405020304" pitchFamily="18" charset="0"/>
              </a:rPr>
              <a:t> de 8 a 9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mostra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capital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alocação</a:t>
            </a:r>
            <a:r>
              <a:rPr lang="en-US" dirty="0">
                <a:ea typeface="Times New Roman" panose="02020603050405020304" pitchFamily="18" charset="0"/>
              </a:rPr>
              <a:t> </a:t>
            </a:r>
            <a:r>
              <a:rPr lang="en-US" dirty="0" err="1">
                <a:ea typeface="Times New Roman" panose="02020603050405020304" pitchFamily="18" charset="0"/>
              </a:rPr>
              <a:t>eficiente</a:t>
            </a:r>
            <a:r>
              <a:rPr lang="en-US" dirty="0">
                <a:ea typeface="Times New Roman" panose="02020603050405020304" pitchFamily="18" charset="0"/>
              </a:rPr>
              <a:t> de capital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verde</a:t>
            </a:r>
            <a:r>
              <a:rPr lang="en-US" dirty="0">
                <a:ea typeface="Times New Roman" panose="02020603050405020304" pitchFamily="18" charset="0"/>
              </a:rPr>
              <a:t>, </a:t>
            </a:r>
            <a:r>
              <a:rPr lang="en-US" dirty="0" err="1">
                <a:ea typeface="Times New Roman" panose="02020603050405020304" pitchFamily="18" charset="0"/>
              </a:rPr>
              <a:t>restauração</a:t>
            </a:r>
            <a:r>
              <a:rPr lang="en-US" dirty="0">
                <a:ea typeface="Times New Roman" panose="02020603050405020304" pitchFamily="18" charset="0"/>
              </a:rPr>
              <a:t> de </a:t>
            </a:r>
            <a:r>
              <a:rPr lang="en-US" dirty="0" err="1">
                <a:ea typeface="Times New Roman" panose="02020603050405020304" pitchFamily="18" charset="0"/>
              </a:rPr>
              <a:t>ecossistemas</a:t>
            </a:r>
            <a:r>
              <a:rPr lang="en-US" dirty="0">
                <a:ea typeface="Times New Roman" panose="02020603050405020304" pitchFamily="18" charset="0"/>
              </a:rPr>
              <a:t> e </a:t>
            </a:r>
            <a:r>
              <a:rPr lang="en-US" dirty="0" err="1">
                <a:ea typeface="Times New Roman" panose="02020603050405020304" pitchFamily="18" charset="0"/>
              </a:rPr>
              <a:t>minimização</a:t>
            </a:r>
            <a:r>
              <a:rPr lang="en-US" dirty="0">
                <a:ea typeface="Times New Roman" panose="02020603050405020304" pitchFamily="18" charset="0"/>
              </a:rPr>
              <a:t> de </a:t>
            </a:r>
            <a:r>
              <a:rPr lang="en-US" dirty="0" err="1">
                <a:ea typeface="Times New Roman" panose="02020603050405020304" pitchFamily="18" charset="0"/>
              </a:rPr>
              <a:t>resíduos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abordagens</a:t>
            </a:r>
            <a:r>
              <a:rPr lang="en-US" dirty="0">
                <a:ea typeface="Times New Roman" panose="02020603050405020304" pitchFamily="18" charset="0"/>
              </a:rPr>
              <a:t> de </a:t>
            </a:r>
            <a:r>
              <a:rPr lang="en-US" dirty="0" err="1">
                <a:ea typeface="Times New Roman" panose="02020603050405020304" pitchFamily="18" charset="0"/>
              </a:rPr>
              <a:t>economia</a:t>
            </a:r>
            <a:r>
              <a:rPr lang="en-US" dirty="0">
                <a:ea typeface="Times New Roman" panose="02020603050405020304" pitchFamily="18" charset="0"/>
              </a:rPr>
              <a:t> circular.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abordagens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citar</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algumas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decisivas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minimizar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efeitos</a:t>
            </a:r>
            <a:r>
              <a:rPr lang="en-US" dirty="0">
                <a:ea typeface="Times New Roman" panose="02020603050405020304" pitchFamily="18" charset="0"/>
              </a:rPr>
              <a:t> </a:t>
            </a:r>
            <a:r>
              <a:rPr lang="en-US" dirty="0" err="1">
                <a:ea typeface="Times New Roman" panose="02020603050405020304" pitchFamily="18" charset="0"/>
              </a:rPr>
              <a:t>adversos</a:t>
            </a:r>
            <a:r>
              <a:rPr lang="en-US" dirty="0">
                <a:ea typeface="Times New Roman" panose="02020603050405020304" pitchFamily="18" charset="0"/>
              </a:rPr>
              <a:t> das </a:t>
            </a:r>
            <a:r>
              <a:rPr lang="en-US" dirty="0" err="1">
                <a:ea typeface="Times New Roman" panose="02020603050405020304" pitchFamily="18" charset="0"/>
              </a:rPr>
              <a:t>mudanças</a:t>
            </a:r>
            <a:r>
              <a:rPr lang="en-US" dirty="0">
                <a:ea typeface="Times New Roman" panose="02020603050405020304" pitchFamily="18" charset="0"/>
              </a:rPr>
              <a:t> </a:t>
            </a:r>
            <a:r>
              <a:rPr lang="en-US" dirty="0" err="1">
                <a:ea typeface="Times New Roman" panose="02020603050405020304" pitchFamily="18" charset="0"/>
              </a:rPr>
              <a:t>climáticas</a:t>
            </a:r>
            <a:r>
              <a:rPr lang="en-US" dirty="0">
                <a:ea typeface="Times New Roman" panose="02020603050405020304" pitchFamily="18" charset="0"/>
              </a:rPr>
              <a:t>.</a:t>
            </a:r>
          </a:p>
          <a:p>
            <a:pPr algn="just"/>
            <a:r>
              <a:rPr lang="en-US" dirty="0">
                <a:ea typeface="Times New Roman" panose="02020603050405020304" pitchFamily="18" charset="0"/>
              </a:rPr>
              <a:t> </a:t>
            </a:r>
          </a:p>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mercados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fornecem</a:t>
            </a:r>
            <a:r>
              <a:rPr lang="en-US" dirty="0">
                <a:ea typeface="Times New Roman" panose="02020603050405020304" pitchFamily="18" charset="0"/>
              </a:rPr>
              <a:t> total </a:t>
            </a:r>
            <a:r>
              <a:rPr lang="en-US" dirty="0" err="1">
                <a:ea typeface="Times New Roman" panose="02020603050405020304" pitchFamily="18" charset="0"/>
              </a:rPr>
              <a:t>transparência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termos</a:t>
            </a:r>
            <a:r>
              <a:rPr lang="en-US" dirty="0">
                <a:ea typeface="Times New Roman" panose="02020603050405020304" pitchFamily="18" charset="0"/>
              </a:rPr>
              <a:t> de </a:t>
            </a:r>
            <a:r>
              <a:rPr lang="en-US" dirty="0" err="1">
                <a:ea typeface="Times New Roman" panose="02020603050405020304" pitchFamily="18" charset="0"/>
              </a:rPr>
              <a:t>impacto</a:t>
            </a:r>
            <a:r>
              <a:rPr lang="en-US" dirty="0">
                <a:ea typeface="Times New Roman" panose="02020603050405020304" pitchFamily="18" charset="0"/>
              </a:rPr>
              <a:t> e </a:t>
            </a:r>
            <a:r>
              <a:rPr lang="en-US" dirty="0" err="1">
                <a:ea typeface="Times New Roman" panose="02020603050405020304" pitchFamily="18" charset="0"/>
              </a:rPr>
              <a:t>medição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da </a:t>
            </a:r>
            <a:r>
              <a:rPr lang="en-US" dirty="0" err="1">
                <a:ea typeface="Times New Roman" panose="02020603050405020304" pitchFamily="18" charset="0"/>
              </a:rPr>
              <a:t>cadeia</a:t>
            </a:r>
            <a:r>
              <a:rPr lang="en-US" dirty="0">
                <a:ea typeface="Times New Roman" panose="02020603050405020304" pitchFamily="18" charset="0"/>
              </a:rPr>
              <a:t> de valor,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escaláveis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muitos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a:t>
            </a:r>
            <a:r>
              <a:rPr lang="en-US" dirty="0" err="1">
                <a:ea typeface="Times New Roman" panose="02020603050405020304" pitchFamily="18" charset="0"/>
              </a:rPr>
              <a:t>comprovados</a:t>
            </a:r>
            <a:r>
              <a:rPr lang="en-US" dirty="0">
                <a:ea typeface="Times New Roman" panose="02020603050405020304" pitchFamily="18" charset="0"/>
              </a:rPr>
              <a:t> do </a:t>
            </a:r>
            <a:r>
              <a:rPr lang="en-US" dirty="0" err="1">
                <a:ea typeface="Times New Roman" panose="02020603050405020304" pitchFamily="18" charset="0"/>
              </a:rPr>
              <a:t>nosso</a:t>
            </a:r>
            <a:r>
              <a:rPr lang="en-US" dirty="0">
                <a:ea typeface="Times New Roman" panose="02020603050405020304" pitchFamily="18" charset="0"/>
              </a:rPr>
              <a:t>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económico</a:t>
            </a:r>
            <a:r>
              <a:rPr lang="en-US" dirty="0">
                <a:ea typeface="Times New Roman" panose="02020603050405020304" pitchFamily="18" charset="0"/>
              </a:rPr>
              <a:t> e </a:t>
            </a:r>
            <a:r>
              <a:rPr lang="en-US" dirty="0" err="1">
                <a:ea typeface="Times New Roman" panose="02020603050405020304" pitchFamily="18" charset="0"/>
              </a:rPr>
              <a:t>ajudar</a:t>
            </a:r>
            <a:r>
              <a:rPr lang="en-US" dirty="0">
                <a:ea typeface="Times New Roman" panose="02020603050405020304" pitchFamily="18" charset="0"/>
              </a:rPr>
              <a:t> a </a:t>
            </a:r>
            <a:r>
              <a:rPr lang="en-US" dirty="0" err="1">
                <a:ea typeface="Times New Roman" panose="02020603050405020304" pitchFamily="18" charset="0"/>
              </a:rPr>
              <a:t>conduzir</a:t>
            </a:r>
            <a:r>
              <a:rPr lang="en-US" dirty="0">
                <a:ea typeface="Times New Roman" panose="02020603050405020304" pitchFamily="18" charset="0"/>
              </a:rPr>
              <a:t> 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direção</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economia</a:t>
            </a:r>
            <a:r>
              <a:rPr lang="en-US" dirty="0">
                <a:ea typeface="Times New Roman" panose="02020603050405020304" pitchFamily="18" charset="0"/>
              </a:rPr>
              <a:t> </a:t>
            </a:r>
            <a:r>
              <a:rPr lang="en-US" dirty="0" err="1">
                <a:ea typeface="Times New Roman" panose="02020603050405020304" pitchFamily="18" charset="0"/>
              </a:rPr>
              <a:t>líquida</a:t>
            </a:r>
            <a:r>
              <a:rPr lang="en-US" dirty="0">
                <a:ea typeface="Times New Roman" panose="02020603050405020304" pitchFamily="18" charset="0"/>
              </a:rPr>
              <a:t> zero. Mas as </a:t>
            </a:r>
            <a:r>
              <a:rPr lang="en-US" dirty="0" err="1">
                <a:ea typeface="Times New Roman" panose="02020603050405020304" pitchFamily="18" charset="0"/>
              </a:rPr>
              <a:t>externalidades</a:t>
            </a:r>
            <a:r>
              <a:rPr lang="en-US" dirty="0">
                <a:ea typeface="Times New Roman" panose="02020603050405020304" pitchFamily="18" charset="0"/>
              </a:rPr>
              <a:t> e as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interessadas</a:t>
            </a:r>
            <a:r>
              <a:rPr lang="en-US" dirty="0">
                <a:ea typeface="Times New Roman" panose="02020603050405020304" pitchFamily="18" charset="0"/>
              </a:rPr>
              <a:t>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adequadamente</a:t>
            </a:r>
            <a:r>
              <a:rPr lang="en-US" dirty="0">
                <a:ea typeface="Times New Roman" panose="02020603050405020304" pitchFamily="18" charset="0"/>
              </a:rPr>
              <a:t> </a:t>
            </a:r>
            <a:r>
              <a:rPr lang="en-US" dirty="0" err="1">
                <a:ea typeface="Times New Roman" panose="02020603050405020304" pitchFamily="18" charset="0"/>
              </a:rPr>
              <a:t>representadas</a:t>
            </a:r>
            <a:r>
              <a:rPr lang="en-US" dirty="0">
                <a:ea typeface="Times New Roman" panose="02020603050405020304" pitchFamily="18" charset="0"/>
              </a:rPr>
              <a:t> e </a:t>
            </a:r>
            <a:r>
              <a:rPr lang="en-US" dirty="0" err="1">
                <a:ea typeface="Times New Roman" panose="02020603050405020304" pitchFamily="18" charset="0"/>
              </a:rPr>
              <a:t>contabilizadas</a:t>
            </a:r>
            <a:r>
              <a:rPr lang="en-US" dirty="0">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33118" y="3510867"/>
            <a:ext cx="6573188"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Plataformas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ferramenta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confiável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manutenção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registos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critérios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ESG</a:t>
            </a:r>
          </a:p>
          <a:p>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Plataformas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combinação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outras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aprendizagem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excelente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base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confiável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transparente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 real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cadeia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valor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automatizados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programação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lógica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insights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regulatórios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pós-negociação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padronizados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sistemas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medição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agilizam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otimizam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alto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índice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reduzindo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recursos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necessários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algoritmos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entrada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sejam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verificados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instantaneamente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final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prazo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verificação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validação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acordos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assinatura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métodos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comprovados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'off-chain'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garantir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dados.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mecanismos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corretos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manutenção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manipulados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risco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mínimo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erro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entre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muitas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individuais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risco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reduzido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manipulação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facilitar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transição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tradicionais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papel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obtenção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rastreáveis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cadeia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valor.</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ferramenta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eficiente</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incentivar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alocar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capital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esforços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ESG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longo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cadeia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a:t>
            </a: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regras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alinhamento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unidades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contábeis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contínuo</a:t>
            </a:r>
            <a:r>
              <a:rPr lang="en-US" sz="1100" dirty="0">
                <a:latin typeface="Calibri" panose="020F0502020204030204" pitchFamily="34" charset="0"/>
                <a:ea typeface="Times New Roman" panose="02020603050405020304" pitchFamily="18" charset="0"/>
                <a:cs typeface="Calibri" panose="020F0502020204030204" pitchFamily="34" charset="0"/>
              </a:rPr>
              <a:t> e de </a:t>
            </a:r>
            <a:r>
              <a:rPr lang="en-US" sz="1100" dirty="0" err="1">
                <a:latin typeface="Calibri" panose="020F0502020204030204" pitchFamily="34" charset="0"/>
                <a:ea typeface="Times New Roman" panose="02020603050405020304" pitchFamily="18" charset="0"/>
                <a:cs typeface="Calibri" panose="020F0502020204030204" pitchFamily="34" charset="0"/>
              </a:rPr>
              <a:t>alta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complexidade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inclui</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esforço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integrá</a:t>
            </a:r>
            <a:r>
              <a:rPr lang="en-US" sz="1100" dirty="0">
                <a:latin typeface="Calibri" panose="020F0502020204030204" pitchFamily="34" charset="0"/>
                <a:ea typeface="Times New Roman" panose="02020603050405020304" pitchFamily="18" charset="0"/>
                <a:cs typeface="Calibri" panose="020F0502020204030204" pitchFamily="34" charset="0"/>
              </a:rPr>
              <a:t>-los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incentivo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corretas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resultado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aloca</a:t>
            </a:r>
            <a:r>
              <a:rPr lang="en-US" sz="1100" dirty="0">
                <a:latin typeface="Calibri" panose="020F0502020204030204" pitchFamily="34" charset="0"/>
                <a:ea typeface="Times New Roman" panose="02020603050405020304" pitchFamily="18" charset="0"/>
                <a:cs typeface="Calibri" panose="020F0502020204030204" pitchFamily="34" charset="0"/>
              </a:rPr>
              <a:t> capital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esforços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verdadeiros</a:t>
            </a:r>
            <a:r>
              <a:rPr lang="en-US" sz="1100" dirty="0">
                <a:latin typeface="Calibri" panose="020F0502020204030204" pitchFamily="34" charset="0"/>
                <a:ea typeface="Times New Roman" panose="02020603050405020304" pitchFamily="18" charset="0"/>
                <a:cs typeface="Calibri" panose="020F0502020204030204" pitchFamily="34" charset="0"/>
              </a:rPr>
              <a:t> ESG”. A base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integridade</a:t>
            </a:r>
            <a:r>
              <a:rPr lang="en-US" sz="1100" dirty="0">
                <a:latin typeface="Calibri" panose="020F0502020204030204" pitchFamily="34" charset="0"/>
                <a:ea typeface="Times New Roman" panose="02020603050405020304" pitchFamily="18" charset="0"/>
                <a:cs typeface="Calibri" panose="020F0502020204030204" pitchFamily="34" charset="0"/>
              </a:rPr>
              <a:t> dos dados e o </a:t>
            </a:r>
            <a:r>
              <a:rPr lang="en-US" sz="1100" dirty="0" err="1">
                <a:latin typeface="Calibri" panose="020F0502020204030204" pitchFamily="34" charset="0"/>
                <a:ea typeface="Times New Roman" panose="02020603050405020304" pitchFamily="18" charset="0"/>
                <a:cs typeface="Calibri" panose="020F0502020204030204" pitchFamily="34" charset="0"/>
              </a:rPr>
              <a:t>benefício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mútuo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valor. Como </a:t>
            </a:r>
            <a:r>
              <a:rPr lang="en-US" sz="1100" dirty="0" err="1">
                <a:latin typeface="Calibri" panose="020F0502020204030204" pitchFamily="34" charset="0"/>
                <a:ea typeface="Times New Roman" panose="02020603050405020304" pitchFamily="18" charset="0"/>
                <a:cs typeface="Calibri" panose="020F0502020204030204" pitchFamily="34" charset="0"/>
              </a:rPr>
              <a:t>discutido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tem </a:t>
            </a:r>
            <a:r>
              <a:rPr lang="en-US" sz="1100" dirty="0" err="1">
                <a:latin typeface="Calibri" panose="020F0502020204030204" pitchFamily="34" charset="0"/>
                <a:ea typeface="Times New Roman" panose="02020603050405020304" pitchFamily="18" charset="0"/>
                <a:cs typeface="Calibri" panose="020F0502020204030204" pitchFamily="34" charset="0"/>
              </a:rPr>
              <a:t>sido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desafiador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últimas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décadas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baseada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DLT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situação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coletados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eficiência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tempo real </a:t>
            </a:r>
            <a:r>
              <a:rPr lang="en-US" sz="1100" dirty="0" err="1">
                <a:latin typeface="Calibri" panose="020F0502020204030204" pitchFamily="34" charset="0"/>
                <a:ea typeface="Times New Roman" panose="02020603050405020304" pitchFamily="18" charset="0"/>
                <a:cs typeface="Calibri" panose="020F0502020204030204" pitchFamily="34" charset="0"/>
              </a:rPr>
              <a:t>pré</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pós-negociação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mecanismos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verificação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integrados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trilha</a:t>
            </a:r>
            <a:r>
              <a:rPr lang="en-US" sz="1100" dirty="0">
                <a:latin typeface="Calibri" panose="020F0502020204030204" pitchFamily="34" charset="0"/>
                <a:ea typeface="Times New Roman" panose="02020603050405020304" pitchFamily="18" charset="0"/>
                <a:cs typeface="Calibri" panose="020F0502020204030204" pitchFamily="34" charset="0"/>
              </a:rPr>
              <a:t> de auditoria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confiável</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imutável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contratos</a:t>
            </a:r>
            <a:r>
              <a:rPr lang="en-US" sz="1100" dirty="0">
                <a:latin typeface="Calibri" panose="020F0502020204030204" pitchFamily="34" charset="0"/>
                <a:ea typeface="Times New Roman" panose="02020603050405020304" pitchFamily="18" charset="0"/>
                <a:cs typeface="Calibri" panose="020F0502020204030204" pitchFamily="34" charset="0"/>
              </a:rPr>
              <a:t> de token </a:t>
            </a:r>
            <a:r>
              <a:rPr lang="en-US" sz="1100" dirty="0" err="1">
                <a:latin typeface="Calibri" panose="020F0502020204030204" pitchFamily="34" charset="0"/>
                <a:ea typeface="Times New Roman" panose="02020603050405020304" pitchFamily="18" charset="0"/>
                <a:cs typeface="Calibri" panose="020F0502020204030204" pitchFamily="34" charset="0"/>
              </a:rPr>
              <a:t>fornecem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ferramenta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partir</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coletados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valor,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monetizar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contribuição</a:t>
            </a:r>
            <a:r>
              <a:rPr lang="en-US" sz="1100" dirty="0">
                <a:latin typeface="Calibri" panose="020F0502020204030204" pitchFamily="34" charset="0"/>
                <a:ea typeface="Times New Roman" panose="02020603050405020304" pitchFamily="18" charset="0"/>
                <a:cs typeface="Calibri" panose="020F0502020204030204" pitchFamily="34" charset="0"/>
              </a:rPr>
              <a:t> ESG real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necessidade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intermediários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preparada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futuro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sistema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evolução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As </a:t>
            </a:r>
            <a:r>
              <a:rPr lang="en-US" sz="1100" dirty="0" err="1">
                <a:latin typeface="Calibri" panose="020F0502020204030204" pitchFamily="34" charset="0"/>
                <a:ea typeface="Times New Roman" panose="02020603050405020304" pitchFamily="18" charset="0"/>
                <a:cs typeface="Calibri" panose="020F0502020204030204" pitchFamily="34" charset="0"/>
              </a:rPr>
              <a:t>plataformas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contratos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inteligentes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capacidade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única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atender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descritos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flexibilidade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dinâmico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promovendo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inovação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permitir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colaboração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oferece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possibilidade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integrar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evolução</a:t>
            </a:r>
            <a:r>
              <a:rPr lang="en-US" sz="1100" dirty="0">
                <a:latin typeface="Calibri" panose="020F0502020204030204" pitchFamily="34" charset="0"/>
                <a:ea typeface="Times New Roman" panose="02020603050405020304" pitchFamily="18" charset="0"/>
                <a:cs typeface="Calibri" panose="020F0502020204030204" pitchFamily="34" charset="0"/>
              </a:rPr>
              <a:t> de forma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parceiro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confiável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soberania</a:t>
            </a:r>
            <a:r>
              <a:rPr lang="en-US" sz="1100" dirty="0">
                <a:latin typeface="Calibri" panose="020F0502020204030204" pitchFamily="34" charset="0"/>
                <a:ea typeface="Times New Roman" panose="02020603050405020304" pitchFamily="18" charset="0"/>
                <a:cs typeface="Calibri" panose="020F0502020204030204" pitchFamily="34" charset="0"/>
              </a:rPr>
              <a:t> de dados e a </a:t>
            </a:r>
            <a:r>
              <a:rPr lang="en-US" sz="1100" dirty="0" err="1">
                <a:latin typeface="Calibri" panose="020F0502020204030204" pitchFamily="34" charset="0"/>
                <a:ea typeface="Times New Roman" panose="02020603050405020304" pitchFamily="18" charset="0"/>
                <a:cs typeface="Calibri" panose="020F0502020204030204" pitchFamily="34" charset="0"/>
              </a:rPr>
              <a:t>adaptação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padrões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evolução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localmente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padronização</a:t>
            </a:r>
            <a:r>
              <a:rPr lang="en-US" sz="1100" dirty="0">
                <a:latin typeface="Calibri" panose="020F0502020204030204" pitchFamily="34" charset="0"/>
                <a:ea typeface="Times New Roman" panose="02020603050405020304" pitchFamily="18" charset="0"/>
                <a:cs typeface="Calibri" panose="020F0502020204030204" pitchFamily="34" charset="0"/>
              </a:rPr>
              <a:t> e do </a:t>
            </a:r>
            <a:r>
              <a:rPr lang="en-US" sz="1100" dirty="0" err="1">
                <a:latin typeface="Calibri" panose="020F0502020204030204" pitchFamily="34" charset="0"/>
                <a:ea typeface="Times New Roman" panose="02020603050405020304" pitchFamily="18" charset="0"/>
                <a:cs typeface="Calibri" panose="020F0502020204030204" pitchFamily="34" charset="0"/>
              </a:rPr>
              <a:t>código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acessível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público</a:t>
            </a:r>
            <a:r>
              <a:rPr lang="en-US" sz="1100" dirty="0">
                <a:latin typeface="Calibri" panose="020F0502020204030204" pitchFamily="34" charset="0"/>
                <a:ea typeface="Times New Roman" panose="02020603050405020304" pitchFamily="18" charset="0"/>
                <a:cs typeface="Calibri" panose="020F0502020204030204" pitchFamily="34" charset="0"/>
              </a:rPr>
              <a:t>, um alto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eficiência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alcançado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559374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157</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17200" y="443684"/>
            <a:ext cx="6337888" cy="535596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Tokenização</a:t>
            </a:r>
            <a:r>
              <a:rPr lang="en-US" b="1" dirty="0">
                <a:solidFill>
                  <a:srgbClr val="F79037"/>
                </a:solidFill>
                <a:cs typeface="+mn-cs"/>
              </a:rPr>
              <a:t>, </a:t>
            </a:r>
            <a:r>
              <a:rPr lang="en-US" b="1" dirty="0" err="1">
                <a:solidFill>
                  <a:srgbClr val="F79037"/>
                </a:solidFill>
                <a:cs typeface="+mn-cs"/>
              </a:rPr>
              <a:t>uma</a:t>
            </a:r>
            <a:r>
              <a:rPr lang="en-US" b="1" dirty="0">
                <a:solidFill>
                  <a:srgbClr val="F79037"/>
                </a:solidFill>
                <a:cs typeface="+mn-cs"/>
              </a:rPr>
              <a:t> </a:t>
            </a:r>
            <a:r>
              <a:rPr lang="en-US" b="1" dirty="0" err="1">
                <a:solidFill>
                  <a:srgbClr val="F79037"/>
                </a:solidFill>
                <a:cs typeface="+mn-cs"/>
              </a:rPr>
              <a:t>ferramenta</a:t>
            </a:r>
            <a:r>
              <a:rPr lang="en-US" b="1" dirty="0">
                <a:solidFill>
                  <a:srgbClr val="F79037"/>
                </a:solidFill>
                <a:cs typeface="+mn-cs"/>
              </a:rPr>
              <a:t> </a:t>
            </a:r>
            <a:r>
              <a:rPr lang="en-US" b="1" dirty="0" err="1">
                <a:solidFill>
                  <a:srgbClr val="F79037"/>
                </a:solidFill>
                <a:cs typeface="+mn-cs"/>
              </a:rPr>
              <a:t>eficiente</a:t>
            </a:r>
            <a:r>
              <a:rPr lang="en-US" b="1" dirty="0">
                <a:solidFill>
                  <a:srgbClr val="F79037"/>
                </a:solidFill>
                <a:cs typeface="+mn-cs"/>
              </a:rPr>
              <a:t> </a:t>
            </a:r>
            <a:r>
              <a:rPr lang="en-US" b="1" dirty="0" err="1">
                <a:solidFill>
                  <a:srgbClr val="F79037"/>
                </a:solidFill>
                <a:cs typeface="+mn-cs"/>
              </a:rPr>
              <a:t>para</a:t>
            </a:r>
            <a:r>
              <a:rPr lang="en-US" b="1" dirty="0">
                <a:solidFill>
                  <a:srgbClr val="F79037"/>
                </a:solidFill>
                <a:cs typeface="+mn-cs"/>
              </a:rPr>
              <a:t> </a:t>
            </a:r>
            <a:r>
              <a:rPr lang="en-US" b="1" dirty="0" err="1">
                <a:solidFill>
                  <a:srgbClr val="F79037"/>
                </a:solidFill>
                <a:cs typeface="+mn-cs"/>
              </a:rPr>
              <a:t>criar</a:t>
            </a:r>
            <a:r>
              <a:rPr lang="en-US" b="1" dirty="0">
                <a:solidFill>
                  <a:srgbClr val="F79037"/>
                </a:solidFill>
                <a:cs typeface="+mn-cs"/>
              </a:rPr>
              <a:t> </a:t>
            </a:r>
            <a:r>
              <a:rPr lang="en-US" b="1" dirty="0" err="1">
                <a:solidFill>
                  <a:srgbClr val="F79037"/>
                </a:solidFill>
                <a:cs typeface="+mn-cs"/>
              </a:rPr>
              <a:t>instrumentos</a:t>
            </a:r>
            <a:r>
              <a:rPr lang="en-US" b="1" dirty="0">
                <a:solidFill>
                  <a:srgbClr val="F79037"/>
                </a:solidFill>
                <a:cs typeface="+mn-cs"/>
              </a:rPr>
              <a:t> </a:t>
            </a:r>
            <a:r>
              <a:rPr lang="en-US" b="1" dirty="0" err="1">
                <a:solidFill>
                  <a:srgbClr val="F79037"/>
                </a:solidFill>
                <a:cs typeface="+mn-cs"/>
              </a:rPr>
              <a:t>financeiros</a:t>
            </a:r>
            <a:endParaRPr lang="en-US" b="1" dirty="0">
              <a:solidFill>
                <a:srgbClr val="F79037"/>
              </a:solidFill>
              <a:cs typeface="+mn-cs"/>
            </a:endParaRPr>
          </a:p>
          <a:p>
            <a:r>
              <a:rPr lang="en-US" dirty="0" err="1">
                <a:cs typeface="+mn-cs"/>
              </a:rPr>
              <a:t>Conforme</a:t>
            </a:r>
            <a:r>
              <a:rPr lang="en-US" dirty="0">
                <a:cs typeface="+mn-cs"/>
              </a:rPr>
              <a:t> </a:t>
            </a:r>
            <a:r>
              <a:rPr lang="en-US" dirty="0" err="1">
                <a:cs typeface="+mn-cs"/>
              </a:rPr>
              <a:t>descrito</a:t>
            </a:r>
            <a:r>
              <a:rPr lang="en-US" dirty="0">
                <a:cs typeface="+mn-cs"/>
              </a:rPr>
              <a:t> </a:t>
            </a:r>
            <a:r>
              <a:rPr lang="en-US" dirty="0" err="1">
                <a:cs typeface="+mn-cs"/>
              </a:rPr>
              <a:t>acima</a:t>
            </a:r>
            <a:r>
              <a:rPr lang="en-US" dirty="0">
                <a:cs typeface="+mn-cs"/>
              </a:rPr>
              <a:t>, </a:t>
            </a:r>
            <a:r>
              <a:rPr lang="en-US" dirty="0" err="1">
                <a:cs typeface="+mn-cs"/>
              </a:rPr>
              <a:t>os</a:t>
            </a:r>
            <a:r>
              <a:rPr lang="en-US" dirty="0">
                <a:cs typeface="+mn-cs"/>
              </a:rPr>
              <a:t> dados </a:t>
            </a:r>
            <a:r>
              <a:rPr lang="en-US" dirty="0" err="1">
                <a:cs typeface="+mn-cs"/>
              </a:rPr>
              <a:t>coletados</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da </a:t>
            </a:r>
            <a:r>
              <a:rPr lang="en-US" dirty="0" err="1">
                <a:cs typeface="+mn-cs"/>
              </a:rPr>
              <a:t>cadeia</a:t>
            </a:r>
            <a:r>
              <a:rPr lang="en-US" dirty="0">
                <a:cs typeface="+mn-cs"/>
              </a:rPr>
              <a:t> de valor são </a:t>
            </a:r>
            <a:r>
              <a:rPr lang="en-US" dirty="0" err="1">
                <a:cs typeface="+mn-cs"/>
              </a:rPr>
              <a:t>documentados</a:t>
            </a:r>
            <a:r>
              <a:rPr lang="en-US" dirty="0">
                <a:cs typeface="+mn-cs"/>
              </a:rPr>
              <a:t> de forma </a:t>
            </a:r>
            <a:r>
              <a:rPr lang="en-US" dirty="0" err="1">
                <a:cs typeface="+mn-cs"/>
              </a:rPr>
              <a:t>imutável</a:t>
            </a:r>
            <a:r>
              <a:rPr lang="en-US" dirty="0">
                <a:cs typeface="+mn-cs"/>
              </a:rPr>
              <a:t> e </a:t>
            </a:r>
            <a:r>
              <a:rPr lang="en-US" dirty="0" err="1">
                <a:cs typeface="+mn-cs"/>
              </a:rPr>
              <a:t>confiável</a:t>
            </a:r>
            <a:r>
              <a:rPr lang="en-US" dirty="0">
                <a:cs typeface="+mn-cs"/>
              </a:rPr>
              <a:t> </a:t>
            </a:r>
            <a:r>
              <a:rPr lang="en-US" dirty="0" err="1">
                <a:cs typeface="+mn-cs"/>
              </a:rPr>
              <a:t>num</a:t>
            </a:r>
            <a:r>
              <a:rPr lang="en-US" dirty="0">
                <a:cs typeface="+mn-cs"/>
              </a:rPr>
              <a:t> ledger </a:t>
            </a:r>
            <a:r>
              <a:rPr lang="en-US" dirty="0" err="1">
                <a:cs typeface="+mn-cs"/>
              </a:rPr>
              <a:t>distribuído</a:t>
            </a:r>
            <a:r>
              <a:rPr lang="en-US" dirty="0">
                <a:cs typeface="+mn-cs"/>
              </a:rPr>
              <a:t>. </a:t>
            </a:r>
            <a:r>
              <a:rPr lang="en-US" dirty="0" err="1">
                <a:cs typeface="+mn-cs"/>
              </a:rPr>
              <a:t>Esses</a:t>
            </a:r>
            <a:r>
              <a:rPr lang="en-US" dirty="0">
                <a:cs typeface="+mn-cs"/>
              </a:rPr>
              <a:t> dados </a:t>
            </a:r>
            <a:r>
              <a:rPr lang="en-US" dirty="0" err="1">
                <a:cs typeface="+mn-cs"/>
              </a:rPr>
              <a:t>altamente</a:t>
            </a:r>
            <a:r>
              <a:rPr lang="en-US" dirty="0">
                <a:cs typeface="+mn-cs"/>
              </a:rPr>
              <a:t> </a:t>
            </a:r>
            <a:r>
              <a:rPr lang="en-US" dirty="0" err="1">
                <a:cs typeface="+mn-cs"/>
              </a:rPr>
              <a:t>confiáveis</a:t>
            </a:r>
            <a:r>
              <a:rPr lang="en-US" dirty="0">
                <a:cs typeface="+mn-cs"/>
              </a:rPr>
              <a:t> </a:t>
            </a:r>
            <a:r>
              <a:rPr lang="en-US" dirty="0" err="1">
                <a:cs typeface="+mn-cs"/>
              </a:rPr>
              <a:t>podem</a:t>
            </a:r>
            <a:r>
              <a:rPr lang="en-US" dirty="0">
                <a:cs typeface="+mn-cs"/>
              </a:rPr>
              <a:t>, </a:t>
            </a:r>
            <a:r>
              <a:rPr lang="en-US" dirty="0" err="1">
                <a:cs typeface="+mn-cs"/>
              </a:rPr>
              <a:t>por</a:t>
            </a:r>
            <a:r>
              <a:rPr lang="en-US" dirty="0">
                <a:cs typeface="+mn-cs"/>
              </a:rPr>
              <a:t> </a:t>
            </a:r>
            <a:r>
              <a:rPr lang="en-US" dirty="0" err="1">
                <a:cs typeface="+mn-cs"/>
              </a:rPr>
              <a:t>sua</a:t>
            </a:r>
            <a:r>
              <a:rPr lang="en-US" dirty="0">
                <a:cs typeface="+mn-cs"/>
              </a:rPr>
              <a:t> </a:t>
            </a:r>
            <a:r>
              <a:rPr lang="en-US" dirty="0" err="1">
                <a:cs typeface="+mn-cs"/>
              </a:rPr>
              <a:t>vez</a:t>
            </a:r>
            <a:r>
              <a:rPr lang="en-US" dirty="0">
                <a:cs typeface="+mn-cs"/>
              </a:rPr>
              <a:t>, </a:t>
            </a:r>
            <a:r>
              <a:rPr lang="en-US" dirty="0" err="1">
                <a:cs typeface="+mn-cs"/>
              </a:rPr>
              <a:t>ser</a:t>
            </a:r>
            <a:r>
              <a:rPr lang="en-US" dirty="0">
                <a:cs typeface="+mn-cs"/>
              </a:rPr>
              <a:t> </a:t>
            </a:r>
            <a:r>
              <a:rPr lang="en-US" dirty="0" err="1">
                <a:cs typeface="+mn-cs"/>
              </a:rPr>
              <a:t>securitizados</a:t>
            </a:r>
            <a:r>
              <a:rPr lang="en-US" dirty="0">
                <a:cs typeface="+mn-cs"/>
              </a:rPr>
              <a:t> de </a:t>
            </a:r>
            <a:r>
              <a:rPr lang="en-US" dirty="0" err="1">
                <a:cs typeface="+mn-cs"/>
              </a:rPr>
              <a:t>maneira</a:t>
            </a:r>
            <a:r>
              <a:rPr lang="en-US" dirty="0">
                <a:cs typeface="+mn-cs"/>
              </a:rPr>
              <a:t> </a:t>
            </a:r>
            <a:r>
              <a:rPr lang="en-US" dirty="0" err="1">
                <a:cs typeface="+mn-cs"/>
              </a:rPr>
              <a:t>padronizada</a:t>
            </a:r>
            <a:r>
              <a:rPr lang="en-US" dirty="0">
                <a:cs typeface="+mn-cs"/>
              </a:rPr>
              <a:t> e </a:t>
            </a:r>
            <a:r>
              <a:rPr lang="en-US" dirty="0" err="1">
                <a:cs typeface="+mn-cs"/>
              </a:rPr>
              <a:t>altamente</a:t>
            </a:r>
            <a:r>
              <a:rPr lang="en-US" dirty="0">
                <a:cs typeface="+mn-cs"/>
              </a:rPr>
              <a:t> </a:t>
            </a:r>
            <a:r>
              <a:rPr lang="en-US" dirty="0" err="1">
                <a:cs typeface="+mn-cs"/>
              </a:rPr>
              <a:t>eficiente</a:t>
            </a:r>
            <a:r>
              <a:rPr lang="en-US" dirty="0">
                <a:cs typeface="+mn-cs"/>
              </a:rPr>
              <a:t>. </a:t>
            </a:r>
            <a:r>
              <a:rPr lang="en-US" dirty="0" err="1">
                <a:cs typeface="+mn-cs"/>
              </a:rPr>
              <a:t>Ele</a:t>
            </a:r>
            <a:r>
              <a:rPr lang="en-US" dirty="0">
                <a:cs typeface="+mn-cs"/>
              </a:rPr>
              <a:t> </a:t>
            </a:r>
            <a:r>
              <a:rPr lang="en-US" dirty="0" err="1">
                <a:cs typeface="+mn-cs"/>
              </a:rPr>
              <a:t>também</a:t>
            </a:r>
            <a:r>
              <a:rPr lang="en-US" dirty="0">
                <a:cs typeface="+mn-cs"/>
              </a:rPr>
              <a:t> </a:t>
            </a:r>
            <a:r>
              <a:rPr lang="en-US" dirty="0" err="1">
                <a:cs typeface="+mn-cs"/>
              </a:rPr>
              <a:t>permite</a:t>
            </a:r>
            <a:r>
              <a:rPr lang="en-US" dirty="0">
                <a:cs typeface="+mn-cs"/>
              </a:rPr>
              <a:t> </a:t>
            </a:r>
            <a:r>
              <a:rPr lang="en-US" dirty="0" err="1">
                <a:cs typeface="+mn-cs"/>
              </a:rPr>
              <a:t>programar</a:t>
            </a:r>
            <a:r>
              <a:rPr lang="en-US" dirty="0">
                <a:cs typeface="+mn-cs"/>
              </a:rPr>
              <a:t> a </a:t>
            </a:r>
            <a:r>
              <a:rPr lang="en-US" dirty="0" err="1">
                <a:cs typeface="+mn-cs"/>
              </a:rPr>
              <a:t>lógica</a:t>
            </a:r>
            <a:r>
              <a:rPr lang="en-US" dirty="0">
                <a:cs typeface="+mn-cs"/>
              </a:rPr>
              <a:t> de </a:t>
            </a:r>
            <a:r>
              <a:rPr lang="en-US" dirty="0" err="1">
                <a:cs typeface="+mn-cs"/>
              </a:rPr>
              <a:t>negócios</a:t>
            </a:r>
            <a:r>
              <a:rPr lang="en-US" dirty="0">
                <a:cs typeface="+mn-cs"/>
              </a:rPr>
              <a:t> e </a:t>
            </a:r>
            <a:r>
              <a:rPr lang="en-US" dirty="0" err="1">
                <a:cs typeface="+mn-cs"/>
              </a:rPr>
              <a:t>aplicar</a:t>
            </a:r>
            <a:r>
              <a:rPr lang="en-US" dirty="0">
                <a:cs typeface="+mn-cs"/>
              </a:rPr>
              <a:t> insights </a:t>
            </a:r>
            <a:r>
              <a:rPr lang="en-US" dirty="0" err="1">
                <a:cs typeface="+mn-cs"/>
              </a:rPr>
              <a:t>regulatórios</a:t>
            </a:r>
            <a:r>
              <a:rPr lang="en-US" dirty="0">
                <a:cs typeface="+mn-cs"/>
              </a:rPr>
              <a:t> </a:t>
            </a:r>
            <a:r>
              <a:rPr lang="en-US" dirty="0" err="1">
                <a:cs typeface="+mn-cs"/>
              </a:rPr>
              <a:t>em</a:t>
            </a:r>
            <a:r>
              <a:rPr lang="en-US" dirty="0">
                <a:cs typeface="+mn-cs"/>
              </a:rPr>
              <a:t> </a:t>
            </a:r>
            <a:r>
              <a:rPr lang="en-US" dirty="0" err="1">
                <a:cs typeface="+mn-cs"/>
              </a:rPr>
              <a:t>conjunto</a:t>
            </a:r>
            <a:r>
              <a:rPr lang="en-US" dirty="0">
                <a:cs typeface="+mn-cs"/>
              </a:rPr>
              <a:t> com </a:t>
            </a:r>
            <a:r>
              <a:rPr lang="en-US" dirty="0" err="1">
                <a:cs typeface="+mn-cs"/>
              </a:rPr>
              <a:t>regras</a:t>
            </a:r>
            <a:r>
              <a:rPr lang="en-US" dirty="0">
                <a:cs typeface="+mn-cs"/>
              </a:rPr>
              <a:t> de </a:t>
            </a:r>
            <a:r>
              <a:rPr lang="en-US" dirty="0" err="1">
                <a:cs typeface="+mn-cs"/>
              </a:rPr>
              <a:t>governança</a:t>
            </a:r>
            <a:r>
              <a:rPr lang="en-US" dirty="0">
                <a:cs typeface="+mn-cs"/>
              </a:rPr>
              <a:t> </a:t>
            </a:r>
            <a:r>
              <a:rPr lang="en-US" dirty="0" err="1">
                <a:cs typeface="+mn-cs"/>
              </a:rPr>
              <a:t>diretamente</a:t>
            </a:r>
            <a:r>
              <a:rPr lang="en-US" dirty="0">
                <a:cs typeface="+mn-cs"/>
              </a:rPr>
              <a:t> no ledger, </a:t>
            </a:r>
            <a:r>
              <a:rPr lang="en-US" dirty="0" err="1">
                <a:cs typeface="+mn-cs"/>
              </a:rPr>
              <a:t>por</a:t>
            </a:r>
            <a:r>
              <a:rPr lang="en-US" dirty="0">
                <a:cs typeface="+mn-cs"/>
              </a:rPr>
              <a:t> </a:t>
            </a:r>
            <a:r>
              <a:rPr lang="en-US" dirty="0" err="1">
                <a:cs typeface="+mn-cs"/>
              </a:rPr>
              <a:t>meio</a:t>
            </a:r>
            <a:r>
              <a:rPr lang="en-US" dirty="0">
                <a:cs typeface="+mn-cs"/>
              </a:rPr>
              <a:t> de </a:t>
            </a:r>
            <a:r>
              <a:rPr lang="en-US" dirty="0" err="1">
                <a:cs typeface="+mn-cs"/>
              </a:rPr>
              <a:t>contratos</a:t>
            </a:r>
            <a:r>
              <a:rPr lang="en-US" dirty="0">
                <a:cs typeface="+mn-cs"/>
              </a:rPr>
              <a:t> </a:t>
            </a:r>
            <a:r>
              <a:rPr lang="en-US" dirty="0" err="1">
                <a:cs typeface="+mn-cs"/>
              </a:rPr>
              <a:t>inteligentes</a:t>
            </a:r>
            <a:r>
              <a:rPr lang="en-US" dirty="0">
                <a:cs typeface="+mn-cs"/>
              </a:rPr>
              <a:t>. </a:t>
            </a:r>
            <a:r>
              <a:rPr lang="en-US" dirty="0" err="1">
                <a:cs typeface="+mn-cs"/>
              </a:rPr>
              <a:t>Isso</a:t>
            </a:r>
            <a:r>
              <a:rPr lang="en-US" dirty="0">
                <a:cs typeface="+mn-cs"/>
              </a:rPr>
              <a:t> </a:t>
            </a:r>
            <a:r>
              <a:rPr lang="en-US" dirty="0" err="1">
                <a:cs typeface="+mn-cs"/>
              </a:rPr>
              <a:t>pode</a:t>
            </a:r>
            <a:r>
              <a:rPr lang="en-US" dirty="0">
                <a:cs typeface="+mn-cs"/>
              </a:rPr>
              <a:t> </a:t>
            </a:r>
            <a:r>
              <a:rPr lang="en-US" dirty="0" err="1">
                <a:cs typeface="+mn-cs"/>
              </a:rPr>
              <a:t>suportar</a:t>
            </a:r>
            <a:r>
              <a:rPr lang="en-US" dirty="0">
                <a:cs typeface="+mn-cs"/>
              </a:rPr>
              <a:t> </a:t>
            </a:r>
            <a:r>
              <a:rPr lang="en-US" dirty="0" err="1">
                <a:cs typeface="+mn-cs"/>
              </a:rPr>
              <a:t>muitas</a:t>
            </a:r>
            <a:r>
              <a:rPr lang="en-US" dirty="0">
                <a:cs typeface="+mn-cs"/>
              </a:rPr>
              <a:t> das </a:t>
            </a:r>
            <a:r>
              <a:rPr lang="en-US" dirty="0" err="1">
                <a:cs typeface="+mn-cs"/>
              </a:rPr>
              <a:t>mecânicas</a:t>
            </a:r>
            <a:r>
              <a:rPr lang="en-US" dirty="0">
                <a:cs typeface="+mn-cs"/>
              </a:rPr>
              <a:t> </a:t>
            </a:r>
            <a:r>
              <a:rPr lang="en-US" dirty="0" err="1">
                <a:cs typeface="+mn-cs"/>
              </a:rPr>
              <a:t>necessárias</a:t>
            </a:r>
            <a:r>
              <a:rPr lang="en-US" dirty="0">
                <a:cs typeface="+mn-cs"/>
              </a:rPr>
              <a:t>, </a:t>
            </a:r>
            <a:r>
              <a:rPr lang="en-US" dirty="0" err="1">
                <a:cs typeface="+mn-cs"/>
              </a:rPr>
              <a:t>tornando</a:t>
            </a:r>
            <a:r>
              <a:rPr lang="en-US" dirty="0">
                <a:cs typeface="+mn-cs"/>
              </a:rPr>
              <a:t> </a:t>
            </a:r>
            <a:r>
              <a:rPr lang="en-US" dirty="0" err="1">
                <a:cs typeface="+mn-cs"/>
              </a:rPr>
              <a:t>todo</a:t>
            </a:r>
            <a:r>
              <a:rPr lang="en-US" dirty="0">
                <a:cs typeface="+mn-cs"/>
              </a:rPr>
              <a:t> </a:t>
            </a:r>
            <a:r>
              <a:rPr lang="en-US" dirty="0" err="1">
                <a:cs typeface="+mn-cs"/>
              </a:rPr>
              <a:t>esse</a:t>
            </a:r>
            <a:r>
              <a:rPr lang="en-US" dirty="0">
                <a:cs typeface="+mn-cs"/>
              </a:rPr>
              <a:t> </a:t>
            </a:r>
            <a:r>
              <a:rPr lang="en-US" dirty="0" err="1">
                <a:cs typeface="+mn-cs"/>
              </a:rPr>
              <a:t>processo</a:t>
            </a:r>
            <a:r>
              <a:rPr lang="en-US" dirty="0">
                <a:cs typeface="+mn-cs"/>
              </a:rPr>
              <a:t> de </a:t>
            </a:r>
            <a:r>
              <a:rPr lang="en-US" dirty="0" err="1">
                <a:cs typeface="+mn-cs"/>
              </a:rPr>
              <a:t>transição</a:t>
            </a:r>
            <a:r>
              <a:rPr lang="en-US" dirty="0">
                <a:cs typeface="+mn-cs"/>
              </a:rPr>
              <a:t> </a:t>
            </a:r>
            <a:r>
              <a:rPr lang="en-US" dirty="0" err="1">
                <a:cs typeface="+mn-cs"/>
              </a:rPr>
              <a:t>escalável</a:t>
            </a:r>
            <a:r>
              <a:rPr lang="en-US" dirty="0">
                <a:cs typeface="+mn-cs"/>
              </a:rPr>
              <a:t> e </a:t>
            </a:r>
            <a:r>
              <a:rPr lang="en-US" dirty="0" err="1">
                <a:cs typeface="+mn-cs"/>
              </a:rPr>
              <a:t>melhorando</a:t>
            </a:r>
            <a:r>
              <a:rPr lang="en-US" dirty="0">
                <a:cs typeface="+mn-cs"/>
              </a:rPr>
              <a:t> o </a:t>
            </a:r>
            <a:r>
              <a:rPr lang="en-US" dirty="0" err="1">
                <a:cs typeface="+mn-cs"/>
              </a:rPr>
              <a:t>que</a:t>
            </a:r>
            <a:r>
              <a:rPr lang="en-US" dirty="0">
                <a:cs typeface="+mn-cs"/>
              </a:rPr>
              <a:t> </a:t>
            </a:r>
            <a:r>
              <a:rPr lang="en-US" dirty="0" err="1">
                <a:cs typeface="+mn-cs"/>
              </a:rPr>
              <a:t>na</a:t>
            </a:r>
            <a:r>
              <a:rPr lang="en-US" dirty="0">
                <a:cs typeface="+mn-cs"/>
              </a:rPr>
              <a:t> </a:t>
            </a:r>
            <a:r>
              <a:rPr lang="en-US" dirty="0" err="1">
                <a:cs typeface="+mn-cs"/>
              </a:rPr>
              <a:t>infraestrutura</a:t>
            </a:r>
            <a:r>
              <a:rPr lang="en-US" dirty="0">
                <a:cs typeface="+mn-cs"/>
              </a:rPr>
              <a:t> </a:t>
            </a:r>
            <a:r>
              <a:rPr lang="en-US" dirty="0" err="1">
                <a:cs typeface="+mn-cs"/>
              </a:rPr>
              <a:t>atual</a:t>
            </a:r>
            <a:r>
              <a:rPr lang="en-US" dirty="0">
                <a:cs typeface="+mn-cs"/>
              </a:rPr>
              <a:t> </a:t>
            </a:r>
            <a:r>
              <a:rPr lang="en-US" dirty="0" err="1">
                <a:cs typeface="+mn-cs"/>
              </a:rPr>
              <a:t>é</a:t>
            </a:r>
            <a:r>
              <a:rPr lang="en-US" dirty="0">
                <a:cs typeface="+mn-cs"/>
              </a:rPr>
              <a:t> um </a:t>
            </a:r>
            <a:r>
              <a:rPr lang="en-US" dirty="0" err="1">
                <a:cs typeface="+mn-cs"/>
              </a:rPr>
              <a:t>processo</a:t>
            </a:r>
            <a:r>
              <a:rPr lang="en-US" dirty="0">
                <a:cs typeface="+mn-cs"/>
              </a:rPr>
              <a:t> </a:t>
            </a:r>
            <a:r>
              <a:rPr lang="en-US" dirty="0" err="1">
                <a:cs typeface="+mn-cs"/>
              </a:rPr>
              <a:t>demorado</a:t>
            </a:r>
            <a:r>
              <a:rPr lang="en-US" dirty="0">
                <a:cs typeface="+mn-cs"/>
              </a:rPr>
              <a:t> e </a:t>
            </a:r>
            <a:r>
              <a:rPr lang="en-US" dirty="0" err="1">
                <a:cs typeface="+mn-cs"/>
              </a:rPr>
              <a:t>caro</a:t>
            </a:r>
            <a:r>
              <a:rPr lang="en-US" dirty="0">
                <a:cs typeface="+mn-cs"/>
              </a:rPr>
              <a:t>.</a:t>
            </a:r>
          </a:p>
          <a:p>
            <a:r>
              <a:rPr lang="en-US" dirty="0">
                <a:cs typeface="+mn-cs"/>
              </a:rPr>
              <a:t> </a:t>
            </a:r>
          </a:p>
          <a:p>
            <a:r>
              <a:rPr lang="en-US" dirty="0" err="1">
                <a:cs typeface="+mn-cs"/>
              </a:rPr>
              <a:t>Primeiro</a:t>
            </a:r>
            <a:r>
              <a:rPr lang="en-US" dirty="0">
                <a:cs typeface="+mn-cs"/>
              </a:rPr>
              <a:t> </a:t>
            </a:r>
            <a:r>
              <a:rPr lang="en-US" dirty="0" err="1">
                <a:cs typeface="+mn-cs"/>
              </a:rPr>
              <a:t>benefício</a:t>
            </a:r>
            <a:r>
              <a:rPr lang="en-US" dirty="0">
                <a:cs typeface="+mn-cs"/>
              </a:rPr>
              <a:t> da </a:t>
            </a:r>
            <a:r>
              <a:rPr lang="en-US" dirty="0" err="1">
                <a:cs typeface="+mn-cs"/>
              </a:rPr>
              <a:t>tokenização</a:t>
            </a:r>
            <a:r>
              <a:rPr lang="en-US" dirty="0">
                <a:cs typeface="+mn-cs"/>
              </a:rPr>
              <a:t>: </a:t>
            </a:r>
            <a:r>
              <a:rPr lang="en-US" dirty="0" err="1">
                <a:cs typeface="+mn-cs"/>
              </a:rPr>
              <a:t>dividir</a:t>
            </a:r>
            <a:r>
              <a:rPr lang="en-US" dirty="0">
                <a:cs typeface="+mn-cs"/>
              </a:rPr>
              <a:t> </a:t>
            </a:r>
            <a:r>
              <a:rPr lang="en-US" dirty="0" err="1">
                <a:cs typeface="+mn-cs"/>
              </a:rPr>
              <a:t>os</a:t>
            </a:r>
            <a:r>
              <a:rPr lang="en-US" dirty="0">
                <a:cs typeface="+mn-cs"/>
              </a:rPr>
              <a:t> altos </a:t>
            </a:r>
            <a:r>
              <a:rPr lang="en-US" dirty="0" err="1">
                <a:cs typeface="+mn-cs"/>
              </a:rPr>
              <a:t>riscos</a:t>
            </a:r>
            <a:r>
              <a:rPr lang="en-US" dirty="0">
                <a:cs typeface="+mn-cs"/>
              </a:rPr>
              <a:t> de </a:t>
            </a:r>
            <a:r>
              <a:rPr lang="en-US" dirty="0" err="1">
                <a:cs typeface="+mn-cs"/>
              </a:rPr>
              <a:t>investimento</a:t>
            </a:r>
            <a:r>
              <a:rPr lang="en-US" dirty="0">
                <a:cs typeface="+mn-cs"/>
              </a:rPr>
              <a:t> </a:t>
            </a:r>
            <a:r>
              <a:rPr lang="en-US" dirty="0" err="1">
                <a:cs typeface="+mn-cs"/>
              </a:rPr>
              <a:t>inicial</a:t>
            </a:r>
            <a:r>
              <a:rPr lang="en-US" dirty="0">
                <a:cs typeface="+mn-cs"/>
              </a:rPr>
              <a:t> dos </a:t>
            </a:r>
            <a:r>
              <a:rPr lang="en-US" dirty="0" err="1">
                <a:cs typeface="+mn-cs"/>
              </a:rPr>
              <a:t>desenvolvimentos</a:t>
            </a:r>
            <a:r>
              <a:rPr lang="en-US" dirty="0">
                <a:cs typeface="+mn-cs"/>
              </a:rPr>
              <a:t> </a:t>
            </a:r>
            <a:r>
              <a:rPr lang="en-US" dirty="0" err="1">
                <a:cs typeface="+mn-cs"/>
              </a:rPr>
              <a:t>dessas</a:t>
            </a:r>
            <a:r>
              <a:rPr lang="en-US" dirty="0">
                <a:cs typeface="+mn-cs"/>
              </a:rPr>
              <a:t> </a:t>
            </a:r>
            <a:r>
              <a:rPr lang="en-US" dirty="0" err="1">
                <a:cs typeface="+mn-cs"/>
              </a:rPr>
              <a:t>tecnologias</a:t>
            </a:r>
            <a:r>
              <a:rPr lang="en-US" dirty="0">
                <a:cs typeface="+mn-cs"/>
              </a:rPr>
              <a:t>, </a:t>
            </a:r>
            <a:r>
              <a:rPr lang="en-US" dirty="0" err="1">
                <a:cs typeface="+mn-cs"/>
              </a:rPr>
              <a:t>mantendo</a:t>
            </a:r>
            <a:r>
              <a:rPr lang="en-US" dirty="0">
                <a:cs typeface="+mn-cs"/>
              </a:rPr>
              <a:t> o capital </a:t>
            </a:r>
            <a:r>
              <a:rPr lang="en-US" dirty="0" err="1">
                <a:cs typeface="+mn-cs"/>
              </a:rPr>
              <a:t>fortemente</a:t>
            </a:r>
            <a:r>
              <a:rPr lang="en-US" dirty="0">
                <a:cs typeface="+mn-cs"/>
              </a:rPr>
              <a:t> </a:t>
            </a:r>
            <a:r>
              <a:rPr lang="en-US" dirty="0" err="1">
                <a:cs typeface="+mn-cs"/>
              </a:rPr>
              <a:t>concentrado</a:t>
            </a:r>
            <a:r>
              <a:rPr lang="en-US" dirty="0">
                <a:cs typeface="+mn-cs"/>
              </a:rPr>
              <a:t> </a:t>
            </a:r>
            <a:r>
              <a:rPr lang="en-US" dirty="0" err="1">
                <a:cs typeface="+mn-cs"/>
              </a:rPr>
              <a:t>para</a:t>
            </a:r>
            <a:r>
              <a:rPr lang="en-US" dirty="0">
                <a:cs typeface="+mn-cs"/>
              </a:rPr>
              <a:t> </a:t>
            </a:r>
            <a:r>
              <a:rPr lang="en-US" dirty="0" err="1">
                <a:cs typeface="+mn-cs"/>
              </a:rPr>
              <a:t>impulsionar</a:t>
            </a:r>
            <a:r>
              <a:rPr lang="en-US" dirty="0">
                <a:cs typeface="+mn-cs"/>
              </a:rPr>
              <a:t> a </a:t>
            </a:r>
            <a:r>
              <a:rPr lang="en-US" dirty="0" err="1">
                <a:cs typeface="+mn-cs"/>
              </a:rPr>
              <a:t>inovação</a:t>
            </a:r>
            <a:r>
              <a:rPr lang="en-US" dirty="0">
                <a:cs typeface="+mn-cs"/>
              </a:rPr>
              <a:t> e </a:t>
            </a:r>
            <a:r>
              <a:rPr lang="en-US" dirty="0" err="1">
                <a:cs typeface="+mn-cs"/>
              </a:rPr>
              <a:t>enviar</a:t>
            </a:r>
            <a:r>
              <a:rPr lang="en-US" dirty="0">
                <a:cs typeface="+mn-cs"/>
              </a:rPr>
              <a:t> </a:t>
            </a:r>
            <a:r>
              <a:rPr lang="en-US" dirty="0" err="1">
                <a:cs typeface="+mn-cs"/>
              </a:rPr>
              <a:t>sinais</a:t>
            </a:r>
            <a:r>
              <a:rPr lang="en-US" dirty="0">
                <a:cs typeface="+mn-cs"/>
              </a:rPr>
              <a:t> do </a:t>
            </a:r>
            <a:r>
              <a:rPr lang="en-US" dirty="0" err="1">
                <a:cs typeface="+mn-cs"/>
              </a:rPr>
              <a:t>lado</a:t>
            </a:r>
            <a:r>
              <a:rPr lang="en-US" dirty="0">
                <a:cs typeface="+mn-cs"/>
              </a:rPr>
              <a:t> da </a:t>
            </a:r>
            <a:r>
              <a:rPr lang="en-US" dirty="0" err="1">
                <a:cs typeface="+mn-cs"/>
              </a:rPr>
              <a:t>procura</a:t>
            </a:r>
            <a:r>
              <a:rPr lang="en-US" dirty="0">
                <a:cs typeface="+mn-cs"/>
              </a:rPr>
              <a:t>. A </a:t>
            </a:r>
            <a:r>
              <a:rPr lang="en-US" dirty="0" err="1">
                <a:cs typeface="+mn-cs"/>
              </a:rPr>
              <a:t>tokenização</a:t>
            </a:r>
            <a:r>
              <a:rPr lang="en-US" dirty="0">
                <a:cs typeface="+mn-cs"/>
              </a:rPr>
              <a:t> </a:t>
            </a:r>
            <a:r>
              <a:rPr lang="en-US" dirty="0" err="1">
                <a:cs typeface="+mn-cs"/>
              </a:rPr>
              <a:t>possibilita</a:t>
            </a:r>
            <a:r>
              <a:rPr lang="en-US" dirty="0">
                <a:cs typeface="+mn-cs"/>
              </a:rPr>
              <a:t> o </a:t>
            </a:r>
            <a:r>
              <a:rPr lang="en-US" dirty="0" err="1">
                <a:cs typeface="+mn-cs"/>
              </a:rPr>
              <a:t>fracionamento</a:t>
            </a:r>
            <a:r>
              <a:rPr lang="en-US" dirty="0">
                <a:cs typeface="+mn-cs"/>
              </a:rPr>
              <a:t> de </a:t>
            </a:r>
            <a:r>
              <a:rPr lang="en-US" dirty="0" err="1">
                <a:cs typeface="+mn-cs"/>
              </a:rPr>
              <a:t>investimentos</a:t>
            </a:r>
            <a:r>
              <a:rPr lang="en-US" dirty="0">
                <a:cs typeface="+mn-cs"/>
              </a:rPr>
              <a:t>, o </a:t>
            </a:r>
            <a:r>
              <a:rPr lang="en-US" dirty="0" err="1">
                <a:cs typeface="+mn-cs"/>
              </a:rPr>
              <a:t>que</a:t>
            </a:r>
            <a:r>
              <a:rPr lang="en-US" dirty="0">
                <a:cs typeface="+mn-cs"/>
              </a:rPr>
              <a:t> </a:t>
            </a:r>
            <a:r>
              <a:rPr lang="en-US" dirty="0" err="1">
                <a:cs typeface="+mn-cs"/>
              </a:rPr>
              <a:t>pode</a:t>
            </a:r>
            <a:r>
              <a:rPr lang="en-US" dirty="0">
                <a:cs typeface="+mn-cs"/>
              </a:rPr>
              <a:t> </a:t>
            </a:r>
            <a:r>
              <a:rPr lang="en-US" dirty="0" err="1">
                <a:cs typeface="+mn-cs"/>
              </a:rPr>
              <a:t>ser</a:t>
            </a:r>
            <a:r>
              <a:rPr lang="en-US" dirty="0">
                <a:cs typeface="+mn-cs"/>
              </a:rPr>
              <a:t> </a:t>
            </a:r>
            <a:r>
              <a:rPr lang="en-US" dirty="0" err="1">
                <a:cs typeface="+mn-cs"/>
              </a:rPr>
              <a:t>útil</a:t>
            </a:r>
            <a:r>
              <a:rPr lang="en-US" dirty="0">
                <a:cs typeface="+mn-cs"/>
              </a:rPr>
              <a:t> </a:t>
            </a:r>
            <a:r>
              <a:rPr lang="en-US" dirty="0" err="1">
                <a:cs typeface="+mn-cs"/>
              </a:rPr>
              <a:t>na</a:t>
            </a:r>
            <a:r>
              <a:rPr lang="en-US" dirty="0">
                <a:cs typeface="+mn-cs"/>
              </a:rPr>
              <a:t> </a:t>
            </a:r>
            <a:r>
              <a:rPr lang="en-US" dirty="0" err="1">
                <a:cs typeface="+mn-cs"/>
              </a:rPr>
              <a:t>transição</a:t>
            </a:r>
            <a:r>
              <a:rPr lang="en-US" dirty="0">
                <a:cs typeface="+mn-cs"/>
              </a:rPr>
              <a:t> </a:t>
            </a:r>
            <a:r>
              <a:rPr lang="en-US" dirty="0" err="1">
                <a:cs typeface="+mn-cs"/>
              </a:rPr>
              <a:t>energética</a:t>
            </a:r>
            <a:r>
              <a:rPr lang="en-US" dirty="0">
                <a:cs typeface="+mn-cs"/>
              </a:rPr>
              <a:t> de </a:t>
            </a:r>
            <a:r>
              <a:rPr lang="en-US" dirty="0" err="1">
                <a:cs typeface="+mn-cs"/>
              </a:rPr>
              <a:t>várias</a:t>
            </a:r>
            <a:r>
              <a:rPr lang="en-US" dirty="0">
                <a:cs typeface="+mn-cs"/>
              </a:rPr>
              <a:t> </a:t>
            </a:r>
            <a:r>
              <a:rPr lang="en-US" dirty="0" err="1">
                <a:cs typeface="+mn-cs"/>
              </a:rPr>
              <a:t>maneiras</a:t>
            </a:r>
            <a:r>
              <a:rPr lang="en-US" dirty="0">
                <a:cs typeface="+mn-cs"/>
              </a:rPr>
              <a:t>.</a:t>
            </a:r>
          </a:p>
          <a:p>
            <a:r>
              <a:rPr lang="en-US" dirty="0">
                <a:cs typeface="+mn-cs"/>
              </a:rPr>
              <a:t> </a:t>
            </a:r>
          </a:p>
          <a:p>
            <a:r>
              <a:rPr lang="en-US" dirty="0">
                <a:cs typeface="+mn-cs"/>
              </a:rPr>
              <a:t>Um </a:t>
            </a:r>
            <a:r>
              <a:rPr lang="en-US" dirty="0" err="1">
                <a:cs typeface="+mn-cs"/>
              </a:rPr>
              <a:t>exemplo</a:t>
            </a:r>
            <a:r>
              <a:rPr lang="en-US" dirty="0">
                <a:cs typeface="+mn-cs"/>
              </a:rPr>
              <a:t> disso </a:t>
            </a:r>
            <a:r>
              <a:rPr lang="en-US" dirty="0" err="1">
                <a:cs typeface="+mn-cs"/>
              </a:rPr>
              <a:t>seria</a:t>
            </a:r>
            <a:r>
              <a:rPr lang="en-US" dirty="0">
                <a:cs typeface="+mn-cs"/>
              </a:rPr>
              <a:t> </a:t>
            </a:r>
            <a:r>
              <a:rPr lang="en-US" dirty="0" err="1">
                <a:cs typeface="+mn-cs"/>
              </a:rPr>
              <a:t>uma</a:t>
            </a:r>
            <a:r>
              <a:rPr lang="en-US" dirty="0">
                <a:cs typeface="+mn-cs"/>
              </a:rPr>
              <a:t> </a:t>
            </a:r>
            <a:r>
              <a:rPr lang="en-US" dirty="0" err="1">
                <a:cs typeface="+mn-cs"/>
              </a:rPr>
              <a:t>fazenda</a:t>
            </a:r>
            <a:r>
              <a:rPr lang="en-US" dirty="0">
                <a:cs typeface="+mn-cs"/>
              </a:rPr>
              <a:t> solar </a:t>
            </a:r>
            <a:r>
              <a:rPr lang="en-US" dirty="0" err="1">
                <a:cs typeface="+mn-cs"/>
              </a:rPr>
              <a:t>na</a:t>
            </a:r>
            <a:r>
              <a:rPr lang="en-US" dirty="0">
                <a:cs typeface="+mn-cs"/>
              </a:rPr>
              <a:t> </a:t>
            </a:r>
            <a:r>
              <a:rPr lang="en-US" dirty="0" err="1">
                <a:cs typeface="+mn-cs"/>
              </a:rPr>
              <a:t>fase</a:t>
            </a:r>
            <a:r>
              <a:rPr lang="en-US" dirty="0">
                <a:cs typeface="+mn-cs"/>
              </a:rPr>
              <a:t> </a:t>
            </a:r>
            <a:r>
              <a:rPr lang="en-US" dirty="0" err="1">
                <a:cs typeface="+mn-cs"/>
              </a:rPr>
              <a:t>inicial</a:t>
            </a:r>
            <a:r>
              <a:rPr lang="en-US" dirty="0">
                <a:cs typeface="+mn-cs"/>
              </a:rPr>
              <a:t> de </a:t>
            </a:r>
            <a:r>
              <a:rPr lang="en-US" dirty="0" err="1">
                <a:cs typeface="+mn-cs"/>
              </a:rPr>
              <a:t>construção</a:t>
            </a:r>
            <a:r>
              <a:rPr lang="en-US" dirty="0">
                <a:cs typeface="+mn-cs"/>
              </a:rPr>
              <a:t>. O </a:t>
            </a:r>
            <a:r>
              <a:rPr lang="en-US" dirty="0" err="1">
                <a:cs typeface="+mn-cs"/>
              </a:rPr>
              <a:t>investimento</a:t>
            </a:r>
            <a:r>
              <a:rPr lang="en-US" dirty="0">
                <a:cs typeface="+mn-cs"/>
              </a:rPr>
              <a:t> e o </a:t>
            </a:r>
            <a:r>
              <a:rPr lang="en-US" dirty="0" err="1">
                <a:cs typeface="+mn-cs"/>
              </a:rPr>
              <a:t>retorno</a:t>
            </a:r>
            <a:r>
              <a:rPr lang="en-US" dirty="0">
                <a:cs typeface="+mn-cs"/>
              </a:rPr>
              <a:t> </a:t>
            </a:r>
            <a:r>
              <a:rPr lang="en-US" dirty="0" err="1">
                <a:cs typeface="+mn-cs"/>
              </a:rPr>
              <a:t>desses</a:t>
            </a:r>
            <a:r>
              <a:rPr lang="en-US" dirty="0">
                <a:cs typeface="+mn-cs"/>
              </a:rPr>
              <a:t> </a:t>
            </a:r>
            <a:r>
              <a:rPr lang="en-US" dirty="0" err="1">
                <a:cs typeface="+mn-cs"/>
              </a:rPr>
              <a:t>projetos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geridos</a:t>
            </a:r>
            <a:r>
              <a:rPr lang="en-US" dirty="0">
                <a:cs typeface="+mn-cs"/>
              </a:rPr>
              <a:t> com </a:t>
            </a:r>
            <a:r>
              <a:rPr lang="en-US" dirty="0" err="1">
                <a:cs typeface="+mn-cs"/>
              </a:rPr>
              <a:t>eficiência</a:t>
            </a:r>
            <a:r>
              <a:rPr lang="en-US" dirty="0">
                <a:cs typeface="+mn-cs"/>
              </a:rPr>
              <a:t> </a:t>
            </a:r>
            <a:r>
              <a:rPr lang="en-US" dirty="0" err="1">
                <a:cs typeface="+mn-cs"/>
              </a:rPr>
              <a:t>por</a:t>
            </a:r>
            <a:r>
              <a:rPr lang="en-US" dirty="0">
                <a:cs typeface="+mn-cs"/>
              </a:rPr>
              <a:t> </a:t>
            </a:r>
            <a:r>
              <a:rPr lang="en-US" dirty="0" err="1">
                <a:cs typeface="+mn-cs"/>
              </a:rPr>
              <a:t>meio</a:t>
            </a:r>
            <a:r>
              <a:rPr lang="en-US" dirty="0">
                <a:cs typeface="+mn-cs"/>
              </a:rPr>
              <a:t> de </a:t>
            </a:r>
            <a:r>
              <a:rPr lang="en-US" dirty="0" err="1">
                <a:cs typeface="+mn-cs"/>
              </a:rPr>
              <a:t>plataformas</a:t>
            </a:r>
            <a:r>
              <a:rPr lang="en-US" dirty="0">
                <a:cs typeface="+mn-cs"/>
              </a:rPr>
              <a:t> de </a:t>
            </a:r>
            <a:r>
              <a:rPr lang="en-US" dirty="0" err="1">
                <a:cs typeface="+mn-cs"/>
              </a:rPr>
              <a:t>contratos</a:t>
            </a:r>
            <a:r>
              <a:rPr lang="en-US" dirty="0">
                <a:cs typeface="+mn-cs"/>
              </a:rPr>
              <a:t> </a:t>
            </a:r>
            <a:r>
              <a:rPr lang="en-US" dirty="0" err="1">
                <a:cs typeface="+mn-cs"/>
              </a:rPr>
              <a:t>inteligentes</a:t>
            </a:r>
            <a:r>
              <a:rPr lang="en-US" dirty="0">
                <a:cs typeface="+mn-cs"/>
              </a:rPr>
              <a:t> e a </a:t>
            </a:r>
            <a:r>
              <a:rPr lang="en-US" dirty="0" err="1">
                <a:cs typeface="+mn-cs"/>
              </a:rPr>
              <a:t>integração</a:t>
            </a:r>
            <a:r>
              <a:rPr lang="en-US" dirty="0">
                <a:cs typeface="+mn-cs"/>
              </a:rPr>
              <a:t> de </a:t>
            </a:r>
            <a:r>
              <a:rPr lang="en-US" dirty="0" err="1">
                <a:cs typeface="+mn-cs"/>
              </a:rPr>
              <a:t>ponta</a:t>
            </a:r>
            <a:r>
              <a:rPr lang="en-US" dirty="0">
                <a:cs typeface="+mn-cs"/>
              </a:rPr>
              <a:t> a </a:t>
            </a:r>
            <a:r>
              <a:rPr lang="en-US" dirty="0" err="1">
                <a:cs typeface="+mn-cs"/>
              </a:rPr>
              <a:t>ponta</a:t>
            </a:r>
            <a:r>
              <a:rPr lang="en-US" dirty="0">
                <a:cs typeface="+mn-cs"/>
              </a:rPr>
              <a:t> — </a:t>
            </a:r>
            <a:r>
              <a:rPr lang="en-US" dirty="0" err="1">
                <a:cs typeface="+mn-cs"/>
              </a:rPr>
              <a:t>automatizada</a:t>
            </a:r>
            <a:r>
              <a:rPr lang="en-US" dirty="0">
                <a:cs typeface="+mn-cs"/>
              </a:rPr>
              <a:t> </a:t>
            </a:r>
            <a:r>
              <a:rPr lang="en-US" dirty="0" err="1">
                <a:cs typeface="+mn-cs"/>
              </a:rPr>
              <a:t>em</a:t>
            </a:r>
            <a:r>
              <a:rPr lang="en-US" dirty="0">
                <a:cs typeface="+mn-cs"/>
              </a:rPr>
              <a:t> </a:t>
            </a:r>
            <a:r>
              <a:rPr lang="en-US" dirty="0" err="1">
                <a:cs typeface="+mn-cs"/>
              </a:rPr>
              <a:t>combinação</a:t>
            </a:r>
            <a:r>
              <a:rPr lang="en-US" dirty="0">
                <a:cs typeface="+mn-cs"/>
              </a:rPr>
              <a:t> com </a:t>
            </a:r>
            <a:r>
              <a:rPr lang="en-US" dirty="0" err="1">
                <a:cs typeface="+mn-cs"/>
              </a:rPr>
              <a:t>AIoT</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da </a:t>
            </a:r>
            <a:r>
              <a:rPr lang="en-US" dirty="0" err="1">
                <a:cs typeface="+mn-cs"/>
              </a:rPr>
              <a:t>cadeia</a:t>
            </a:r>
            <a:r>
              <a:rPr lang="en-US" dirty="0">
                <a:cs typeface="+mn-cs"/>
              </a:rPr>
              <a:t> de </a:t>
            </a:r>
            <a:r>
              <a:rPr lang="en-US" dirty="0" err="1">
                <a:cs typeface="+mn-cs"/>
              </a:rPr>
              <a:t>custódia</a:t>
            </a:r>
            <a:r>
              <a:rPr lang="en-US" dirty="0">
                <a:cs typeface="+mn-cs"/>
              </a:rPr>
              <a:t>. Uma </a:t>
            </a:r>
            <a:r>
              <a:rPr lang="en-US" dirty="0" err="1">
                <a:cs typeface="+mn-cs"/>
              </a:rPr>
              <a:t>vez</a:t>
            </a:r>
            <a:r>
              <a:rPr lang="en-US" dirty="0">
                <a:cs typeface="+mn-cs"/>
              </a:rPr>
              <a:t> </a:t>
            </a:r>
            <a:r>
              <a:rPr lang="en-US" dirty="0" err="1">
                <a:cs typeface="+mn-cs"/>
              </a:rPr>
              <a:t>que</a:t>
            </a:r>
            <a:r>
              <a:rPr lang="en-US" dirty="0">
                <a:cs typeface="+mn-cs"/>
              </a:rPr>
              <a:t> o </a:t>
            </a:r>
            <a:r>
              <a:rPr lang="en-US" dirty="0" err="1">
                <a:cs typeface="+mn-cs"/>
              </a:rPr>
              <a:t>projeto</a:t>
            </a:r>
            <a:r>
              <a:rPr lang="en-US" dirty="0">
                <a:cs typeface="+mn-cs"/>
              </a:rPr>
              <a:t> </a:t>
            </a:r>
            <a:r>
              <a:rPr lang="en-US" dirty="0" err="1">
                <a:cs typeface="+mn-cs"/>
              </a:rPr>
              <a:t>entra</a:t>
            </a:r>
            <a:r>
              <a:rPr lang="en-US" dirty="0">
                <a:cs typeface="+mn-cs"/>
              </a:rPr>
              <a:t> </a:t>
            </a:r>
            <a:r>
              <a:rPr lang="en-US" dirty="0" err="1">
                <a:cs typeface="+mn-cs"/>
              </a:rPr>
              <a:t>na</a:t>
            </a:r>
            <a:r>
              <a:rPr lang="en-US" dirty="0">
                <a:cs typeface="+mn-cs"/>
              </a:rPr>
              <a:t> </a:t>
            </a:r>
            <a:r>
              <a:rPr lang="en-US" dirty="0" err="1">
                <a:cs typeface="+mn-cs"/>
              </a:rPr>
              <a:t>fase</a:t>
            </a:r>
            <a:r>
              <a:rPr lang="en-US" dirty="0">
                <a:cs typeface="+mn-cs"/>
              </a:rPr>
              <a:t> de </a:t>
            </a:r>
            <a:r>
              <a:rPr lang="en-US" dirty="0" err="1">
                <a:cs typeface="+mn-cs"/>
              </a:rPr>
              <a:t>produção</a:t>
            </a:r>
            <a:r>
              <a:rPr lang="en-US" dirty="0">
                <a:cs typeface="+mn-cs"/>
              </a:rPr>
              <a:t>, </a:t>
            </a:r>
            <a:r>
              <a:rPr lang="en-US" dirty="0" err="1">
                <a:cs typeface="+mn-cs"/>
              </a:rPr>
              <a:t>os</a:t>
            </a:r>
            <a:r>
              <a:rPr lang="en-US" dirty="0">
                <a:cs typeface="+mn-cs"/>
              </a:rPr>
              <a:t> </a:t>
            </a:r>
            <a:r>
              <a:rPr lang="en-US" dirty="0" err="1">
                <a:cs typeface="+mn-cs"/>
              </a:rPr>
              <a:t>retornos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alocados</a:t>
            </a:r>
            <a:r>
              <a:rPr lang="en-US" dirty="0">
                <a:cs typeface="+mn-cs"/>
              </a:rPr>
              <a:t> de </a:t>
            </a:r>
            <a:r>
              <a:rPr lang="en-US" dirty="0" err="1">
                <a:cs typeface="+mn-cs"/>
              </a:rPr>
              <a:t>acordo</a:t>
            </a:r>
            <a:r>
              <a:rPr lang="en-US" dirty="0">
                <a:cs typeface="+mn-cs"/>
              </a:rPr>
              <a:t> com </a:t>
            </a:r>
            <a:r>
              <a:rPr lang="en-US" dirty="0" err="1">
                <a:cs typeface="+mn-cs"/>
              </a:rPr>
              <a:t>os</a:t>
            </a:r>
            <a:r>
              <a:rPr lang="en-US" dirty="0">
                <a:cs typeface="+mn-cs"/>
              </a:rPr>
              <a:t> </a:t>
            </a:r>
            <a:r>
              <a:rPr lang="en-US" dirty="0" err="1">
                <a:cs typeface="+mn-cs"/>
              </a:rPr>
              <a:t>acordos</a:t>
            </a:r>
            <a:r>
              <a:rPr lang="en-US" dirty="0">
                <a:cs typeface="+mn-cs"/>
              </a:rPr>
              <a:t> </a:t>
            </a:r>
            <a:r>
              <a:rPr lang="en-US" dirty="0" err="1">
                <a:cs typeface="+mn-cs"/>
              </a:rPr>
              <a:t>iniciais</a:t>
            </a:r>
            <a:r>
              <a:rPr lang="en-US" dirty="0">
                <a:cs typeface="+mn-cs"/>
              </a:rPr>
              <a:t>. </a:t>
            </a:r>
            <a:r>
              <a:rPr lang="en-US" dirty="0" err="1">
                <a:cs typeface="+mn-cs"/>
              </a:rPr>
              <a:t>Isso</a:t>
            </a:r>
            <a:r>
              <a:rPr lang="en-US" dirty="0">
                <a:cs typeface="+mn-cs"/>
              </a:rPr>
              <a:t> </a:t>
            </a:r>
            <a:r>
              <a:rPr lang="en-US" dirty="0" err="1">
                <a:cs typeface="+mn-cs"/>
              </a:rPr>
              <a:t>também</a:t>
            </a:r>
            <a:r>
              <a:rPr lang="en-US" dirty="0">
                <a:cs typeface="+mn-cs"/>
              </a:rPr>
              <a:t> </a:t>
            </a:r>
            <a:r>
              <a:rPr lang="en-US" dirty="0" err="1">
                <a:cs typeface="+mn-cs"/>
              </a:rPr>
              <a:t>teria</a:t>
            </a:r>
            <a:r>
              <a:rPr lang="en-US" dirty="0">
                <a:cs typeface="+mn-cs"/>
              </a:rPr>
              <a:t> um </a:t>
            </a:r>
            <a:r>
              <a:rPr lang="en-US" dirty="0" err="1">
                <a:cs typeface="+mn-cs"/>
              </a:rPr>
              <a:t>efeito</a:t>
            </a:r>
            <a:r>
              <a:rPr lang="en-US" dirty="0">
                <a:cs typeface="+mn-cs"/>
              </a:rPr>
              <a:t> </a:t>
            </a:r>
            <a:r>
              <a:rPr lang="en-US" dirty="0" err="1">
                <a:cs typeface="+mn-cs"/>
              </a:rPr>
              <a:t>positivo</a:t>
            </a:r>
            <a:r>
              <a:rPr lang="en-US" dirty="0">
                <a:cs typeface="+mn-cs"/>
              </a:rPr>
              <a:t> </a:t>
            </a:r>
            <a:r>
              <a:rPr lang="en-US" dirty="0" err="1">
                <a:cs typeface="+mn-cs"/>
              </a:rPr>
              <a:t>na</a:t>
            </a:r>
            <a:r>
              <a:rPr lang="en-US" dirty="0">
                <a:cs typeface="+mn-cs"/>
              </a:rPr>
              <a:t> </a:t>
            </a:r>
            <a:r>
              <a:rPr lang="en-US" dirty="0" err="1">
                <a:cs typeface="+mn-cs"/>
              </a:rPr>
              <a:t>agregação</a:t>
            </a:r>
            <a:r>
              <a:rPr lang="en-US" dirty="0">
                <a:cs typeface="+mn-cs"/>
              </a:rPr>
              <a:t> de capital e </a:t>
            </a:r>
            <a:r>
              <a:rPr lang="en-US" dirty="0" err="1">
                <a:cs typeface="+mn-cs"/>
              </a:rPr>
              <a:t>evitaria</a:t>
            </a:r>
            <a:r>
              <a:rPr lang="en-US" dirty="0">
                <a:cs typeface="+mn-cs"/>
              </a:rPr>
              <a:t> </a:t>
            </a:r>
            <a:r>
              <a:rPr lang="en-US" dirty="0" err="1">
                <a:cs typeface="+mn-cs"/>
              </a:rPr>
              <a:t>desenvolvimentos</a:t>
            </a:r>
            <a:r>
              <a:rPr lang="en-US" dirty="0">
                <a:cs typeface="+mn-cs"/>
              </a:rPr>
              <a:t> </a:t>
            </a:r>
            <a:r>
              <a:rPr lang="en-US" dirty="0" err="1">
                <a:cs typeface="+mn-cs"/>
              </a:rPr>
              <a:t>muito</a:t>
            </a:r>
            <a:r>
              <a:rPr lang="en-US" dirty="0">
                <a:cs typeface="+mn-cs"/>
              </a:rPr>
              <a:t> </a:t>
            </a:r>
            <a:r>
              <a:rPr lang="en-US" dirty="0" err="1">
                <a:cs typeface="+mn-cs"/>
              </a:rPr>
              <a:t>fragmentados</a:t>
            </a:r>
            <a:r>
              <a:rPr lang="en-US" dirty="0">
                <a:cs typeface="+mn-cs"/>
              </a:rPr>
              <a:t>.</a:t>
            </a:r>
          </a:p>
          <a:p>
            <a:endParaRPr lang="en-US" dirty="0">
              <a:cs typeface="+mn-cs"/>
            </a:endParaRPr>
          </a:p>
          <a:p>
            <a:r>
              <a:rPr lang="en-US" dirty="0" err="1">
                <a:cs typeface="+mn-cs"/>
              </a:rPr>
              <a:t>Processos</a:t>
            </a:r>
            <a:r>
              <a:rPr lang="en-US" dirty="0">
                <a:cs typeface="+mn-cs"/>
              </a:rPr>
              <a:t> </a:t>
            </a:r>
            <a:r>
              <a:rPr lang="en-US" dirty="0" err="1">
                <a:cs typeface="+mn-cs"/>
              </a:rPr>
              <a:t>eficientes</a:t>
            </a:r>
            <a:r>
              <a:rPr lang="en-US" dirty="0">
                <a:cs typeface="+mn-cs"/>
              </a:rPr>
              <a:t> e </a:t>
            </a:r>
            <a:r>
              <a:rPr lang="en-US" dirty="0" err="1">
                <a:cs typeface="+mn-cs"/>
              </a:rPr>
              <a:t>automatizados</a:t>
            </a:r>
            <a:r>
              <a:rPr lang="en-US" dirty="0">
                <a:cs typeface="+mn-cs"/>
              </a:rPr>
              <a:t> de </a:t>
            </a:r>
            <a:r>
              <a:rPr lang="en-US" dirty="0" err="1">
                <a:cs typeface="+mn-cs"/>
              </a:rPr>
              <a:t>pré</a:t>
            </a:r>
            <a:r>
              <a:rPr lang="en-US" dirty="0">
                <a:cs typeface="+mn-cs"/>
              </a:rPr>
              <a:t> e </a:t>
            </a:r>
            <a:r>
              <a:rPr lang="en-US" dirty="0" err="1">
                <a:cs typeface="+mn-cs"/>
              </a:rPr>
              <a:t>pós-negociação</a:t>
            </a:r>
            <a:r>
              <a:rPr lang="en-US" dirty="0">
                <a:cs typeface="+mn-cs"/>
              </a:rPr>
              <a:t> </a:t>
            </a:r>
            <a:r>
              <a:rPr lang="en-US" dirty="0" err="1">
                <a:cs typeface="+mn-cs"/>
              </a:rPr>
              <a:t>geram</a:t>
            </a:r>
            <a:r>
              <a:rPr lang="en-US" dirty="0">
                <a:cs typeface="+mn-cs"/>
              </a:rPr>
              <a:t> </a:t>
            </a:r>
            <a:r>
              <a:rPr lang="en-US" dirty="0" err="1">
                <a:cs typeface="+mn-cs"/>
              </a:rPr>
              <a:t>enormes</a:t>
            </a:r>
            <a:r>
              <a:rPr lang="en-US" dirty="0">
                <a:cs typeface="+mn-cs"/>
              </a:rPr>
              <a:t> </a:t>
            </a:r>
            <a:r>
              <a:rPr lang="en-US" dirty="0" err="1">
                <a:cs typeface="+mn-cs"/>
              </a:rPr>
              <a:t>ganhos</a:t>
            </a:r>
            <a:r>
              <a:rPr lang="en-US" dirty="0">
                <a:cs typeface="+mn-cs"/>
              </a:rPr>
              <a:t> de </a:t>
            </a:r>
            <a:r>
              <a:rPr lang="en-US" dirty="0" err="1">
                <a:cs typeface="+mn-cs"/>
              </a:rPr>
              <a:t>eficiência</a:t>
            </a:r>
            <a:r>
              <a:rPr lang="en-US" dirty="0">
                <a:cs typeface="+mn-cs"/>
              </a:rPr>
              <a:t> e </a:t>
            </a:r>
            <a:r>
              <a:rPr lang="en-US" dirty="0" err="1">
                <a:cs typeface="+mn-cs"/>
              </a:rPr>
              <a:t>permitem</a:t>
            </a:r>
            <a:r>
              <a:rPr lang="en-US" dirty="0">
                <a:cs typeface="+mn-cs"/>
              </a:rPr>
              <a:t> </a:t>
            </a:r>
            <a:r>
              <a:rPr lang="en-US" dirty="0" err="1">
                <a:cs typeface="+mn-cs"/>
              </a:rPr>
              <a:t>que</a:t>
            </a:r>
            <a:r>
              <a:rPr lang="en-US" dirty="0">
                <a:cs typeface="+mn-cs"/>
              </a:rPr>
              <a:t> </a:t>
            </a:r>
            <a:r>
              <a:rPr lang="en-US" dirty="0" err="1">
                <a:cs typeface="+mn-cs"/>
              </a:rPr>
              <a:t>muitos</a:t>
            </a:r>
            <a:r>
              <a:rPr lang="en-US" dirty="0">
                <a:cs typeface="+mn-cs"/>
              </a:rPr>
              <a:t> </a:t>
            </a:r>
            <a:r>
              <a:rPr lang="en-US" dirty="0" err="1">
                <a:cs typeface="+mn-cs"/>
              </a:rPr>
              <a:t>investidores</a:t>
            </a:r>
            <a:r>
              <a:rPr lang="en-US" dirty="0">
                <a:cs typeface="+mn-cs"/>
              </a:rPr>
              <a:t> </a:t>
            </a:r>
            <a:r>
              <a:rPr lang="en-US" dirty="0" err="1">
                <a:cs typeface="+mn-cs"/>
              </a:rPr>
              <a:t>sejam</a:t>
            </a:r>
            <a:r>
              <a:rPr lang="en-US" dirty="0">
                <a:cs typeface="+mn-cs"/>
              </a:rPr>
              <a:t> </a:t>
            </a:r>
            <a:r>
              <a:rPr lang="en-US" dirty="0" err="1">
                <a:cs typeface="+mn-cs"/>
              </a:rPr>
              <a:t>incluídos</a:t>
            </a:r>
            <a:r>
              <a:rPr lang="en-US" dirty="0">
                <a:cs typeface="+mn-cs"/>
              </a:rPr>
              <a:t>  </a:t>
            </a:r>
            <a:r>
              <a:rPr lang="en-US" dirty="0" err="1">
                <a:cs typeface="+mn-cs"/>
              </a:rPr>
              <a:t>num</a:t>
            </a:r>
            <a:r>
              <a:rPr lang="en-US" dirty="0">
                <a:cs typeface="+mn-cs"/>
              </a:rPr>
              <a:t> </a:t>
            </a:r>
            <a:r>
              <a:rPr lang="en-US" dirty="0" err="1">
                <a:cs typeface="+mn-cs"/>
              </a:rPr>
              <a:t>mercado</a:t>
            </a:r>
            <a:r>
              <a:rPr lang="en-US" dirty="0">
                <a:cs typeface="+mn-cs"/>
              </a:rPr>
              <a:t> </a:t>
            </a:r>
            <a:r>
              <a:rPr lang="en-US" dirty="0" err="1">
                <a:cs typeface="+mn-cs"/>
              </a:rPr>
              <a:t>que</a:t>
            </a:r>
            <a:r>
              <a:rPr lang="en-US" dirty="0">
                <a:cs typeface="+mn-cs"/>
              </a:rPr>
              <a:t>, de </a:t>
            </a:r>
            <a:r>
              <a:rPr lang="en-US" dirty="0" err="1">
                <a:cs typeface="+mn-cs"/>
              </a:rPr>
              <a:t>outra</a:t>
            </a:r>
            <a:r>
              <a:rPr lang="en-US" dirty="0">
                <a:cs typeface="+mn-cs"/>
              </a:rPr>
              <a:t> forma, </a:t>
            </a:r>
            <a:r>
              <a:rPr lang="en-US" dirty="0" err="1">
                <a:cs typeface="+mn-cs"/>
              </a:rPr>
              <a:t>é</a:t>
            </a:r>
            <a:r>
              <a:rPr lang="en-US" dirty="0">
                <a:cs typeface="+mn-cs"/>
              </a:rPr>
              <a:t> </a:t>
            </a:r>
            <a:r>
              <a:rPr lang="en-US" dirty="0" err="1">
                <a:cs typeface="+mn-cs"/>
              </a:rPr>
              <a:t>acessível</a:t>
            </a:r>
            <a:r>
              <a:rPr lang="en-US" dirty="0">
                <a:cs typeface="+mn-cs"/>
              </a:rPr>
              <a:t> </a:t>
            </a:r>
            <a:r>
              <a:rPr lang="en-US" dirty="0" err="1">
                <a:cs typeface="+mn-cs"/>
              </a:rPr>
              <a:t>apenas</a:t>
            </a:r>
            <a:r>
              <a:rPr lang="en-US" dirty="0">
                <a:cs typeface="+mn-cs"/>
              </a:rPr>
              <a:t> a </a:t>
            </a:r>
            <a:r>
              <a:rPr lang="en-US" dirty="0" err="1">
                <a:cs typeface="+mn-cs"/>
              </a:rPr>
              <a:t>investidores</a:t>
            </a:r>
            <a:r>
              <a:rPr lang="en-US" dirty="0">
                <a:cs typeface="+mn-cs"/>
              </a:rPr>
              <a:t> </a:t>
            </a:r>
            <a:r>
              <a:rPr lang="en-US" dirty="0" err="1">
                <a:cs typeface="+mn-cs"/>
              </a:rPr>
              <a:t>institucionais</a:t>
            </a:r>
            <a:r>
              <a:rPr lang="en-US" dirty="0">
                <a:cs typeface="+mn-cs"/>
              </a:rPr>
              <a:t> </a:t>
            </a:r>
            <a:r>
              <a:rPr lang="en-US" dirty="0" err="1">
                <a:cs typeface="+mn-cs"/>
              </a:rPr>
              <a:t>devido</a:t>
            </a:r>
            <a:r>
              <a:rPr lang="en-US" dirty="0">
                <a:cs typeface="+mn-cs"/>
              </a:rPr>
              <a:t> </a:t>
            </a:r>
            <a:r>
              <a:rPr lang="en-US" dirty="0" err="1">
                <a:cs typeface="+mn-cs"/>
              </a:rPr>
              <a:t>à</a:t>
            </a:r>
            <a:r>
              <a:rPr lang="en-US" dirty="0">
                <a:cs typeface="+mn-cs"/>
              </a:rPr>
              <a:t> </a:t>
            </a:r>
            <a:r>
              <a:rPr lang="en-US" dirty="0" err="1">
                <a:cs typeface="+mn-cs"/>
              </a:rPr>
              <a:t>intensidade</a:t>
            </a:r>
            <a:r>
              <a:rPr lang="en-US" dirty="0">
                <a:cs typeface="+mn-cs"/>
              </a:rPr>
              <a:t> de </a:t>
            </a:r>
            <a:r>
              <a:rPr lang="en-US" dirty="0" err="1">
                <a:cs typeface="+mn-cs"/>
              </a:rPr>
              <a:t>custos</a:t>
            </a:r>
            <a:r>
              <a:rPr lang="en-US" dirty="0">
                <a:cs typeface="+mn-cs"/>
              </a:rPr>
              <a:t>. </a:t>
            </a:r>
            <a:r>
              <a:rPr lang="en-US" dirty="0" err="1">
                <a:cs typeface="+mn-cs"/>
              </a:rPr>
              <a:t>Assim</a:t>
            </a:r>
            <a:r>
              <a:rPr lang="en-US" dirty="0">
                <a:cs typeface="+mn-cs"/>
              </a:rPr>
              <a:t>, </a:t>
            </a:r>
            <a:r>
              <a:rPr lang="en-US" dirty="0" err="1">
                <a:cs typeface="+mn-cs"/>
              </a:rPr>
              <a:t>disponibilizando</a:t>
            </a:r>
            <a:r>
              <a:rPr lang="en-US" dirty="0">
                <a:cs typeface="+mn-cs"/>
              </a:rPr>
              <a:t> </a:t>
            </a:r>
            <a:r>
              <a:rPr lang="en-US" dirty="0" err="1">
                <a:cs typeface="+mn-cs"/>
              </a:rPr>
              <a:t>mais</a:t>
            </a:r>
            <a:r>
              <a:rPr lang="en-US" dirty="0">
                <a:cs typeface="+mn-cs"/>
              </a:rPr>
              <a:t> capital e </a:t>
            </a:r>
            <a:r>
              <a:rPr lang="en-US" dirty="0" err="1">
                <a:cs typeface="+mn-cs"/>
              </a:rPr>
              <a:t>permitindo</a:t>
            </a:r>
            <a:r>
              <a:rPr lang="en-US" dirty="0">
                <a:cs typeface="+mn-cs"/>
              </a:rPr>
              <a:t> </a:t>
            </a:r>
            <a:r>
              <a:rPr lang="en-US" dirty="0" err="1">
                <a:cs typeface="+mn-cs"/>
              </a:rPr>
              <a:t>aos</a:t>
            </a:r>
            <a:r>
              <a:rPr lang="en-US" dirty="0">
                <a:cs typeface="+mn-cs"/>
              </a:rPr>
              <a:t> </a:t>
            </a:r>
            <a:r>
              <a:rPr lang="en-US" dirty="0" err="1">
                <a:cs typeface="+mn-cs"/>
              </a:rPr>
              <a:t>investidores</a:t>
            </a:r>
            <a:r>
              <a:rPr lang="en-US" dirty="0">
                <a:cs typeface="+mn-cs"/>
              </a:rPr>
              <a:t> de </a:t>
            </a:r>
            <a:r>
              <a:rPr lang="en-US" dirty="0" err="1">
                <a:cs typeface="+mn-cs"/>
              </a:rPr>
              <a:t>varejo</a:t>
            </a:r>
            <a:r>
              <a:rPr lang="en-US" dirty="0">
                <a:cs typeface="+mn-cs"/>
              </a:rPr>
              <a:t> um </a:t>
            </a:r>
            <a:r>
              <a:rPr lang="en-US" dirty="0" err="1">
                <a:cs typeface="+mn-cs"/>
              </a:rPr>
              <a:t>maior</a:t>
            </a:r>
            <a:r>
              <a:rPr lang="en-US" dirty="0">
                <a:cs typeface="+mn-cs"/>
              </a:rPr>
              <a:t> </a:t>
            </a:r>
            <a:r>
              <a:rPr lang="en-US" dirty="0" err="1">
                <a:cs typeface="+mn-cs"/>
              </a:rPr>
              <a:t>nível</a:t>
            </a:r>
            <a:r>
              <a:rPr lang="en-US" dirty="0">
                <a:cs typeface="+mn-cs"/>
              </a:rPr>
              <a:t> de </a:t>
            </a:r>
            <a:r>
              <a:rPr lang="en-US" dirty="0" err="1">
                <a:cs typeface="+mn-cs"/>
              </a:rPr>
              <a:t>controlo</a:t>
            </a:r>
            <a:r>
              <a:rPr lang="en-US" dirty="0">
                <a:cs typeface="+mn-cs"/>
              </a:rPr>
              <a:t> </a:t>
            </a:r>
            <a:r>
              <a:rPr lang="en-US" dirty="0" err="1">
                <a:cs typeface="+mn-cs"/>
              </a:rPr>
              <a:t>sobre</a:t>
            </a:r>
            <a:r>
              <a:rPr lang="en-US" dirty="0">
                <a:cs typeface="+mn-cs"/>
              </a:rPr>
              <a:t> as </a:t>
            </a:r>
            <a:r>
              <a:rPr lang="en-US" dirty="0" err="1">
                <a:cs typeface="+mn-cs"/>
              </a:rPr>
              <a:t>suas</a:t>
            </a:r>
            <a:r>
              <a:rPr lang="en-US" dirty="0">
                <a:cs typeface="+mn-cs"/>
              </a:rPr>
              <a:t> </a:t>
            </a:r>
            <a:r>
              <a:rPr lang="en-US" dirty="0" err="1">
                <a:cs typeface="+mn-cs"/>
              </a:rPr>
              <a:t>carteiras</a:t>
            </a:r>
            <a:r>
              <a:rPr lang="en-US" dirty="0">
                <a:cs typeface="+mn-cs"/>
              </a:rPr>
              <a:t>.</a:t>
            </a:r>
          </a:p>
          <a:p>
            <a:r>
              <a:rPr lang="en-US" dirty="0">
                <a:cs typeface="+mn-cs"/>
              </a:rPr>
              <a:t> </a:t>
            </a:r>
          </a:p>
          <a:p>
            <a:r>
              <a:rPr lang="en-US" dirty="0" err="1">
                <a:cs typeface="+mn-cs"/>
              </a:rPr>
              <a:t>Ao</a:t>
            </a:r>
            <a:r>
              <a:rPr lang="en-US" dirty="0">
                <a:cs typeface="+mn-cs"/>
              </a:rPr>
              <a:t> </a:t>
            </a:r>
            <a:r>
              <a:rPr lang="en-US" dirty="0" err="1">
                <a:cs typeface="+mn-cs"/>
              </a:rPr>
              <a:t>apoiar</a:t>
            </a:r>
            <a:r>
              <a:rPr lang="en-US" dirty="0">
                <a:cs typeface="+mn-cs"/>
              </a:rPr>
              <a:t> a </a:t>
            </a:r>
            <a:r>
              <a:rPr lang="en-US" dirty="0" err="1">
                <a:cs typeface="+mn-cs"/>
              </a:rPr>
              <a:t>fase</a:t>
            </a:r>
            <a:r>
              <a:rPr lang="en-US" dirty="0">
                <a:cs typeface="+mn-cs"/>
              </a:rPr>
              <a:t> </a:t>
            </a:r>
            <a:r>
              <a:rPr lang="en-US" dirty="0" err="1">
                <a:cs typeface="+mn-cs"/>
              </a:rPr>
              <a:t>inicial</a:t>
            </a:r>
            <a:r>
              <a:rPr lang="en-US" dirty="0">
                <a:cs typeface="+mn-cs"/>
              </a:rPr>
              <a:t> de </a:t>
            </a:r>
            <a:r>
              <a:rPr lang="en-US" dirty="0" err="1">
                <a:cs typeface="+mn-cs"/>
              </a:rPr>
              <a:t>desenvolvimento</a:t>
            </a:r>
            <a:r>
              <a:rPr lang="en-US" dirty="0">
                <a:cs typeface="+mn-cs"/>
              </a:rPr>
              <a:t> do </a:t>
            </a:r>
            <a:r>
              <a:rPr lang="en-US" dirty="0" err="1">
                <a:cs typeface="+mn-cs"/>
              </a:rPr>
              <a:t>projeto</a:t>
            </a:r>
            <a:r>
              <a:rPr lang="en-US" dirty="0">
                <a:cs typeface="+mn-cs"/>
              </a:rPr>
              <a:t>, </a:t>
            </a:r>
            <a:r>
              <a:rPr lang="en-US" dirty="0" err="1">
                <a:cs typeface="+mn-cs"/>
              </a:rPr>
              <a:t>os</a:t>
            </a:r>
            <a:r>
              <a:rPr lang="en-US" dirty="0">
                <a:cs typeface="+mn-cs"/>
              </a:rPr>
              <a:t> </a:t>
            </a:r>
            <a:r>
              <a:rPr lang="en-US" dirty="0" err="1">
                <a:cs typeface="+mn-cs"/>
              </a:rPr>
              <a:t>instrumentos</a:t>
            </a:r>
            <a:r>
              <a:rPr lang="en-US" dirty="0">
                <a:cs typeface="+mn-cs"/>
              </a:rPr>
              <a:t> </a:t>
            </a:r>
            <a:r>
              <a:rPr lang="en-US" dirty="0" err="1">
                <a:cs typeface="+mn-cs"/>
              </a:rPr>
              <a:t>financeiros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criados</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estágios</a:t>
            </a:r>
            <a:r>
              <a:rPr lang="en-US" dirty="0">
                <a:cs typeface="+mn-cs"/>
              </a:rPr>
              <a:t> do </a:t>
            </a:r>
            <a:r>
              <a:rPr lang="en-US" dirty="0" err="1">
                <a:cs typeface="+mn-cs"/>
              </a:rPr>
              <a:t>projeto</a:t>
            </a:r>
            <a:r>
              <a:rPr lang="en-US" dirty="0">
                <a:cs typeface="+mn-cs"/>
              </a:rPr>
              <a:t>. </a:t>
            </a:r>
            <a:r>
              <a:rPr lang="en-US" dirty="0" err="1">
                <a:cs typeface="+mn-cs"/>
              </a:rPr>
              <a:t>Numa</a:t>
            </a:r>
            <a:r>
              <a:rPr lang="en-US" dirty="0">
                <a:cs typeface="+mn-cs"/>
              </a:rPr>
              <a:t> </a:t>
            </a:r>
            <a:r>
              <a:rPr lang="en-US" dirty="0" err="1">
                <a:cs typeface="+mn-cs"/>
              </a:rPr>
              <a:t>fase</a:t>
            </a:r>
            <a:r>
              <a:rPr lang="en-US" dirty="0">
                <a:cs typeface="+mn-cs"/>
              </a:rPr>
              <a:t> posterior, </a:t>
            </a:r>
            <a:r>
              <a:rPr lang="en-US" dirty="0" err="1">
                <a:cs typeface="+mn-cs"/>
              </a:rPr>
              <a:t>uma</a:t>
            </a:r>
            <a:r>
              <a:rPr lang="en-US" dirty="0">
                <a:cs typeface="+mn-cs"/>
              </a:rPr>
              <a:t> </a:t>
            </a:r>
            <a:r>
              <a:rPr lang="en-US" dirty="0" err="1">
                <a:cs typeface="+mn-cs"/>
              </a:rPr>
              <a:t>vez</a:t>
            </a:r>
            <a:r>
              <a:rPr lang="en-US" dirty="0">
                <a:cs typeface="+mn-cs"/>
              </a:rPr>
              <a:t> </a:t>
            </a:r>
            <a:r>
              <a:rPr lang="en-US" dirty="0" err="1">
                <a:cs typeface="+mn-cs"/>
              </a:rPr>
              <a:t>que</a:t>
            </a:r>
            <a:r>
              <a:rPr lang="en-US" dirty="0">
                <a:cs typeface="+mn-cs"/>
              </a:rPr>
              <a:t> a </a:t>
            </a:r>
            <a:r>
              <a:rPr lang="en-US" dirty="0" err="1">
                <a:cs typeface="+mn-cs"/>
              </a:rPr>
              <a:t>tecnologia</a:t>
            </a:r>
            <a:r>
              <a:rPr lang="en-US" dirty="0">
                <a:cs typeface="+mn-cs"/>
              </a:rPr>
              <a:t> </a:t>
            </a:r>
            <a:r>
              <a:rPr lang="en-US" dirty="0" err="1">
                <a:cs typeface="+mn-cs"/>
              </a:rPr>
              <a:t>esteja</a:t>
            </a:r>
            <a:r>
              <a:rPr lang="en-US" dirty="0">
                <a:cs typeface="+mn-cs"/>
              </a:rPr>
              <a:t> </a:t>
            </a:r>
            <a:r>
              <a:rPr lang="en-US" dirty="0" err="1">
                <a:cs typeface="+mn-cs"/>
              </a:rPr>
              <a:t>pronta</a:t>
            </a:r>
            <a:r>
              <a:rPr lang="en-US" dirty="0">
                <a:cs typeface="+mn-cs"/>
              </a:rPr>
              <a:t> e o </a:t>
            </a:r>
            <a:r>
              <a:rPr lang="en-US" dirty="0" err="1">
                <a:cs typeface="+mn-cs"/>
              </a:rPr>
              <a:t>projeto</a:t>
            </a:r>
            <a:r>
              <a:rPr lang="en-US" dirty="0">
                <a:cs typeface="+mn-cs"/>
              </a:rPr>
              <a:t> </a:t>
            </a:r>
            <a:r>
              <a:rPr lang="en-US" dirty="0" err="1">
                <a:cs typeface="+mn-cs"/>
              </a:rPr>
              <a:t>operacional</a:t>
            </a:r>
            <a:r>
              <a:rPr lang="en-US" dirty="0">
                <a:cs typeface="+mn-cs"/>
              </a:rPr>
              <a:t>, um </a:t>
            </a:r>
            <a:r>
              <a:rPr lang="en-US" dirty="0" err="1">
                <a:cs typeface="+mn-cs"/>
              </a:rPr>
              <a:t>investimento</a:t>
            </a:r>
            <a:r>
              <a:rPr lang="en-US" dirty="0">
                <a:cs typeface="+mn-cs"/>
              </a:rPr>
              <a:t> </a:t>
            </a:r>
            <a:r>
              <a:rPr lang="en-US" dirty="0" err="1">
                <a:cs typeface="+mn-cs"/>
              </a:rPr>
              <a:t>fracionado</a:t>
            </a:r>
            <a:r>
              <a:rPr lang="en-US" dirty="0">
                <a:cs typeface="+mn-cs"/>
              </a:rPr>
              <a:t> </a:t>
            </a:r>
            <a:r>
              <a:rPr lang="en-US" dirty="0" err="1">
                <a:cs typeface="+mn-cs"/>
              </a:rPr>
              <a:t>pode</a:t>
            </a:r>
            <a:r>
              <a:rPr lang="en-US" dirty="0">
                <a:cs typeface="+mn-cs"/>
              </a:rPr>
              <a:t> </a:t>
            </a:r>
            <a:r>
              <a:rPr lang="en-US" dirty="0" err="1">
                <a:cs typeface="+mn-cs"/>
              </a:rPr>
              <a:t>ser</a:t>
            </a:r>
            <a:r>
              <a:rPr lang="en-US" dirty="0">
                <a:cs typeface="+mn-cs"/>
              </a:rPr>
              <a:t> </a:t>
            </a:r>
            <a:r>
              <a:rPr lang="en-US" dirty="0" err="1">
                <a:cs typeface="+mn-cs"/>
              </a:rPr>
              <a:t>usado</a:t>
            </a:r>
            <a:r>
              <a:rPr lang="en-US" dirty="0">
                <a:cs typeface="+mn-cs"/>
              </a:rPr>
              <a:t> </a:t>
            </a:r>
            <a:r>
              <a:rPr lang="en-US" dirty="0" err="1">
                <a:cs typeface="+mn-cs"/>
              </a:rPr>
              <a:t>como</a:t>
            </a:r>
            <a:r>
              <a:rPr lang="en-US" dirty="0">
                <a:cs typeface="+mn-cs"/>
              </a:rPr>
              <a:t> </a:t>
            </a:r>
            <a:r>
              <a:rPr lang="en-US" dirty="0" err="1">
                <a:cs typeface="+mn-cs"/>
              </a:rPr>
              <a:t>uma</a:t>
            </a:r>
            <a:r>
              <a:rPr lang="en-US" dirty="0">
                <a:cs typeface="+mn-cs"/>
              </a:rPr>
              <a:t> </a:t>
            </a:r>
            <a:r>
              <a:rPr lang="en-US" dirty="0" err="1">
                <a:cs typeface="+mn-cs"/>
              </a:rPr>
              <a:t>ferramenta</a:t>
            </a:r>
            <a:r>
              <a:rPr lang="en-US" dirty="0">
                <a:cs typeface="+mn-cs"/>
              </a:rPr>
              <a:t> de </a:t>
            </a:r>
            <a:r>
              <a:rPr lang="en-US" dirty="0" err="1">
                <a:cs typeface="+mn-cs"/>
              </a:rPr>
              <a:t>refinanciamento</a:t>
            </a:r>
            <a:r>
              <a:rPr lang="en-US" dirty="0">
                <a:cs typeface="+mn-cs"/>
              </a:rPr>
              <a:t> </a:t>
            </a:r>
            <a:r>
              <a:rPr lang="en-US" dirty="0" err="1">
                <a:cs typeface="+mn-cs"/>
              </a:rPr>
              <a:t>para</a:t>
            </a:r>
            <a:r>
              <a:rPr lang="en-US" dirty="0">
                <a:cs typeface="+mn-cs"/>
              </a:rPr>
              <a:t> </a:t>
            </a:r>
            <a:r>
              <a:rPr lang="en-US" dirty="0" err="1">
                <a:cs typeface="+mn-cs"/>
              </a:rPr>
              <a:t>os</a:t>
            </a:r>
            <a:r>
              <a:rPr lang="en-US" dirty="0">
                <a:cs typeface="+mn-cs"/>
              </a:rPr>
              <a:t> </a:t>
            </a:r>
            <a:r>
              <a:rPr lang="en-US" dirty="0" err="1">
                <a:cs typeface="+mn-cs"/>
              </a:rPr>
              <a:t>desenvolvedores</a:t>
            </a:r>
            <a:r>
              <a:rPr lang="en-US" dirty="0">
                <a:cs typeface="+mn-cs"/>
              </a:rPr>
              <a:t>, </a:t>
            </a:r>
            <a:r>
              <a:rPr lang="en-US" dirty="0" err="1">
                <a:cs typeface="+mn-cs"/>
              </a:rPr>
              <a:t>levando</a:t>
            </a:r>
            <a:r>
              <a:rPr lang="en-US" dirty="0">
                <a:cs typeface="+mn-cs"/>
              </a:rPr>
              <a:t> </a:t>
            </a:r>
            <a:r>
              <a:rPr lang="en-US" dirty="0" err="1">
                <a:cs typeface="+mn-cs"/>
              </a:rPr>
              <a:t>à</a:t>
            </a:r>
            <a:r>
              <a:rPr lang="en-US" dirty="0">
                <a:cs typeface="+mn-cs"/>
              </a:rPr>
              <a:t> </a:t>
            </a:r>
            <a:r>
              <a:rPr lang="en-US" dirty="0" err="1">
                <a:cs typeface="+mn-cs"/>
              </a:rPr>
              <a:t>disponibilidade</a:t>
            </a:r>
            <a:r>
              <a:rPr lang="en-US" dirty="0">
                <a:cs typeface="+mn-cs"/>
              </a:rPr>
              <a:t> de capital </a:t>
            </a:r>
            <a:r>
              <a:rPr lang="en-US" dirty="0" err="1">
                <a:cs typeface="+mn-cs"/>
              </a:rPr>
              <a:t>para</a:t>
            </a:r>
            <a:r>
              <a:rPr lang="en-US" dirty="0">
                <a:cs typeface="+mn-cs"/>
              </a:rPr>
              <a:t> </a:t>
            </a:r>
            <a:r>
              <a:rPr lang="en-US" dirty="0" err="1">
                <a:cs typeface="+mn-cs"/>
              </a:rPr>
              <a:t>novos</a:t>
            </a:r>
            <a:r>
              <a:rPr lang="en-US" dirty="0">
                <a:cs typeface="+mn-cs"/>
              </a:rPr>
              <a:t> </a:t>
            </a:r>
            <a:r>
              <a:rPr lang="en-US" dirty="0" err="1">
                <a:cs typeface="+mn-cs"/>
              </a:rPr>
              <a:t>projetos</a:t>
            </a:r>
            <a:r>
              <a:rPr lang="en-US" dirty="0">
                <a:cs typeface="+mn-cs"/>
              </a:rPr>
              <a:t>, </a:t>
            </a:r>
            <a:r>
              <a:rPr lang="en-US" dirty="0" err="1">
                <a:cs typeface="+mn-cs"/>
              </a:rPr>
              <a:t>facilitando</a:t>
            </a:r>
            <a:r>
              <a:rPr lang="en-US" dirty="0">
                <a:cs typeface="+mn-cs"/>
              </a:rPr>
              <a:t> a </a:t>
            </a:r>
            <a:r>
              <a:rPr lang="en-US" dirty="0" err="1">
                <a:cs typeface="+mn-cs"/>
              </a:rPr>
              <a:t>mesma</a:t>
            </a:r>
            <a:r>
              <a:rPr lang="en-US" dirty="0">
                <a:cs typeface="+mn-cs"/>
              </a:rPr>
              <a:t> </a:t>
            </a:r>
            <a:r>
              <a:rPr lang="en-US" dirty="0" err="1">
                <a:cs typeface="+mn-cs"/>
              </a:rPr>
              <a:t>mecânica</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do </a:t>
            </a:r>
            <a:r>
              <a:rPr lang="en-US" dirty="0" err="1">
                <a:cs typeface="+mn-cs"/>
              </a:rPr>
              <a:t>caminho</a:t>
            </a:r>
            <a:r>
              <a:rPr lang="en-US" dirty="0">
                <a:cs typeface="+mn-cs"/>
              </a:rPr>
              <a:t>.</a:t>
            </a:r>
          </a:p>
          <a:p>
            <a:r>
              <a:rPr lang="en-US" dirty="0">
                <a:cs typeface="+mn-cs"/>
              </a:rPr>
              <a:t> </a:t>
            </a:r>
          </a:p>
          <a:p>
            <a:r>
              <a:rPr lang="en-US" dirty="0">
                <a:cs typeface="+mn-cs"/>
              </a:rPr>
              <a:t>O </a:t>
            </a:r>
            <a:r>
              <a:rPr lang="en-US" dirty="0" err="1">
                <a:cs typeface="+mn-cs"/>
              </a:rPr>
              <a:t>segundo</a:t>
            </a:r>
            <a:r>
              <a:rPr lang="en-US" dirty="0">
                <a:cs typeface="+mn-cs"/>
              </a:rPr>
              <a:t> </a:t>
            </a:r>
            <a:r>
              <a:rPr lang="en-US" dirty="0" err="1">
                <a:cs typeface="+mn-cs"/>
              </a:rPr>
              <a:t>benefício</a:t>
            </a:r>
            <a:r>
              <a:rPr lang="en-US" dirty="0">
                <a:cs typeface="+mn-cs"/>
              </a:rPr>
              <a:t> da </a:t>
            </a:r>
            <a:r>
              <a:rPr lang="en-US" dirty="0" err="1">
                <a:cs typeface="+mn-cs"/>
              </a:rPr>
              <a:t>tokenização</a:t>
            </a:r>
            <a:r>
              <a:rPr lang="en-US" dirty="0">
                <a:cs typeface="+mn-cs"/>
              </a:rPr>
              <a:t> </a:t>
            </a:r>
            <a:r>
              <a:rPr lang="en-US" dirty="0" err="1">
                <a:cs typeface="+mn-cs"/>
              </a:rPr>
              <a:t>é</a:t>
            </a:r>
            <a:r>
              <a:rPr lang="en-US" dirty="0">
                <a:cs typeface="+mn-cs"/>
              </a:rPr>
              <a:t> o </a:t>
            </a:r>
            <a:r>
              <a:rPr lang="en-US" dirty="0" err="1">
                <a:cs typeface="+mn-cs"/>
              </a:rPr>
              <a:t>suporte</a:t>
            </a:r>
            <a:r>
              <a:rPr lang="en-US" dirty="0">
                <a:cs typeface="+mn-cs"/>
              </a:rPr>
              <a:t> de </a:t>
            </a:r>
            <a:r>
              <a:rPr lang="en-US" dirty="0" err="1">
                <a:cs typeface="+mn-cs"/>
              </a:rPr>
              <a:t>fluxos</a:t>
            </a:r>
            <a:r>
              <a:rPr lang="en-US" dirty="0">
                <a:cs typeface="+mn-cs"/>
              </a:rPr>
              <a:t> </a:t>
            </a:r>
            <a:r>
              <a:rPr lang="en-US" dirty="0" err="1">
                <a:cs typeface="+mn-cs"/>
              </a:rPr>
              <a:t>financeiros</a:t>
            </a:r>
            <a:r>
              <a:rPr lang="en-US" dirty="0">
                <a:cs typeface="+mn-cs"/>
              </a:rPr>
              <a:t> </a:t>
            </a:r>
            <a:r>
              <a:rPr lang="en-US" dirty="0" err="1">
                <a:cs typeface="+mn-cs"/>
              </a:rPr>
              <a:t>adicionais</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níveis</a:t>
            </a:r>
            <a:r>
              <a:rPr lang="en-US" dirty="0">
                <a:cs typeface="+mn-cs"/>
              </a:rPr>
              <a:t> de </a:t>
            </a:r>
            <a:r>
              <a:rPr lang="en-US" dirty="0" err="1">
                <a:cs typeface="+mn-cs"/>
              </a:rPr>
              <a:t>risco</a:t>
            </a:r>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17200" y="6109564"/>
            <a:ext cx="6337888" cy="39596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dirty="0" err="1">
                <a:solidFill>
                  <a:srgbClr val="F79037"/>
                </a:solidFill>
                <a:effectLst/>
                <a:ea typeface="Times New Roman" panose="02020603050405020304" pitchFamily="18" charset="0"/>
              </a:rPr>
              <a:t>Conclusão</a:t>
            </a:r>
            <a:endParaRPr lang="x-none" b="1" kern="0" dirty="0">
              <a:solidFill>
                <a:srgbClr val="F79037"/>
              </a:solidFill>
              <a:effectLst/>
              <a:ea typeface="Times New Roman" panose="02020603050405020304" pitchFamily="18" charset="0"/>
            </a:endParaRPr>
          </a:p>
          <a:p>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possibilidades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torno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confiança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transparência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possibilitadas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tokenização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formas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documentação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securitização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descentralizadas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realização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potencial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tecnológico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transacionar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possuir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maneira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escalável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precedentes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participantes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integrados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maneira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económica</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p>
          <a:p>
            <a:endParaRPr lang="x-none" dirty="0">
              <a:effectLst/>
              <a:ea typeface="Times New Roman" panose="02020603050405020304" pitchFamily="18" charset="0"/>
            </a:endParaRPr>
          </a:p>
          <a:p>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abrir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termos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alocação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eficiente</a:t>
            </a:r>
            <a:r>
              <a:rPr lang="en-US" dirty="0">
                <a:solidFill>
                  <a:srgbClr val="000000"/>
                </a:solidFill>
                <a:ea typeface="Times New Roman" panose="02020603050405020304" pitchFamily="18" charset="0"/>
              </a:rPr>
              <a:t> de capital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mercados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transparentes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habilitados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(1) um </a:t>
            </a:r>
            <a:r>
              <a:rPr lang="en-US" dirty="0" err="1">
                <a:solidFill>
                  <a:srgbClr val="000000"/>
                </a:solidFill>
                <a:ea typeface="Times New Roman" panose="02020603050405020304" pitchFamily="18" charset="0"/>
              </a:rPr>
              <a:t>ciclo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vida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preciso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transparente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rastrear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rastrear</a:t>
            </a:r>
            <a:r>
              <a:rPr lang="en-US" dirty="0">
                <a:solidFill>
                  <a:srgbClr val="000000"/>
                </a:solidFill>
                <a:ea typeface="Times New Roman" panose="02020603050405020304" pitchFamily="18" charset="0"/>
              </a:rPr>
              <a:t>”, (2) </a:t>
            </a:r>
            <a:r>
              <a:rPr lang="en-US" dirty="0" err="1">
                <a:solidFill>
                  <a:srgbClr val="000000"/>
                </a:solidFill>
                <a:ea typeface="Times New Roman" panose="02020603050405020304" pitchFamily="18" charset="0"/>
              </a:rPr>
              <a:t>incentivos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económicos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agir</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sustentável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muitos</a:t>
            </a:r>
            <a:r>
              <a:rPr lang="en-US" dirty="0">
                <a:solidFill>
                  <a:srgbClr val="000000"/>
                </a:solidFill>
                <a:ea typeface="Times New Roman" panose="02020603050405020304" pitchFamily="18" charset="0"/>
              </a:rPr>
              <a:t> e (3)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dinâmica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impulsiona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inovação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enquanto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colaboração</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confiável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dentro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crescimento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a:t>
            </a:r>
            <a:r>
              <a:rPr lang="en-US" dirty="0">
                <a:solidFill>
                  <a:srgbClr val="000000"/>
                </a:solidFill>
                <a:ea typeface="Times New Roman" panose="02020603050405020304" pitchFamily="18" charset="0"/>
              </a:rPr>
              <a:t> forma,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mercados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mobilizar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vasta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quantidade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fundos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transição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energética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escala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velocidade</a:t>
            </a:r>
            <a:r>
              <a:rPr lang="en-US" dirty="0">
                <a:solidFill>
                  <a:srgbClr val="000000"/>
                </a:solidFill>
                <a:ea typeface="Times New Roman" panose="02020603050405020304" pitchFamily="18" charset="0"/>
              </a:rPr>
              <a:t>.</a:t>
            </a:r>
          </a:p>
          <a:p>
            <a:endParaRPr lang="en-US" i="1" dirty="0">
              <a:solidFill>
                <a:srgbClr val="F79037"/>
              </a:solidFill>
              <a:effectLst/>
              <a:ea typeface="Times New Roman" panose="02020603050405020304" pitchFamily="18" charset="0"/>
            </a:endParaRPr>
          </a:p>
          <a:p>
            <a:r>
              <a:rPr lang="en-US" i="1" dirty="0">
                <a:solidFill>
                  <a:srgbClr val="8E2F91"/>
                </a:solidFill>
                <a:ea typeface="Times New Roman" panose="02020603050405020304" pitchFamily="18" charset="0"/>
              </a:rPr>
              <a:t>O </a:t>
            </a:r>
            <a:r>
              <a:rPr lang="en-US" i="1" dirty="0" err="1">
                <a:solidFill>
                  <a:srgbClr val="8E2F91"/>
                </a:solidFill>
                <a:ea typeface="Times New Roman" panose="02020603050405020304" pitchFamily="18" charset="0"/>
              </a:rPr>
              <a:t>texto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decorre</a:t>
            </a:r>
            <a:r>
              <a:rPr lang="en-US" i="1" dirty="0">
                <a:solidFill>
                  <a:srgbClr val="8E2F91"/>
                </a:solidFill>
                <a:ea typeface="Times New Roman" panose="02020603050405020304" pitchFamily="18" charset="0"/>
              </a:rPr>
              <a:t> do </a:t>
            </a:r>
            <a:r>
              <a:rPr lang="en-US" i="1" dirty="0" err="1">
                <a:solidFill>
                  <a:srgbClr val="8E2F91"/>
                </a:solidFill>
                <a:ea typeface="Times New Roman" panose="02020603050405020304" pitchFamily="18" charset="0"/>
              </a:rPr>
              <a:t>artigo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académico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Blockchain</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IoT</a:t>
            </a:r>
            <a:r>
              <a:rPr lang="en-US" i="1" dirty="0">
                <a:solidFill>
                  <a:srgbClr val="8E2F91"/>
                </a:solidFill>
                <a:ea typeface="Times New Roman" panose="02020603050405020304" pitchFamily="18" charset="0"/>
              </a:rPr>
              <a:t> and AI – A perfect fit” </a:t>
            </a:r>
            <a:r>
              <a:rPr lang="en-US" i="1" dirty="0" err="1">
                <a:solidFill>
                  <a:srgbClr val="8E2F91"/>
                </a:solidFill>
                <a:ea typeface="Times New Roman" panose="02020603050405020304" pitchFamily="18" charset="0"/>
              </a:rPr>
              <a:t>publicado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em</a:t>
            </a:r>
            <a:r>
              <a:rPr lang="en-US" i="1" dirty="0">
                <a:solidFill>
                  <a:srgbClr val="8E2F91"/>
                </a:solidFill>
                <a:ea typeface="Times New Roman" panose="02020603050405020304" pitchFamily="18" charset="0"/>
              </a:rPr>
              <a:t> 25 de </a:t>
            </a:r>
            <a:r>
              <a:rPr lang="en-US" i="1" dirty="0" err="1">
                <a:solidFill>
                  <a:srgbClr val="8E2F91"/>
                </a:solidFill>
                <a:ea typeface="Times New Roman" panose="02020603050405020304" pitchFamily="18" charset="0"/>
              </a:rPr>
              <a:t>março</a:t>
            </a:r>
            <a:r>
              <a:rPr lang="en-US" i="1" dirty="0">
                <a:solidFill>
                  <a:srgbClr val="8E2F91"/>
                </a:solidFill>
                <a:ea typeface="Times New Roman" panose="02020603050405020304" pitchFamily="18" charset="0"/>
              </a:rPr>
              <a:t> de 2010 </a:t>
            </a:r>
            <a:r>
              <a:rPr lang="en-US" i="1" dirty="0" err="1">
                <a:solidFill>
                  <a:srgbClr val="8E2F91"/>
                </a:solidFill>
                <a:ea typeface="Times New Roman" panose="02020603050405020304" pitchFamily="18" charset="0"/>
              </a:rPr>
              <a:t>pelos</a:t>
            </a:r>
            <a:r>
              <a:rPr lang="en-US" i="1" dirty="0">
                <a:solidFill>
                  <a:srgbClr val="8E2F91"/>
                </a:solidFill>
                <a:ea typeface="Times New Roman" panose="02020603050405020304" pitchFamily="18" charset="0"/>
              </a:rPr>
              <a:t> Prof. Dr. Philipp </a:t>
            </a:r>
            <a:r>
              <a:rPr lang="en-US" i="1" dirty="0" err="1">
                <a:solidFill>
                  <a:srgbClr val="8E2F91"/>
                </a:solidFill>
                <a:ea typeface="Times New Roman" panose="02020603050405020304" pitchFamily="18" charset="0"/>
              </a:rPr>
              <a:t>Sandner</a:t>
            </a:r>
            <a:r>
              <a:rPr lang="en-US" i="1" dirty="0">
                <a:solidFill>
                  <a:srgbClr val="8E2F91"/>
                </a:solidFill>
                <a:ea typeface="Times New Roman" panose="02020603050405020304" pitchFamily="18" charset="0"/>
              </a:rPr>
              <a:t>, Dr. Jonas Gross e </a:t>
            </a:r>
            <a:r>
              <a:rPr lang="en-US" i="1" dirty="0" err="1">
                <a:solidFill>
                  <a:srgbClr val="8E2F91"/>
                </a:solidFill>
                <a:ea typeface="Times New Roman" panose="02020603050405020304" pitchFamily="18" charset="0"/>
              </a:rPr>
              <a:t>Ricarda</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Joas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Os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autores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concordaram</a:t>
            </a:r>
            <a:r>
              <a:rPr lang="en-US" i="1" dirty="0">
                <a:solidFill>
                  <a:srgbClr val="8E2F91"/>
                </a:solidFill>
                <a:ea typeface="Times New Roman" panose="02020603050405020304" pitchFamily="18" charset="0"/>
              </a:rPr>
              <a:t> com o </a:t>
            </a:r>
            <a:r>
              <a:rPr lang="en-US" i="1" dirty="0" err="1">
                <a:solidFill>
                  <a:srgbClr val="8E2F91"/>
                </a:solidFill>
                <a:ea typeface="Times New Roman" panose="02020603050405020304" pitchFamily="18" charset="0"/>
              </a:rPr>
              <a:t>uso</a:t>
            </a:r>
            <a:r>
              <a:rPr lang="en-US" i="1" dirty="0">
                <a:solidFill>
                  <a:srgbClr val="8E2F91"/>
                </a:solidFill>
                <a:ea typeface="Times New Roman" panose="02020603050405020304" pitchFamily="18" charset="0"/>
              </a:rPr>
              <a:t> do </a:t>
            </a:r>
            <a:r>
              <a:rPr lang="en-US" i="1" dirty="0" err="1">
                <a:solidFill>
                  <a:srgbClr val="8E2F91"/>
                </a:solidFill>
                <a:ea typeface="Times New Roman" panose="02020603050405020304" pitchFamily="18" charset="0"/>
              </a:rPr>
              <a:t>texto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para</a:t>
            </a:r>
            <a:r>
              <a:rPr lang="en-US" i="1" dirty="0">
                <a:solidFill>
                  <a:srgbClr val="8E2F91"/>
                </a:solidFill>
                <a:ea typeface="Times New Roman" panose="02020603050405020304" pitchFamily="18" charset="0"/>
              </a:rPr>
              <a:t> fins do </a:t>
            </a:r>
            <a:r>
              <a:rPr lang="en-US" i="1" dirty="0" err="1">
                <a:solidFill>
                  <a:srgbClr val="8E2F91"/>
                </a:solidFill>
                <a:ea typeface="Times New Roman" panose="02020603050405020304" pitchFamily="18" charset="0"/>
              </a:rPr>
              <a:t>projeto</a:t>
            </a:r>
            <a:r>
              <a:rPr lang="en-US" i="1" dirty="0">
                <a:solidFill>
                  <a:srgbClr val="8E2F91"/>
                </a:solidFill>
                <a:ea typeface="Times New Roman" panose="02020603050405020304" pitchFamily="18" charset="0"/>
              </a:rPr>
              <a:t> Generation </a:t>
            </a:r>
            <a:r>
              <a:rPr lang="en-US" i="1" dirty="0" err="1">
                <a:solidFill>
                  <a:srgbClr val="8E2F91"/>
                </a:solidFill>
                <a:ea typeface="Times New Roman" panose="02020603050405020304" pitchFamily="18" charset="0"/>
              </a:rPr>
              <a:t>Blockchain</a:t>
            </a:r>
            <a:r>
              <a:rPr lang="en-US" i="1" dirty="0">
                <a:solidFill>
                  <a:srgbClr val="8E2F91"/>
                </a:solidFill>
                <a:ea typeface="Times New Roman" panose="02020603050405020304" pitchFamily="18" charset="0"/>
              </a:rPr>
              <a:t>.</a:t>
            </a:r>
            <a:endParaRPr lang="x-none"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10975"/>
            <a:ext cx="3486126" cy="1084774"/>
          </a:xfrm>
        </p:spPr>
        <p:txBody>
          <a:bodyPr/>
          <a:lstStyle/>
          <a:p>
            <a:r>
              <a:rPr lang="en-US" dirty="0"/>
              <a:t>TECNOLOGIA BLOCKCHAIN NO SETOR DE ENERGIA</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158</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58821" y="504904"/>
            <a:ext cx="6168746" cy="3019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economia de compartilhamento é um dos segmentos de crescimento mais rápido no blockchain, bem como nos negócios. A economia compartilhada permite que as pessoas </a:t>
            </a:r>
            <a:r>
              <a:rPr lang="pt-PT"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aluguem as  próprias propriedades para outras pessoas usarem</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pt-PT"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Airbnb</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por exemplo, permite que os viajantes aluguem parte de um apartamento ou casa em vez de deixá-lo vazio durante as férias. Uber e Lyft são um proxy para táxis onde o carro do proprietário é usado para fornecer o serviço que um táxi normalmente forneceria. A economia de compartilhamento tradicional também tem alguns problemas. Pode haver taxas altas para usar a plataforma, más condições de trabalho e divisão injusta de receitas que prejudicam os usuários individuais, mas beneficiam a corporação subjacente. </a:t>
            </a: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Algumas empresas abusaram do seu poder, por exemplo, ao </a:t>
            </a:r>
            <a:r>
              <a:rPr lang="pt-PT" sz="1100" dirty="0">
                <a:solidFill>
                  <a:srgbClr val="59911D"/>
                </a:solidFill>
                <a:latin typeface="Calibri" panose="020F0502020204030204" pitchFamily="34" charset="0"/>
                <a:ea typeface="Times New Roman" panose="02020603050405020304" pitchFamily="18" charset="0"/>
                <a:cs typeface="Calibri" panose="020F0502020204030204" pitchFamily="34" charset="0"/>
              </a:rPr>
              <a:t>receber acesso a dados privados sem o consentimento dos clientes</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economia de compartilhamento também assumiu vários projetos relacionados a blockchain. Um dos casos de uso mais promissores para blockchain na economia de compartilhamento é o setor de compartilhamento de energia que será abordado na próxima seção.</a:t>
            </a:r>
            <a:endParaRPr lang="pt-PT" sz="1100" dirty="0">
              <a:solidFill>
                <a:schemeClr val="tx1"/>
              </a:solidFill>
              <a:latin typeface="Calibri" panose="020F0502020204030204" pitchFamily="34" charset="0"/>
              <a:cs typeface="Calibri" panose="020F0502020204030204" pitchFamily="34" charset="0"/>
            </a:endParaRPr>
          </a:p>
          <a:p>
            <a:pPr algn="just"/>
            <a:endParaRPr lang="pt-PT"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676477"/>
            <a:ext cx="471346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Economia</a:t>
            </a:r>
            <a:r>
              <a:rPr lang="en-US" sz="1800" b="0" dirty="0"/>
              <a:t> de </a:t>
            </a:r>
            <a:r>
              <a:rPr lang="en-US" sz="1800" b="0" dirty="0" err="1"/>
              <a:t>Compartilhamento</a:t>
            </a:r>
            <a:r>
              <a:rPr lang="en-US" sz="1800" b="0" dirty="0"/>
              <a:t> de </a:t>
            </a:r>
            <a:r>
              <a:rPr lang="en-US" sz="1800" b="0" dirty="0" err="1"/>
              <a:t>Energia</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rPr>
              <a:t>As </a:t>
            </a:r>
            <a:r>
              <a:rPr lang="en-US" sz="1100" dirty="0" err="1">
                <a:solidFill>
                  <a:srgbClr val="000000"/>
                </a:solidFill>
                <a:latin typeface="Calibri" panose="020F0502020204030204" pitchFamily="34" charset="0"/>
                <a:ea typeface="Times New Roman" panose="02020603050405020304" pitchFamily="18" charset="0"/>
              </a:rPr>
              <a:t>tecnologias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aplicadas</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variedade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casos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relacionados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operações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processos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Algumas</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aplicações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potenciais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partes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afetadas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negócio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modelos</a:t>
            </a:r>
            <a:r>
              <a:rPr lang="en-US" sz="1100" dirty="0">
                <a:solidFill>
                  <a:srgbClr val="000000"/>
                </a:solidFill>
                <a:latin typeface="Calibri" panose="020F0502020204030204" pitchFamily="34" charset="0"/>
                <a:ea typeface="Times New Roman" panose="02020603050405020304" pitchFamily="18" charset="0"/>
              </a:rPr>
              <a:t>) são:</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Cobrança</a:t>
            </a:r>
            <a:r>
              <a:rPr lang="en-US" b="1" dirty="0">
                <a:solidFill>
                  <a:srgbClr val="F79037"/>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e </a:t>
            </a:r>
            <a:r>
              <a:rPr lang="en-US" dirty="0" err="1">
                <a:solidFill>
                  <a:srgbClr val="000000"/>
                </a:solidFill>
                <a:cs typeface="+mn-cs"/>
              </a:rPr>
              <a:t>medição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executar</a:t>
            </a:r>
            <a:r>
              <a:rPr lang="en-US" dirty="0">
                <a:solidFill>
                  <a:srgbClr val="000000"/>
                </a:solidFill>
                <a:cs typeface="+mn-cs"/>
              </a:rPr>
              <a:t> </a:t>
            </a:r>
            <a:r>
              <a:rPr lang="en-US" dirty="0" err="1">
                <a:solidFill>
                  <a:srgbClr val="000000"/>
                </a:solidFill>
                <a:cs typeface="+mn-cs"/>
              </a:rPr>
              <a:t>cobrança</a:t>
            </a:r>
            <a:r>
              <a:rPr lang="en-US" dirty="0">
                <a:solidFill>
                  <a:srgbClr val="000000"/>
                </a:solidFill>
                <a:cs typeface="+mn-cs"/>
              </a:rPr>
              <a:t> </a:t>
            </a:r>
            <a:r>
              <a:rPr lang="en-US" dirty="0" err="1">
                <a:solidFill>
                  <a:srgbClr val="000000"/>
                </a:solidFill>
                <a:cs typeface="+mn-cs"/>
              </a:rPr>
              <a:t>automatizada</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e </a:t>
            </a:r>
            <a:r>
              <a:rPr lang="en-US" dirty="0" err="1">
                <a:solidFill>
                  <a:srgbClr val="000000"/>
                </a:solidFill>
                <a:cs typeface="+mn-cs"/>
              </a:rPr>
              <a:t>geradores</a:t>
            </a:r>
            <a:r>
              <a:rPr lang="en-US" dirty="0">
                <a:solidFill>
                  <a:srgbClr val="000000"/>
                </a:solidFill>
                <a:cs typeface="+mn-cs"/>
              </a:rPr>
              <a:t> </a:t>
            </a:r>
            <a:r>
              <a:rPr lang="en-US" dirty="0" err="1">
                <a:solidFill>
                  <a:srgbClr val="000000"/>
                </a:solidFill>
                <a:cs typeface="+mn-cs"/>
              </a:rPr>
              <a:t>distribuídos</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de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públicos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do </a:t>
            </a:r>
            <a:r>
              <a:rPr lang="en-US" dirty="0" err="1">
                <a:solidFill>
                  <a:srgbClr val="000000"/>
                </a:solidFill>
                <a:cs typeface="+mn-cs"/>
              </a:rPr>
              <a:t>potencial</a:t>
            </a:r>
            <a:r>
              <a:rPr lang="en-US" dirty="0">
                <a:solidFill>
                  <a:srgbClr val="000000"/>
                </a:solidFill>
                <a:cs typeface="+mn-cs"/>
              </a:rPr>
              <a:t> de micro-</a:t>
            </a:r>
          </a:p>
          <a:p>
            <a:pPr algn="l"/>
            <a:r>
              <a:rPr lang="en-US" dirty="0" err="1">
                <a:solidFill>
                  <a:srgbClr val="000000"/>
                </a:solidFill>
                <a:cs typeface="+mn-cs"/>
              </a:rPr>
              <a:t>pagamentos</a:t>
            </a:r>
            <a:r>
              <a:rPr lang="en-US" dirty="0">
                <a:solidFill>
                  <a:srgbClr val="000000"/>
                </a:solidFill>
                <a:cs typeface="+mn-cs"/>
              </a:rPr>
              <a:t>,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pré-pagas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pré-pagos</a:t>
            </a:r>
            <a:r>
              <a:rPr lang="en-US" dirty="0">
                <a:solidFill>
                  <a:srgbClr val="000000"/>
                </a:solidFill>
                <a:cs typeface="+mn-cs"/>
              </a:rPr>
              <a:t>.</a:t>
            </a:r>
          </a:p>
          <a:p>
            <a:pPr algn="l"/>
            <a:endParaRPr lang="en-US" dirty="0">
              <a:solidFill>
                <a:srgbClr val="000000"/>
              </a:solidFill>
              <a:cs typeface="+mn-cs"/>
            </a:endParaRPr>
          </a:p>
          <a:p>
            <a:r>
              <a:rPr lang="en-US" b="1" dirty="0" err="1">
                <a:solidFill>
                  <a:srgbClr val="F79037"/>
                </a:solidFill>
                <a:cs typeface="+mn-cs"/>
              </a:rPr>
              <a:t>Vendas</a:t>
            </a:r>
            <a:r>
              <a:rPr lang="en-US" b="1" dirty="0">
                <a:solidFill>
                  <a:srgbClr val="F79037"/>
                </a:solidFill>
                <a:cs typeface="+mn-cs"/>
              </a:rPr>
              <a:t> e Marketing</a:t>
            </a:r>
          </a:p>
          <a:p>
            <a:r>
              <a:rPr lang="en-US" dirty="0">
                <a:solidFill>
                  <a:srgbClr val="000000"/>
                </a:solidFill>
                <a:cs typeface="+mn-cs"/>
              </a:rPr>
              <a:t>As </a:t>
            </a:r>
            <a:r>
              <a:rPr lang="en-US" dirty="0" err="1">
                <a:solidFill>
                  <a:srgbClr val="000000"/>
                </a:solidFill>
                <a:cs typeface="+mn-cs"/>
              </a:rPr>
              <a:t>práticas</a:t>
            </a:r>
            <a:r>
              <a:rPr lang="en-US" dirty="0">
                <a:solidFill>
                  <a:srgbClr val="000000"/>
                </a:solidFill>
                <a:cs typeface="+mn-cs"/>
              </a:rPr>
              <a:t> de </a:t>
            </a:r>
            <a:r>
              <a:rPr lang="en-US" dirty="0" err="1">
                <a:solidFill>
                  <a:srgbClr val="000000"/>
                </a:solidFill>
                <a:cs typeface="+mn-cs"/>
              </a:rPr>
              <a:t>vendas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mudar</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o </a:t>
            </a:r>
            <a:r>
              <a:rPr lang="en-US" dirty="0" err="1">
                <a:solidFill>
                  <a:srgbClr val="000000"/>
                </a:solidFill>
                <a:cs typeface="+mn-cs"/>
              </a:rPr>
              <a:t>perfil</a:t>
            </a:r>
            <a:r>
              <a:rPr lang="en-US" dirty="0">
                <a:solidFill>
                  <a:srgbClr val="000000"/>
                </a:solidFill>
                <a:cs typeface="+mn-cs"/>
              </a:rPr>
              <a:t> </a:t>
            </a:r>
            <a:r>
              <a:rPr lang="en-US" dirty="0" err="1">
                <a:solidFill>
                  <a:srgbClr val="000000"/>
                </a:solidFill>
                <a:cs typeface="+mn-cs"/>
              </a:rPr>
              <a:t>energético</a:t>
            </a:r>
            <a:r>
              <a:rPr lang="en-US" dirty="0">
                <a:solidFill>
                  <a:srgbClr val="000000"/>
                </a:solidFill>
                <a:cs typeface="+mn-cs"/>
              </a:rPr>
              <a:t> dos </a:t>
            </a:r>
            <a:r>
              <a:rPr lang="en-US" dirty="0" err="1">
                <a:solidFill>
                  <a:srgbClr val="000000"/>
                </a:solidFill>
                <a:cs typeface="+mn-cs"/>
              </a:rPr>
              <a:t>consumidores</a:t>
            </a:r>
            <a:r>
              <a:rPr lang="en-US" dirty="0">
                <a:solidFill>
                  <a:srgbClr val="000000"/>
                </a:solidFill>
                <a:cs typeface="+mn-cs"/>
              </a:rPr>
              <a:t>, </a:t>
            </a:r>
            <a:r>
              <a:rPr lang="en-US" dirty="0" err="1">
                <a:solidFill>
                  <a:srgbClr val="000000"/>
                </a:solidFill>
                <a:cs typeface="+mn-cs"/>
              </a:rPr>
              <a:t>preferências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 e </a:t>
            </a:r>
            <a:r>
              <a:rPr lang="en-US" dirty="0" err="1">
                <a:solidFill>
                  <a:srgbClr val="000000"/>
                </a:solidFill>
                <a:cs typeface="+mn-cs"/>
              </a:rPr>
              <a:t>preocupações</a:t>
            </a:r>
            <a:r>
              <a:rPr lang="en-US" dirty="0">
                <a:solidFill>
                  <a:srgbClr val="000000"/>
                </a:solidFill>
                <a:cs typeface="+mn-cs"/>
              </a:rPr>
              <a:t> </a:t>
            </a:r>
            <a:r>
              <a:rPr lang="en-US" dirty="0" err="1">
                <a:solidFill>
                  <a:srgbClr val="000000"/>
                </a:solidFill>
                <a:cs typeface="+mn-cs"/>
              </a:rPr>
              <a:t>ambientais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combinação</a:t>
            </a:r>
            <a:r>
              <a:rPr lang="en-US" dirty="0">
                <a:solidFill>
                  <a:srgbClr val="000000"/>
                </a:solidFill>
                <a:cs typeface="+mn-cs"/>
              </a:rPr>
              <a:t> com </a:t>
            </a:r>
            <a:r>
              <a:rPr lang="en-US" dirty="0" err="1">
                <a:solidFill>
                  <a:srgbClr val="000000"/>
                </a:solidFill>
                <a:cs typeface="+mn-cs"/>
              </a:rPr>
              <a:t>técnicas</a:t>
            </a:r>
            <a:r>
              <a:rPr lang="en-US" dirty="0">
                <a:solidFill>
                  <a:srgbClr val="000000"/>
                </a:solidFill>
                <a:cs typeface="+mn-cs"/>
              </a:rPr>
              <a:t> de </a:t>
            </a:r>
            <a:r>
              <a:rPr lang="en-US" dirty="0" err="1">
                <a:solidFill>
                  <a:srgbClr val="000000"/>
                </a:solidFill>
                <a:cs typeface="+mn-cs"/>
              </a:rPr>
              <a:t>inteligência</a:t>
            </a:r>
            <a:r>
              <a:rPr lang="en-US" dirty="0">
                <a:solidFill>
                  <a:srgbClr val="000000"/>
                </a:solidFill>
                <a:cs typeface="+mn-cs"/>
              </a:rPr>
              <a:t> artificial (IA),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aprendizagem</a:t>
            </a:r>
            <a:r>
              <a:rPr lang="en-US" dirty="0">
                <a:solidFill>
                  <a:srgbClr val="000000"/>
                </a:solidFill>
                <a:cs typeface="+mn-cs"/>
              </a:rPr>
              <a:t> de </a:t>
            </a:r>
            <a:r>
              <a:rPr lang="en-US" dirty="0" err="1">
                <a:solidFill>
                  <a:srgbClr val="000000"/>
                </a:solidFill>
                <a:cs typeface="+mn-cs"/>
              </a:rPr>
              <a:t>máquina</a:t>
            </a:r>
            <a:r>
              <a:rPr lang="en-US" dirty="0">
                <a:solidFill>
                  <a:srgbClr val="000000"/>
                </a:solidFill>
                <a:cs typeface="+mn-cs"/>
              </a:rPr>
              <a:t> (ML),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identificar</a:t>
            </a:r>
            <a:r>
              <a:rPr lang="en-US" dirty="0">
                <a:solidFill>
                  <a:srgbClr val="000000"/>
                </a:solidFill>
                <a:cs typeface="+mn-cs"/>
              </a:rPr>
              <a:t> </a:t>
            </a:r>
            <a:r>
              <a:rPr lang="en-US" dirty="0" err="1">
                <a:solidFill>
                  <a:srgbClr val="000000"/>
                </a:solidFill>
                <a:cs typeface="+mn-cs"/>
              </a:rPr>
              <a:t>padrões</a:t>
            </a:r>
            <a:r>
              <a:rPr lang="en-US" dirty="0">
                <a:solidFill>
                  <a:srgbClr val="000000"/>
                </a:solidFill>
                <a:cs typeface="+mn-cs"/>
              </a:rPr>
              <a:t> de </a:t>
            </a:r>
            <a:r>
              <a:rPr lang="en-US" dirty="0" err="1">
                <a:solidFill>
                  <a:srgbClr val="000000"/>
                </a:solidFill>
                <a:cs typeface="+mn-cs"/>
              </a:rPr>
              <a:t>consumo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e, </a:t>
            </a:r>
            <a:r>
              <a:rPr lang="en-US" dirty="0" err="1">
                <a:solidFill>
                  <a:srgbClr val="000000"/>
                </a:solidFill>
                <a:cs typeface="+mn-cs"/>
              </a:rPr>
              <a:t>portanto</a:t>
            </a:r>
            <a:r>
              <a:rPr lang="en-US" dirty="0">
                <a:solidFill>
                  <a:srgbClr val="000000"/>
                </a:solidFill>
                <a:cs typeface="+mn-cs"/>
              </a:rPr>
              <a:t>, </a:t>
            </a:r>
            <a:r>
              <a:rPr lang="en-US" dirty="0" err="1">
                <a:solidFill>
                  <a:srgbClr val="000000"/>
                </a:solidFill>
                <a:cs typeface="+mn-cs"/>
              </a:rPr>
              <a:t>permitir</a:t>
            </a:r>
            <a:r>
              <a:rPr lang="en-US" dirty="0">
                <a:solidFill>
                  <a:srgbClr val="000000"/>
                </a:solidFill>
                <a:cs typeface="+mn-cs"/>
              </a:rPr>
              <a:t> o </a:t>
            </a:r>
            <a:r>
              <a:rPr lang="en-US" dirty="0" err="1">
                <a:solidFill>
                  <a:srgbClr val="000000"/>
                </a:solidFill>
                <a:cs typeface="+mn-cs"/>
              </a:rPr>
              <a:t>fornecimento</a:t>
            </a:r>
            <a:r>
              <a:rPr lang="en-US" dirty="0">
                <a:solidFill>
                  <a:srgbClr val="000000"/>
                </a:solidFill>
                <a:cs typeface="+mn-cs"/>
              </a:rPr>
              <a:t> de </a:t>
            </a:r>
            <a:r>
              <a:rPr lang="en-US" dirty="0" err="1">
                <a:solidFill>
                  <a:srgbClr val="000000"/>
                </a:solidFill>
                <a:cs typeface="+mn-cs"/>
              </a:rPr>
              <a:t>produtos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personalizados</a:t>
            </a:r>
            <a:r>
              <a:rPr lang="en-US" dirty="0">
                <a:solidFill>
                  <a:srgbClr val="000000"/>
                </a:solidFill>
                <a:cs typeface="+mn-cs"/>
              </a:rPr>
              <a:t> e com valor </a:t>
            </a:r>
            <a:r>
              <a:rPr lang="en-US" dirty="0" err="1">
                <a:solidFill>
                  <a:srgbClr val="000000"/>
                </a:solidFill>
                <a:cs typeface="+mn-cs"/>
              </a:rPr>
              <a:t>agregado</a:t>
            </a:r>
            <a:r>
              <a:rPr lang="en-US" dirty="0">
                <a:solidFill>
                  <a:srgbClr val="000000"/>
                </a:solidFill>
                <a:cs typeface="+mn-cs"/>
              </a:rPr>
              <a:t>.</a:t>
            </a: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160</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5097632"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Negociação</a:t>
            </a:r>
            <a:r>
              <a:rPr lang="en-US" b="1" dirty="0">
                <a:solidFill>
                  <a:srgbClr val="F79037"/>
                </a:solidFill>
                <a:cs typeface="+mn-cs"/>
              </a:rPr>
              <a:t> e </a:t>
            </a:r>
            <a:r>
              <a:rPr lang="en-US" b="1" dirty="0" err="1">
                <a:solidFill>
                  <a:srgbClr val="F79037"/>
                </a:solidFill>
                <a:cs typeface="+mn-cs"/>
              </a:rPr>
              <a:t>mercados</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distribuída</a:t>
            </a:r>
            <a:r>
              <a:rPr lang="en-US" dirty="0">
                <a:solidFill>
                  <a:srgbClr val="000000"/>
                </a:solidFill>
                <a:cs typeface="+mn-cs"/>
              </a:rPr>
              <a:t> </a:t>
            </a:r>
            <a:r>
              <a:rPr lang="en-US" dirty="0" err="1">
                <a:solidFill>
                  <a:srgbClr val="000000"/>
                </a:solidFill>
                <a:cs typeface="+mn-cs"/>
              </a:rPr>
              <a:t>habilitadas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interromper</a:t>
            </a:r>
            <a:r>
              <a:rPr lang="en-US" dirty="0">
                <a:solidFill>
                  <a:srgbClr val="000000"/>
                </a:solidFill>
                <a:cs typeface="+mn-cs"/>
              </a:rPr>
              <a:t> as </a:t>
            </a:r>
            <a:r>
              <a:rPr lang="en-US" dirty="0" err="1">
                <a:solidFill>
                  <a:srgbClr val="000000"/>
                </a:solidFill>
                <a:cs typeface="+mn-cs"/>
              </a:rPr>
              <a:t>operações</a:t>
            </a:r>
            <a:r>
              <a:rPr lang="en-US" dirty="0">
                <a:solidFill>
                  <a:srgbClr val="000000"/>
                </a:solidFill>
                <a:cs typeface="+mn-cs"/>
              </a:rPr>
              <a:t> de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atacado</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de commodities e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risco</a:t>
            </a:r>
            <a:r>
              <a:rPr lang="en-US" dirty="0">
                <a:solidFill>
                  <a:srgbClr val="000000"/>
                </a:solidFill>
                <a:cs typeface="+mn-cs"/>
              </a:rPr>
              <a:t>. </a:t>
            </a:r>
            <a:r>
              <a:rPr lang="en-US" dirty="0" err="1">
                <a:solidFill>
                  <a:srgbClr val="000000"/>
                </a:solidFill>
                <a:cs typeface="+mn-cs"/>
              </a:rPr>
              <a:t>Atualmente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sistemas</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desenvolvidos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comércio</a:t>
            </a:r>
            <a:r>
              <a:rPr lang="en-US" dirty="0">
                <a:solidFill>
                  <a:srgbClr val="000000"/>
                </a:solidFill>
                <a:cs typeface="+mn-cs"/>
              </a:rPr>
              <a:t> de </a:t>
            </a:r>
            <a:r>
              <a:rPr lang="en-US" dirty="0" err="1">
                <a:solidFill>
                  <a:srgbClr val="000000"/>
                </a:solidFill>
                <a:cs typeface="+mn-cs"/>
              </a:rPr>
              <a:t>certificados</a:t>
            </a:r>
            <a:r>
              <a:rPr lang="en-US" dirty="0">
                <a:solidFill>
                  <a:srgbClr val="000000"/>
                </a:solidFill>
                <a:cs typeface="+mn-cs"/>
              </a:rPr>
              <a:t> </a:t>
            </a:r>
            <a:r>
              <a:rPr lang="en-US" dirty="0" err="1">
                <a:solidFill>
                  <a:srgbClr val="000000"/>
                </a:solidFill>
                <a:cs typeface="+mn-cs"/>
              </a:rPr>
              <a:t>verdes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Automação</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melhorar</a:t>
            </a:r>
            <a:r>
              <a:rPr lang="en-US" dirty="0">
                <a:solidFill>
                  <a:srgbClr val="000000"/>
                </a:solidFill>
                <a:cs typeface="+mn-cs"/>
              </a:rPr>
              <a:t> o </a:t>
            </a:r>
            <a:r>
              <a:rPr lang="en-US" dirty="0" err="1">
                <a:solidFill>
                  <a:srgbClr val="000000"/>
                </a:solidFill>
                <a:cs typeface="+mn-cs"/>
              </a:rPr>
              <a:t>controlo</a:t>
            </a:r>
            <a:r>
              <a:rPr lang="en-US" dirty="0">
                <a:solidFill>
                  <a:srgbClr val="000000"/>
                </a:solidFill>
                <a:cs typeface="+mn-cs"/>
              </a:rPr>
              <a:t> de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descentralizados</a:t>
            </a:r>
            <a:r>
              <a:rPr lang="en-US" dirty="0">
                <a:solidFill>
                  <a:srgbClr val="000000"/>
                </a:solidFill>
                <a:cs typeface="+mn-cs"/>
              </a:rPr>
              <a:t> e </a:t>
            </a:r>
            <a:r>
              <a:rPr lang="en-US" dirty="0" err="1">
                <a:solidFill>
                  <a:srgbClr val="000000"/>
                </a:solidFill>
                <a:cs typeface="+mn-cs"/>
              </a:rPr>
              <a:t>microrredes</a:t>
            </a:r>
            <a:r>
              <a:rPr lang="en-US" dirty="0">
                <a:solidFill>
                  <a:srgbClr val="000000"/>
                </a:solidFill>
                <a:cs typeface="+mn-cs"/>
              </a:rPr>
              <a:t>. A </a:t>
            </a:r>
            <a:r>
              <a:rPr lang="en-US" dirty="0" err="1">
                <a:solidFill>
                  <a:srgbClr val="000000"/>
                </a:solidFill>
                <a:cs typeface="+mn-cs"/>
              </a:rPr>
              <a:t>adoção</a:t>
            </a:r>
            <a:r>
              <a:rPr lang="en-US" dirty="0">
                <a:solidFill>
                  <a:srgbClr val="000000"/>
                </a:solidFill>
                <a:cs typeface="+mn-cs"/>
              </a:rPr>
              <a:t> de </a:t>
            </a:r>
            <a:r>
              <a:rPr lang="en-US" dirty="0" err="1">
                <a:solidFill>
                  <a:srgbClr val="000000"/>
                </a:solidFill>
                <a:cs typeface="+mn-cs"/>
              </a:rPr>
              <a:t>mercados</a:t>
            </a:r>
            <a:r>
              <a:rPr lang="en-US" dirty="0">
                <a:solidFill>
                  <a:srgbClr val="000000"/>
                </a:solidFill>
                <a:cs typeface="+mn-cs"/>
              </a:rPr>
              <a:t> </a:t>
            </a:r>
            <a:r>
              <a:rPr lang="en-US" dirty="0" err="1">
                <a:solidFill>
                  <a:srgbClr val="000000"/>
                </a:solidFill>
                <a:cs typeface="+mn-cs"/>
              </a:rPr>
              <a:t>locais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habilitados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comércio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P2P </a:t>
            </a:r>
            <a:r>
              <a:rPr lang="en-US" dirty="0" err="1">
                <a:solidFill>
                  <a:srgbClr val="000000"/>
                </a:solidFill>
                <a:cs typeface="+mn-cs"/>
              </a:rPr>
              <a:t>localizado</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a:t>
            </a:r>
            <a:r>
              <a:rPr lang="en-US" dirty="0" err="1">
                <a:solidFill>
                  <a:srgbClr val="000000"/>
                </a:solidFill>
                <a:cs typeface="+mn-cs"/>
              </a:rPr>
              <a:t>distribuídas</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aumentar</a:t>
            </a:r>
            <a:r>
              <a:rPr lang="en-US" dirty="0">
                <a:solidFill>
                  <a:srgbClr val="000000"/>
                </a:solidFill>
                <a:cs typeface="+mn-cs"/>
              </a:rPr>
              <a:t> </a:t>
            </a:r>
            <a:r>
              <a:rPr lang="en-US" dirty="0" err="1">
                <a:solidFill>
                  <a:srgbClr val="000000"/>
                </a:solidFill>
                <a:cs typeface="+mn-cs"/>
              </a:rPr>
              <a:t>significativamente</a:t>
            </a:r>
            <a:r>
              <a:rPr lang="en-US" dirty="0">
                <a:solidFill>
                  <a:srgbClr val="000000"/>
                </a:solidFill>
                <a:cs typeface="+mn-cs"/>
              </a:rPr>
              <a:t> a </a:t>
            </a:r>
            <a:r>
              <a:rPr lang="en-US" dirty="0" err="1">
                <a:solidFill>
                  <a:srgbClr val="000000"/>
                </a:solidFill>
                <a:cs typeface="+mn-cs"/>
              </a:rPr>
              <a:t>autoprodução</a:t>
            </a:r>
            <a:r>
              <a:rPr lang="en-US" dirty="0">
                <a:solidFill>
                  <a:srgbClr val="000000"/>
                </a:solidFill>
                <a:cs typeface="+mn-cs"/>
              </a:rPr>
              <a:t> e o </a:t>
            </a:r>
            <a:r>
              <a:rPr lang="en-US" dirty="0" err="1">
                <a:solidFill>
                  <a:srgbClr val="000000"/>
                </a:solidFill>
                <a:cs typeface="+mn-cs"/>
              </a:rPr>
              <a:t>autoconsumo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conhecidos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atividades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trás</a:t>
            </a:r>
            <a:r>
              <a:rPr lang="en-US" dirty="0">
                <a:solidFill>
                  <a:srgbClr val="000000"/>
                </a:solidFill>
                <a:cs typeface="+mn-cs"/>
              </a:rPr>
              <a:t> do </a:t>
            </a:r>
            <a:r>
              <a:rPr lang="en-US" dirty="0" err="1">
                <a:solidFill>
                  <a:srgbClr val="000000"/>
                </a:solidFill>
                <a:cs typeface="+mn-cs"/>
              </a:rPr>
              <a:t>medidor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afetar</a:t>
            </a:r>
            <a:r>
              <a:rPr lang="en-US" dirty="0">
                <a:solidFill>
                  <a:srgbClr val="000000"/>
                </a:solidFill>
                <a:cs typeface="+mn-cs"/>
              </a:rPr>
              <a:t> </a:t>
            </a:r>
            <a:r>
              <a:rPr lang="en-US" dirty="0" err="1">
                <a:solidFill>
                  <a:srgbClr val="000000"/>
                </a:solidFill>
                <a:cs typeface="+mn-cs"/>
              </a:rPr>
              <a:t>receitas</a:t>
            </a:r>
            <a:r>
              <a:rPr lang="en-US" dirty="0">
                <a:solidFill>
                  <a:srgbClr val="000000"/>
                </a:solidFill>
                <a:cs typeface="+mn-cs"/>
              </a:rPr>
              <a:t> e </a:t>
            </a:r>
            <a:r>
              <a:rPr lang="en-US" dirty="0" err="1">
                <a:solidFill>
                  <a:srgbClr val="000000"/>
                </a:solidFill>
                <a:cs typeface="+mn-cs"/>
              </a:rPr>
              <a:t>tarifas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Aplicações</a:t>
            </a:r>
            <a:r>
              <a:rPr lang="en-US" b="1" dirty="0">
                <a:solidFill>
                  <a:srgbClr val="F79037"/>
                </a:solidFill>
                <a:cs typeface="+mn-cs"/>
              </a:rPr>
              <a:t> de </a:t>
            </a:r>
            <a:r>
              <a:rPr lang="en-US" b="1" dirty="0" err="1">
                <a:solidFill>
                  <a:srgbClr val="F79037"/>
                </a:solidFill>
                <a:cs typeface="+mn-cs"/>
              </a:rPr>
              <a:t>redes</a:t>
            </a:r>
            <a:r>
              <a:rPr lang="en-US" b="1" dirty="0">
                <a:solidFill>
                  <a:srgbClr val="F79037"/>
                </a:solidFill>
                <a:cs typeface="+mn-cs"/>
              </a:rPr>
              <a:t> </a:t>
            </a:r>
            <a:r>
              <a:rPr lang="en-US" b="1" dirty="0" err="1">
                <a:solidFill>
                  <a:srgbClr val="F79037"/>
                </a:solidFill>
                <a:cs typeface="+mn-cs"/>
              </a:rPr>
              <a:t>inteligentes</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comunicação</a:t>
            </a:r>
            <a:r>
              <a:rPr lang="en-US" dirty="0">
                <a:solidFill>
                  <a:srgbClr val="000000"/>
                </a:solidFill>
                <a:cs typeface="+mn-cs"/>
              </a:rPr>
              <a:t> de </a:t>
            </a:r>
            <a:r>
              <a:rPr lang="en-US" dirty="0" err="1">
                <a:solidFill>
                  <a:srgbClr val="000000"/>
                </a:solidFill>
                <a:cs typeface="+mn-cs"/>
              </a:rPr>
              <a:t>dispositivos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transmissão</a:t>
            </a:r>
            <a:r>
              <a:rPr lang="en-US" dirty="0">
                <a:solidFill>
                  <a:srgbClr val="000000"/>
                </a:solidFill>
                <a:cs typeface="+mn-cs"/>
              </a:rPr>
              <a:t> de dados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armazenamento</a:t>
            </a:r>
            <a:r>
              <a:rPr lang="en-US" dirty="0">
                <a:solidFill>
                  <a:srgbClr val="000000"/>
                </a:solidFill>
                <a:cs typeface="+mn-cs"/>
              </a:rPr>
              <a:t>. </a:t>
            </a:r>
            <a:r>
              <a:rPr lang="en-US" dirty="0" err="1">
                <a:solidFill>
                  <a:srgbClr val="000000"/>
                </a:solidFill>
                <a:cs typeface="+mn-cs"/>
              </a:rPr>
              <a:t>Dispositivos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incluem</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sensores</a:t>
            </a:r>
            <a:r>
              <a:rPr lang="en-US" dirty="0">
                <a:solidFill>
                  <a:srgbClr val="000000"/>
                </a:solidFill>
                <a:cs typeface="+mn-cs"/>
              </a:rPr>
              <a:t> </a:t>
            </a:r>
            <a:r>
              <a:rPr lang="en-US" dirty="0" err="1">
                <a:solidFill>
                  <a:srgbClr val="000000"/>
                </a:solidFill>
                <a:cs typeface="+mn-cs"/>
              </a:rPr>
              <a:t>avançados</a:t>
            </a:r>
            <a:r>
              <a:rPr lang="en-US" dirty="0">
                <a:solidFill>
                  <a:srgbClr val="000000"/>
                </a:solidFill>
                <a:cs typeface="+mn-cs"/>
              </a:rPr>
              <a:t>, </a:t>
            </a:r>
            <a:r>
              <a:rPr lang="en-US" dirty="0" err="1">
                <a:solidFill>
                  <a:srgbClr val="000000"/>
                </a:solidFill>
                <a:cs typeface="+mn-cs"/>
              </a:rPr>
              <a:t>equipamentos</a:t>
            </a:r>
            <a:r>
              <a:rPr lang="en-US" dirty="0">
                <a:solidFill>
                  <a:srgbClr val="000000"/>
                </a:solidFill>
                <a:cs typeface="+mn-cs"/>
              </a:rPr>
              <a:t> de </a:t>
            </a:r>
            <a:r>
              <a:rPr lang="en-US" dirty="0" err="1">
                <a:solidFill>
                  <a:srgbClr val="000000"/>
                </a:solidFill>
                <a:cs typeface="+mn-cs"/>
              </a:rPr>
              <a:t>monitoramento</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controlo</a:t>
            </a:r>
            <a:r>
              <a:rPr lang="en-US" dirty="0">
                <a:solidFill>
                  <a:srgbClr val="000000"/>
                </a:solidFill>
                <a:cs typeface="+mn-cs"/>
              </a:rPr>
              <a:t> 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mas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controladores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domésticos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monitoramento</a:t>
            </a:r>
            <a:r>
              <a:rPr lang="en-US" dirty="0">
                <a:solidFill>
                  <a:srgbClr val="000000"/>
                </a:solidFill>
                <a:cs typeface="+mn-cs"/>
              </a:rPr>
              <a:t> </a:t>
            </a:r>
            <a:r>
              <a:rPr lang="en-US" dirty="0" err="1">
                <a:solidFill>
                  <a:srgbClr val="000000"/>
                </a:solidFill>
                <a:cs typeface="+mn-cs"/>
              </a:rPr>
              <a:t>predial</a:t>
            </a:r>
            <a:r>
              <a:rPr lang="en-US" dirty="0">
                <a:solidFill>
                  <a:srgbClr val="000000"/>
                </a:solidFill>
                <a:cs typeface="+mn-cs"/>
              </a:rPr>
              <a:t>. </a:t>
            </a:r>
            <a:r>
              <a:rPr lang="en-US" dirty="0" err="1">
                <a:solidFill>
                  <a:srgbClr val="000000"/>
                </a:solidFill>
                <a:cs typeface="+mn-cs"/>
              </a:rPr>
              <a:t>Além</a:t>
            </a:r>
            <a:r>
              <a:rPr lang="en-US" dirty="0">
                <a:solidFill>
                  <a:srgbClr val="000000"/>
                </a:solidFill>
                <a:cs typeface="+mn-cs"/>
              </a:rPr>
              <a:t> de </a:t>
            </a:r>
            <a:r>
              <a:rPr lang="en-US" dirty="0" err="1">
                <a:solidFill>
                  <a:srgbClr val="000000"/>
                </a:solidFill>
                <a:cs typeface="+mn-cs"/>
              </a:rPr>
              <a:t>fornecer</a:t>
            </a:r>
            <a:r>
              <a:rPr lang="en-US" dirty="0">
                <a:solidFill>
                  <a:srgbClr val="000000"/>
                </a:solidFill>
                <a:cs typeface="+mn-cs"/>
              </a:rPr>
              <a:t> </a:t>
            </a:r>
            <a:r>
              <a:rPr lang="en-US" dirty="0" err="1">
                <a:solidFill>
                  <a:srgbClr val="000000"/>
                </a:solidFill>
                <a:cs typeface="+mn-cs"/>
              </a:rPr>
              <a:t>transferência</a:t>
            </a:r>
            <a:r>
              <a:rPr lang="en-US" dirty="0">
                <a:solidFill>
                  <a:srgbClr val="000000"/>
                </a:solidFill>
                <a:cs typeface="+mn-cs"/>
              </a:rPr>
              <a:t> </a:t>
            </a:r>
            <a:r>
              <a:rPr lang="en-US" dirty="0" err="1">
                <a:solidFill>
                  <a:srgbClr val="000000"/>
                </a:solidFill>
                <a:cs typeface="+mn-cs"/>
              </a:rPr>
              <a:t>segura</a:t>
            </a:r>
            <a:r>
              <a:rPr lang="en-US" dirty="0">
                <a:solidFill>
                  <a:srgbClr val="000000"/>
                </a:solidFill>
                <a:cs typeface="+mn-cs"/>
              </a:rPr>
              <a:t> de dados,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de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a:t>
            </a:r>
            <a:r>
              <a:rPr lang="en-US" dirty="0" err="1">
                <a:solidFill>
                  <a:srgbClr val="000000"/>
                </a:solidFill>
                <a:cs typeface="+mn-cs"/>
              </a:rPr>
              <a:t>ainda</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da </a:t>
            </a:r>
            <a:r>
              <a:rPr lang="en-US" dirty="0" err="1">
                <a:solidFill>
                  <a:srgbClr val="000000"/>
                </a:solidFill>
                <a:cs typeface="+mn-cs"/>
              </a:rPr>
              <a:t>padronização</a:t>
            </a:r>
            <a:r>
              <a:rPr lang="en-US" dirty="0">
                <a:solidFill>
                  <a:srgbClr val="000000"/>
                </a:solidFill>
                <a:cs typeface="+mn-cs"/>
              </a:rPr>
              <a:t> de dados </a:t>
            </a:r>
            <a:r>
              <a:rPr lang="en-US" dirty="0" err="1">
                <a:solidFill>
                  <a:srgbClr val="000000"/>
                </a:solidFill>
                <a:cs typeface="+mn-cs"/>
              </a:rPr>
              <a:t>possibilitada</a:t>
            </a:r>
            <a:r>
              <a:rPr lang="en-US" dirty="0">
                <a:solidFill>
                  <a:srgbClr val="000000"/>
                </a:solidFill>
                <a:cs typeface="+mn-cs"/>
              </a:rPr>
              <a:t> </a:t>
            </a:r>
            <a:r>
              <a:rPr lang="en-US" dirty="0" err="1">
                <a:solidFill>
                  <a:srgbClr val="000000"/>
                </a:solidFill>
                <a:cs typeface="+mn-cs"/>
              </a:rPr>
              <a:t>pela</a:t>
            </a:r>
            <a:r>
              <a:rPr lang="en-US" dirty="0">
                <a:solidFill>
                  <a:srgbClr val="000000"/>
                </a:solidFill>
                <a:cs typeface="+mn-cs"/>
              </a:rPr>
              <a:t>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Gerenciamento</a:t>
            </a:r>
            <a:r>
              <a:rPr lang="en-US" b="1" dirty="0">
                <a:solidFill>
                  <a:srgbClr val="F79037"/>
                </a:solidFill>
                <a:cs typeface="+mn-cs"/>
              </a:rPr>
              <a:t> de </a:t>
            </a:r>
            <a:r>
              <a:rPr lang="en-US" b="1" dirty="0" err="1">
                <a:solidFill>
                  <a:srgbClr val="F79037"/>
                </a:solidFill>
                <a:cs typeface="+mn-cs"/>
              </a:rPr>
              <a:t>rede</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ajudar</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descentralizadas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de </a:t>
            </a:r>
            <a:r>
              <a:rPr lang="en-US" dirty="0" err="1">
                <a:solidFill>
                  <a:srgbClr val="000000"/>
                </a:solidFill>
                <a:cs typeface="+mn-cs"/>
              </a:rPr>
              <a:t>flexibilidade</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gerenciamento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alcançar</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de </a:t>
            </a:r>
            <a:r>
              <a:rPr lang="en-US" dirty="0" err="1">
                <a:solidFill>
                  <a:srgbClr val="000000"/>
                </a:solidFill>
                <a:cs typeface="+mn-cs"/>
              </a:rPr>
              <a:t>flexibilidade</a:t>
            </a:r>
            <a:r>
              <a:rPr lang="en-US" dirty="0">
                <a:solidFill>
                  <a:srgbClr val="000000"/>
                </a:solidFill>
                <a:cs typeface="+mn-cs"/>
              </a:rPr>
              <a:t> </a:t>
            </a:r>
            <a:r>
              <a:rPr lang="en-US" dirty="0" err="1">
                <a:solidFill>
                  <a:srgbClr val="000000"/>
                </a:solidFill>
                <a:cs typeface="+mn-cs"/>
              </a:rPr>
              <a:t>integrada</a:t>
            </a:r>
            <a:r>
              <a:rPr lang="en-US" dirty="0">
                <a:solidFill>
                  <a:srgbClr val="000000"/>
                </a:solidFill>
                <a:cs typeface="+mn-cs"/>
              </a:rPr>
              <a:t> e </a:t>
            </a:r>
            <a:r>
              <a:rPr lang="en-US" dirty="0" err="1">
                <a:solidFill>
                  <a:srgbClr val="000000"/>
                </a:solidFill>
                <a:cs typeface="+mn-cs"/>
              </a:rPr>
              <a:t>otimizar</a:t>
            </a:r>
            <a:r>
              <a:rPr lang="en-US" dirty="0">
                <a:solidFill>
                  <a:srgbClr val="000000"/>
                </a:solidFill>
                <a:cs typeface="+mn-cs"/>
              </a:rPr>
              <a:t> </a:t>
            </a:r>
            <a:r>
              <a:rPr lang="en-US" dirty="0" err="1">
                <a:solidFill>
                  <a:srgbClr val="000000"/>
                </a:solidFill>
                <a:cs typeface="+mn-cs"/>
              </a:rPr>
              <a:t>recursos</a:t>
            </a:r>
            <a:r>
              <a:rPr lang="en-US" dirty="0">
                <a:solidFill>
                  <a:srgbClr val="000000"/>
                </a:solidFill>
                <a:cs typeface="+mn-cs"/>
              </a:rPr>
              <a:t> </a:t>
            </a:r>
            <a:r>
              <a:rPr lang="en-US" dirty="0" err="1">
                <a:solidFill>
                  <a:srgbClr val="000000"/>
                </a:solidFill>
                <a:cs typeface="+mn-cs"/>
              </a:rPr>
              <a:t>flexíveis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poderia</a:t>
            </a:r>
            <a:r>
              <a:rPr lang="en-US" dirty="0">
                <a:solidFill>
                  <a:srgbClr val="000000"/>
                </a:solidFill>
                <a:cs typeface="+mn-cs"/>
              </a:rPr>
              <a:t> </a:t>
            </a:r>
            <a:r>
              <a:rPr lang="en-US" dirty="0" err="1">
                <a:solidFill>
                  <a:srgbClr val="000000"/>
                </a:solidFill>
                <a:cs typeface="+mn-cs"/>
              </a:rPr>
              <a:t>levar</a:t>
            </a:r>
            <a:r>
              <a:rPr lang="en-US" dirty="0">
                <a:solidFill>
                  <a:srgbClr val="000000"/>
                </a:solidFill>
                <a:cs typeface="+mn-cs"/>
              </a:rPr>
              <a:t> a </a:t>
            </a:r>
            <a:r>
              <a:rPr lang="en-US" dirty="0" err="1">
                <a:solidFill>
                  <a:srgbClr val="000000"/>
                </a:solidFill>
                <a:cs typeface="+mn-cs"/>
              </a:rPr>
              <a:t>atualizações</a:t>
            </a:r>
            <a:r>
              <a:rPr lang="en-US" dirty="0">
                <a:solidFill>
                  <a:srgbClr val="000000"/>
                </a:solidFill>
                <a:cs typeface="+mn-cs"/>
              </a:rPr>
              <a:t> </a:t>
            </a:r>
            <a:r>
              <a:rPr lang="en-US" dirty="0" err="1">
                <a:solidFill>
                  <a:srgbClr val="000000"/>
                </a:solidFill>
                <a:cs typeface="+mn-cs"/>
              </a:rPr>
              <a:t>caras</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Como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afetar</a:t>
            </a:r>
            <a:r>
              <a:rPr lang="en-US" dirty="0">
                <a:solidFill>
                  <a:srgbClr val="000000"/>
                </a:solidFill>
                <a:cs typeface="+mn-cs"/>
              </a:rPr>
              <a:t> as </a:t>
            </a:r>
            <a:r>
              <a:rPr lang="en-US" dirty="0" err="1">
                <a:solidFill>
                  <a:srgbClr val="000000"/>
                </a:solidFill>
                <a:cs typeface="+mn-cs"/>
              </a:rPr>
              <a:t>receitas</a:t>
            </a:r>
            <a:r>
              <a:rPr lang="en-US" dirty="0">
                <a:solidFill>
                  <a:srgbClr val="000000"/>
                </a:solidFill>
                <a:cs typeface="+mn-cs"/>
              </a:rPr>
              <a:t> e </a:t>
            </a:r>
            <a:r>
              <a:rPr lang="en-US" dirty="0" err="1">
                <a:solidFill>
                  <a:srgbClr val="000000"/>
                </a:solidFill>
                <a:cs typeface="+mn-cs"/>
              </a:rPr>
              <a:t>tarifas</a:t>
            </a:r>
            <a:r>
              <a:rPr lang="en-US" dirty="0">
                <a:solidFill>
                  <a:srgbClr val="000000"/>
                </a:solidFill>
                <a:cs typeface="+mn-cs"/>
              </a:rPr>
              <a:t> de </a:t>
            </a:r>
            <a:r>
              <a:rPr lang="en-US" dirty="0" err="1">
                <a:solidFill>
                  <a:srgbClr val="000000"/>
                </a:solidFill>
                <a:cs typeface="+mn-cs"/>
              </a:rPr>
              <a:t>uso</a:t>
            </a:r>
            <a:r>
              <a:rPr lang="en-US" dirty="0">
                <a:solidFill>
                  <a:srgbClr val="000000"/>
                </a:solidFill>
                <a:cs typeface="+mn-cs"/>
              </a:rPr>
              <a:t> da </a:t>
            </a:r>
            <a:r>
              <a:rPr lang="en-US" dirty="0" err="1">
                <a:solidFill>
                  <a:srgbClr val="000000"/>
                </a:solidFill>
                <a:cs typeface="+mn-cs"/>
              </a:rPr>
              <a:t>rede</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Gestão</a:t>
            </a:r>
            <a:r>
              <a:rPr lang="en-US" b="1" dirty="0">
                <a:solidFill>
                  <a:srgbClr val="F79037"/>
                </a:solidFill>
                <a:cs typeface="+mn-cs"/>
              </a:rPr>
              <a:t> de </a:t>
            </a:r>
            <a:r>
              <a:rPr lang="en-US" b="1" dirty="0" err="1">
                <a:solidFill>
                  <a:srgbClr val="F79037"/>
                </a:solidFill>
                <a:cs typeface="+mn-cs"/>
              </a:rPr>
              <a:t>segurança</a:t>
            </a:r>
            <a:r>
              <a:rPr lang="en-US" b="1" dirty="0">
                <a:solidFill>
                  <a:srgbClr val="F79037"/>
                </a:solidFill>
                <a:cs typeface="+mn-cs"/>
              </a:rPr>
              <a:t> e </a:t>
            </a:r>
            <a:r>
              <a:rPr lang="en-US" b="1" dirty="0" err="1">
                <a:solidFill>
                  <a:srgbClr val="F79037"/>
                </a:solidFill>
                <a:cs typeface="+mn-cs"/>
              </a:rPr>
              <a:t>identidade</a:t>
            </a:r>
            <a:endParaRPr lang="en-US" b="1" dirty="0">
              <a:solidFill>
                <a:srgbClr val="F79037"/>
              </a:solidFill>
              <a:cs typeface="+mn-cs"/>
            </a:endParaRPr>
          </a:p>
          <a:p>
            <a:r>
              <a:rPr lang="en-US" dirty="0">
                <a:solidFill>
                  <a:srgbClr val="000000"/>
                </a:solidFill>
                <a:cs typeface="+mn-cs"/>
              </a:rPr>
              <a:t>A </a:t>
            </a:r>
            <a:r>
              <a:rPr lang="en-US" dirty="0" err="1">
                <a:solidFill>
                  <a:srgbClr val="000000"/>
                </a:solidFill>
                <a:cs typeface="+mn-cs"/>
              </a:rPr>
              <a:t>proteção</a:t>
            </a:r>
            <a:r>
              <a:rPr lang="en-US" dirty="0">
                <a:solidFill>
                  <a:srgbClr val="000000"/>
                </a:solidFill>
                <a:cs typeface="+mn-cs"/>
              </a:rPr>
              <a:t> de </a:t>
            </a:r>
            <a:r>
              <a:rPr lang="en-US" dirty="0" err="1">
                <a:solidFill>
                  <a:srgbClr val="000000"/>
                </a:solidFill>
                <a:cs typeface="+mn-cs"/>
              </a:rPr>
              <a:t>transações</a:t>
            </a:r>
            <a:r>
              <a:rPr lang="en-US" dirty="0">
                <a:solidFill>
                  <a:srgbClr val="000000"/>
                </a:solidFill>
                <a:cs typeface="+mn-cs"/>
              </a:rPr>
              <a:t> e a </a:t>
            </a:r>
            <a:r>
              <a:rPr lang="en-US" dirty="0" err="1">
                <a:solidFill>
                  <a:srgbClr val="000000"/>
                </a:solidFill>
                <a:cs typeface="+mn-cs"/>
              </a:rPr>
              <a:t>segurança</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de </a:t>
            </a:r>
            <a:r>
              <a:rPr lang="en-US" dirty="0" err="1">
                <a:solidFill>
                  <a:srgbClr val="000000"/>
                </a:solidFill>
                <a:cs typeface="+mn-cs"/>
              </a:rPr>
              <a:t>técnicas</a:t>
            </a:r>
            <a:r>
              <a:rPr lang="en-US" dirty="0">
                <a:solidFill>
                  <a:srgbClr val="000000"/>
                </a:solidFill>
                <a:cs typeface="+mn-cs"/>
              </a:rPr>
              <a:t> </a:t>
            </a:r>
            <a:r>
              <a:rPr lang="en-US" dirty="0" err="1">
                <a:solidFill>
                  <a:srgbClr val="000000"/>
                </a:solidFill>
                <a:cs typeface="+mn-cs"/>
              </a:rPr>
              <a:t>criptográficas</a:t>
            </a:r>
            <a:r>
              <a:rPr lang="en-US" dirty="0">
                <a:solidFill>
                  <a:srgbClr val="000000"/>
                </a:solidFill>
                <a:cs typeface="+mn-cs"/>
              </a:rPr>
              <a:t>. O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proteger</a:t>
            </a:r>
            <a:r>
              <a:rPr lang="en-US" dirty="0">
                <a:solidFill>
                  <a:srgbClr val="000000"/>
                </a:solidFill>
                <a:cs typeface="+mn-cs"/>
              </a:rPr>
              <a:t> a </a:t>
            </a:r>
            <a:r>
              <a:rPr lang="en-US" dirty="0" err="1">
                <a:solidFill>
                  <a:srgbClr val="000000"/>
                </a:solidFill>
                <a:cs typeface="+mn-cs"/>
              </a:rPr>
              <a:t>privacidade</a:t>
            </a:r>
            <a:r>
              <a:rPr lang="en-US" dirty="0">
                <a:solidFill>
                  <a:srgbClr val="000000"/>
                </a:solidFill>
                <a:cs typeface="+mn-cs"/>
              </a:rPr>
              <a:t>, a </a:t>
            </a:r>
            <a:r>
              <a:rPr lang="en-US" dirty="0" err="1">
                <a:solidFill>
                  <a:srgbClr val="000000"/>
                </a:solidFill>
                <a:cs typeface="+mn-cs"/>
              </a:rPr>
              <a:t>confidencialidade</a:t>
            </a:r>
            <a:r>
              <a:rPr lang="en-US" dirty="0">
                <a:solidFill>
                  <a:srgbClr val="000000"/>
                </a:solidFill>
                <a:cs typeface="+mn-cs"/>
              </a:rPr>
              <a:t> dos dados e o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identidade</a:t>
            </a:r>
            <a:r>
              <a:rPr lang="en-US" dirty="0">
                <a:solidFill>
                  <a:srgbClr val="000000"/>
                </a:solidFill>
                <a:cs typeface="+mn-cs"/>
              </a:rPr>
              <a:t>.</a:t>
            </a:r>
          </a:p>
          <a:p>
            <a:endParaRPr lang="x-none" dirty="0">
              <a:solidFill>
                <a:srgbClr val="000000"/>
              </a:solidFill>
              <a:cs typeface="+mn-cs"/>
            </a:endParaRPr>
          </a:p>
          <a:p>
            <a:r>
              <a:rPr lang="en-US" b="1" dirty="0" err="1">
                <a:solidFill>
                  <a:srgbClr val="F79037"/>
                </a:solidFill>
                <a:cs typeface="+mn-cs"/>
              </a:rPr>
              <a:t>Partilha</a:t>
            </a:r>
            <a:r>
              <a:rPr lang="en-US" b="1" dirty="0">
                <a:solidFill>
                  <a:srgbClr val="F79037"/>
                </a:solidFill>
                <a:cs typeface="+mn-cs"/>
              </a:rPr>
              <a:t> de </a:t>
            </a:r>
            <a:r>
              <a:rPr lang="en-US" b="1" dirty="0" err="1">
                <a:solidFill>
                  <a:srgbClr val="F79037"/>
                </a:solidFill>
                <a:cs typeface="+mn-cs"/>
              </a:rPr>
              <a:t>recursos</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oferecer</a:t>
            </a:r>
            <a:r>
              <a:rPr lang="en-US" dirty="0">
                <a:solidFill>
                  <a:srgbClr val="000000"/>
                </a:solidFill>
                <a:cs typeface="+mn-cs"/>
              </a:rPr>
              <a:t> </a:t>
            </a:r>
            <a:r>
              <a:rPr lang="en-US" dirty="0" err="1">
                <a:solidFill>
                  <a:srgbClr val="000000"/>
                </a:solidFill>
                <a:cs typeface="+mn-cs"/>
              </a:rPr>
              <a:t>soluções</a:t>
            </a:r>
            <a:r>
              <a:rPr lang="en-US" dirty="0">
                <a:solidFill>
                  <a:srgbClr val="000000"/>
                </a:solidFill>
                <a:cs typeface="+mn-cs"/>
              </a:rPr>
              <a:t> de </a:t>
            </a:r>
            <a:r>
              <a:rPr lang="en-US" dirty="0" err="1">
                <a:solidFill>
                  <a:srgbClr val="000000"/>
                </a:solidFill>
                <a:cs typeface="+mn-cs"/>
              </a:rPr>
              <a:t>carregamento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compartilhar</a:t>
            </a:r>
            <a:r>
              <a:rPr lang="en-US" dirty="0">
                <a:solidFill>
                  <a:srgbClr val="000000"/>
                </a:solidFill>
                <a:cs typeface="+mn-cs"/>
              </a:rPr>
              <a:t> </a:t>
            </a:r>
            <a:r>
              <a:rPr lang="en-US" dirty="0" err="1">
                <a:solidFill>
                  <a:srgbClr val="000000"/>
                </a:solidFill>
                <a:cs typeface="+mn-cs"/>
              </a:rPr>
              <a:t>recursos</a:t>
            </a:r>
            <a:r>
              <a:rPr lang="en-US" dirty="0">
                <a:solidFill>
                  <a:srgbClr val="000000"/>
                </a:solidFill>
                <a:cs typeface="+mn-cs"/>
              </a:rPr>
              <a:t> entre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compartilhamento</a:t>
            </a:r>
            <a:r>
              <a:rPr lang="en-US" dirty="0">
                <a:solidFill>
                  <a:srgbClr val="000000"/>
                </a:solidFill>
                <a:cs typeface="+mn-cs"/>
              </a:rPr>
              <a:t> de </a:t>
            </a:r>
            <a:r>
              <a:rPr lang="en-US" dirty="0" err="1">
                <a:solidFill>
                  <a:srgbClr val="000000"/>
                </a:solidFill>
                <a:cs typeface="+mn-cs"/>
              </a:rPr>
              <a:t>infraestrutura</a:t>
            </a:r>
            <a:r>
              <a:rPr lang="en-US" dirty="0">
                <a:solidFill>
                  <a:srgbClr val="000000"/>
                </a:solidFill>
                <a:cs typeface="+mn-cs"/>
              </a:rPr>
              <a:t> de </a:t>
            </a:r>
            <a:r>
              <a:rPr lang="en-US" dirty="0" err="1">
                <a:solidFill>
                  <a:srgbClr val="000000"/>
                </a:solidFill>
                <a:cs typeface="+mn-cs"/>
              </a:rPr>
              <a:t>carregamento</a:t>
            </a:r>
            <a:r>
              <a:rPr lang="en-US" dirty="0">
                <a:solidFill>
                  <a:srgbClr val="000000"/>
                </a:solidFill>
                <a:cs typeface="+mn-cs"/>
              </a:rPr>
              <a:t> de VE, dados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armazenamento</a:t>
            </a:r>
            <a:r>
              <a:rPr lang="en-US" dirty="0">
                <a:solidFill>
                  <a:srgbClr val="000000"/>
                </a:solidFill>
                <a:cs typeface="+mn-cs"/>
              </a:rPr>
              <a:t> </a:t>
            </a:r>
            <a:r>
              <a:rPr lang="en-US" dirty="0" err="1">
                <a:solidFill>
                  <a:srgbClr val="000000"/>
                </a:solidFill>
                <a:cs typeface="+mn-cs"/>
              </a:rPr>
              <a:t>comunitário</a:t>
            </a:r>
            <a:r>
              <a:rPr lang="en-US" dirty="0">
                <a:solidFill>
                  <a:srgbClr val="000000"/>
                </a:solidFill>
                <a:cs typeface="+mn-cs"/>
              </a:rPr>
              <a:t> </a:t>
            </a:r>
            <a:r>
              <a:rPr lang="en-US" dirty="0" err="1">
                <a:solidFill>
                  <a:srgbClr val="000000"/>
                </a:solidFill>
                <a:cs typeface="+mn-cs"/>
              </a:rPr>
              <a:t>centralizado</a:t>
            </a:r>
            <a:r>
              <a:rPr lang="en-US" dirty="0">
                <a:solidFill>
                  <a:srgbClr val="000000"/>
                </a:solidFill>
                <a:cs typeface="+mn-cs"/>
              </a:rPr>
              <a:t> </a:t>
            </a:r>
            <a:r>
              <a:rPr lang="en-US" dirty="0" err="1">
                <a:solidFill>
                  <a:srgbClr val="000000"/>
                </a:solidFill>
                <a:cs typeface="+mn-cs"/>
              </a:rPr>
              <a:t>comum</a:t>
            </a:r>
            <a:r>
              <a:rPr lang="en-US" dirty="0">
                <a:solidFill>
                  <a:srgbClr val="000000"/>
                </a:solidFill>
                <a:cs typeface="+mn-cs"/>
              </a:rPr>
              <a:t>.</a:t>
            </a:r>
          </a:p>
          <a:p>
            <a:endParaRPr lang="en-US" dirty="0">
              <a:solidFill>
                <a:srgbClr val="000000"/>
              </a:solidFill>
              <a:cs typeface="+mn-cs"/>
            </a:endParaRPr>
          </a:p>
          <a:p>
            <a:pPr algn="just"/>
            <a:r>
              <a:rPr lang="en-US" b="1" dirty="0" err="1">
                <a:solidFill>
                  <a:srgbClr val="F79037"/>
                </a:solidFill>
                <a:cs typeface="+mn-cs"/>
              </a:rPr>
              <a:t>Competição</a:t>
            </a:r>
            <a:r>
              <a:rPr lang="en-US" dirty="0">
                <a:solidFill>
                  <a:srgbClr val="000000"/>
                </a:solidFill>
                <a:cs typeface="+mn-cs"/>
              </a:rPr>
              <a:t>	</a:t>
            </a: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simplificar</a:t>
            </a:r>
            <a:r>
              <a:rPr lang="en-US" dirty="0">
                <a:solidFill>
                  <a:srgbClr val="000000"/>
                </a:solidFill>
                <a:cs typeface="+mn-cs"/>
              </a:rPr>
              <a:t> e </a:t>
            </a:r>
            <a:r>
              <a:rPr lang="en-US" dirty="0" err="1">
                <a:solidFill>
                  <a:srgbClr val="000000"/>
                </a:solidFill>
                <a:cs typeface="+mn-cs"/>
              </a:rPr>
              <a:t>acelerar</a:t>
            </a:r>
            <a:r>
              <a:rPr lang="en-US" dirty="0">
                <a:solidFill>
                  <a:srgbClr val="000000"/>
                </a:solidFill>
                <a:cs typeface="+mn-cs"/>
              </a:rPr>
              <a:t> a </a:t>
            </a:r>
            <a:r>
              <a:rPr lang="en-US" dirty="0" err="1">
                <a:solidFill>
                  <a:srgbClr val="000000"/>
                </a:solidFill>
                <a:cs typeface="+mn-cs"/>
              </a:rPr>
              <a:t>troca</a:t>
            </a:r>
            <a:r>
              <a:rPr lang="en-US" dirty="0">
                <a:solidFill>
                  <a:srgbClr val="000000"/>
                </a:solidFill>
                <a:cs typeface="+mn-cs"/>
              </a:rPr>
              <a:t> de </a:t>
            </a:r>
            <a:r>
              <a:rPr lang="en-US" dirty="0" err="1">
                <a:solidFill>
                  <a:srgbClr val="000000"/>
                </a:solidFill>
                <a:cs typeface="+mn-cs"/>
              </a:rPr>
              <a:t>fornecedores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O </a:t>
            </a:r>
            <a:r>
              <a:rPr lang="en-US" dirty="0" err="1">
                <a:solidFill>
                  <a:srgbClr val="000000"/>
                </a:solidFill>
                <a:cs typeface="+mn-cs"/>
              </a:rPr>
              <a:t>aumento</a:t>
            </a:r>
            <a:r>
              <a:rPr lang="en-US" dirty="0">
                <a:solidFill>
                  <a:srgbClr val="000000"/>
                </a:solidFill>
                <a:cs typeface="+mn-cs"/>
              </a:rPr>
              <a:t> da </a:t>
            </a:r>
            <a:r>
              <a:rPr lang="en-US" dirty="0" err="1">
                <a:solidFill>
                  <a:srgbClr val="000000"/>
                </a:solidFill>
                <a:cs typeface="+mn-cs"/>
              </a:rPr>
              <a:t>mobilidade</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aumentar</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e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reduzir</a:t>
            </a:r>
            <a:r>
              <a:rPr lang="en-US" dirty="0">
                <a:solidFill>
                  <a:srgbClr val="000000"/>
                </a:solidFill>
                <a:cs typeface="+mn-cs"/>
              </a:rPr>
              <a:t> as </a:t>
            </a:r>
            <a:r>
              <a:rPr lang="en-US" dirty="0" err="1">
                <a:solidFill>
                  <a:srgbClr val="000000"/>
                </a:solidFill>
                <a:cs typeface="+mn-cs"/>
              </a:rPr>
              <a:t>tarifas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a:t>
            </a:r>
          </a:p>
          <a:p>
            <a:endParaRPr lang="en-US" dirty="0">
              <a:solidFill>
                <a:srgbClr val="000000"/>
              </a:solidFill>
              <a:cs typeface="+mn-cs"/>
            </a:endParaRPr>
          </a:p>
          <a:p>
            <a:pPr algn="just"/>
            <a:r>
              <a:rPr lang="en-US" b="1" dirty="0" err="1">
                <a:solidFill>
                  <a:srgbClr val="F79037"/>
                </a:solidFill>
                <a:cs typeface="+mn-cs"/>
              </a:rPr>
              <a:t>Transparência</a:t>
            </a:r>
            <a:r>
              <a:rPr lang="en-US" dirty="0">
                <a:solidFill>
                  <a:srgbClr val="000000"/>
                </a:solidFill>
                <a:cs typeface="+mn-cs"/>
              </a:rPr>
              <a:t>	</a:t>
            </a:r>
          </a:p>
          <a:p>
            <a:r>
              <a:rPr lang="en-US" dirty="0" err="1">
                <a:solidFill>
                  <a:srgbClr val="000000"/>
                </a:solidFill>
                <a:cs typeface="+mn-cs"/>
              </a:rPr>
              <a:t>Registros</a:t>
            </a:r>
            <a:r>
              <a:rPr lang="en-US" dirty="0">
                <a:solidFill>
                  <a:srgbClr val="000000"/>
                </a:solidFill>
                <a:cs typeface="+mn-cs"/>
              </a:rPr>
              <a:t> </a:t>
            </a:r>
            <a:r>
              <a:rPr lang="en-US" dirty="0" err="1">
                <a:solidFill>
                  <a:srgbClr val="000000"/>
                </a:solidFill>
                <a:cs typeface="+mn-cs"/>
              </a:rPr>
              <a:t>imutáveis</a:t>
            </a:r>
            <a:r>
              <a:rPr lang="en-US" dirty="0">
                <a:solidFill>
                  <a:srgbClr val="000000"/>
                </a:solidFill>
                <a:cs typeface="+mn-cs"/>
              </a:rPr>
              <a:t> e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transparentes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melhorar</a:t>
            </a:r>
            <a:r>
              <a:rPr lang="en-US" dirty="0">
                <a:solidFill>
                  <a:srgbClr val="000000"/>
                </a:solidFill>
                <a:cs typeface="+mn-cs"/>
              </a:rPr>
              <a:t> </a:t>
            </a:r>
            <a:r>
              <a:rPr lang="en-US" dirty="0" err="1">
                <a:solidFill>
                  <a:srgbClr val="000000"/>
                </a:solidFill>
                <a:cs typeface="+mn-cs"/>
              </a:rPr>
              <a:t>significativamente</a:t>
            </a:r>
            <a:r>
              <a:rPr lang="en-US" dirty="0">
                <a:solidFill>
                  <a:srgbClr val="000000"/>
                </a:solidFill>
                <a:cs typeface="+mn-cs"/>
              </a:rPr>
              <a:t> a auditoria e a </a:t>
            </a:r>
            <a:r>
              <a:rPr lang="en-US" dirty="0" err="1">
                <a:solidFill>
                  <a:srgbClr val="000000"/>
                </a:solidFill>
                <a:cs typeface="+mn-cs"/>
              </a:rPr>
              <a:t>conformidade</a:t>
            </a:r>
            <a:r>
              <a:rPr lang="en-US" dirty="0">
                <a:solidFill>
                  <a:srgbClr val="000000"/>
                </a:solidFill>
                <a:cs typeface="+mn-cs"/>
              </a:rPr>
              <a:t> </a:t>
            </a:r>
            <a:r>
              <a:rPr lang="en-US" dirty="0" err="1">
                <a:solidFill>
                  <a:srgbClr val="000000"/>
                </a:solidFill>
                <a:cs typeface="+mn-cs"/>
              </a:rPr>
              <a:t>regulatória</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habilitar</a:t>
            </a:r>
            <a:r>
              <a:rPr lang="en-US" dirty="0">
                <a:solidFill>
                  <a:srgbClr val="000000"/>
                </a:solidFill>
                <a:cs typeface="+mn-cs"/>
              </a:rPr>
              <a:t> e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interromper</a:t>
            </a:r>
            <a:r>
              <a:rPr lang="en-US" dirty="0">
                <a:solidFill>
                  <a:srgbClr val="000000"/>
                </a:solidFill>
                <a:cs typeface="+mn-cs"/>
              </a:rPr>
              <a:t> </a:t>
            </a:r>
            <a:r>
              <a:rPr lang="en-US" dirty="0" err="1">
                <a:solidFill>
                  <a:srgbClr val="000000"/>
                </a:solidFill>
                <a:cs typeface="+mn-cs"/>
              </a:rPr>
              <a:t>modelos</a:t>
            </a:r>
            <a:r>
              <a:rPr lang="en-US" dirty="0">
                <a:solidFill>
                  <a:srgbClr val="000000"/>
                </a:solidFill>
                <a:cs typeface="+mn-cs"/>
              </a:rPr>
              <a:t> de </a:t>
            </a:r>
            <a:r>
              <a:rPr lang="en-US" dirty="0" err="1">
                <a:solidFill>
                  <a:srgbClr val="000000"/>
                </a:solidFill>
                <a:cs typeface="+mn-cs"/>
              </a:rPr>
              <a:t>negócios</a:t>
            </a:r>
            <a:r>
              <a:rPr lang="en-US" dirty="0">
                <a:solidFill>
                  <a:srgbClr val="000000"/>
                </a:solidFill>
                <a:cs typeface="+mn-cs"/>
              </a:rPr>
              <a:t> </a:t>
            </a:r>
            <a:r>
              <a:rPr lang="en-US" dirty="0" err="1">
                <a:solidFill>
                  <a:srgbClr val="000000"/>
                </a:solidFill>
                <a:cs typeface="+mn-cs"/>
              </a:rPr>
              <a:t>estabelecidos</a:t>
            </a:r>
            <a:r>
              <a:rPr lang="en-US" dirty="0">
                <a:solidFill>
                  <a:srgbClr val="000000"/>
                </a:solidFill>
                <a:cs typeface="+mn-cs"/>
              </a:rPr>
              <a:t> e </a:t>
            </a:r>
            <a:r>
              <a:rPr lang="en-US" dirty="0" err="1">
                <a:solidFill>
                  <a:srgbClr val="000000"/>
                </a:solidFill>
                <a:cs typeface="+mn-cs"/>
              </a:rPr>
              <a:t>tradicionais</a:t>
            </a:r>
            <a:endParaRPr lang="en-US" dirty="0">
              <a:solidFill>
                <a:srgbClr val="000000"/>
              </a:solidFill>
              <a:cs typeface="+mn-cs"/>
            </a:endParaRPr>
          </a:p>
          <a:p>
            <a:r>
              <a:rPr lang="en-US" dirty="0" err="1">
                <a:solidFill>
                  <a:srgbClr val="000000"/>
                </a:solidFill>
                <a:cs typeface="+mn-cs"/>
              </a:rPr>
              <a:t>funções</a:t>
            </a:r>
            <a:r>
              <a:rPr lang="en-US" dirty="0">
                <a:solidFill>
                  <a:srgbClr val="000000"/>
                </a:solidFill>
                <a:cs typeface="+mn-cs"/>
              </a:rPr>
              <a:t> das </a:t>
            </a:r>
            <a:r>
              <a:rPr lang="en-US" dirty="0" err="1">
                <a:solidFill>
                  <a:srgbClr val="000000"/>
                </a:solidFill>
                <a:cs typeface="+mn-cs"/>
              </a:rPr>
              <a:t>concessionárias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a:t>
            </a:r>
          </a:p>
          <a:p>
            <a:pPr algn="just"/>
            <a:endParaRPr lang="en-US" dirty="0">
              <a:solidFill>
                <a:srgbClr val="000000"/>
              </a:solidFill>
              <a:cs typeface="+mn-cs"/>
            </a:endParaRPr>
          </a:p>
          <a:p>
            <a:pPr algn="just"/>
            <a:endParaRPr lang="x-none" dirty="0">
              <a:solidFill>
                <a:srgbClr val="000000"/>
              </a:solidFill>
              <a:cs typeface="+mn-cs"/>
            </a:endParaRPr>
          </a:p>
          <a:p>
            <a:endParaRPr lang="x-none" dirty="0">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815475"/>
            <a:ext cx="819403" cy="68514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3421590"/>
            <a:ext cx="810183" cy="773203"/>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67349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84830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870414"/>
            <a:ext cx="923335" cy="762338"/>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83684" y="863771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598142"/>
            <a:ext cx="894654" cy="861355"/>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4837516"/>
            <a:ext cx="923646" cy="763544"/>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41354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distribuídos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oito</a:t>
            </a:r>
            <a:r>
              <a:rPr lang="en-US" dirty="0">
                <a:ea typeface="Times New Roman" panose="02020603050405020304" pitchFamily="18" charset="0"/>
              </a:rPr>
              <a:t> </a:t>
            </a:r>
            <a:r>
              <a:rPr lang="en-US" dirty="0" err="1">
                <a:ea typeface="Times New Roman" panose="02020603050405020304" pitchFamily="18" charset="0"/>
              </a:rPr>
              <a:t>grupos</a:t>
            </a:r>
            <a:r>
              <a:rPr lang="en-US" dirty="0">
                <a:ea typeface="Times New Roman" panose="02020603050405020304" pitchFamily="18" charset="0"/>
              </a:rPr>
              <a:t> </a:t>
            </a:r>
            <a:r>
              <a:rPr lang="en-US" dirty="0" err="1">
                <a:ea typeface="Times New Roman" panose="02020603050405020304" pitchFamily="18" charset="0"/>
              </a:rPr>
              <a:t>maiores</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 de </a:t>
            </a:r>
            <a:r>
              <a:rPr lang="en-US" dirty="0" err="1">
                <a:ea typeface="Times New Roman" panose="02020603050405020304" pitchFamily="18" charset="0"/>
              </a:rPr>
              <a:t>acordo</a:t>
            </a:r>
            <a:r>
              <a:rPr lang="en-US" dirty="0">
                <a:ea typeface="Times New Roman" panose="02020603050405020304" pitchFamily="18" charset="0"/>
              </a:rPr>
              <a:t> com a </a:t>
            </a:r>
            <a:r>
              <a:rPr lang="en-US" dirty="0" err="1">
                <a:ea typeface="Times New Roman" panose="02020603050405020304" pitchFamily="18" charset="0"/>
              </a:rPr>
              <a:t>finalidade</a:t>
            </a:r>
            <a:r>
              <a:rPr lang="en-US" dirty="0">
                <a:ea typeface="Times New Roman" panose="02020603050405020304" pitchFamily="18" charset="0"/>
              </a:rPr>
              <a:t> e campo de </a:t>
            </a:r>
            <a:r>
              <a:rPr lang="en-US" dirty="0" err="1">
                <a:ea typeface="Times New Roman" panose="02020603050405020304" pitchFamily="18" charset="0"/>
              </a:rPr>
              <a:t>atividade</a:t>
            </a:r>
            <a:r>
              <a:rPr lang="en-US" dirty="0">
                <a:ea typeface="Times New Roman" panose="02020603050405020304" pitchFamily="18" charset="0"/>
              </a:rPr>
              <a:t>:</a:t>
            </a:r>
            <a:endParaRPr lang="en-US" dirty="0"/>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medição</a:t>
            </a:r>
            <a:r>
              <a:rPr lang="en-US" b="1" dirty="0">
                <a:solidFill>
                  <a:srgbClr val="F79037"/>
                </a:solidFill>
              </a:rPr>
              <a:t>/</a:t>
            </a:r>
            <a:r>
              <a:rPr lang="en-US" b="1" dirty="0" err="1">
                <a:solidFill>
                  <a:srgbClr val="F79037"/>
                </a:solidFill>
              </a:rPr>
              <a:t>faturamento</a:t>
            </a:r>
            <a:r>
              <a:rPr lang="en-US" b="1" dirty="0">
                <a:solidFill>
                  <a:srgbClr val="F79037"/>
                </a:solidFill>
              </a:rPr>
              <a:t> e </a:t>
            </a:r>
            <a:r>
              <a:rPr lang="en-US" b="1" dirty="0" err="1">
                <a:solidFill>
                  <a:srgbClr val="F79037"/>
                </a:solidFill>
              </a:rPr>
              <a:t>segurança</a:t>
            </a:r>
            <a:endParaRPr lang="en-US" b="1" dirty="0">
              <a:solidFill>
                <a:srgbClr val="F79037"/>
              </a:solidFill>
            </a:endParaRP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criptomoedas</a:t>
            </a:r>
            <a:r>
              <a:rPr lang="en-US" b="1" dirty="0">
                <a:solidFill>
                  <a:srgbClr val="F79037"/>
                </a:solidFill>
              </a:rPr>
              <a:t>, tokens e </a:t>
            </a:r>
            <a:r>
              <a:rPr lang="en-US" b="1" dirty="0" err="1">
                <a:solidFill>
                  <a:srgbClr val="F79037"/>
                </a:solidFill>
              </a:rPr>
              <a:t>investimentos</a:t>
            </a:r>
            <a:endParaRPr lang="en-US" b="1" dirty="0">
              <a:solidFill>
                <a:srgbClr val="F79037"/>
              </a:solidFill>
            </a:endParaRP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comercialização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descentralizada</a:t>
            </a:r>
            <a:r>
              <a:rPr lang="en-US" b="1" dirty="0">
                <a:solidFill>
                  <a:srgbClr val="F79037"/>
                </a:solidFill>
                <a:ea typeface="Times New Roman" panose="02020603050405020304" pitchFamily="18" charset="0"/>
              </a:rPr>
              <a:t> </a:t>
            </a: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certificados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verdes</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comércio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carbono</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gestão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rede</a:t>
            </a:r>
            <a:endParaRPr lang="en-US" b="1" dirty="0">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IoT</a:t>
            </a:r>
            <a:r>
              <a:rPr lang="en-US" b="1" dirty="0">
                <a:solidFill>
                  <a:srgbClr val="F79037"/>
                </a:solidFill>
              </a:rPr>
              <a:t>, </a:t>
            </a:r>
            <a:r>
              <a:rPr lang="en-US" b="1" dirty="0" err="1">
                <a:solidFill>
                  <a:srgbClr val="F79037"/>
                </a:solidFill>
              </a:rPr>
              <a:t>dispositivos</a:t>
            </a:r>
            <a:r>
              <a:rPr lang="en-US" b="1" dirty="0">
                <a:solidFill>
                  <a:srgbClr val="F79037"/>
                </a:solidFill>
              </a:rPr>
              <a:t> </a:t>
            </a:r>
            <a:r>
              <a:rPr lang="en-US" b="1" dirty="0" err="1">
                <a:solidFill>
                  <a:srgbClr val="F79037"/>
                </a:solidFill>
              </a:rPr>
              <a:t>inteligentes</a:t>
            </a:r>
            <a:r>
              <a:rPr lang="en-US" b="1" dirty="0">
                <a:solidFill>
                  <a:srgbClr val="F79037"/>
                </a:solidFill>
              </a:rPr>
              <a:t>, </a:t>
            </a:r>
            <a:r>
              <a:rPr lang="en-US" b="1" dirty="0" err="1">
                <a:solidFill>
                  <a:srgbClr val="F79037"/>
                </a:solidFill>
              </a:rPr>
              <a:t>automação</a:t>
            </a:r>
            <a:r>
              <a:rPr lang="en-US" b="1" dirty="0">
                <a:solidFill>
                  <a:srgbClr val="F79037"/>
                </a:solidFill>
              </a:rPr>
              <a:t> e </a:t>
            </a:r>
            <a:r>
              <a:rPr lang="en-US" b="1" dirty="0" err="1">
                <a:solidFill>
                  <a:srgbClr val="F79037"/>
                </a:solidFill>
              </a:rPr>
              <a:t>gestão</a:t>
            </a:r>
            <a:r>
              <a:rPr lang="en-US" b="1" dirty="0">
                <a:solidFill>
                  <a:srgbClr val="F79037"/>
                </a:solidFill>
              </a:rPr>
              <a:t> de </a:t>
            </a:r>
            <a:r>
              <a:rPr lang="en-US" b="1" dirty="0" err="1">
                <a:solidFill>
                  <a:srgbClr val="F79037"/>
                </a:solidFill>
              </a:rPr>
              <a:t>ativos</a:t>
            </a:r>
            <a:endParaRPr lang="en-US" b="1" dirty="0">
              <a:solidFill>
                <a:srgbClr val="F79037"/>
              </a:solidFill>
            </a:endParaRP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mobilidade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elétrica</a:t>
            </a:r>
            <a:r>
              <a:rPr lang="en-US" b="1" dirty="0">
                <a:solidFill>
                  <a:srgbClr val="F79037"/>
                </a:solidFill>
                <a:ea typeface="Times New Roman" panose="02020603050405020304" pitchFamily="18" charset="0"/>
              </a:rPr>
              <a:t> </a:t>
            </a:r>
            <a:endParaRPr lang="x-none" b="1" dirty="0">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ea typeface="Times New Roman" panose="02020603050405020304" pitchFamily="18" charset="0"/>
              </a:rPr>
              <a:t>e </a:t>
            </a:r>
            <a:r>
              <a:rPr lang="en-US" b="1" dirty="0" err="1">
                <a:solidFill>
                  <a:srgbClr val="F79037"/>
                </a:solidFill>
                <a:ea typeface="Times New Roman" panose="02020603050405020304" pitchFamily="18" charset="0"/>
              </a:rPr>
              <a:t>iniciativas</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consórcios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geral</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categoria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comércio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descentralizado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varejo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segunda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categoria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criptomoedas</a:t>
            </a:r>
            <a:r>
              <a:rPr lang="en-US" dirty="0">
                <a:solidFill>
                  <a:srgbClr val="000000"/>
                </a:solidFill>
                <a:ea typeface="Times New Roman" panose="02020603050405020304" pitchFamily="18" charset="0"/>
              </a:rPr>
              <a:t>, tokens e </a:t>
            </a:r>
            <a:r>
              <a:rPr lang="en-US" dirty="0" err="1">
                <a:solidFill>
                  <a:srgbClr val="000000"/>
                </a:solidFill>
                <a:ea typeface="Times New Roman" panose="02020603050405020304" pitchFamily="18" charset="0"/>
              </a:rPr>
              <a:t>contabilidade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investimentos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terceiro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dispositivos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inteligentes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automação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gerenciamento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medição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cobrança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contabilidade</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464649"/>
            <a:ext cx="4305362" cy="2077905"/>
          </a:xfrm>
        </p:spPr>
        <p:txBody>
          <a:bodyPr/>
          <a:lstStyle/>
          <a:p>
            <a:r>
              <a:rPr lang="en-US" sz="3600" dirty="0">
                <a:solidFill>
                  <a:srgbClr val="F79037"/>
                </a:solidFill>
              </a:rPr>
              <a:t>MÓDULO 6</a:t>
            </a:r>
          </a:p>
          <a:p>
            <a:pPr>
              <a:spcBef>
                <a:spcPts val="0"/>
              </a:spcBef>
            </a:pPr>
            <a:r>
              <a:rPr lang="en-US" dirty="0"/>
              <a:t>APLICAÇÕES DA INDÚSTRIA</a:t>
            </a:r>
            <a:endParaRPr lang="x-none"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144</a:t>
            </a:fld>
            <a:endParaRPr lang="en-US" dirty="0"/>
          </a:p>
        </p:txBody>
      </p:sp>
      <p:grpSp>
        <p:nvGrpSpPr>
          <p:cNvPr id="5" name="Group 4">
            <a:extLst>
              <a:ext uri="{FF2B5EF4-FFF2-40B4-BE49-F238E27FC236}">
                <a16:creationId xmlns:a16="http://schemas.microsoft.com/office/drawing/2014/main" id="{3845C805-8757-A868-5316-E86F98BD1F82}"/>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B4F4B670-8F90-C715-89F5-2D6C594311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7027D4A4-AD3C-9EC5-D0F5-830B64C6FDBC}"/>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162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27063"/>
            <a:ext cx="6346792"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Regulamentação</a:t>
            </a:r>
            <a:r>
              <a:rPr lang="en-US" b="1" dirty="0">
                <a:solidFill>
                  <a:srgbClr val="F79037"/>
                </a:solidFill>
                <a:cs typeface="+mn-cs"/>
              </a:rPr>
              <a:t> do </a:t>
            </a:r>
            <a:r>
              <a:rPr lang="en-US" b="1" dirty="0" err="1">
                <a:solidFill>
                  <a:srgbClr val="F79037"/>
                </a:solidFill>
                <a:cs typeface="+mn-cs"/>
              </a:rPr>
              <a:t>setor</a:t>
            </a:r>
            <a:r>
              <a:rPr lang="en-US" b="1" dirty="0">
                <a:solidFill>
                  <a:srgbClr val="F79037"/>
                </a:solidFill>
                <a:cs typeface="+mn-cs"/>
              </a:rPr>
              <a:t> de </a:t>
            </a:r>
            <a:r>
              <a:rPr lang="en-US" b="1" dirty="0" err="1">
                <a:solidFill>
                  <a:srgbClr val="F79037"/>
                </a:solidFill>
                <a:cs typeface="+mn-cs"/>
              </a:rPr>
              <a:t>partilha</a:t>
            </a:r>
            <a:r>
              <a:rPr lang="en-US" b="1" dirty="0">
                <a:solidFill>
                  <a:srgbClr val="F79037"/>
                </a:solidFill>
                <a:cs typeface="+mn-cs"/>
              </a:rPr>
              <a:t> de </a:t>
            </a:r>
            <a:r>
              <a:rPr lang="en-US" b="1" dirty="0" err="1">
                <a:solidFill>
                  <a:srgbClr val="F79037"/>
                </a:solidFill>
                <a:cs typeface="+mn-cs"/>
              </a:rPr>
              <a:t>energia</a:t>
            </a:r>
            <a:r>
              <a:rPr lang="en-US" b="1" dirty="0">
                <a:solidFill>
                  <a:srgbClr val="F79037"/>
                </a:solidFill>
                <a:cs typeface="+mn-cs"/>
              </a:rPr>
              <a:t> </a:t>
            </a:r>
            <a:r>
              <a:rPr lang="en-US" b="1" dirty="0" err="1">
                <a:solidFill>
                  <a:srgbClr val="F79037"/>
                </a:solidFill>
                <a:cs typeface="+mn-cs"/>
              </a:rPr>
              <a:t>em</a:t>
            </a:r>
            <a:r>
              <a:rPr lang="en-US" b="1" dirty="0">
                <a:solidFill>
                  <a:srgbClr val="F79037"/>
                </a:solidFill>
                <a:cs typeface="+mn-cs"/>
              </a:rPr>
              <a:t> </a:t>
            </a:r>
            <a:r>
              <a:rPr lang="en-US" b="1" dirty="0" err="1">
                <a:solidFill>
                  <a:srgbClr val="F79037"/>
                </a:solidFill>
                <a:cs typeface="+mn-cs"/>
              </a:rPr>
              <a:t>blockchain</a:t>
            </a:r>
            <a:endParaRPr lang="en-US" b="1" dirty="0">
              <a:solidFill>
                <a:srgbClr val="F79037"/>
              </a:solidFill>
              <a:cs typeface="+mn-cs"/>
            </a:endParaRPr>
          </a:p>
          <a:p>
            <a:r>
              <a:rPr lang="en-US" dirty="0">
                <a:solidFill>
                  <a:srgbClr val="000000"/>
                </a:solidFill>
                <a:cs typeface="+mn-cs"/>
              </a:rPr>
              <a:t>Se um </a:t>
            </a:r>
            <a:r>
              <a:rPr lang="en-US" dirty="0" err="1">
                <a:solidFill>
                  <a:srgbClr val="000000"/>
                </a:solidFill>
                <a:cs typeface="+mn-cs"/>
              </a:rPr>
              <a:t>modelo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descentralizado</a:t>
            </a:r>
            <a:r>
              <a:rPr lang="en-US" dirty="0">
                <a:solidFill>
                  <a:srgbClr val="000000"/>
                </a:solidFill>
                <a:cs typeface="+mn-cs"/>
              </a:rPr>
              <a:t> fosse </a:t>
            </a:r>
            <a:r>
              <a:rPr lang="en-US" dirty="0" err="1">
                <a:solidFill>
                  <a:srgbClr val="000000"/>
                </a:solidFill>
                <a:cs typeface="+mn-cs"/>
              </a:rPr>
              <a:t>implementado</a:t>
            </a:r>
            <a:r>
              <a:rPr lang="en-US" dirty="0">
                <a:solidFill>
                  <a:srgbClr val="000000"/>
                </a:solidFill>
                <a:cs typeface="+mn-cs"/>
              </a:rPr>
              <a:t> com base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causaria</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transformação</a:t>
            </a:r>
            <a:r>
              <a:rPr lang="en-US" dirty="0">
                <a:solidFill>
                  <a:srgbClr val="000000"/>
                </a:solidFill>
                <a:cs typeface="+mn-cs"/>
              </a:rPr>
              <a:t> dos </a:t>
            </a:r>
            <a:r>
              <a:rPr lang="en-US" dirty="0" err="1">
                <a:solidFill>
                  <a:srgbClr val="000000"/>
                </a:solidFill>
                <a:cs typeface="+mn-cs"/>
              </a:rPr>
              <a:t>papéis</a:t>
            </a:r>
            <a:r>
              <a:rPr lang="en-US" dirty="0">
                <a:solidFill>
                  <a:srgbClr val="000000"/>
                </a:solidFill>
                <a:cs typeface="+mn-cs"/>
              </a:rPr>
              <a:t> </a:t>
            </a:r>
            <a:r>
              <a:rPr lang="en-US" dirty="0" err="1">
                <a:solidFill>
                  <a:srgbClr val="000000"/>
                </a:solidFill>
                <a:cs typeface="+mn-cs"/>
              </a:rPr>
              <a:t>atuais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mudanças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se </a:t>
            </a:r>
            <a:r>
              <a:rPr lang="en-US" dirty="0" err="1">
                <a:solidFill>
                  <a:srgbClr val="000000"/>
                </a:solidFill>
                <a:cs typeface="+mn-cs"/>
              </a:rPr>
              <a:t>refletiriam</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regulamentação</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teriam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gerenciar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próprios</a:t>
            </a:r>
            <a:r>
              <a:rPr lang="en-US" dirty="0">
                <a:solidFill>
                  <a:srgbClr val="000000"/>
                </a:solidFill>
                <a:cs typeface="+mn-cs"/>
              </a:rPr>
              <a:t> </a:t>
            </a:r>
            <a:r>
              <a:rPr lang="en-US" dirty="0" err="1">
                <a:solidFill>
                  <a:srgbClr val="000000"/>
                </a:solidFill>
                <a:cs typeface="+mn-cs"/>
              </a:rPr>
              <a:t>balanços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operadores</a:t>
            </a:r>
            <a:r>
              <a:rPr lang="en-US" dirty="0">
                <a:solidFill>
                  <a:srgbClr val="000000"/>
                </a:solidFill>
                <a:cs typeface="+mn-cs"/>
              </a:rPr>
              <a:t> de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precisariam</a:t>
            </a:r>
            <a:r>
              <a:rPr lang="en-US" dirty="0">
                <a:solidFill>
                  <a:srgbClr val="000000"/>
                </a:solidFill>
                <a:cs typeface="+mn-cs"/>
              </a:rPr>
              <a:t> de </a:t>
            </a:r>
            <a:r>
              <a:rPr lang="en-US" dirty="0" err="1">
                <a:solidFill>
                  <a:srgbClr val="000000"/>
                </a:solidFill>
                <a:cs typeface="+mn-cs"/>
              </a:rPr>
              <a:t>coletar</a:t>
            </a:r>
            <a:r>
              <a:rPr lang="en-US" dirty="0">
                <a:solidFill>
                  <a:srgbClr val="000000"/>
                </a:solidFill>
                <a:cs typeface="+mn-cs"/>
              </a:rPr>
              <a:t> dados, </a:t>
            </a:r>
            <a:r>
              <a:rPr lang="en-US" dirty="0" err="1">
                <a:solidFill>
                  <a:srgbClr val="000000"/>
                </a:solidFill>
                <a:cs typeface="+mn-cs"/>
              </a:rPr>
              <a:t>pois</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seriam</a:t>
            </a:r>
            <a:r>
              <a:rPr lang="en-US" dirty="0">
                <a:solidFill>
                  <a:srgbClr val="000000"/>
                </a:solidFill>
                <a:cs typeface="+mn-cs"/>
              </a:rPr>
              <a:t> </a:t>
            </a:r>
            <a:r>
              <a:rPr lang="en-US" dirty="0" err="1">
                <a:solidFill>
                  <a:srgbClr val="000000"/>
                </a:solidFill>
                <a:cs typeface="+mn-cs"/>
              </a:rPr>
              <a:t>registados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no </a:t>
            </a:r>
            <a:r>
              <a:rPr lang="en-US" dirty="0" err="1">
                <a:solidFill>
                  <a:srgbClr val="000000"/>
                </a:solidFill>
                <a:cs typeface="+mn-cs"/>
              </a:rPr>
              <a:t>blockchain</a:t>
            </a:r>
            <a:r>
              <a:rPr lang="en-US" dirty="0">
                <a:solidFill>
                  <a:srgbClr val="000000"/>
                </a:solidFill>
                <a:cs typeface="+mn-cs"/>
              </a:rPr>
              <a:t>.</a:t>
            </a:r>
          </a:p>
          <a:p>
            <a:r>
              <a:rPr lang="en-US" dirty="0">
                <a:solidFill>
                  <a:srgbClr val="000000"/>
                </a:solidFill>
                <a:cs typeface="+mn-cs"/>
              </a:rPr>
              <a:t> </a:t>
            </a:r>
          </a:p>
          <a:p>
            <a:r>
              <a:rPr lang="en-US" dirty="0" err="1">
                <a:solidFill>
                  <a:srgbClr val="000000"/>
                </a:solidFill>
                <a:cs typeface="+mn-cs"/>
              </a:rPr>
              <a:t>Atualmente</a:t>
            </a:r>
            <a:r>
              <a:rPr lang="en-US" dirty="0">
                <a:solidFill>
                  <a:srgbClr val="000000"/>
                </a:solidFill>
                <a:cs typeface="+mn-cs"/>
              </a:rPr>
              <a:t>, as </a:t>
            </a:r>
            <a:r>
              <a:rPr lang="en-US" dirty="0" err="1">
                <a:solidFill>
                  <a:srgbClr val="000000"/>
                </a:solidFill>
                <a:cs typeface="+mn-cs"/>
              </a:rPr>
              <a:t>disposições</a:t>
            </a:r>
            <a:r>
              <a:rPr lang="en-US" dirty="0">
                <a:solidFill>
                  <a:srgbClr val="000000"/>
                </a:solidFill>
                <a:cs typeface="+mn-cs"/>
              </a:rPr>
              <a:t> </a:t>
            </a:r>
            <a:r>
              <a:rPr lang="en-US" dirty="0" err="1">
                <a:solidFill>
                  <a:srgbClr val="000000"/>
                </a:solidFill>
                <a:cs typeface="+mn-cs"/>
              </a:rPr>
              <a:t>regulatórias</a:t>
            </a:r>
            <a:r>
              <a:rPr lang="en-US" dirty="0">
                <a:solidFill>
                  <a:srgbClr val="000000"/>
                </a:solidFill>
                <a:cs typeface="+mn-cs"/>
              </a:rPr>
              <a:t> de </a:t>
            </a:r>
            <a:r>
              <a:rPr lang="en-US" dirty="0" err="1">
                <a:solidFill>
                  <a:srgbClr val="000000"/>
                </a:solidFill>
                <a:cs typeface="+mn-cs"/>
              </a:rPr>
              <a:t>desagregação</a:t>
            </a:r>
            <a:r>
              <a:rPr lang="en-US" dirty="0">
                <a:solidFill>
                  <a:srgbClr val="000000"/>
                </a:solidFill>
                <a:cs typeface="+mn-cs"/>
              </a:rPr>
              <a:t> </a:t>
            </a:r>
            <a:r>
              <a:rPr lang="en-US" dirty="0" err="1">
                <a:solidFill>
                  <a:srgbClr val="000000"/>
                </a:solidFill>
                <a:cs typeface="+mn-cs"/>
              </a:rPr>
              <a:t>exigem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separem</a:t>
            </a:r>
            <a:r>
              <a:rPr lang="en-US" dirty="0">
                <a:solidFill>
                  <a:srgbClr val="000000"/>
                </a:solidFill>
                <a:cs typeface="+mn-cs"/>
              </a:rPr>
              <a:t> as </a:t>
            </a:r>
            <a:r>
              <a:rPr lang="en-US" dirty="0" err="1">
                <a:solidFill>
                  <a:srgbClr val="000000"/>
                </a:solidFill>
                <a:cs typeface="+mn-cs"/>
              </a:rPr>
              <a:t>atividades</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negócio</a:t>
            </a:r>
            <a:r>
              <a:rPr lang="en-US" dirty="0">
                <a:solidFill>
                  <a:srgbClr val="000000"/>
                </a:solidFill>
                <a:cs typeface="+mn-cs"/>
              </a:rPr>
              <a:t> </a:t>
            </a:r>
            <a:r>
              <a:rPr lang="en-US" dirty="0" err="1">
                <a:solidFill>
                  <a:srgbClr val="000000"/>
                </a:solidFill>
                <a:cs typeface="+mn-cs"/>
              </a:rPr>
              <a:t>regulado</a:t>
            </a:r>
            <a:r>
              <a:rPr lang="en-US" dirty="0">
                <a:solidFill>
                  <a:srgbClr val="000000"/>
                </a:solidFill>
                <a:cs typeface="+mn-cs"/>
              </a:rPr>
              <a:t>) do </a:t>
            </a:r>
            <a:r>
              <a:rPr lang="en-US" dirty="0" err="1">
                <a:solidFill>
                  <a:srgbClr val="000000"/>
                </a:solidFill>
                <a:cs typeface="+mn-cs"/>
              </a:rPr>
              <a:t>fornecimento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atividade</a:t>
            </a:r>
            <a:r>
              <a:rPr lang="en-US" dirty="0">
                <a:solidFill>
                  <a:srgbClr val="000000"/>
                </a:solidFill>
                <a:cs typeface="+mn-cs"/>
              </a:rPr>
              <a:t> </a:t>
            </a:r>
            <a:r>
              <a:rPr lang="en-US" dirty="0" err="1">
                <a:solidFill>
                  <a:srgbClr val="000000"/>
                </a:solidFill>
                <a:cs typeface="+mn-cs"/>
              </a:rPr>
              <a:t>competitiva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o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escolher</a:t>
            </a:r>
            <a:r>
              <a:rPr lang="en-US" dirty="0">
                <a:solidFill>
                  <a:srgbClr val="000000"/>
                </a:solidFill>
                <a:cs typeface="+mn-cs"/>
              </a:rPr>
              <a:t> </a:t>
            </a:r>
            <a:r>
              <a:rPr lang="en-US" dirty="0" err="1">
                <a:solidFill>
                  <a:srgbClr val="000000"/>
                </a:solidFill>
                <a:cs typeface="+mn-cs"/>
              </a:rPr>
              <a:t>livremente</a:t>
            </a:r>
            <a:r>
              <a:rPr lang="en-US" dirty="0">
                <a:solidFill>
                  <a:srgbClr val="000000"/>
                </a:solidFill>
                <a:cs typeface="+mn-cs"/>
              </a:rPr>
              <a:t> o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gás</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liberalizado</a:t>
            </a:r>
            <a:r>
              <a:rPr lang="en-US" dirty="0">
                <a:solidFill>
                  <a:srgbClr val="000000"/>
                </a:solidFill>
                <a:cs typeface="+mn-cs"/>
              </a:rPr>
              <a:t>. Para </a:t>
            </a:r>
            <a:r>
              <a:rPr lang="en-US" dirty="0" err="1">
                <a:solidFill>
                  <a:srgbClr val="000000"/>
                </a:solidFill>
                <a:cs typeface="+mn-cs"/>
              </a:rPr>
              <a:t>garantir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possa</a:t>
            </a:r>
            <a:r>
              <a:rPr lang="en-US" dirty="0">
                <a:solidFill>
                  <a:srgbClr val="000000"/>
                </a:solidFill>
                <a:cs typeface="+mn-cs"/>
              </a:rPr>
              <a:t> </a:t>
            </a:r>
            <a:r>
              <a:rPr lang="en-US" dirty="0" err="1">
                <a:solidFill>
                  <a:srgbClr val="000000"/>
                </a:solidFill>
                <a:cs typeface="+mn-cs"/>
              </a:rPr>
              <a:t>transferir</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t>
            </a:r>
            <a:r>
              <a:rPr lang="en-US" dirty="0" err="1">
                <a:solidFill>
                  <a:srgbClr val="000000"/>
                </a:solidFill>
                <a:cs typeface="+mn-cs"/>
              </a:rPr>
              <a:t>problemas</a:t>
            </a:r>
            <a:r>
              <a:rPr lang="en-US" dirty="0">
                <a:solidFill>
                  <a:srgbClr val="000000"/>
                </a:solidFill>
                <a:cs typeface="+mn-cs"/>
              </a:rPr>
              <a:t> entre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foram</a:t>
            </a:r>
            <a:r>
              <a:rPr lang="en-US" dirty="0">
                <a:solidFill>
                  <a:srgbClr val="000000"/>
                </a:solidFill>
                <a:cs typeface="+mn-cs"/>
              </a:rPr>
              <a:t> </a:t>
            </a:r>
            <a:r>
              <a:rPr lang="en-US" dirty="0" err="1">
                <a:solidFill>
                  <a:srgbClr val="000000"/>
                </a:solidFill>
                <a:cs typeface="+mn-cs"/>
              </a:rPr>
              <a:t>introduzidos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chamados</a:t>
            </a:r>
            <a:r>
              <a:rPr lang="en-US" dirty="0">
                <a:solidFill>
                  <a:srgbClr val="000000"/>
                </a:solidFill>
                <a:cs typeface="+mn-cs"/>
              </a:rPr>
              <a:t> </a:t>
            </a:r>
            <a:r>
              <a:rPr lang="en-US" dirty="0" err="1">
                <a:solidFill>
                  <a:srgbClr val="000000"/>
                </a:solidFill>
                <a:cs typeface="+mn-cs"/>
              </a:rPr>
              <a:t>grupos</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possibilitou</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cliente</a:t>
            </a:r>
            <a:r>
              <a:rPr lang="en-US" dirty="0">
                <a:solidFill>
                  <a:srgbClr val="000000"/>
                </a:solidFill>
                <a:cs typeface="+mn-cs"/>
              </a:rPr>
              <a:t> fosse </a:t>
            </a:r>
            <a:r>
              <a:rPr lang="en-US" dirty="0" err="1">
                <a:solidFill>
                  <a:srgbClr val="000000"/>
                </a:solidFill>
                <a:cs typeface="+mn-cs"/>
              </a:rPr>
              <a:t>atribuído</a:t>
            </a:r>
            <a:r>
              <a:rPr lang="en-US" dirty="0">
                <a:solidFill>
                  <a:srgbClr val="000000"/>
                </a:solidFill>
                <a:cs typeface="+mn-cs"/>
              </a:rPr>
              <a:t> a um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simples. </a:t>
            </a:r>
            <a:r>
              <a:rPr lang="en-US" dirty="0" err="1">
                <a:solidFill>
                  <a:srgbClr val="000000"/>
                </a:solidFill>
                <a:cs typeface="+mn-cs"/>
              </a:rPr>
              <a:t>Outra</a:t>
            </a:r>
            <a:r>
              <a:rPr lang="en-US" dirty="0">
                <a:solidFill>
                  <a:srgbClr val="000000"/>
                </a:solidFill>
                <a:cs typeface="+mn-cs"/>
              </a:rPr>
              <a:t> </a:t>
            </a:r>
            <a:r>
              <a:rPr lang="en-US" dirty="0" err="1">
                <a:solidFill>
                  <a:srgbClr val="000000"/>
                </a:solidFill>
                <a:cs typeface="+mn-cs"/>
              </a:rPr>
              <a:t>área</a:t>
            </a:r>
            <a:r>
              <a:rPr lang="en-US" dirty="0">
                <a:solidFill>
                  <a:srgbClr val="000000"/>
                </a:solidFill>
                <a:cs typeface="+mn-cs"/>
              </a:rPr>
              <a:t> </a:t>
            </a:r>
            <a:r>
              <a:rPr lang="en-US" dirty="0" err="1">
                <a:solidFill>
                  <a:srgbClr val="000000"/>
                </a:solidFill>
                <a:cs typeface="+mn-cs"/>
              </a:rPr>
              <a:t>significativa</a:t>
            </a:r>
            <a:r>
              <a:rPr lang="en-US" dirty="0">
                <a:solidFill>
                  <a:srgbClr val="000000"/>
                </a:solidFill>
                <a:cs typeface="+mn-cs"/>
              </a:rPr>
              <a:t> de </a:t>
            </a:r>
            <a:r>
              <a:rPr lang="en-US" dirty="0" err="1">
                <a:solidFill>
                  <a:srgbClr val="000000"/>
                </a:solidFill>
                <a:cs typeface="+mn-cs"/>
              </a:rPr>
              <a:t>regulamentação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chamado</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executado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reconciliar</a:t>
            </a:r>
            <a:r>
              <a:rPr lang="en-US" dirty="0">
                <a:solidFill>
                  <a:srgbClr val="000000"/>
                </a:solidFill>
                <a:cs typeface="+mn-cs"/>
              </a:rPr>
              <a:t> o </a:t>
            </a:r>
            <a:r>
              <a:rPr lang="en-US" dirty="0" err="1">
                <a:solidFill>
                  <a:srgbClr val="000000"/>
                </a:solidFill>
                <a:cs typeface="+mn-cs"/>
              </a:rPr>
              <a:t>consumo</a:t>
            </a:r>
            <a:r>
              <a:rPr lang="en-US" dirty="0">
                <a:solidFill>
                  <a:srgbClr val="000000"/>
                </a:solidFill>
                <a:cs typeface="+mn-cs"/>
              </a:rPr>
              <a:t> </a:t>
            </a:r>
            <a:r>
              <a:rPr lang="en-US" dirty="0" err="1">
                <a:solidFill>
                  <a:srgbClr val="000000"/>
                </a:solidFill>
                <a:cs typeface="+mn-cs"/>
              </a:rPr>
              <a:t>planeado</a:t>
            </a:r>
            <a:r>
              <a:rPr lang="en-US" dirty="0">
                <a:solidFill>
                  <a:srgbClr val="000000"/>
                </a:solidFill>
                <a:cs typeface="+mn-cs"/>
              </a:rPr>
              <a:t> com o </a:t>
            </a:r>
            <a:r>
              <a:rPr lang="en-US" dirty="0" err="1">
                <a:solidFill>
                  <a:srgbClr val="000000"/>
                </a:solidFill>
                <a:cs typeface="+mn-cs"/>
              </a:rPr>
              <a:t>consumo</a:t>
            </a:r>
            <a:r>
              <a:rPr lang="en-US" dirty="0">
                <a:solidFill>
                  <a:srgbClr val="000000"/>
                </a:solidFill>
                <a:cs typeface="+mn-cs"/>
              </a:rPr>
              <a:t> real dos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registado</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 </a:t>
            </a:r>
            <a:r>
              <a:rPr lang="en-US" dirty="0" err="1">
                <a:solidFill>
                  <a:srgbClr val="000000"/>
                </a:solidFill>
                <a:cs typeface="+mn-cs"/>
              </a:rPr>
              <a:t>diferença</a:t>
            </a:r>
            <a:r>
              <a:rPr lang="en-US" dirty="0">
                <a:solidFill>
                  <a:srgbClr val="000000"/>
                </a:solidFill>
                <a:cs typeface="+mn-cs"/>
              </a:rPr>
              <a:t> entre </a:t>
            </a:r>
            <a:r>
              <a:rPr lang="en-US" dirty="0" err="1">
                <a:solidFill>
                  <a:srgbClr val="000000"/>
                </a:solidFill>
                <a:cs typeface="+mn-cs"/>
              </a:rPr>
              <a:t>estas</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designada</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custos</a:t>
            </a:r>
            <a:r>
              <a:rPr lang="en-US" dirty="0">
                <a:solidFill>
                  <a:srgbClr val="000000"/>
                </a:solidFill>
                <a:cs typeface="+mn-cs"/>
              </a:rPr>
              <a:t> </a:t>
            </a:r>
            <a:r>
              <a:rPr lang="en-US" dirty="0" err="1">
                <a:solidFill>
                  <a:srgbClr val="000000"/>
                </a:solidFill>
                <a:cs typeface="+mn-cs"/>
              </a:rPr>
              <a:t>incorridos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relação</a:t>
            </a:r>
            <a:r>
              <a:rPr lang="en-US" dirty="0">
                <a:solidFill>
                  <a:srgbClr val="000000"/>
                </a:solidFill>
                <a:cs typeface="+mn-cs"/>
              </a:rPr>
              <a:t> a </a:t>
            </a:r>
            <a:r>
              <a:rPr lang="en-US" dirty="0" err="1">
                <a:solidFill>
                  <a:srgbClr val="000000"/>
                </a:solidFill>
                <a:cs typeface="+mn-cs"/>
              </a:rPr>
              <a:t>esta</a:t>
            </a:r>
            <a:r>
              <a:rPr lang="en-US" dirty="0">
                <a:solidFill>
                  <a:srgbClr val="000000"/>
                </a:solidFill>
                <a:cs typeface="+mn-cs"/>
              </a:rPr>
              <a:t> são </a:t>
            </a:r>
            <a:r>
              <a:rPr lang="en-US" dirty="0" err="1">
                <a:solidFill>
                  <a:srgbClr val="000000"/>
                </a:solidFill>
                <a:cs typeface="+mn-cs"/>
              </a:rPr>
              <a:t>cobrados</a:t>
            </a:r>
            <a:r>
              <a:rPr lang="en-US" dirty="0">
                <a:solidFill>
                  <a:srgbClr val="000000"/>
                </a:solidFill>
                <a:cs typeface="+mn-cs"/>
              </a:rPr>
              <a:t> a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comercializador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o </a:t>
            </a:r>
            <a:r>
              <a:rPr lang="en-US" dirty="0" err="1">
                <a:solidFill>
                  <a:srgbClr val="000000"/>
                </a:solidFill>
                <a:cs typeface="+mn-cs"/>
              </a:rPr>
              <a:t>nexo</a:t>
            </a:r>
            <a:r>
              <a:rPr lang="en-US" dirty="0">
                <a:solidFill>
                  <a:srgbClr val="000000"/>
                </a:solidFill>
                <a:cs typeface="+mn-cs"/>
              </a:rPr>
              <a:t> de </a:t>
            </a:r>
            <a:r>
              <a:rPr lang="en-US" dirty="0" err="1">
                <a:solidFill>
                  <a:srgbClr val="000000"/>
                </a:solidFill>
                <a:cs typeface="+mn-cs"/>
              </a:rPr>
              <a:t>causalidade</a:t>
            </a:r>
            <a:r>
              <a:rPr lang="en-US" dirty="0">
                <a:solidFill>
                  <a:srgbClr val="000000"/>
                </a:solidFill>
                <a:cs typeface="+mn-cs"/>
              </a:rPr>
              <a:t>.</a:t>
            </a:r>
          </a:p>
          <a:p>
            <a:r>
              <a:rPr lang="en-US" dirty="0">
                <a:solidFill>
                  <a:srgbClr val="000000"/>
                </a:solidFill>
                <a:cs typeface="+mn-cs"/>
              </a:rPr>
              <a:t> </a:t>
            </a:r>
          </a:p>
          <a:p>
            <a:r>
              <a:rPr lang="en-US" dirty="0">
                <a:solidFill>
                  <a:srgbClr val="000000"/>
                </a:solidFill>
                <a:cs typeface="+mn-cs"/>
              </a:rPr>
              <a:t>Um </a:t>
            </a:r>
            <a:r>
              <a:rPr lang="en-US" dirty="0" err="1">
                <a:solidFill>
                  <a:srgbClr val="000000"/>
                </a:solidFill>
                <a:cs typeface="+mn-cs"/>
              </a:rPr>
              <a:t>pré-requisito</a:t>
            </a:r>
            <a:r>
              <a:rPr lang="en-US" dirty="0">
                <a:solidFill>
                  <a:srgbClr val="000000"/>
                </a:solidFill>
                <a:cs typeface="+mn-cs"/>
              </a:rPr>
              <a:t> fundamental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funcionamento</a:t>
            </a:r>
            <a:r>
              <a:rPr lang="en-US" dirty="0">
                <a:solidFill>
                  <a:srgbClr val="000000"/>
                </a:solidFill>
                <a:cs typeface="+mn-cs"/>
              </a:rPr>
              <a:t> do regime </a:t>
            </a:r>
            <a:r>
              <a:rPr lang="en-US" dirty="0" err="1">
                <a:solidFill>
                  <a:srgbClr val="000000"/>
                </a:solidFill>
                <a:cs typeface="+mn-cs"/>
              </a:rPr>
              <a:t>regulatório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cliente</a:t>
            </a:r>
            <a:r>
              <a:rPr lang="en-US" dirty="0">
                <a:solidFill>
                  <a:srgbClr val="000000"/>
                </a:solidFill>
                <a:cs typeface="+mn-cs"/>
              </a:rPr>
              <a:t> </a:t>
            </a:r>
            <a:r>
              <a:rPr lang="en-US" dirty="0" err="1">
                <a:solidFill>
                  <a:srgbClr val="000000"/>
                </a:solidFill>
                <a:cs typeface="+mn-cs"/>
              </a:rPr>
              <a:t>seja</a:t>
            </a:r>
            <a:r>
              <a:rPr lang="en-US" dirty="0">
                <a:solidFill>
                  <a:srgbClr val="000000"/>
                </a:solidFill>
                <a:cs typeface="+mn-cs"/>
              </a:rPr>
              <a:t> </a:t>
            </a:r>
            <a:r>
              <a:rPr lang="en-US" dirty="0" err="1">
                <a:solidFill>
                  <a:srgbClr val="000000"/>
                </a:solidFill>
                <a:cs typeface="+mn-cs"/>
              </a:rPr>
              <a:t>contabilizado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parte de um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feito</a:t>
            </a:r>
            <a:r>
              <a:rPr lang="en-US" dirty="0">
                <a:solidFill>
                  <a:srgbClr val="000000"/>
                </a:solidFill>
                <a:cs typeface="+mn-cs"/>
              </a:rPr>
              <a:t> </a:t>
            </a:r>
            <a:r>
              <a:rPr lang="en-US" dirty="0" err="1">
                <a:solidFill>
                  <a:srgbClr val="000000"/>
                </a:solidFill>
                <a:cs typeface="+mn-cs"/>
              </a:rPr>
              <a:t>atribuindo</a:t>
            </a:r>
            <a:r>
              <a:rPr lang="en-US" dirty="0">
                <a:solidFill>
                  <a:srgbClr val="000000"/>
                </a:solidFill>
                <a:cs typeface="+mn-cs"/>
              </a:rPr>
              <a:t> </a:t>
            </a:r>
            <a:r>
              <a:rPr lang="en-US" dirty="0" err="1">
                <a:solidFill>
                  <a:srgbClr val="000000"/>
                </a:solidFill>
                <a:cs typeface="+mn-cs"/>
              </a:rPr>
              <a:t>claramente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grupos</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gerentes</a:t>
            </a:r>
            <a:r>
              <a:rPr lang="en-US" dirty="0">
                <a:solidFill>
                  <a:srgbClr val="000000"/>
                </a:solidFill>
                <a:cs typeface="+mn-cs"/>
              </a:rPr>
              <a:t> </a:t>
            </a:r>
            <a:r>
              <a:rPr lang="en-US" dirty="0" err="1">
                <a:solidFill>
                  <a:srgbClr val="000000"/>
                </a:solidFill>
                <a:cs typeface="+mn-cs"/>
              </a:rPr>
              <a:t>responsáveis</a:t>
            </a:r>
            <a:r>
              <a:rPr lang="en-US" dirty="0">
                <a:solidFill>
                  <a:srgbClr val="000000"/>
                </a:solidFill>
                <a:cs typeface="+mn-cs"/>
              </a:rPr>
              <a:t> do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 </a:t>
            </a:r>
            <a:r>
              <a:rPr lang="en-US" dirty="0" err="1">
                <a:solidFill>
                  <a:srgbClr val="000000"/>
                </a:solidFill>
                <a:cs typeface="+mn-cs"/>
              </a:rPr>
              <a:t>mesma</a:t>
            </a:r>
            <a:r>
              <a:rPr lang="en-US" dirty="0">
                <a:solidFill>
                  <a:srgbClr val="000000"/>
                </a:solidFill>
                <a:cs typeface="+mn-cs"/>
              </a:rPr>
              <a:t> </a:t>
            </a:r>
            <a:r>
              <a:rPr lang="en-US" dirty="0" err="1">
                <a:solidFill>
                  <a:srgbClr val="000000"/>
                </a:solidFill>
                <a:cs typeface="+mn-cs"/>
              </a:rPr>
              <a:t>entidade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operadores</a:t>
            </a:r>
            <a:r>
              <a:rPr lang="en-US" dirty="0">
                <a:solidFill>
                  <a:srgbClr val="000000"/>
                </a:solidFill>
                <a:cs typeface="+mn-cs"/>
              </a:rPr>
              <a:t> de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obtêm</a:t>
            </a:r>
            <a:r>
              <a:rPr lang="en-US" dirty="0">
                <a:solidFill>
                  <a:srgbClr val="000000"/>
                </a:solidFill>
                <a:cs typeface="+mn-cs"/>
              </a:rPr>
              <a:t> </a:t>
            </a:r>
            <a:r>
              <a:rPr lang="en-US" dirty="0" err="1">
                <a:solidFill>
                  <a:srgbClr val="000000"/>
                </a:solidFill>
                <a:cs typeface="+mn-cs"/>
              </a:rPr>
              <a:t>leituras</a:t>
            </a:r>
            <a:r>
              <a:rPr lang="en-US" dirty="0">
                <a:solidFill>
                  <a:srgbClr val="000000"/>
                </a:solidFill>
                <a:cs typeface="+mn-cs"/>
              </a:rPr>
              <a:t> dos dados </a:t>
            </a:r>
            <a:r>
              <a:rPr lang="en-US" dirty="0" err="1">
                <a:solidFill>
                  <a:srgbClr val="000000"/>
                </a:solidFill>
                <a:cs typeface="+mn-cs"/>
              </a:rPr>
              <a:t>verificados</a:t>
            </a:r>
            <a:r>
              <a:rPr lang="en-US" dirty="0">
                <a:solidFill>
                  <a:srgbClr val="000000"/>
                </a:solidFill>
                <a:cs typeface="+mn-cs"/>
              </a:rPr>
              <a:t> do </a:t>
            </a:r>
            <a:r>
              <a:rPr lang="en-US" dirty="0" err="1">
                <a:solidFill>
                  <a:srgbClr val="000000"/>
                </a:solidFill>
                <a:cs typeface="+mn-cs"/>
              </a:rPr>
              <a:t>medidor</a:t>
            </a:r>
            <a:r>
              <a:rPr lang="en-US" dirty="0">
                <a:solidFill>
                  <a:srgbClr val="000000"/>
                </a:solidFill>
                <a:cs typeface="+mn-cs"/>
              </a:rPr>
              <a:t> </a:t>
            </a:r>
            <a:r>
              <a:rPr lang="en-US" dirty="0" err="1">
                <a:solidFill>
                  <a:srgbClr val="000000"/>
                </a:solidFill>
                <a:cs typeface="+mn-cs"/>
              </a:rPr>
              <a:t>relevantes</a:t>
            </a:r>
            <a:r>
              <a:rPr lang="en-US" dirty="0">
                <a:solidFill>
                  <a:srgbClr val="000000"/>
                </a:solidFill>
                <a:cs typeface="+mn-cs"/>
              </a:rPr>
              <a:t> para fins de </a:t>
            </a:r>
            <a:r>
              <a:rPr lang="en-US" dirty="0" err="1">
                <a:solidFill>
                  <a:srgbClr val="000000"/>
                </a:solidFill>
                <a:cs typeface="+mn-cs"/>
              </a:rPr>
              <a:t>cobrança</a:t>
            </a:r>
            <a:r>
              <a:rPr lang="en-US" dirty="0">
                <a:solidFill>
                  <a:srgbClr val="000000"/>
                </a:solidFill>
                <a:cs typeface="+mn-cs"/>
              </a:rPr>
              <a:t> e </a:t>
            </a:r>
            <a:r>
              <a:rPr lang="en-US" dirty="0" err="1">
                <a:solidFill>
                  <a:srgbClr val="000000"/>
                </a:solidFill>
                <a:cs typeface="+mn-cs"/>
              </a:rPr>
              <a:t>tarifação</a:t>
            </a:r>
            <a:r>
              <a:rPr lang="en-US" dirty="0">
                <a:solidFill>
                  <a:srgbClr val="000000"/>
                </a:solidFill>
                <a:cs typeface="+mn-cs"/>
              </a:rPr>
              <a:t> de </a:t>
            </a:r>
            <a:r>
              <a:rPr lang="en-US" dirty="0" err="1">
                <a:solidFill>
                  <a:srgbClr val="000000"/>
                </a:solidFill>
                <a:cs typeface="+mn-cs"/>
              </a:rPr>
              <a:t>transporte</a:t>
            </a:r>
            <a:r>
              <a:rPr lang="en-US" dirty="0">
                <a:solidFill>
                  <a:srgbClr val="000000"/>
                </a:solidFill>
                <a:cs typeface="+mn-cs"/>
              </a:rPr>
              <a:t> e </a:t>
            </a:r>
            <a:r>
              <a:rPr lang="en-US" dirty="0" err="1">
                <a:solidFill>
                  <a:srgbClr val="000000"/>
                </a:solidFill>
                <a:cs typeface="+mn-cs"/>
              </a:rPr>
              <a:t>repassam-nos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demais</a:t>
            </a:r>
            <a:r>
              <a:rPr lang="en-US" dirty="0">
                <a:solidFill>
                  <a:srgbClr val="000000"/>
                </a:solidFill>
                <a:cs typeface="+mn-cs"/>
              </a:rPr>
              <a:t> </a:t>
            </a:r>
            <a:r>
              <a:rPr lang="en-US" dirty="0" err="1">
                <a:solidFill>
                  <a:srgbClr val="000000"/>
                </a:solidFill>
                <a:cs typeface="+mn-cs"/>
              </a:rPr>
              <a:t>envolvidos</a:t>
            </a:r>
            <a:r>
              <a:rPr lang="en-US" dirty="0">
                <a:solidFill>
                  <a:srgbClr val="000000"/>
                </a:solidFill>
                <a:cs typeface="+mn-cs"/>
              </a:rPr>
              <a:t>:</a:t>
            </a:r>
            <a:endParaRPr lang="ru-RU" dirty="0">
              <a:solidFill>
                <a:srgbClr val="000000"/>
              </a:solidFill>
              <a:cs typeface="+mn-cs"/>
            </a:endParaRPr>
          </a:p>
          <a:p>
            <a:pPr>
              <a:buClr>
                <a:srgbClr val="DD1470"/>
              </a:buClr>
              <a:buSzPct val="120000"/>
              <a:buFont typeface="Wingdings" pitchFamily="2" charset="2"/>
              <a:buChar char="§"/>
            </a:pP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fins de </a:t>
            </a:r>
            <a:r>
              <a:rPr lang="en-US" dirty="0" err="1">
                <a:solidFill>
                  <a:srgbClr val="000000"/>
                </a:solidFill>
                <a:cs typeface="+mn-cs"/>
              </a:rPr>
              <a:t>cobrança</a:t>
            </a:r>
            <a:endParaRPr lang="en-US" dirty="0">
              <a:solidFill>
                <a:srgbClr val="000000"/>
              </a:solidFill>
              <a:cs typeface="+mn-cs"/>
            </a:endParaRPr>
          </a:p>
          <a:p>
            <a:pPr>
              <a:buClr>
                <a:srgbClr val="DD1470"/>
              </a:buClr>
              <a:buSzPct val="120000"/>
              <a:buFont typeface="Wingdings" pitchFamily="2" charset="2"/>
              <a:buChar char="§"/>
            </a:pP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operador</a:t>
            </a:r>
            <a:r>
              <a:rPr lang="en-US" dirty="0">
                <a:solidFill>
                  <a:srgbClr val="000000"/>
                </a:solidFill>
                <a:cs typeface="+mn-cs"/>
              </a:rPr>
              <a:t> da rede de </a:t>
            </a:r>
            <a:r>
              <a:rPr lang="en-US" dirty="0" err="1">
                <a:solidFill>
                  <a:srgbClr val="000000"/>
                </a:solidFill>
                <a:cs typeface="+mn-cs"/>
              </a:rPr>
              <a:t>transporte</a:t>
            </a:r>
            <a:r>
              <a:rPr lang="en-US" dirty="0">
                <a:solidFill>
                  <a:srgbClr val="000000"/>
                </a:solidFill>
                <a:cs typeface="+mn-cs"/>
              </a:rPr>
              <a:t> (TSO) </a:t>
            </a:r>
            <a:r>
              <a:rPr lang="en-US" dirty="0" err="1">
                <a:solidFill>
                  <a:srgbClr val="000000"/>
                </a:solidFill>
                <a:cs typeface="+mn-cs"/>
              </a:rPr>
              <a:t>relevante</a:t>
            </a:r>
            <a:r>
              <a:rPr lang="en-US" dirty="0">
                <a:solidFill>
                  <a:srgbClr val="000000"/>
                </a:solidFill>
                <a:cs typeface="+mn-cs"/>
              </a:rPr>
              <a:t> para fins de </a:t>
            </a:r>
            <a:r>
              <a:rPr lang="en-US" dirty="0" err="1">
                <a:solidFill>
                  <a:srgbClr val="000000"/>
                </a:solidFill>
                <a:cs typeface="+mn-cs"/>
              </a:rPr>
              <a:t>compensação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O TSO coleta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para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e </a:t>
            </a:r>
            <a:r>
              <a:rPr lang="en-US" dirty="0" err="1">
                <a:solidFill>
                  <a:srgbClr val="000000"/>
                </a:solidFill>
                <a:cs typeface="+mn-cs"/>
              </a:rPr>
              <a:t>agrega-os</a:t>
            </a:r>
            <a:r>
              <a:rPr lang="en-US" dirty="0">
                <a:solidFill>
                  <a:srgbClr val="000000"/>
                </a:solidFill>
                <a:cs typeface="+mn-cs"/>
              </a:rPr>
              <a:t> para </a:t>
            </a:r>
            <a:r>
              <a:rPr lang="en-US" dirty="0" err="1">
                <a:solidFill>
                  <a:srgbClr val="000000"/>
                </a:solidFill>
                <a:cs typeface="+mn-cs"/>
              </a:rPr>
              <a:t>determinar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custos de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 </a:t>
            </a:r>
            <a:r>
              <a:rPr lang="en-US" dirty="0" err="1">
                <a:solidFill>
                  <a:srgbClr val="000000"/>
                </a:solidFill>
                <a:cs typeface="+mn-cs"/>
              </a:rPr>
              <a:t>serem</a:t>
            </a:r>
            <a:r>
              <a:rPr lang="en-US" dirty="0">
                <a:solidFill>
                  <a:srgbClr val="000000"/>
                </a:solidFill>
                <a:cs typeface="+mn-cs"/>
              </a:rPr>
              <a:t> </a:t>
            </a:r>
            <a:r>
              <a:rPr lang="en-US" dirty="0" err="1">
                <a:solidFill>
                  <a:srgbClr val="000000"/>
                </a:solidFill>
                <a:cs typeface="+mn-cs"/>
              </a:rPr>
              <a:t>alocados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a:t>
            </a: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operador</a:t>
            </a:r>
            <a:r>
              <a:rPr lang="en-US" dirty="0">
                <a:solidFill>
                  <a:srgbClr val="000000"/>
                </a:solidFill>
                <a:cs typeface="+mn-cs"/>
              </a:rPr>
              <a:t> do </a:t>
            </a:r>
            <a:r>
              <a:rPr lang="en-US" dirty="0" err="1">
                <a:solidFill>
                  <a:srgbClr val="000000"/>
                </a:solidFill>
                <a:cs typeface="+mn-cs"/>
              </a:rPr>
              <a:t>sistema</a:t>
            </a:r>
            <a:r>
              <a:rPr lang="en-US" dirty="0">
                <a:solidFill>
                  <a:srgbClr val="000000"/>
                </a:solidFill>
                <a:cs typeface="+mn-cs"/>
              </a:rPr>
              <a:t> de </a:t>
            </a:r>
            <a:r>
              <a:rPr lang="en-US" dirty="0" err="1">
                <a:solidFill>
                  <a:srgbClr val="000000"/>
                </a:solidFill>
                <a:cs typeface="+mn-cs"/>
              </a:rPr>
              <a:t>distribuição</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(DSO)</a:t>
            </a:r>
          </a:p>
          <a:p>
            <a:pPr>
              <a:buClr>
                <a:srgbClr val="DD1470"/>
              </a:buClr>
              <a:buSzPct val="120000"/>
              <a:buFont typeface="Wingdings" pitchFamily="2" charset="2"/>
              <a:buChar char="§"/>
            </a:pP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gerente</a:t>
            </a:r>
            <a:r>
              <a:rPr lang="en-US" dirty="0">
                <a:solidFill>
                  <a:srgbClr val="000000"/>
                </a:solidFill>
                <a:cs typeface="+mn-cs"/>
              </a:rPr>
              <a:t> do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que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cobra a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geração</a:t>
            </a:r>
            <a:r>
              <a:rPr lang="en-US" dirty="0">
                <a:solidFill>
                  <a:srgbClr val="000000"/>
                </a:solidFill>
                <a:cs typeface="+mn-cs"/>
              </a:rPr>
              <a:t> de </a:t>
            </a:r>
            <a:r>
              <a:rPr lang="en-US" dirty="0" err="1">
                <a:solidFill>
                  <a:srgbClr val="000000"/>
                </a:solidFill>
                <a:cs typeface="+mn-cs"/>
              </a:rPr>
              <a:t>custo</a:t>
            </a:r>
            <a:r>
              <a:rPr lang="en-US" dirty="0">
                <a:solidFill>
                  <a:srgbClr val="000000"/>
                </a:solidFill>
                <a:cs typeface="+mn-cs"/>
              </a:rPr>
              <a:t>) que </a:t>
            </a:r>
            <a:r>
              <a:rPr lang="en-US" dirty="0" err="1">
                <a:solidFill>
                  <a:srgbClr val="000000"/>
                </a:solidFill>
                <a:cs typeface="+mn-cs"/>
              </a:rPr>
              <a:t>foi</a:t>
            </a:r>
            <a:r>
              <a:rPr lang="en-US" dirty="0">
                <a:solidFill>
                  <a:srgbClr val="000000"/>
                </a:solidFill>
                <a:cs typeface="+mn-cs"/>
              </a:rPr>
              <a:t> </a:t>
            </a:r>
            <a:r>
              <a:rPr lang="en-US" dirty="0" err="1">
                <a:solidFill>
                  <a:srgbClr val="000000"/>
                </a:solidFill>
                <a:cs typeface="+mn-cs"/>
              </a:rPr>
              <a:t>alocada</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usando</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p>
          <a:p>
            <a:pPr>
              <a:buClr>
                <a:srgbClr val="DD1470"/>
              </a:buClr>
              <a:buSzPct val="120000"/>
            </a:pPr>
            <a:endParaRPr lang="en-US" dirty="0">
              <a:solidFill>
                <a:srgbClr val="000000"/>
              </a:solidFill>
              <a:cs typeface="+mn-cs"/>
            </a:endParaRPr>
          </a:p>
          <a:p>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mostra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 </a:t>
            </a:r>
            <a:r>
              <a:rPr lang="en-US" dirty="0" err="1">
                <a:solidFill>
                  <a:srgbClr val="000000"/>
                </a:solidFill>
                <a:cs typeface="+mn-cs"/>
              </a:rPr>
              <a:t>entrega</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envolve</a:t>
            </a:r>
            <a:r>
              <a:rPr lang="en-US" dirty="0">
                <a:solidFill>
                  <a:srgbClr val="000000"/>
                </a:solidFill>
                <a:cs typeface="+mn-cs"/>
              </a:rPr>
              <a:t>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complexos</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e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leituras</a:t>
            </a:r>
            <a:r>
              <a:rPr lang="en-US" dirty="0">
                <a:solidFill>
                  <a:srgbClr val="000000"/>
                </a:solidFill>
                <a:cs typeface="+mn-cs"/>
              </a:rPr>
              <a:t> dos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correspondentes</a:t>
            </a:r>
            <a:r>
              <a:rPr lang="en-US" dirty="0">
                <a:solidFill>
                  <a:srgbClr val="000000"/>
                </a:solidFill>
                <a:cs typeface="+mn-cs"/>
              </a:rPr>
              <a:t> são </a:t>
            </a:r>
            <a:r>
              <a:rPr lang="en-US" dirty="0" err="1">
                <a:solidFill>
                  <a:srgbClr val="000000"/>
                </a:solidFill>
                <a:cs typeface="+mn-cs"/>
              </a:rPr>
              <a:t>necessárias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diversos</a:t>
            </a:r>
            <a:r>
              <a:rPr lang="en-US" dirty="0">
                <a:solidFill>
                  <a:srgbClr val="000000"/>
                </a:solidFill>
                <a:cs typeface="+mn-cs"/>
              </a:rPr>
              <a:t> fins.</a:t>
            </a:r>
          </a:p>
          <a:p>
            <a:endParaRPr lang="ru-RU" dirty="0">
              <a:solidFill>
                <a:srgbClr val="000000"/>
              </a:solidFill>
              <a:cs typeface="+mn-cs"/>
            </a:endParaRPr>
          </a:p>
          <a:p>
            <a:r>
              <a:rPr lang="en-US" b="1" dirty="0" err="1">
                <a:solidFill>
                  <a:srgbClr val="F79037"/>
                </a:solidFill>
                <a:cs typeface="+mn-cs"/>
              </a:rPr>
              <a:t>Transformações</a:t>
            </a:r>
            <a:r>
              <a:rPr lang="en-US" b="1" dirty="0">
                <a:solidFill>
                  <a:srgbClr val="F79037"/>
                </a:solidFill>
                <a:cs typeface="+mn-cs"/>
              </a:rPr>
              <a:t> de </a:t>
            </a:r>
            <a:r>
              <a:rPr lang="en-US" b="1" dirty="0" err="1">
                <a:solidFill>
                  <a:srgbClr val="F79037"/>
                </a:solidFill>
                <a:cs typeface="+mn-cs"/>
              </a:rPr>
              <a:t>papéis</a:t>
            </a:r>
            <a:r>
              <a:rPr lang="en-US" b="1" dirty="0">
                <a:solidFill>
                  <a:srgbClr val="F79037"/>
                </a:solidFill>
                <a:cs typeface="+mn-cs"/>
              </a:rPr>
              <a:t> </a:t>
            </a:r>
            <a:r>
              <a:rPr lang="en-US" b="1" dirty="0" err="1">
                <a:solidFill>
                  <a:srgbClr val="F79037"/>
                </a:solidFill>
                <a:cs typeface="+mn-cs"/>
              </a:rPr>
              <a:t>por</a:t>
            </a:r>
            <a:r>
              <a:rPr lang="en-US" b="1" dirty="0">
                <a:solidFill>
                  <a:srgbClr val="F79037"/>
                </a:solidFill>
                <a:cs typeface="+mn-cs"/>
              </a:rPr>
              <a:t> </a:t>
            </a:r>
            <a:r>
              <a:rPr lang="en-US" b="1" dirty="0" err="1">
                <a:solidFill>
                  <a:srgbClr val="F79037"/>
                </a:solidFill>
                <a:cs typeface="+mn-cs"/>
              </a:rPr>
              <a:t>meio</a:t>
            </a:r>
            <a:r>
              <a:rPr lang="en-US" b="1" dirty="0">
                <a:solidFill>
                  <a:srgbClr val="F79037"/>
                </a:solidFill>
                <a:cs typeface="+mn-cs"/>
              </a:rPr>
              <a:t> do </a:t>
            </a:r>
            <a:r>
              <a:rPr lang="en-US" b="1" dirty="0" err="1">
                <a:solidFill>
                  <a:srgbClr val="F79037"/>
                </a:solidFill>
                <a:cs typeface="+mn-cs"/>
              </a:rPr>
              <a:t>blockchain</a:t>
            </a:r>
            <a:endParaRPr lang="en-US" b="1" dirty="0">
              <a:solidFill>
                <a:srgbClr val="F79037"/>
              </a:solidFill>
              <a:cs typeface="+mn-cs"/>
            </a:endParaRPr>
          </a:p>
          <a:p>
            <a:r>
              <a:rPr lang="en-US" dirty="0">
                <a:solidFill>
                  <a:srgbClr val="000000"/>
                </a:solidFill>
                <a:cs typeface="+mn-cs"/>
              </a:rPr>
              <a:t>Um </a:t>
            </a:r>
            <a:r>
              <a:rPr lang="en-US" dirty="0" err="1">
                <a:solidFill>
                  <a:srgbClr val="000000"/>
                </a:solidFill>
                <a:cs typeface="+mn-cs"/>
              </a:rPr>
              <a:t>grande</a:t>
            </a:r>
            <a:r>
              <a:rPr lang="en-US" dirty="0">
                <a:solidFill>
                  <a:srgbClr val="000000"/>
                </a:solidFill>
                <a:cs typeface="+mn-cs"/>
              </a:rPr>
              <a:t> </a:t>
            </a:r>
            <a:r>
              <a:rPr lang="en-US" dirty="0" err="1">
                <a:solidFill>
                  <a:srgbClr val="000000"/>
                </a:solidFill>
                <a:cs typeface="+mn-cs"/>
              </a:rPr>
              <a:t>benefício</a:t>
            </a:r>
            <a:r>
              <a:rPr lang="en-US" dirty="0">
                <a:solidFill>
                  <a:srgbClr val="000000"/>
                </a:solidFill>
                <a:cs typeface="+mn-cs"/>
              </a:rPr>
              <a:t> de um </a:t>
            </a:r>
            <a:r>
              <a:rPr lang="en-US" dirty="0" err="1">
                <a:solidFill>
                  <a:srgbClr val="000000"/>
                </a:solidFill>
                <a:cs typeface="+mn-cs"/>
              </a:rPr>
              <a:t>modelo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baseado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toda</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entregue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claramente</a:t>
            </a:r>
            <a:r>
              <a:rPr lang="en-US" dirty="0">
                <a:solidFill>
                  <a:srgbClr val="000000"/>
                </a:solidFill>
                <a:cs typeface="+mn-cs"/>
              </a:rPr>
              <a:t> </a:t>
            </a:r>
            <a:r>
              <a:rPr lang="en-US" dirty="0" err="1">
                <a:solidFill>
                  <a:srgbClr val="000000"/>
                </a:solidFill>
                <a:cs typeface="+mn-cs"/>
              </a:rPr>
              <a:t>atribuída</a:t>
            </a:r>
            <a:r>
              <a:rPr lang="en-US" dirty="0">
                <a:solidFill>
                  <a:srgbClr val="000000"/>
                </a:solidFill>
                <a:cs typeface="+mn-cs"/>
              </a:rPr>
              <a:t> a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pequenas</a:t>
            </a:r>
            <a:r>
              <a:rPr lang="en-US" dirty="0">
                <a:solidFill>
                  <a:srgbClr val="000000"/>
                </a:solidFill>
                <a:cs typeface="+mn-cs"/>
              </a:rPr>
              <a:t> </a:t>
            </a:r>
            <a:r>
              <a:rPr lang="en-US" dirty="0" err="1">
                <a:solidFill>
                  <a:srgbClr val="000000"/>
                </a:solidFill>
                <a:cs typeface="+mn-cs"/>
              </a:rPr>
              <a:t>unidades</a:t>
            </a:r>
            <a:r>
              <a:rPr lang="en-US" dirty="0">
                <a:solidFill>
                  <a:srgbClr val="000000"/>
                </a:solidFill>
                <a:cs typeface="+mn-cs"/>
              </a:rPr>
              <a:t> de tempo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tempo real). </a:t>
            </a:r>
            <a:r>
              <a:rPr lang="en-US" dirty="0" err="1">
                <a:solidFill>
                  <a:srgbClr val="000000"/>
                </a:solidFill>
                <a:cs typeface="+mn-cs"/>
              </a:rPr>
              <a:t>Assim</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produzida</a:t>
            </a:r>
            <a:r>
              <a:rPr lang="en-US" dirty="0">
                <a:solidFill>
                  <a:srgbClr val="000000"/>
                </a:solidFill>
                <a:cs typeface="+mn-cs"/>
              </a:rPr>
              <a:t> e </a:t>
            </a:r>
            <a:r>
              <a:rPr lang="en-US" dirty="0" err="1">
                <a:solidFill>
                  <a:srgbClr val="000000"/>
                </a:solidFill>
                <a:cs typeface="+mn-cs"/>
              </a:rPr>
              <a:t>consumida</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liquidada</a:t>
            </a:r>
            <a:r>
              <a:rPr lang="en-US" dirty="0">
                <a:solidFill>
                  <a:srgbClr val="000000"/>
                </a:solidFill>
                <a:cs typeface="+mn-cs"/>
              </a:rPr>
              <a:t> com </a:t>
            </a:r>
            <a:r>
              <a:rPr lang="en-US" dirty="0" err="1">
                <a:solidFill>
                  <a:srgbClr val="000000"/>
                </a:solidFill>
                <a:cs typeface="+mn-cs"/>
              </a:rPr>
              <a:t>muita</a:t>
            </a:r>
            <a:r>
              <a:rPr lang="en-US" dirty="0">
                <a:solidFill>
                  <a:srgbClr val="000000"/>
                </a:solidFill>
                <a:cs typeface="+mn-cs"/>
              </a:rPr>
              <a:t> </a:t>
            </a:r>
            <a:r>
              <a:rPr lang="en-US" dirty="0" err="1">
                <a:solidFill>
                  <a:srgbClr val="000000"/>
                </a:solidFill>
                <a:cs typeface="+mn-cs"/>
              </a:rPr>
              <a:t>precisão</a:t>
            </a:r>
            <a:r>
              <a:rPr lang="en-US" dirty="0">
                <a:solidFill>
                  <a:srgbClr val="000000"/>
                </a:solidFill>
                <a:cs typeface="+mn-cs"/>
              </a:rPr>
              <a:t> a </a:t>
            </a:r>
            <a:r>
              <a:rPr lang="en-US" dirty="0" err="1">
                <a:solidFill>
                  <a:srgbClr val="000000"/>
                </a:solidFill>
                <a:cs typeface="+mn-cs"/>
              </a:rPr>
              <a:t>preços</a:t>
            </a:r>
            <a:r>
              <a:rPr lang="en-US" dirty="0">
                <a:solidFill>
                  <a:srgbClr val="000000"/>
                </a:solidFill>
                <a:cs typeface="+mn-cs"/>
              </a:rPr>
              <a:t> </a:t>
            </a:r>
            <a:r>
              <a:rPr lang="en-US" dirty="0" err="1">
                <a:solidFill>
                  <a:srgbClr val="000000"/>
                </a:solidFill>
                <a:cs typeface="+mn-cs"/>
              </a:rPr>
              <a:t>variáveis</a:t>
            </a:r>
            <a:r>
              <a:rPr lang="en-US" dirty="0">
                <a:solidFill>
                  <a:srgbClr val="000000"/>
                </a:solidFill>
                <a:cs typeface="+mn-cs"/>
              </a:rPr>
              <a:t>. </a:t>
            </a:r>
            <a:r>
              <a:rPr lang="en-US" dirty="0" err="1">
                <a:solidFill>
                  <a:srgbClr val="000000"/>
                </a:solidFill>
                <a:cs typeface="+mn-cs"/>
              </a:rPr>
              <a:t>Curiosamente</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física</a:t>
            </a:r>
            <a:r>
              <a:rPr lang="en-US" dirty="0">
                <a:solidFill>
                  <a:srgbClr val="000000"/>
                </a:solidFill>
                <a:cs typeface="+mn-cs"/>
              </a:rPr>
              <a:t> </a:t>
            </a:r>
            <a:r>
              <a:rPr lang="en-US" dirty="0" err="1">
                <a:solidFill>
                  <a:srgbClr val="000000"/>
                </a:solidFill>
                <a:cs typeface="+mn-cs"/>
              </a:rPr>
              <a:t>continuaria</a:t>
            </a:r>
            <a:r>
              <a:rPr lang="en-US" dirty="0">
                <a:solidFill>
                  <a:srgbClr val="000000"/>
                </a:solidFill>
                <a:cs typeface="+mn-cs"/>
              </a:rPr>
              <a:t> a </a:t>
            </a:r>
            <a:r>
              <a:rPr lang="en-US" dirty="0" err="1">
                <a:solidFill>
                  <a:srgbClr val="000000"/>
                </a:solidFill>
                <a:cs typeface="+mn-cs"/>
              </a:rPr>
              <a:t>fluir</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usuário</a:t>
            </a:r>
            <a:r>
              <a:rPr lang="en-US" dirty="0">
                <a:solidFill>
                  <a:srgbClr val="000000"/>
                </a:solidFill>
                <a:cs typeface="+mn-cs"/>
              </a:rPr>
              <a:t> final </a:t>
            </a:r>
            <a:r>
              <a:rPr lang="en-US" dirty="0" err="1">
                <a:solidFill>
                  <a:srgbClr val="000000"/>
                </a:solidFill>
                <a:cs typeface="+mn-cs"/>
              </a:rPr>
              <a:t>diretamente</a:t>
            </a:r>
            <a:r>
              <a:rPr lang="en-US" dirty="0">
                <a:solidFill>
                  <a:srgbClr val="000000"/>
                </a:solidFill>
                <a:cs typeface="+mn-cs"/>
              </a:rPr>
              <a:t> do </a:t>
            </a:r>
            <a:r>
              <a:rPr lang="en-US" dirty="0" err="1">
                <a:solidFill>
                  <a:srgbClr val="000000"/>
                </a:solidFill>
                <a:cs typeface="+mn-cs"/>
              </a:rPr>
              <a:t>gerador</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próximo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caso</a:t>
            </a:r>
            <a:r>
              <a:rPr lang="en-US" dirty="0">
                <a:solidFill>
                  <a:srgbClr val="000000"/>
                </a:solidFill>
                <a:cs typeface="+mn-cs"/>
              </a:rPr>
              <a:t> </a:t>
            </a:r>
            <a:r>
              <a:rPr lang="en-US" dirty="0" err="1">
                <a:solidFill>
                  <a:srgbClr val="000000"/>
                </a:solidFill>
                <a:cs typeface="+mn-cs"/>
              </a:rPr>
              <a:t>hoje</a:t>
            </a:r>
            <a:r>
              <a:rPr lang="en-US" dirty="0">
                <a:solidFill>
                  <a:srgbClr val="000000"/>
                </a:solidFill>
                <a:cs typeface="+mn-cs"/>
              </a:rPr>
              <a:t>. Um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a:t>
            </a:r>
            <a:r>
              <a:rPr lang="en-US" dirty="0" err="1">
                <a:solidFill>
                  <a:srgbClr val="000000"/>
                </a:solidFill>
                <a:cs typeface="+mn-cs"/>
              </a:rPr>
              <a:t>simplificado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levaria</a:t>
            </a:r>
            <a:r>
              <a:rPr lang="en-US" dirty="0">
                <a:solidFill>
                  <a:srgbClr val="000000"/>
                </a:solidFill>
                <a:cs typeface="+mn-cs"/>
              </a:rPr>
              <a:t> a </a:t>
            </a:r>
            <a:r>
              <a:rPr lang="en-US" dirty="0" err="1">
                <a:solidFill>
                  <a:srgbClr val="000000"/>
                </a:solidFill>
                <a:cs typeface="+mn-cs"/>
              </a:rPr>
              <a:t>menos</a:t>
            </a:r>
            <a:r>
              <a:rPr lang="en-US" dirty="0">
                <a:solidFill>
                  <a:srgbClr val="000000"/>
                </a:solidFill>
                <a:cs typeface="+mn-cs"/>
              </a:rPr>
              <a:t>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sendo</a:t>
            </a:r>
            <a:r>
              <a:rPr lang="en-US" dirty="0">
                <a:solidFill>
                  <a:srgbClr val="000000"/>
                </a:solidFill>
                <a:cs typeface="+mn-cs"/>
              </a:rPr>
              <a:t> </a:t>
            </a:r>
            <a:r>
              <a:rPr lang="en-US" dirty="0" err="1">
                <a:solidFill>
                  <a:srgbClr val="000000"/>
                </a:solidFill>
                <a:cs typeface="+mn-cs"/>
              </a:rPr>
              <a:t>cobrada</a:t>
            </a:r>
            <a:r>
              <a:rPr lang="en-US" dirty="0">
                <a:solidFill>
                  <a:srgbClr val="000000"/>
                </a:solidFill>
                <a:cs typeface="+mn-cs"/>
              </a:rPr>
              <a:t> dos </a:t>
            </a:r>
            <a:r>
              <a:rPr lang="en-US" dirty="0" err="1">
                <a:solidFill>
                  <a:srgbClr val="000000"/>
                </a:solidFill>
                <a:cs typeface="+mn-cs"/>
              </a:rPr>
              <a:t>participantes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163</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407679" y="5946039"/>
            <a:ext cx="6726876"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21: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Transformação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estruturas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introdução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modelo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descentralizada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estudo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PwC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 Uma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oportunidade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produtores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Traditional processes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Consumidores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tornar</a:t>
            </a:r>
            <a:r>
              <a:rPr lang="en-US" dirty="0">
                <a:ea typeface="Times New Roman" panose="02020603050405020304" pitchFamily="18" charset="0"/>
              </a:rPr>
              <a:t> </a:t>
            </a:r>
            <a:r>
              <a:rPr lang="en-US" dirty="0" err="1">
                <a:ea typeface="Times New Roman" panose="02020603050405020304" pitchFamily="18" charset="0"/>
              </a:rPr>
              <a:t>gerentes</a:t>
            </a:r>
            <a:r>
              <a:rPr lang="en-US" dirty="0">
                <a:ea typeface="Times New Roman" panose="02020603050405020304" pitchFamily="18" charset="0"/>
              </a:rPr>
              <a:t> de </a:t>
            </a:r>
            <a:r>
              <a:rPr lang="en-US" dirty="0" err="1">
                <a:ea typeface="Times New Roman" panose="02020603050405020304" pitchFamily="18" charset="0"/>
              </a:rPr>
              <a:t>grupo</a:t>
            </a:r>
            <a:r>
              <a:rPr lang="en-US" dirty="0">
                <a:ea typeface="Times New Roman" panose="02020603050405020304" pitchFamily="18" charset="0"/>
              </a:rPr>
              <a:t> de </a:t>
            </a:r>
            <a:r>
              <a:rPr lang="en-US" dirty="0" err="1">
                <a:ea typeface="Times New Roman" panose="02020603050405020304" pitchFamily="18" charset="0"/>
              </a:rPr>
              <a:t>balanceamento</a:t>
            </a:r>
            <a:r>
              <a:rPr lang="en-US" dirty="0">
                <a:ea typeface="Times New Roman" panose="02020603050405020304" pitchFamily="18" charset="0"/>
              </a:rPr>
              <a:t> e </a:t>
            </a:r>
            <a:r>
              <a:rPr lang="en-US" dirty="0" err="1">
                <a:ea typeface="Times New Roman" panose="02020603050405020304" pitchFamily="18" charset="0"/>
              </a:rPr>
              <a:t>cumprir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de </a:t>
            </a:r>
            <a:r>
              <a:rPr lang="en-US" dirty="0" err="1">
                <a:ea typeface="Times New Roman" panose="02020603050405020304" pitchFamily="18" charset="0"/>
              </a:rPr>
              <a:t>segurança</a:t>
            </a:r>
            <a:r>
              <a:rPr lang="en-US" dirty="0">
                <a:ea typeface="Times New Roman" panose="02020603050405020304" pitchFamily="18" charset="0"/>
              </a:rPr>
              <a:t> e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risco</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papel</a:t>
            </a:r>
            <a:r>
              <a:rPr lang="en-US" dirty="0">
                <a:ea typeface="Times New Roman" panose="02020603050405020304" pitchFamily="18" charset="0"/>
              </a:rPr>
              <a:t> de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de </a:t>
            </a:r>
            <a:r>
              <a:rPr lang="en-US" dirty="0" err="1">
                <a:ea typeface="Times New Roman" panose="02020603050405020304" pitchFamily="18" charset="0"/>
              </a:rPr>
              <a:t>enviar</a:t>
            </a:r>
            <a:r>
              <a:rPr lang="en-US" dirty="0">
                <a:ea typeface="Times New Roman" panose="02020603050405020304" pitchFamily="18" charset="0"/>
              </a:rPr>
              <a:t> as </a:t>
            </a:r>
            <a:r>
              <a:rPr lang="en-US" dirty="0" err="1">
                <a:ea typeface="Times New Roman" panose="02020603050405020304" pitchFamily="18" charset="0"/>
              </a:rPr>
              <a:t>próprias</a:t>
            </a:r>
            <a:r>
              <a:rPr lang="en-US" dirty="0">
                <a:ea typeface="Times New Roman" panose="02020603050405020304" pitchFamily="18" charset="0"/>
              </a:rPr>
              <a:t> </a:t>
            </a:r>
            <a:r>
              <a:rPr lang="en-US" dirty="0" err="1">
                <a:ea typeface="Times New Roman" panose="02020603050405020304" pitchFamily="18" charset="0"/>
              </a:rPr>
              <a:t>previsões</a:t>
            </a:r>
            <a:r>
              <a:rPr lang="en-US" dirty="0">
                <a:ea typeface="Times New Roman" panose="02020603050405020304" pitchFamily="18" charset="0"/>
              </a:rPr>
              <a:t> de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operador</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relevante</a:t>
            </a:r>
            <a:r>
              <a:rPr lang="en-US" dirty="0">
                <a:ea typeface="Times New Roman" panose="02020603050405020304" pitchFamily="18" charset="0"/>
              </a:rPr>
              <a:t>.</a:t>
            </a:r>
          </a:p>
          <a:p>
            <a:r>
              <a:rPr lang="en-US" dirty="0">
                <a:effectLst/>
                <a:ea typeface="Times New Roman" panose="02020603050405020304" pitchFamily="18" charset="0"/>
              </a:rPr>
              <a:t> </a:t>
            </a:r>
          </a:p>
          <a:p>
            <a:pPr algn="just"/>
            <a:endParaRPr lang="en-US" dirty="0">
              <a:ea typeface="Times New Roman" panose="02020603050405020304" pitchFamily="18" charset="0"/>
            </a:endParaRPr>
          </a:p>
          <a:p>
            <a:pPr algn="just"/>
            <a:endParaRPr lang="en-US" dirty="0">
              <a:ea typeface="Times New Roman" panose="02020603050405020304" pitchFamily="18" charset="0"/>
            </a:endParaRPr>
          </a:p>
          <a:p>
            <a:pPr algn="just"/>
            <a:endParaRPr lang="en-US" dirty="0">
              <a:effectLst/>
              <a:ea typeface="Times New Roman" panose="02020603050405020304" pitchFamily="18" charset="0"/>
            </a:endParaRPr>
          </a:p>
          <a:p>
            <a:pPr algn="just"/>
            <a:endParaRPr lang="en-US" dirty="0">
              <a:ea typeface="Times New Roman" panose="02020603050405020304" pitchFamily="18" charset="0"/>
            </a:endParaRPr>
          </a:p>
          <a:p>
            <a:pPr algn="just"/>
            <a:endParaRPr lang="x-none" dirty="0">
              <a:effectLst/>
              <a:ea typeface="Times New Roman" panose="02020603050405020304" pitchFamily="18" charset="0"/>
            </a:endParaRPr>
          </a:p>
          <a:p>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papel</a:t>
            </a:r>
            <a:r>
              <a:rPr lang="en-US" b="1" dirty="0">
                <a:solidFill>
                  <a:srgbClr val="F79037"/>
                </a:solidFill>
                <a:ea typeface="Times New Roman" panose="02020603050405020304" pitchFamily="18" charset="0"/>
              </a:rPr>
              <a:t> dos </a:t>
            </a:r>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medidores</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precisariam</a:t>
            </a:r>
            <a:r>
              <a:rPr lang="en-US" dirty="0">
                <a:ea typeface="Times New Roman" panose="02020603050405020304" pitchFamily="18" charset="0"/>
              </a:rPr>
              <a:t> de </a:t>
            </a:r>
            <a:r>
              <a:rPr lang="en-US" dirty="0" err="1">
                <a:ea typeface="Times New Roman" panose="02020603050405020304" pitchFamily="18" charset="0"/>
              </a:rPr>
              <a:t>coletar</a:t>
            </a:r>
            <a:r>
              <a:rPr lang="en-US" dirty="0">
                <a:ea typeface="Times New Roman" panose="02020603050405020304" pitchFamily="18" charset="0"/>
              </a:rPr>
              <a:t> e registrar dados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conta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de </a:t>
            </a:r>
            <a:r>
              <a:rPr lang="en-US" dirty="0" err="1">
                <a:ea typeface="Times New Roman" panose="02020603050405020304" pitchFamily="18" charset="0"/>
              </a:rPr>
              <a:t>consumo</a:t>
            </a:r>
            <a:r>
              <a:rPr lang="en-US" dirty="0">
                <a:ea typeface="Times New Roman" panose="02020603050405020304" pitchFamily="18" charset="0"/>
              </a:rPr>
              <a:t> 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trocados</a:t>
            </a:r>
            <a:r>
              <a:rPr lang="en-US" dirty="0">
                <a:ea typeface="Times New Roman" panose="02020603050405020304" pitchFamily="18" charset="0"/>
              </a:rPr>
              <a:t> de forma </a:t>
            </a:r>
            <a:r>
              <a:rPr lang="en-US" dirty="0" err="1">
                <a:ea typeface="Times New Roman" panose="02020603050405020304" pitchFamily="18" charset="0"/>
              </a:rPr>
              <a:t>automática</a:t>
            </a:r>
            <a:r>
              <a:rPr lang="en-US" dirty="0">
                <a:ea typeface="Times New Roman" panose="02020603050405020304" pitchFamily="18" charset="0"/>
              </a:rPr>
              <a:t> e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necessários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determinar</a:t>
            </a:r>
            <a:r>
              <a:rPr lang="en-US" dirty="0">
                <a:ea typeface="Times New Roman" panose="02020603050405020304" pitchFamily="18" charset="0"/>
              </a:rPr>
              <a:t> as </a:t>
            </a:r>
            <a:r>
              <a:rPr lang="en-US" dirty="0" err="1">
                <a:ea typeface="Times New Roman" panose="02020603050405020304" pitchFamily="18" charset="0"/>
              </a:rPr>
              <a:t>tarifas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fornecidos</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oráculos</a:t>
            </a:r>
            <a:r>
              <a:rPr lang="en-US" dirty="0">
                <a:ea typeface="Times New Roman" panose="02020603050405020304" pitchFamily="18" charset="0"/>
              </a:rPr>
              <a:t>. A </a:t>
            </a:r>
            <a:r>
              <a:rPr lang="en-US" dirty="0" err="1">
                <a:ea typeface="Times New Roman" panose="02020603050405020304" pitchFamily="18" charset="0"/>
              </a:rPr>
              <a:t>responsabilidade</a:t>
            </a:r>
            <a:r>
              <a:rPr lang="en-US" dirty="0">
                <a:ea typeface="Times New Roman" panose="02020603050405020304" pitchFamily="18" charset="0"/>
              </a:rPr>
              <a:t> dos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limitada</a:t>
            </a:r>
            <a:r>
              <a:rPr lang="en-US" dirty="0">
                <a:ea typeface="Times New Roman" panose="02020603050405020304" pitchFamily="18" charset="0"/>
              </a:rPr>
              <a:t> a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medidores</a:t>
            </a:r>
            <a:r>
              <a:rPr lang="en-US" dirty="0">
                <a:ea typeface="Times New Roman" panose="02020603050405020304" pitchFamily="18" charset="0"/>
              </a:rPr>
              <a:t> e </a:t>
            </a:r>
            <a:r>
              <a:rPr lang="en-US" dirty="0" err="1">
                <a:ea typeface="Times New Roman" panose="02020603050405020304" pitchFamily="18" charset="0"/>
              </a:rPr>
              <a:t>oráculos</a:t>
            </a:r>
            <a:r>
              <a:rPr lang="en-US" dirty="0">
                <a:ea typeface="Times New Roman" panose="02020603050405020304" pitchFamily="18" charset="0"/>
              </a:rPr>
              <a:t> </a:t>
            </a:r>
            <a:r>
              <a:rPr lang="en-US" dirty="0" err="1">
                <a:ea typeface="Times New Roman" panose="02020603050405020304" pitchFamily="18" charset="0"/>
              </a:rPr>
              <a:t>confiáveis</a:t>
            </a:r>
            <a:r>
              <a:rPr lang="en-US" dirty="0">
                <a:ea typeface="Times New Roman" panose="02020603050405020304" pitchFamily="18" charset="0"/>
              </a:rPr>
              <a:t> e </a:t>
            </a:r>
            <a:r>
              <a:rPr lang="en-US" dirty="0" err="1">
                <a:ea typeface="Times New Roman" panose="02020603050405020304" pitchFamily="18" charset="0"/>
              </a:rPr>
              <a:t>invioláveis</a:t>
            </a:r>
            <a:r>
              <a:rPr lang="en-US" dirty="0">
                <a:ea typeface="Times New Roman" panose="02020603050405020304" pitchFamily="18" charset="0"/>
              </a:rPr>
              <a:t>.</a:t>
            </a:r>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Processes in a blockchain-based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tx1"/>
                </a:solidFill>
              </a:rPr>
              <a:t>Como </a:t>
            </a:r>
            <a:r>
              <a:rPr lang="en-US" dirty="0" err="1">
                <a:solidFill>
                  <a:schemeClr val="tx1"/>
                </a:solidFill>
              </a:rPr>
              <a:t>é</a:t>
            </a:r>
            <a:r>
              <a:rPr lang="en-US" dirty="0">
                <a:solidFill>
                  <a:schemeClr val="tx1"/>
                </a:solidFill>
              </a:rPr>
              <a:t> </a:t>
            </a:r>
            <a:r>
              <a:rPr lang="en-US" dirty="0" err="1">
                <a:solidFill>
                  <a:schemeClr val="tx1"/>
                </a:solidFill>
              </a:rPr>
              <a:t>mostrado</a:t>
            </a:r>
            <a:r>
              <a:rPr lang="en-US" dirty="0">
                <a:solidFill>
                  <a:schemeClr val="tx1"/>
                </a:solidFill>
              </a:rPr>
              <a:t>, a </a:t>
            </a:r>
            <a:r>
              <a:rPr lang="en-US" dirty="0" err="1">
                <a:solidFill>
                  <a:schemeClr val="tx1"/>
                </a:solidFill>
              </a:rPr>
              <a:t>tecnologia</a:t>
            </a:r>
            <a:r>
              <a:rPr lang="en-US" dirty="0">
                <a:solidFill>
                  <a:schemeClr val="tx1"/>
                </a:solidFill>
              </a:rPr>
              <a:t> </a:t>
            </a:r>
            <a:r>
              <a:rPr lang="en-US" dirty="0" err="1">
                <a:solidFill>
                  <a:schemeClr val="tx1"/>
                </a:solidFill>
              </a:rPr>
              <a:t>blockchain</a:t>
            </a:r>
            <a:r>
              <a:rPr lang="en-US" dirty="0">
                <a:solidFill>
                  <a:schemeClr val="tx1"/>
                </a:solidFill>
              </a:rPr>
              <a:t> </a:t>
            </a:r>
            <a:r>
              <a:rPr lang="en-US" dirty="0" err="1">
                <a:solidFill>
                  <a:schemeClr val="tx1"/>
                </a:solidFill>
              </a:rPr>
              <a:t>permite</a:t>
            </a:r>
            <a:r>
              <a:rPr lang="en-US" dirty="0">
                <a:solidFill>
                  <a:schemeClr val="tx1"/>
                </a:solidFill>
              </a:rPr>
              <a:t> </a:t>
            </a:r>
            <a:r>
              <a:rPr lang="en-US" dirty="0" err="1">
                <a:solidFill>
                  <a:schemeClr val="tx1"/>
                </a:solidFill>
              </a:rPr>
              <a:t>relações</a:t>
            </a:r>
            <a:r>
              <a:rPr lang="en-US" dirty="0">
                <a:solidFill>
                  <a:schemeClr val="tx1"/>
                </a:solidFill>
              </a:rPr>
              <a:t> </a:t>
            </a:r>
            <a:r>
              <a:rPr lang="en-US" dirty="0" err="1">
                <a:solidFill>
                  <a:schemeClr val="tx1"/>
                </a:solidFill>
              </a:rPr>
              <a:t>contratuais</a:t>
            </a:r>
            <a:r>
              <a:rPr lang="en-US" dirty="0">
                <a:solidFill>
                  <a:schemeClr val="tx1"/>
                </a:solidFill>
              </a:rPr>
              <a:t> </a:t>
            </a:r>
            <a:r>
              <a:rPr lang="en-US" dirty="0" err="1">
                <a:solidFill>
                  <a:schemeClr val="tx1"/>
                </a:solidFill>
              </a:rPr>
              <a:t>diretas</a:t>
            </a:r>
            <a:r>
              <a:rPr lang="en-US" dirty="0">
                <a:solidFill>
                  <a:schemeClr val="tx1"/>
                </a:solidFill>
              </a:rPr>
              <a:t> entre </a:t>
            </a:r>
            <a:r>
              <a:rPr lang="en-US" dirty="0" err="1">
                <a:solidFill>
                  <a:schemeClr val="tx1"/>
                </a:solidFill>
              </a:rPr>
              <a:t>consumidores</a:t>
            </a:r>
            <a:r>
              <a:rPr lang="en-US" dirty="0">
                <a:solidFill>
                  <a:schemeClr val="tx1"/>
                </a:solidFill>
              </a:rPr>
              <a:t> e </a:t>
            </a:r>
            <a:r>
              <a:rPr lang="en-US" dirty="0" err="1">
                <a:solidFill>
                  <a:schemeClr val="tx1"/>
                </a:solidFill>
              </a:rPr>
              <a:t>produtores</a:t>
            </a:r>
            <a:r>
              <a:rPr lang="en-US" dirty="0">
                <a:solidFill>
                  <a:schemeClr val="tx1"/>
                </a:solidFill>
              </a:rPr>
              <a:t> de </a:t>
            </a:r>
            <a:r>
              <a:rPr lang="en-US" dirty="0" err="1">
                <a:solidFill>
                  <a:schemeClr val="tx1"/>
                </a:solidFill>
              </a:rPr>
              <a:t>energia</a:t>
            </a:r>
            <a:r>
              <a:rPr lang="en-US" dirty="0">
                <a:solidFill>
                  <a:schemeClr val="tx1"/>
                </a:solidFill>
              </a:rPr>
              <a:t>. </a:t>
            </a:r>
            <a:r>
              <a:rPr lang="en-US" dirty="0" err="1">
                <a:solidFill>
                  <a:schemeClr val="tx1"/>
                </a:solidFill>
              </a:rPr>
              <a:t>Tanto</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consumidores</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produtores</a:t>
            </a:r>
            <a:r>
              <a:rPr lang="en-US" dirty="0">
                <a:solidFill>
                  <a:schemeClr val="tx1"/>
                </a:solidFill>
              </a:rPr>
              <a:t> de </a:t>
            </a:r>
            <a:r>
              <a:rPr lang="en-US" dirty="0" err="1">
                <a:solidFill>
                  <a:schemeClr val="tx1"/>
                </a:solidFill>
              </a:rPr>
              <a:t>energia</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atuar</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prosumidores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resultaria</a:t>
            </a:r>
            <a:r>
              <a:rPr lang="en-US" dirty="0">
                <a:solidFill>
                  <a:schemeClr val="tx1"/>
                </a:solidFill>
              </a:rPr>
              <a:t> </a:t>
            </a:r>
            <a:r>
              <a:rPr lang="en-US" dirty="0" err="1">
                <a:solidFill>
                  <a:schemeClr val="tx1"/>
                </a:solidFill>
              </a:rPr>
              <a:t>nas</a:t>
            </a:r>
            <a:r>
              <a:rPr lang="en-US" dirty="0">
                <a:solidFill>
                  <a:schemeClr val="tx1"/>
                </a:solidFill>
              </a:rPr>
              <a:t> </a:t>
            </a:r>
            <a:r>
              <a:rPr lang="en-US" dirty="0" err="1">
                <a:solidFill>
                  <a:schemeClr val="tx1"/>
                </a:solidFill>
              </a:rPr>
              <a:t>seguintes</a:t>
            </a:r>
            <a:r>
              <a:rPr lang="en-US" dirty="0">
                <a:solidFill>
                  <a:schemeClr val="tx1"/>
                </a:solidFill>
              </a:rPr>
              <a:t> </a:t>
            </a:r>
            <a:r>
              <a:rPr lang="en-US" dirty="0" err="1">
                <a:solidFill>
                  <a:schemeClr val="tx1"/>
                </a:solidFill>
              </a:rPr>
              <a:t>alterações</a:t>
            </a:r>
            <a:r>
              <a:rPr lang="en-US" dirty="0">
                <a:solidFill>
                  <a:schemeClr val="tx1"/>
                </a:solidFill>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164</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611516" y="665164"/>
            <a:ext cx="6357032"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sistema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distribuição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distribuição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receberiam</a:t>
            </a:r>
            <a:r>
              <a:rPr lang="en-US" dirty="0">
                <a:ea typeface="Times New Roman" panose="02020603050405020304" pitchFamily="18" charset="0"/>
              </a:rPr>
              <a:t> as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necessárias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cobrar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clientes</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a:t>
            </a:r>
          </a:p>
          <a:p>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sistema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transmissão</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Se o </a:t>
            </a:r>
            <a:r>
              <a:rPr lang="en-US" dirty="0" err="1">
                <a:ea typeface="Times New Roman" panose="02020603050405020304" pitchFamily="18" charset="0"/>
              </a:rPr>
              <a:t>modelo</a:t>
            </a:r>
            <a:r>
              <a:rPr lang="en-US" dirty="0">
                <a:ea typeface="Times New Roman" panose="02020603050405020304" pitchFamily="18" charset="0"/>
              </a:rPr>
              <a:t> de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descentralizadas</a:t>
            </a:r>
            <a:r>
              <a:rPr lang="en-US" dirty="0">
                <a:ea typeface="Times New Roman" panose="02020603050405020304" pitchFamily="18" charset="0"/>
              </a:rPr>
              <a:t> for </a:t>
            </a:r>
            <a:r>
              <a:rPr lang="en-US" dirty="0" err="1">
                <a:ea typeface="Times New Roman" panose="02020603050405020304" pitchFamily="18" charset="0"/>
              </a:rPr>
              <a:t>totalmente</a:t>
            </a:r>
            <a:r>
              <a:rPr lang="en-US" dirty="0">
                <a:ea typeface="Times New Roman" panose="02020603050405020304" pitchFamily="18" charset="0"/>
              </a:rPr>
              <a:t> </a:t>
            </a:r>
            <a:r>
              <a:rPr lang="en-US" dirty="0" err="1">
                <a:ea typeface="Times New Roman" panose="02020603050405020304" pitchFamily="18" charset="0"/>
              </a:rPr>
              <a:t>implementado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transmissão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precisarão</a:t>
            </a:r>
            <a:r>
              <a:rPr lang="en-US" dirty="0">
                <a:ea typeface="Times New Roman" panose="02020603050405020304" pitchFamily="18" charset="0"/>
              </a:rPr>
              <a:t> de </a:t>
            </a:r>
            <a:r>
              <a:rPr lang="en-US" dirty="0" err="1">
                <a:ea typeface="Times New Roman" panose="02020603050405020304" pitchFamily="18" charset="0"/>
              </a:rPr>
              <a:t>receber</a:t>
            </a:r>
            <a:r>
              <a:rPr lang="en-US" dirty="0">
                <a:ea typeface="Times New Roman" panose="02020603050405020304" pitchFamily="18" charset="0"/>
              </a:rPr>
              <a:t> dados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compensação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executadas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tempo real e </a:t>
            </a:r>
            <a:r>
              <a:rPr lang="en-US" dirty="0" err="1">
                <a:ea typeface="Times New Roman" panose="02020603050405020304" pitchFamily="18" charset="0"/>
              </a:rPr>
              <a:t>liquidadas</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com base no </a:t>
            </a:r>
            <a:r>
              <a:rPr lang="en-US" dirty="0" err="1">
                <a:ea typeface="Times New Roman" panose="02020603050405020304" pitchFamily="18" charset="0"/>
              </a:rPr>
              <a:t>consumo</a:t>
            </a:r>
            <a:r>
              <a:rPr lang="en-US" dirty="0">
                <a:ea typeface="Times New Roman" panose="02020603050405020304" pitchFamily="18" charset="0"/>
              </a:rPr>
              <a:t> real.</a:t>
            </a:r>
          </a:p>
          <a:p>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Regulação</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mercado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financeiro</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Se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forem</a:t>
            </a:r>
            <a:r>
              <a:rPr lang="en-US" dirty="0">
                <a:ea typeface="Times New Roman" panose="02020603050405020304" pitchFamily="18" charset="0"/>
              </a:rPr>
              <a:t> </a:t>
            </a:r>
            <a:r>
              <a:rPr lang="en-US" dirty="0" err="1">
                <a:ea typeface="Times New Roman" panose="02020603050405020304" pitchFamily="18" charset="0"/>
              </a:rPr>
              <a:t>tratadas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bancos</a:t>
            </a:r>
            <a:r>
              <a:rPr lang="en-US" dirty="0">
                <a:ea typeface="Times New Roman" panose="02020603050405020304" pitchFamily="18" charset="0"/>
              </a:rPr>
              <a:t>, mas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peer-to-peer, a </a:t>
            </a:r>
            <a:r>
              <a:rPr lang="en-US" dirty="0" err="1">
                <a:ea typeface="Times New Roman" panose="02020603050405020304" pitchFamily="18" charset="0"/>
              </a:rPr>
              <a:t>responsabilidade</a:t>
            </a:r>
            <a:r>
              <a:rPr lang="en-US" dirty="0">
                <a:ea typeface="Times New Roman" panose="02020603050405020304" pitchFamily="18" charset="0"/>
              </a:rPr>
              <a:t> de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sejam</a:t>
            </a:r>
            <a:r>
              <a:rPr lang="en-US" dirty="0">
                <a:ea typeface="Times New Roman" panose="02020603050405020304" pitchFamily="18" charset="0"/>
              </a:rPr>
              <a:t> </a:t>
            </a:r>
            <a:r>
              <a:rPr lang="en-US" dirty="0" err="1">
                <a:ea typeface="Times New Roman" panose="02020603050405020304" pitchFamily="18" charset="0"/>
              </a:rPr>
              <a:t>devidamente</a:t>
            </a:r>
            <a:r>
              <a:rPr lang="en-US" dirty="0">
                <a:ea typeface="Times New Roman" panose="02020603050405020304" pitchFamily="18" charset="0"/>
              </a:rPr>
              <a:t> </a:t>
            </a:r>
            <a:r>
              <a:rPr lang="en-US" dirty="0" err="1">
                <a:ea typeface="Times New Roman" panose="02020603050405020304" pitchFamily="18" charset="0"/>
              </a:rPr>
              <a:t>liquidadas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mudará</a:t>
            </a:r>
            <a:r>
              <a:rPr lang="en-US" dirty="0">
                <a:ea typeface="Times New Roman" panose="02020603050405020304" pitchFamily="18" charset="0"/>
              </a:rPr>
              <a:t>. </a:t>
            </a:r>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fosse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impor</a:t>
            </a:r>
            <a:r>
              <a:rPr lang="en-US" dirty="0">
                <a:ea typeface="Times New Roman" panose="02020603050405020304" pitchFamily="18" charset="0"/>
              </a:rPr>
              <a:t> </a:t>
            </a:r>
            <a:r>
              <a:rPr lang="en-US" dirty="0" err="1">
                <a:ea typeface="Times New Roman" panose="02020603050405020304" pitchFamily="18" charset="0"/>
              </a:rPr>
              <a:t>tal</a:t>
            </a:r>
            <a:r>
              <a:rPr lang="en-US" dirty="0">
                <a:ea typeface="Times New Roman" panose="02020603050405020304" pitchFamily="18" charset="0"/>
              </a:rPr>
              <a:t> </a:t>
            </a:r>
            <a:r>
              <a:rPr lang="en-US" dirty="0" err="1">
                <a:ea typeface="Times New Roman" panose="02020603050405020304" pitchFamily="18" charset="0"/>
              </a:rPr>
              <a:t>obrigação</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causar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sobrecarga</a:t>
            </a:r>
            <a:r>
              <a:rPr lang="en-US" dirty="0">
                <a:ea typeface="Times New Roman" panose="02020603050405020304" pitchFamily="18" charset="0"/>
              </a:rPr>
              <a:t> </a:t>
            </a:r>
            <a:r>
              <a:rPr lang="en-US" dirty="0" err="1">
                <a:ea typeface="Times New Roman" panose="02020603050405020304" pitchFamily="18" charset="0"/>
              </a:rPr>
              <a:t>administrativa</a:t>
            </a:r>
            <a:r>
              <a:rPr lang="en-US" dirty="0">
                <a:ea typeface="Times New Roman" panose="02020603050405020304" pitchFamily="18" charset="0"/>
              </a:rPr>
              <a:t> </a:t>
            </a:r>
            <a:r>
              <a:rPr lang="en-US" dirty="0" err="1">
                <a:ea typeface="Times New Roman" panose="02020603050405020304" pitchFamily="18" charset="0"/>
              </a:rPr>
              <a:t>insuportável</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invés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t>
            </a:r>
            <a:r>
              <a:rPr lang="en-US" dirty="0" err="1">
                <a:ea typeface="Times New Roman" panose="02020603050405020304" pitchFamily="18" charset="0"/>
              </a:rPr>
              <a:t>necessária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entidade</a:t>
            </a:r>
            <a:r>
              <a:rPr lang="en-US" dirty="0">
                <a:ea typeface="Times New Roman" panose="02020603050405020304" pitchFamily="18" charset="0"/>
              </a:rPr>
              <a:t> </a:t>
            </a:r>
            <a:r>
              <a:rPr lang="en-US" dirty="0" err="1">
                <a:ea typeface="Times New Roman" panose="02020603050405020304" pitchFamily="18" charset="0"/>
              </a:rPr>
              <a:t>responsável</a:t>
            </a:r>
            <a:r>
              <a:rPr lang="en-US" dirty="0">
                <a:ea typeface="Times New Roman" panose="02020603050405020304" pitchFamily="18" charset="0"/>
              </a:rPr>
              <a:t> real,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um </a:t>
            </a:r>
            <a:r>
              <a:rPr lang="en-US" dirty="0" err="1">
                <a:ea typeface="Times New Roman" panose="02020603050405020304" pitchFamily="18" charset="0"/>
              </a:rPr>
              <a:t>operador</a:t>
            </a:r>
            <a:r>
              <a:rPr lang="en-US" dirty="0">
                <a:ea typeface="Times New Roman" panose="02020603050405020304" pitchFamily="18" charset="0"/>
              </a:rPr>
              <a:t> de </a:t>
            </a:r>
            <a:r>
              <a:rPr lang="en-US" dirty="0" err="1">
                <a:ea typeface="Times New Roman" panose="02020603050405020304" pitchFamily="18" charset="0"/>
              </a:rPr>
              <a:t>plataforma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atendesse</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a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preenchidos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provedor</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da </a:t>
            </a:r>
            <a:r>
              <a:rPr lang="en-US" dirty="0" err="1">
                <a:ea typeface="Times New Roman" panose="02020603050405020304" pitchFamily="18" charset="0"/>
              </a:rPr>
              <a:t>respectiva</a:t>
            </a:r>
            <a:r>
              <a:rPr lang="en-US" dirty="0">
                <a:ea typeface="Times New Roman" panose="02020603050405020304" pitchFamily="18" charset="0"/>
              </a:rPr>
              <a:t> </a:t>
            </a:r>
            <a:r>
              <a:rPr lang="en-US" dirty="0" err="1">
                <a:ea typeface="Times New Roman" panose="02020603050405020304" pitchFamily="18" charset="0"/>
              </a:rPr>
              <a:t>legislação</a:t>
            </a:r>
            <a:r>
              <a:rPr lang="en-US" dirty="0">
                <a:ea typeface="Times New Roman" panose="02020603050405020304" pitchFamily="18" charset="0"/>
              </a:rPr>
              <a:t>.</a:t>
            </a:r>
          </a:p>
          <a:p>
            <a:r>
              <a:rPr lang="en-US" dirty="0" err="1">
                <a:ea typeface="Times New Roman" panose="02020603050405020304" pitchFamily="18" charset="0"/>
              </a:rPr>
              <a:t>Observar</a:t>
            </a:r>
            <a:r>
              <a:rPr lang="en-US" dirty="0">
                <a:ea typeface="Times New Roman" panose="02020603050405020304" pitchFamily="18" charset="0"/>
              </a:rPr>
              <a:t> a </a:t>
            </a:r>
            <a:r>
              <a:rPr lang="en-US" dirty="0" err="1">
                <a:ea typeface="Times New Roman" panose="02020603050405020304" pitchFamily="18" charset="0"/>
              </a:rPr>
              <a:t>transformação</a:t>
            </a:r>
            <a:r>
              <a:rPr lang="en-US" dirty="0">
                <a:ea typeface="Times New Roman" panose="02020603050405020304" pitchFamily="18" charset="0"/>
              </a:rPr>
              <a:t> </a:t>
            </a:r>
            <a:r>
              <a:rPr lang="en-US" dirty="0" err="1">
                <a:ea typeface="Times New Roman" panose="02020603050405020304" pitchFamily="18" charset="0"/>
              </a:rPr>
              <a:t>regulatória</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no </a:t>
            </a:r>
            <a:r>
              <a:rPr lang="en-US" dirty="0" err="1">
                <a:ea typeface="Times New Roman" panose="02020603050405020304" pitchFamily="18" charset="0"/>
              </a:rPr>
              <a:t>setor</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mostra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modelos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a </a:t>
            </a:r>
            <a:r>
              <a:rPr lang="en-US" dirty="0" err="1">
                <a:ea typeface="Times New Roman" panose="02020603050405020304" pitchFamily="18" charset="0"/>
              </a:rPr>
              <a:t>revisão</a:t>
            </a:r>
            <a:r>
              <a:rPr lang="en-US" dirty="0">
                <a:ea typeface="Times New Roman" panose="02020603050405020304" pitchFamily="18" charset="0"/>
              </a:rPr>
              <a:t> dos </a:t>
            </a:r>
            <a:r>
              <a:rPr lang="en-US" dirty="0" err="1">
                <a:ea typeface="Times New Roman" panose="02020603050405020304" pitchFamily="18" charset="0"/>
              </a:rPr>
              <a:t>relacionamentos</a:t>
            </a:r>
            <a:r>
              <a:rPr lang="en-US" dirty="0">
                <a:ea typeface="Times New Roman" panose="02020603050405020304" pitchFamily="18" charset="0"/>
              </a:rPr>
              <a:t> </a:t>
            </a:r>
            <a:r>
              <a:rPr lang="en-US" dirty="0" err="1">
                <a:ea typeface="Times New Roman" panose="02020603050405020304" pitchFamily="18" charset="0"/>
              </a:rPr>
              <a:t>existentes</a:t>
            </a:r>
            <a:r>
              <a:rPr lang="en-US" dirty="0">
                <a:ea typeface="Times New Roman" panose="02020603050405020304" pitchFamily="18" charset="0"/>
              </a:rPr>
              <a:t> com </a:t>
            </a:r>
            <a:r>
              <a:rPr lang="en-US" dirty="0" err="1">
                <a:ea typeface="Times New Roman" panose="02020603050405020304" pitchFamily="18" charset="0"/>
              </a:rPr>
              <a:t>clientes</a:t>
            </a:r>
            <a:r>
              <a:rPr lang="en-US" dirty="0">
                <a:ea typeface="Times New Roman" panose="02020603050405020304" pitchFamily="18" charset="0"/>
              </a:rPr>
              <a:t> e </a:t>
            </a:r>
            <a:r>
              <a:rPr lang="en-US" dirty="0" err="1">
                <a:ea typeface="Times New Roman" panose="02020603050405020304" pitchFamily="18" charset="0"/>
              </a:rPr>
              <a:t>fornecedores</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lei são </a:t>
            </a:r>
            <a:r>
              <a:rPr lang="en-US" dirty="0" err="1">
                <a:ea typeface="Times New Roman" panose="02020603050405020304" pitchFamily="18" charset="0"/>
              </a:rPr>
              <a:t>muito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do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pensar</a:t>
            </a:r>
            <a:r>
              <a:rPr lang="en-US" dirty="0">
                <a:ea typeface="Times New Roman" panose="02020603050405020304" pitchFamily="18" charset="0"/>
              </a:rPr>
              <a:t>. O </a:t>
            </a:r>
            <a:r>
              <a:rPr lang="en-US" dirty="0" err="1">
                <a:ea typeface="Times New Roman" panose="02020603050405020304" pitchFamily="18" charset="0"/>
              </a:rPr>
              <a:t>modelo</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idealista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autoridade</a:t>
            </a:r>
            <a:r>
              <a:rPr lang="en-US" dirty="0">
                <a:ea typeface="Times New Roman" panose="02020603050405020304" pitchFamily="18" charset="0"/>
              </a:rPr>
              <a:t> central </a:t>
            </a:r>
            <a:r>
              <a:rPr lang="en-US" dirty="0" err="1">
                <a:ea typeface="Times New Roman" panose="02020603050405020304" pitchFamily="18" charset="0"/>
              </a:rPr>
              <a:t>responsável</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opção</a:t>
            </a:r>
            <a:r>
              <a:rPr lang="en-US" dirty="0">
                <a:ea typeface="Times New Roman" panose="02020603050405020304" pitchFamily="18" charset="0"/>
              </a:rPr>
              <a:t> </a:t>
            </a:r>
            <a:r>
              <a:rPr lang="en-US" dirty="0" err="1">
                <a:ea typeface="Times New Roman" panose="02020603050405020304" pitchFamily="18" charset="0"/>
              </a:rPr>
              <a:t>viável</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exigiria</a:t>
            </a:r>
            <a:r>
              <a:rPr lang="en-US" dirty="0">
                <a:ea typeface="Times New Roman" panose="02020603050405020304" pitchFamily="18" charset="0"/>
              </a:rPr>
              <a:t> </a:t>
            </a:r>
            <a:r>
              <a:rPr lang="en-US" dirty="0" err="1">
                <a:ea typeface="Times New Roman" panose="02020603050405020304" pitchFamily="18" charset="0"/>
              </a:rPr>
              <a:t>regras</a:t>
            </a:r>
            <a:r>
              <a:rPr lang="en-US" dirty="0">
                <a:ea typeface="Times New Roman" panose="02020603050405020304" pitchFamily="18" charset="0"/>
              </a:rPr>
              <a:t> de </a:t>
            </a:r>
            <a:r>
              <a:rPr lang="en-US" dirty="0" err="1">
                <a:ea typeface="Times New Roman" panose="02020603050405020304" pitchFamily="18" charset="0"/>
              </a:rPr>
              <a:t>responsabilidade</a:t>
            </a:r>
            <a:r>
              <a:rPr lang="en-US" dirty="0">
                <a:ea typeface="Times New Roman" panose="02020603050405020304" pitchFamily="18" charset="0"/>
              </a:rPr>
              <a:t> </a:t>
            </a:r>
            <a:r>
              <a:rPr lang="en-US" dirty="0" err="1">
                <a:ea typeface="Times New Roman" panose="02020603050405020304" pitchFamily="18" charset="0"/>
              </a:rPr>
              <a:t>claras</a:t>
            </a:r>
            <a:r>
              <a:rPr lang="en-US" dirty="0">
                <a:ea typeface="Times New Roman" panose="02020603050405020304" pitchFamily="18" charset="0"/>
              </a:rPr>
              <a:t> e </a:t>
            </a:r>
            <a:r>
              <a:rPr lang="en-US" dirty="0" err="1">
                <a:ea typeface="Times New Roman" panose="02020603050405020304" pitchFamily="18" charset="0"/>
              </a:rPr>
              <a:t>transparentes</a:t>
            </a:r>
            <a:r>
              <a:rPr lang="en-US" dirty="0">
                <a:ea typeface="Times New Roman" panose="02020603050405020304" pitchFamily="18" charset="0"/>
              </a:rPr>
              <a:t> e </a:t>
            </a:r>
            <a:r>
              <a:rPr lang="en-US" dirty="0" err="1">
                <a:ea typeface="Times New Roman" panose="02020603050405020304" pitchFamily="18" charset="0"/>
              </a:rPr>
              <a:t>conformidade</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locais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tal</a:t>
            </a:r>
            <a:r>
              <a:rPr lang="en-US" dirty="0">
                <a:ea typeface="Times New Roman" panose="02020603050405020304" pitchFamily="18" charset="0"/>
              </a:rPr>
              <a:t> </a:t>
            </a:r>
            <a:r>
              <a:rPr lang="en-US" dirty="0" err="1">
                <a:ea typeface="Times New Roman" panose="02020603050405020304" pitchFamily="18" charset="0"/>
              </a:rPr>
              <a:t>plataforma</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operada</a:t>
            </a:r>
            <a:r>
              <a:rPr lang="en-US" dirty="0">
                <a:ea typeface="Times New Roman" panose="02020603050405020304" pitchFamily="18" charset="0"/>
              </a:rPr>
              <a:t> de forma </a:t>
            </a:r>
            <a:r>
              <a:rPr lang="en-US" dirty="0" err="1">
                <a:ea typeface="Times New Roman" panose="02020603050405020304" pitchFamily="18" charset="0"/>
              </a:rPr>
              <a:t>adequada</a:t>
            </a:r>
            <a:r>
              <a:rPr lang="en-US" dirty="0">
                <a:ea typeface="Times New Roman" panose="02020603050405020304" pitchFamily="18" charset="0"/>
              </a:rPr>
              <a:t> e </a:t>
            </a:r>
            <a:r>
              <a:rPr lang="en-US" dirty="0" err="1">
                <a:ea typeface="Times New Roman" panose="02020603050405020304" pitchFamily="18" charset="0"/>
              </a:rPr>
              <a:t>segura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 </a:t>
            </a:r>
            <a:r>
              <a:rPr lang="en-US" dirty="0" err="1">
                <a:ea typeface="Times New Roman" panose="02020603050405020304" pitchFamily="18" charset="0"/>
              </a:rPr>
              <a:t>responsabilidade</a:t>
            </a:r>
            <a:r>
              <a:rPr lang="en-US" dirty="0">
                <a:ea typeface="Times New Roman" panose="02020603050405020304" pitchFamily="18" charset="0"/>
              </a:rPr>
              <a:t> das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envolvidas</a:t>
            </a:r>
            <a:r>
              <a:rPr lang="en-US" dirty="0">
                <a:ea typeface="Times New Roman" panose="02020603050405020304" pitchFamily="18" charset="0"/>
              </a:rPr>
              <a:t> no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inadimplência</a:t>
            </a:r>
            <a:r>
              <a:rPr lang="en-US" dirty="0">
                <a:ea typeface="Times New Roman" panose="02020603050405020304" pitchFamily="18" charset="0"/>
              </a:rPr>
              <a:t>, </a:t>
            </a:r>
            <a:r>
              <a:rPr lang="en-US" dirty="0" err="1">
                <a:ea typeface="Times New Roman" panose="02020603050405020304" pitchFamily="18" charset="0"/>
              </a:rPr>
              <a:t>falhas</a:t>
            </a:r>
            <a:r>
              <a:rPr lang="en-US" dirty="0">
                <a:ea typeface="Times New Roman" panose="02020603050405020304" pitchFamily="18" charset="0"/>
              </a:rPr>
              <a:t>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adulteração</a:t>
            </a:r>
            <a:r>
              <a:rPr lang="en-US" dirty="0">
                <a:ea typeface="Times New Roman" panose="02020603050405020304" pitchFamily="18" charset="0"/>
              </a:rPr>
              <a:t> </a:t>
            </a:r>
            <a:r>
              <a:rPr lang="en-US" dirty="0" err="1">
                <a:ea typeface="Times New Roman" panose="02020603050405020304" pitchFamily="18" charset="0"/>
              </a:rPr>
              <a:t>intencional</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estaria</a:t>
            </a:r>
            <a:r>
              <a:rPr lang="en-US" dirty="0">
                <a:ea typeface="Times New Roman" panose="02020603050405020304" pitchFamily="18" charset="0"/>
              </a:rPr>
              <a:t> </a:t>
            </a:r>
            <a:r>
              <a:rPr lang="en-US" dirty="0" err="1">
                <a:ea typeface="Times New Roman" panose="02020603050405020304" pitchFamily="18" charset="0"/>
              </a:rPr>
              <a:t>coberta</a:t>
            </a:r>
            <a:r>
              <a:rPr lang="en-US" dirty="0">
                <a:ea typeface="Times New Roman" panose="02020603050405020304" pitchFamily="18" charset="0"/>
              </a:rPr>
              <a:t>. Como o </a:t>
            </a:r>
            <a:r>
              <a:rPr lang="en-US" dirty="0" err="1">
                <a:ea typeface="Times New Roman" panose="02020603050405020304" pitchFamily="18" charset="0"/>
              </a:rPr>
              <a:t>negócio</a:t>
            </a:r>
            <a:r>
              <a:rPr lang="en-US" dirty="0">
                <a:ea typeface="Times New Roman" panose="02020603050405020304" pitchFamily="18" charset="0"/>
              </a:rPr>
              <a:t> de </a:t>
            </a:r>
            <a:r>
              <a:rPr lang="en-US" dirty="0" err="1">
                <a:ea typeface="Times New Roman" panose="02020603050405020304" pitchFamily="18" charset="0"/>
              </a:rPr>
              <a:t>fornecimento</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envolve</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crítica</a:t>
            </a:r>
            <a:r>
              <a:rPr lang="en-US" dirty="0">
                <a:ea typeface="Times New Roman" panose="02020603050405020304" pitchFamily="18" charset="0"/>
              </a:rPr>
              <a:t>, a </a:t>
            </a:r>
            <a:r>
              <a:rPr lang="en-US" dirty="0" err="1">
                <a:ea typeface="Times New Roman" panose="02020603050405020304" pitchFamily="18" charset="0"/>
              </a:rPr>
              <a:t>eventualidade</a:t>
            </a:r>
            <a:r>
              <a:rPr lang="en-US" dirty="0">
                <a:ea typeface="Times New Roman" panose="02020603050405020304" pitchFamily="18" charset="0"/>
              </a:rPr>
              <a:t> de </a:t>
            </a:r>
            <a:r>
              <a:rPr lang="en-US" dirty="0" err="1">
                <a:ea typeface="Times New Roman" panose="02020603050405020304" pitchFamily="18" charset="0"/>
              </a:rPr>
              <a:t>falha</a:t>
            </a:r>
            <a:r>
              <a:rPr lang="en-US" dirty="0">
                <a:ea typeface="Times New Roman" panose="02020603050405020304" pitchFamily="18" charset="0"/>
              </a:rPr>
              <a:t> total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parcial</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prevenida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planos</a:t>
            </a:r>
            <a:r>
              <a:rPr lang="en-US" dirty="0">
                <a:ea typeface="Times New Roman" panose="02020603050405020304" pitchFamily="18" charset="0"/>
              </a:rPr>
              <a:t> de </a:t>
            </a:r>
            <a:r>
              <a:rPr lang="en-US" dirty="0" err="1">
                <a:ea typeface="Times New Roman" panose="02020603050405020304" pitchFamily="18" charset="0"/>
              </a:rPr>
              <a:t>emergência</a:t>
            </a:r>
            <a:r>
              <a:rPr lang="en-US" dirty="0">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588483" y="5262400"/>
            <a:ext cx="634883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Oportunidades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para</a:t>
            </a:r>
            <a:r>
              <a:rPr lang="en-US" b="1" dirty="0">
                <a:solidFill>
                  <a:srgbClr val="F79037"/>
                </a:solidFill>
                <a:ea typeface="Times New Roman" panose="02020603050405020304" pitchFamily="18" charset="0"/>
              </a:rPr>
              <a:t> a </a:t>
            </a:r>
            <a:r>
              <a:rPr lang="en-US" b="1" dirty="0" err="1">
                <a:solidFill>
                  <a:srgbClr val="F79037"/>
                </a:solidFill>
                <a:ea typeface="Times New Roman" panose="02020603050405020304" pitchFamily="18" charset="0"/>
              </a:rPr>
              <a:t>tecnologia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no </a:t>
            </a:r>
            <a:r>
              <a:rPr lang="en-US" b="1" dirty="0" err="1">
                <a:solidFill>
                  <a:srgbClr val="F79037"/>
                </a:solidFill>
                <a:ea typeface="Times New Roman" panose="02020603050405020304" pitchFamily="18" charset="0"/>
              </a:rPr>
              <a:t>setor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consumidores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operam</a:t>
            </a:r>
            <a:r>
              <a:rPr lang="en-US" dirty="0">
                <a:solidFill>
                  <a:srgbClr val="000000"/>
                </a:solidFill>
                <a:ea typeface="Times New Roman" panose="02020603050405020304" pitchFamily="18" charset="0"/>
              </a:rPr>
              <a:t> com base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suposição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provedores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realizam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diretamente</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clientes</a:t>
            </a:r>
            <a:r>
              <a:rPr lang="en-US" dirty="0">
                <a:solidFill>
                  <a:srgbClr val="000000"/>
                </a:solidFill>
                <a:ea typeface="Times New Roman" panose="02020603050405020304" pitchFamily="18" charset="0"/>
              </a:rPr>
              <a:t>. Uma </a:t>
            </a:r>
            <a:r>
              <a:rPr lang="en-US" dirty="0" err="1">
                <a:solidFill>
                  <a:srgbClr val="000000"/>
                </a:solidFill>
                <a:ea typeface="Times New Roman" panose="02020603050405020304" pitchFamily="18" charset="0"/>
              </a:rPr>
              <a:t>consequência</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seria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intermediários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antes </a:t>
            </a:r>
            <a:r>
              <a:rPr lang="en-US" dirty="0" err="1">
                <a:solidFill>
                  <a:srgbClr val="000000"/>
                </a:solidFill>
                <a:ea typeface="Times New Roman" panose="02020603050405020304" pitchFamily="18" charset="0"/>
              </a:rPr>
              <a:t>atuavam</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entre </a:t>
            </a:r>
            <a:r>
              <a:rPr lang="en-US" dirty="0" err="1">
                <a:solidFill>
                  <a:srgbClr val="000000"/>
                </a:solidFill>
                <a:ea typeface="Times New Roman" panose="02020603050405020304" pitchFamily="18" charset="0"/>
              </a:rPr>
              <a:t>eles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plataformas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negociação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comercializadoras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número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importância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levar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significativa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eliminados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seguinte</a:t>
            </a:r>
            <a:r>
              <a:rPr lang="en-US" dirty="0">
                <a:solidFill>
                  <a:srgbClr val="000000"/>
                </a:solidFill>
                <a:ea typeface="Times New Roman" panose="02020603050405020304" pitchFamily="18" charset="0"/>
              </a:rPr>
              <a:t>:</a:t>
            </a:r>
          </a:p>
          <a:p>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contabilizar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pessoal</a:t>
            </a:r>
            <a:r>
              <a:rPr lang="en-US" dirty="0">
                <a:solidFill>
                  <a:srgbClr val="000000"/>
                </a:solidFill>
                <a:ea typeface="Times New Roman" panose="02020603050405020304" pitchFamily="18" charset="0"/>
              </a:rPr>
              <a:t> e outros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infraestrutura</a:t>
            </a:r>
            <a:r>
              <a:rPr lang="en-US" dirty="0">
                <a:solidFill>
                  <a:srgbClr val="000000"/>
                </a:solidFill>
                <a:ea typeface="Times New Roman" panose="02020603050405020304" pitchFamily="18" charset="0"/>
              </a:rPr>
              <a:t>, etc.) e </a:t>
            </a:r>
            <a:r>
              <a:rPr lang="en-US" dirty="0" err="1">
                <a:solidFill>
                  <a:srgbClr val="000000"/>
                </a:solidFill>
                <a:ea typeface="Times New Roman" panose="02020603050405020304" pitchFamily="18" charset="0"/>
              </a:rPr>
              <a:t>margens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lucro</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acima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atualmente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ativas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mas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futuro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leitura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medidores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faturamento</a:t>
            </a:r>
            <a:r>
              <a:rPr lang="en-US" dirty="0">
                <a:solidFill>
                  <a:srgbClr val="000000"/>
                </a:solidFill>
                <a:ea typeface="Times New Roman" panose="02020603050405020304" pitchFamily="18" charset="0"/>
              </a:rPr>
              <a:t>, etc.;</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despesa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lembretes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pagamento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cobrança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dívidas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pagamentos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especialmente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débitos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pagamentos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clientes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possivelmente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taxas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transporte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baixas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certificação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eletricidade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renovável</a:t>
            </a:r>
            <a:r>
              <a:rPr lang="en-US" dirty="0">
                <a:solidFill>
                  <a:srgbClr val="000000"/>
                </a:solidFill>
                <a:ea typeface="Times New Roman" panose="02020603050405020304" pitchFamily="18" charset="0"/>
              </a:rPr>
              <a:t>.</a:t>
            </a:r>
            <a:br>
              <a:rPr lang="en-US" dirty="0">
                <a:solidFill>
                  <a:srgbClr val="000000"/>
                </a:solidFill>
                <a:effectLst/>
                <a:ea typeface="Times New Roman" panose="02020603050405020304" pitchFamily="18" charset="0"/>
              </a:rPr>
            </a:br>
            <a:endParaRPr lang="en-US" dirty="0">
              <a:solidFill>
                <a:srgbClr val="000000"/>
              </a:solidFill>
              <a:effectLst/>
              <a:ea typeface="Times New Roman" panose="02020603050405020304" pitchFamily="18" charset="0"/>
            </a:endParaRPr>
          </a:p>
          <a:p>
            <a:pPr lvl="0">
              <a:buClr>
                <a:srgbClr val="DD1470"/>
              </a:buClr>
              <a:buSzPct val="120000"/>
            </a:pPr>
            <a:r>
              <a:rPr lang="en-US" dirty="0">
                <a:solidFill>
                  <a:srgbClr val="000000"/>
                </a:solidFill>
                <a:ea typeface="Times New Roman" panose="02020603050405020304" pitchFamily="18" charset="0"/>
              </a:rPr>
              <a:t>As </a:t>
            </a:r>
            <a:r>
              <a:rPr lang="en-US" dirty="0" err="1">
                <a:solidFill>
                  <a:srgbClr val="000000"/>
                </a:solidFill>
                <a:ea typeface="Times New Roman" panose="02020603050405020304" pitchFamily="18" charset="0"/>
              </a:rPr>
              <a:t>reduções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custo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acima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reduziriam</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consumidores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indiretamente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Existem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taxas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Aqui</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poder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computação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relacionado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também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pertencem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reais</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projetados</a:t>
            </a:r>
            <a:r>
              <a:rPr lang="en-US" dirty="0">
                <a:solidFill>
                  <a:srgbClr val="000000"/>
                </a:solidFill>
                <a:ea typeface="Times New Roman" panose="02020603050405020304" pitchFamily="18" charset="0"/>
              </a:rPr>
              <a:t>.</a:t>
            </a:r>
            <a:endParaRPr lang="x-none"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165</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548797" y="665164"/>
            <a:ext cx="3057581"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a typeface="Times New Roman" panose="02020603050405020304" pitchFamily="18" charset="0"/>
              </a:rPr>
              <a:t>Configuração</a:t>
            </a:r>
            <a:r>
              <a:rPr lang="en-US" b="1" dirty="0">
                <a:solidFill>
                  <a:srgbClr val="F79037"/>
                </a:solidFill>
                <a:ea typeface="Times New Roman" panose="02020603050405020304" pitchFamily="18" charset="0"/>
              </a:rPr>
              <a:t> de um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como</a:t>
            </a:r>
            <a:r>
              <a:rPr lang="en-US" b="1" dirty="0">
                <a:solidFill>
                  <a:srgbClr val="F79037"/>
                </a:solidFill>
                <a:ea typeface="Times New Roman" panose="02020603050405020304" pitchFamily="18" charset="0"/>
              </a:rPr>
              <a:t> um </a:t>
            </a:r>
            <a:r>
              <a:rPr lang="en-US" b="1" dirty="0" err="1">
                <a:solidFill>
                  <a:srgbClr val="F79037"/>
                </a:solidFill>
                <a:ea typeface="Times New Roman" panose="02020603050405020304" pitchFamily="18" charset="0"/>
              </a:rPr>
              <a:t>fator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custo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operação</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definitivo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privados</a:t>
            </a:r>
            <a:r>
              <a:rPr lang="en-US" dirty="0">
                <a:ea typeface="Times New Roman" panose="02020603050405020304" pitchFamily="18" charset="0"/>
              </a:rPr>
              <a:t>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envolvem</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baixos</a:t>
            </a:r>
            <a:r>
              <a:rPr lang="en-US" dirty="0">
                <a:ea typeface="Times New Roman" panose="02020603050405020304" pitchFamily="18" charset="0"/>
              </a:rPr>
              <a:t> e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operam</a:t>
            </a:r>
            <a:r>
              <a:rPr lang="en-US" dirty="0">
                <a:ea typeface="Times New Roman" panose="02020603050405020304" pitchFamily="18" charset="0"/>
              </a:rPr>
              <a:t> com base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verificação</a:t>
            </a:r>
            <a:r>
              <a:rPr lang="en-US" dirty="0">
                <a:ea typeface="Times New Roman" panose="02020603050405020304" pitchFamily="18" charset="0"/>
              </a:rPr>
              <a:t> </a:t>
            </a:r>
            <a:r>
              <a:rPr lang="en-US" dirty="0" err="1">
                <a:ea typeface="Times New Roman" panose="02020603050405020304" pitchFamily="18" charset="0"/>
              </a:rPr>
              <a:t>simplificados</a:t>
            </a:r>
            <a:r>
              <a:rPr lang="en-US" dirty="0">
                <a:ea typeface="Times New Roman" panose="02020603050405020304" pitchFamily="18" charset="0"/>
              </a:rPr>
              <a:t>, </a:t>
            </a:r>
            <a:r>
              <a:rPr lang="en-US" dirty="0" err="1">
                <a:ea typeface="Times New Roman" panose="02020603050405020304" pitchFamily="18" charset="0"/>
              </a:rPr>
              <a:t>levando</a:t>
            </a:r>
            <a:r>
              <a:rPr lang="en-US" dirty="0">
                <a:ea typeface="Times New Roman" panose="02020603050405020304" pitchFamily="18" charset="0"/>
              </a:rPr>
              <a:t> a </a:t>
            </a:r>
            <a:r>
              <a:rPr lang="en-US" dirty="0" err="1">
                <a:ea typeface="Times New Roman" panose="02020603050405020304" pitchFamily="18" charset="0"/>
              </a:rPr>
              <a:t>custos</a:t>
            </a:r>
            <a:r>
              <a:rPr lang="en-US" dirty="0">
                <a:ea typeface="Times New Roman" panose="02020603050405020304" pitchFamily="18" charset="0"/>
              </a:rPr>
              <a:t> </a:t>
            </a:r>
            <a:r>
              <a:rPr lang="en-US" dirty="0" err="1">
                <a:ea typeface="Times New Roman" panose="02020603050405020304" pitchFamily="18" charset="0"/>
              </a:rPr>
              <a:t>reduzidos</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considerações</a:t>
            </a:r>
            <a:r>
              <a:rPr lang="en-US" dirty="0">
                <a:ea typeface="Times New Roman" panose="02020603050405020304" pitchFamily="18" charset="0"/>
              </a:rPr>
              <a:t> de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levar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consideração</a:t>
            </a:r>
            <a:r>
              <a:rPr lang="en-US" dirty="0">
                <a:ea typeface="Times New Roman" panose="02020603050405020304" pitchFamily="18" charset="0"/>
              </a:rPr>
              <a:t> o </a:t>
            </a:r>
            <a:r>
              <a:rPr lang="en-US" dirty="0" err="1">
                <a:ea typeface="Times New Roman" panose="02020603050405020304" pitchFamily="18" charset="0"/>
              </a:rPr>
              <a:t>investimento</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as </a:t>
            </a:r>
            <a:r>
              <a:rPr lang="en-US" dirty="0" err="1">
                <a:ea typeface="Times New Roman" panose="02020603050405020304" pitchFamily="18" charset="0"/>
              </a:rPr>
              <a:t>redes</a:t>
            </a:r>
            <a:r>
              <a:rPr lang="en-US" dirty="0">
                <a:ea typeface="Times New Roman" panose="02020603050405020304" pitchFamily="18" charset="0"/>
              </a:rPr>
              <a:t> </a:t>
            </a:r>
            <a:r>
              <a:rPr lang="en-US" dirty="0" err="1">
                <a:ea typeface="Times New Roman" panose="02020603050405020304" pitchFamily="18" charset="0"/>
              </a:rPr>
              <a:t>elétricas</a:t>
            </a:r>
            <a:r>
              <a:rPr lang="en-US" dirty="0">
                <a:ea typeface="Times New Roman" panose="02020603050405020304" pitchFamily="18" charset="0"/>
              </a:rPr>
              <a:t> </a:t>
            </a:r>
            <a:r>
              <a:rPr lang="en-US" dirty="0" err="1">
                <a:ea typeface="Times New Roman" panose="02020603050405020304" pitchFamily="18" charset="0"/>
              </a:rPr>
              <a:t>flexíveis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só</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usados</a:t>
            </a:r>
            <a:r>
              <a:rPr lang="en-US" dirty="0">
                <a:ea typeface="Times New Roman" panose="02020603050405020304" pitchFamily="18" charset="0"/>
              </a:rPr>
              <a:t> de forma </a:t>
            </a:r>
            <a:r>
              <a:rPr lang="en-US" dirty="0" err="1">
                <a:ea typeface="Times New Roman" panose="02020603050405020304" pitchFamily="18" charset="0"/>
              </a:rPr>
              <a:t>eficaz</a:t>
            </a:r>
            <a:r>
              <a:rPr lang="en-US" dirty="0">
                <a:ea typeface="Times New Roman" panose="02020603050405020304" pitchFamily="18" charset="0"/>
              </a:rPr>
              <a:t> se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elétrica</a:t>
            </a:r>
            <a:r>
              <a:rPr lang="en-US" dirty="0">
                <a:ea typeface="Times New Roman" panose="02020603050405020304" pitchFamily="18" charset="0"/>
              </a:rPr>
              <a:t> </a:t>
            </a:r>
            <a:r>
              <a:rPr lang="en-US" dirty="0" err="1">
                <a:ea typeface="Times New Roman" panose="02020603050405020304" pitchFamily="18" charset="0"/>
              </a:rPr>
              <a:t>puder</a:t>
            </a:r>
            <a:r>
              <a:rPr lang="en-US" dirty="0">
                <a:ea typeface="Times New Roman" panose="02020603050405020304" pitchFamily="18" charset="0"/>
              </a:rPr>
              <a:t> </a:t>
            </a:r>
            <a:r>
              <a:rPr lang="en-US" dirty="0" err="1">
                <a:ea typeface="Times New Roman" panose="02020603050405020304" pitchFamily="18" charset="0"/>
              </a:rPr>
              <a:t>lidar</a:t>
            </a:r>
            <a:r>
              <a:rPr lang="en-US" dirty="0">
                <a:ea typeface="Times New Roman" panose="02020603050405020304" pitchFamily="18" charset="0"/>
              </a:rPr>
              <a:t> com um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de </a:t>
            </a:r>
            <a:r>
              <a:rPr lang="en-US" dirty="0" err="1">
                <a:ea typeface="Times New Roman" panose="02020603050405020304" pitchFamily="18" charset="0"/>
              </a:rPr>
              <a:t>produtores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gerir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flexibilidade</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essencial</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do </a:t>
            </a:r>
            <a:r>
              <a:rPr lang="en-US" dirty="0" err="1">
                <a:ea typeface="Times New Roman" panose="02020603050405020304" pitchFamily="18" charset="0"/>
              </a:rPr>
              <a:t>fornecimento</a:t>
            </a:r>
            <a:r>
              <a:rPr lang="en-US" dirty="0">
                <a:ea typeface="Times New Roman" panose="02020603050405020304" pitchFamily="18" charset="0"/>
              </a:rPr>
              <a:t>.</a:t>
            </a:r>
          </a:p>
          <a:p>
            <a:pPr algn="just"/>
            <a:br>
              <a:rPr lang="en-US" dirty="0">
                <a:effectLst/>
                <a:ea typeface="Times New Roman" panose="02020603050405020304" pitchFamily="18" charset="0"/>
              </a:rPr>
            </a:br>
            <a:r>
              <a:rPr lang="en-US" b="1" dirty="0" err="1">
                <a:solidFill>
                  <a:srgbClr val="F79037"/>
                </a:solidFill>
                <a:ea typeface="Times New Roman" panose="02020603050405020304" pitchFamily="18" charset="0"/>
              </a:rPr>
              <a:t>Efeitos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rede</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Outro </a:t>
            </a:r>
            <a:r>
              <a:rPr lang="en-US" dirty="0" err="1">
                <a:ea typeface="Times New Roman" panose="02020603050405020304" pitchFamily="18" charset="0"/>
              </a:rPr>
              <a:t>ponto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considerado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a:t>
            </a:r>
            <a:r>
              <a:rPr lang="en-US" dirty="0" err="1">
                <a:ea typeface="Times New Roman" panose="02020603050405020304" pitchFamily="18" charset="0"/>
              </a:rPr>
              <a:t>máximos</a:t>
            </a:r>
            <a:r>
              <a:rPr lang="en-US" dirty="0">
                <a:ea typeface="Times New Roman" panose="02020603050405020304" pitchFamily="18" charset="0"/>
              </a:rPr>
              <a:t> de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só</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alcançados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efeitos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de </a:t>
            </a:r>
            <a:r>
              <a:rPr lang="en-US" dirty="0" err="1">
                <a:ea typeface="Times New Roman" panose="02020603050405020304" pitchFamily="18" charset="0"/>
              </a:rPr>
              <a:t>provedores</a:t>
            </a:r>
            <a:r>
              <a:rPr lang="en-US" dirty="0">
                <a:ea typeface="Times New Roman" panose="02020603050405020304" pitchFamily="18" charset="0"/>
              </a:rPr>
              <a:t> e </a:t>
            </a:r>
            <a:r>
              <a:rPr lang="en-US" dirty="0" err="1">
                <a:ea typeface="Times New Roman" panose="02020603050405020304" pitchFamily="18" charset="0"/>
              </a:rPr>
              <a:t>clientes</a:t>
            </a:r>
            <a:r>
              <a:rPr lang="en-US" dirty="0">
                <a:ea typeface="Times New Roman" panose="02020603050405020304" pitchFamily="18" charset="0"/>
              </a:rPr>
              <a:t> </a:t>
            </a:r>
            <a:r>
              <a:rPr lang="en-US" dirty="0" err="1">
                <a:ea typeface="Times New Roman" panose="02020603050405020304" pitchFamily="18" charset="0"/>
              </a:rPr>
              <a:t>concorda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aplicativos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padrões</a:t>
            </a:r>
            <a:r>
              <a:rPr lang="en-US" dirty="0">
                <a:ea typeface="Times New Roman" panose="02020603050405020304" pitchFamily="18" charset="0"/>
              </a:rPr>
              <a:t> e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comuns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evitaria</a:t>
            </a:r>
            <a:r>
              <a:rPr lang="en-US" dirty="0">
                <a:ea typeface="Times New Roman" panose="02020603050405020304" pitchFamily="18" charset="0"/>
              </a:rPr>
              <a:t> o </a:t>
            </a:r>
            <a:r>
              <a:rPr lang="en-US" dirty="0" err="1">
                <a:ea typeface="Times New Roman" panose="02020603050405020304" pitchFamily="18" charset="0"/>
              </a:rPr>
              <a:t>surgimento</a:t>
            </a:r>
            <a:r>
              <a:rPr lang="en-US" dirty="0">
                <a:ea typeface="Times New Roman" panose="02020603050405020304" pitchFamily="18" charset="0"/>
              </a:rPr>
              <a:t> </a:t>
            </a:r>
            <a:r>
              <a:rPr lang="en-US" dirty="0" err="1">
                <a:ea typeface="Times New Roman" panose="02020603050405020304" pitchFamily="18" charset="0"/>
              </a:rPr>
              <a:t>paralelo</a:t>
            </a:r>
            <a:r>
              <a:rPr lang="en-US" dirty="0">
                <a:ea typeface="Times New Roman" panose="02020603050405020304" pitchFamily="18" charset="0"/>
              </a:rPr>
              <a:t> de </a:t>
            </a:r>
            <a:r>
              <a:rPr lang="en-US" dirty="0" err="1">
                <a:ea typeface="Times New Roman" panose="02020603050405020304" pitchFamily="18" charset="0"/>
              </a:rPr>
              <a:t>aplicativos</a:t>
            </a:r>
            <a:r>
              <a:rPr lang="en-US" dirty="0">
                <a:ea typeface="Times New Roman" panose="02020603050405020304" pitchFamily="18" charset="0"/>
              </a:rPr>
              <a:t> </a:t>
            </a:r>
            <a:r>
              <a:rPr lang="en-US" dirty="0" err="1">
                <a:ea typeface="Times New Roman" panose="02020603050405020304" pitchFamily="18" charset="0"/>
              </a:rPr>
              <a:t>incompatíveis</a:t>
            </a:r>
            <a:r>
              <a:rPr lang="en-US" dirty="0">
                <a:ea typeface="Times New Roman" panose="02020603050405020304" pitchFamily="18" charset="0"/>
              </a:rPr>
              <a:t> e a </a:t>
            </a:r>
            <a:r>
              <a:rPr lang="en-US" dirty="0" err="1">
                <a:ea typeface="Times New Roman" panose="02020603050405020304" pitchFamily="18" charset="0"/>
              </a:rPr>
              <a:t>necessidade</a:t>
            </a:r>
            <a:r>
              <a:rPr lang="en-US" dirty="0">
                <a:ea typeface="Times New Roman" panose="02020603050405020304" pitchFamily="18" charset="0"/>
              </a:rPr>
              <a:t> de pontes entre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a:t>
            </a:r>
          </a:p>
          <a:p>
            <a:pPr algn="just"/>
            <a:br>
              <a:rPr lang="en-US" dirty="0">
                <a:effectLst/>
                <a:ea typeface="Times New Roman" panose="02020603050405020304" pitchFamily="18" charset="0"/>
              </a:rPr>
            </a:br>
            <a:r>
              <a:rPr lang="en-US" b="1" dirty="0" err="1">
                <a:solidFill>
                  <a:srgbClr val="F79037"/>
                </a:solidFill>
                <a:ea typeface="Times New Roman" panose="02020603050405020304" pitchFamily="18" charset="0"/>
              </a:rPr>
              <a:t>Benefícios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consumidor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x-none" dirty="0">
              <a:solidFill>
                <a:srgbClr val="F79037"/>
              </a:solidFill>
              <a:effectLst/>
              <a:ea typeface="Times New Roman" panose="02020603050405020304" pitchFamily="18" charset="0"/>
            </a:endParaRPr>
          </a:p>
          <a:p>
            <a:pPr algn="just"/>
            <a:r>
              <a:rPr lang="en-US" dirty="0" err="1">
                <a:ea typeface="Times New Roman" panose="02020603050405020304" pitchFamily="18" charset="0"/>
              </a:rPr>
              <a:t>Adicionalmente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flexibilidade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escolha</a:t>
            </a:r>
            <a:r>
              <a:rPr lang="en-US" dirty="0">
                <a:ea typeface="Times New Roman" panose="02020603050405020304" pitchFamily="18" charset="0"/>
              </a:rPr>
              <a:t> do </a:t>
            </a:r>
            <a:r>
              <a:rPr lang="en-US" dirty="0" err="1">
                <a:ea typeface="Times New Roman" panose="02020603050405020304" pitchFamily="18" charset="0"/>
              </a:rPr>
              <a:t>fornecedor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clientes</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constantemente</a:t>
            </a:r>
            <a:r>
              <a:rPr lang="en-US" dirty="0">
                <a:ea typeface="Times New Roman" panose="02020603050405020304" pitchFamily="18" charset="0"/>
              </a:rPr>
              <a:t> </a:t>
            </a:r>
            <a:r>
              <a:rPr lang="en-US" dirty="0" err="1">
                <a:ea typeface="Times New Roman" panose="02020603050405020304" pitchFamily="18" charset="0"/>
              </a:rPr>
              <a:t>trocam</a:t>
            </a:r>
            <a:r>
              <a:rPr lang="en-US" dirty="0">
                <a:ea typeface="Times New Roman" panose="02020603050405020304" pitchFamily="18" charset="0"/>
              </a:rPr>
              <a:t> de </a:t>
            </a:r>
            <a:r>
              <a:rPr lang="en-US" dirty="0" err="1">
                <a:ea typeface="Times New Roman" panose="02020603050405020304" pitchFamily="18" charset="0"/>
              </a:rPr>
              <a:t>fornecedores</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encontrar</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parceiros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e </a:t>
            </a:r>
            <a:r>
              <a:rPr lang="en-US" dirty="0" err="1">
                <a:ea typeface="Times New Roman" panose="02020603050405020304" pitchFamily="18" charset="0"/>
              </a:rPr>
              <a:t>contratá</a:t>
            </a:r>
            <a:r>
              <a:rPr lang="en-US" dirty="0">
                <a:ea typeface="Times New Roman" panose="02020603050405020304" pitchFamily="18" charset="0"/>
              </a:rPr>
              <a:t>-los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prazos</a:t>
            </a:r>
            <a:r>
              <a:rPr lang="en-US" dirty="0">
                <a:ea typeface="Times New Roman" panose="02020603050405020304" pitchFamily="18" charset="0"/>
              </a:rPr>
              <a:t> </a:t>
            </a:r>
            <a:r>
              <a:rPr lang="en-US" dirty="0" err="1">
                <a:ea typeface="Times New Roman" panose="02020603050405020304" pitchFamily="18" charset="0"/>
              </a:rPr>
              <a:t>extremamente</a:t>
            </a:r>
            <a:r>
              <a:rPr lang="en-US" dirty="0">
                <a:ea typeface="Times New Roman" panose="02020603050405020304" pitchFamily="18" charset="0"/>
              </a:rPr>
              <a:t> </a:t>
            </a:r>
            <a:r>
              <a:rPr lang="en-US" dirty="0" err="1">
                <a:ea typeface="Times New Roman" panose="02020603050405020304" pitchFamily="18" charset="0"/>
              </a:rPr>
              <a:t>curtos</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b="1" dirty="0" err="1">
                <a:solidFill>
                  <a:srgbClr val="F79037"/>
                </a:solidFill>
                <a:ea typeface="Times New Roman" panose="02020603050405020304" pitchFamily="18" charset="0"/>
              </a:rPr>
              <a:t>Transparência</a:t>
            </a:r>
            <a:endParaRPr lang="en-US" b="1" dirty="0">
              <a:solidFill>
                <a:srgbClr val="F79037"/>
              </a:solidFill>
              <a:effectLst/>
              <a:ea typeface="Times New Roman" panose="02020603050405020304" pitchFamily="18" charset="0"/>
            </a:endParaRPr>
          </a:p>
          <a:p>
            <a:pPr algn="just"/>
            <a:r>
              <a:rPr lang="en-US" dirty="0">
                <a:ea typeface="Times New Roman" panose="02020603050405020304" pitchFamily="18" charset="0"/>
              </a:rPr>
              <a:t>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garantiria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transparência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rastreando</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onde</a:t>
            </a:r>
            <a:r>
              <a:rPr lang="en-US" dirty="0">
                <a:ea typeface="Times New Roman" panose="02020603050405020304" pitchFamily="18" charset="0"/>
              </a:rPr>
              <a:t> a </a:t>
            </a:r>
            <a:r>
              <a:rPr lang="en-US" dirty="0" err="1">
                <a:ea typeface="Times New Roman" panose="02020603050405020304" pitchFamily="18" charset="0"/>
              </a:rPr>
              <a:t>eletricidade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compram</a:t>
            </a:r>
            <a:r>
              <a:rPr lang="en-US" dirty="0">
                <a:ea typeface="Times New Roman" panose="02020603050405020304" pitchFamily="18" charset="0"/>
              </a:rPr>
              <a:t> </a:t>
            </a:r>
            <a:r>
              <a:rPr lang="en-US" dirty="0" err="1">
                <a:ea typeface="Times New Roman" panose="02020603050405020304" pitchFamily="18" charset="0"/>
              </a:rPr>
              <a:t>foi</a:t>
            </a:r>
            <a:r>
              <a:rPr lang="en-US" dirty="0">
                <a:ea typeface="Times New Roman" panose="02020603050405020304" pitchFamily="18" charset="0"/>
              </a:rPr>
              <a:t> </a:t>
            </a:r>
            <a:r>
              <a:rPr lang="en-US" dirty="0" err="1">
                <a:ea typeface="Times New Roman" panose="02020603050405020304" pitchFamily="18" charset="0"/>
              </a:rPr>
              <a:t>produzida</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diretas</a:t>
            </a:r>
            <a:r>
              <a:rPr lang="en-US" dirty="0">
                <a:ea typeface="Times New Roman" panose="02020603050405020304" pitchFamily="18" charset="0"/>
              </a:rPr>
              <a:t> entre </a:t>
            </a:r>
            <a:r>
              <a:rPr lang="en-US" dirty="0" err="1">
                <a:ea typeface="Times New Roman" panose="02020603050405020304" pitchFamily="18" charset="0"/>
              </a:rPr>
              <a:t>fornecedores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permitiriam</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definir</a:t>
            </a:r>
            <a:r>
              <a:rPr lang="en-US" dirty="0">
                <a:ea typeface="Times New Roman" panose="02020603050405020304" pitchFamily="18" charset="0"/>
              </a:rPr>
              <a:t> a “</a:t>
            </a:r>
            <a:r>
              <a:rPr lang="en-US" dirty="0" err="1">
                <a:ea typeface="Times New Roman" panose="02020603050405020304" pitchFamily="18" charset="0"/>
              </a:rPr>
              <a:t>contraparte</a:t>
            </a:r>
            <a:r>
              <a:rPr lang="en-US" dirty="0">
                <a:ea typeface="Times New Roman" panose="02020603050405020304" pitchFamily="18" charset="0"/>
              </a:rPr>
              <a:t> </a:t>
            </a:r>
            <a:r>
              <a:rPr lang="en-US" dirty="0" err="1">
                <a:ea typeface="Times New Roman" panose="02020603050405020304" pitchFamily="18" charset="0"/>
              </a:rPr>
              <a:t>contratual</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o </a:t>
            </a:r>
            <a:r>
              <a:rPr lang="en-US" dirty="0" err="1">
                <a:ea typeface="Times New Roman" panose="02020603050405020304" pitchFamily="18" charset="0"/>
              </a:rPr>
              <a:t>parque</a:t>
            </a:r>
            <a:r>
              <a:rPr lang="en-US" dirty="0">
                <a:ea typeface="Times New Roman" panose="02020603050405020304" pitchFamily="18" charset="0"/>
              </a:rPr>
              <a:t> </a:t>
            </a:r>
            <a:r>
              <a:rPr lang="en-US" dirty="0" err="1">
                <a:ea typeface="Times New Roman" panose="02020603050405020304" pitchFamily="18" charset="0"/>
              </a:rPr>
              <a:t>eólico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solar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fornece</a:t>
            </a:r>
            <a:r>
              <a:rPr lang="en-US" dirty="0">
                <a:ea typeface="Times New Roman" panose="02020603050405020304" pitchFamily="18" charset="0"/>
              </a:rPr>
              <a:t> a </a:t>
            </a:r>
            <a:r>
              <a:rPr lang="en-US" dirty="0" err="1">
                <a:ea typeface="Times New Roman" panose="02020603050405020304" pitchFamily="18" charset="0"/>
              </a:rPr>
              <a:t>energia</a:t>
            </a:r>
            <a:r>
              <a:rPr lang="en-US" dirty="0">
                <a:ea typeface="Times New Roman" panose="02020603050405020304" pitchFamily="18" charset="0"/>
              </a:rPr>
              <a:t>). A </a:t>
            </a:r>
            <a:r>
              <a:rPr lang="en-US" dirty="0" err="1">
                <a:ea typeface="Times New Roman" panose="02020603050405020304" pitchFamily="18" charset="0"/>
              </a:rPr>
              <a:t>fonte</a:t>
            </a:r>
            <a:r>
              <a:rPr lang="en-US" dirty="0">
                <a:ea typeface="Times New Roman" panose="02020603050405020304" pitchFamily="18" charset="0"/>
              </a:rPr>
              <a:t> da </a:t>
            </a:r>
            <a:r>
              <a:rPr lang="en-US" dirty="0" err="1">
                <a:ea typeface="Times New Roman" panose="02020603050405020304" pitchFamily="18" charset="0"/>
              </a:rPr>
              <a:t>eletricidade</a:t>
            </a:r>
            <a:r>
              <a:rPr lang="en-US" dirty="0">
                <a:ea typeface="Times New Roman" panose="02020603050405020304" pitchFamily="18" charset="0"/>
              </a:rPr>
              <a:t> </a:t>
            </a:r>
            <a:r>
              <a:rPr lang="en-US" dirty="0" err="1">
                <a:ea typeface="Times New Roman" panose="02020603050405020304" pitchFamily="18" charset="0"/>
              </a:rPr>
              <a:t>fornecida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rastreada</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bem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 </a:t>
            </a:r>
            <a:r>
              <a:rPr lang="en-US" dirty="0" err="1">
                <a:ea typeface="Times New Roman" panose="02020603050405020304" pitchFamily="18" charset="0"/>
              </a:rPr>
              <a:t>porcentagem</a:t>
            </a:r>
            <a:r>
              <a:rPr lang="en-US" dirty="0">
                <a:ea typeface="Times New Roman" panose="02020603050405020304" pitchFamily="18" charset="0"/>
              </a:rPr>
              <a:t> </a:t>
            </a:r>
            <a:r>
              <a:rPr lang="en-US" dirty="0" err="1">
                <a:ea typeface="Times New Roman" panose="02020603050405020304" pitchFamily="18" charset="0"/>
              </a:rPr>
              <a:t>exata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renovável</a:t>
            </a:r>
            <a:r>
              <a:rPr lang="en-US" dirty="0">
                <a:ea typeface="Times New Roman" panose="02020603050405020304" pitchFamily="18" charset="0"/>
              </a:rPr>
              <a:t>.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consumidor</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especificar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aspectos</a:t>
            </a:r>
            <a:r>
              <a:rPr lang="en-US" dirty="0">
                <a:ea typeface="Times New Roman" panose="02020603050405020304" pitchFamily="18" charset="0"/>
              </a:rPr>
              <a:t> </a:t>
            </a:r>
            <a:r>
              <a:rPr lang="en-US" dirty="0" err="1">
                <a:ea typeface="Times New Roman" panose="02020603050405020304" pitchFamily="18" charset="0"/>
              </a:rPr>
              <a:t>individualmente</a:t>
            </a:r>
            <a:r>
              <a:rPr lang="en-US" dirty="0">
                <a:ea typeface="Times New Roman" panose="02020603050405020304" pitchFamily="18" charset="0"/>
              </a:rPr>
              <a:t> e com um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granularidade</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precedentes</a:t>
            </a:r>
            <a:r>
              <a:rPr lang="en-US" dirty="0">
                <a:ea typeface="Times New Roman" panose="02020603050405020304" pitchFamily="18" charset="0"/>
              </a:rPr>
              <a:t>.</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2" y="1829909"/>
            <a:ext cx="2995955"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chemeClr val="tx1"/>
                </a:solidFill>
                <a:ea typeface="Times New Roman" panose="02020603050405020304" pitchFamily="18" charset="0"/>
              </a:rPr>
              <a:t>O </a:t>
            </a:r>
            <a:r>
              <a:rPr lang="en-US" dirty="0" err="1">
                <a:solidFill>
                  <a:schemeClr val="tx1"/>
                </a:solidFill>
                <a:ea typeface="Times New Roman" panose="02020603050405020304" pitchFamily="18" charset="0"/>
              </a:rPr>
              <a:t>histórico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armazenado</a:t>
            </a:r>
            <a:r>
              <a:rPr lang="en-US" dirty="0">
                <a:solidFill>
                  <a:schemeClr val="tx1"/>
                </a:solidFill>
                <a:ea typeface="Times New Roman" panose="02020603050405020304" pitchFamily="18" charset="0"/>
              </a:rPr>
              <a:t> no </a:t>
            </a:r>
            <a:r>
              <a:rPr lang="en-US" dirty="0" err="1">
                <a:solidFill>
                  <a:schemeClr val="tx1"/>
                </a:solidFill>
                <a:ea typeface="Times New Roman" panose="02020603050405020304" pitchFamily="18" charset="0"/>
              </a:rPr>
              <a:t>blockchain</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energia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consumida</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pagamentos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efetuados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também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tornar</a:t>
            </a:r>
            <a:r>
              <a:rPr lang="en-US" dirty="0">
                <a:solidFill>
                  <a:schemeClr val="tx1"/>
                </a:solidFill>
                <a:ea typeface="Times New Roman" panose="02020603050405020304" pitchFamily="18" charset="0"/>
              </a:rPr>
              <a:t>-se-</a:t>
            </a:r>
            <a:r>
              <a:rPr lang="en-US" dirty="0" err="1">
                <a:solidFill>
                  <a:schemeClr val="tx1"/>
                </a:solidFill>
                <a:ea typeface="Times New Roman" panose="02020603050405020304" pitchFamily="18" charset="0"/>
              </a:rPr>
              <a:t>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transparente</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disponibilidade</a:t>
            </a:r>
            <a:r>
              <a:rPr lang="en-US" dirty="0">
                <a:solidFill>
                  <a:schemeClr val="tx1"/>
                </a:solidFill>
                <a:ea typeface="Times New Roman" panose="02020603050405020304" pitchFamily="18" charset="0"/>
              </a:rPr>
              <a:t> de um </a:t>
            </a:r>
            <a:r>
              <a:rPr lang="en-US" dirty="0" err="1">
                <a:solidFill>
                  <a:schemeClr val="tx1"/>
                </a:solidFill>
                <a:ea typeface="Times New Roman" panose="02020603050405020304" pitchFamily="18" charset="0"/>
              </a:rPr>
              <a:t>histórico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completo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e a </a:t>
            </a:r>
            <a:r>
              <a:rPr lang="en-US" dirty="0" err="1">
                <a:solidFill>
                  <a:schemeClr val="tx1"/>
                </a:solidFill>
                <a:ea typeface="Times New Roman" panose="02020603050405020304" pitchFamily="18" charset="0"/>
              </a:rPr>
              <a:t>possibilidade</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realizar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análises</a:t>
            </a:r>
            <a:r>
              <a:rPr lang="en-US" dirty="0">
                <a:solidFill>
                  <a:schemeClr val="tx1"/>
                </a:solidFill>
                <a:ea typeface="Times New Roman" panose="02020603050405020304" pitchFamily="18" charset="0"/>
              </a:rPr>
              <a:t> com base </a:t>
            </a:r>
            <a:r>
              <a:rPr lang="en-US" dirty="0" err="1">
                <a:solidFill>
                  <a:schemeClr val="tx1"/>
                </a:solidFill>
                <a:ea typeface="Times New Roman" panose="02020603050405020304" pitchFamily="18" charset="0"/>
              </a:rPr>
              <a:t>nisso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um </a:t>
            </a:r>
            <a:r>
              <a:rPr lang="en-US" dirty="0" err="1">
                <a:solidFill>
                  <a:schemeClr val="tx1"/>
                </a:solidFill>
                <a:ea typeface="Times New Roman" panose="02020603050405020304" pitchFamily="18" charset="0"/>
              </a:rPr>
              <a:t>nível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clareza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ainda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incomparável</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monetização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tais</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pertencem</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estão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à</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disposição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comerciais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grandes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inibida</a:t>
            </a:r>
            <a:r>
              <a:rPr lang="en-US" dirty="0">
                <a:solidFill>
                  <a:schemeClr val="tx1"/>
                </a:solidFill>
                <a:ea typeface="Times New Roman" panose="02020603050405020304" pitchFamily="18" charset="0"/>
              </a:rPr>
              <a:t>, mas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mesmo</a:t>
            </a:r>
            <a:r>
              <a:rPr lang="en-US" dirty="0">
                <a:solidFill>
                  <a:schemeClr val="tx1"/>
                </a:solidFill>
                <a:ea typeface="Times New Roman" panose="02020603050405020304" pitchFamily="18" charset="0"/>
              </a:rPr>
              <a:t> tempo </a:t>
            </a:r>
            <a:r>
              <a:rPr lang="en-US" dirty="0" err="1">
                <a:solidFill>
                  <a:schemeClr val="tx1"/>
                </a:solidFill>
                <a:ea typeface="Times New Roman" panose="02020603050405020304" pitchFamily="18" charset="0"/>
              </a:rPr>
              <a:t>provavelmente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revelaria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detalhes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eles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poderiam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basear</a:t>
            </a:r>
            <a:r>
              <a:rPr lang="en-US" dirty="0">
                <a:solidFill>
                  <a:schemeClr val="tx1"/>
                </a:solidFill>
                <a:ea typeface="Times New Roman" panose="02020603050405020304" pitchFamily="18" charset="0"/>
              </a:rPr>
              <a:t> as </a:t>
            </a:r>
            <a:r>
              <a:rPr lang="en-US" dirty="0" err="1">
                <a:solidFill>
                  <a:schemeClr val="tx1"/>
                </a:solidFill>
                <a:ea typeface="Times New Roman" panose="02020603050405020304" pitchFamily="18" charset="0"/>
              </a:rPr>
              <a:t>análises</a:t>
            </a:r>
            <a:r>
              <a:rPr lang="en-US" dirty="0">
                <a:solidFill>
                  <a:schemeClr val="tx1"/>
                </a:solidFill>
                <a:ea typeface="Times New Roman" panose="02020603050405020304" pitchFamily="18" charset="0"/>
              </a:rPr>
              <a:t>. Este </a:t>
            </a:r>
            <a:r>
              <a:rPr lang="en-US" dirty="0" err="1">
                <a:solidFill>
                  <a:schemeClr val="tx1"/>
                </a:solidFill>
                <a:ea typeface="Times New Roman" panose="02020603050405020304" pitchFamily="18" charset="0"/>
              </a:rPr>
              <a:t>nível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transparência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também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causaria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claramente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novas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dificuldades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uma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vez</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todas</a:t>
            </a:r>
            <a:r>
              <a:rPr lang="en-US" dirty="0">
                <a:solidFill>
                  <a:schemeClr val="tx1"/>
                </a:solidFill>
                <a:ea typeface="Times New Roman" panose="02020603050405020304" pitchFamily="18" charset="0"/>
              </a:rPr>
              <a:t> as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são </a:t>
            </a:r>
            <a:r>
              <a:rPr lang="en-US" dirty="0" err="1">
                <a:solidFill>
                  <a:schemeClr val="tx1"/>
                </a:solidFill>
                <a:ea typeface="Times New Roman" panose="02020603050405020304" pitchFamily="18" charset="0"/>
              </a:rPr>
              <a:t>acessíveis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público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Embora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pseudónimos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possam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usados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é</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teoricamente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possível</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descriptografar</a:t>
            </a:r>
            <a:r>
              <a:rPr lang="en-US" dirty="0">
                <a:solidFill>
                  <a:schemeClr val="tx1"/>
                </a:solidFill>
                <a:ea typeface="Times New Roman" panose="02020603050405020304" pitchFamily="18" charset="0"/>
              </a:rPr>
              <a:t>” um </a:t>
            </a:r>
            <a:r>
              <a:rPr lang="en-US" dirty="0" err="1">
                <a:solidFill>
                  <a:schemeClr val="tx1"/>
                </a:solidFill>
                <a:ea typeface="Times New Roman" panose="02020603050405020304" pitchFamily="18" charset="0"/>
              </a:rPr>
              <a:t>certo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número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pseudónimos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autorização</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pPr algn="just"/>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pPr algn="just"/>
            <a:r>
              <a:rPr lang="en-US" dirty="0">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407678" y="3510867"/>
            <a:ext cx="6698627" cy="670873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 local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prosumidores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tendência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ascensão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papel</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prosumidor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falamos</a:t>
            </a:r>
            <a:r>
              <a:rPr lang="en-US" sz="1100" dirty="0">
                <a:latin typeface="Calibri" panose="020F0502020204030204" pitchFamily="34" charset="0"/>
                <a:ea typeface="Times New Roman" panose="02020603050405020304" pitchFamily="18" charset="0"/>
                <a:cs typeface="Calibri" panose="020F0502020204030204" pitchFamily="34" charset="0"/>
              </a:rPr>
              <a:t> da web 3.0. No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custos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baixos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processos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faturamento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simplificados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pequenos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participem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fornecedores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operarem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solares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poderão</a:t>
            </a:r>
            <a:r>
              <a:rPr lang="en-US" sz="1100" dirty="0">
                <a:latin typeface="Calibri" panose="020F0502020204030204" pitchFamily="34" charset="0"/>
                <a:ea typeface="Times New Roman" panose="02020603050405020304" pitchFamily="18" charset="0"/>
                <a:cs typeface="Calibri" panose="020F0502020204030204" pitchFamily="34" charset="0"/>
              </a:rPr>
              <a:t> vender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facilmente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eletricidade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produzida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vizinhos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alimentá</a:t>
            </a:r>
            <a:r>
              <a:rPr lang="en-US" sz="1100" dirty="0">
                <a:latin typeface="Calibri" panose="020F0502020204030204" pitchFamily="34" charset="0"/>
                <a:ea typeface="Times New Roman" panose="02020603050405020304" pitchFamily="18" charset="0"/>
                <a:cs typeface="Calibri" panose="020F0502020204030204" pitchFamily="34" charset="0"/>
              </a:rPr>
              <a:t>-la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levaria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viabilidade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solares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turbinas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pequena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usinas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cogeração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propriedade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cliente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aumentaria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número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prosumidores</a:t>
            </a:r>
            <a:r>
              <a:rPr lang="en-US" sz="1100" dirty="0">
                <a:latin typeface="Calibri" panose="020F0502020204030204" pitchFamily="34" charset="0"/>
                <a:ea typeface="Times New Roman" panose="02020603050405020304" pitchFamily="18" charset="0"/>
                <a:cs typeface="Calibri" panose="020F0502020204030204" pitchFamily="34" charset="0"/>
              </a:rPr>
              <a:t>. Na </a:t>
            </a:r>
            <a:r>
              <a:rPr lang="en-US" sz="1100" dirty="0" err="1">
                <a:latin typeface="Calibri" panose="020F0502020204030204" pitchFamily="34" charset="0"/>
                <a:ea typeface="Times New Roman" panose="02020603050405020304" pitchFamily="18" charset="0"/>
                <a:cs typeface="Calibri" panose="020F0502020204030204" pitchFamily="34" charset="0"/>
              </a:rPr>
              <a:t>economia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beneficiam</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oferta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produtos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diversificada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preços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baixos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facilitar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realização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projetos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comunidade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Rotas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simplificadas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geradores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distribuída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impulsionariam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energias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Indiretamente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positivo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económicas</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região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produção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geração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distribuída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estímulo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áreas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manutenção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operações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aumento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implantação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benefício</a:t>
            </a:r>
            <a:r>
              <a:rPr lang="en-US" sz="1100" dirty="0">
                <a:latin typeface="Calibri" panose="020F0502020204030204" pitchFamily="34" charset="0"/>
                <a:ea typeface="Times New Roman" panose="02020603050405020304" pitchFamily="18" charset="0"/>
                <a:cs typeface="Calibri" panose="020F0502020204030204" pitchFamily="34" charset="0"/>
              </a:rPr>
              <a:t> particular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áreas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pouca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económico</a:t>
            </a:r>
            <a:r>
              <a:rPr lang="en-US" sz="1100" dirty="0">
                <a:latin typeface="Calibri" panose="020F0502020204030204" pitchFamily="34" charset="0"/>
                <a:ea typeface="Times New Roman" panose="02020603050405020304" pitchFamily="18" charset="0"/>
                <a:cs typeface="Calibri" panose="020F0502020204030204" pitchFamily="34" charset="0"/>
              </a:rPr>
              <a:t> lento.</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no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setor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setor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amplamente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inexplorados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significa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vem</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série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incertezas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experiência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prazo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disponível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especialistas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suspeitam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usos</a:t>
            </a:r>
            <a:r>
              <a:rPr lang="en-US" sz="1100" dirty="0">
                <a:latin typeface="Calibri" panose="020F0502020204030204" pitchFamily="34" charset="0"/>
                <a:ea typeface="Times New Roman" panose="02020603050405020304" pitchFamily="18" charset="0"/>
                <a:cs typeface="Calibri" panose="020F0502020204030204" pitchFamily="34" charset="0"/>
              </a:rPr>
              <a:t>. Dada a taxa </a:t>
            </a:r>
            <a:r>
              <a:rPr lang="en-US" sz="1100" dirty="0" err="1">
                <a:latin typeface="Calibri" panose="020F0502020204030204" pitchFamily="34" charset="0"/>
                <a:ea typeface="Times New Roman" panose="02020603050405020304" pitchFamily="18" charset="0"/>
                <a:cs typeface="Calibri" panose="020F0502020204030204" pitchFamily="34" charset="0"/>
              </a:rPr>
              <a:t>extremamente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rápida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grandes</a:t>
            </a:r>
            <a:r>
              <a:rPr lang="en-US" sz="1100" dirty="0">
                <a:latin typeface="Calibri" panose="020F0502020204030204" pitchFamily="34" charset="0"/>
                <a:ea typeface="Times New Roman" panose="02020603050405020304" pitchFamily="18" charset="0"/>
                <a:cs typeface="Calibri" panose="020F0502020204030204" pitchFamily="34" charset="0"/>
              </a:rPr>
              <a:t> volumes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acumulados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operação</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colocam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segurança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velocidade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custos</a:t>
            </a:r>
            <a:r>
              <a:rPr lang="en-US" sz="1100" dirty="0">
                <a:latin typeface="Calibri" panose="020F0502020204030204" pitchFamily="34" charset="0"/>
                <a:ea typeface="Times New Roman" panose="02020603050405020304" pitchFamily="18" charset="0"/>
                <a:cs typeface="Calibri" panose="020F0502020204030204" pitchFamily="34" charset="0"/>
              </a:rPr>
              <a:t>. Como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nova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operar</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completamente</a:t>
            </a:r>
            <a:r>
              <a:rPr lang="en-US" sz="1100" dirty="0">
                <a:latin typeface="Calibri" panose="020F0502020204030204" pitchFamily="34" charset="0"/>
                <a:ea typeface="Times New Roman" panose="02020603050405020304" pitchFamily="18" charset="0"/>
                <a:cs typeface="Calibri" panose="020F0502020204030204" pitchFamily="34" charset="0"/>
              </a:rPr>
              <a:t> novo,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de se </a:t>
            </a:r>
            <a:r>
              <a:rPr lang="en-US" sz="1100" dirty="0" err="1">
                <a:latin typeface="Calibri" panose="020F0502020204030204" pitchFamily="34" charset="0"/>
                <a:ea typeface="Times New Roman" panose="02020603050405020304" pitchFamily="18" charset="0"/>
                <a:cs typeface="Calibri" panose="020F0502020204030204" pitchFamily="34" charset="0"/>
              </a:rPr>
              <a:t>esperar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certo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rejeitada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alguns</a:t>
            </a:r>
            <a:r>
              <a:rPr lang="en-US" sz="1100" dirty="0">
                <a:latin typeface="Calibri" panose="020F0502020204030204" pitchFamily="34" charset="0"/>
                <a:ea typeface="Times New Roman" panose="02020603050405020304" pitchFamily="18" charset="0"/>
                <a:cs typeface="Calibri" panose="020F0502020204030204" pitchFamily="34" charset="0"/>
              </a:rPr>
              <a:t> players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entre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parte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público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bastante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desajeitado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cópias</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mesmos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sejam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comunicadas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adicionadas</a:t>
            </a:r>
            <a:r>
              <a:rPr lang="en-US" sz="1100" dirty="0">
                <a:latin typeface="Calibri" panose="020F0502020204030204" pitchFamily="34" charset="0"/>
                <a:ea typeface="Times New Roman" panose="02020603050405020304" pitchFamily="18" charset="0"/>
                <a:cs typeface="Calibri" panose="020F0502020204030204" pitchFamily="34" charset="0"/>
              </a:rPr>
              <a:t> o tempo </a:t>
            </a:r>
            <a:r>
              <a:rPr lang="en-US" sz="1100" dirty="0" err="1">
                <a:latin typeface="Calibri" panose="020F0502020204030204" pitchFamily="34" charset="0"/>
                <a:ea typeface="Times New Roman" panose="02020603050405020304" pitchFamily="18" charset="0"/>
                <a:cs typeface="Calibri" panose="020F0502020204030204" pitchFamily="34" charset="0"/>
              </a:rPr>
              <a:t>todo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anonimato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subjacente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conceito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acarreta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fins de </a:t>
            </a:r>
            <a:r>
              <a:rPr lang="en-US" sz="1100" dirty="0" err="1">
                <a:latin typeface="Calibri" panose="020F0502020204030204" pitchFamily="34" charset="0"/>
                <a:ea typeface="Times New Roman" panose="02020603050405020304" pitchFamily="18" charset="0"/>
                <a:cs typeface="Calibri" panose="020F0502020204030204" pitchFamily="34" charset="0"/>
              </a:rPr>
              <a:t>atividades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ilegais</a:t>
            </a:r>
            <a:r>
              <a:rPr lang="en-US" sz="1100" dirty="0">
                <a:latin typeface="Calibri" panose="020F0502020204030204" pitchFamily="34" charset="0"/>
                <a:ea typeface="Times New Roman" panose="02020603050405020304" pitchFamily="18" charset="0"/>
                <a:cs typeface="Calibri" panose="020F0502020204030204" pitchFamily="34" charset="0"/>
              </a:rPr>
              <a:t> (crime </a:t>
            </a:r>
            <a:r>
              <a:rPr lang="en-US" sz="1100" dirty="0" err="1">
                <a:latin typeface="Calibri" panose="020F0502020204030204" pitchFamily="34" charset="0"/>
                <a:ea typeface="Times New Roman" panose="02020603050405020304" pitchFamily="18" charset="0"/>
                <a:cs typeface="Calibri" panose="020F0502020204030204" pitchFamily="34" charset="0"/>
              </a:rPr>
              <a:t>organizado</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descentralizado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autoridade</a:t>
            </a:r>
            <a:r>
              <a:rPr lang="en-US" sz="1100" dirty="0">
                <a:latin typeface="Calibri" panose="020F0502020204030204" pitchFamily="34" charset="0"/>
                <a:ea typeface="Times New Roman" panose="02020603050405020304" pitchFamily="18" charset="0"/>
                <a:cs typeface="Calibri" panose="020F0502020204030204" pitchFamily="34" charset="0"/>
              </a:rPr>
              <a:t> superior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acarretar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desvantagens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discutidos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hoje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responsável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intervir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capacidade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simples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revisar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anteriormente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usuário</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esquecesse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pessoais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acesso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aceder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irrevogavelmente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bloqueados</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contas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perdem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configurações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nelas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r>
              <a:rPr lang="en-US" b="1" dirty="0" err="1">
                <a:solidFill>
                  <a:srgbClr val="F79037"/>
                </a:solidFill>
                <a:ea typeface="Times New Roman" panose="02020603050405020304" pitchFamily="18" charset="0"/>
              </a:rPr>
              <a:t>Riscos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segurança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criptográficos</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e </a:t>
            </a:r>
            <a:r>
              <a:rPr lang="en-US" dirty="0" err="1">
                <a:ea typeface="Times New Roman" panose="02020603050405020304" pitchFamily="18" charset="0"/>
              </a:rPr>
              <a:t>requerem</a:t>
            </a:r>
            <a:r>
              <a:rPr lang="en-US" dirty="0">
                <a:ea typeface="Times New Roman" panose="02020603050405020304" pitchFamily="18" charset="0"/>
              </a:rPr>
              <a:t> a </a:t>
            </a:r>
            <a:r>
              <a:rPr lang="en-US" dirty="0" err="1">
                <a:ea typeface="Times New Roman" panose="02020603050405020304" pitchFamily="18" charset="0"/>
              </a:rPr>
              <a:t>participação</a:t>
            </a:r>
            <a:r>
              <a:rPr lang="en-US" dirty="0">
                <a:ea typeface="Times New Roman" panose="02020603050405020304" pitchFamily="18" charset="0"/>
              </a:rPr>
              <a:t> </a:t>
            </a:r>
            <a:r>
              <a:rPr lang="en-US" dirty="0" err="1">
                <a:ea typeface="Times New Roman" panose="02020603050405020304" pitchFamily="18" charset="0"/>
              </a:rPr>
              <a:t>direta</a:t>
            </a:r>
            <a:r>
              <a:rPr lang="en-US" dirty="0">
                <a:ea typeface="Times New Roman" panose="02020603050405020304" pitchFamily="18" charset="0"/>
              </a:rPr>
              <a:t> dos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finais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seguros</a:t>
            </a:r>
            <a:r>
              <a:rPr lang="en-US" dirty="0">
                <a:ea typeface="Times New Roman" panose="02020603050405020304" pitchFamily="18" charset="0"/>
              </a:rPr>
              <a:t>, mas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tempo </a:t>
            </a:r>
            <a:r>
              <a:rPr lang="en-US" dirty="0" err="1">
                <a:ea typeface="Times New Roman" panose="02020603050405020304" pitchFamily="18" charset="0"/>
              </a:rPr>
              <a:t>fáceis</a:t>
            </a:r>
            <a:r>
              <a:rPr lang="en-US" dirty="0">
                <a:ea typeface="Times New Roman" panose="02020603050405020304" pitchFamily="18" charset="0"/>
              </a:rPr>
              <a:t> de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t>
            </a:r>
            <a:r>
              <a:rPr lang="en-US" dirty="0" err="1">
                <a:ea typeface="Times New Roman" panose="02020603050405020304" pitchFamily="18" charset="0"/>
              </a:rPr>
              <a:t>haverá</a:t>
            </a:r>
            <a:r>
              <a:rPr lang="en-US" dirty="0">
                <a:ea typeface="Times New Roman" panose="02020603050405020304" pitchFamily="18" charset="0"/>
              </a:rPr>
              <a:t> </a:t>
            </a:r>
            <a:r>
              <a:rPr lang="en-US" dirty="0" err="1">
                <a:ea typeface="Times New Roman" panose="02020603050405020304" pitchFamily="18" charset="0"/>
              </a:rPr>
              <a:t>risco</a:t>
            </a:r>
            <a:r>
              <a:rPr lang="en-US" dirty="0">
                <a:ea typeface="Times New Roman" panose="02020603050405020304" pitchFamily="18" charset="0"/>
              </a:rPr>
              <a:t> de </a:t>
            </a:r>
            <a:r>
              <a:rPr lang="en-US" dirty="0" err="1">
                <a:ea typeface="Times New Roman" panose="02020603050405020304" pitchFamily="18" charset="0"/>
              </a:rPr>
              <a:t>adulteração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ataques</a:t>
            </a:r>
            <a:r>
              <a:rPr lang="en-US" dirty="0">
                <a:ea typeface="Times New Roman" panose="02020603050405020304" pitchFamily="18" charset="0"/>
              </a:rPr>
              <a:t> de hackers) e </a:t>
            </a:r>
            <a:r>
              <a:rPr lang="en-US" dirty="0" err="1">
                <a:ea typeface="Times New Roman" panose="02020603050405020304" pitchFamily="18" charset="0"/>
              </a:rPr>
              <a:t>falhas</a:t>
            </a:r>
            <a:r>
              <a:rPr lang="en-US" dirty="0">
                <a:ea typeface="Times New Roman" panose="02020603050405020304" pitchFamily="18" charset="0"/>
              </a:rPr>
              <a:t>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falhas</a:t>
            </a:r>
            <a:r>
              <a:rPr lang="en-US" dirty="0">
                <a:ea typeface="Times New Roman" panose="02020603050405020304" pitchFamily="18" charset="0"/>
              </a:rPr>
              <a:t> no </a:t>
            </a:r>
            <a:r>
              <a:rPr lang="en-US" dirty="0" err="1">
                <a:ea typeface="Times New Roman" panose="02020603050405020304" pitchFamily="18" charset="0"/>
              </a:rPr>
              <a:t>sistema</a:t>
            </a:r>
            <a:r>
              <a:rPr lang="en-US" dirty="0">
                <a:ea typeface="Times New Roman" panose="02020603050405020304" pitchFamily="18" charset="0"/>
              </a:rPr>
              <a:t>). O </a:t>
            </a:r>
            <a:r>
              <a:rPr lang="en-US" dirty="0" err="1">
                <a:ea typeface="Times New Roman" panose="02020603050405020304" pitchFamily="18" charset="0"/>
              </a:rPr>
              <a:t>quão</a:t>
            </a:r>
            <a:r>
              <a:rPr lang="en-US" dirty="0">
                <a:ea typeface="Times New Roman" panose="02020603050405020304" pitchFamily="18" charset="0"/>
              </a:rPr>
              <a:t> </a:t>
            </a:r>
            <a:r>
              <a:rPr lang="en-US" dirty="0" err="1">
                <a:ea typeface="Times New Roman" panose="02020603050405020304" pitchFamily="18" charset="0"/>
              </a:rPr>
              <a:t>realista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cenário</a:t>
            </a:r>
            <a:r>
              <a:rPr lang="en-US" dirty="0">
                <a:ea typeface="Times New Roman" panose="02020603050405020304" pitchFamily="18" charset="0"/>
              </a:rPr>
              <a:t> de hacking </a:t>
            </a:r>
            <a:r>
              <a:rPr lang="en-US" dirty="0" err="1">
                <a:ea typeface="Times New Roman" panose="02020603050405020304" pitchFamily="18" charset="0"/>
              </a:rPr>
              <a:t>foi</a:t>
            </a:r>
            <a:r>
              <a:rPr lang="en-US" dirty="0">
                <a:ea typeface="Times New Roman" panose="02020603050405020304" pitchFamily="18" charset="0"/>
              </a:rPr>
              <a:t> </a:t>
            </a:r>
            <a:r>
              <a:rPr lang="en-US" dirty="0" err="1">
                <a:ea typeface="Times New Roman" panose="02020603050405020304" pitchFamily="18" charset="0"/>
              </a:rPr>
              <a:t>comprovado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ataque</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aplicativo</a:t>
            </a:r>
            <a:r>
              <a:rPr lang="en-US" dirty="0">
                <a:ea typeface="Times New Roman" panose="02020603050405020304" pitchFamily="18" charset="0"/>
              </a:rPr>
              <a:t> “DAO” (</a:t>
            </a:r>
            <a:r>
              <a:rPr lang="en-US" dirty="0" err="1">
                <a:ea typeface="Times New Roman" panose="02020603050405020304" pitchFamily="18" charset="0"/>
              </a:rPr>
              <a:t>Organização</a:t>
            </a:r>
            <a:r>
              <a:rPr lang="en-US" dirty="0">
                <a:ea typeface="Times New Roman" panose="02020603050405020304" pitchFamily="18" charset="0"/>
              </a:rPr>
              <a:t> </a:t>
            </a:r>
            <a:r>
              <a:rPr lang="en-US" dirty="0" err="1">
                <a:ea typeface="Times New Roman" panose="02020603050405020304" pitchFamily="18" charset="0"/>
              </a:rPr>
              <a:t>Autônoma</a:t>
            </a:r>
            <a:r>
              <a:rPr lang="en-US" dirty="0">
                <a:ea typeface="Times New Roman" panose="02020603050405020304" pitchFamily="18" charset="0"/>
              </a:rPr>
              <a:t> </a:t>
            </a:r>
            <a:r>
              <a:rPr lang="en-US" dirty="0" err="1">
                <a:ea typeface="Times New Roman" panose="02020603050405020304" pitchFamily="18" charset="0"/>
              </a:rPr>
              <a:t>Descentralizada</a:t>
            </a:r>
            <a:r>
              <a:rPr lang="en-US" dirty="0">
                <a:ea typeface="Times New Roman" panose="02020603050405020304" pitchFamily="18" charset="0"/>
              </a:rPr>
              <a:t>).</a:t>
            </a:r>
          </a:p>
          <a:p>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Problemas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comuns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específicos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na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economia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compartilhamento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Um </a:t>
            </a:r>
            <a:r>
              <a:rPr lang="en-US" dirty="0" err="1">
                <a:ea typeface="Times New Roman" panose="02020603050405020304" pitchFamily="18" charset="0"/>
              </a:rPr>
              <a:t>desafio</a:t>
            </a:r>
            <a:r>
              <a:rPr lang="en-US" dirty="0">
                <a:ea typeface="Times New Roman" panose="02020603050405020304" pitchFamily="18" charset="0"/>
              </a:rPr>
              <a:t> </a:t>
            </a:r>
            <a:r>
              <a:rPr lang="en-US" dirty="0" err="1">
                <a:ea typeface="Times New Roman" panose="02020603050405020304" pitchFamily="18" charset="0"/>
              </a:rPr>
              <a:t>técnico</a:t>
            </a:r>
            <a:r>
              <a:rPr lang="en-US" dirty="0">
                <a:ea typeface="Times New Roman" panose="02020603050405020304" pitchFamily="18" charset="0"/>
              </a:rPr>
              <a:t> dos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comercialização</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 P2P do </a:t>
            </a:r>
            <a:r>
              <a:rPr lang="en-US" dirty="0" err="1">
                <a:ea typeface="Times New Roman" panose="02020603050405020304" pitchFamily="18" charset="0"/>
              </a:rPr>
              <a:t>ponto</a:t>
            </a:r>
            <a:r>
              <a:rPr lang="en-US" dirty="0">
                <a:ea typeface="Times New Roman" panose="02020603050405020304" pitchFamily="18" charset="0"/>
              </a:rPr>
              <a:t> de vista do </a:t>
            </a:r>
            <a:r>
              <a:rPr lang="en-US" dirty="0" err="1">
                <a:ea typeface="Times New Roman" panose="02020603050405020304" pitchFamily="18" charset="0"/>
              </a:rPr>
              <a:t>gerenciamento</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responder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condições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a:t>
            </a:r>
            <a:r>
              <a:rPr lang="en-US" dirty="0" err="1">
                <a:ea typeface="Times New Roman" panose="02020603050405020304" pitchFamily="18" charset="0"/>
              </a:rPr>
              <a:t>oferta</a:t>
            </a:r>
            <a:r>
              <a:rPr lang="en-US" dirty="0">
                <a:ea typeface="Times New Roman" panose="02020603050405020304" pitchFamily="18" charset="0"/>
              </a:rPr>
              <a:t> local 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resultar</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necessidade</a:t>
            </a:r>
            <a:r>
              <a:rPr lang="en-US" dirty="0">
                <a:ea typeface="Times New Roman" panose="02020603050405020304" pitchFamily="18" charset="0"/>
              </a:rPr>
              <a:t> de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a:t>
            </a:r>
            <a:r>
              <a:rPr lang="en-US" dirty="0" err="1">
                <a:ea typeface="Times New Roman" panose="02020603050405020304" pitchFamily="18" charset="0"/>
              </a:rPr>
              <a:t>fornecerem</a:t>
            </a:r>
            <a:r>
              <a:rPr lang="en-US" dirty="0">
                <a:ea typeface="Times New Roman" panose="02020603050405020304" pitchFamily="18" charset="0"/>
              </a:rPr>
              <a:t> </a:t>
            </a:r>
            <a:r>
              <a:rPr lang="en-US" dirty="0" err="1">
                <a:ea typeface="Times New Roman" panose="02020603050405020304" pitchFamily="18" charset="0"/>
              </a:rPr>
              <a:t>previsões</a:t>
            </a:r>
            <a:r>
              <a:rPr lang="en-US" dirty="0">
                <a:ea typeface="Times New Roman" panose="02020603050405020304" pitchFamily="18" charset="0"/>
              </a:rPr>
              <a:t> de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operador</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atuais</a:t>
            </a:r>
            <a:r>
              <a:rPr lang="en-US" dirty="0">
                <a:ea typeface="Times New Roman" panose="02020603050405020304" pitchFamily="18" charset="0"/>
              </a:rPr>
              <a:t> </a:t>
            </a:r>
            <a:r>
              <a:rPr lang="en-US" dirty="0" err="1">
                <a:ea typeface="Times New Roman" panose="02020603050405020304" pitchFamily="18" charset="0"/>
              </a:rPr>
              <a:t>operações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a:t>
            </a:r>
          </a:p>
          <a:p>
            <a:r>
              <a:rPr lang="en-US" dirty="0">
                <a:ea typeface="Times New Roman" panose="02020603050405020304" pitchFamily="18" charset="0"/>
              </a:rPr>
              <a:t>As </a:t>
            </a:r>
            <a:r>
              <a:rPr lang="en-US" dirty="0" err="1">
                <a:ea typeface="Times New Roman" panose="02020603050405020304" pitchFamily="18" charset="0"/>
              </a:rPr>
              <a:t>técnicas</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prever</a:t>
            </a:r>
            <a:r>
              <a:rPr lang="en-US" dirty="0">
                <a:ea typeface="Times New Roman" panose="02020603050405020304" pitchFamily="18" charset="0"/>
              </a:rPr>
              <a:t> o </a:t>
            </a:r>
            <a:r>
              <a:rPr lang="en-US" dirty="0" err="1">
                <a:ea typeface="Times New Roman" panose="02020603050405020304" pitchFamily="18" charset="0"/>
              </a:rPr>
              <a:t>comportamento</a:t>
            </a:r>
            <a:r>
              <a:rPr lang="en-US" dirty="0">
                <a:ea typeface="Times New Roman" panose="02020603050405020304" pitchFamily="18" charset="0"/>
              </a:rPr>
              <a:t> </a:t>
            </a:r>
            <a:r>
              <a:rPr lang="en-US" dirty="0" err="1">
                <a:ea typeface="Times New Roman" panose="02020603050405020304" pitchFamily="18" charset="0"/>
              </a:rPr>
              <a:t>futuro</a:t>
            </a:r>
            <a:r>
              <a:rPr lang="en-US" dirty="0">
                <a:ea typeface="Times New Roman" panose="02020603050405020304" pitchFamily="18" charset="0"/>
              </a:rPr>
              <a:t> de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conjuntos</a:t>
            </a:r>
            <a:r>
              <a:rPr lang="en-US" dirty="0">
                <a:ea typeface="Times New Roman" panose="02020603050405020304" pitchFamily="18" charset="0"/>
              </a:rPr>
              <a:t> de </a:t>
            </a:r>
            <a:r>
              <a:rPr lang="en-US" dirty="0" err="1">
                <a:ea typeface="Times New Roman" panose="02020603050405020304" pitchFamily="18" charset="0"/>
              </a:rPr>
              <a:t>prosumidores</a:t>
            </a:r>
            <a:r>
              <a:rPr lang="en-US" dirty="0">
                <a:ea typeface="Times New Roman" panose="02020603050405020304" pitchFamily="18" charset="0"/>
              </a:rPr>
              <a:t> e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 mas argumenta-se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agregação</a:t>
            </a:r>
            <a:r>
              <a:rPr lang="en-US" dirty="0">
                <a:ea typeface="Times New Roman" panose="02020603050405020304" pitchFamily="18" charset="0"/>
              </a:rPr>
              <a:t> de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de </a:t>
            </a:r>
            <a:r>
              <a:rPr lang="en-US" dirty="0" err="1">
                <a:ea typeface="Times New Roman" panose="02020603050405020304" pitchFamily="18" charset="0"/>
              </a:rPr>
              <a:t>confiabilidade</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constitui</a:t>
            </a:r>
            <a:r>
              <a:rPr lang="en-US" dirty="0">
                <a:ea typeface="Times New Roman" panose="02020603050405020304" pitchFamily="18" charset="0"/>
              </a:rPr>
              <a:t> um </a:t>
            </a:r>
            <a:r>
              <a:rPr lang="en-US" dirty="0" err="1">
                <a:ea typeface="Times New Roman" panose="02020603050405020304" pitchFamily="18" charset="0"/>
              </a:rPr>
              <a:t>desafio</a:t>
            </a:r>
            <a:r>
              <a:rPr lang="en-US" dirty="0">
                <a:ea typeface="Times New Roman" panose="02020603050405020304" pitchFamily="18" charset="0"/>
              </a:rPr>
              <a:t> </a:t>
            </a:r>
            <a:r>
              <a:rPr lang="en-US" dirty="0" err="1">
                <a:ea typeface="Times New Roman" panose="02020603050405020304" pitchFamily="18" charset="0"/>
              </a:rPr>
              <a:t>técnico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aumentar</a:t>
            </a:r>
            <a:r>
              <a:rPr lang="en-US" dirty="0">
                <a:ea typeface="Times New Roman" panose="02020603050405020304" pitchFamily="18" charset="0"/>
              </a:rPr>
              <a:t> a </a:t>
            </a:r>
            <a:r>
              <a:rPr lang="en-US" dirty="0" err="1">
                <a:ea typeface="Times New Roman" panose="02020603050405020304" pitchFamily="18" charset="0"/>
              </a:rPr>
              <a:t>incerteza</a:t>
            </a:r>
            <a:r>
              <a:rPr lang="en-US" dirty="0">
                <a:ea typeface="Times New Roman" panose="02020603050405020304" pitchFamily="18" charset="0"/>
              </a:rPr>
              <a:t> 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balanceamento</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Aqui</a:t>
            </a:r>
            <a:r>
              <a:rPr lang="en-US" dirty="0">
                <a:ea typeface="Times New Roman" panose="02020603050405020304" pitchFamily="18" charset="0"/>
              </a:rPr>
              <a:t>, a </a:t>
            </a:r>
            <a:r>
              <a:rPr lang="en-US" dirty="0" err="1">
                <a:ea typeface="Times New Roman" panose="02020603050405020304" pitchFamily="18" charset="0"/>
              </a:rPr>
              <a:t>implantação</a:t>
            </a:r>
            <a:r>
              <a:rPr lang="en-US" dirty="0">
                <a:ea typeface="Times New Roman" panose="02020603050405020304" pitchFamily="18" charset="0"/>
              </a:rPr>
              <a:t> de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armazenamento</a:t>
            </a:r>
            <a:r>
              <a:rPr lang="en-US" dirty="0">
                <a:ea typeface="Times New Roman" panose="02020603050405020304" pitchFamily="18" charset="0"/>
              </a:rPr>
              <a:t> </a:t>
            </a:r>
            <a:r>
              <a:rPr lang="en-US" dirty="0" err="1">
                <a:ea typeface="Times New Roman" panose="02020603050405020304" pitchFamily="18" charset="0"/>
              </a:rPr>
              <a:t>distribuído</a:t>
            </a:r>
            <a:r>
              <a:rPr lang="en-US" dirty="0">
                <a:ea typeface="Times New Roman" panose="02020603050405020304" pitchFamily="18" charset="0"/>
              </a:rPr>
              <a:t> e a </a:t>
            </a:r>
            <a:r>
              <a:rPr lang="en-US" dirty="0" err="1">
                <a:ea typeface="Times New Roman" panose="02020603050405020304" pitchFamily="18" charset="0"/>
              </a:rPr>
              <a:t>adoção</a:t>
            </a:r>
            <a:r>
              <a:rPr lang="en-US" dirty="0">
                <a:ea typeface="Times New Roman" panose="02020603050405020304" pitchFamily="18" charset="0"/>
              </a:rPr>
              <a:t> de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elétricos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ajudar</a:t>
            </a:r>
            <a:r>
              <a:rPr lang="en-US" dirty="0">
                <a:ea typeface="Times New Roman" panose="02020603050405020304" pitchFamily="18" charset="0"/>
              </a:rPr>
              <a:t> a </a:t>
            </a:r>
            <a:r>
              <a:rPr lang="en-US" dirty="0" err="1">
                <a:ea typeface="Times New Roman" panose="02020603050405020304" pitchFamily="18" charset="0"/>
              </a:rPr>
              <a:t>superar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desafios</a:t>
            </a:r>
            <a:r>
              <a:rPr lang="en-US" dirty="0">
                <a:ea typeface="Times New Roman" panose="02020603050405020304" pitchFamily="18" charset="0"/>
              </a:rPr>
              <a:t>. </a:t>
            </a:r>
            <a:r>
              <a:rPr lang="en-US" dirty="0" err="1">
                <a:ea typeface="Times New Roman" panose="02020603050405020304" pitchFamily="18" charset="0"/>
              </a:rPr>
              <a:t>Outra</a:t>
            </a:r>
            <a:r>
              <a:rPr lang="en-US" dirty="0">
                <a:ea typeface="Times New Roman" panose="02020603050405020304" pitchFamily="18" charset="0"/>
              </a:rPr>
              <a:t> </a:t>
            </a:r>
            <a:r>
              <a:rPr lang="en-US" dirty="0" err="1">
                <a:ea typeface="Times New Roman" panose="02020603050405020304" pitchFamily="18" charset="0"/>
              </a:rPr>
              <a:t>consequência</a:t>
            </a:r>
            <a:r>
              <a:rPr lang="en-US" dirty="0">
                <a:ea typeface="Times New Roman" panose="02020603050405020304" pitchFamily="18" charset="0"/>
              </a:rPr>
              <a:t> </a:t>
            </a:r>
            <a:r>
              <a:rPr lang="en-US" dirty="0" err="1">
                <a:ea typeface="Times New Roman" panose="02020603050405020304" pitchFamily="18" charset="0"/>
              </a:rPr>
              <a:t>iminente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evoluírem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locais</a:t>
            </a:r>
            <a:r>
              <a:rPr lang="en-US" dirty="0">
                <a:ea typeface="Times New Roman" panose="02020603050405020304" pitchFamily="18" charset="0"/>
              </a:rPr>
              <a:t> e </a:t>
            </a:r>
            <a:r>
              <a:rPr lang="en-US" dirty="0" err="1">
                <a:ea typeface="Times New Roman" panose="02020603050405020304" pitchFamily="18" charset="0"/>
              </a:rPr>
              <a:t>descentralizados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papéis</a:t>
            </a:r>
            <a:r>
              <a:rPr lang="en-US" dirty="0">
                <a:ea typeface="Times New Roman" panose="02020603050405020304" pitchFamily="18" charset="0"/>
              </a:rPr>
              <a:t> </a:t>
            </a:r>
            <a:r>
              <a:rPr lang="en-US" dirty="0" err="1">
                <a:ea typeface="Times New Roman" panose="02020603050405020304" pitchFamily="18" charset="0"/>
              </a:rPr>
              <a:t>tradicionais</a:t>
            </a:r>
            <a:r>
              <a:rPr lang="en-US" dirty="0">
                <a:ea typeface="Times New Roman" panose="02020603050405020304" pitchFamily="18" charset="0"/>
              </a:rPr>
              <a:t> no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varejistas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poderão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interrompidos</a:t>
            </a:r>
            <a:r>
              <a:rPr lang="en-US" dirty="0">
                <a:ea typeface="Times New Roman" panose="02020603050405020304" pitchFamily="18" charset="0"/>
              </a:rPr>
              <a:t>. O </a:t>
            </a:r>
            <a:r>
              <a:rPr lang="en-US" dirty="0" err="1">
                <a:ea typeface="Times New Roman" panose="02020603050405020304" pitchFamily="18" charset="0"/>
              </a:rPr>
              <a:t>aumento</a:t>
            </a:r>
            <a:r>
              <a:rPr lang="en-US" dirty="0">
                <a:ea typeface="Times New Roman" panose="02020603050405020304" pitchFamily="18" charset="0"/>
              </a:rPr>
              <a:t> da </a:t>
            </a:r>
            <a:r>
              <a:rPr lang="en-US" dirty="0" err="1">
                <a:ea typeface="Times New Roman" panose="02020603050405020304" pitchFamily="18" charset="0"/>
              </a:rPr>
              <a:t>autossuficiência</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trazer</a:t>
            </a:r>
            <a:r>
              <a:rPr lang="en-US" dirty="0">
                <a:ea typeface="Times New Roman" panose="02020603050405020304" pitchFamily="18" charset="0"/>
              </a:rPr>
              <a:t> </a:t>
            </a:r>
            <a:r>
              <a:rPr lang="en-US" dirty="0" err="1">
                <a:ea typeface="Times New Roman" panose="02020603050405020304" pitchFamily="18" charset="0"/>
              </a:rPr>
              <a:t>receitas</a:t>
            </a:r>
            <a:r>
              <a:rPr lang="en-US" dirty="0">
                <a:ea typeface="Times New Roman" panose="02020603050405020304" pitchFamily="18" charset="0"/>
              </a:rPr>
              <a:t> </a:t>
            </a:r>
            <a:r>
              <a:rPr lang="en-US" dirty="0" err="1">
                <a:ea typeface="Times New Roman" panose="02020603050405020304" pitchFamily="18" charset="0"/>
              </a:rPr>
              <a:t>reduzidas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tempo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a:t>
            </a:r>
            <a:r>
              <a:rPr lang="en-US" dirty="0" err="1">
                <a:ea typeface="Times New Roman" panose="02020603050405020304" pitchFamily="18" charset="0"/>
              </a:rPr>
              <a:t>relacionados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operação</a:t>
            </a:r>
            <a:r>
              <a:rPr lang="en-US" dirty="0">
                <a:ea typeface="Times New Roman" panose="02020603050405020304" pitchFamily="18" charset="0"/>
              </a:rPr>
              <a:t> e </a:t>
            </a:r>
            <a:r>
              <a:rPr lang="en-US" dirty="0" err="1">
                <a:ea typeface="Times New Roman" panose="02020603050405020304" pitchFamily="18" charset="0"/>
              </a:rPr>
              <a:t>manutenção</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elétrica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aumentar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medida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utilização</a:t>
            </a:r>
            <a:r>
              <a:rPr lang="en-US" dirty="0">
                <a:ea typeface="Times New Roman" panose="02020603050405020304" pitchFamily="18" charset="0"/>
              </a:rPr>
              <a:t> dos </a:t>
            </a:r>
            <a:r>
              <a:rPr lang="en-US" dirty="0" err="1">
                <a:ea typeface="Times New Roman" panose="02020603050405020304" pitchFamily="18" charset="0"/>
              </a:rPr>
              <a:t>ativos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se </a:t>
            </a:r>
            <a:r>
              <a:rPr lang="en-US" dirty="0" err="1">
                <a:ea typeface="Times New Roman" panose="02020603050405020304" pitchFamily="18" charset="0"/>
              </a:rPr>
              <a:t>deteriora</a:t>
            </a:r>
            <a:r>
              <a:rPr lang="en-US" dirty="0">
                <a:ea typeface="Times New Roman" panose="02020603050405020304" pitchFamily="18" charset="0"/>
              </a:rPr>
              <a:t>.</a:t>
            </a:r>
          </a:p>
          <a:p>
            <a:endParaRPr lang="en-US" dirty="0">
              <a:ea typeface="Times New Roman" panose="02020603050405020304" pitchFamily="18" charset="0"/>
            </a:endParaRPr>
          </a:p>
          <a:p>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contribuir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atingir</a:t>
            </a:r>
            <a:r>
              <a:rPr lang="en-US" dirty="0">
                <a:ea typeface="Times New Roman" panose="02020603050405020304" pitchFamily="18" charset="0"/>
              </a:rPr>
              <a:t> as </a:t>
            </a:r>
            <a:r>
              <a:rPr lang="en-US" dirty="0" err="1">
                <a:ea typeface="Times New Roman" panose="02020603050405020304" pitchFamily="18" charset="0"/>
              </a:rPr>
              <a:t>metas</a:t>
            </a:r>
            <a:r>
              <a:rPr lang="en-US" dirty="0">
                <a:ea typeface="Times New Roman" panose="02020603050405020304" pitchFamily="18" charset="0"/>
              </a:rPr>
              <a:t> ESG e </a:t>
            </a:r>
            <a:r>
              <a:rPr lang="en-US" dirty="0" err="1">
                <a:ea typeface="Times New Roman" panose="02020603050405020304" pitchFamily="18" charset="0"/>
              </a:rPr>
              <a:t>tornar</a:t>
            </a:r>
            <a:r>
              <a:rPr lang="en-US" dirty="0">
                <a:ea typeface="Times New Roman" panose="02020603050405020304" pitchFamily="18" charset="0"/>
              </a:rPr>
              <a:t> as </a:t>
            </a:r>
            <a:r>
              <a:rPr lang="en-US" dirty="0" err="1">
                <a:ea typeface="Times New Roman" panose="02020603050405020304" pitchFamily="18" charset="0"/>
              </a:rPr>
              <a:t>economias</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verdes</a:t>
            </a:r>
            <a:r>
              <a:rPr lang="en-US" dirty="0">
                <a:ea typeface="Times New Roman" panose="02020603050405020304" pitchFamily="18" charset="0"/>
              </a:rPr>
              <a:t>, o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certamente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ameaça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esforços</a:t>
            </a:r>
            <a:r>
              <a:rPr lang="en-US" dirty="0">
                <a:ea typeface="Times New Roman" panose="02020603050405020304" pitchFamily="18" charset="0"/>
              </a:rPr>
              <a:t> de </a:t>
            </a:r>
            <a:r>
              <a:rPr lang="en-US" dirty="0" err="1">
                <a:ea typeface="Times New Roman" panose="02020603050405020304" pitchFamily="18" charset="0"/>
              </a:rPr>
              <a:t>sustentabilidade</a:t>
            </a:r>
            <a:r>
              <a:rPr lang="en-US" dirty="0">
                <a:ea typeface="Times New Roman" panose="02020603050405020304" pitchFamily="18" charset="0"/>
              </a:rPr>
              <a:t>. Para saber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a:t>
            </a:r>
            <a:r>
              <a:rPr lang="en-US" dirty="0" err="1">
                <a:ea typeface="Times New Roman" panose="02020603050405020304" pitchFamily="18" charset="0"/>
              </a:rPr>
              <a:t>consumo</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do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assista</a:t>
            </a:r>
            <a:r>
              <a:rPr lang="en-US" dirty="0">
                <a:ea typeface="Times New Roman" panose="02020603050405020304" pitchFamily="18" charset="0"/>
              </a:rPr>
              <a:t> a </a:t>
            </a:r>
            <a:r>
              <a:rPr lang="en-US" dirty="0" err="1">
                <a:ea typeface="Times New Roman" panose="02020603050405020304" pitchFamily="18" charset="0"/>
              </a:rPr>
              <a:t>este</a:t>
            </a:r>
            <a:r>
              <a:rPr lang="en-US" dirty="0">
                <a:ea typeface="Times New Roman" panose="02020603050405020304" pitchFamily="18" charset="0"/>
              </a:rPr>
              <a:t> </a:t>
            </a:r>
            <a:r>
              <a:rPr lang="en-US" dirty="0" err="1">
                <a:ea typeface="Times New Roman" panose="02020603050405020304" pitchFamily="18" charset="0"/>
              </a:rPr>
              <a:t>vídeo</a:t>
            </a:r>
            <a:r>
              <a:rPr lang="en-US" dirty="0">
                <a:ea typeface="Times New Roman" panose="02020603050405020304" pitchFamily="18" charset="0"/>
              </a:rPr>
              <a:t> Generation </a:t>
            </a:r>
            <a:r>
              <a:rPr lang="en-US" dirty="0" err="1">
                <a:ea typeface="Times New Roman" panose="02020603050405020304" pitchFamily="18" charset="0"/>
              </a:rPr>
              <a:t>Blockchain</a:t>
            </a:r>
            <a:r>
              <a:rPr lang="en-US" dirty="0">
                <a:ea typeface="Times New Roman" panose="02020603050405020304" pitchFamily="18" charset="0"/>
              </a:rPr>
              <a:t>.</a:t>
            </a:r>
          </a:p>
          <a:p>
            <a:endParaRPr lang="en-US" dirty="0">
              <a:ea typeface="Times New Roman" panose="02020603050405020304" pitchFamily="18" charset="0"/>
            </a:endParaRPr>
          </a:p>
          <a:p>
            <a:r>
              <a:rPr lang="en-US" u="sng" dirty="0">
                <a:solidFill>
                  <a:srgbClr val="59911D"/>
                </a:solidFill>
                <a:ea typeface="Times New Roman" panose="02020603050405020304" pitchFamily="18" charset="0"/>
                <a:hlinkClick r:id="rId2"/>
              </a:rPr>
              <a:t>Clique </a:t>
            </a:r>
            <a:r>
              <a:rPr lang="en-US" u="sng" dirty="0" err="1">
                <a:solidFill>
                  <a:srgbClr val="59911D"/>
                </a:solidFill>
                <a:ea typeface="Times New Roman" panose="02020603050405020304" pitchFamily="18" charset="0"/>
                <a:hlinkClick r:id="rId2"/>
              </a:rPr>
              <a:t>aqui</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para</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assistir</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ao</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vídeo</a:t>
            </a:r>
            <a:r>
              <a:rPr lang="en-US" u="sng" dirty="0">
                <a:solidFill>
                  <a:srgbClr val="59911D"/>
                </a:solidFill>
                <a:ea typeface="Times New Roman" panose="02020603050405020304" pitchFamily="18" charset="0"/>
                <a:hlinkClick r:id="rId2"/>
              </a:rPr>
              <a:t> da </a:t>
            </a:r>
            <a:r>
              <a:rPr lang="en-US" u="sng" dirty="0" err="1">
                <a:solidFill>
                  <a:srgbClr val="59911D"/>
                </a:solidFill>
                <a:ea typeface="Times New Roman" panose="02020603050405020304" pitchFamily="18" charset="0"/>
                <a:hlinkClick r:id="rId2"/>
              </a:rPr>
              <a:t>Geração</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Blockchain</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sobre</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Consumo</a:t>
            </a:r>
            <a:r>
              <a:rPr lang="en-US" u="sng" dirty="0">
                <a:solidFill>
                  <a:srgbClr val="59911D"/>
                </a:solidFill>
                <a:ea typeface="Times New Roman" panose="02020603050405020304" pitchFamily="18" charset="0"/>
                <a:hlinkClick r:id="rId2"/>
              </a:rPr>
              <a:t> de </a:t>
            </a:r>
            <a:r>
              <a:rPr lang="en-US" u="sng" dirty="0" err="1">
                <a:solidFill>
                  <a:srgbClr val="59911D"/>
                </a:solidFill>
                <a:ea typeface="Times New Roman" panose="02020603050405020304" pitchFamily="18" charset="0"/>
                <a:hlinkClick r:id="rId2"/>
              </a:rPr>
              <a:t>Energia</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Bitcoin</a:t>
            </a:r>
            <a:r>
              <a:rPr lang="en-US" u="sng" dirty="0">
                <a:solidFill>
                  <a:srgbClr val="59911D"/>
                </a:solidFill>
                <a:ea typeface="Times New Roman" panose="02020603050405020304" pitchFamily="18" charset="0"/>
                <a:hlinkClick r:id="rId2"/>
              </a:rPr>
              <a:t>.</a:t>
            </a:r>
            <a:endParaRPr lang="x-none" dirty="0">
              <a:solidFill>
                <a:srgbClr val="59911D"/>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167</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309786" y="5683784"/>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88478" y="5769373"/>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99723" y="699062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a:t>
              </a:r>
              <a:r>
                <a:rPr lang="en-US" sz="1200" b="1" dirty="0">
                  <a:solidFill>
                    <a:srgbClr val="59911D"/>
                  </a:solidFill>
                  <a:latin typeface="Calibri" panose="020F0502020204030204" pitchFamily="34" charset="0"/>
                  <a:cs typeface="Calibri" panose="020F0502020204030204" pitchFamily="34" charset="0"/>
                  <a:hlinkClick r:id="rId2"/>
                </a:rPr>
                <a:t>VER</a:t>
              </a:r>
              <a:endParaRPr lang="en-US" sz="1200" b="1" dirty="0">
                <a:solidFill>
                  <a:srgbClr val="59911D"/>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26654"/>
            <a:ext cx="3486126" cy="1084774"/>
          </a:xfrm>
        </p:spPr>
        <p:txBody>
          <a:bodyPr/>
          <a:lstStyle/>
          <a:p>
            <a:r>
              <a:rPr lang="en-GB" dirty="0"/>
              <a:t>AVALIAÇÃO DE APRENDIZAGEM PARA O MÓDULO 6</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168</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169</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da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a:t>
            </a:r>
            <a:br>
              <a:rPr lang="en-US" b="0" dirty="0">
                <a:effectLst/>
                <a:latin typeface="Calibri" panose="020F0502020204030204" pitchFamily="34" charset="0"/>
                <a:ea typeface="Times New Roman" panose="02020603050405020304" pitchFamily="18" charset="0"/>
                <a:cs typeface="Calibri" panose="020F0502020204030204" pitchFamily="34" charset="0"/>
              </a:rPr>
            </a:br>
            <a:r>
              <a:rPr lang="pt-PT" b="0" dirty="0">
                <a:effectLst/>
                <a:latin typeface="Calibri" panose="020F0502020204030204" pitchFamily="34" charset="0"/>
                <a:ea typeface="Times New Roman" panose="02020603050405020304" pitchFamily="18" charset="0"/>
                <a:cs typeface="Calibri" panose="020F0502020204030204" pitchFamily="34" charset="0"/>
              </a:rPr>
              <a:t>Clica </a:t>
            </a:r>
            <a:r>
              <a:rPr lang="pt-PT" b="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hlinkClick r:id="rId3"/>
              </a:rPr>
              <a:t>aqui</a:t>
            </a:r>
            <a:r>
              <a:rPr lang="pt-PT" b="0" dirty="0">
                <a:effectLst/>
                <a:latin typeface="Calibri" panose="020F0502020204030204" pitchFamily="34" charset="0"/>
                <a:ea typeface="Times New Roman" panose="02020603050405020304" pitchFamily="18" charset="0"/>
                <a:cs typeface="Calibri" panose="020F0502020204030204" pitchFamily="34" charset="0"/>
              </a:rPr>
              <a:t>.</a:t>
            </a:r>
            <a:endParaRPr lang="x-none"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30687" y="2780060"/>
            <a:ext cx="824852" cy="742396"/>
            <a:chOff x="7629768"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29768" y="659944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91946"/>
            <a:ext cx="3974396" cy="348400"/>
          </a:xfrm>
        </p:spPr>
        <p:txBody>
          <a:bodyPr/>
          <a:lstStyle/>
          <a:p>
            <a:r>
              <a:rPr lang="en-US" dirty="0" err="1"/>
              <a:t>Tecnologia</a:t>
            </a:r>
            <a:r>
              <a:rPr lang="en-US" dirty="0"/>
              <a:t> Blockchain e </a:t>
            </a:r>
            <a:r>
              <a:rPr lang="en-US" dirty="0" err="1"/>
              <a:t>outras</a:t>
            </a:r>
            <a:r>
              <a:rPr lang="en-US" dirty="0"/>
              <a:t> </a:t>
            </a:r>
            <a:r>
              <a:rPr lang="en-US" dirty="0" err="1"/>
              <a:t>tecnologias</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4904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71169"/>
            <a:ext cx="3544003" cy="349200"/>
          </a:xfrm>
        </p:spPr>
        <p:txBody>
          <a:bodyPr/>
          <a:lstStyle/>
          <a:p>
            <a:pPr>
              <a:spcBef>
                <a:spcPts val="0"/>
              </a:spcBef>
            </a:pPr>
            <a:r>
              <a:rPr lang="en-US" dirty="0" err="1"/>
              <a:t>Tecnologia</a:t>
            </a:r>
            <a:r>
              <a:rPr lang="en-US" dirty="0"/>
              <a:t> </a:t>
            </a:r>
            <a:r>
              <a:rPr lang="en-US" dirty="0" err="1"/>
              <a:t>Blockchain</a:t>
            </a:r>
            <a:r>
              <a:rPr lang="en-US" dirty="0"/>
              <a:t> no </a:t>
            </a:r>
            <a:r>
              <a:rPr lang="en-US" dirty="0" err="1"/>
              <a:t>Setor</a:t>
            </a:r>
            <a:r>
              <a:rPr lang="en-US" dirty="0"/>
              <a:t> de </a:t>
            </a:r>
            <a:r>
              <a:rPr lang="en-US" dirty="0" err="1"/>
              <a:t>Energia</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5071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70322" y="4862807"/>
            <a:ext cx="112012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70322" y="5380876"/>
            <a:ext cx="112012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168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526306" y="5813448"/>
            <a:ext cx="975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0" y="2966993"/>
            <a:ext cx="7559675"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conteúdos</a:t>
            </a:r>
            <a:r>
              <a:rPr lang="en-US" sz="6000" dirty="0"/>
              <a:t> do </a:t>
            </a:r>
            <a:r>
              <a:rPr lang="en-US" sz="6000" dirty="0" err="1"/>
              <a:t>módulo</a:t>
            </a:r>
            <a:r>
              <a:rPr lang="en-US" sz="6000" dirty="0"/>
              <a:t> 6</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6  </a:t>
            </a:r>
          </a:p>
          <a:p>
            <a:pPr>
              <a:spcBef>
                <a:spcPts val="0"/>
              </a:spcBef>
            </a:pPr>
            <a:r>
              <a:rPr lang="en-US" dirty="0">
                <a:solidFill>
                  <a:schemeClr val="bg1"/>
                </a:solidFill>
              </a:rPr>
              <a:t>APLICAÇÕES DA INDÚSTRIA</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ser</a:t>
            </a:r>
            <a:r>
              <a:rPr lang="en-US" dirty="0"/>
              <a:t> </a:t>
            </a:r>
            <a:r>
              <a:rPr lang="en-US" dirty="0" err="1"/>
              <a:t>usada</a:t>
            </a:r>
            <a:r>
              <a:rPr lang="en-US" dirty="0"/>
              <a:t> </a:t>
            </a:r>
            <a:r>
              <a:rPr lang="en-US" dirty="0" err="1"/>
              <a:t>em</a:t>
            </a:r>
            <a:r>
              <a:rPr lang="en-US" dirty="0"/>
              <a:t> </a:t>
            </a:r>
            <a:r>
              <a:rPr lang="en-US" dirty="0" err="1"/>
              <a:t>sinergia</a:t>
            </a:r>
            <a:r>
              <a:rPr lang="en-US" dirty="0"/>
              <a:t> com </a:t>
            </a:r>
            <a:r>
              <a:rPr lang="en-US" dirty="0" err="1"/>
              <a:t>outras</a:t>
            </a:r>
            <a:r>
              <a:rPr lang="en-US" dirty="0"/>
              <a:t> </a:t>
            </a:r>
            <a:r>
              <a:rPr lang="en-US" dirty="0" err="1"/>
              <a:t>tecnologias</a:t>
            </a:r>
            <a:r>
              <a:rPr lang="en-US" dirty="0"/>
              <a:t> </a:t>
            </a:r>
            <a:r>
              <a:rPr lang="en-US" dirty="0" err="1"/>
              <a:t>para</a:t>
            </a:r>
            <a:r>
              <a:rPr lang="en-US" dirty="0"/>
              <a:t> </a:t>
            </a:r>
            <a:r>
              <a:rPr lang="en-US" dirty="0" err="1"/>
              <a:t>gerenciamento</a:t>
            </a:r>
            <a:r>
              <a:rPr lang="en-US" dirty="0"/>
              <a:t> de dados (</a:t>
            </a:r>
            <a:r>
              <a:rPr lang="en-US" dirty="0" err="1"/>
              <a:t>ou</a:t>
            </a:r>
            <a:r>
              <a:rPr lang="en-US" dirty="0"/>
              <a:t> </a:t>
            </a:r>
            <a:r>
              <a:rPr lang="en-US" dirty="0" err="1"/>
              <a:t>seja</a:t>
            </a:r>
            <a:r>
              <a:rPr lang="en-US" dirty="0"/>
              <a:t>, </a:t>
            </a:r>
            <a:r>
              <a:rPr lang="en-US" dirty="0" err="1"/>
              <a:t>IoT</a:t>
            </a:r>
            <a:r>
              <a:rPr lang="en-US" dirty="0"/>
              <a:t>, IA).</a:t>
            </a:r>
          </a:p>
          <a:p>
            <a:pPr marL="171450" indent="-171450">
              <a:buClr>
                <a:srgbClr val="DD1470"/>
              </a:buClr>
              <a:buSzPct val="120000"/>
              <a:buFont typeface="Wingdings" pitchFamily="2" charset="2"/>
              <a:buChar char="§"/>
            </a:pPr>
            <a:r>
              <a:rPr lang="en-US" dirty="0" err="1"/>
              <a:t>Entender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permitir</a:t>
            </a:r>
            <a:r>
              <a:rPr lang="en-US" dirty="0"/>
              <a:t> a </a:t>
            </a:r>
            <a:r>
              <a:rPr lang="en-US" dirty="0" err="1"/>
              <a:t>responsabilidade</a:t>
            </a:r>
            <a:r>
              <a:rPr lang="en-US" dirty="0"/>
              <a:t> de </a:t>
            </a:r>
            <a:r>
              <a:rPr lang="en-US" dirty="0" err="1"/>
              <a:t>recursos</a:t>
            </a:r>
            <a:r>
              <a:rPr lang="en-US" dirty="0"/>
              <a:t> </a:t>
            </a:r>
            <a:r>
              <a:rPr lang="en-US" dirty="0" err="1"/>
              <a:t>por</a:t>
            </a:r>
            <a:r>
              <a:rPr lang="en-US" dirty="0"/>
              <a:t> </a:t>
            </a:r>
            <a:r>
              <a:rPr lang="en-US" dirty="0" err="1"/>
              <a:t>meio</a:t>
            </a:r>
            <a:r>
              <a:rPr lang="en-US" dirty="0"/>
              <a:t> da </a:t>
            </a:r>
            <a:r>
              <a:rPr lang="en-US" dirty="0" err="1"/>
              <a:t>tokenização</a:t>
            </a:r>
            <a:r>
              <a:rPr lang="en-US" dirty="0"/>
              <a:t>.</a:t>
            </a:r>
          </a:p>
          <a:p>
            <a:pPr marL="171450" indent="-171450">
              <a:buClr>
                <a:srgbClr val="DD1470"/>
              </a:buClr>
              <a:buSzPct val="120000"/>
              <a:buFont typeface="Wingdings" pitchFamily="2" charset="2"/>
              <a:buChar char="§"/>
            </a:pPr>
            <a:r>
              <a:rPr lang="en-US" dirty="0" err="1"/>
              <a:t>Discutir</a:t>
            </a:r>
            <a:r>
              <a:rPr lang="en-US" dirty="0"/>
              <a:t> </a:t>
            </a:r>
            <a:r>
              <a:rPr lang="en-US" dirty="0" err="1"/>
              <a:t>maneiras</a:t>
            </a:r>
            <a:r>
              <a:rPr lang="en-US" dirty="0"/>
              <a:t> </a:t>
            </a:r>
            <a:r>
              <a:rPr lang="en-US" dirty="0" err="1"/>
              <a:t>concretas</a:t>
            </a:r>
            <a:r>
              <a:rPr lang="en-US" dirty="0"/>
              <a:t> </a:t>
            </a:r>
            <a:r>
              <a:rPr lang="en-US" dirty="0" err="1"/>
              <a:t>pelas</a:t>
            </a:r>
            <a:r>
              <a:rPr lang="en-US" dirty="0"/>
              <a:t> </a:t>
            </a:r>
            <a:r>
              <a:rPr lang="en-US" dirty="0" err="1"/>
              <a:t>quais</a:t>
            </a:r>
            <a:r>
              <a:rPr lang="en-US" dirty="0"/>
              <a:t> o </a:t>
            </a:r>
            <a:r>
              <a:rPr lang="en-US" dirty="0" err="1"/>
              <a:t>blockchain</a:t>
            </a:r>
            <a:r>
              <a:rPr lang="en-US" dirty="0"/>
              <a:t> </a:t>
            </a:r>
            <a:r>
              <a:rPr lang="en-US" dirty="0" err="1"/>
              <a:t>pode</a:t>
            </a:r>
            <a:r>
              <a:rPr lang="en-US" dirty="0"/>
              <a:t> </a:t>
            </a:r>
            <a:r>
              <a:rPr lang="en-US" dirty="0" err="1"/>
              <a:t>melhorar</a:t>
            </a:r>
            <a:r>
              <a:rPr lang="en-US" dirty="0"/>
              <a:t> a </a:t>
            </a:r>
            <a:r>
              <a:rPr lang="en-US" dirty="0" err="1"/>
              <a:t>economia</a:t>
            </a:r>
            <a:r>
              <a:rPr lang="en-US" dirty="0"/>
              <a:t> de </a:t>
            </a:r>
            <a:r>
              <a:rPr lang="en-US" dirty="0" err="1"/>
              <a:t>compartilhamento</a:t>
            </a:r>
            <a:r>
              <a:rPr lang="en-US" dirty="0"/>
              <a:t> de </a:t>
            </a:r>
            <a:r>
              <a:rPr lang="en-US" dirty="0" err="1"/>
              <a:t>energia</a:t>
            </a:r>
            <a:r>
              <a:rPr lang="en-US" dirty="0"/>
              <a:t>.</a:t>
            </a:r>
          </a:p>
          <a:p>
            <a:pPr marL="171450" indent="-171450">
              <a:buClr>
                <a:srgbClr val="DD1470"/>
              </a:buClr>
              <a:buSzPct val="120000"/>
              <a:buFont typeface="Wingdings" pitchFamily="2" charset="2"/>
              <a:buChar char="§"/>
            </a:pPr>
            <a:r>
              <a:rPr lang="en-US" dirty="0" err="1"/>
              <a:t>Explicar</a:t>
            </a:r>
            <a:r>
              <a:rPr lang="en-US" dirty="0"/>
              <a:t> de forma exemplar </a:t>
            </a:r>
            <a:r>
              <a:rPr lang="en-US" dirty="0" err="1"/>
              <a:t>como</a:t>
            </a:r>
            <a:r>
              <a:rPr lang="en-US" dirty="0"/>
              <a:t> </a:t>
            </a:r>
            <a:r>
              <a:rPr lang="en-US" dirty="0" err="1"/>
              <a:t>os</a:t>
            </a:r>
            <a:r>
              <a:rPr lang="en-US" dirty="0"/>
              <a:t> </a:t>
            </a:r>
            <a:r>
              <a:rPr lang="en-US" dirty="0" err="1"/>
              <a:t>papéis</a:t>
            </a:r>
            <a:r>
              <a:rPr lang="en-US" dirty="0"/>
              <a:t> das </a:t>
            </a:r>
            <a:r>
              <a:rPr lang="en-US" dirty="0" err="1"/>
              <a:t>partes</a:t>
            </a:r>
            <a:r>
              <a:rPr lang="en-US" dirty="0"/>
              <a:t> </a:t>
            </a:r>
            <a:r>
              <a:rPr lang="en-US" dirty="0" err="1"/>
              <a:t>interessadas</a:t>
            </a:r>
            <a:r>
              <a:rPr lang="en-US" dirty="0"/>
              <a:t> </a:t>
            </a:r>
            <a:r>
              <a:rPr lang="en-US" dirty="0" err="1"/>
              <a:t>envolvidas</a:t>
            </a:r>
            <a:r>
              <a:rPr lang="en-US" dirty="0"/>
              <a:t> </a:t>
            </a:r>
            <a:r>
              <a:rPr lang="en-US" dirty="0" err="1"/>
              <a:t>na</a:t>
            </a:r>
            <a:r>
              <a:rPr lang="en-US" dirty="0"/>
              <a:t> </a:t>
            </a:r>
            <a:r>
              <a:rPr lang="en-US" dirty="0" err="1"/>
              <a:t>economia</a:t>
            </a:r>
            <a:r>
              <a:rPr lang="en-US" dirty="0"/>
              <a:t> de </a:t>
            </a:r>
            <a:r>
              <a:rPr lang="en-US" dirty="0" err="1"/>
              <a:t>compartilhamento</a:t>
            </a:r>
            <a:r>
              <a:rPr lang="en-US" dirty="0"/>
              <a:t> de </a:t>
            </a:r>
            <a:r>
              <a:rPr lang="en-US" dirty="0" err="1"/>
              <a:t>energia</a:t>
            </a:r>
            <a:r>
              <a:rPr lang="en-US" dirty="0"/>
              <a:t> </a:t>
            </a:r>
            <a:r>
              <a:rPr lang="en-US" dirty="0" err="1"/>
              <a:t>mudarão</a:t>
            </a:r>
            <a:r>
              <a:rPr lang="en-US" dirty="0"/>
              <a:t> do </a:t>
            </a:r>
            <a:r>
              <a:rPr lang="en-US" dirty="0" err="1"/>
              <a:t>ponto</a:t>
            </a:r>
            <a:r>
              <a:rPr lang="en-US" dirty="0"/>
              <a:t> de vista legal e de </a:t>
            </a:r>
            <a:r>
              <a:rPr lang="en-US" dirty="0" err="1"/>
              <a:t>distribuição</a:t>
            </a:r>
            <a:r>
              <a:rPr lang="en-US" dirty="0"/>
              <a:t> de </a:t>
            </a:r>
            <a:r>
              <a:rPr lang="en-US" dirty="0" err="1"/>
              <a:t>tarefas</a:t>
            </a:r>
            <a:r>
              <a:rPr lang="en-US" dirty="0"/>
              <a:t> com </a:t>
            </a:r>
            <a:r>
              <a:rPr lang="en-US" dirty="0" err="1"/>
              <a:t>sistemas</a:t>
            </a:r>
            <a:r>
              <a:rPr lang="en-US" dirty="0"/>
              <a:t> </a:t>
            </a:r>
            <a:r>
              <a:rPr lang="en-US" dirty="0" err="1"/>
              <a:t>baseados</a:t>
            </a:r>
            <a:r>
              <a:rPr lang="en-US" dirty="0"/>
              <a:t> </a:t>
            </a:r>
            <a:r>
              <a:rPr lang="en-US" dirty="0" err="1"/>
              <a:t>em</a:t>
            </a:r>
            <a:r>
              <a:rPr lang="en-US" dirty="0"/>
              <a:t> </a:t>
            </a:r>
            <a:r>
              <a:rPr lang="en-US" dirty="0" err="1"/>
              <a:t>blockchain</a:t>
            </a:r>
            <a:r>
              <a:rPr lang="en-US" dirty="0"/>
              <a:t>.</a:t>
            </a:r>
          </a:p>
          <a:p>
            <a:pPr marL="171450" indent="-171450">
              <a:buClr>
                <a:srgbClr val="DD1470"/>
              </a:buClr>
              <a:buSzPct val="120000"/>
              <a:buFont typeface="Wingdings" pitchFamily="2" charset="2"/>
              <a:buChar char="§"/>
            </a:pPr>
            <a:r>
              <a:rPr lang="en-US" dirty="0" err="1"/>
              <a:t>Detetar</a:t>
            </a:r>
            <a:r>
              <a:rPr lang="en-US" dirty="0"/>
              <a:t> </a:t>
            </a:r>
            <a:r>
              <a:rPr lang="en-US" dirty="0" err="1"/>
              <a:t>riscos</a:t>
            </a:r>
            <a:r>
              <a:rPr lang="en-US" dirty="0"/>
              <a:t> </a:t>
            </a:r>
            <a:r>
              <a:rPr lang="en-US" dirty="0" err="1"/>
              <a:t>potenciais</a:t>
            </a:r>
            <a:r>
              <a:rPr lang="en-US" dirty="0"/>
              <a:t> </a:t>
            </a:r>
            <a:r>
              <a:rPr lang="en-US" dirty="0" err="1"/>
              <a:t>relacionados</a:t>
            </a:r>
            <a:r>
              <a:rPr lang="en-US" dirty="0"/>
              <a:t> </a:t>
            </a:r>
            <a:r>
              <a:rPr lang="en-US" dirty="0" err="1"/>
              <a:t>à</a:t>
            </a:r>
            <a:r>
              <a:rPr lang="en-US" dirty="0"/>
              <a:t> </a:t>
            </a:r>
            <a:r>
              <a:rPr lang="en-US" dirty="0" err="1"/>
              <a:t>introdução</a:t>
            </a:r>
            <a:r>
              <a:rPr lang="en-US" dirty="0"/>
              <a:t> da </a:t>
            </a:r>
            <a:r>
              <a:rPr lang="en-US" dirty="0" err="1"/>
              <a:t>tecnologia</a:t>
            </a:r>
            <a:r>
              <a:rPr lang="en-US" dirty="0"/>
              <a:t> </a:t>
            </a:r>
            <a:r>
              <a:rPr lang="en-US" dirty="0" err="1"/>
              <a:t>blockchain</a:t>
            </a:r>
            <a:r>
              <a:rPr lang="en-US" dirty="0"/>
              <a:t> </a:t>
            </a:r>
            <a:r>
              <a:rPr lang="en-US" dirty="0" err="1"/>
              <a:t>em</a:t>
            </a:r>
            <a:r>
              <a:rPr lang="en-US" dirty="0"/>
              <a:t> </a:t>
            </a:r>
            <a:r>
              <a:rPr lang="en-US" dirty="0" err="1"/>
              <a:t>aplicativos</a:t>
            </a:r>
            <a:r>
              <a:rPr lang="en-US" dirty="0"/>
              <a:t> da </a:t>
            </a:r>
            <a:r>
              <a:rPr lang="en-US" dirty="0" err="1"/>
              <a:t>indústria</a:t>
            </a:r>
            <a:r>
              <a:rPr lang="en-US" dirty="0"/>
              <a:t>.</a:t>
            </a:r>
          </a:p>
          <a:p>
            <a:pPr marL="171450" indent="-171450">
              <a:buClr>
                <a:srgbClr val="DD1470"/>
              </a:buClr>
              <a:buSzPct val="120000"/>
              <a:buFont typeface="Wingdings" pitchFamily="2" charset="2"/>
              <a:buChar char="§"/>
            </a:pPr>
            <a:r>
              <a:rPr lang="en-US" dirty="0" err="1"/>
              <a:t>Reiterar</a:t>
            </a:r>
            <a:r>
              <a:rPr lang="en-US" dirty="0"/>
              <a:t> um </a:t>
            </a:r>
            <a:r>
              <a:rPr lang="en-US" dirty="0" err="1"/>
              <a:t>caso</a:t>
            </a:r>
            <a:r>
              <a:rPr lang="en-US" dirty="0"/>
              <a:t> de </a:t>
            </a:r>
            <a:r>
              <a:rPr lang="en-US" dirty="0" err="1"/>
              <a:t>uso</a:t>
            </a:r>
            <a:r>
              <a:rPr lang="en-US" dirty="0"/>
              <a:t> </a:t>
            </a:r>
            <a:r>
              <a:rPr lang="en-US" dirty="0" err="1"/>
              <a:t>específico</a:t>
            </a:r>
            <a:r>
              <a:rPr lang="en-US" dirty="0"/>
              <a:t> </a:t>
            </a:r>
            <a:r>
              <a:rPr lang="en-US" dirty="0" err="1"/>
              <a:t>para</a:t>
            </a:r>
            <a:r>
              <a:rPr lang="en-US" dirty="0"/>
              <a:t> um </a:t>
            </a:r>
            <a:r>
              <a:rPr lang="en-US" dirty="0" err="1"/>
              <a:t>aplicativo</a:t>
            </a:r>
            <a:r>
              <a:rPr lang="en-US" dirty="0"/>
              <a:t> da </a:t>
            </a:r>
            <a:r>
              <a:rPr lang="en-US" dirty="0" err="1"/>
              <a:t>indústria</a:t>
            </a:r>
            <a:r>
              <a:rPr lang="en-US" dirty="0"/>
              <a:t> de </a:t>
            </a:r>
            <a:r>
              <a:rPr lang="en-US" dirty="0" err="1"/>
              <a:t>blockchain</a:t>
            </a:r>
            <a:r>
              <a:rPr lang="en-US" dirty="0"/>
              <a:t> no </a:t>
            </a:r>
            <a:r>
              <a:rPr lang="en-US" dirty="0" err="1"/>
              <a:t>setor</a:t>
            </a:r>
            <a:r>
              <a:rPr lang="en-US" dirty="0"/>
              <a:t> de </a:t>
            </a:r>
            <a:r>
              <a:rPr lang="en-US" dirty="0" err="1"/>
              <a:t>energia</a:t>
            </a:r>
            <a:r>
              <a:rPr lang="en-US" dirty="0"/>
              <a:t>.</a:t>
            </a:r>
          </a:p>
          <a:p>
            <a:pPr marL="171450" indent="-171450">
              <a:buClr>
                <a:srgbClr val="DD1470"/>
              </a:buClr>
              <a:buSzPct val="120000"/>
              <a:buFont typeface="Wingdings" pitchFamily="2" charset="2"/>
              <a:buChar char="§"/>
            </a:pPr>
            <a:r>
              <a:rPr lang="en-US" dirty="0" err="1"/>
              <a:t>Obter</a:t>
            </a:r>
            <a:r>
              <a:rPr lang="en-US" dirty="0"/>
              <a:t> </a:t>
            </a:r>
            <a:r>
              <a:rPr lang="en-US" dirty="0" err="1"/>
              <a:t>uma</a:t>
            </a:r>
            <a:r>
              <a:rPr lang="en-US" dirty="0"/>
              <a:t> </a:t>
            </a:r>
            <a:r>
              <a:rPr lang="en-US" dirty="0" err="1"/>
              <a:t>visão</a:t>
            </a:r>
            <a:r>
              <a:rPr lang="en-US" dirty="0"/>
              <a:t> </a:t>
            </a:r>
            <a:r>
              <a:rPr lang="en-US" dirty="0" err="1"/>
              <a:t>crítica</a:t>
            </a:r>
            <a:r>
              <a:rPr lang="en-US" dirty="0"/>
              <a:t> do </a:t>
            </a:r>
            <a:r>
              <a:rPr lang="en-US" dirty="0" err="1"/>
              <a:t>consumo</a:t>
            </a:r>
            <a:r>
              <a:rPr lang="en-US" dirty="0"/>
              <a:t> de </a:t>
            </a:r>
            <a:r>
              <a:rPr lang="en-US" dirty="0" err="1"/>
              <a:t>energia</a:t>
            </a:r>
            <a:r>
              <a:rPr lang="en-US" dirty="0"/>
              <a:t> do </a:t>
            </a:r>
            <a:r>
              <a:rPr lang="en-US" dirty="0" err="1"/>
              <a:t>Bitcoin</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err="1"/>
              <a:t>Neste</a:t>
            </a:r>
            <a:r>
              <a:rPr lang="en-US" dirty="0"/>
              <a:t> </a:t>
            </a:r>
            <a:r>
              <a:rPr lang="en-US" dirty="0" err="1"/>
              <a:t>módulo</a:t>
            </a:r>
            <a:r>
              <a:rPr lang="en-US" dirty="0"/>
              <a:t>, a </a:t>
            </a:r>
            <a:r>
              <a:rPr lang="en-US" dirty="0" err="1"/>
              <a:t>tecnologia</a:t>
            </a:r>
            <a:r>
              <a:rPr lang="en-US" dirty="0"/>
              <a:t> </a:t>
            </a:r>
            <a:r>
              <a:rPr lang="en-US" dirty="0" err="1"/>
              <a:t>blockchain</a:t>
            </a:r>
            <a:r>
              <a:rPr lang="en-US" dirty="0"/>
              <a:t> no </a:t>
            </a:r>
            <a:r>
              <a:rPr lang="en-US" dirty="0" err="1"/>
              <a:t>contexto</a:t>
            </a:r>
            <a:r>
              <a:rPr lang="en-US" dirty="0"/>
              <a:t> da </a:t>
            </a:r>
            <a:r>
              <a:rPr lang="en-US" dirty="0" err="1"/>
              <a:t>fabricação</a:t>
            </a:r>
            <a:r>
              <a:rPr lang="en-US" dirty="0"/>
              <a:t> (</a:t>
            </a:r>
            <a:r>
              <a:rPr lang="en-US" dirty="0" err="1"/>
              <a:t>ou</a:t>
            </a:r>
            <a:r>
              <a:rPr lang="en-US" dirty="0"/>
              <a:t> </a:t>
            </a:r>
            <a:r>
              <a:rPr lang="en-US" dirty="0" err="1"/>
              <a:t>seja</a:t>
            </a:r>
            <a:r>
              <a:rPr lang="en-US" dirty="0"/>
              <a:t>, </a:t>
            </a:r>
            <a:r>
              <a:rPr lang="en-US" dirty="0" err="1"/>
              <a:t>gestão</a:t>
            </a:r>
            <a:r>
              <a:rPr lang="en-US" dirty="0"/>
              <a:t> da </a:t>
            </a:r>
            <a:r>
              <a:rPr lang="en-US" dirty="0" err="1"/>
              <a:t>cadeia</a:t>
            </a:r>
            <a:r>
              <a:rPr lang="en-US" dirty="0"/>
              <a:t> de </a:t>
            </a:r>
            <a:r>
              <a:rPr lang="en-US" dirty="0" err="1"/>
              <a:t>suprimentos</a:t>
            </a:r>
            <a:r>
              <a:rPr lang="en-US" dirty="0"/>
              <a:t> e </a:t>
            </a:r>
            <a:r>
              <a:rPr lang="en-US" dirty="0" err="1"/>
              <a:t>responsabilidade</a:t>
            </a:r>
            <a:r>
              <a:rPr lang="en-US" dirty="0"/>
              <a:t> de </a:t>
            </a:r>
            <a:r>
              <a:rPr lang="en-US" dirty="0" err="1"/>
              <a:t>recursos</a:t>
            </a:r>
            <a:r>
              <a:rPr lang="en-US" dirty="0"/>
              <a:t>) </a:t>
            </a:r>
            <a:r>
              <a:rPr lang="en-US" dirty="0" err="1"/>
              <a:t>será</a:t>
            </a:r>
            <a:r>
              <a:rPr lang="en-US" dirty="0"/>
              <a:t> </a:t>
            </a:r>
            <a:r>
              <a:rPr lang="en-US" dirty="0" err="1"/>
              <a:t>examinada</a:t>
            </a:r>
            <a:r>
              <a:rPr lang="en-US" dirty="0"/>
              <a:t>. </a:t>
            </a:r>
            <a:r>
              <a:rPr lang="en-US" dirty="0" err="1"/>
              <a:t>Além</a:t>
            </a:r>
            <a:r>
              <a:rPr lang="en-US" dirty="0"/>
              <a:t> disso, a </a:t>
            </a:r>
            <a:r>
              <a:rPr lang="en-US" dirty="0" err="1"/>
              <a:t>tecnologia</a:t>
            </a:r>
            <a:r>
              <a:rPr lang="en-US" dirty="0"/>
              <a:t> </a:t>
            </a:r>
            <a:r>
              <a:rPr lang="en-US" dirty="0" err="1"/>
              <a:t>blockchain</a:t>
            </a:r>
            <a:r>
              <a:rPr lang="en-US" dirty="0"/>
              <a:t> no </a:t>
            </a:r>
            <a:r>
              <a:rPr lang="en-US" dirty="0" err="1"/>
              <a:t>setor</a:t>
            </a:r>
            <a:r>
              <a:rPr lang="en-US" dirty="0"/>
              <a:t> de </a:t>
            </a:r>
            <a:r>
              <a:rPr lang="en-US" dirty="0" err="1"/>
              <a:t>energia</a:t>
            </a:r>
            <a:r>
              <a:rPr lang="en-US" dirty="0"/>
              <a:t> (</a:t>
            </a:r>
            <a:r>
              <a:rPr lang="en-US" dirty="0" err="1"/>
              <a:t>ou</a:t>
            </a:r>
            <a:r>
              <a:rPr lang="en-US" dirty="0"/>
              <a:t> </a:t>
            </a:r>
            <a:r>
              <a:rPr lang="en-US" dirty="0" err="1"/>
              <a:t>seja</a:t>
            </a:r>
            <a:r>
              <a:rPr lang="en-US" dirty="0"/>
              <a:t>, a </a:t>
            </a:r>
            <a:r>
              <a:rPr lang="en-US" dirty="0" err="1"/>
              <a:t>economia</a:t>
            </a:r>
            <a:r>
              <a:rPr lang="en-US" dirty="0"/>
              <a:t> de </a:t>
            </a:r>
            <a:r>
              <a:rPr lang="en-US" dirty="0" err="1"/>
              <a:t>compartilhamento</a:t>
            </a:r>
            <a:r>
              <a:rPr lang="en-US" dirty="0"/>
              <a:t> de </a:t>
            </a:r>
            <a:r>
              <a:rPr lang="en-US" dirty="0" err="1"/>
              <a:t>energia</a:t>
            </a:r>
            <a:r>
              <a:rPr lang="en-US" dirty="0"/>
              <a:t> e </a:t>
            </a:r>
            <a:r>
              <a:rPr lang="en-US" dirty="0" err="1"/>
              <a:t>casos</a:t>
            </a:r>
            <a:r>
              <a:rPr lang="en-US" dirty="0"/>
              <a:t> de </a:t>
            </a:r>
            <a:r>
              <a:rPr lang="en-US" dirty="0" err="1"/>
              <a:t>uso</a:t>
            </a:r>
            <a:r>
              <a:rPr lang="en-US" dirty="0"/>
              <a:t> </a:t>
            </a:r>
            <a:r>
              <a:rPr lang="en-US" dirty="0" err="1"/>
              <a:t>exemplares</a:t>
            </a:r>
            <a:r>
              <a:rPr lang="en-US" dirty="0"/>
              <a:t>) </a:t>
            </a:r>
            <a:r>
              <a:rPr lang="en-US" dirty="0" err="1"/>
              <a:t>será</a:t>
            </a:r>
            <a:r>
              <a:rPr lang="en-US" dirty="0"/>
              <a:t> </a:t>
            </a:r>
            <a:r>
              <a:rPr lang="en-US" dirty="0" err="1"/>
              <a:t>objeto</a:t>
            </a:r>
            <a:r>
              <a:rPr lang="en-US" dirty="0"/>
              <a:t> </a:t>
            </a:r>
            <a:r>
              <a:rPr lang="en-US" dirty="0" err="1"/>
              <a:t>deste</a:t>
            </a:r>
            <a:r>
              <a:rPr lang="en-US" dirty="0"/>
              <a:t> </a:t>
            </a:r>
            <a:r>
              <a:rPr lang="en-US" dirty="0" err="1"/>
              <a:t>módulo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ea typeface="Times New Roman" panose="02020603050405020304" pitchFamily="18" charset="0"/>
              </a:rPr>
              <a:t>Atualmente</a:t>
            </a:r>
            <a:r>
              <a:rPr lang="en-US" dirty="0">
                <a:ea typeface="Times New Roman" panose="02020603050405020304" pitchFamily="18" charset="0"/>
              </a:rPr>
              <a:t>, a </a:t>
            </a:r>
            <a:r>
              <a:rPr lang="en-US" dirty="0" err="1">
                <a:ea typeface="Times New Roman" panose="02020603050405020304" pitchFamily="18" charset="0"/>
              </a:rPr>
              <a:t>interligação</a:t>
            </a:r>
            <a:r>
              <a:rPr lang="en-US" dirty="0">
                <a:ea typeface="Times New Roman" panose="02020603050405020304" pitchFamily="18" charset="0"/>
              </a:rPr>
              <a:t> entre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inovações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principalmente</a:t>
            </a:r>
            <a:r>
              <a:rPr lang="en-US" dirty="0">
                <a:ea typeface="Times New Roman" panose="02020603050405020304" pitchFamily="18" charset="0"/>
              </a:rPr>
              <a:t> </a:t>
            </a:r>
            <a:r>
              <a:rPr lang="en-US" dirty="0" err="1">
                <a:ea typeface="Times New Roman" panose="02020603050405020304" pitchFamily="18" charset="0"/>
              </a:rPr>
              <a:t>negligenciada</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inovações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e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aplicadas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conjunto</a:t>
            </a:r>
            <a:r>
              <a:rPr lang="en-US" dirty="0">
                <a:ea typeface="Times New Roman" panose="02020603050405020304" pitchFamily="18" charset="0"/>
              </a:rPr>
              <a:t> e </a:t>
            </a:r>
            <a:r>
              <a:rPr lang="en-US" dirty="0" err="1">
                <a:ea typeface="Times New Roman" panose="02020603050405020304" pitchFamily="18" charset="0"/>
              </a:rPr>
              <a:t>irão</a:t>
            </a:r>
            <a:r>
              <a:rPr lang="en-US" dirty="0">
                <a:ea typeface="Times New Roman" panose="02020603050405020304" pitchFamily="18" charset="0"/>
              </a:rPr>
              <a:t> </a:t>
            </a:r>
            <a:r>
              <a:rPr lang="en-US" dirty="0" err="1">
                <a:ea typeface="Times New Roman" panose="02020603050405020304" pitchFamily="18" charset="0"/>
              </a:rPr>
              <a:t>convergir</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 Uma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entre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colete</a:t>
            </a:r>
            <a:r>
              <a:rPr lang="en-US" dirty="0">
                <a:ea typeface="Times New Roman" panose="02020603050405020304" pitchFamily="18" charset="0"/>
              </a:rPr>
              <a:t> e </a:t>
            </a:r>
            <a:r>
              <a:rPr lang="en-US" dirty="0" err="1">
                <a:ea typeface="Times New Roman" panose="02020603050405020304" pitchFamily="18" charset="0"/>
              </a:rPr>
              <a:t>forneça</a:t>
            </a:r>
            <a:r>
              <a:rPr lang="en-US" dirty="0">
                <a:ea typeface="Times New Roman" panose="02020603050405020304" pitchFamily="18" charset="0"/>
              </a:rPr>
              <a:t> dados, a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ofereça</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e </a:t>
            </a:r>
            <a:r>
              <a:rPr lang="en-US" dirty="0" err="1">
                <a:ea typeface="Times New Roman" panose="02020603050405020304" pitchFamily="18" charset="0"/>
              </a:rPr>
              <a:t>estabeleça</a:t>
            </a:r>
            <a:r>
              <a:rPr lang="en-US" dirty="0">
                <a:ea typeface="Times New Roman" panose="02020603050405020304" pitchFamily="18" charset="0"/>
              </a:rPr>
              <a:t> as </a:t>
            </a:r>
            <a:r>
              <a:rPr lang="en-US" dirty="0" err="1">
                <a:ea typeface="Times New Roman" panose="02020603050405020304" pitchFamily="18" charset="0"/>
              </a:rPr>
              <a:t>regras</a:t>
            </a:r>
            <a:r>
              <a:rPr lang="en-US" dirty="0">
                <a:ea typeface="Times New Roman" panose="02020603050405020304" pitchFamily="18" charset="0"/>
              </a:rPr>
              <a:t> de </a:t>
            </a:r>
            <a:r>
              <a:rPr lang="en-US" dirty="0" err="1">
                <a:ea typeface="Times New Roman" panose="02020603050405020304" pitchFamily="18" charset="0"/>
              </a:rPr>
              <a:t>envolvimento</a:t>
            </a:r>
            <a:r>
              <a:rPr lang="en-US" dirty="0">
                <a:ea typeface="Times New Roman" panose="02020603050405020304" pitchFamily="18" charset="0"/>
              </a:rPr>
              <a:t> </a:t>
            </a:r>
            <a:r>
              <a:rPr lang="en-US" dirty="0" err="1">
                <a:ea typeface="Times New Roman" panose="02020603050405020304" pitchFamily="18" charset="0"/>
              </a:rPr>
              <a:t>enquanto</a:t>
            </a:r>
            <a:r>
              <a:rPr lang="en-US" dirty="0">
                <a:ea typeface="Times New Roman" panose="02020603050405020304" pitchFamily="18" charset="0"/>
              </a:rPr>
              <a:t> a IA </a:t>
            </a:r>
            <a:r>
              <a:rPr lang="en-US" dirty="0" err="1">
                <a:ea typeface="Times New Roman" panose="02020603050405020304" pitchFamily="18" charset="0"/>
              </a:rPr>
              <a:t>otimiza</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e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design,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e AI são </a:t>
            </a:r>
            <a:r>
              <a:rPr lang="en-US" dirty="0" err="1">
                <a:ea typeface="Times New Roman" panose="02020603050405020304" pitchFamily="18" charset="0"/>
              </a:rPr>
              <a:t>complementares</a:t>
            </a:r>
            <a:r>
              <a:rPr lang="en-US" dirty="0">
                <a:ea typeface="Times New Roman" panose="02020603050405020304" pitchFamily="18" charset="0"/>
              </a:rPr>
              <a:t> e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explorar</a:t>
            </a:r>
            <a:r>
              <a:rPr lang="en-US" dirty="0">
                <a:ea typeface="Times New Roman" panose="02020603050405020304" pitchFamily="18" charset="0"/>
              </a:rPr>
              <a:t>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potencial</a:t>
            </a:r>
            <a:r>
              <a:rPr lang="en-US" dirty="0">
                <a:ea typeface="Times New Roman" panose="02020603050405020304" pitchFamily="18" charset="0"/>
              </a:rPr>
              <a:t> se </a:t>
            </a:r>
            <a:r>
              <a:rPr lang="en-US" dirty="0" err="1">
                <a:ea typeface="Times New Roman" panose="02020603050405020304" pitchFamily="18" charset="0"/>
              </a:rPr>
              <a:t>aplicados</a:t>
            </a:r>
            <a:r>
              <a:rPr lang="en-US" dirty="0">
                <a:ea typeface="Times New Roman" panose="02020603050405020304" pitchFamily="18" charset="0"/>
              </a:rPr>
              <a:t> </a:t>
            </a:r>
            <a:r>
              <a:rPr lang="en-US" dirty="0" err="1">
                <a:ea typeface="Times New Roman" panose="02020603050405020304" pitchFamily="18" charset="0"/>
              </a:rPr>
              <a:t>combinados</a:t>
            </a:r>
            <a:r>
              <a:rPr lang="en-US" dirty="0">
                <a:ea typeface="Times New Roman" panose="02020603050405020304" pitchFamily="18" charset="0"/>
              </a:rPr>
              <a:t>.</a:t>
            </a:r>
          </a:p>
          <a:p>
            <a:endParaRPr lang="x-none" dirty="0">
              <a:ea typeface="Times New Roman" panose="02020603050405020304" pitchFamily="18" charset="0"/>
            </a:endParaRPr>
          </a:p>
          <a:p>
            <a:r>
              <a:rPr lang="en-US" dirty="0">
                <a:ea typeface="Times New Roman" panose="02020603050405020304" pitchFamily="18" charset="0"/>
              </a:rPr>
              <a:t>A </a:t>
            </a:r>
            <a:r>
              <a:rPr lang="en-US" dirty="0" err="1">
                <a:ea typeface="Times New Roman" panose="02020603050405020304" pitchFamily="18" charset="0"/>
              </a:rPr>
              <a:t>seguir</a:t>
            </a:r>
            <a:r>
              <a:rPr lang="en-US" dirty="0">
                <a:ea typeface="Times New Roman" panose="02020603050405020304" pitchFamily="18" charset="0"/>
              </a:rPr>
              <a:t>, </a:t>
            </a:r>
            <a:r>
              <a:rPr lang="en-US" dirty="0" err="1">
                <a:ea typeface="Times New Roman" panose="02020603050405020304" pitchFamily="18" charset="0"/>
              </a:rPr>
              <a:t>irá</a:t>
            </a:r>
            <a:r>
              <a:rPr lang="en-US" dirty="0">
                <a:ea typeface="Times New Roman" panose="02020603050405020304" pitchFamily="18" charset="0"/>
              </a:rPr>
              <a:t> </a:t>
            </a:r>
            <a:r>
              <a:rPr lang="en-US" dirty="0" err="1">
                <a:ea typeface="Times New Roman" panose="02020603050405020304" pitchFamily="18" charset="0"/>
              </a:rPr>
              <a:t>aprender</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valor </a:t>
            </a:r>
            <a:r>
              <a:rPr lang="en-US" dirty="0" err="1">
                <a:ea typeface="Times New Roman" panose="02020603050405020304" pitchFamily="18" charset="0"/>
              </a:rPr>
              <a:t>agregado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e AI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as </a:t>
            </a:r>
            <a:r>
              <a:rPr lang="en-US" dirty="0" err="1">
                <a:ea typeface="Times New Roman" panose="02020603050405020304" pitchFamily="18" charset="0"/>
              </a:rPr>
              <a:t>empresas</a:t>
            </a:r>
            <a:r>
              <a:rPr lang="en-US" dirty="0">
                <a:ea typeface="Times New Roman" panose="02020603050405020304" pitchFamily="18" charset="0"/>
              </a:rPr>
              <a:t>. A </a:t>
            </a:r>
            <a:r>
              <a:rPr lang="en-US" dirty="0" err="1">
                <a:ea typeface="Times New Roman" panose="02020603050405020304" pitchFamily="18" charset="0"/>
              </a:rPr>
              <a:t>convergência</a:t>
            </a:r>
            <a:r>
              <a:rPr lang="en-US" dirty="0">
                <a:ea typeface="Times New Roman" panose="02020603050405020304" pitchFamily="18" charset="0"/>
              </a:rPr>
              <a:t> </a:t>
            </a:r>
            <a:r>
              <a:rPr lang="en-US" dirty="0" err="1">
                <a:ea typeface="Times New Roman" panose="02020603050405020304" pitchFamily="18" charset="0"/>
              </a:rPr>
              <a:t>dessas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particularmente</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dados,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e </a:t>
            </a:r>
            <a:r>
              <a:rPr lang="en-US" dirty="0" err="1">
                <a:ea typeface="Times New Roman" panose="02020603050405020304" pitchFamily="18" charset="0"/>
              </a:rPr>
              <a:t>automatização</a:t>
            </a:r>
            <a:r>
              <a:rPr lang="en-US" dirty="0">
                <a:ea typeface="Times New Roman" panose="02020603050405020304" pitchFamily="18" charset="0"/>
              </a:rPr>
              <a:t> de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Times New Roman" panose="02020603050405020304" pitchFamily="18" charset="0"/>
              </a:rPr>
              <a:t>TECNOLOGIA BLOCKCHAIN E OUTRAS TECNOLOGIAS</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 internet das </a:t>
            </a:r>
            <a:r>
              <a:rPr lang="en-US" sz="1100" dirty="0" err="1">
                <a:solidFill>
                  <a:srgbClr val="000000"/>
                </a:solidFill>
                <a:latin typeface="Calibri" panose="020F0502020204030204" pitchFamily="34" charset="0"/>
                <a:ea typeface="Times New Roman" panose="02020603050405020304" pitchFamily="18" charset="0"/>
              </a:rPr>
              <a:t>coisas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IoT</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inteligência</a:t>
            </a:r>
            <a:r>
              <a:rPr lang="en-US" sz="1100" dirty="0">
                <a:solidFill>
                  <a:srgbClr val="000000"/>
                </a:solidFill>
                <a:latin typeface="Calibri" panose="020F0502020204030204" pitchFamily="34" charset="0"/>
                <a:ea typeface="Times New Roman" panose="02020603050405020304" pitchFamily="18" charset="0"/>
              </a:rPr>
              <a:t> artificial (IA) são </a:t>
            </a:r>
            <a:r>
              <a:rPr lang="en-US" sz="1100" dirty="0" err="1">
                <a:solidFill>
                  <a:srgbClr val="000000"/>
                </a:solidFill>
                <a:latin typeface="Calibri" panose="020F0502020204030204" pitchFamily="34" charset="0"/>
                <a:ea typeface="Times New Roman" panose="02020603050405020304" pitchFamily="18" charset="0"/>
              </a:rPr>
              <a:t>inovações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notáveis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melhorarão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processos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modelos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interromperão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inteiros</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761772" y="2735635"/>
            <a:ext cx="3628601" cy="840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aumentar</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transparência</a:t>
            </a:r>
            <a:r>
              <a:rPr lang="en-US" dirty="0">
                <a:solidFill>
                  <a:srgbClr val="000000"/>
                </a:solidFill>
              </a:rPr>
              <a:t>, </a:t>
            </a:r>
            <a:r>
              <a:rPr lang="en-US" dirty="0" err="1">
                <a:solidFill>
                  <a:srgbClr val="000000"/>
                </a:solidFill>
              </a:rPr>
              <a:t>segurança</a:t>
            </a:r>
            <a:r>
              <a:rPr lang="en-US" dirty="0">
                <a:solidFill>
                  <a:srgbClr val="000000"/>
                </a:solidFill>
              </a:rPr>
              <a:t> e </a:t>
            </a:r>
            <a:r>
              <a:rPr lang="en-US" dirty="0" err="1">
                <a:solidFill>
                  <a:srgbClr val="000000"/>
                </a:solidFill>
              </a:rPr>
              <a:t>privacidade</a:t>
            </a:r>
            <a:r>
              <a:rPr lang="en-US" dirty="0">
                <a:solidFill>
                  <a:srgbClr val="000000"/>
                </a:solidFill>
              </a:rPr>
              <a:t> dos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fornecendo</a:t>
            </a:r>
            <a:r>
              <a:rPr lang="en-US" dirty="0">
                <a:solidFill>
                  <a:srgbClr val="000000"/>
                </a:solidFill>
              </a:rPr>
              <a:t> um </a:t>
            </a:r>
            <a:r>
              <a:rPr lang="en-US" dirty="0" err="1">
                <a:solidFill>
                  <a:srgbClr val="000000"/>
                </a:solidFill>
              </a:rPr>
              <a:t>livro-razão</a:t>
            </a:r>
            <a:r>
              <a:rPr lang="en-US" dirty="0">
                <a:solidFill>
                  <a:srgbClr val="000000"/>
                </a:solidFill>
              </a:rPr>
              <a:t> </a:t>
            </a:r>
            <a:r>
              <a:rPr lang="en-US" dirty="0" err="1">
                <a:solidFill>
                  <a:srgbClr val="000000"/>
                </a:solidFill>
              </a:rPr>
              <a:t>distribuído</a:t>
            </a:r>
            <a:r>
              <a:rPr lang="en-US" dirty="0">
                <a:solidFill>
                  <a:srgbClr val="000000"/>
                </a:solidFill>
              </a:rPr>
              <a:t> </a:t>
            </a:r>
            <a:r>
              <a:rPr lang="en-US" dirty="0" err="1">
                <a:solidFill>
                  <a:srgbClr val="000000"/>
                </a:solidFill>
              </a:rPr>
              <a:t>descentralizado</a:t>
            </a:r>
            <a:r>
              <a:rPr lang="en-US" dirty="0">
                <a:solidFill>
                  <a:srgbClr val="000000"/>
                </a:solidFill>
              </a:rPr>
              <a:t> e </a:t>
            </a:r>
            <a:r>
              <a:rPr lang="en-US" dirty="0" err="1">
                <a:solidFill>
                  <a:srgbClr val="000000"/>
                </a:solidFill>
              </a:rPr>
              <a:t>compartilhado</a:t>
            </a:r>
            <a:r>
              <a:rPr lang="en-US" dirty="0">
                <a:solidFill>
                  <a:srgbClr val="000000"/>
                </a:solidFill>
              </a:rPr>
              <a:t>. </a:t>
            </a:r>
            <a:r>
              <a:rPr lang="en-US" dirty="0" err="1">
                <a:solidFill>
                  <a:srgbClr val="000000"/>
                </a:solidFill>
              </a:rPr>
              <a:t>Precisamente</a:t>
            </a:r>
            <a:r>
              <a:rPr lang="en-US" dirty="0">
                <a:solidFill>
                  <a:srgbClr val="000000"/>
                </a:solidFill>
              </a:rPr>
              <a:t>, a </a:t>
            </a:r>
            <a:r>
              <a:rPr lang="en-US" dirty="0" err="1">
                <a:solidFill>
                  <a:srgbClr val="000000"/>
                </a:solidFill>
              </a:rPr>
              <a:t>tecnologia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geral</a:t>
            </a:r>
            <a:r>
              <a:rPr lang="en-US" dirty="0">
                <a:solidFill>
                  <a:srgbClr val="000000"/>
                </a:solidFill>
              </a:rPr>
              <a:t>, a </a:t>
            </a:r>
            <a:r>
              <a:rPr lang="en-US" dirty="0" err="1">
                <a:solidFill>
                  <a:srgbClr val="000000"/>
                </a:solidFill>
              </a:rPr>
              <a:t>tecnologia</a:t>
            </a:r>
            <a:r>
              <a:rPr lang="en-US" dirty="0">
                <a:solidFill>
                  <a:srgbClr val="000000"/>
                </a:solidFill>
              </a:rPr>
              <a:t> de </a:t>
            </a:r>
            <a:r>
              <a:rPr lang="en-US" dirty="0" err="1">
                <a:solidFill>
                  <a:srgbClr val="000000"/>
                </a:solidFill>
              </a:rPr>
              <a:t>contabilidade</a:t>
            </a:r>
            <a:r>
              <a:rPr lang="en-US" dirty="0">
                <a:solidFill>
                  <a:srgbClr val="000000"/>
                </a:solidFill>
              </a:rPr>
              <a:t> </a:t>
            </a:r>
            <a:r>
              <a:rPr lang="en-US" dirty="0" err="1">
                <a:solidFill>
                  <a:srgbClr val="000000"/>
                </a:solidFill>
              </a:rPr>
              <a:t>distribuída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armazenar</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tipos</a:t>
            </a:r>
            <a:r>
              <a:rPr lang="en-US" dirty="0">
                <a:solidFill>
                  <a:srgbClr val="000000"/>
                </a:solidFill>
              </a:rPr>
              <a:t> de </a:t>
            </a:r>
            <a:r>
              <a:rPr lang="en-US" dirty="0" err="1">
                <a:solidFill>
                  <a:srgbClr val="000000"/>
                </a:solidFill>
              </a:rPr>
              <a:t>ativos</a:t>
            </a:r>
            <a:r>
              <a:rPr lang="en-US" dirty="0">
                <a:solidFill>
                  <a:srgbClr val="000000"/>
                </a:solidFill>
              </a:rPr>
              <a:t> </a:t>
            </a:r>
            <a:r>
              <a:rPr lang="en-US" dirty="0" err="1">
                <a:solidFill>
                  <a:srgbClr val="000000"/>
                </a:solidFill>
              </a:rPr>
              <a:t>semelhantes</a:t>
            </a:r>
            <a:r>
              <a:rPr lang="en-US" dirty="0">
                <a:solidFill>
                  <a:srgbClr val="000000"/>
                </a:solidFill>
              </a:rPr>
              <a:t> a um </a:t>
            </a:r>
            <a:r>
              <a:rPr lang="en-US" dirty="0" err="1">
                <a:solidFill>
                  <a:srgbClr val="000000"/>
                </a:solidFill>
              </a:rPr>
              <a:t>registo</a:t>
            </a:r>
            <a:r>
              <a:rPr lang="en-US" dirty="0">
                <a:solidFill>
                  <a:srgbClr val="000000"/>
                </a:solidFill>
              </a:rPr>
              <a:t>.</a:t>
            </a:r>
            <a:endParaRPr lang="en-US" b="1" dirty="0">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255792" y="2893851"/>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263100" y="2905575"/>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8951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IA </a:t>
            </a:r>
            <a:r>
              <a:rPr lang="en-US" dirty="0" err="1">
                <a:solidFill>
                  <a:srgbClr val="000000"/>
                </a:solidFill>
              </a:rPr>
              <a:t>melhora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processos</a:t>
            </a:r>
            <a:r>
              <a:rPr lang="en-US" dirty="0">
                <a:solidFill>
                  <a:srgbClr val="000000"/>
                </a:solidFill>
              </a:rPr>
              <a:t> </a:t>
            </a:r>
            <a:r>
              <a:rPr lang="en-US" dirty="0" err="1">
                <a:solidFill>
                  <a:srgbClr val="000000"/>
                </a:solidFill>
              </a:rPr>
              <a:t>detetando</a:t>
            </a:r>
            <a:r>
              <a:rPr lang="en-US" dirty="0">
                <a:solidFill>
                  <a:srgbClr val="000000"/>
                </a:solidFill>
              </a:rPr>
              <a:t> </a:t>
            </a:r>
            <a:r>
              <a:rPr lang="en-US" dirty="0" err="1">
                <a:solidFill>
                  <a:srgbClr val="000000"/>
                </a:solidFill>
              </a:rPr>
              <a:t>padrões</a:t>
            </a:r>
            <a:r>
              <a:rPr lang="en-US" dirty="0">
                <a:solidFill>
                  <a:srgbClr val="000000"/>
                </a:solidFill>
              </a:rPr>
              <a:t> e </a:t>
            </a:r>
            <a:r>
              <a:rPr lang="en-US" dirty="0" err="1">
                <a:solidFill>
                  <a:srgbClr val="000000"/>
                </a:solidFill>
              </a:rPr>
              <a:t>otimizando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resultados</a:t>
            </a:r>
            <a:r>
              <a:rPr lang="en-US" dirty="0">
                <a:solidFill>
                  <a:srgbClr val="000000"/>
                </a:solidFill>
              </a:rPr>
              <a:t> </a:t>
            </a:r>
            <a:r>
              <a:rPr lang="en-US" dirty="0" err="1">
                <a:solidFill>
                  <a:srgbClr val="000000"/>
                </a:solidFill>
              </a:rPr>
              <a:t>desses</a:t>
            </a:r>
            <a:r>
              <a:rPr lang="en-US" dirty="0">
                <a:solidFill>
                  <a:srgbClr val="000000"/>
                </a:solidFill>
              </a:rPr>
              <a:t> </a:t>
            </a:r>
            <a:r>
              <a:rPr lang="en-US" dirty="0" err="1">
                <a:solidFill>
                  <a:srgbClr val="000000"/>
                </a:solidFill>
              </a:rPr>
              <a:t>processos</a:t>
            </a:r>
            <a:r>
              <a:rPr lang="en-US" dirty="0">
                <a:solidFill>
                  <a:srgbClr val="000000"/>
                </a:solidFill>
              </a:rPr>
              <a:t>.</a:t>
            </a:r>
            <a:endParaRPr lang="en-US" b="1" dirty="0">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a:t>
            </a:r>
            <a:r>
              <a:rPr lang="en-US" dirty="0" err="1">
                <a:solidFill>
                  <a:srgbClr val="000000"/>
                </a:solidFill>
              </a:rPr>
              <a:t>IoT</a:t>
            </a:r>
            <a:r>
              <a:rPr lang="en-US" dirty="0">
                <a:solidFill>
                  <a:srgbClr val="000000"/>
                </a:solidFill>
              </a:rPr>
              <a:t> </a:t>
            </a:r>
            <a:r>
              <a:rPr lang="en-US" dirty="0" err="1">
                <a:solidFill>
                  <a:srgbClr val="000000"/>
                </a:solidFill>
              </a:rPr>
              <a:t>impulsiona</a:t>
            </a:r>
            <a:r>
              <a:rPr lang="en-US" dirty="0">
                <a:solidFill>
                  <a:srgbClr val="000000"/>
                </a:solidFill>
              </a:rPr>
              <a:t> a </a:t>
            </a:r>
            <a:r>
              <a:rPr lang="en-US" dirty="0" err="1">
                <a:solidFill>
                  <a:srgbClr val="000000"/>
                </a:solidFill>
              </a:rPr>
              <a:t>automatização</a:t>
            </a:r>
            <a:r>
              <a:rPr lang="en-US" dirty="0">
                <a:solidFill>
                  <a:srgbClr val="000000"/>
                </a:solidFill>
              </a:rPr>
              <a:t> das </a:t>
            </a:r>
            <a:r>
              <a:rPr lang="en-US" dirty="0" err="1">
                <a:solidFill>
                  <a:srgbClr val="000000"/>
                </a:solidFill>
              </a:rPr>
              <a:t>indústrias</a:t>
            </a:r>
            <a:r>
              <a:rPr lang="en-US" dirty="0">
                <a:solidFill>
                  <a:srgbClr val="000000"/>
                </a:solidFill>
              </a:rPr>
              <a:t> e a </a:t>
            </a:r>
            <a:r>
              <a:rPr lang="en-US" dirty="0" err="1">
                <a:solidFill>
                  <a:srgbClr val="000000"/>
                </a:solidFill>
              </a:rPr>
              <a:t>facilidade</a:t>
            </a:r>
            <a:r>
              <a:rPr lang="en-US" dirty="0">
                <a:solidFill>
                  <a:srgbClr val="000000"/>
                </a:solidFill>
              </a:rPr>
              <a:t> de </a:t>
            </a:r>
            <a:r>
              <a:rPr lang="en-US" dirty="0" err="1">
                <a:solidFill>
                  <a:srgbClr val="000000"/>
                </a:solidFill>
              </a:rPr>
              <a:t>uso</a:t>
            </a:r>
            <a:r>
              <a:rPr lang="en-US" dirty="0">
                <a:solidFill>
                  <a:srgbClr val="000000"/>
                </a:solidFill>
              </a:rPr>
              <a:t> dos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essencial</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indústria</a:t>
            </a:r>
            <a:r>
              <a:rPr lang="en-US" dirty="0">
                <a:solidFill>
                  <a:srgbClr val="000000"/>
                </a:solidFill>
              </a:rPr>
              <a:t> </a:t>
            </a:r>
            <a:r>
              <a:rPr lang="en-US" dirty="0" err="1">
                <a:solidFill>
                  <a:srgbClr val="000000"/>
                </a:solidFill>
              </a:rPr>
              <a:t>alemã</a:t>
            </a:r>
            <a:r>
              <a:rPr lang="en-US" dirty="0">
                <a:solidFill>
                  <a:srgbClr val="000000"/>
                </a:solidFill>
              </a:rPr>
              <a:t> e </a:t>
            </a:r>
            <a:r>
              <a:rPr lang="en-US" dirty="0" err="1">
                <a:solidFill>
                  <a:srgbClr val="000000"/>
                </a:solidFill>
              </a:rPr>
              <a:t>europeia</a:t>
            </a:r>
            <a:r>
              <a:rPr lang="en-US" dirty="0">
                <a:solidFill>
                  <a:srgbClr val="000000"/>
                </a:solidFill>
              </a:rPr>
              <a:t>.</a:t>
            </a:r>
            <a:endParaRPr lang="en-US" b="1" dirty="0">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18: </a:t>
            </a:r>
            <a:r>
              <a:rPr lang="en-US" sz="1100" dirty="0" err="1">
                <a:solidFill>
                  <a:srgbClr val="F79037"/>
                </a:solidFill>
                <a:latin typeface="Calibri" panose="020F0502020204030204" pitchFamily="34" charset="0"/>
                <a:ea typeface="Times New Roman" panose="02020603050405020304" pitchFamily="18" charset="0"/>
              </a:rPr>
              <a:t>Convergência</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tecnologias</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otimizado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Digitalização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das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indústrias</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dados</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regras</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envolvimento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2" name="Straight Arrow Connector 1">
            <a:extLst>
              <a:ext uri="{FF2B5EF4-FFF2-40B4-BE49-F238E27FC236}">
                <a16:creationId xmlns:a16="http://schemas.microsoft.com/office/drawing/2014/main" id="{ADFBA99E-C799-4DD5-8B91-BCD199B47FF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300B7D2-BDB3-0C0B-BECA-E07121FC7E3C}"/>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4790E2B-C4D9-28AD-AD25-D49FD567D446}"/>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Posição do Número do Diapositivo 4">
            <a:extLst>
              <a:ext uri="{FF2B5EF4-FFF2-40B4-BE49-F238E27FC236}">
                <a16:creationId xmlns:a16="http://schemas.microsoft.com/office/drawing/2014/main" id="{66DF8D8B-8732-A5E6-A8F7-CC2E9A53B04E}"/>
              </a:ext>
            </a:extLst>
          </p:cNvPr>
          <p:cNvSpPr>
            <a:spLocks noGrp="1"/>
          </p:cNvSpPr>
          <p:nvPr>
            <p:ph type="sldNum" sz="quarter" idx="4"/>
          </p:nvPr>
        </p:nvSpPr>
        <p:spPr/>
        <p:txBody>
          <a:bodyPr/>
          <a:lstStyle/>
          <a:p>
            <a:fld id="{CB2079F2-58AF-ED44-82D7-E04B2F6FD686}" type="slidenum">
              <a:rPr lang="en-US" smtClean="0"/>
              <a:pPr/>
              <a:t>147</a:t>
            </a:fld>
            <a:endParaRPr lang="en-US" dirty="0"/>
          </a:p>
        </p:txBody>
      </p: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a:t>
            </a:r>
            <a:r>
              <a:rPr lang="en-US" sz="1800" b="0" dirty="0" err="1"/>
              <a:t>Gestão</a:t>
            </a:r>
            <a:r>
              <a:rPr lang="en-US" sz="1800" b="0" dirty="0"/>
              <a:t> de dados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1074618"/>
            <a:ext cx="2864231" cy="8083756"/>
          </a:xfrm>
        </p:spPr>
        <p:txBody>
          <a:bodyPr/>
          <a:lstStyle/>
          <a:p>
            <a:pPr algn="just"/>
            <a:r>
              <a:rPr lang="en-US" b="1" dirty="0" err="1">
                <a:solidFill>
                  <a:srgbClr val="F79037"/>
                </a:solidFill>
                <a:ea typeface="Times New Roman" panose="02020603050405020304" pitchFamily="18" charset="0"/>
              </a:rPr>
              <a:t>Padronização</a:t>
            </a:r>
            <a:r>
              <a:rPr lang="en-US" b="1" dirty="0">
                <a:solidFill>
                  <a:srgbClr val="F79037"/>
                </a:solidFill>
                <a:ea typeface="Times New Roman" panose="02020603050405020304" pitchFamily="18" charset="0"/>
              </a:rPr>
              <a:t> de dados</a:t>
            </a:r>
          </a:p>
          <a:p>
            <a:pPr algn="just"/>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sensores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carros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redes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a:t>
            </a:r>
            <a:r>
              <a:rPr lang="en-US" dirty="0" err="1">
                <a:ea typeface="Times New Roman" panose="02020603050405020304" pitchFamily="18" charset="0"/>
              </a:rPr>
              <a:t>coletam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Esses</a:t>
            </a:r>
            <a:r>
              <a:rPr lang="en-US" dirty="0">
                <a:ea typeface="Times New Roman" panose="02020603050405020304" pitchFamily="18" charset="0"/>
              </a:rPr>
              <a:t> dados </a:t>
            </a:r>
            <a:r>
              <a:rPr lang="en-US" dirty="0" err="1">
                <a:ea typeface="Times New Roman" panose="02020603050405020304" pitchFamily="18" charset="0"/>
              </a:rPr>
              <a:t>geralmente</a:t>
            </a:r>
            <a:r>
              <a:rPr lang="en-US" dirty="0">
                <a:ea typeface="Times New Roman" panose="02020603050405020304" pitchFamily="18" charset="0"/>
              </a:rPr>
              <a:t> são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banco</a:t>
            </a:r>
            <a:r>
              <a:rPr lang="en-US" dirty="0">
                <a:ea typeface="Times New Roman" panose="02020603050405020304" pitchFamily="18" charset="0"/>
              </a:rPr>
              <a:t> de dados </a:t>
            </a:r>
            <a:r>
              <a:rPr lang="en-US" dirty="0" err="1">
                <a:ea typeface="Times New Roman" panose="02020603050405020304" pitchFamily="18" charset="0"/>
              </a:rPr>
              <a:t>centralizado</a:t>
            </a:r>
            <a:r>
              <a:rPr lang="en-US" dirty="0">
                <a:ea typeface="Times New Roman" panose="02020603050405020304" pitchFamily="18" charset="0"/>
              </a:rPr>
              <a:t>. </a:t>
            </a:r>
            <a:r>
              <a:rPr lang="en-US" dirty="0" err="1">
                <a:ea typeface="Times New Roman" panose="02020603050405020304" pitchFamily="18" charset="0"/>
              </a:rPr>
              <a:t>Normalmente</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dados </a:t>
            </a:r>
            <a:r>
              <a:rPr lang="en-US" dirty="0" err="1">
                <a:ea typeface="Times New Roman" panose="02020603050405020304" pitchFamily="18" charset="0"/>
              </a:rPr>
              <a:t>carecem</a:t>
            </a:r>
            <a:r>
              <a:rPr lang="en-US" dirty="0">
                <a:ea typeface="Times New Roman" panose="02020603050405020304" pitchFamily="18" charset="0"/>
              </a:rPr>
              <a:t> de </a:t>
            </a:r>
            <a:r>
              <a:rPr lang="en-US" dirty="0" err="1">
                <a:ea typeface="Times New Roman" panose="02020603050405020304" pitchFamily="18" charset="0"/>
              </a:rPr>
              <a:t>padronização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legados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coleta</a:t>
            </a:r>
            <a:r>
              <a:rPr lang="en-US" dirty="0">
                <a:ea typeface="Times New Roman" panose="02020603050405020304" pitchFamily="18" charset="0"/>
              </a:rPr>
              <a:t> e </a:t>
            </a:r>
            <a:r>
              <a:rPr lang="en-US" dirty="0" err="1">
                <a:ea typeface="Times New Roman" panose="02020603050405020304" pitchFamily="18" charset="0"/>
              </a:rPr>
              <a:t>armazenamento</a:t>
            </a:r>
            <a:r>
              <a:rPr lang="en-US" dirty="0">
                <a:ea typeface="Times New Roman" panose="02020603050405020304" pitchFamily="18" charset="0"/>
              </a:rPr>
              <a:t> de dados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suportar</a:t>
            </a:r>
            <a:r>
              <a:rPr lang="en-US" dirty="0">
                <a:ea typeface="Times New Roman" panose="02020603050405020304" pitchFamily="18" charset="0"/>
              </a:rPr>
              <a:t> a </a:t>
            </a:r>
            <a:r>
              <a:rPr lang="en-US" dirty="0" err="1">
                <a:ea typeface="Times New Roman" panose="02020603050405020304" pitchFamily="18" charset="0"/>
              </a:rPr>
              <a:t>padronização</a:t>
            </a:r>
            <a:r>
              <a:rPr lang="en-US" dirty="0">
                <a:ea typeface="Times New Roman" panose="02020603050405020304" pitchFamily="18" charset="0"/>
              </a:rPr>
              <a:t> de dados, </a:t>
            </a:r>
            <a:r>
              <a:rPr lang="en-US" dirty="0" err="1">
                <a:ea typeface="Times New Roman" panose="02020603050405020304" pitchFamily="18" charset="0"/>
              </a:rPr>
              <a:t>estabelecendo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plataforma</a:t>
            </a:r>
            <a:r>
              <a:rPr lang="en-US" dirty="0">
                <a:ea typeface="Times New Roman" panose="02020603050405020304" pitchFamily="18" charset="0"/>
              </a:rPr>
              <a:t> digital </a:t>
            </a:r>
            <a:r>
              <a:rPr lang="en-US" dirty="0" err="1">
                <a:ea typeface="Times New Roman" panose="02020603050405020304" pitchFamily="18" charset="0"/>
              </a:rPr>
              <a:t>harmonizada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dados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acessíveis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várias</a:t>
            </a:r>
            <a:r>
              <a:rPr lang="en-US" dirty="0">
                <a:ea typeface="Times New Roman" panose="02020603050405020304" pitchFamily="18" charset="0"/>
              </a:rPr>
              <a:t>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são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formato</a:t>
            </a:r>
            <a:r>
              <a:rPr lang="en-US" dirty="0">
                <a:ea typeface="Times New Roman" panose="02020603050405020304" pitchFamily="18" charset="0"/>
              </a:rPr>
              <a:t> de dados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funções</a:t>
            </a:r>
            <a:r>
              <a:rPr lang="en-US" dirty="0">
                <a:ea typeface="Times New Roman" panose="02020603050405020304" pitchFamily="18" charset="0"/>
              </a:rPr>
              <a:t> de hash.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padronizados</a:t>
            </a:r>
            <a:r>
              <a:rPr lang="en-US" dirty="0">
                <a:ea typeface="Times New Roman" panose="02020603050405020304" pitchFamily="18" charset="0"/>
              </a:rPr>
              <a:t>. </a:t>
            </a:r>
            <a:r>
              <a:rPr lang="en-US" dirty="0" err="1">
                <a:ea typeface="Times New Roman" panose="02020603050405020304" pitchFamily="18" charset="0"/>
              </a:rPr>
              <a:t>Além</a:t>
            </a:r>
            <a:r>
              <a:rPr lang="en-US" dirty="0">
                <a:ea typeface="Times New Roman" panose="02020603050405020304" pitchFamily="18" charset="0"/>
              </a:rPr>
              <a:t> disso, o </a:t>
            </a:r>
            <a:r>
              <a:rPr lang="en-US" dirty="0" err="1">
                <a:ea typeface="Times New Roman" panose="02020603050405020304" pitchFamily="18" charset="0"/>
              </a:rPr>
              <a:t>tamanho</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t>
            </a:r>
            <a:r>
              <a:rPr lang="en-US" dirty="0" err="1">
                <a:ea typeface="Times New Roman" panose="02020603050405020304" pitchFamily="18" charset="0"/>
              </a:rPr>
              <a:t>bastante</a:t>
            </a:r>
            <a:r>
              <a:rPr lang="en-US" dirty="0">
                <a:ea typeface="Times New Roman" panose="02020603050405020304" pitchFamily="18" charset="0"/>
              </a:rPr>
              <a:t> </a:t>
            </a:r>
            <a:r>
              <a:rPr lang="en-US" dirty="0" err="1">
                <a:ea typeface="Times New Roman" panose="02020603050405020304" pitchFamily="18" charset="0"/>
              </a:rPr>
              <a:t>reduzido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funções</a:t>
            </a:r>
            <a:r>
              <a:rPr lang="en-US" dirty="0">
                <a:ea typeface="Times New Roman" panose="02020603050405020304" pitchFamily="18" charset="0"/>
              </a:rPr>
              <a:t> de hash </a:t>
            </a:r>
            <a:r>
              <a:rPr lang="en-US" dirty="0" err="1">
                <a:ea typeface="Times New Roman" panose="02020603050405020304" pitchFamily="18" charset="0"/>
              </a:rPr>
              <a:t>transformam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obtidos</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string de </a:t>
            </a:r>
            <a:r>
              <a:rPr lang="en-US" dirty="0" err="1">
                <a:ea typeface="Times New Roman" panose="02020603050405020304" pitchFamily="18" charset="0"/>
              </a:rPr>
              <a:t>comprimento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t>
            </a:r>
            <a:r>
              <a:rPr lang="en-US" dirty="0" err="1">
                <a:ea typeface="Times New Roman" panose="02020603050405020304" pitchFamily="18" charset="0"/>
              </a:rPr>
              <a:t>Consequentemente</a:t>
            </a:r>
            <a:r>
              <a:rPr lang="en-US" dirty="0">
                <a:ea typeface="Times New Roman" panose="02020603050405020304" pitchFamily="18" charset="0"/>
              </a:rPr>
              <a:t>, o </a:t>
            </a:r>
            <a:r>
              <a:rPr lang="en-US" dirty="0" err="1">
                <a:ea typeface="Times New Roman" panose="02020603050405020304" pitchFamily="18" charset="0"/>
              </a:rPr>
              <a:t>gerenciamento</a:t>
            </a:r>
            <a:r>
              <a:rPr lang="en-US" dirty="0">
                <a:ea typeface="Times New Roman" panose="02020603050405020304" pitchFamily="18" charset="0"/>
              </a:rPr>
              <a:t> de dados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otimizado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padronização</a:t>
            </a:r>
            <a:r>
              <a:rPr lang="en-US" dirty="0">
                <a:ea typeface="Times New Roman" panose="02020603050405020304" pitchFamily="18" charset="0"/>
              </a:rPr>
              <a:t> de dados.</a:t>
            </a:r>
          </a:p>
          <a:p>
            <a:pPr algn="just"/>
            <a:endParaRPr lang="en-US" dirty="0">
              <a:ea typeface="Times New Roman" panose="02020603050405020304" pitchFamily="18" charset="0"/>
            </a:endParaRPr>
          </a:p>
          <a:p>
            <a:pPr algn="just"/>
            <a:r>
              <a:rPr lang="en-US" b="1" dirty="0" err="1">
                <a:solidFill>
                  <a:srgbClr val="F79037"/>
                </a:solidFill>
                <a:ea typeface="Times New Roman" panose="02020603050405020304" pitchFamily="18" charset="0"/>
              </a:rPr>
              <a:t>Privacidade</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segurança</a:t>
            </a:r>
            <a:r>
              <a:rPr lang="en-US" b="1" dirty="0">
                <a:solidFill>
                  <a:srgbClr val="F79037"/>
                </a:solidFill>
                <a:ea typeface="Times New Roman" panose="02020603050405020304" pitchFamily="18" charset="0"/>
              </a:rPr>
              <a:t> dos dados</a:t>
            </a:r>
          </a:p>
          <a:p>
            <a:pPr algn="just"/>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um alto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privacidade</a:t>
            </a:r>
            <a:r>
              <a:rPr lang="en-US" dirty="0">
                <a:ea typeface="Times New Roman" panose="02020603050405020304" pitchFamily="18" charset="0"/>
              </a:rPr>
              <a:t>. Na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usado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Ethereum</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são </a:t>
            </a:r>
            <a:r>
              <a:rPr lang="en-US" dirty="0" err="1">
                <a:ea typeface="Times New Roman" panose="02020603050405020304" pitchFamily="18" charset="0"/>
              </a:rPr>
              <a:t>realizadas</a:t>
            </a:r>
            <a:r>
              <a:rPr lang="en-US" dirty="0">
                <a:ea typeface="Times New Roman" panose="02020603050405020304" pitchFamily="18" charset="0"/>
              </a:rPr>
              <a:t> sob </a:t>
            </a:r>
            <a:r>
              <a:rPr lang="en-US" dirty="0" err="1">
                <a:ea typeface="Times New Roman" panose="02020603050405020304" pitchFamily="18" charset="0"/>
              </a:rPr>
              <a:t>pseudónimos</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habilitar</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completamente</a:t>
            </a:r>
            <a:r>
              <a:rPr lang="en-US" dirty="0">
                <a:ea typeface="Times New Roman" panose="02020603050405020304" pitchFamily="18" charset="0"/>
              </a:rPr>
              <a:t> </a:t>
            </a:r>
            <a:r>
              <a:rPr lang="en-US" dirty="0" err="1">
                <a:ea typeface="Times New Roman" panose="02020603050405020304" pitchFamily="18" charset="0"/>
              </a:rPr>
              <a:t>anónimas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do </a:t>
            </a:r>
            <a:r>
              <a:rPr lang="en-US" dirty="0" err="1">
                <a:ea typeface="Times New Roman" panose="02020603050405020304" pitchFamily="18" charset="0"/>
              </a:rPr>
              <a:t>Monero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do </a:t>
            </a:r>
            <a:r>
              <a:rPr lang="en-US" dirty="0" err="1">
                <a:ea typeface="Times New Roman" panose="02020603050405020304" pitchFamily="18" charset="0"/>
              </a:rPr>
              <a:t>Zcash</a:t>
            </a:r>
            <a:r>
              <a:rPr lang="en-US" dirty="0">
                <a:ea typeface="Times New Roman" panose="02020603050405020304" pitchFamily="18" charset="0"/>
              </a:rPr>
              <a:t>. A </a:t>
            </a:r>
            <a:r>
              <a:rPr lang="en-US" dirty="0" err="1">
                <a:ea typeface="Times New Roman" panose="02020603050405020304" pitchFamily="18" charset="0"/>
              </a:rPr>
              <a:t>arquitetura</a:t>
            </a:r>
            <a:r>
              <a:rPr lang="en-US" dirty="0">
                <a:ea typeface="Times New Roman" panose="02020603050405020304" pitchFamily="18" charset="0"/>
              </a:rPr>
              <a:t> dos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de </a:t>
            </a:r>
            <a:r>
              <a:rPr lang="en-US" dirty="0" err="1">
                <a:ea typeface="Times New Roman" panose="02020603050405020304" pitchFamily="18" charset="0"/>
              </a:rPr>
              <a:t>chave</a:t>
            </a:r>
            <a:r>
              <a:rPr lang="en-US" dirty="0">
                <a:ea typeface="Times New Roman" panose="02020603050405020304" pitchFamily="18" charset="0"/>
              </a:rPr>
              <a:t> </a:t>
            </a:r>
            <a:r>
              <a:rPr lang="en-US" dirty="0" err="1">
                <a:ea typeface="Times New Roman" panose="02020603050405020304" pitchFamily="18" charset="0"/>
              </a:rPr>
              <a:t>privada</a:t>
            </a:r>
            <a:r>
              <a:rPr lang="en-US" dirty="0">
                <a:ea typeface="Times New Roman" panose="02020603050405020304" pitchFamily="18" charset="0"/>
              </a:rPr>
              <a:t>/</a:t>
            </a:r>
            <a:r>
              <a:rPr lang="en-US" dirty="0" err="1">
                <a:ea typeface="Times New Roman" panose="02020603050405020304" pitchFamily="18" charset="0"/>
              </a:rPr>
              <a:t>pública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completa</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e </a:t>
            </a:r>
            <a:r>
              <a:rPr lang="en-US" dirty="0" err="1">
                <a:ea typeface="Times New Roman" panose="02020603050405020304" pitchFamily="18" charset="0"/>
              </a:rPr>
              <a:t>transmitidos</a:t>
            </a:r>
            <a:r>
              <a:rPr lang="en-US" dirty="0">
                <a:ea typeface="Times New Roman" panose="02020603050405020304" pitchFamily="18" charset="0"/>
              </a:rPr>
              <a:t> de forma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desejado</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o </a:t>
            </a:r>
            <a:r>
              <a:rPr lang="en-US" dirty="0" err="1">
                <a:ea typeface="Times New Roman" panose="02020603050405020304" pitchFamily="18" charset="0"/>
              </a:rPr>
              <a:t>próprio</a:t>
            </a:r>
            <a:r>
              <a:rPr lang="en-US" dirty="0">
                <a:ea typeface="Times New Roman" panose="02020603050405020304" pitchFamily="18" charset="0"/>
              </a:rPr>
              <a:t> </a:t>
            </a:r>
            <a:r>
              <a:rPr lang="en-US" dirty="0" err="1">
                <a:ea typeface="Times New Roman" panose="02020603050405020304" pitchFamily="18" charset="0"/>
              </a:rPr>
              <a:t>dispositivo</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ler</a:t>
            </a:r>
            <a:r>
              <a:rPr lang="en-US" dirty="0">
                <a:ea typeface="Times New Roman" panose="02020603050405020304" pitchFamily="18" charset="0"/>
              </a:rPr>
              <a:t> e </a:t>
            </a:r>
            <a:r>
              <a:rPr lang="en-US" dirty="0" err="1">
                <a:ea typeface="Times New Roman" panose="02020603050405020304" pitchFamily="18" charset="0"/>
              </a:rPr>
              <a:t>gravar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próprios</a:t>
            </a:r>
            <a:r>
              <a:rPr lang="en-US" dirty="0">
                <a:ea typeface="Times New Roman" panose="02020603050405020304" pitchFamily="18" charset="0"/>
              </a:rPr>
              <a:t> dados.</a:t>
            </a:r>
          </a:p>
          <a:p>
            <a:pPr algn="just"/>
            <a:r>
              <a:rPr lang="en-US" dirty="0">
                <a:ea typeface="Times New Roman" panose="02020603050405020304" pitchFamily="18" charset="0"/>
              </a:rPr>
              <a:t>A </a:t>
            </a:r>
            <a:r>
              <a:rPr lang="en-US" dirty="0" err="1">
                <a:ea typeface="Times New Roman" panose="02020603050405020304" pitchFamily="18" charset="0"/>
              </a:rPr>
              <a:t>privacidade</a:t>
            </a:r>
            <a:r>
              <a:rPr lang="en-US" dirty="0">
                <a:ea typeface="Times New Roman" panose="02020603050405020304" pitchFamily="18" charset="0"/>
              </a:rPr>
              <a:t> dos dados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especialmente</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a:t>
            </a:r>
            <a:r>
              <a:rPr lang="en-US" dirty="0" err="1">
                <a:ea typeface="Times New Roman" panose="02020603050405020304" pitchFamily="18" charset="0"/>
              </a:rPr>
              <a:t>IoT</a:t>
            </a:r>
            <a:r>
              <a:rPr lang="en-US" dirty="0">
                <a:ea typeface="Times New Roman" panose="02020603050405020304" pitchFamily="18" charset="0"/>
              </a:rPr>
              <a:t>. Na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armazenam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confidenciais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essencial</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 </a:t>
            </a:r>
            <a:r>
              <a:rPr lang="en-US" dirty="0" err="1">
                <a:ea typeface="Times New Roman" panose="02020603050405020304" pitchFamily="18" charset="0"/>
              </a:rPr>
              <a:t>privacidade</a:t>
            </a:r>
            <a:r>
              <a:rPr lang="en-US" dirty="0">
                <a:ea typeface="Times New Roman" panose="02020603050405020304" pitchFamily="18" charset="0"/>
              </a:rPr>
              <a:t> e a </a:t>
            </a:r>
            <a:r>
              <a:rPr lang="en-US" dirty="0" err="1">
                <a:ea typeface="Times New Roman" panose="02020603050405020304" pitchFamily="18" charset="0"/>
              </a:rPr>
              <a:t>segurança</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prática</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 </a:t>
            </a:r>
            <a:r>
              <a:rPr lang="en-US" dirty="0" err="1">
                <a:ea typeface="Times New Roman" panose="02020603050405020304" pitchFamily="18" charset="0"/>
              </a:rPr>
              <a:t>enviar</a:t>
            </a:r>
            <a:r>
              <a:rPr lang="en-US" dirty="0">
                <a:ea typeface="Times New Roman" panose="02020603050405020304" pitchFamily="18" charset="0"/>
              </a:rPr>
              <a:t> dados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diretamente</a:t>
            </a:r>
            <a:r>
              <a:rPr lang="en-US" dirty="0">
                <a:ea typeface="Times New Roman" panose="02020603050405020304" pitchFamily="18" charset="0"/>
              </a:rPr>
              <a:t> da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respectivo</a:t>
            </a:r>
            <a:r>
              <a:rPr lang="en-US" dirty="0">
                <a:ea typeface="Times New Roman" panose="02020603050405020304" pitchFamily="18" charset="0"/>
              </a:rPr>
              <a:t> </a:t>
            </a:r>
            <a:r>
              <a:rPr lang="en-US" dirty="0" err="1">
                <a:ea typeface="Times New Roman" panose="02020603050405020304" pitchFamily="18" charset="0"/>
              </a:rPr>
              <a:t>banco</a:t>
            </a:r>
            <a:r>
              <a:rPr lang="en-US" dirty="0">
                <a:ea typeface="Times New Roman" panose="02020603050405020304" pitchFamily="18" charset="0"/>
              </a:rPr>
              <a:t> de dados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coleta</a:t>
            </a:r>
            <a:r>
              <a:rPr lang="en-US" dirty="0">
                <a:ea typeface="Times New Roman" panose="02020603050405020304" pitchFamily="18" charset="0"/>
              </a:rPr>
              <a:t>.</a:t>
            </a:r>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rgbClr val="000000"/>
                </a:solidFill>
                <a:ea typeface="Times New Roman" panose="02020603050405020304" pitchFamily="18" charset="0"/>
              </a:rPr>
              <a:t>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um trade-off entre um alto </a:t>
            </a:r>
            <a:r>
              <a:rPr lang="en-US" dirty="0" err="1">
                <a:solidFill>
                  <a:srgbClr val="000000"/>
                </a:solidFill>
                <a:ea typeface="Times New Roman" panose="02020603050405020304" pitchFamily="18" charset="0"/>
              </a:rPr>
              <a:t>nível</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sejam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anónimas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possível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inferir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nome</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endereço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remetente</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anonimato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apresenta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lavagem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financiamento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terrorismo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a IA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útil</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aumentar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detetar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pesquisas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propõem</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alavancando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análise</a:t>
            </a:r>
            <a:r>
              <a:rPr lang="en-US" dirty="0">
                <a:solidFill>
                  <a:srgbClr val="000000"/>
                </a:solidFill>
                <a:ea typeface="Times New Roman" panose="02020603050405020304" pitchFamily="18" charset="0"/>
              </a:rPr>
              <a:t> de dados,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risco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resulta</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anonimato</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Observe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tecnologias</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beneficiam</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grande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quantidade</a:t>
            </a:r>
            <a:r>
              <a:rPr lang="en-US" dirty="0">
                <a:solidFill>
                  <a:srgbClr val="000000"/>
                </a:solidFill>
                <a:ea typeface="Times New Roman" panose="02020603050405020304" pitchFamily="18" charset="0"/>
              </a:rPr>
              <a:t> de dados de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fornecidos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algoritmos</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aprendem</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dados.</a:t>
            </a:r>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534530"/>
            <a:ext cx="6215515" cy="6437886"/>
          </a:xfrm>
        </p:spPr>
        <p:txBody>
          <a:bodyPr numCol="2"/>
          <a:lstStyle/>
          <a:p>
            <a:r>
              <a:rPr lang="en-US" b="1" dirty="0" err="1">
                <a:solidFill>
                  <a:srgbClr val="F79037"/>
                </a:solidFill>
                <a:ea typeface="Times New Roman" panose="02020603050405020304" pitchFamily="18" charset="0"/>
              </a:rPr>
              <a:t>Escalabilidade</a:t>
            </a:r>
            <a:endParaRPr lang="x-none" b="1" dirty="0">
              <a:solidFill>
                <a:srgbClr val="F79037"/>
              </a:solidFill>
              <a:effectLst/>
              <a:ea typeface="Times New Roman" panose="02020603050405020304" pitchFamily="18" charset="0"/>
            </a:endParaRPr>
          </a:p>
          <a:p>
            <a:r>
              <a:rPr lang="en-US" dirty="0">
                <a:ea typeface="Times New Roman" panose="02020603050405020304" pitchFamily="18" charset="0"/>
              </a:rPr>
              <a:t>Uma das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limitações</a:t>
            </a:r>
            <a:r>
              <a:rPr lang="en-US" dirty="0">
                <a:ea typeface="Times New Roman" panose="02020603050405020304" pitchFamily="18" charset="0"/>
              </a:rPr>
              <a:t> da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da </a:t>
            </a:r>
            <a:r>
              <a:rPr lang="en-US" dirty="0" err="1">
                <a:ea typeface="Times New Roman" panose="02020603050405020304" pitchFamily="18" charset="0"/>
              </a:rPr>
              <a:t>enorme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coletados</a:t>
            </a:r>
            <a:r>
              <a:rPr lang="en-US" dirty="0">
                <a:ea typeface="Times New Roman" panose="02020603050405020304" pitchFamily="18" charset="0"/>
              </a:rPr>
              <a:t>. Para </a:t>
            </a:r>
            <a:r>
              <a:rPr lang="en-US" dirty="0" err="1">
                <a:ea typeface="Times New Roman" panose="02020603050405020304" pitchFamily="18" charset="0"/>
              </a:rPr>
              <a:t>melhorar</a:t>
            </a:r>
            <a:r>
              <a:rPr lang="en-US" dirty="0">
                <a:ea typeface="Times New Roman" panose="02020603050405020304" pitchFamily="18" charset="0"/>
              </a:rPr>
              <a:t> a </a:t>
            </a:r>
            <a:r>
              <a:rPr lang="en-US" dirty="0" err="1">
                <a:ea typeface="Times New Roman" panose="02020603050405020304" pitchFamily="18" charset="0"/>
              </a:rPr>
              <a:t>escalabilidade</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benéfico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oponentes</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argumentam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si</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escaláveis</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prova</a:t>
            </a:r>
            <a:r>
              <a:rPr lang="en-US" dirty="0">
                <a:ea typeface="Times New Roman" panose="02020603050405020304" pitchFamily="18" charset="0"/>
              </a:rPr>
              <a:t> de </a:t>
            </a:r>
            <a:r>
              <a:rPr lang="en-US" dirty="0" err="1">
                <a:ea typeface="Times New Roman" panose="02020603050405020304" pitchFamily="18" charset="0"/>
              </a:rPr>
              <a:t>trabalho</a:t>
            </a:r>
            <a:r>
              <a:rPr lang="en-US" dirty="0">
                <a:ea typeface="Times New Roman" panose="02020603050405020304" pitchFamily="18" charset="0"/>
              </a:rPr>
              <a:t>, </a:t>
            </a:r>
            <a:r>
              <a:rPr lang="en-US" dirty="0" err="1">
                <a:ea typeface="Times New Roman" panose="02020603050405020304" pitchFamily="18" charset="0"/>
              </a:rPr>
              <a:t>consomem</a:t>
            </a:r>
            <a:r>
              <a:rPr lang="en-US" dirty="0">
                <a:ea typeface="Times New Roman" panose="02020603050405020304" pitchFamily="18" charset="0"/>
              </a:rPr>
              <a:t> </a:t>
            </a:r>
            <a:r>
              <a:rPr lang="en-US" dirty="0" err="1">
                <a:ea typeface="Times New Roman" panose="02020603050405020304" pitchFamily="18" charset="0"/>
              </a:rPr>
              <a:t>muita</a:t>
            </a:r>
            <a:r>
              <a:rPr lang="en-US" dirty="0">
                <a:ea typeface="Times New Roman" panose="02020603050405020304" pitchFamily="18" charset="0"/>
              </a:rPr>
              <a:t> </a:t>
            </a:r>
            <a:r>
              <a:rPr lang="en-US" dirty="0" err="1">
                <a:ea typeface="Times New Roman" panose="02020603050405020304" pitchFamily="18" charset="0"/>
              </a:rPr>
              <a:t>energia</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a:t>
            </a:r>
            <a:r>
              <a:rPr lang="en-US" dirty="0" err="1">
                <a:ea typeface="Times New Roman" panose="02020603050405020304" pitchFamily="18" charset="0"/>
              </a:rPr>
              <a:t>alternativos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proof-of-stake </a:t>
            </a:r>
            <a:r>
              <a:rPr lang="en-US" dirty="0" err="1">
                <a:ea typeface="Times New Roman" panose="02020603050405020304" pitchFamily="18" charset="0"/>
              </a:rPr>
              <a:t>ou</a:t>
            </a:r>
            <a:r>
              <a:rPr lang="en-US" dirty="0">
                <a:ea typeface="Times New Roman" panose="02020603050405020304" pitchFamily="18" charset="0"/>
              </a:rPr>
              <a:t> proof-of-authority,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eficientes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termos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são </a:t>
            </a:r>
            <a:r>
              <a:rPr lang="en-US" dirty="0" err="1">
                <a:ea typeface="Times New Roman" panose="02020603050405020304" pitchFamily="18" charset="0"/>
              </a:rPr>
              <a:t>escaláveis</a:t>
            </a:r>
            <a:r>
              <a:rPr lang="en-US" dirty="0">
                <a:ea typeface="Times New Roman" panose="02020603050405020304" pitchFamily="18" charset="0"/>
              </a:rPr>
              <a:t>. Claro,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e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melhorados</a:t>
            </a:r>
            <a:r>
              <a:rPr lang="en-US" dirty="0">
                <a:ea typeface="Times New Roman" panose="02020603050405020304" pitchFamily="18" charset="0"/>
              </a:rPr>
              <a:t>. Para </a:t>
            </a:r>
            <a:r>
              <a:rPr lang="en-US" dirty="0" err="1">
                <a:ea typeface="Times New Roman" panose="02020603050405020304" pitchFamily="18" charset="0"/>
              </a:rPr>
              <a:t>alcançar</a:t>
            </a:r>
            <a:r>
              <a:rPr lang="en-US" dirty="0">
                <a:ea typeface="Times New Roman" panose="02020603050405020304" pitchFamily="18" charset="0"/>
              </a:rPr>
              <a:t> um </a:t>
            </a:r>
            <a:r>
              <a:rPr lang="en-US" dirty="0" err="1">
                <a:ea typeface="Times New Roman" panose="02020603050405020304" pitchFamily="18" charset="0"/>
              </a:rPr>
              <a:t>nível</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alto de </a:t>
            </a:r>
            <a:r>
              <a:rPr lang="en-US" dirty="0" err="1">
                <a:ea typeface="Times New Roman" panose="02020603050405020304" pitchFamily="18" charset="0"/>
              </a:rPr>
              <a:t>escalabilidade</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útil</a:t>
            </a:r>
            <a:r>
              <a:rPr lang="en-US" dirty="0">
                <a:ea typeface="Times New Roman" panose="02020603050405020304" pitchFamily="18" charset="0"/>
              </a:rPr>
              <a:t>. Na academia, </a:t>
            </a:r>
            <a:r>
              <a:rPr lang="en-US" dirty="0" err="1">
                <a:ea typeface="Times New Roman" panose="02020603050405020304" pitchFamily="18" charset="0"/>
              </a:rPr>
              <a:t>há</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sugestão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de </a:t>
            </a:r>
            <a:r>
              <a:rPr lang="en-US" dirty="0" err="1">
                <a:ea typeface="Times New Roman" panose="02020603050405020304" pitchFamily="18" charset="0"/>
              </a:rPr>
              <a:t>otimização</a:t>
            </a:r>
            <a:r>
              <a:rPr lang="en-US" dirty="0">
                <a:ea typeface="Times New Roman" panose="02020603050405020304" pitchFamily="18" charset="0"/>
              </a:rPr>
              <a:t> de </a:t>
            </a:r>
            <a:r>
              <a:rPr lang="en-US" dirty="0" err="1">
                <a:ea typeface="Times New Roman" panose="02020603050405020304" pitchFamily="18" charset="0"/>
              </a:rPr>
              <a:t>desempenho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habilitados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um </a:t>
            </a:r>
            <a:r>
              <a:rPr lang="en-US" dirty="0" err="1">
                <a:ea typeface="Times New Roman" panose="02020603050405020304" pitchFamily="18" charset="0"/>
              </a:rPr>
              <a:t>algoritmo</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DRL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selecionar</a:t>
            </a:r>
            <a:r>
              <a:rPr lang="en-US" dirty="0">
                <a:ea typeface="Times New Roman" panose="02020603050405020304" pitchFamily="18" charset="0"/>
              </a:rPr>
              <a:t>/</a:t>
            </a:r>
            <a:r>
              <a:rPr lang="en-US" dirty="0" err="1">
                <a:ea typeface="Times New Roman" panose="02020603050405020304" pitchFamily="18" charset="0"/>
              </a:rPr>
              <a:t>ajustar</a:t>
            </a:r>
            <a:r>
              <a:rPr lang="en-US" dirty="0">
                <a:ea typeface="Times New Roman" panose="02020603050405020304" pitchFamily="18" charset="0"/>
              </a:rPr>
              <a:t> </a:t>
            </a:r>
            <a:r>
              <a:rPr lang="en-US" dirty="0" err="1">
                <a:ea typeface="Times New Roman" panose="02020603050405020304" pitchFamily="18" charset="0"/>
              </a:rPr>
              <a:t>dinamicamente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produtores</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algoritmo</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tamanho</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e </a:t>
            </a:r>
            <a:r>
              <a:rPr lang="en-US" dirty="0" err="1">
                <a:ea typeface="Times New Roman" panose="02020603050405020304" pitchFamily="18" charset="0"/>
              </a:rPr>
              <a:t>intervalo</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melhorar</a:t>
            </a:r>
            <a:r>
              <a:rPr lang="en-US" dirty="0">
                <a:ea typeface="Times New Roman" panose="02020603050405020304" pitchFamily="18" charset="0"/>
              </a:rPr>
              <a:t> o </a:t>
            </a:r>
            <a:r>
              <a:rPr lang="en-US" dirty="0" err="1">
                <a:ea typeface="Times New Roman" panose="02020603050405020304" pitchFamily="18" charset="0"/>
              </a:rPr>
              <a:t>desempenho</a:t>
            </a:r>
            <a:r>
              <a:rPr lang="en-US" dirty="0">
                <a:ea typeface="Times New Roman" panose="02020603050405020304" pitchFamily="18" charset="0"/>
              </a:rPr>
              <a:t>.</a:t>
            </a:r>
          </a:p>
          <a:p>
            <a:endParaRPr lang="en-US" dirty="0">
              <a:ea typeface="Times New Roman" panose="02020603050405020304" pitchFamily="18" charset="0"/>
            </a:endParaRPr>
          </a:p>
          <a:p>
            <a:r>
              <a:rPr lang="en-US" b="1" dirty="0" err="1">
                <a:solidFill>
                  <a:srgbClr val="F79037"/>
                </a:solidFill>
                <a:ea typeface="Times New Roman" panose="02020603050405020304" pitchFamily="18" charset="0"/>
              </a:rPr>
              <a:t>Autenticação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por</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meio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identidade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baseada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blockchain</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Além</a:t>
            </a:r>
            <a:r>
              <a:rPr lang="en-US" dirty="0">
                <a:ea typeface="Times New Roman" panose="02020603050405020304" pitchFamily="18" charset="0"/>
              </a:rPr>
              <a:t> disso,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aplicada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autenticação</a:t>
            </a:r>
            <a:r>
              <a:rPr lang="en-US" dirty="0">
                <a:ea typeface="Times New Roman" panose="02020603050405020304" pitchFamily="18" charset="0"/>
              </a:rPr>
              <a:t> e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capaz</a:t>
            </a:r>
            <a:r>
              <a:rPr lang="en-US" dirty="0">
                <a:ea typeface="Times New Roman" panose="02020603050405020304" pitchFamily="18" charset="0"/>
              </a:rPr>
              <a:t> de </a:t>
            </a:r>
            <a:r>
              <a:rPr lang="en-US" dirty="0" err="1">
                <a:ea typeface="Times New Roman" panose="02020603050405020304" pitchFamily="18" charset="0"/>
              </a:rPr>
              <a:t>aumentar</a:t>
            </a:r>
            <a:r>
              <a:rPr lang="en-US" dirty="0">
                <a:ea typeface="Times New Roman" panose="02020603050405020304" pitchFamily="18" charset="0"/>
              </a:rPr>
              <a:t> a </a:t>
            </a:r>
            <a:r>
              <a:rPr lang="en-US" dirty="0" err="1">
                <a:ea typeface="Times New Roman" panose="02020603050405020304" pitchFamily="18" charset="0"/>
              </a:rPr>
              <a:t>confiança</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gerindo</a:t>
            </a:r>
            <a:r>
              <a:rPr lang="en-US" dirty="0">
                <a:ea typeface="Times New Roman" panose="02020603050405020304" pitchFamily="18" charset="0"/>
              </a:rPr>
              <a:t> a </a:t>
            </a:r>
            <a:r>
              <a:rPr lang="en-US" dirty="0" err="1">
                <a:ea typeface="Times New Roman" panose="02020603050405020304" pitchFamily="18" charset="0"/>
              </a:rPr>
              <a:t>identidade</a:t>
            </a:r>
            <a:r>
              <a:rPr lang="en-US" dirty="0">
                <a:ea typeface="Times New Roman" panose="02020603050405020304" pitchFamily="18" charset="0"/>
              </a:rPr>
              <a:t> dos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geral</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refere</a:t>
            </a:r>
            <a:r>
              <a:rPr lang="en-US" dirty="0">
                <a:ea typeface="Times New Roman" panose="02020603050405020304" pitchFamily="18" charset="0"/>
              </a:rPr>
              <a:t>-se a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referir</a:t>
            </a:r>
            <a:r>
              <a:rPr lang="en-US" dirty="0">
                <a:ea typeface="Times New Roman" panose="02020603050405020304" pitchFamily="18" charset="0"/>
              </a:rPr>
              <a:t>-se a </a:t>
            </a:r>
            <a:r>
              <a:rPr lang="en-US" dirty="0" err="1">
                <a:ea typeface="Times New Roman" panose="02020603050405020304" pitchFamily="18" charset="0"/>
              </a:rPr>
              <a:t>dispositivos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As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baseadas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garantirão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partes</a:t>
            </a:r>
            <a:r>
              <a:rPr lang="en-US" dirty="0">
                <a:ea typeface="Times New Roman" panose="02020603050405020304" pitchFamily="18" charset="0"/>
              </a:rPr>
              <a:t> da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recebam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digital,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física</a:t>
            </a:r>
            <a:r>
              <a:rPr lang="en-US" dirty="0">
                <a:ea typeface="Times New Roman" panose="02020603050405020304" pitchFamily="18" charset="0"/>
              </a:rPr>
              <a:t> “real”: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carteiras</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de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 </a:t>
            </a:r>
            <a:r>
              <a:rPr lang="en-US" dirty="0" err="1">
                <a:ea typeface="Times New Roman" panose="02020603050405020304" pitchFamily="18" charset="0"/>
              </a:rPr>
              <a:t>entrada</a:t>
            </a:r>
            <a:r>
              <a:rPr lang="en-US" dirty="0">
                <a:ea typeface="Times New Roman" panose="02020603050405020304" pitchFamily="18" charset="0"/>
              </a:rPr>
              <a:t> no </a:t>
            </a:r>
            <a:r>
              <a:rPr lang="en-US" dirty="0" err="1">
                <a:ea typeface="Times New Roman" panose="02020603050405020304" pitchFamily="18" charset="0"/>
              </a:rPr>
              <a:t>registo</a:t>
            </a:r>
            <a:r>
              <a:rPr lang="en-US" dirty="0">
                <a:ea typeface="Times New Roman" panose="02020603050405020304" pitchFamily="18" charset="0"/>
              </a:rPr>
              <a:t> </a:t>
            </a:r>
            <a:r>
              <a:rPr lang="en-US" dirty="0" err="1">
                <a:ea typeface="Times New Roman" panose="02020603050405020304" pitchFamily="18" charset="0"/>
              </a:rPr>
              <a:t>comercial</a:t>
            </a:r>
            <a:r>
              <a:rPr lang="en-US" dirty="0">
                <a:ea typeface="Times New Roman" panose="02020603050405020304" pitchFamily="18" charset="0"/>
              </a:rPr>
              <a:t>. Com base </a:t>
            </a:r>
            <a:r>
              <a:rPr lang="en-US" dirty="0" err="1">
                <a:ea typeface="Times New Roman" panose="02020603050405020304" pitchFamily="18" charset="0"/>
              </a:rPr>
              <a:t>nessas</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entre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partilha</a:t>
            </a:r>
            <a:r>
              <a:rPr lang="en-US" dirty="0">
                <a:ea typeface="Times New Roman" panose="02020603050405020304" pitchFamily="18" charset="0"/>
              </a:rPr>
              <a:t> de </a:t>
            </a:r>
            <a:r>
              <a:rPr lang="en-US" dirty="0" err="1">
                <a:ea typeface="Times New Roman" panose="02020603050405020304" pitchFamily="18" charset="0"/>
              </a:rPr>
              <a:t>carro</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entre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transporte</a:t>
            </a:r>
            <a:r>
              <a:rPr lang="en-US" dirty="0">
                <a:ea typeface="Times New Roman" panose="02020603050405020304" pitchFamily="18" charset="0"/>
              </a:rPr>
              <a:t> de </a:t>
            </a:r>
            <a:r>
              <a:rPr lang="en-US" dirty="0" err="1">
                <a:ea typeface="Times New Roman" panose="02020603050405020304" pitchFamily="18" charset="0"/>
              </a:rPr>
              <a:t>passageiros</a:t>
            </a:r>
            <a:r>
              <a:rPr lang="en-US" dirty="0">
                <a:ea typeface="Times New Roman" panose="02020603050405020304" pitchFamily="18" charset="0"/>
              </a:rPr>
              <a:t> de um </a:t>
            </a:r>
            <a:r>
              <a:rPr lang="en-US" dirty="0" err="1">
                <a:ea typeface="Times New Roman" panose="02020603050405020304" pitchFamily="18" charset="0"/>
              </a:rPr>
              <a:t>carro</a:t>
            </a:r>
            <a:r>
              <a:rPr lang="en-US" dirty="0">
                <a:ea typeface="Times New Roman" panose="02020603050405020304" pitchFamily="18" charset="0"/>
              </a:rPr>
              <a:t> </a:t>
            </a:r>
            <a:r>
              <a:rPr lang="en-US" dirty="0" err="1">
                <a:ea typeface="Times New Roman" panose="02020603050405020304" pitchFamily="18" charset="0"/>
              </a:rPr>
              <a:t>autónomo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entre </a:t>
            </a:r>
            <a:r>
              <a:rPr lang="en-US" dirty="0" err="1">
                <a:ea typeface="Times New Roman" panose="02020603050405020304" pitchFamily="18" charset="0"/>
              </a:rPr>
              <a:t>duas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carro</a:t>
            </a:r>
            <a:r>
              <a:rPr lang="en-US" dirty="0">
                <a:ea typeface="Times New Roman" panose="02020603050405020304" pitchFamily="18" charset="0"/>
              </a:rPr>
              <a:t> </a:t>
            </a:r>
            <a:r>
              <a:rPr lang="en-US" dirty="0" err="1">
                <a:ea typeface="Times New Roman" panose="02020603050405020304" pitchFamily="18" charset="0"/>
              </a:rPr>
              <a:t>autónomo</a:t>
            </a:r>
            <a:r>
              <a:rPr lang="en-US" dirty="0">
                <a:ea typeface="Times New Roman" panose="02020603050405020304" pitchFamily="18" charset="0"/>
              </a:rPr>
              <a:t> </a:t>
            </a:r>
            <a:r>
              <a:rPr lang="en-US" dirty="0" err="1">
                <a:ea typeface="Times New Roman" panose="02020603050405020304" pitchFamily="18" charset="0"/>
              </a:rPr>
              <a:t>paga</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estacionamento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conduzidas</a:t>
            </a:r>
            <a:r>
              <a:rPr lang="en-US" dirty="0">
                <a:ea typeface="Times New Roman" panose="02020603050405020304" pitchFamily="18" charset="0"/>
              </a:rPr>
              <a:t> e </a:t>
            </a:r>
            <a:r>
              <a:rPr lang="en-US" dirty="0" err="1">
                <a:ea typeface="Times New Roman" panose="02020603050405020304" pitchFamily="18" charset="0"/>
              </a:rPr>
              <a:t>processadas</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eficiente</a:t>
            </a:r>
            <a:r>
              <a:rPr lang="en-US" dirty="0">
                <a:ea typeface="Times New Roman" panose="02020603050405020304" pitchFamily="18" charset="0"/>
              </a:rPr>
              <a:t> com </a:t>
            </a:r>
            <a:r>
              <a:rPr lang="en-US" dirty="0" err="1">
                <a:ea typeface="Times New Roman" panose="02020603050405020304" pitchFamily="18" charset="0"/>
              </a:rPr>
              <a:t>baixos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velocidade</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A </a:t>
            </a:r>
            <a:r>
              <a:rPr lang="en-US" dirty="0" err="1">
                <a:ea typeface="Times New Roman" panose="02020603050405020304" pitchFamily="18" charset="0"/>
              </a:rPr>
              <a:t>IoT</a:t>
            </a:r>
            <a:r>
              <a:rPr lang="en-US" dirty="0">
                <a:ea typeface="Times New Roman" panose="02020603050405020304" pitchFamily="18" charset="0"/>
              </a:rPr>
              <a:t> Analytics </a:t>
            </a:r>
            <a:r>
              <a:rPr lang="en-US" dirty="0" err="1">
                <a:ea typeface="Times New Roman" panose="02020603050405020304" pitchFamily="18" charset="0"/>
              </a:rPr>
              <a:t>estima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de 20 </a:t>
            </a:r>
            <a:r>
              <a:rPr lang="en-US" dirty="0" err="1">
                <a:ea typeface="Times New Roman" panose="02020603050405020304" pitchFamily="18" charset="0"/>
              </a:rPr>
              <a:t>bilhões</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estarão</a:t>
            </a:r>
            <a:r>
              <a:rPr lang="en-US" dirty="0">
                <a:ea typeface="Times New Roman" panose="02020603050405020304" pitchFamily="18" charset="0"/>
              </a:rPr>
              <a:t> </a:t>
            </a:r>
            <a:r>
              <a:rPr lang="en-US" dirty="0" err="1">
                <a:ea typeface="Times New Roman" panose="02020603050405020304" pitchFamily="18" charset="0"/>
              </a:rPr>
              <a:t>conectados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 </a:t>
            </a:r>
            <a:r>
              <a:rPr lang="en-US" dirty="0" err="1">
                <a:ea typeface="Times New Roman" panose="02020603050405020304" pitchFamily="18" charset="0"/>
              </a:rPr>
              <a:t>até</a:t>
            </a:r>
            <a:r>
              <a:rPr lang="en-US" dirty="0">
                <a:ea typeface="Times New Roman" panose="02020603050405020304" pitchFamily="18" charset="0"/>
              </a:rPr>
              <a:t> 2025.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parcialmente</a:t>
            </a:r>
            <a:r>
              <a:rPr lang="en-US" dirty="0">
                <a:ea typeface="Times New Roman" panose="02020603050405020304" pitchFamily="18" charset="0"/>
              </a:rPr>
              <a:t> </a:t>
            </a:r>
            <a:r>
              <a:rPr lang="en-US" dirty="0" err="1">
                <a:ea typeface="Times New Roman" panose="02020603050405020304" pitchFamily="18" charset="0"/>
              </a:rPr>
              <a:t>conectados</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requer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nova </a:t>
            </a:r>
            <a:r>
              <a:rPr lang="en-US" dirty="0" err="1">
                <a:ea typeface="Times New Roman" panose="02020603050405020304" pitchFamily="18" charset="0"/>
              </a:rPr>
              <a:t>infraestrutura</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físicas</a:t>
            </a:r>
            <a:r>
              <a:rPr lang="en-US" dirty="0">
                <a:ea typeface="Times New Roman" panose="02020603050405020304" pitchFamily="18" charset="0"/>
              </a:rPr>
              <a:t>, </a:t>
            </a:r>
            <a:r>
              <a:rPr lang="en-US" dirty="0" err="1">
                <a:ea typeface="Times New Roman" panose="02020603050405020304" pitchFamily="18" charset="0"/>
              </a:rPr>
              <a:t>jurídicas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registadas</a:t>
            </a:r>
            <a:r>
              <a:rPr lang="en-US" dirty="0">
                <a:ea typeface="Times New Roman" panose="02020603050405020304" pitchFamily="18" charset="0"/>
              </a:rPr>
              <a:t> com ad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participar</a:t>
            </a:r>
            <a:r>
              <a:rPr lang="en-US" dirty="0">
                <a:ea typeface="Times New Roman" panose="02020603050405020304" pitchFamily="18" charset="0"/>
              </a:rPr>
              <a:t> </a:t>
            </a:r>
            <a:r>
              <a:rPr lang="en-US" dirty="0" err="1">
                <a:ea typeface="Times New Roman" panose="02020603050405020304" pitchFamily="18" charset="0"/>
              </a:rPr>
              <a:t>nessa</a:t>
            </a:r>
            <a:r>
              <a:rPr lang="en-US" dirty="0">
                <a:ea typeface="Times New Roman" panose="02020603050405020304" pitchFamily="18" charset="0"/>
              </a:rPr>
              <a:t> nova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pagamentos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perfeita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instalar</a:t>
            </a:r>
            <a:r>
              <a:rPr lang="en-US" dirty="0">
                <a:ea typeface="Times New Roman" panose="02020603050405020304" pitchFamily="18" charset="0"/>
              </a:rPr>
              <a:t> e </a:t>
            </a:r>
            <a:r>
              <a:rPr lang="en-US" dirty="0" err="1">
                <a:ea typeface="Times New Roman" panose="02020603050405020304" pitchFamily="18" charset="0"/>
              </a:rPr>
              <a:t>gerir</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segura</a:t>
            </a:r>
            <a:r>
              <a:rPr lang="en-US" dirty="0">
                <a:ea typeface="Times New Roman" panose="02020603050405020304" pitchFamily="18" charset="0"/>
              </a:rPr>
              <a:t> e </a:t>
            </a:r>
            <a:r>
              <a:rPr lang="en-US" dirty="0" err="1">
                <a:ea typeface="Times New Roman" panose="02020603050405020304" pitchFamily="18" charset="0"/>
              </a:rPr>
              <a:t>eficiente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no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de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importância</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 Tal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acontece</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centralizados</a:t>
            </a:r>
            <a:r>
              <a:rPr lang="en-US" dirty="0">
                <a:ea typeface="Times New Roman" panose="02020603050405020304" pitchFamily="18" charset="0"/>
              </a:rPr>
              <a:t> </a:t>
            </a:r>
            <a:r>
              <a:rPr lang="en-US" dirty="0" err="1">
                <a:ea typeface="Times New Roman" panose="02020603050405020304" pitchFamily="18" charset="0"/>
              </a:rPr>
              <a:t>convencionais</a:t>
            </a:r>
            <a:r>
              <a:rPr lang="en-US" dirty="0">
                <a:ea typeface="Times New Roman" panose="02020603050405020304" pitchFamily="18" charset="0"/>
              </a:rPr>
              <a:t>, 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as leis de </a:t>
            </a:r>
            <a:r>
              <a:rPr lang="en-US" dirty="0" err="1">
                <a:ea typeface="Times New Roman" panose="02020603050405020304" pitchFamily="18" charset="0"/>
              </a:rPr>
              <a:t>proteção</a:t>
            </a:r>
            <a:r>
              <a:rPr lang="en-US" dirty="0">
                <a:ea typeface="Times New Roman" panose="02020603050405020304" pitchFamily="18" charset="0"/>
              </a:rPr>
              <a:t> de dados. Na </a:t>
            </a:r>
            <a:r>
              <a:rPr lang="en-US" dirty="0" err="1">
                <a:ea typeface="Times New Roman" panose="02020603050405020304" pitchFamily="18" charset="0"/>
              </a:rPr>
              <a:t>verdade</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acesso</a:t>
            </a:r>
            <a:r>
              <a:rPr lang="en-US" dirty="0">
                <a:ea typeface="Times New Roman" panose="02020603050405020304" pitchFamily="18" charset="0"/>
              </a:rPr>
              <a:t> </a:t>
            </a:r>
            <a:r>
              <a:rPr lang="en-US" dirty="0" err="1">
                <a:ea typeface="Times New Roman" panose="02020603050405020304" pitchFamily="18" charset="0"/>
              </a:rPr>
              <a:t>inerentes</a:t>
            </a:r>
            <a:r>
              <a:rPr lang="en-US" dirty="0">
                <a:ea typeface="Times New Roman" panose="02020603050405020304" pitchFamily="18" charset="0"/>
              </a:rPr>
              <a:t> e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melhor</a:t>
            </a:r>
            <a:r>
              <a:rPr lang="en-US" dirty="0">
                <a:ea typeface="Times New Roman" panose="02020603050405020304" pitchFamily="18" charset="0"/>
              </a:rPr>
              <a:t> do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capazes</a:t>
            </a:r>
            <a:r>
              <a:rPr lang="en-US" dirty="0">
                <a:ea typeface="Times New Roman" panose="02020603050405020304" pitchFamily="18" charset="0"/>
              </a:rPr>
              <a:t> de,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proteger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desde</a:t>
            </a:r>
            <a:r>
              <a:rPr lang="en-US" dirty="0">
                <a:ea typeface="Times New Roman" panose="02020603050405020304" pitchFamily="18" charset="0"/>
              </a:rPr>
              <a:t> o </a:t>
            </a:r>
            <a:r>
              <a:rPr lang="en-US" dirty="0" err="1">
                <a:ea typeface="Times New Roman" panose="02020603050405020304" pitchFamily="18" charset="0"/>
              </a:rPr>
              <a:t>projeto</a:t>
            </a:r>
            <a:r>
              <a:rPr lang="en-US" dirty="0">
                <a:ea typeface="Times New Roman" panose="02020603050405020304" pitchFamily="18" charset="0"/>
              </a:rPr>
              <a:t>, </a:t>
            </a:r>
            <a:r>
              <a:rPr lang="en-US" dirty="0" err="1">
                <a:ea typeface="Times New Roman" panose="02020603050405020304" pitchFamily="18" charset="0"/>
              </a:rPr>
              <a:t>segundo</a:t>
            </a:r>
            <a:r>
              <a:rPr lang="en-US" dirty="0">
                <a:ea typeface="Times New Roman" panose="02020603050405020304" pitchFamily="18" charset="0"/>
              </a:rPr>
              <a:t>, </a:t>
            </a:r>
            <a:r>
              <a:rPr lang="en-US" dirty="0" err="1">
                <a:ea typeface="Times New Roman" panose="02020603050405020304" pitchFamily="18" charset="0"/>
              </a:rPr>
              <a:t>organizar</a:t>
            </a:r>
            <a:r>
              <a:rPr lang="en-US" dirty="0">
                <a:ea typeface="Times New Roman" panose="02020603050405020304" pitchFamily="18" charset="0"/>
              </a:rPr>
              <a:t> a </a:t>
            </a:r>
            <a:r>
              <a:rPr lang="en-US" dirty="0" err="1">
                <a:ea typeface="Times New Roman" panose="02020603050405020304" pitchFamily="18" charset="0"/>
              </a:rPr>
              <a:t>propriedade</a:t>
            </a:r>
            <a:r>
              <a:rPr lang="en-US" dirty="0">
                <a:ea typeface="Times New Roman" panose="02020603050405020304" pitchFamily="18" charset="0"/>
              </a:rPr>
              <a:t> dos dados e, </a:t>
            </a:r>
            <a:r>
              <a:rPr lang="en-US" dirty="0" err="1">
                <a:ea typeface="Times New Roman" panose="02020603050405020304" pitchFamily="18" charset="0"/>
              </a:rPr>
              <a:t>terceiro</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monetização</a:t>
            </a:r>
            <a:r>
              <a:rPr lang="en-US" dirty="0">
                <a:ea typeface="Times New Roman" panose="02020603050405020304" pitchFamily="18" charset="0"/>
              </a:rPr>
              <a:t> dos dados.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da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são </a:t>
            </a:r>
            <a:r>
              <a:rPr lang="en-US" dirty="0" err="1">
                <a:ea typeface="Times New Roman" panose="02020603050405020304" pitchFamily="18" charset="0"/>
              </a:rPr>
              <a:t>imutáveis</a:t>
            </a:r>
            <a:r>
              <a:rPr lang="en-US" dirty="0">
                <a:ea typeface="Times New Roman" panose="02020603050405020304" pitchFamily="18" charset="0"/>
              </a:rPr>
              <a:t> e </a:t>
            </a:r>
            <a:r>
              <a:rPr lang="en-US" dirty="0" err="1">
                <a:ea typeface="Times New Roman" panose="02020603050405020304" pitchFamily="18" charset="0"/>
              </a:rPr>
              <a:t>difíceis</a:t>
            </a:r>
            <a:r>
              <a:rPr lang="en-US" dirty="0">
                <a:ea typeface="Times New Roman" panose="02020603050405020304" pitchFamily="18" charset="0"/>
              </a:rPr>
              <a:t> de </a:t>
            </a:r>
            <a:r>
              <a:rPr lang="en-US" dirty="0" err="1">
                <a:ea typeface="Times New Roman" panose="02020603050405020304" pitchFamily="18" charset="0"/>
              </a:rPr>
              <a:t>falsificar</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149</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54047" y="7456391"/>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Automatização</a:t>
            </a:r>
            <a:r>
              <a:rPr lang="en-US" b="1" dirty="0">
                <a:solidFill>
                  <a:srgbClr val="F79037"/>
                </a:solidFill>
              </a:rPr>
              <a:t> via </a:t>
            </a:r>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r>
              <a:rPr lang="en-US" dirty="0">
                <a:solidFill>
                  <a:schemeClr val="tx1"/>
                </a:solidFill>
              </a:rPr>
              <a:t>Outro campo </a:t>
            </a:r>
            <a:r>
              <a:rPr lang="en-US" dirty="0" err="1">
                <a:solidFill>
                  <a:schemeClr val="tx1"/>
                </a:solidFill>
              </a:rPr>
              <a:t>que</a:t>
            </a:r>
            <a:r>
              <a:rPr lang="en-US" dirty="0">
                <a:solidFill>
                  <a:schemeClr val="tx1"/>
                </a:solidFill>
              </a:rPr>
              <a:t> </a:t>
            </a:r>
            <a:r>
              <a:rPr lang="en-US" dirty="0" err="1">
                <a:solidFill>
                  <a:schemeClr val="tx1"/>
                </a:solidFill>
              </a:rPr>
              <a:t>beneficia</a:t>
            </a:r>
            <a:r>
              <a:rPr lang="en-US" dirty="0">
                <a:solidFill>
                  <a:schemeClr val="tx1"/>
                </a:solidFill>
              </a:rPr>
              <a:t> </a:t>
            </a:r>
            <a:r>
              <a:rPr lang="en-US" dirty="0" err="1">
                <a:solidFill>
                  <a:schemeClr val="tx1"/>
                </a:solidFill>
              </a:rPr>
              <a:t>muito</a:t>
            </a:r>
            <a:r>
              <a:rPr lang="en-US" dirty="0">
                <a:solidFill>
                  <a:schemeClr val="tx1"/>
                </a:solidFill>
              </a:rPr>
              <a:t> da </a:t>
            </a:r>
            <a:r>
              <a:rPr lang="en-US" dirty="0" err="1">
                <a:solidFill>
                  <a:schemeClr val="tx1"/>
                </a:solidFill>
              </a:rPr>
              <a:t>aplicação</a:t>
            </a:r>
            <a:r>
              <a:rPr lang="en-US" dirty="0">
                <a:solidFill>
                  <a:schemeClr val="tx1"/>
                </a:solidFill>
              </a:rPr>
              <a:t> </a:t>
            </a:r>
            <a:r>
              <a:rPr lang="en-US" dirty="0" err="1">
                <a:solidFill>
                  <a:schemeClr val="tx1"/>
                </a:solidFill>
              </a:rPr>
              <a:t>conjunta</a:t>
            </a:r>
            <a:r>
              <a:rPr lang="en-US" dirty="0">
                <a:solidFill>
                  <a:schemeClr val="tx1"/>
                </a:solidFill>
              </a:rPr>
              <a:t> de </a:t>
            </a:r>
            <a:r>
              <a:rPr lang="en-US" dirty="0" err="1">
                <a:solidFill>
                  <a:schemeClr val="tx1"/>
                </a:solidFill>
              </a:rPr>
              <a:t>blockchain</a:t>
            </a:r>
            <a:r>
              <a:rPr lang="en-US" dirty="0">
                <a:solidFill>
                  <a:schemeClr val="tx1"/>
                </a:solidFill>
              </a:rPr>
              <a:t>, </a:t>
            </a:r>
            <a:r>
              <a:rPr lang="en-US" dirty="0" err="1">
                <a:solidFill>
                  <a:schemeClr val="tx1"/>
                </a:solidFill>
              </a:rPr>
              <a:t>IoT</a:t>
            </a:r>
            <a:r>
              <a:rPr lang="en-US" dirty="0">
                <a:solidFill>
                  <a:schemeClr val="tx1"/>
                </a:solidFill>
              </a:rPr>
              <a:t> e IA </a:t>
            </a:r>
            <a:r>
              <a:rPr lang="en-US" dirty="0" err="1">
                <a:solidFill>
                  <a:schemeClr val="tx1"/>
                </a:solidFill>
              </a:rPr>
              <a:t>é</a:t>
            </a:r>
            <a:r>
              <a:rPr lang="en-US" dirty="0">
                <a:solidFill>
                  <a:schemeClr val="tx1"/>
                </a:solidFill>
              </a:rPr>
              <a:t> a </a:t>
            </a:r>
            <a:r>
              <a:rPr lang="en-US" dirty="0" err="1">
                <a:solidFill>
                  <a:schemeClr val="tx1"/>
                </a:solidFill>
              </a:rPr>
              <a:t>automatização</a:t>
            </a:r>
            <a:r>
              <a:rPr lang="en-US" dirty="0">
                <a:solidFill>
                  <a:schemeClr val="tx1"/>
                </a:solidFill>
              </a:rPr>
              <a:t> de </a:t>
            </a:r>
            <a:r>
              <a:rPr lang="en-US" dirty="0" err="1">
                <a:solidFill>
                  <a:schemeClr val="tx1"/>
                </a:solidFill>
              </a:rPr>
              <a:t>processos</a:t>
            </a:r>
            <a:r>
              <a:rPr lang="en-US" dirty="0">
                <a:solidFill>
                  <a:schemeClr val="tx1"/>
                </a:solidFill>
              </a:rPr>
              <a:t> de </a:t>
            </a:r>
            <a:r>
              <a:rPr lang="en-US" dirty="0" err="1">
                <a:solidFill>
                  <a:schemeClr val="tx1"/>
                </a:solidFill>
              </a:rPr>
              <a:t>negócios</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têm</a:t>
            </a:r>
            <a:r>
              <a:rPr lang="en-US" dirty="0">
                <a:solidFill>
                  <a:schemeClr val="tx1"/>
                </a:solidFill>
              </a:rPr>
              <a:t> um </a:t>
            </a:r>
            <a:r>
              <a:rPr lang="en-US" dirty="0" err="1">
                <a:solidFill>
                  <a:schemeClr val="tx1"/>
                </a:solidFill>
              </a:rPr>
              <a:t>tremendo</a:t>
            </a:r>
            <a:r>
              <a:rPr lang="en-US" dirty="0">
                <a:solidFill>
                  <a:schemeClr val="tx1"/>
                </a:solidFill>
              </a:rPr>
              <a:t> </a:t>
            </a:r>
            <a:r>
              <a:rPr lang="en-US" dirty="0" err="1">
                <a:solidFill>
                  <a:schemeClr val="tx1"/>
                </a:solidFill>
              </a:rPr>
              <a:t>potencial</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gerar</a:t>
            </a:r>
            <a:r>
              <a:rPr lang="en-US" dirty="0">
                <a:solidFill>
                  <a:schemeClr val="tx1"/>
                </a:solidFill>
              </a:rPr>
              <a:t> </a:t>
            </a:r>
            <a:r>
              <a:rPr lang="en-US" dirty="0" err="1">
                <a:solidFill>
                  <a:schemeClr val="tx1"/>
                </a:solidFill>
              </a:rPr>
              <a:t>ganhos</a:t>
            </a:r>
            <a:r>
              <a:rPr lang="en-US" dirty="0">
                <a:solidFill>
                  <a:schemeClr val="tx1"/>
                </a:solidFill>
              </a:rPr>
              <a:t> de </a:t>
            </a:r>
            <a:r>
              <a:rPr lang="en-US" dirty="0" err="1">
                <a:solidFill>
                  <a:schemeClr val="tx1"/>
                </a:solidFill>
              </a:rPr>
              <a:t>eficiência</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vários</a:t>
            </a:r>
            <a:r>
              <a:rPr lang="en-US" dirty="0">
                <a:solidFill>
                  <a:schemeClr val="tx1"/>
                </a:solidFill>
              </a:rPr>
              <a:t> </a:t>
            </a:r>
            <a:r>
              <a:rPr lang="en-US" dirty="0" err="1">
                <a:solidFill>
                  <a:schemeClr val="tx1"/>
                </a:solidFill>
              </a:rPr>
              <a:t>setores</a:t>
            </a:r>
            <a:r>
              <a:rPr lang="en-US" dirty="0">
                <a:solidFill>
                  <a:schemeClr val="tx1"/>
                </a:solidFill>
              </a:rPr>
              <a:t>, mas </a:t>
            </a:r>
            <a:r>
              <a:rPr lang="en-US" dirty="0" err="1">
                <a:solidFill>
                  <a:schemeClr val="tx1"/>
                </a:solidFill>
              </a:rPr>
              <a:t>atualmente</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fortemente</a:t>
            </a:r>
            <a:r>
              <a:rPr lang="en-US" dirty="0">
                <a:solidFill>
                  <a:schemeClr val="tx1"/>
                </a:solidFill>
              </a:rPr>
              <a:t> </a:t>
            </a:r>
            <a:r>
              <a:rPr lang="en-US" dirty="0" err="1">
                <a:solidFill>
                  <a:schemeClr val="tx1"/>
                </a:solidFill>
              </a:rPr>
              <a:t>adotados</a:t>
            </a:r>
            <a:r>
              <a:rPr lang="en-US" dirty="0">
                <a:solidFill>
                  <a:schemeClr val="tx1"/>
                </a:solidFill>
              </a:rPr>
              <a:t> no </a:t>
            </a:r>
            <a:r>
              <a:rPr lang="en-US" dirty="0" err="1">
                <a:solidFill>
                  <a:schemeClr val="tx1"/>
                </a:solidFill>
              </a:rPr>
              <a:t>setor</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deve</a:t>
            </a:r>
            <a:r>
              <a:rPr lang="en-US" dirty="0">
                <a:solidFill>
                  <a:schemeClr val="tx1"/>
                </a:solidFill>
              </a:rPr>
              <a:t>-se </a:t>
            </a:r>
            <a:r>
              <a:rPr lang="en-US" dirty="0" err="1">
                <a:solidFill>
                  <a:schemeClr val="tx1"/>
                </a:solidFill>
              </a:rPr>
              <a:t>ao</a:t>
            </a:r>
            <a:r>
              <a:rPr lang="en-US" dirty="0">
                <a:solidFill>
                  <a:schemeClr val="tx1"/>
                </a:solidFill>
              </a:rPr>
              <a:t> facto de </a:t>
            </a:r>
            <a:r>
              <a:rPr lang="en-US" dirty="0" err="1">
                <a:solidFill>
                  <a:schemeClr val="tx1"/>
                </a:solidFill>
              </a:rPr>
              <a:t>que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clássicos</a:t>
            </a:r>
            <a:r>
              <a:rPr lang="en-US" dirty="0">
                <a:solidFill>
                  <a:schemeClr val="tx1"/>
                </a:solidFill>
              </a:rPr>
              <a:t> </a:t>
            </a:r>
            <a:r>
              <a:rPr lang="en-US" dirty="0" err="1">
                <a:solidFill>
                  <a:schemeClr val="tx1"/>
                </a:solidFill>
              </a:rPr>
              <a:t>exigem</a:t>
            </a:r>
            <a:r>
              <a:rPr lang="en-US" dirty="0">
                <a:solidFill>
                  <a:schemeClr val="tx1"/>
                </a:solidFill>
              </a:rPr>
              <a:t> </a:t>
            </a:r>
            <a:r>
              <a:rPr lang="en-US" dirty="0" err="1">
                <a:solidFill>
                  <a:schemeClr val="tx1"/>
                </a:solidFill>
              </a:rPr>
              <a:t>criptoativos</a:t>
            </a:r>
            <a:r>
              <a:rPr lang="en-US" dirty="0">
                <a:solidFill>
                  <a:schemeClr val="tx1"/>
                </a:solidFill>
              </a:rPr>
              <a:t>. No </a:t>
            </a:r>
            <a:r>
              <a:rPr lang="en-US" dirty="0" err="1">
                <a:solidFill>
                  <a:schemeClr val="tx1"/>
                </a:solidFill>
              </a:rPr>
              <a:t>entanto</a:t>
            </a:r>
            <a:r>
              <a:rPr lang="en-US" dirty="0">
                <a:solidFill>
                  <a:schemeClr val="tx1"/>
                </a:solidFill>
              </a:rPr>
              <a:t>, as </a:t>
            </a:r>
            <a:r>
              <a:rPr lang="en-US" dirty="0" err="1">
                <a:solidFill>
                  <a:schemeClr val="tx1"/>
                </a:solidFill>
              </a:rPr>
              <a:t>empresas</a:t>
            </a:r>
            <a:r>
              <a:rPr lang="en-US" dirty="0">
                <a:solidFill>
                  <a:schemeClr val="tx1"/>
                </a:solidFill>
              </a:rPr>
              <a:t> </a:t>
            </a:r>
            <a:r>
              <a:rPr lang="en-US" dirty="0" err="1">
                <a:solidFill>
                  <a:schemeClr val="tx1"/>
                </a:solidFill>
              </a:rPr>
              <a:t>geralmente</a:t>
            </a:r>
            <a:r>
              <a:rPr lang="en-US" dirty="0">
                <a:solidFill>
                  <a:schemeClr val="tx1"/>
                </a:solidFill>
              </a:rPr>
              <a:t> </a:t>
            </a:r>
            <a:r>
              <a:rPr lang="en-US" dirty="0" err="1">
                <a:solidFill>
                  <a:schemeClr val="tx1"/>
                </a:solidFill>
              </a:rPr>
              <a:t>relutam</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criptoativos</a:t>
            </a:r>
            <a:r>
              <a:rPr lang="en-US" dirty="0">
                <a:solidFill>
                  <a:schemeClr val="tx1"/>
                </a:solidFill>
              </a:rPr>
              <a:t> </a:t>
            </a:r>
            <a:r>
              <a:rPr lang="en-US" dirty="0" err="1">
                <a:solidFill>
                  <a:schemeClr val="tx1"/>
                </a:solidFill>
              </a:rPr>
              <a:t>devido</a:t>
            </a:r>
            <a:r>
              <a:rPr lang="en-US" dirty="0">
                <a:solidFill>
                  <a:schemeClr val="tx1"/>
                </a:solidFill>
              </a:rPr>
              <a:t> a </a:t>
            </a:r>
            <a:r>
              <a:rPr lang="en-US" dirty="0" err="1">
                <a:solidFill>
                  <a:schemeClr val="tx1"/>
                </a:solidFill>
              </a:rPr>
              <a:t>limitações</a:t>
            </a:r>
            <a:r>
              <a:rPr lang="en-US" dirty="0">
                <a:solidFill>
                  <a:schemeClr val="tx1"/>
                </a:solidFill>
              </a:rPr>
              <a:t> </a:t>
            </a:r>
            <a:r>
              <a:rPr lang="en-US" dirty="0" err="1">
                <a:solidFill>
                  <a:schemeClr val="tx1"/>
                </a:solidFill>
              </a:rPr>
              <a:t>regulatórias</a:t>
            </a:r>
            <a:r>
              <a:rPr lang="en-US" dirty="0">
                <a:solidFill>
                  <a:schemeClr val="tx1"/>
                </a:solidFill>
              </a:rPr>
              <a:t> e </a:t>
            </a:r>
            <a:r>
              <a:rPr lang="en-US" dirty="0" err="1">
                <a:solidFill>
                  <a:schemeClr val="tx1"/>
                </a:solidFill>
              </a:rPr>
              <a:t>económicas</a:t>
            </a:r>
            <a:r>
              <a:rPr lang="en-US" dirty="0">
                <a:solidFill>
                  <a:schemeClr val="tx1"/>
                </a:solidFill>
              </a:rPr>
              <a:t>. A principal </a:t>
            </a:r>
            <a:r>
              <a:rPr lang="en-US" dirty="0" err="1">
                <a:solidFill>
                  <a:schemeClr val="tx1"/>
                </a:solidFill>
              </a:rPr>
              <a:t>desvantagem</a:t>
            </a:r>
            <a:r>
              <a:rPr lang="en-US" dirty="0">
                <a:solidFill>
                  <a:schemeClr val="tx1"/>
                </a:solidFill>
              </a:rPr>
              <a:t> dos </a:t>
            </a:r>
            <a:r>
              <a:rPr lang="en-US" dirty="0" err="1">
                <a:solidFill>
                  <a:schemeClr val="tx1"/>
                </a:solidFill>
              </a:rPr>
              <a:t>criptoativos</a:t>
            </a:r>
            <a:r>
              <a:rPr lang="en-US" dirty="0">
                <a:solidFill>
                  <a:schemeClr val="tx1"/>
                </a:solidFill>
              </a:rPr>
              <a:t> são as </a:t>
            </a:r>
            <a:r>
              <a:rPr lang="en-US" dirty="0" err="1">
                <a:solidFill>
                  <a:schemeClr val="tx1"/>
                </a:solidFill>
              </a:rPr>
              <a:t>flutuações</a:t>
            </a:r>
            <a:r>
              <a:rPr lang="en-US" dirty="0">
                <a:solidFill>
                  <a:schemeClr val="tx1"/>
                </a:solidFill>
              </a:rPr>
              <a:t> de </a:t>
            </a:r>
            <a:r>
              <a:rPr lang="en-US" dirty="0" err="1">
                <a:solidFill>
                  <a:schemeClr val="tx1"/>
                </a:solidFill>
              </a:rPr>
              <a:t>preço</a:t>
            </a:r>
            <a:r>
              <a:rPr lang="en-US" dirty="0">
                <a:solidFill>
                  <a:schemeClr val="tx1"/>
                </a:solidFill>
              </a:rPr>
              <a:t>. Se um </a:t>
            </a:r>
            <a:r>
              <a:rPr lang="en-US" dirty="0" err="1">
                <a:solidFill>
                  <a:schemeClr val="tx1"/>
                </a:solidFill>
              </a:rPr>
              <a:t>contrato</a:t>
            </a:r>
            <a:r>
              <a:rPr lang="en-US" dirty="0">
                <a:solidFill>
                  <a:schemeClr val="tx1"/>
                </a:solidFill>
              </a:rPr>
              <a:t> </a:t>
            </a:r>
            <a:r>
              <a:rPr lang="en-US" dirty="0" err="1">
                <a:solidFill>
                  <a:schemeClr val="tx1"/>
                </a:solidFill>
              </a:rPr>
              <a:t>inteligente</a:t>
            </a:r>
            <a:r>
              <a:rPr lang="en-US" dirty="0">
                <a:solidFill>
                  <a:schemeClr val="tx1"/>
                </a:solidFill>
              </a:rPr>
              <a:t> for </a:t>
            </a:r>
            <a:r>
              <a:rPr lang="en-US" dirty="0" err="1">
                <a:solidFill>
                  <a:schemeClr val="tx1"/>
                </a:solidFill>
              </a:rPr>
              <a:t>denominado</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criptoativos</a:t>
            </a:r>
            <a:r>
              <a:rPr lang="en-US" dirty="0">
                <a:solidFill>
                  <a:schemeClr val="tx1"/>
                </a:solidFill>
              </a:rPr>
              <a:t>, a parte </a:t>
            </a:r>
            <a:r>
              <a:rPr lang="en-US" dirty="0" err="1">
                <a:solidFill>
                  <a:schemeClr val="tx1"/>
                </a:solidFill>
              </a:rPr>
              <a:t>recetora</a:t>
            </a:r>
            <a:r>
              <a:rPr lang="en-US" dirty="0">
                <a:solidFill>
                  <a:schemeClr val="tx1"/>
                </a:solidFill>
              </a:rPr>
              <a:t> </a:t>
            </a:r>
            <a:r>
              <a:rPr lang="en-US" dirty="0" err="1">
                <a:solidFill>
                  <a:schemeClr val="tx1"/>
                </a:solidFill>
              </a:rPr>
              <a:t>estará</a:t>
            </a:r>
            <a:r>
              <a:rPr lang="en-US" dirty="0">
                <a:solidFill>
                  <a:schemeClr val="tx1"/>
                </a:solidFill>
              </a:rPr>
              <a:t> </a:t>
            </a:r>
            <a:r>
              <a:rPr lang="en-US" dirty="0" err="1">
                <a:solidFill>
                  <a:schemeClr val="tx1"/>
                </a:solidFill>
              </a:rPr>
              <a:t>exposta</a:t>
            </a:r>
            <a:r>
              <a:rPr lang="en-US" dirty="0">
                <a:solidFill>
                  <a:schemeClr val="tx1"/>
                </a:solidFill>
              </a:rPr>
              <a:t> a um alto </a:t>
            </a:r>
            <a:r>
              <a:rPr lang="en-US" dirty="0" err="1">
                <a:solidFill>
                  <a:schemeClr val="tx1"/>
                </a:solidFill>
              </a:rPr>
              <a:t>risco</a:t>
            </a:r>
            <a:r>
              <a:rPr lang="en-US" dirty="0">
                <a:solidFill>
                  <a:schemeClr val="tx1"/>
                </a:solidFill>
              </a:rPr>
              <a:t> de taxa de </a:t>
            </a:r>
            <a:r>
              <a:rPr lang="en-US" dirty="0" err="1">
                <a:solidFill>
                  <a:schemeClr val="tx1"/>
                </a:solidFill>
              </a:rPr>
              <a:t>câmbio</a:t>
            </a:r>
            <a:r>
              <a:rPr lang="en-US" dirty="0">
                <a:solidFill>
                  <a:schemeClr val="tx1"/>
                </a:solidFill>
              </a:rPr>
              <a:t> </a:t>
            </a:r>
            <a:r>
              <a:rPr lang="en-US" dirty="0" err="1">
                <a:solidFill>
                  <a:schemeClr val="tx1"/>
                </a:solidFill>
              </a:rPr>
              <a:t>devido</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preço</a:t>
            </a:r>
            <a:r>
              <a:rPr lang="en-US" dirty="0">
                <a:solidFill>
                  <a:schemeClr val="tx1"/>
                </a:solidFill>
              </a:rPr>
              <a:t> </a:t>
            </a:r>
            <a:r>
              <a:rPr lang="en-US" dirty="0" err="1">
                <a:solidFill>
                  <a:schemeClr val="tx1"/>
                </a:solidFill>
              </a:rPr>
              <a:t>volátil</a:t>
            </a:r>
            <a:r>
              <a:rPr lang="en-US" dirty="0">
                <a:solidFill>
                  <a:schemeClr val="tx1"/>
                </a:solidFill>
              </a:rPr>
              <a:t>. </a:t>
            </a:r>
            <a:r>
              <a:rPr lang="en-US" dirty="0" err="1">
                <a:solidFill>
                  <a:schemeClr val="tx1"/>
                </a:solidFill>
              </a:rPr>
              <a:t>Mesmo</a:t>
            </a:r>
            <a:r>
              <a:rPr lang="en-US" dirty="0">
                <a:solidFill>
                  <a:schemeClr val="tx1"/>
                </a:solidFill>
              </a:rPr>
              <a:t> </a:t>
            </a:r>
            <a:r>
              <a:rPr lang="en-US" dirty="0" err="1">
                <a:solidFill>
                  <a:schemeClr val="tx1"/>
                </a:solidFill>
              </a:rPr>
              <a:t>que</a:t>
            </a:r>
            <a:r>
              <a:rPr lang="en-US" dirty="0">
                <a:solidFill>
                  <a:schemeClr val="tx1"/>
                </a:solidFill>
              </a:rPr>
              <a:t> as </a:t>
            </a:r>
            <a:r>
              <a:rPr lang="en-US" dirty="0" err="1">
                <a:solidFill>
                  <a:schemeClr val="tx1"/>
                </a:solidFill>
              </a:rPr>
              <a:t>moedas</a:t>
            </a:r>
            <a:r>
              <a:rPr lang="en-US" dirty="0">
                <a:solidFill>
                  <a:schemeClr val="tx1"/>
                </a:solidFill>
              </a:rPr>
              <a:t> </a:t>
            </a:r>
            <a:r>
              <a:rPr lang="en-US" dirty="0" err="1">
                <a:solidFill>
                  <a:schemeClr val="tx1"/>
                </a:solidFill>
              </a:rPr>
              <a:t>exerçam</a:t>
            </a:r>
            <a:r>
              <a:rPr lang="en-US" dirty="0">
                <a:solidFill>
                  <a:schemeClr val="tx1"/>
                </a:solidFill>
              </a:rPr>
              <a:t> um alto </a:t>
            </a:r>
            <a:r>
              <a:rPr lang="en-US" dirty="0" err="1">
                <a:solidFill>
                  <a:schemeClr val="tx1"/>
                </a:solidFill>
              </a:rPr>
              <a:t>nível</a:t>
            </a:r>
            <a:r>
              <a:rPr lang="en-US" dirty="0">
                <a:solidFill>
                  <a:schemeClr val="tx1"/>
                </a:solidFill>
              </a:rPr>
              <a:t> de </a:t>
            </a:r>
            <a:r>
              <a:rPr lang="en-US" dirty="0" err="1">
                <a:solidFill>
                  <a:schemeClr val="tx1"/>
                </a:solidFill>
              </a:rPr>
              <a:t>estabilidade</a:t>
            </a:r>
            <a:r>
              <a:rPr lang="en-US" dirty="0">
                <a:solidFill>
                  <a:schemeClr val="tx1"/>
                </a:solidFill>
              </a:rPr>
              <a:t> de </a:t>
            </a:r>
            <a:r>
              <a:rPr lang="en-US" dirty="0" err="1">
                <a:solidFill>
                  <a:schemeClr val="tx1"/>
                </a:solidFill>
              </a:rPr>
              <a:t>preços</a:t>
            </a:r>
            <a:r>
              <a:rPr lang="en-US" dirty="0">
                <a:solidFill>
                  <a:schemeClr val="tx1"/>
                </a:solidFill>
              </a:rPr>
              <a:t> (</a:t>
            </a:r>
            <a:r>
              <a:rPr lang="en-US" dirty="0" err="1">
                <a:solidFill>
                  <a:schemeClr val="tx1"/>
                </a:solidFill>
              </a:rPr>
              <a:t>stablecoins</a:t>
            </a:r>
            <a:r>
              <a:rPr lang="en-US" dirty="0">
                <a:solidFill>
                  <a:schemeClr val="tx1"/>
                </a:solidFill>
              </a:rPr>
              <a:t>), </a:t>
            </a:r>
            <a:r>
              <a:rPr lang="en-US" dirty="0" err="1">
                <a:solidFill>
                  <a:schemeClr val="tx1"/>
                </a:solidFill>
              </a:rPr>
              <a:t>elas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adotadas</a:t>
            </a:r>
            <a:r>
              <a:rPr lang="en-US" dirty="0">
                <a:solidFill>
                  <a:schemeClr val="tx1"/>
                </a:solidFill>
              </a:rPr>
              <a:t> </a:t>
            </a:r>
            <a:r>
              <a:rPr lang="en-US" dirty="0" err="1">
                <a:solidFill>
                  <a:schemeClr val="tx1"/>
                </a:solidFill>
              </a:rPr>
              <a:t>pela</a:t>
            </a:r>
            <a:r>
              <a:rPr lang="en-US" dirty="0">
                <a:solidFill>
                  <a:schemeClr val="tx1"/>
                </a:solidFill>
              </a:rPr>
              <a:t> </a:t>
            </a:r>
            <a:r>
              <a:rPr lang="en-US" dirty="0" err="1">
                <a:solidFill>
                  <a:schemeClr val="tx1"/>
                </a:solidFill>
              </a:rPr>
              <a:t>maioria</a:t>
            </a:r>
            <a:r>
              <a:rPr lang="en-US" dirty="0">
                <a:solidFill>
                  <a:schemeClr val="tx1"/>
                </a:solidFill>
              </a:rPr>
              <a:t> das </a:t>
            </a:r>
            <a:r>
              <a:rPr lang="en-US" dirty="0" err="1">
                <a:solidFill>
                  <a:schemeClr val="tx1"/>
                </a:solidFill>
              </a:rPr>
              <a:t>empresas</a:t>
            </a:r>
            <a:r>
              <a:rPr lang="en-US" dirty="0">
                <a:solidFill>
                  <a:schemeClr val="tx1"/>
                </a:solidFill>
              </a:rPr>
              <a:t> </a:t>
            </a:r>
            <a:r>
              <a:rPr lang="en-US" dirty="0" err="1">
                <a:solidFill>
                  <a:schemeClr val="tx1"/>
                </a:solidFill>
              </a:rPr>
              <a:t>industriais</a:t>
            </a:r>
            <a:r>
              <a:rPr lang="en-US" dirty="0">
                <a:solidFill>
                  <a:schemeClr val="tx1"/>
                </a:solidFill>
              </a:rPr>
              <a:t> </a:t>
            </a:r>
            <a:r>
              <a:rPr lang="en-US" dirty="0" err="1">
                <a:solidFill>
                  <a:schemeClr val="tx1"/>
                </a:solidFill>
              </a:rPr>
              <a:t>devido</a:t>
            </a:r>
            <a:r>
              <a:rPr lang="en-US" dirty="0">
                <a:solidFill>
                  <a:schemeClr val="tx1"/>
                </a:solidFill>
              </a:rPr>
              <a:t> a </a:t>
            </a:r>
            <a:r>
              <a:rPr lang="en-US" dirty="0" err="1">
                <a:solidFill>
                  <a:schemeClr val="tx1"/>
                </a:solidFill>
              </a:rPr>
              <a:t>várias</a:t>
            </a:r>
            <a:r>
              <a:rPr lang="en-US" dirty="0">
                <a:solidFill>
                  <a:schemeClr val="tx1"/>
                </a:solidFill>
              </a:rPr>
              <a:t> </a:t>
            </a:r>
            <a:r>
              <a:rPr lang="en-US" dirty="0" err="1">
                <a:solidFill>
                  <a:schemeClr val="tx1"/>
                </a:solidFill>
              </a:rPr>
              <a:t>desvantagens</a:t>
            </a:r>
            <a:r>
              <a:rPr lang="en-US" dirty="0">
                <a:solidFill>
                  <a:schemeClr val="tx1"/>
                </a:solidFill>
              </a:rPr>
              <a:t>: </a:t>
            </a:r>
            <a:r>
              <a:rPr lang="en-US" dirty="0" err="1">
                <a:solidFill>
                  <a:schemeClr val="tx1"/>
                </a:solidFill>
              </a:rPr>
              <a:t>primeiro</a:t>
            </a:r>
            <a:r>
              <a:rPr lang="en-US" dirty="0">
                <a:solidFill>
                  <a:schemeClr val="tx1"/>
                </a:solidFill>
              </a:rPr>
              <a:t>, as </a:t>
            </a:r>
            <a:r>
              <a:rPr lang="en-US" dirty="0" err="1">
                <a:solidFill>
                  <a:schemeClr val="tx1"/>
                </a:solidFill>
              </a:rPr>
              <a:t>stablecoins</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regulamentadas</a:t>
            </a:r>
            <a:r>
              <a:rPr lang="en-US" dirty="0">
                <a:solidFill>
                  <a:schemeClr val="tx1"/>
                </a:solidFill>
              </a:rPr>
              <a:t> </a:t>
            </a:r>
            <a:r>
              <a:rPr lang="en-US" dirty="0" err="1">
                <a:solidFill>
                  <a:schemeClr val="tx1"/>
                </a:solidFill>
              </a:rPr>
              <a:t>atualmente</a:t>
            </a:r>
            <a:r>
              <a:rPr lang="en-US" dirty="0">
                <a:solidFill>
                  <a:schemeClr val="tx1"/>
                </a:solidFill>
              </a:rPr>
              <a:t>. </a:t>
            </a:r>
            <a:r>
              <a:rPr lang="en-US" dirty="0" err="1">
                <a:solidFill>
                  <a:schemeClr val="tx1"/>
                </a:solidFill>
              </a:rPr>
              <a:t>Assim</a:t>
            </a:r>
            <a:r>
              <a:rPr lang="en-US" dirty="0">
                <a:solidFill>
                  <a:schemeClr val="tx1"/>
                </a:solidFill>
              </a:rPr>
              <a:t>, as </a:t>
            </a:r>
            <a:r>
              <a:rPr lang="en-US" dirty="0" err="1">
                <a:solidFill>
                  <a:schemeClr val="tx1"/>
                </a:solidFill>
              </a:rPr>
              <a:t>empresas</a:t>
            </a:r>
            <a:r>
              <a:rPr lang="en-US" dirty="0">
                <a:solidFill>
                  <a:schemeClr val="tx1"/>
                </a:solidFill>
              </a:rPr>
              <a:t> </a:t>
            </a:r>
            <a:r>
              <a:rPr lang="en-US" dirty="0" err="1">
                <a:solidFill>
                  <a:schemeClr val="tx1"/>
                </a:solidFill>
              </a:rPr>
              <a:t>avessas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risco</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procuram</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esses</a:t>
            </a:r>
            <a:r>
              <a:rPr lang="en-US" dirty="0">
                <a:solidFill>
                  <a:schemeClr val="tx1"/>
                </a:solidFill>
              </a:rPr>
              <a:t> </a:t>
            </a:r>
            <a:r>
              <a:rPr lang="en-US" dirty="0" err="1">
                <a:solidFill>
                  <a:schemeClr val="tx1"/>
                </a:solidFill>
              </a:rPr>
              <a:t>ativos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segundo</a:t>
            </a:r>
            <a:r>
              <a:rPr lang="en-US" dirty="0">
                <a:solidFill>
                  <a:schemeClr val="tx1"/>
                </a:solidFill>
              </a:rPr>
              <a:t> </a:t>
            </a:r>
            <a:r>
              <a:rPr lang="en-US" dirty="0" err="1">
                <a:solidFill>
                  <a:schemeClr val="tx1"/>
                </a:solidFill>
              </a:rPr>
              <a:t>lugar</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sistemas</a:t>
            </a:r>
            <a:r>
              <a:rPr lang="en-US" dirty="0">
                <a:solidFill>
                  <a:schemeClr val="tx1"/>
                </a:solidFill>
              </a:rPr>
              <a:t> de TI e </a:t>
            </a:r>
            <a:r>
              <a:rPr lang="en-US" dirty="0" err="1">
                <a:solidFill>
                  <a:schemeClr val="tx1"/>
                </a:solidFill>
              </a:rPr>
              <a:t>contabilidade</a:t>
            </a:r>
            <a:r>
              <a:rPr lang="en-US" dirty="0">
                <a:solidFill>
                  <a:schemeClr val="tx1"/>
                </a:solidFill>
              </a:rPr>
              <a:t> das </a:t>
            </a:r>
            <a:r>
              <a:rPr lang="en-US" dirty="0" err="1">
                <a:solidFill>
                  <a:schemeClr val="tx1"/>
                </a:solidFill>
              </a:rPr>
              <a:t>empresas</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denominados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criptoativos</a:t>
            </a:r>
            <a:r>
              <a:rPr lang="en-US" dirty="0">
                <a:solidFill>
                  <a:schemeClr val="tx1"/>
                </a:solidFill>
              </a:rPr>
              <a:t>, mas </a:t>
            </a:r>
            <a:r>
              <a:rPr lang="en-US" dirty="0" err="1">
                <a:solidFill>
                  <a:schemeClr val="tx1"/>
                </a:solidFill>
              </a:rPr>
              <a:t>em</a:t>
            </a:r>
            <a:r>
              <a:rPr lang="en-US" dirty="0">
                <a:solidFill>
                  <a:schemeClr val="tx1"/>
                </a:solidFill>
              </a:rPr>
              <a:t> </a:t>
            </a:r>
            <a:r>
              <a:rPr lang="en-US" dirty="0" err="1">
                <a:solidFill>
                  <a:schemeClr val="tx1"/>
                </a:solidFill>
              </a:rPr>
              <a:t>moedas</a:t>
            </a:r>
            <a:r>
              <a:rPr lang="en-US" dirty="0">
                <a:solidFill>
                  <a:schemeClr val="tx1"/>
                </a:solidFill>
              </a:rPr>
              <a:t> </a:t>
            </a:r>
            <a:r>
              <a:rPr lang="en-US" dirty="0" err="1">
                <a:solidFill>
                  <a:schemeClr val="tx1"/>
                </a:solidFill>
              </a:rPr>
              <a:t>fiduciárias</a:t>
            </a:r>
            <a:r>
              <a:rPr lang="en-US" dirty="0">
                <a:solidFill>
                  <a:schemeClr val="tx1"/>
                </a:solidFill>
              </a:rPr>
              <a:t> </a:t>
            </a:r>
            <a:r>
              <a:rPr lang="en-US" dirty="0" err="1">
                <a:solidFill>
                  <a:schemeClr val="tx1"/>
                </a:solidFill>
              </a:rPr>
              <a:t>como</a:t>
            </a:r>
            <a:r>
              <a:rPr lang="en-US" dirty="0">
                <a:solidFill>
                  <a:schemeClr val="tx1"/>
                </a:solidFill>
              </a:rPr>
              <a:t> o euro </a:t>
            </a:r>
            <a:r>
              <a:rPr lang="en-US" dirty="0" err="1">
                <a:solidFill>
                  <a:schemeClr val="tx1"/>
                </a:solidFill>
              </a:rPr>
              <a:t>ou</a:t>
            </a:r>
            <a:r>
              <a:rPr lang="en-US" dirty="0">
                <a:solidFill>
                  <a:schemeClr val="tx1"/>
                </a:solidFill>
              </a:rPr>
              <a:t> o </a:t>
            </a:r>
            <a:r>
              <a:rPr lang="en-US" dirty="0" err="1">
                <a:solidFill>
                  <a:schemeClr val="tx1"/>
                </a:solidFill>
              </a:rPr>
              <a:t>dólar</a:t>
            </a:r>
            <a:r>
              <a:rPr lang="en-US" dirty="0">
                <a:solidFill>
                  <a:schemeClr val="tx1"/>
                </a:solidFill>
              </a:rPr>
              <a:t> </a:t>
            </a:r>
            <a:r>
              <a:rPr lang="en-US" dirty="0" err="1">
                <a:solidFill>
                  <a:schemeClr val="tx1"/>
                </a:solidFill>
              </a:rPr>
              <a:t>americano</a:t>
            </a:r>
            <a:r>
              <a:rPr lang="en-US" dirty="0">
                <a:solidFill>
                  <a:schemeClr val="tx1"/>
                </a:solidFill>
              </a:rPr>
              <a:t>. A </a:t>
            </a:r>
            <a:r>
              <a:rPr lang="en-US" dirty="0" err="1">
                <a:solidFill>
                  <a:schemeClr val="tx1"/>
                </a:solidFill>
              </a:rPr>
              <a:t>conversão</a:t>
            </a:r>
            <a:r>
              <a:rPr lang="en-US" dirty="0">
                <a:solidFill>
                  <a:schemeClr val="tx1"/>
                </a:solidFill>
              </a:rPr>
              <a:t> de </a:t>
            </a:r>
            <a:r>
              <a:rPr lang="en-US" dirty="0" err="1">
                <a:solidFill>
                  <a:schemeClr val="tx1"/>
                </a:solidFill>
              </a:rPr>
              <a:t>moedas</a:t>
            </a:r>
            <a:r>
              <a:rPr lang="en-US" dirty="0">
                <a:solidFill>
                  <a:schemeClr val="tx1"/>
                </a:solidFill>
              </a:rPr>
              <a:t> </a:t>
            </a:r>
            <a:r>
              <a:rPr lang="en-US" dirty="0" err="1">
                <a:solidFill>
                  <a:schemeClr val="tx1"/>
                </a:solidFill>
              </a:rPr>
              <a:t>estáveis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moedas</a:t>
            </a:r>
            <a:r>
              <a:rPr lang="en-US" dirty="0">
                <a:solidFill>
                  <a:schemeClr val="tx1"/>
                </a:solidFill>
              </a:rPr>
              <a:t> </a:t>
            </a:r>
            <a:r>
              <a:rPr lang="en-US" dirty="0" err="1">
                <a:solidFill>
                  <a:schemeClr val="tx1"/>
                </a:solidFill>
              </a:rPr>
              <a:t>fiduciárias</a:t>
            </a:r>
            <a:r>
              <a:rPr lang="en-US" dirty="0">
                <a:solidFill>
                  <a:schemeClr val="tx1"/>
                </a:solidFill>
              </a:rPr>
              <a:t> </a:t>
            </a:r>
            <a:r>
              <a:rPr lang="en-US" dirty="0" err="1">
                <a:solidFill>
                  <a:schemeClr val="tx1"/>
                </a:solidFill>
              </a:rPr>
              <a:t>para</a:t>
            </a:r>
            <a:r>
              <a:rPr lang="en-US" dirty="0">
                <a:solidFill>
                  <a:schemeClr val="tx1"/>
                </a:solidFill>
              </a:rPr>
              <a:t> fins </a:t>
            </a:r>
            <a:r>
              <a:rPr lang="en-US" dirty="0" err="1">
                <a:solidFill>
                  <a:schemeClr val="tx1"/>
                </a:solidFill>
              </a:rPr>
              <a:t>contábeis</a:t>
            </a:r>
            <a:r>
              <a:rPr lang="en-US" dirty="0">
                <a:solidFill>
                  <a:schemeClr val="tx1"/>
                </a:solidFill>
              </a:rPr>
              <a:t> </a:t>
            </a:r>
            <a:r>
              <a:rPr lang="en-US" dirty="0" err="1">
                <a:solidFill>
                  <a:schemeClr val="tx1"/>
                </a:solidFill>
              </a:rPr>
              <a:t>é</a:t>
            </a:r>
            <a:r>
              <a:rPr lang="en-US" dirty="0">
                <a:solidFill>
                  <a:schemeClr val="tx1"/>
                </a:solidFill>
              </a:rPr>
              <a:t> um </a:t>
            </a:r>
            <a:r>
              <a:rPr lang="en-US" dirty="0" err="1">
                <a:solidFill>
                  <a:schemeClr val="tx1"/>
                </a:solidFill>
              </a:rPr>
              <a:t>fardo</a:t>
            </a:r>
            <a:r>
              <a:rPr lang="en-US" dirty="0">
                <a:solidFill>
                  <a:schemeClr val="tx1"/>
                </a:solidFill>
              </a:rPr>
              <a:t> </a:t>
            </a:r>
            <a:r>
              <a:rPr lang="en-US" dirty="0" err="1">
                <a:solidFill>
                  <a:schemeClr val="tx1"/>
                </a:solidFill>
              </a:rPr>
              <a:t>operacional</a:t>
            </a:r>
            <a:r>
              <a:rPr lang="en-US" dirty="0">
                <a:solidFill>
                  <a:schemeClr val="tx1"/>
                </a:solidFill>
              </a:rPr>
              <a:t>, </a:t>
            </a:r>
            <a:r>
              <a:rPr lang="en-US" dirty="0" err="1">
                <a:solidFill>
                  <a:schemeClr val="tx1"/>
                </a:solidFill>
              </a:rPr>
              <a:t>pois</a:t>
            </a:r>
            <a:r>
              <a:rPr lang="en-US" dirty="0">
                <a:solidFill>
                  <a:schemeClr val="tx1"/>
                </a:solidFill>
              </a:rPr>
              <a:t> </a:t>
            </a:r>
            <a:r>
              <a:rPr lang="en-US" dirty="0" err="1">
                <a:solidFill>
                  <a:schemeClr val="tx1"/>
                </a:solidFill>
              </a:rPr>
              <a:t>custa</a:t>
            </a:r>
            <a:r>
              <a:rPr lang="en-US" dirty="0">
                <a:solidFill>
                  <a:schemeClr val="tx1"/>
                </a:solidFill>
              </a:rPr>
              <a:t> </a:t>
            </a:r>
            <a:r>
              <a:rPr lang="en-US" dirty="0" err="1">
                <a:solidFill>
                  <a:schemeClr val="tx1"/>
                </a:solidFill>
              </a:rPr>
              <a:t>pessoal</a:t>
            </a:r>
            <a:r>
              <a:rPr lang="en-US" dirty="0">
                <a:solidFill>
                  <a:schemeClr val="tx1"/>
                </a:solidFill>
              </a:rPr>
              <a:t> e </a:t>
            </a:r>
            <a:r>
              <a:rPr lang="en-US" dirty="0" err="1">
                <a:solidFill>
                  <a:schemeClr val="tx1"/>
                </a:solidFill>
              </a:rPr>
              <a:t>recursos</a:t>
            </a:r>
            <a:r>
              <a:rPr lang="en-US" dirty="0">
                <a:solidFill>
                  <a:schemeClr val="tx1"/>
                </a:solidFill>
              </a:rPr>
              <a:t> </a:t>
            </a:r>
            <a:r>
              <a:rPr lang="en-US" dirty="0" err="1">
                <a:solidFill>
                  <a:schemeClr val="tx1"/>
                </a:solidFill>
              </a:rPr>
              <a:t>financeiros</a:t>
            </a:r>
            <a:r>
              <a:rPr lang="en-US" dirty="0">
                <a:solidFill>
                  <a:schemeClr val="tx1"/>
                </a:solidFill>
              </a:rPr>
              <a:t>.</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17438" y="3510867"/>
            <a:ext cx="6363484"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euro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200"/>
              </a:spcBef>
            </a:pP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desenvolverem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potencial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fiduciária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necessária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fluir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euro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denominados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euros,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oferecer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leasing e factoring.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Devido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um euro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modelos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totalmente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automatizados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decisões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aproveitam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IA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sobrevivem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economicamente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financeiras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implementam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lógica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lucro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spcBef>
                <a:spcPts val="200"/>
              </a:spcBef>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micropagamentos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realizados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fácil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económica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denominadas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incluídas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sistemas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TI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precisariam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convertidas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outra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vantagem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euro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conformidade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startups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CashOnLedger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Monerium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desenvolveram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2019.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licenças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dinheiro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eletrónico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fiduciárias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stablecoins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particular,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empresas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soluções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temer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incerteza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sob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spcBef>
                <a:spcPts val="200"/>
              </a:spcBef>
            </a:pPr>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Moedas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digitais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banco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central</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Conforme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descrito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anteriormente</a:t>
            </a:r>
            <a:r>
              <a:rPr lang="en-US" sz="1100" dirty="0">
                <a:latin typeface="Calibri" panose="020F0502020204030204" pitchFamily="34" charset="0"/>
                <a:ea typeface="Times New Roman" panose="02020603050405020304" pitchFamily="18" charset="0"/>
                <a:cs typeface="Calibri" panose="020F0502020204030204" pitchFamily="34" charset="0"/>
              </a:rPr>
              <a:t>, um Euro </a:t>
            </a:r>
            <a:r>
              <a:rPr lang="en-US" sz="1100" dirty="0" err="1">
                <a:latin typeface="Calibri" panose="020F0502020204030204" pitchFamily="34" charset="0"/>
                <a:ea typeface="Times New Roman" panose="02020603050405020304" pitchFamily="18" charset="0"/>
                <a:cs typeface="Calibri" panose="020F0502020204030204" pitchFamily="34" charset="0"/>
              </a:rPr>
              <a:t>baseado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institutos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poderia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lançar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digital. Na </a:t>
            </a:r>
            <a:r>
              <a:rPr lang="en-US" sz="1100" dirty="0" err="1">
                <a:latin typeface="Calibri" panose="020F0502020204030204" pitchFamily="34" charset="0"/>
                <a:ea typeface="Times New Roman" panose="02020603050405020304" pitchFamily="18" charset="0"/>
                <a:cs typeface="Calibri" panose="020F0502020204030204" pitchFamily="34" charset="0"/>
              </a:rPr>
              <a:t>literatura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chamado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digital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(CBDC). De </a:t>
            </a:r>
            <a:r>
              <a:rPr lang="en-US" sz="1100" dirty="0" err="1">
                <a:latin typeface="Calibri" panose="020F0502020204030204" pitchFamily="34" charset="0"/>
                <a:ea typeface="Times New Roman" panose="02020603050405020304" pitchFamily="18" charset="0"/>
                <a:cs typeface="Calibri" panose="020F0502020204030204" pitchFamily="34" charset="0"/>
              </a:rPr>
              <a:t>acordo</a:t>
            </a:r>
            <a:r>
              <a:rPr lang="en-US" sz="1100" dirty="0">
                <a:latin typeface="Calibri" panose="020F0502020204030204" pitchFamily="34" charset="0"/>
                <a:ea typeface="Times New Roman" panose="02020603050405020304" pitchFamily="18" charset="0"/>
                <a:cs typeface="Calibri" panose="020F0502020204030204" pitchFamily="34" charset="0"/>
              </a:rPr>
              <a:t> com um </a:t>
            </a:r>
            <a:r>
              <a:rPr lang="en-US" sz="1100" dirty="0" err="1">
                <a:latin typeface="Calibri" panose="020F0502020204030204" pitchFamily="34" charset="0"/>
                <a:ea typeface="Times New Roman" panose="02020603050405020304" pitchFamily="18" charset="0"/>
                <a:cs typeface="Calibri" panose="020F0502020204030204" pitchFamily="34" charset="0"/>
              </a:rPr>
              <a:t>estudo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recente</a:t>
            </a:r>
            <a:r>
              <a:rPr lang="en-US" sz="1100" dirty="0">
                <a:latin typeface="Calibri" panose="020F0502020204030204" pitchFamily="34" charset="0"/>
                <a:ea typeface="Times New Roman" panose="02020603050405020304" pitchFamily="18" charset="0"/>
                <a:cs typeface="Calibri" panose="020F0502020204030204" pitchFamily="34" charset="0"/>
              </a:rPr>
              <a:t> do Bank for International Settlements,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de 70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implicações</a:t>
            </a:r>
            <a:r>
              <a:rPr lang="en-US" sz="1100" dirty="0">
                <a:latin typeface="Calibri" panose="020F0502020204030204" pitchFamily="34" charset="0"/>
                <a:ea typeface="Times New Roman" panose="02020603050405020304" pitchFamily="18" charset="0"/>
                <a:cs typeface="Calibri" panose="020F0502020204030204" pitchFamily="34" charset="0"/>
              </a:rPr>
              <a:t> dos CBDCs.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alguns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introduziram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começar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envolver</a:t>
            </a:r>
            <a:r>
              <a:rPr lang="en-US" sz="1100" dirty="0">
                <a:latin typeface="Calibri" panose="020F0502020204030204" pitchFamily="34" charset="0"/>
                <a:ea typeface="Times New Roman" panose="02020603050405020304" pitchFamily="18" charset="0"/>
                <a:cs typeface="Calibri" panose="020F0502020204030204" pitchFamily="34" charset="0"/>
              </a:rPr>
              <a:t>-se com </a:t>
            </a:r>
            <a:r>
              <a:rPr lang="en-US" sz="1100" dirty="0" err="1">
                <a:latin typeface="Calibri" panose="020F0502020204030204" pitchFamily="34" charset="0"/>
                <a:ea typeface="Times New Roman" panose="02020603050405020304" pitchFamily="18" charset="0"/>
                <a:cs typeface="Calibri" panose="020F0502020204030204" pitchFamily="34" charset="0"/>
              </a:rPr>
              <a:t>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digitais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o BCE </a:t>
            </a:r>
            <a:r>
              <a:rPr lang="en-US" sz="1100" dirty="0" err="1">
                <a:latin typeface="Calibri" panose="020F0502020204030204" pitchFamily="34" charset="0"/>
                <a:ea typeface="Times New Roman" panose="02020603050405020304" pitchFamily="18" charset="0"/>
                <a:cs typeface="Calibri" panose="020F0502020204030204" pitchFamily="34" charset="0"/>
              </a:rPr>
              <a:t>anunciou</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EUROchain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protótipo</a:t>
            </a:r>
            <a:r>
              <a:rPr lang="en-US" sz="1100" dirty="0">
                <a:latin typeface="Calibri" panose="020F0502020204030204" pitchFamily="34" charset="0"/>
                <a:ea typeface="Times New Roman" panose="02020603050405020304" pitchFamily="18" charset="0"/>
                <a:cs typeface="Calibri" panose="020F0502020204030204" pitchFamily="34" charset="0"/>
              </a:rPr>
              <a:t> de CBDC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Corda</a:t>
            </a:r>
            <a:r>
              <a:rPr lang="en-US" sz="1100" dirty="0">
                <a:latin typeface="Calibri" panose="020F0502020204030204" pitchFamily="34" charset="0"/>
                <a:ea typeface="Times New Roman" panose="02020603050405020304" pitchFamily="18" charset="0"/>
                <a:cs typeface="Calibri" panose="020F0502020204030204" pitchFamily="34" charset="0"/>
              </a:rPr>
              <a:t> DLT.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Um CBDC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emitido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pelo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BCE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permitiria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uso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dinheiro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banco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central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Quais</a:t>
            </a:r>
            <a:r>
              <a:rPr lang="en-US" sz="1100" dirty="0">
                <a:latin typeface="Calibri" panose="020F0502020204030204" pitchFamily="34" charset="0"/>
                <a:ea typeface="Times New Roman" panose="02020603050405020304" pitchFamily="18" charset="0"/>
                <a:cs typeface="Calibri" panose="020F0502020204030204" pitchFamily="34" charset="0"/>
              </a:rPr>
              <a:t> são as </a:t>
            </a:r>
            <a:r>
              <a:rPr lang="en-US" sz="1100" dirty="0" err="1">
                <a:latin typeface="Calibri" panose="020F0502020204030204" pitchFamily="34" charset="0"/>
                <a:ea typeface="Times New Roman" panose="02020603050405020304" pitchFamily="18" charset="0"/>
                <a:cs typeface="Calibri" panose="020F0502020204030204" pitchFamily="34" charset="0"/>
              </a:rPr>
              <a:t>vantagens</a:t>
            </a:r>
            <a:r>
              <a:rPr lang="en-US" sz="1100" dirty="0">
                <a:latin typeface="Calibri" panose="020F0502020204030204" pitchFamily="34" charset="0"/>
                <a:ea typeface="Times New Roman" panose="02020603050405020304" pitchFamily="18" charset="0"/>
                <a:cs typeface="Calibri" panose="020F0502020204030204" pitchFamily="34" charset="0"/>
              </a:rPr>
              <a:t> de um Euro digital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comparação</a:t>
            </a:r>
            <a:r>
              <a:rPr lang="en-US" sz="1100" dirty="0">
                <a:latin typeface="Calibri" panose="020F0502020204030204" pitchFamily="34" charset="0"/>
                <a:ea typeface="Times New Roman" panose="02020603050405020304" pitchFamily="18" charset="0"/>
                <a:cs typeface="Calibri" panose="020F0502020204030204" pitchFamily="34" charset="0"/>
              </a:rPr>
              <a:t> com um Euro digital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institutos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comercial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Mesmo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ambos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tipos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versão</a:t>
            </a:r>
            <a:r>
              <a:rPr lang="en-US" sz="1100" dirty="0">
                <a:latin typeface="Calibri" panose="020F0502020204030204" pitchFamily="34" charset="0"/>
                <a:ea typeface="Times New Roman" panose="02020603050405020304" pitchFamily="18" charset="0"/>
                <a:cs typeface="Calibri" panose="020F0502020204030204" pitchFamily="34" charset="0"/>
              </a:rPr>
              <a:t> digital do euro,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falência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comercial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default, </a:t>
            </a:r>
            <a:r>
              <a:rPr lang="en-US" sz="1100" dirty="0" err="1">
                <a:latin typeface="Calibri" panose="020F0502020204030204" pitchFamily="34" charset="0"/>
                <a:ea typeface="Times New Roman" panose="02020603050405020304" pitchFamily="18" charset="0"/>
                <a:cs typeface="Calibri" panose="020F0502020204030204" pitchFamily="34" charset="0"/>
              </a:rPr>
              <a:t>enquanto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default.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torna</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turbulência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instituições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potencialmente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enfrentam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falência</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151</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524042"/>
            <a:ext cx="6051635" cy="3948800"/>
          </a:xfrm>
        </p:spPr>
        <p:txBody>
          <a:bodyPr numCol="2"/>
          <a:lstStyle/>
          <a:p>
            <a:r>
              <a:rPr lang="en-US" b="1" dirty="0" err="1">
                <a:solidFill>
                  <a:srgbClr val="F79037"/>
                </a:solidFill>
                <a:ea typeface="Times New Roman" panose="02020603050405020304" pitchFamily="18" charset="0"/>
              </a:rPr>
              <a:t>Monetização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dispositivos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IoT</a:t>
            </a:r>
            <a:r>
              <a:rPr lang="en-US" b="1" dirty="0">
                <a:solidFill>
                  <a:srgbClr val="F79037"/>
                </a:solidFill>
                <a:ea typeface="Times New Roman" panose="02020603050405020304" pitchFamily="18" charset="0"/>
              </a:rPr>
              <a:t> via </a:t>
            </a:r>
            <a:r>
              <a:rPr lang="en-US" b="1" dirty="0" err="1">
                <a:solidFill>
                  <a:srgbClr val="F79037"/>
                </a:solidFill>
                <a:ea typeface="Times New Roman" panose="02020603050405020304" pitchFamily="18" charset="0"/>
              </a:rPr>
              <a:t>tokenização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Além</a:t>
            </a:r>
            <a:r>
              <a:rPr lang="en-US" dirty="0">
                <a:ea typeface="Times New Roman" panose="02020603050405020304" pitchFamily="18" charset="0"/>
              </a:rPr>
              <a:t> de </a:t>
            </a:r>
            <a:r>
              <a:rPr lang="en-US" dirty="0" err="1">
                <a:ea typeface="Times New Roman" panose="02020603050405020304" pitchFamily="18" charset="0"/>
              </a:rPr>
              <a:t>melhorar</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dados, </a:t>
            </a:r>
            <a:r>
              <a:rPr lang="en-US" dirty="0" err="1">
                <a:ea typeface="Times New Roman" panose="02020603050405020304" pitchFamily="18" charset="0"/>
              </a:rPr>
              <a:t>apoiar</a:t>
            </a:r>
            <a:r>
              <a:rPr lang="en-US" dirty="0">
                <a:ea typeface="Times New Roman" panose="02020603050405020304" pitchFamily="18" charset="0"/>
              </a:rPr>
              <a:t> a </a:t>
            </a:r>
            <a:r>
              <a:rPr lang="en-US" dirty="0" err="1">
                <a:ea typeface="Times New Roman" panose="02020603050405020304" pitchFamily="18" charset="0"/>
              </a:rPr>
              <a:t>autenticação</a:t>
            </a:r>
            <a:r>
              <a:rPr lang="en-US" dirty="0">
                <a:ea typeface="Times New Roman" panose="02020603050405020304" pitchFamily="18" charset="0"/>
              </a:rPr>
              <a:t> dos </a:t>
            </a:r>
            <a:r>
              <a:rPr lang="en-US" dirty="0" err="1">
                <a:ea typeface="Times New Roman" panose="02020603050405020304" pitchFamily="18" charset="0"/>
              </a:rPr>
              <a:t>participantes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e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automatização</a:t>
            </a:r>
            <a:r>
              <a:rPr lang="en-US" dirty="0">
                <a:ea typeface="Times New Roman" panose="02020603050405020304" pitchFamily="18" charset="0"/>
              </a:rPr>
              <a:t> dos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desbloquear</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modelos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monetização</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desmaterialização</a:t>
            </a:r>
            <a:r>
              <a:rPr lang="en-US" dirty="0">
                <a:ea typeface="Times New Roman" panose="02020603050405020304" pitchFamily="18" charset="0"/>
              </a:rPr>
              <a:t>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tokenização</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pense</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lâmpada</a:t>
            </a:r>
            <a:r>
              <a:rPr lang="en-US" dirty="0">
                <a:ea typeface="Times New Roman" panose="02020603050405020304" pitchFamily="18" charset="0"/>
              </a:rPr>
              <a:t> (um poste de </a:t>
            </a:r>
            <a:r>
              <a:rPr lang="en-US" dirty="0" err="1">
                <a:ea typeface="Times New Roman" panose="02020603050405020304" pitchFamily="18" charset="0"/>
              </a:rPr>
              <a:t>luz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tem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opera com um euro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entidade</a:t>
            </a:r>
            <a:r>
              <a:rPr lang="en-US" dirty="0">
                <a:ea typeface="Times New Roman" panose="02020603050405020304" pitchFamily="18" charset="0"/>
              </a:rPr>
              <a:t> </a:t>
            </a:r>
            <a:r>
              <a:rPr lang="en-US" dirty="0" err="1">
                <a:ea typeface="Times New Roman" panose="02020603050405020304" pitchFamily="18" charset="0"/>
              </a:rPr>
              <a:t>autónoma</a:t>
            </a:r>
            <a:r>
              <a:rPr lang="en-US" dirty="0">
                <a:ea typeface="Times New Roman" panose="02020603050405020304" pitchFamily="18" charset="0"/>
              </a:rPr>
              <a:t>, operando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conta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contratos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são </a:t>
            </a:r>
            <a:r>
              <a:rPr lang="en-US" dirty="0" err="1">
                <a:ea typeface="Times New Roman" panose="02020603050405020304" pitchFamily="18" charset="0"/>
              </a:rPr>
              <a:t>possíveis</a:t>
            </a:r>
            <a:r>
              <a:rPr lang="en-US" dirty="0">
                <a:ea typeface="Times New Roman" panose="02020603050405020304" pitchFamily="18" charset="0"/>
              </a:rPr>
              <a:t> </a:t>
            </a:r>
            <a:r>
              <a:rPr lang="en-US" dirty="0" err="1">
                <a:ea typeface="Times New Roman" panose="02020603050405020304" pitchFamily="18" charset="0"/>
              </a:rPr>
              <a:t>pagamentos</a:t>
            </a:r>
            <a:r>
              <a:rPr lang="en-US" dirty="0">
                <a:ea typeface="Times New Roman" panose="02020603050405020304" pitchFamily="18" charset="0"/>
              </a:rPr>
              <a:t> </a:t>
            </a:r>
            <a:r>
              <a:rPr lang="en-US" dirty="0" err="1">
                <a:ea typeface="Times New Roman" panose="02020603050405020304" pitchFamily="18" charset="0"/>
              </a:rPr>
              <a:t>diretos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lâmpada</a:t>
            </a:r>
            <a:r>
              <a:rPr lang="en-US" dirty="0">
                <a:ea typeface="Times New Roman" panose="02020603050405020304" pitchFamily="18" charset="0"/>
              </a:rPr>
              <a:t>. Se o </a:t>
            </a:r>
            <a:r>
              <a:rPr lang="en-US" dirty="0" err="1">
                <a:ea typeface="Times New Roman" panose="02020603050405020304" pitchFamily="18" charset="0"/>
              </a:rPr>
              <a:t>respectivo</a:t>
            </a:r>
            <a:r>
              <a:rPr lang="en-US" dirty="0">
                <a:ea typeface="Times New Roman" panose="02020603050405020304" pitchFamily="18" charset="0"/>
              </a:rPr>
              <a:t> </a:t>
            </a:r>
            <a:r>
              <a:rPr lang="en-US" dirty="0" err="1">
                <a:ea typeface="Times New Roman" panose="02020603050405020304" pitchFamily="18" charset="0"/>
              </a:rPr>
              <a:t>pagamento</a:t>
            </a:r>
            <a:r>
              <a:rPr lang="en-US" dirty="0">
                <a:ea typeface="Times New Roman" panose="02020603050405020304" pitchFamily="18" charset="0"/>
              </a:rPr>
              <a:t> for </a:t>
            </a:r>
            <a:r>
              <a:rPr lang="en-US" dirty="0" err="1">
                <a:ea typeface="Times New Roman" panose="02020603050405020304" pitchFamily="18" charset="0"/>
              </a:rPr>
              <a:t>recebido</a:t>
            </a:r>
            <a:r>
              <a:rPr lang="en-US" dirty="0">
                <a:ea typeface="Times New Roman" panose="02020603050405020304" pitchFamily="18" charset="0"/>
              </a:rPr>
              <a:t>, 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acenderá</a:t>
            </a:r>
            <a:r>
              <a:rPr lang="en-US" dirty="0">
                <a:ea typeface="Times New Roman" panose="02020603050405020304" pitchFamily="18" charset="0"/>
              </a:rPr>
              <a:t>. </a:t>
            </a:r>
            <a:r>
              <a:rPr lang="en-US" dirty="0" err="1">
                <a:ea typeface="Times New Roman" panose="02020603050405020304" pitchFamily="18" charset="0"/>
              </a:rPr>
              <a:t>Tais</a:t>
            </a:r>
            <a:r>
              <a:rPr lang="en-US" dirty="0">
                <a:ea typeface="Times New Roman" panose="02020603050405020304" pitchFamily="18" charset="0"/>
              </a:rPr>
              <a:t> </a:t>
            </a:r>
            <a:r>
              <a:rPr lang="en-US" dirty="0" err="1">
                <a:ea typeface="Times New Roman" panose="02020603050405020304" pitchFamily="18" charset="0"/>
              </a:rPr>
              <a:t>pagamentos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providos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físicas</a:t>
            </a:r>
            <a:r>
              <a:rPr lang="en-US" dirty="0">
                <a:ea typeface="Times New Roman" panose="02020603050405020304" pitchFamily="18" charset="0"/>
              </a:rPr>
              <a:t>, </a:t>
            </a:r>
            <a:r>
              <a:rPr lang="en-US" dirty="0" err="1">
                <a:ea typeface="Times New Roman" panose="02020603050405020304" pitchFamily="18" charset="0"/>
              </a:rPr>
              <a:t>jurídicas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a:t>
            </a:r>
            <a:r>
              <a:rPr lang="en-US" dirty="0" err="1">
                <a:ea typeface="Times New Roman" panose="02020603050405020304" pitchFamily="18" charset="0"/>
              </a:rPr>
              <a:t>pela</a:t>
            </a:r>
            <a:r>
              <a:rPr lang="en-US" dirty="0">
                <a:ea typeface="Times New Roman" panose="02020603050405020304" pitchFamily="18" charset="0"/>
              </a:rPr>
              <a:t> </a:t>
            </a:r>
            <a:r>
              <a:rPr lang="en-US" dirty="0" err="1">
                <a:ea typeface="Times New Roman" panose="02020603050405020304" pitchFamily="18" charset="0"/>
              </a:rPr>
              <a:t>administração</a:t>
            </a:r>
            <a:r>
              <a:rPr lang="en-US" dirty="0">
                <a:ea typeface="Times New Roman" panose="02020603050405020304" pitchFamily="18" charset="0"/>
              </a:rPr>
              <a:t> </a:t>
            </a:r>
            <a:r>
              <a:rPr lang="en-US" dirty="0" err="1">
                <a:ea typeface="Times New Roman" panose="02020603050405020304" pitchFamily="18" charset="0"/>
              </a:rPr>
              <a:t>pública</a:t>
            </a:r>
            <a:r>
              <a:rPr lang="en-US" dirty="0">
                <a:ea typeface="Times New Roman" panose="02020603050405020304" pitchFamily="18" charset="0"/>
              </a:rPr>
              <a:t>. Como </a:t>
            </a:r>
            <a:r>
              <a:rPr lang="en-US" dirty="0" err="1">
                <a:ea typeface="Times New Roman" panose="02020603050405020304" pitchFamily="18" charset="0"/>
              </a:rPr>
              <a:t>consequência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esquemas</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pay-per-use </a:t>
            </a:r>
            <a:r>
              <a:rPr lang="en-US" dirty="0" err="1">
                <a:ea typeface="Times New Roman" panose="02020603050405020304" pitchFamily="18" charset="0"/>
              </a:rPr>
              <a:t>tornam</a:t>
            </a:r>
            <a:r>
              <a:rPr lang="en-US" dirty="0">
                <a:ea typeface="Times New Roman" panose="02020603050405020304" pitchFamily="18" charset="0"/>
              </a:rPr>
              <a:t>-se </a:t>
            </a:r>
            <a:r>
              <a:rPr lang="en-US" dirty="0" err="1">
                <a:ea typeface="Times New Roman" panose="02020603050405020304" pitchFamily="18" charset="0"/>
              </a:rPr>
              <a:t>viáveis</a:t>
            </a:r>
            <a:r>
              <a:rPr lang="en-US" dirty="0">
                <a:ea typeface="Times New Roman" panose="02020603050405020304" pitchFamily="18" charset="0"/>
              </a:rPr>
              <a:t>.</a:t>
            </a:r>
            <a:endParaRPr lang="en-US" dirty="0">
              <a:effectLst/>
              <a:ea typeface="Times New Roman" panose="02020603050405020304" pitchFamily="18" charset="0"/>
            </a:endParaRPr>
          </a:p>
          <a:p>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tokenizadas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possam</a:t>
            </a:r>
            <a:r>
              <a:rPr lang="en-US" dirty="0">
                <a:ea typeface="Times New Roman" panose="02020603050405020304" pitchFamily="18" charset="0"/>
              </a:rPr>
              <a:t> </a:t>
            </a:r>
            <a:r>
              <a:rPr lang="en-US" dirty="0" err="1">
                <a:ea typeface="Times New Roman" panose="02020603050405020304" pitchFamily="18" charset="0"/>
              </a:rPr>
              <a:t>investir</a:t>
            </a:r>
            <a:r>
              <a:rPr lang="en-US" dirty="0">
                <a:ea typeface="Times New Roman" panose="02020603050405020304" pitchFamily="18" charset="0"/>
              </a:rPr>
              <a:t> </a:t>
            </a:r>
            <a:r>
              <a:rPr lang="en-US" dirty="0" err="1">
                <a:ea typeface="Times New Roman" panose="02020603050405020304" pitchFamily="18" charset="0"/>
              </a:rPr>
              <a:t>nelas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um </a:t>
            </a:r>
            <a:r>
              <a:rPr lang="en-US" dirty="0" err="1">
                <a:ea typeface="Times New Roman" panose="02020603050405020304" pitchFamily="18" charset="0"/>
              </a:rPr>
              <a:t>incentivo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construir</a:t>
            </a:r>
            <a:r>
              <a:rPr lang="en-US" dirty="0">
                <a:ea typeface="Times New Roman" panose="02020603050405020304" pitchFamily="18" charset="0"/>
              </a:rPr>
              <a:t> e </a:t>
            </a:r>
            <a:r>
              <a:rPr lang="en-US" dirty="0" err="1">
                <a:ea typeface="Times New Roman" panose="02020603050405020304" pitchFamily="18" charset="0"/>
              </a:rPr>
              <a:t>manter</a:t>
            </a:r>
            <a:r>
              <a:rPr lang="en-US" dirty="0">
                <a:ea typeface="Times New Roman" panose="02020603050405020304" pitchFamily="18" charset="0"/>
              </a:rPr>
              <a:t> as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escala</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recebem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parte dos </a:t>
            </a:r>
            <a:r>
              <a:rPr lang="en-US" dirty="0" err="1">
                <a:ea typeface="Times New Roman" panose="02020603050405020304" pitchFamily="18" charset="0"/>
              </a:rPr>
              <a:t>lucros</a:t>
            </a:r>
            <a:r>
              <a:rPr lang="en-US" dirty="0">
                <a:ea typeface="Times New Roman" panose="02020603050405020304" pitchFamily="18" charset="0"/>
              </a:rPr>
              <a:t> da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incentivos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invistam</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construção</a:t>
            </a:r>
            <a:r>
              <a:rPr lang="en-US" dirty="0">
                <a:ea typeface="Times New Roman" panose="02020603050405020304" pitchFamily="18" charset="0"/>
              </a:rPr>
              <a:t> e </a:t>
            </a:r>
            <a:r>
              <a:rPr lang="en-US" dirty="0" err="1">
                <a:ea typeface="Times New Roman" panose="02020603050405020304" pitchFamily="18" charset="0"/>
              </a:rPr>
              <a:t>manutenção</a:t>
            </a:r>
            <a:r>
              <a:rPr lang="en-US" dirty="0">
                <a:ea typeface="Times New Roman" panose="02020603050405020304" pitchFamily="18" charset="0"/>
              </a:rPr>
              <a:t> das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nova </a:t>
            </a:r>
            <a:r>
              <a:rPr lang="en-US" dirty="0" err="1">
                <a:ea typeface="Times New Roman" panose="02020603050405020304" pitchFamily="18" charset="0"/>
              </a:rPr>
              <a:t>onda</a:t>
            </a:r>
            <a:r>
              <a:rPr lang="en-US" dirty="0">
                <a:ea typeface="Times New Roman" panose="02020603050405020304" pitchFamily="18" charset="0"/>
              </a:rPr>
              <a:t> de </a:t>
            </a:r>
            <a:r>
              <a:rPr lang="en-US" dirty="0" err="1">
                <a:ea typeface="Times New Roman" panose="02020603050405020304" pitchFamily="18" charset="0"/>
              </a:rPr>
              <a:t>investimentos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gerada</a:t>
            </a:r>
            <a:r>
              <a:rPr lang="en-US" dirty="0">
                <a:ea typeface="Times New Roman" panose="02020603050405020304" pitchFamily="18" charset="0"/>
              </a:rPr>
              <a:t>. 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no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lâmpadas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sensores</a:t>
            </a:r>
            <a:r>
              <a:rPr lang="en-US" dirty="0">
                <a:ea typeface="Times New Roman" panose="02020603050405020304" pitchFamily="18" charset="0"/>
              </a:rPr>
              <a:t>, </a:t>
            </a:r>
            <a:r>
              <a:rPr lang="en-US" dirty="0" err="1">
                <a:ea typeface="Times New Roman" panose="02020603050405020304" pitchFamily="18" charset="0"/>
              </a:rPr>
              <a:t>carros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câmeras</a:t>
            </a:r>
            <a:r>
              <a:rPr lang="en-US" dirty="0">
                <a:ea typeface="Times New Roman" panose="02020603050405020304" pitchFamily="18" charset="0"/>
              </a:rPr>
              <a:t>. O </a:t>
            </a:r>
            <a:r>
              <a:rPr lang="en-US" dirty="0" err="1">
                <a:ea typeface="Times New Roman" panose="02020603050405020304" pitchFamily="18" charset="0"/>
              </a:rPr>
              <a:t>único</a:t>
            </a:r>
            <a:r>
              <a:rPr lang="en-US" dirty="0">
                <a:ea typeface="Times New Roman" panose="02020603050405020304" pitchFamily="18" charset="0"/>
              </a:rPr>
              <a:t> </a:t>
            </a:r>
            <a:r>
              <a:rPr lang="en-US" dirty="0" err="1">
                <a:ea typeface="Times New Roman" panose="02020603050405020304" pitchFamily="18" charset="0"/>
              </a:rPr>
              <a:t>requisito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com a internet 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95406" y="4576080"/>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78871" y="631956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19: </a:t>
            </a:r>
            <a:r>
              <a:rPr lang="en-US" sz="1100" dirty="0" err="1">
                <a:solidFill>
                  <a:srgbClr val="F79037"/>
                </a:solidFill>
                <a:latin typeface="Calibri" panose="020F0502020204030204" pitchFamily="34" charset="0"/>
                <a:ea typeface="Times New Roman" panose="02020603050405020304" pitchFamily="18" charset="0"/>
              </a:rPr>
              <a:t>Exemplos</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convergência</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Blockchain</a:t>
            </a:r>
            <a:r>
              <a:rPr lang="en-US" sz="1100" dirty="0">
                <a:solidFill>
                  <a:srgbClr val="F79037"/>
                </a:solidFill>
                <a:latin typeface="Calibri" panose="020F0502020204030204" pitchFamily="34" charset="0"/>
                <a:ea typeface="Times New Roman" panose="02020603050405020304" pitchFamily="18" charset="0"/>
              </a:rPr>
              <a:t>, </a:t>
            </a:r>
            <a:r>
              <a:rPr lang="en-US" sz="1100" dirty="0" err="1">
                <a:solidFill>
                  <a:srgbClr val="F79037"/>
                </a:solidFill>
                <a:latin typeface="Calibri" panose="020F0502020204030204" pitchFamily="34" charset="0"/>
                <a:ea typeface="Times New Roman" panose="02020603050405020304" pitchFamily="18" charset="0"/>
              </a:rPr>
              <a:t>IoT</a:t>
            </a:r>
            <a:r>
              <a:rPr lang="en-US" sz="1100" dirty="0">
                <a:solidFill>
                  <a:srgbClr val="F79037"/>
                </a:solidFill>
                <a:latin typeface="Calibri" panose="020F0502020204030204" pitchFamily="34" charset="0"/>
                <a:ea typeface="Times New Roman" panose="02020603050405020304" pitchFamily="18" charset="0"/>
              </a:rPr>
              <a:t> e IA</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7" y="6710665"/>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Conclusão</a:t>
            </a:r>
            <a:endParaRPr lang="en-US" b="1" dirty="0">
              <a:solidFill>
                <a:srgbClr val="F79037"/>
              </a:solidFill>
            </a:endParaRPr>
          </a:p>
          <a:p>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são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oferecem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enormes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benefícios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transparência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imutabilidade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automatização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impacto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são </a:t>
            </a:r>
            <a:r>
              <a:rPr lang="en-US" dirty="0" err="1">
                <a:solidFill>
                  <a:srgbClr val="000000"/>
                </a:solidFill>
                <a:ea typeface="Times New Roman" panose="02020603050405020304" pitchFamily="18" charset="0"/>
              </a:rPr>
              <a:t>combinados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Argumentamos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convergirão</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futuro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impulsionando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indústria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convergência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aumentará</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qualidade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gerenciamento</a:t>
            </a:r>
            <a:r>
              <a:rPr lang="en-US" dirty="0">
                <a:solidFill>
                  <a:srgbClr val="000000"/>
                </a:solidFill>
                <a:ea typeface="Times New Roman" panose="02020603050405020304" pitchFamily="18" charset="0"/>
              </a:rPr>
              <a:t> de dados, </a:t>
            </a:r>
            <a:r>
              <a:rPr lang="en-US" dirty="0" err="1">
                <a:solidFill>
                  <a:srgbClr val="000000"/>
                </a:solidFill>
                <a:ea typeface="Times New Roman" panose="02020603050405020304" pitchFamily="18" charset="0"/>
              </a:rPr>
              <a:t>alcançando</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grau</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padronização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dos dados. </a:t>
            </a:r>
            <a:r>
              <a:rPr lang="en-US" dirty="0" err="1">
                <a:solidFill>
                  <a:srgbClr val="000000"/>
                </a:solidFill>
                <a:ea typeface="Times New Roman" panose="02020603050405020304" pitchFamily="18" charset="0"/>
              </a:rPr>
              <a:t>Além</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novos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modelos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habilitados</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agentes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autónomos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exemplo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sensores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carros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máquinas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caminhões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câmeras</a:t>
            </a:r>
            <a:r>
              <a:rPr lang="en-US" dirty="0">
                <a:solidFill>
                  <a:srgbClr val="000000"/>
                </a:solidFill>
                <a:ea typeface="Times New Roman" panose="02020603050405020304" pitchFamily="18" charset="0"/>
              </a:rPr>
              <a:t> e outros </a:t>
            </a:r>
            <a:r>
              <a:rPr lang="en-US" dirty="0" err="1">
                <a:solidFill>
                  <a:srgbClr val="000000"/>
                </a:solidFill>
                <a:ea typeface="Times New Roman" panose="02020603050405020304" pitchFamily="18" charset="0"/>
              </a:rPr>
              <a:t>dispositivos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configurados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lucro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enviam</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recebem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autónoma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Recomendamos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executivos</a:t>
            </a:r>
            <a:r>
              <a:rPr lang="en-US" dirty="0">
                <a:solidFill>
                  <a:srgbClr val="000000"/>
                </a:solidFill>
                <a:ea typeface="Times New Roman" panose="02020603050405020304" pitchFamily="18" charset="0"/>
              </a:rPr>
              <a:t> se </a:t>
            </a:r>
            <a:r>
              <a:rPr lang="en-US" dirty="0" err="1">
                <a:solidFill>
                  <a:srgbClr val="000000"/>
                </a:solidFill>
                <a:ea typeface="Times New Roman" panose="02020603050405020304" pitchFamily="18" charset="0"/>
              </a:rPr>
              <a:t>envolvam</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tecnologias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obter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ganhos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eficiência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combinada</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a:t>
            </a:r>
            <a:r>
              <a:rPr lang="en-US" dirty="0" err="1">
                <a:solidFill>
                  <a:srgbClr val="000000"/>
                </a:solidFill>
                <a:ea typeface="Times New Roman" panose="02020603050405020304" pitchFamily="18" charset="0"/>
              </a:rPr>
              <a:t>abrirá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caminho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nova era de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a:t>
            </a:r>
          </a:p>
          <a:p>
            <a:endParaRPr lang="en-US" dirty="0">
              <a:solidFill>
                <a:srgbClr val="000000"/>
              </a:solidFill>
              <a:ea typeface="Times New Roman" panose="02020603050405020304" pitchFamily="18" charset="0"/>
            </a:endParaRPr>
          </a:p>
          <a:p>
            <a:r>
              <a:rPr lang="en-US" dirty="0">
                <a:solidFill>
                  <a:srgbClr val="000000"/>
                </a:solidFill>
                <a:ea typeface="Times New Roman" panose="02020603050405020304" pitchFamily="18" charset="0"/>
              </a:rPr>
              <a:t>Para </a:t>
            </a:r>
            <a:r>
              <a:rPr lang="en-US" dirty="0" err="1">
                <a:solidFill>
                  <a:srgbClr val="000000"/>
                </a:solidFill>
                <a:ea typeface="Times New Roman" panose="02020603050405020304" pitchFamily="18" charset="0"/>
              </a:rPr>
              <a:t>aprofundar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fatores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sucesso</a:t>
            </a:r>
            <a:r>
              <a:rPr lang="en-US" dirty="0">
                <a:solidFill>
                  <a:srgbClr val="000000"/>
                </a:solidFill>
                <a:ea typeface="Times New Roman" panose="02020603050405020304" pitchFamily="18" charset="0"/>
              </a:rPr>
              <a:t> para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blockchain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campos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episódio</a:t>
            </a:r>
            <a:r>
              <a:rPr lang="en-US" dirty="0">
                <a:solidFill>
                  <a:srgbClr val="000000"/>
                </a:solidFill>
                <a:ea typeface="Times New Roman" panose="02020603050405020304" pitchFamily="18" charset="0"/>
              </a:rPr>
              <a:t> do podcast Generation Blockchain.</a:t>
            </a:r>
          </a:p>
          <a:p>
            <a:br>
              <a:rPr lang="en-US" dirty="0">
                <a:solidFill>
                  <a:srgbClr val="000000"/>
                </a:solidFill>
                <a:effectLst/>
                <a:ea typeface="Times New Roman" panose="02020603050405020304" pitchFamily="18" charset="0"/>
              </a:rPr>
            </a:br>
            <a:r>
              <a:rPr lang="en-US" u="sng" dirty="0">
                <a:solidFill>
                  <a:srgbClr val="59911D"/>
                </a:solidFill>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para</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ouvir</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este</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episódio</a:t>
            </a:r>
            <a:r>
              <a:rPr lang="en-US" u="sng" dirty="0">
                <a:solidFill>
                  <a:srgbClr val="59911D"/>
                </a:solidFill>
                <a:ea typeface="Times New Roman" panose="02020603050405020304" pitchFamily="18" charset="0"/>
                <a:hlinkClick r:id="rId3"/>
              </a:rPr>
              <a:t> do Generation </a:t>
            </a:r>
            <a:r>
              <a:rPr lang="en-US" u="sng" dirty="0" err="1">
                <a:solidFill>
                  <a:srgbClr val="59911D"/>
                </a:solidFill>
                <a:ea typeface="Times New Roman" panose="02020603050405020304" pitchFamily="18" charset="0"/>
                <a:hlinkClick r:id="rId3"/>
              </a:rPr>
              <a:t>Blockchain</a:t>
            </a:r>
            <a:r>
              <a:rPr lang="en-US" u="sng" dirty="0">
                <a:solidFill>
                  <a:srgbClr val="59911D"/>
                </a:solidFill>
                <a:ea typeface="Times New Roman" panose="02020603050405020304" pitchFamily="18" charset="0"/>
                <a:hlinkClick r:id="rId3"/>
              </a:rPr>
              <a:t> Podcast </a:t>
            </a:r>
            <a:r>
              <a:rPr lang="en-US" u="sng" dirty="0" err="1">
                <a:solidFill>
                  <a:srgbClr val="59911D"/>
                </a:solidFill>
                <a:ea typeface="Times New Roman" panose="02020603050405020304" pitchFamily="18" charset="0"/>
                <a:hlinkClick r:id="rId3"/>
              </a:rPr>
              <a:t>sobre</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Fatores</a:t>
            </a:r>
            <a:r>
              <a:rPr lang="en-US" u="sng" dirty="0">
                <a:solidFill>
                  <a:srgbClr val="59911D"/>
                </a:solidFill>
                <a:ea typeface="Times New Roman" panose="02020603050405020304" pitchFamily="18" charset="0"/>
                <a:hlinkClick r:id="rId3"/>
              </a:rPr>
              <a:t> de </a:t>
            </a:r>
            <a:r>
              <a:rPr lang="en-US" u="sng" dirty="0" err="1">
                <a:solidFill>
                  <a:srgbClr val="59911D"/>
                </a:solidFill>
                <a:ea typeface="Times New Roman" panose="02020603050405020304" pitchFamily="18" charset="0"/>
                <a:hlinkClick r:id="rId3"/>
              </a:rPr>
              <a:t>Sucesso</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para</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Projetos</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Blockchain</a:t>
            </a:r>
            <a:r>
              <a:rPr lang="en-US" u="sng" dirty="0">
                <a:solidFill>
                  <a:srgbClr val="59911D"/>
                </a:solidFill>
                <a:ea typeface="Times New Roman" panose="02020603050405020304" pitchFamily="18" charset="0"/>
              </a:rPr>
              <a:t>.</a:t>
            </a:r>
            <a:endParaRPr lang="x-none" dirty="0">
              <a:solidFill>
                <a:srgbClr val="59911D"/>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6443</TotalTime>
  <Words>9219</Words>
  <Application>Microsoft Macintosh PowerPoint</Application>
  <PresentationFormat>Personalizados</PresentationFormat>
  <Paragraphs>376</Paragraphs>
  <Slides>28</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474</cp:revision>
  <dcterms:created xsi:type="dcterms:W3CDTF">2021-06-15T11:45:52Z</dcterms:created>
  <dcterms:modified xsi:type="dcterms:W3CDTF">2023-06-22T11:55:03Z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