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117" saveSubsetFonts="1" autoCompressPictures="0">
  <p:sldMasterIdLst>
    <p:sldMasterId id="2147483660" r:id="rId4"/>
  </p:sldMasterIdLst>
  <p:notesMasterIdLst>
    <p:notesMasterId r:id="rId31"/>
  </p:notesMasterIdLst>
  <p:handoutMasterIdLst>
    <p:handoutMasterId r:id="rId32"/>
  </p:handoutMasterIdLst>
  <p:sldIdLst>
    <p:sldId id="256" r:id="rId5"/>
    <p:sldId id="377" r:id="rId6"/>
    <p:sldId id="378" r:id="rId7"/>
    <p:sldId id="379" r:id="rId8"/>
    <p:sldId id="382" r:id="rId9"/>
    <p:sldId id="383" r:id="rId10"/>
    <p:sldId id="384" r:id="rId11"/>
    <p:sldId id="385" r:id="rId12"/>
    <p:sldId id="386" r:id="rId13"/>
    <p:sldId id="387" r:id="rId14"/>
    <p:sldId id="388" r:id="rId15"/>
    <p:sldId id="389" r:id="rId16"/>
    <p:sldId id="390" r:id="rId17"/>
    <p:sldId id="391" r:id="rId18"/>
    <p:sldId id="392" r:id="rId19"/>
    <p:sldId id="393" r:id="rId20"/>
    <p:sldId id="394" r:id="rId21"/>
    <p:sldId id="395" r:id="rId22"/>
    <p:sldId id="396" r:id="rId23"/>
    <p:sldId id="397" r:id="rId24"/>
    <p:sldId id="398" r:id="rId25"/>
    <p:sldId id="399" r:id="rId26"/>
    <p:sldId id="400" r:id="rId27"/>
    <p:sldId id="401" r:id="rId28"/>
    <p:sldId id="402" r:id="rId29"/>
    <p:sldId id="268" r:id="rId30"/>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43" autoAdjust="0"/>
    <p:restoredTop sz="96281"/>
  </p:normalViewPr>
  <p:slideViewPr>
    <p:cSldViewPr snapToGrid="0" snapToObjects="1">
      <p:cViewPr varScale="1">
        <p:scale>
          <a:sx n="79" d="100"/>
          <a:sy n="79" d="100"/>
        </p:scale>
        <p:origin x="3064" y="22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6/22/23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6/22/23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tokenization-of-assets?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www.youtube.com/watch?v=K4OlOgIK9Nk" TargetMode="External"/><Relationship Id="rId7" Type="http://schemas.openxmlformats.org/officeDocument/2006/relationships/image" Target="../media/image12.png"/><Relationship Id="rId2" Type="http://schemas.openxmlformats.org/officeDocument/2006/relationships/image" Target="../media/image24.jpeg"/><Relationship Id="rId1" Type="http://schemas.openxmlformats.org/officeDocument/2006/relationships/slideLayout" Target="../slideLayouts/slideLayout1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docs.google.com/forms/d/e/1FAIpQLScNztUtVN07OQcipwn9ZIgrG3EjSudFLxJz38zeinlvoDQadg/viewform" TargetMode="External"/><Relationship Id="rId7" Type="http://schemas.openxmlformats.org/officeDocument/2006/relationships/image" Target="../media/image12.pn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16.xml"/><Relationship Id="rId5" Type="http://schemas.openxmlformats.org/officeDocument/2006/relationships/image" Target="../media/image36.png"/><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hyperlink" Target="https://money.usnews.com/loans/personal-loans/articles/what-are-crypto-loans" TargetMode="Externa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By</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5121208" cy="1224685"/>
          </a:xfrm>
        </p:spPr>
        <p:txBody>
          <a:bodyPr/>
          <a:lstStyle/>
          <a:p>
            <a:r>
              <a:rPr lang="en-US" dirty="0" err="1"/>
              <a:t>Currículo</a:t>
            </a:r>
            <a:r>
              <a:rPr lang="en-US" dirty="0"/>
              <a:t> de </a:t>
            </a:r>
            <a:r>
              <a:rPr lang="en-US" dirty="0" err="1"/>
              <a:t>Licenciatura</a:t>
            </a:r>
            <a:r>
              <a:rPr lang="en-US" dirty="0"/>
              <a:t> </a:t>
            </a:r>
            <a:r>
              <a:rPr lang="en-US" b="0" dirty="0" err="1"/>
              <a:t>Tecnologia</a:t>
            </a:r>
            <a:r>
              <a:rPr lang="en-US" b="0" dirty="0"/>
              <a:t> Blockchain e </a:t>
            </a:r>
            <a:r>
              <a:rPr lang="en-US" b="0" dirty="0" err="1"/>
              <a:t>Criptomoedas</a:t>
            </a:r>
            <a:endParaRPr lang="en-US" b="0" dirty="0"/>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126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5338311"/>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6333237"/>
            <a:ext cx="6143488" cy="3670616"/>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Desenvolvimentos</a:t>
            </a:r>
            <a:r>
              <a:rPr lang="en-US" b="1" dirty="0">
                <a:solidFill>
                  <a:srgbClr val="F79037"/>
                </a:solidFill>
              </a:rPr>
              <a:t> </a:t>
            </a:r>
            <a:r>
              <a:rPr lang="en-US" b="1" dirty="0" err="1">
                <a:solidFill>
                  <a:srgbClr val="F79037"/>
                </a:solidFill>
              </a:rPr>
              <a:t>Atuais</a:t>
            </a:r>
            <a:endParaRPr lang="en-US" b="1" dirty="0">
              <a:solidFill>
                <a:srgbClr val="F79037"/>
              </a:solidFill>
            </a:endParaRPr>
          </a:p>
          <a:p>
            <a:r>
              <a:rPr lang="en-US" dirty="0" err="1"/>
              <a:t>Em</a:t>
            </a:r>
            <a:r>
              <a:rPr lang="en-US" dirty="0"/>
              <a:t> 2018 e 2019, o restante do </a:t>
            </a:r>
            <a:r>
              <a:rPr lang="en-US" dirty="0" err="1"/>
              <a:t>mercado</a:t>
            </a:r>
            <a:r>
              <a:rPr lang="en-US" dirty="0"/>
              <a:t> de </a:t>
            </a:r>
            <a:r>
              <a:rPr lang="en-US" dirty="0" err="1"/>
              <a:t>câmbio</a:t>
            </a:r>
            <a:r>
              <a:rPr lang="en-US" dirty="0"/>
              <a:t> </a:t>
            </a:r>
            <a:r>
              <a:rPr lang="en-US" dirty="0" err="1"/>
              <a:t>criptográfico</a:t>
            </a:r>
            <a:r>
              <a:rPr lang="en-US" dirty="0"/>
              <a:t> no </a:t>
            </a:r>
            <a:r>
              <a:rPr lang="en-US" dirty="0" err="1"/>
              <a:t>mundo</a:t>
            </a:r>
            <a:r>
              <a:rPr lang="en-US" dirty="0"/>
              <a:t> </a:t>
            </a:r>
            <a:r>
              <a:rPr lang="en-US" dirty="0" err="1"/>
              <a:t>todo</a:t>
            </a:r>
            <a:r>
              <a:rPr lang="en-US" dirty="0"/>
              <a:t> </a:t>
            </a:r>
            <a:r>
              <a:rPr lang="en-US" dirty="0" err="1"/>
              <a:t>tentou</a:t>
            </a:r>
            <a:r>
              <a:rPr lang="en-US" dirty="0"/>
              <a:t> </a:t>
            </a:r>
            <a:r>
              <a:rPr lang="en-US" dirty="0" err="1"/>
              <a:t>recuperar</a:t>
            </a:r>
            <a:r>
              <a:rPr lang="en-US" dirty="0"/>
              <a:t> o </a:t>
            </a:r>
            <a:r>
              <a:rPr lang="en-US" dirty="0" err="1"/>
              <a:t>atraso</a:t>
            </a:r>
            <a:r>
              <a:rPr lang="en-US" dirty="0"/>
              <a:t> e </a:t>
            </a:r>
            <a:r>
              <a:rPr lang="en-US" dirty="0" err="1"/>
              <a:t>recuperar</a:t>
            </a:r>
            <a:r>
              <a:rPr lang="en-US" dirty="0"/>
              <a:t> a </a:t>
            </a:r>
            <a:r>
              <a:rPr lang="en-US" dirty="0" err="1"/>
              <a:t>participação</a:t>
            </a:r>
            <a:r>
              <a:rPr lang="en-US" dirty="0"/>
              <a:t> no </a:t>
            </a:r>
            <a:r>
              <a:rPr lang="en-US" dirty="0" err="1"/>
              <a:t>mercado</a:t>
            </a:r>
            <a:r>
              <a:rPr lang="en-US" dirty="0"/>
              <a:t>. Como </a:t>
            </a:r>
            <a:r>
              <a:rPr lang="en-US" dirty="0" err="1"/>
              <a:t>tendência</a:t>
            </a:r>
            <a:r>
              <a:rPr lang="en-US" dirty="0"/>
              <a:t> </a:t>
            </a:r>
            <a:r>
              <a:rPr lang="en-US" dirty="0" err="1"/>
              <a:t>geral</a:t>
            </a:r>
            <a:r>
              <a:rPr lang="en-US" dirty="0"/>
              <a:t>, </a:t>
            </a:r>
            <a:r>
              <a:rPr lang="en-US" dirty="0" err="1"/>
              <a:t>algumas</a:t>
            </a:r>
            <a:r>
              <a:rPr lang="en-US" dirty="0"/>
              <a:t> </a:t>
            </a:r>
            <a:r>
              <a:rPr lang="en-US" dirty="0" err="1"/>
              <a:t>trocas</a:t>
            </a:r>
            <a:r>
              <a:rPr lang="en-US" dirty="0"/>
              <a:t>, </a:t>
            </a:r>
            <a:r>
              <a:rPr lang="en-US" dirty="0" err="1"/>
              <a:t>como</a:t>
            </a:r>
            <a:r>
              <a:rPr lang="en-US" dirty="0"/>
              <a:t> a </a:t>
            </a:r>
            <a:r>
              <a:rPr lang="en-US" dirty="0" err="1"/>
              <a:t>Binance</a:t>
            </a:r>
            <a:r>
              <a:rPr lang="en-US" dirty="0"/>
              <a:t>, </a:t>
            </a:r>
            <a:r>
              <a:rPr lang="en-US" dirty="0" err="1"/>
              <a:t>distribuíram</a:t>
            </a:r>
            <a:r>
              <a:rPr lang="en-US" dirty="0"/>
              <a:t> o </a:t>
            </a:r>
            <a:r>
              <a:rPr lang="en-US" dirty="0" err="1"/>
              <a:t>próprio</a:t>
            </a:r>
            <a:r>
              <a:rPr lang="en-US" dirty="0"/>
              <a:t> token de </a:t>
            </a:r>
            <a:r>
              <a:rPr lang="en-US" dirty="0" err="1"/>
              <a:t>utilidade</a:t>
            </a:r>
            <a:r>
              <a:rPr lang="en-US" dirty="0"/>
              <a:t> </a:t>
            </a:r>
            <a:r>
              <a:rPr lang="en-US" dirty="0" err="1"/>
              <a:t>chamado</a:t>
            </a:r>
            <a:r>
              <a:rPr lang="en-US" dirty="0"/>
              <a:t> BNB. </a:t>
            </a:r>
            <a:r>
              <a:rPr lang="en-US" dirty="0" err="1"/>
              <a:t>Ele</a:t>
            </a:r>
            <a:r>
              <a:rPr lang="en-US" dirty="0"/>
              <a:t> </a:t>
            </a:r>
            <a:r>
              <a:rPr lang="en-US" dirty="0" err="1"/>
              <a:t>atua</a:t>
            </a:r>
            <a:r>
              <a:rPr lang="en-US" dirty="0"/>
              <a:t> </a:t>
            </a:r>
            <a:r>
              <a:rPr lang="en-US" dirty="0" err="1"/>
              <a:t>principalmente</a:t>
            </a:r>
            <a:r>
              <a:rPr lang="en-US" dirty="0"/>
              <a:t> </a:t>
            </a:r>
            <a:r>
              <a:rPr lang="en-US" dirty="0" err="1"/>
              <a:t>como</a:t>
            </a:r>
            <a:r>
              <a:rPr lang="en-US" dirty="0"/>
              <a:t> um token de </a:t>
            </a:r>
            <a:r>
              <a:rPr lang="en-US" dirty="0" err="1"/>
              <a:t>desconto</a:t>
            </a:r>
            <a:r>
              <a:rPr lang="en-US" dirty="0"/>
              <a:t> </a:t>
            </a:r>
            <a:r>
              <a:rPr lang="en-US" dirty="0" err="1"/>
              <a:t>para</a:t>
            </a:r>
            <a:r>
              <a:rPr lang="en-US" dirty="0"/>
              <a:t> </a:t>
            </a:r>
            <a:r>
              <a:rPr lang="en-US" dirty="0" err="1"/>
              <a:t>pagar</a:t>
            </a:r>
            <a:r>
              <a:rPr lang="en-US" dirty="0"/>
              <a:t> </a:t>
            </a:r>
            <a:r>
              <a:rPr lang="en-US" dirty="0" err="1"/>
              <a:t>taxas</a:t>
            </a:r>
            <a:r>
              <a:rPr lang="en-US" dirty="0"/>
              <a:t> de </a:t>
            </a:r>
            <a:r>
              <a:rPr lang="en-US" dirty="0" err="1"/>
              <a:t>negociação</a:t>
            </a:r>
            <a:r>
              <a:rPr lang="en-US" dirty="0"/>
              <a:t> </a:t>
            </a:r>
            <a:r>
              <a:rPr lang="en-US" dirty="0" err="1"/>
              <a:t>na</a:t>
            </a:r>
            <a:r>
              <a:rPr lang="en-US" dirty="0"/>
              <a:t> </a:t>
            </a:r>
            <a:r>
              <a:rPr lang="en-US" dirty="0" err="1"/>
              <a:t>bolsa</a:t>
            </a:r>
            <a:r>
              <a:rPr lang="en-US" dirty="0"/>
              <a:t> </a:t>
            </a:r>
            <a:r>
              <a:rPr lang="en-US" dirty="0" err="1"/>
              <a:t>Binance</a:t>
            </a:r>
            <a:r>
              <a:rPr lang="en-US" dirty="0"/>
              <a:t> e </a:t>
            </a:r>
            <a:r>
              <a:rPr lang="en-US" dirty="0" err="1"/>
              <a:t>para</a:t>
            </a:r>
            <a:r>
              <a:rPr lang="en-US" dirty="0"/>
              <a:t> </a:t>
            </a:r>
            <a:r>
              <a:rPr lang="en-US" dirty="0" err="1"/>
              <a:t>pagar</a:t>
            </a:r>
            <a:r>
              <a:rPr lang="en-US" dirty="0"/>
              <a:t> </a:t>
            </a:r>
            <a:r>
              <a:rPr lang="en-US" dirty="0" err="1"/>
              <a:t>por</a:t>
            </a:r>
            <a:r>
              <a:rPr lang="en-US" dirty="0"/>
              <a:t> bens e </a:t>
            </a:r>
            <a:r>
              <a:rPr lang="en-US" dirty="0" err="1"/>
              <a:t>serviços</a:t>
            </a:r>
            <a:r>
              <a:rPr lang="en-US" dirty="0"/>
              <a:t>. </a:t>
            </a:r>
            <a:r>
              <a:rPr lang="en-US" dirty="0" err="1"/>
              <a:t>Incentivos</a:t>
            </a:r>
            <a:r>
              <a:rPr lang="en-US" dirty="0"/>
              <a:t> </a:t>
            </a:r>
            <a:r>
              <a:rPr lang="en-US" dirty="0" err="1"/>
              <a:t>semelhantes</a:t>
            </a:r>
            <a:r>
              <a:rPr lang="en-US" dirty="0"/>
              <a:t> </a:t>
            </a:r>
            <a:r>
              <a:rPr lang="en-US" dirty="0" err="1"/>
              <a:t>baseados</a:t>
            </a:r>
            <a:r>
              <a:rPr lang="en-US" dirty="0"/>
              <a:t> </a:t>
            </a:r>
            <a:r>
              <a:rPr lang="en-US" dirty="0" err="1"/>
              <a:t>em</a:t>
            </a:r>
            <a:r>
              <a:rPr lang="en-US" dirty="0"/>
              <a:t> </a:t>
            </a:r>
            <a:r>
              <a:rPr lang="en-US" dirty="0" err="1"/>
              <a:t>fidelidade</a:t>
            </a:r>
            <a:r>
              <a:rPr lang="en-US" dirty="0"/>
              <a:t>, </a:t>
            </a:r>
            <a:r>
              <a:rPr lang="en-US" dirty="0" err="1"/>
              <a:t>os</a:t>
            </a:r>
            <a:r>
              <a:rPr lang="en-US" dirty="0"/>
              <a:t> </a:t>
            </a:r>
            <a:r>
              <a:rPr lang="en-US" dirty="0" err="1"/>
              <a:t>chamados</a:t>
            </a:r>
            <a:r>
              <a:rPr lang="en-US" dirty="0"/>
              <a:t> IEOs (Initial Exchange Offers), </a:t>
            </a:r>
            <a:r>
              <a:rPr lang="en-US" dirty="0" err="1"/>
              <a:t>foram</a:t>
            </a:r>
            <a:r>
              <a:rPr lang="en-US" dirty="0"/>
              <a:t> </a:t>
            </a:r>
            <a:r>
              <a:rPr lang="en-US" dirty="0" err="1"/>
              <a:t>introduzidos</a:t>
            </a:r>
            <a:r>
              <a:rPr lang="en-US" dirty="0"/>
              <a:t> </a:t>
            </a:r>
            <a:r>
              <a:rPr lang="en-US" dirty="0" err="1"/>
              <a:t>por</a:t>
            </a:r>
            <a:r>
              <a:rPr lang="en-US" dirty="0"/>
              <a:t> </a:t>
            </a:r>
            <a:r>
              <a:rPr lang="en-US" dirty="0" err="1"/>
              <a:t>projetos</a:t>
            </a:r>
            <a:r>
              <a:rPr lang="en-US" dirty="0"/>
              <a:t> </a:t>
            </a:r>
            <a:r>
              <a:rPr lang="en-US" dirty="0" err="1"/>
              <a:t>para</a:t>
            </a:r>
            <a:r>
              <a:rPr lang="en-US" dirty="0"/>
              <a:t> </a:t>
            </a:r>
            <a:r>
              <a:rPr lang="en-US" dirty="0" err="1"/>
              <a:t>tentar</a:t>
            </a:r>
            <a:r>
              <a:rPr lang="en-US" dirty="0"/>
              <a:t> </a:t>
            </a:r>
            <a:r>
              <a:rPr lang="en-US" dirty="0" err="1"/>
              <a:t>ganhar</a:t>
            </a:r>
            <a:r>
              <a:rPr lang="en-US" dirty="0"/>
              <a:t> e </a:t>
            </a:r>
            <a:r>
              <a:rPr lang="en-US" dirty="0" err="1"/>
              <a:t>reter</a:t>
            </a:r>
            <a:r>
              <a:rPr lang="en-US" dirty="0"/>
              <a:t> </a:t>
            </a:r>
            <a:r>
              <a:rPr lang="en-US" dirty="0" err="1"/>
              <a:t>clientes</a:t>
            </a:r>
            <a:r>
              <a:rPr lang="en-US" dirty="0"/>
              <a:t>. </a:t>
            </a:r>
            <a:r>
              <a:rPr lang="en-US" dirty="0" err="1"/>
              <a:t>Eles</a:t>
            </a:r>
            <a:r>
              <a:rPr lang="en-US" dirty="0"/>
              <a:t> </a:t>
            </a:r>
            <a:r>
              <a:rPr lang="en-US" dirty="0" err="1"/>
              <a:t>tiveram</a:t>
            </a:r>
            <a:r>
              <a:rPr lang="en-US" dirty="0"/>
              <a:t> </a:t>
            </a:r>
            <a:r>
              <a:rPr lang="en-US" dirty="0" err="1"/>
              <a:t>precedência</a:t>
            </a:r>
            <a:r>
              <a:rPr lang="en-US" dirty="0"/>
              <a:t> </a:t>
            </a:r>
            <a:r>
              <a:rPr lang="en-US" dirty="0" err="1"/>
              <a:t>sobre</a:t>
            </a:r>
            <a:r>
              <a:rPr lang="en-US" dirty="0"/>
              <a:t> </a:t>
            </a:r>
            <a:r>
              <a:rPr lang="en-US" dirty="0" err="1"/>
              <a:t>os</a:t>
            </a:r>
            <a:r>
              <a:rPr lang="en-US" dirty="0"/>
              <a:t> </a:t>
            </a:r>
            <a:r>
              <a:rPr lang="en-US" dirty="0" err="1"/>
              <a:t>lançamentos</a:t>
            </a:r>
            <a:r>
              <a:rPr lang="en-US" dirty="0"/>
              <a:t> da ICO de </a:t>
            </a:r>
            <a:r>
              <a:rPr lang="en-US" dirty="0" err="1"/>
              <a:t>anos</a:t>
            </a:r>
            <a:r>
              <a:rPr lang="en-US" dirty="0"/>
              <a:t> </a:t>
            </a:r>
            <a:r>
              <a:rPr lang="en-US" dirty="0" err="1"/>
              <a:t>anteriores</a:t>
            </a:r>
            <a:r>
              <a:rPr lang="en-US" dirty="0"/>
              <a:t>. </a:t>
            </a:r>
            <a:r>
              <a:rPr lang="en-US" dirty="0" err="1"/>
              <a:t>Por</a:t>
            </a:r>
            <a:r>
              <a:rPr lang="en-US" dirty="0"/>
              <a:t> </a:t>
            </a:r>
            <a:r>
              <a:rPr lang="en-US" dirty="0" err="1"/>
              <a:t>meio</a:t>
            </a:r>
            <a:r>
              <a:rPr lang="en-US" dirty="0"/>
              <a:t> de IEOs, </a:t>
            </a:r>
            <a:r>
              <a:rPr lang="en-US" dirty="0" err="1"/>
              <a:t>projetos</a:t>
            </a:r>
            <a:r>
              <a:rPr lang="en-US" dirty="0"/>
              <a:t> </a:t>
            </a:r>
            <a:r>
              <a:rPr lang="en-US" dirty="0" err="1"/>
              <a:t>bem-sucedidos</a:t>
            </a:r>
            <a:r>
              <a:rPr lang="en-US" dirty="0"/>
              <a:t> </a:t>
            </a:r>
            <a:r>
              <a:rPr lang="en-US" dirty="0" err="1"/>
              <a:t>receberam</a:t>
            </a:r>
            <a:r>
              <a:rPr lang="en-US" dirty="0"/>
              <a:t> </a:t>
            </a:r>
            <a:r>
              <a:rPr lang="en-US" dirty="0" err="1"/>
              <a:t>disponibilidade</a:t>
            </a:r>
            <a:r>
              <a:rPr lang="en-US" dirty="0"/>
              <a:t> </a:t>
            </a:r>
            <a:r>
              <a:rPr lang="en-US" dirty="0" err="1"/>
              <a:t>instantânea</a:t>
            </a:r>
            <a:r>
              <a:rPr lang="en-US" dirty="0"/>
              <a:t> </a:t>
            </a:r>
            <a:r>
              <a:rPr lang="en-US" dirty="0" err="1"/>
              <a:t>numa</a:t>
            </a:r>
            <a:r>
              <a:rPr lang="en-US" dirty="0"/>
              <a:t> </a:t>
            </a:r>
            <a:r>
              <a:rPr lang="en-US" dirty="0" err="1"/>
              <a:t>grande</a:t>
            </a:r>
            <a:r>
              <a:rPr lang="en-US" dirty="0"/>
              <a:t> </a:t>
            </a:r>
            <a:r>
              <a:rPr lang="en-US" dirty="0" err="1"/>
              <a:t>bolsa</a:t>
            </a:r>
            <a:r>
              <a:rPr lang="en-US" dirty="0"/>
              <a:t> </a:t>
            </a:r>
            <a:r>
              <a:rPr lang="en-US" dirty="0" err="1"/>
              <a:t>desde</a:t>
            </a:r>
            <a:r>
              <a:rPr lang="en-US" dirty="0"/>
              <a:t> o </a:t>
            </a:r>
            <a:r>
              <a:rPr lang="en-US" dirty="0" err="1"/>
              <a:t>primeiro</a:t>
            </a:r>
            <a:r>
              <a:rPr lang="en-US" dirty="0"/>
              <a:t> </a:t>
            </a:r>
            <a:r>
              <a:rPr lang="en-US" dirty="0" err="1"/>
              <a:t>dia</a:t>
            </a:r>
            <a:r>
              <a:rPr lang="en-US" dirty="0"/>
              <a:t>, a </a:t>
            </a:r>
            <a:r>
              <a:rPr lang="en-US" dirty="0" err="1"/>
              <a:t>bolsa</a:t>
            </a:r>
            <a:r>
              <a:rPr lang="en-US" dirty="0"/>
              <a:t> </a:t>
            </a:r>
            <a:r>
              <a:rPr lang="en-US" dirty="0" err="1"/>
              <a:t>foi</a:t>
            </a:r>
            <a:r>
              <a:rPr lang="en-US" dirty="0"/>
              <a:t> </a:t>
            </a:r>
            <a:r>
              <a:rPr lang="en-US" dirty="0" err="1"/>
              <a:t>capaz</a:t>
            </a:r>
            <a:r>
              <a:rPr lang="en-US" dirty="0"/>
              <a:t> de </a:t>
            </a:r>
            <a:r>
              <a:rPr lang="en-US" dirty="0" err="1"/>
              <a:t>determinar</a:t>
            </a:r>
            <a:r>
              <a:rPr lang="en-US" dirty="0"/>
              <a:t> as </a:t>
            </a:r>
            <a:r>
              <a:rPr lang="en-US" dirty="0" err="1"/>
              <a:t>futuras</a:t>
            </a:r>
            <a:r>
              <a:rPr lang="en-US" dirty="0"/>
              <a:t> </a:t>
            </a:r>
            <a:r>
              <a:rPr lang="en-US" dirty="0" err="1"/>
              <a:t>taxas</a:t>
            </a:r>
            <a:r>
              <a:rPr lang="en-US" dirty="0"/>
              <a:t> de </a:t>
            </a:r>
            <a:r>
              <a:rPr lang="en-US" dirty="0" err="1"/>
              <a:t>câmbio</a:t>
            </a:r>
            <a:r>
              <a:rPr lang="en-US" dirty="0"/>
              <a:t> </a:t>
            </a:r>
            <a:r>
              <a:rPr lang="en-US" dirty="0" err="1"/>
              <a:t>imediatamente</a:t>
            </a:r>
            <a:r>
              <a:rPr lang="en-US" dirty="0"/>
              <a:t> e </a:t>
            </a:r>
            <a:r>
              <a:rPr lang="en-US" dirty="0" err="1"/>
              <a:t>também</a:t>
            </a:r>
            <a:r>
              <a:rPr lang="en-US" dirty="0"/>
              <a:t> </a:t>
            </a:r>
            <a:r>
              <a:rPr lang="en-US" dirty="0" err="1"/>
              <a:t>beneficiou</a:t>
            </a:r>
            <a:r>
              <a:rPr lang="en-US" dirty="0"/>
              <a:t>-se do </a:t>
            </a:r>
            <a:r>
              <a:rPr lang="en-US" dirty="0" err="1"/>
              <a:t>aumento</a:t>
            </a:r>
            <a:r>
              <a:rPr lang="en-US" dirty="0"/>
              <a:t> do IEO </a:t>
            </a:r>
            <a:r>
              <a:rPr lang="en-US" dirty="0" err="1"/>
              <a:t>sendo</a:t>
            </a:r>
            <a:r>
              <a:rPr lang="en-US" dirty="0"/>
              <a:t> </a:t>
            </a:r>
            <a:r>
              <a:rPr lang="en-US" dirty="0" err="1"/>
              <a:t>denominado</a:t>
            </a:r>
            <a:r>
              <a:rPr lang="en-US" dirty="0"/>
              <a:t> o </a:t>
            </a:r>
            <a:r>
              <a:rPr lang="en-US" dirty="0" err="1"/>
              <a:t>seu</a:t>
            </a:r>
            <a:r>
              <a:rPr lang="en-US" dirty="0"/>
              <a:t> </a:t>
            </a:r>
            <a:r>
              <a:rPr lang="en-US" dirty="0" err="1"/>
              <a:t>próprio</a:t>
            </a:r>
            <a:r>
              <a:rPr lang="en-US" dirty="0"/>
              <a:t> token de </a:t>
            </a:r>
            <a:r>
              <a:rPr lang="en-US" dirty="0" err="1"/>
              <a:t>troca</a:t>
            </a:r>
            <a:r>
              <a:rPr lang="en-US" dirty="0"/>
              <a:t>. As </a:t>
            </a:r>
            <a:r>
              <a:rPr lang="en-US" dirty="0" err="1"/>
              <a:t>trocas</a:t>
            </a:r>
            <a:r>
              <a:rPr lang="en-US" dirty="0"/>
              <a:t> de </a:t>
            </a:r>
            <a:r>
              <a:rPr lang="en-US" dirty="0" err="1"/>
              <a:t>criptomoedas</a:t>
            </a:r>
            <a:r>
              <a:rPr lang="en-US" dirty="0"/>
              <a:t> </a:t>
            </a:r>
            <a:r>
              <a:rPr lang="en-US" dirty="0" err="1"/>
              <a:t>oferecem</a:t>
            </a:r>
            <a:r>
              <a:rPr lang="en-US" dirty="0"/>
              <a:t> </a:t>
            </a:r>
            <a:r>
              <a:rPr lang="en-US" dirty="0" err="1"/>
              <a:t>altcoins</a:t>
            </a:r>
            <a:r>
              <a:rPr lang="en-US" dirty="0"/>
              <a:t> </a:t>
            </a:r>
            <a:r>
              <a:rPr lang="en-US" dirty="0" err="1"/>
              <a:t>na</a:t>
            </a:r>
            <a:r>
              <a:rPr lang="en-US" dirty="0"/>
              <a:t> </a:t>
            </a:r>
            <a:r>
              <a:rPr lang="en-US" dirty="0" err="1"/>
              <a:t>sua</a:t>
            </a:r>
            <a:r>
              <a:rPr lang="en-US" dirty="0"/>
              <a:t> </a:t>
            </a:r>
            <a:r>
              <a:rPr lang="en-US" dirty="0" err="1"/>
              <a:t>oferta</a:t>
            </a:r>
            <a:r>
              <a:rPr lang="en-US" dirty="0"/>
              <a:t> e </a:t>
            </a:r>
            <a:r>
              <a:rPr lang="en-US" dirty="0" err="1"/>
              <a:t>algumas</a:t>
            </a:r>
            <a:r>
              <a:rPr lang="en-US" dirty="0"/>
              <a:t> </a:t>
            </a:r>
            <a:r>
              <a:rPr lang="en-US" dirty="0" err="1"/>
              <a:t>oferecem</a:t>
            </a:r>
            <a:r>
              <a:rPr lang="en-US" dirty="0"/>
              <a:t> </a:t>
            </a:r>
            <a:r>
              <a:rPr lang="en-US" dirty="0" err="1"/>
              <a:t>recursos</a:t>
            </a:r>
            <a:r>
              <a:rPr lang="en-US" dirty="0"/>
              <a:t> NFT </a:t>
            </a:r>
            <a:r>
              <a:rPr lang="en-US" dirty="0" err="1"/>
              <a:t>ou</a:t>
            </a:r>
            <a:r>
              <a:rPr lang="en-US" dirty="0"/>
              <a:t> </a:t>
            </a:r>
            <a:r>
              <a:rPr lang="en-US" dirty="0" err="1"/>
              <a:t>aplicativos</a:t>
            </a:r>
            <a:r>
              <a:rPr lang="en-US" dirty="0"/>
              <a:t> de </a:t>
            </a:r>
            <a:r>
              <a:rPr lang="en-US" dirty="0" err="1"/>
              <a:t>carteira</a:t>
            </a:r>
            <a:r>
              <a:rPr lang="en-US" dirty="0"/>
              <a:t> </a:t>
            </a:r>
            <a:r>
              <a:rPr lang="en-US" dirty="0" err="1"/>
              <a:t>separados</a:t>
            </a:r>
            <a:r>
              <a:rPr lang="en-US" dirty="0"/>
              <a:t>. </a:t>
            </a:r>
            <a:r>
              <a:rPr lang="en-US" dirty="0" err="1"/>
              <a:t>Exemplarmente</a:t>
            </a:r>
            <a:r>
              <a:rPr lang="en-US" dirty="0"/>
              <a:t>, a </a:t>
            </a:r>
            <a:r>
              <a:rPr lang="en-US" dirty="0" err="1"/>
              <a:t>Coinbase</a:t>
            </a:r>
            <a:r>
              <a:rPr lang="en-US" dirty="0"/>
              <a:t> </a:t>
            </a:r>
            <a:r>
              <a:rPr lang="en-US" dirty="0" err="1"/>
              <a:t>adicionou</a:t>
            </a:r>
            <a:r>
              <a:rPr lang="en-US" dirty="0"/>
              <a:t> </a:t>
            </a:r>
            <a:r>
              <a:rPr lang="en-US" dirty="0" err="1"/>
              <a:t>várias</a:t>
            </a:r>
            <a:r>
              <a:rPr lang="en-US" dirty="0"/>
              <a:t> </a:t>
            </a:r>
            <a:r>
              <a:rPr lang="en-US" dirty="0" err="1"/>
              <a:t>altcoins</a:t>
            </a:r>
            <a:r>
              <a:rPr lang="en-US" dirty="0"/>
              <a:t> </a:t>
            </a:r>
            <a:r>
              <a:rPr lang="en-US" dirty="0" err="1"/>
              <a:t>à</a:t>
            </a:r>
            <a:r>
              <a:rPr lang="en-US" dirty="0"/>
              <a:t> </a:t>
            </a:r>
            <a:r>
              <a:rPr lang="en-US" dirty="0" err="1"/>
              <a:t>sua</a:t>
            </a:r>
            <a:r>
              <a:rPr lang="en-US" dirty="0"/>
              <a:t> </a:t>
            </a:r>
            <a:r>
              <a:rPr lang="en-US" dirty="0" err="1"/>
              <a:t>oferta</a:t>
            </a:r>
            <a:r>
              <a:rPr lang="en-US" dirty="0"/>
              <a:t> de 2017, e </a:t>
            </a:r>
            <a:r>
              <a:rPr lang="en-US" dirty="0" err="1"/>
              <a:t>outras</a:t>
            </a:r>
            <a:r>
              <a:rPr lang="en-US" dirty="0"/>
              <a:t> </a:t>
            </a:r>
            <a:r>
              <a:rPr lang="en-US" dirty="0" err="1"/>
              <a:t>trocas</a:t>
            </a:r>
            <a:r>
              <a:rPr lang="en-US" dirty="0"/>
              <a:t> </a:t>
            </a:r>
            <a:r>
              <a:rPr lang="en-US" dirty="0" err="1"/>
              <a:t>como</a:t>
            </a:r>
            <a:r>
              <a:rPr lang="en-US" dirty="0"/>
              <a:t> </a:t>
            </a:r>
            <a:r>
              <a:rPr lang="en-US" dirty="0" err="1"/>
              <a:t>Huobi</a:t>
            </a:r>
            <a:r>
              <a:rPr lang="en-US" dirty="0"/>
              <a:t> e </a:t>
            </a:r>
            <a:r>
              <a:rPr lang="en-US" dirty="0" err="1"/>
              <a:t>Bitfinex</a:t>
            </a:r>
            <a:r>
              <a:rPr lang="en-US" dirty="0"/>
              <a:t> </a:t>
            </a:r>
            <a:r>
              <a:rPr lang="en-US" dirty="0" err="1"/>
              <a:t>seguiram</a:t>
            </a:r>
            <a:r>
              <a:rPr lang="en-US" dirty="0"/>
              <a:t> </a:t>
            </a:r>
            <a:r>
              <a:rPr lang="en-US" dirty="0" err="1"/>
              <a:t>desde</a:t>
            </a:r>
            <a:r>
              <a:rPr lang="en-US" dirty="0"/>
              <a:t> </a:t>
            </a:r>
            <a:r>
              <a:rPr lang="en-US" dirty="0" err="1"/>
              <a:t>então</a:t>
            </a:r>
            <a:r>
              <a:rPr lang="en-US" dirty="0"/>
              <a:t>. A </a:t>
            </a:r>
            <a:r>
              <a:rPr lang="en-US" dirty="0" err="1"/>
              <a:t>recente</a:t>
            </a:r>
            <a:r>
              <a:rPr lang="en-US" dirty="0"/>
              <a:t> </a:t>
            </a:r>
            <a:r>
              <a:rPr lang="en-US" dirty="0" err="1"/>
              <a:t>crise</a:t>
            </a:r>
            <a:r>
              <a:rPr lang="en-US" dirty="0"/>
              <a:t> </a:t>
            </a:r>
            <a:r>
              <a:rPr lang="en-US" dirty="0" err="1"/>
              <a:t>relacionada</a:t>
            </a:r>
            <a:r>
              <a:rPr lang="en-US" dirty="0"/>
              <a:t> </a:t>
            </a:r>
            <a:r>
              <a:rPr lang="en-US" dirty="0" err="1"/>
              <a:t>às</a:t>
            </a:r>
            <a:r>
              <a:rPr lang="en-US" dirty="0"/>
              <a:t> exchanges de </a:t>
            </a:r>
            <a:r>
              <a:rPr lang="en-US" dirty="0" err="1"/>
              <a:t>criptomoedas</a:t>
            </a:r>
            <a:r>
              <a:rPr lang="en-US" dirty="0"/>
              <a:t> e a </a:t>
            </a:r>
            <a:r>
              <a:rPr lang="en-US" dirty="0" err="1"/>
              <a:t>subsequente</a:t>
            </a:r>
            <a:r>
              <a:rPr lang="en-US" dirty="0"/>
              <a:t> </a:t>
            </a:r>
            <a:r>
              <a:rPr lang="en-US" dirty="0" err="1"/>
              <a:t>falência</a:t>
            </a:r>
            <a:r>
              <a:rPr lang="en-US" dirty="0"/>
              <a:t> da FTX </a:t>
            </a:r>
            <a:r>
              <a:rPr lang="en-US" dirty="0" err="1"/>
              <a:t>como</a:t>
            </a:r>
            <a:r>
              <a:rPr lang="en-US" dirty="0"/>
              <a:t> </a:t>
            </a:r>
            <a:r>
              <a:rPr lang="en-US" dirty="0" err="1"/>
              <a:t>uma</a:t>
            </a:r>
            <a:r>
              <a:rPr lang="en-US" dirty="0"/>
              <a:t> das </a:t>
            </a:r>
            <a:r>
              <a:rPr lang="en-US" dirty="0" err="1"/>
              <a:t>maiores</a:t>
            </a:r>
            <a:r>
              <a:rPr lang="en-US" dirty="0"/>
              <a:t> exchanges de </a:t>
            </a:r>
            <a:r>
              <a:rPr lang="en-US" dirty="0" err="1"/>
              <a:t>criptomoedas</a:t>
            </a:r>
            <a:r>
              <a:rPr lang="en-US" dirty="0"/>
              <a:t> </a:t>
            </a:r>
            <a:r>
              <a:rPr lang="en-US" dirty="0" err="1"/>
              <a:t>está</a:t>
            </a:r>
            <a:r>
              <a:rPr lang="en-US" dirty="0"/>
              <a:t> a </a:t>
            </a:r>
            <a:r>
              <a:rPr lang="en-US" dirty="0" err="1"/>
              <a:t>afetar</a:t>
            </a:r>
            <a:r>
              <a:rPr lang="en-US" dirty="0"/>
              <a:t> </a:t>
            </a:r>
            <a:r>
              <a:rPr lang="en-US" dirty="0" err="1"/>
              <a:t>todo</a:t>
            </a:r>
            <a:r>
              <a:rPr lang="en-US" dirty="0"/>
              <a:t> o </a:t>
            </a:r>
            <a:r>
              <a:rPr lang="en-US" dirty="0" err="1"/>
              <a:t>mercado</a:t>
            </a:r>
            <a:r>
              <a:rPr lang="en-US" dirty="0"/>
              <a:t> de exchanges de </a:t>
            </a:r>
            <a:r>
              <a:rPr lang="en-US" dirty="0" err="1"/>
              <a:t>criptomoedas</a:t>
            </a:r>
            <a:r>
              <a:rPr lang="en-US" dirty="0"/>
              <a:t> e a </a:t>
            </a:r>
            <a:r>
              <a:rPr lang="en-US" dirty="0" err="1"/>
              <a:t>proteção</a:t>
            </a:r>
            <a:r>
              <a:rPr lang="en-US" dirty="0"/>
              <a:t> do </a:t>
            </a:r>
            <a:r>
              <a:rPr lang="en-US" dirty="0" err="1"/>
              <a:t>consumidor</a:t>
            </a:r>
            <a:r>
              <a:rPr lang="en-US" dirty="0"/>
              <a:t> nesses </a:t>
            </a:r>
            <a:r>
              <a:rPr lang="en-US" dirty="0" err="1"/>
              <a:t>casos</a:t>
            </a:r>
            <a:r>
              <a:rPr lang="en-US" dirty="0"/>
              <a:t>. No </a:t>
            </a:r>
            <a:r>
              <a:rPr lang="en-US" dirty="0" err="1"/>
              <a:t>início</a:t>
            </a:r>
            <a:r>
              <a:rPr lang="en-US" dirty="0"/>
              <a:t> de 2023, a </a:t>
            </a:r>
            <a:r>
              <a:rPr lang="en-US" dirty="0" err="1"/>
              <a:t>liquidação</a:t>
            </a:r>
            <a:r>
              <a:rPr lang="en-US" dirty="0"/>
              <a:t> da </a:t>
            </a:r>
            <a:r>
              <a:rPr lang="en-US" dirty="0" err="1"/>
              <a:t>bolsa</a:t>
            </a:r>
            <a:r>
              <a:rPr lang="en-US" dirty="0"/>
              <a:t> de </a:t>
            </a:r>
            <a:r>
              <a:rPr lang="en-US" dirty="0" err="1"/>
              <a:t>criptomoedas</a:t>
            </a:r>
            <a:r>
              <a:rPr lang="en-US" dirty="0"/>
              <a:t> FTX com </a:t>
            </a:r>
            <a:r>
              <a:rPr lang="en-US" dirty="0" err="1"/>
              <a:t>sede</a:t>
            </a:r>
            <a:r>
              <a:rPr lang="en-US" dirty="0"/>
              <a:t> </a:t>
            </a:r>
            <a:r>
              <a:rPr lang="en-US" dirty="0" err="1"/>
              <a:t>nas</a:t>
            </a:r>
            <a:r>
              <a:rPr lang="en-US" dirty="0"/>
              <a:t> Bahamas </a:t>
            </a:r>
            <a:r>
              <a:rPr lang="en-US" dirty="0" err="1"/>
              <a:t>ainda</a:t>
            </a:r>
            <a:r>
              <a:rPr lang="en-US" dirty="0"/>
              <a:t> </a:t>
            </a:r>
            <a:r>
              <a:rPr lang="en-US" dirty="0" err="1"/>
              <a:t>está</a:t>
            </a:r>
            <a:r>
              <a:rPr lang="en-US" dirty="0"/>
              <a:t> </a:t>
            </a:r>
            <a:r>
              <a:rPr lang="en-US" dirty="0" err="1"/>
              <a:t>em</a:t>
            </a:r>
            <a:r>
              <a:rPr lang="en-US" dirty="0"/>
              <a:t> </a:t>
            </a:r>
            <a:r>
              <a:rPr lang="en-US" dirty="0" err="1"/>
              <a:t>andamento</a:t>
            </a:r>
            <a:r>
              <a:rPr lang="en-US" dirty="0"/>
              <a:t>. O </a:t>
            </a:r>
            <a:r>
              <a:rPr lang="en-US" dirty="0" err="1"/>
              <a:t>colapso</a:t>
            </a:r>
            <a:r>
              <a:rPr lang="en-US" dirty="0"/>
              <a:t> da FTX </a:t>
            </a:r>
            <a:r>
              <a:rPr lang="en-US" dirty="0" err="1"/>
              <a:t>foi</a:t>
            </a:r>
            <a:r>
              <a:rPr lang="en-US" dirty="0"/>
              <a:t> </a:t>
            </a:r>
            <a:r>
              <a:rPr lang="en-US" dirty="0" err="1"/>
              <a:t>causado</a:t>
            </a:r>
            <a:r>
              <a:rPr lang="en-US" dirty="0"/>
              <a:t> </a:t>
            </a:r>
            <a:r>
              <a:rPr lang="en-US" dirty="0" err="1"/>
              <a:t>por</a:t>
            </a:r>
            <a:r>
              <a:rPr lang="en-US" dirty="0"/>
              <a:t> </a:t>
            </a:r>
            <a:r>
              <a:rPr lang="en-US" dirty="0" err="1"/>
              <a:t>uma</a:t>
            </a:r>
            <a:r>
              <a:rPr lang="en-US" dirty="0"/>
              <a:t> </a:t>
            </a:r>
            <a:r>
              <a:rPr lang="en-US" dirty="0" err="1"/>
              <a:t>crise</a:t>
            </a:r>
            <a:r>
              <a:rPr lang="en-US" dirty="0"/>
              <a:t> de </a:t>
            </a:r>
            <a:r>
              <a:rPr lang="en-US" dirty="0" err="1"/>
              <a:t>liquidez</a:t>
            </a:r>
            <a:r>
              <a:rPr lang="en-US" dirty="0"/>
              <a:t> do token da </a:t>
            </a:r>
            <a:r>
              <a:rPr lang="en-US" dirty="0" err="1"/>
              <a:t>empresa</a:t>
            </a:r>
            <a:r>
              <a:rPr lang="en-US" dirty="0"/>
              <a:t> (FTT) e </a:t>
            </a:r>
            <a:r>
              <a:rPr lang="en-US" dirty="0" err="1"/>
              <a:t>uso</a:t>
            </a:r>
            <a:r>
              <a:rPr lang="en-US" dirty="0"/>
              <a:t> </a:t>
            </a:r>
            <a:r>
              <a:rPr lang="en-US" dirty="0" err="1"/>
              <a:t>ilegal</a:t>
            </a:r>
            <a:r>
              <a:rPr lang="en-US" dirty="0"/>
              <a:t> de </a:t>
            </a:r>
            <a:r>
              <a:rPr lang="en-US" dirty="0" err="1"/>
              <a:t>fundos</a:t>
            </a:r>
            <a:r>
              <a:rPr lang="en-US" dirty="0"/>
              <a:t> de </a:t>
            </a:r>
            <a:r>
              <a:rPr lang="en-US" dirty="0" err="1"/>
              <a:t>clientes</a:t>
            </a:r>
            <a:r>
              <a:rPr lang="en-US" dirty="0"/>
              <a:t> </a:t>
            </a:r>
            <a:r>
              <a:rPr lang="en-US" dirty="0" err="1"/>
              <a:t>em</a:t>
            </a:r>
            <a:r>
              <a:rPr lang="en-US" dirty="0"/>
              <a:t> </a:t>
            </a:r>
            <a:r>
              <a:rPr lang="en-US" dirty="0" err="1"/>
              <a:t>segundo</a:t>
            </a:r>
            <a:r>
              <a:rPr lang="en-US" dirty="0"/>
              <a:t> </a:t>
            </a:r>
            <a:r>
              <a:rPr lang="en-US" dirty="0" err="1"/>
              <a:t>plano</a:t>
            </a:r>
            <a:r>
              <a:rPr lang="en-US" dirty="0"/>
              <a:t>. </a:t>
            </a:r>
            <a:r>
              <a:rPr lang="en-US" dirty="0" err="1"/>
              <a:t>Os</a:t>
            </a:r>
            <a:r>
              <a:rPr lang="en-US" dirty="0"/>
              <a:t> </a:t>
            </a:r>
            <a:r>
              <a:rPr lang="en-US" dirty="0" err="1"/>
              <a:t>efeitos</a:t>
            </a:r>
            <a:r>
              <a:rPr lang="en-US" dirty="0"/>
              <a:t> de </a:t>
            </a:r>
            <a:r>
              <a:rPr lang="en-US" dirty="0" err="1"/>
              <a:t>contágio</a:t>
            </a:r>
            <a:r>
              <a:rPr lang="en-US" dirty="0"/>
              <a:t> no </a:t>
            </a:r>
            <a:r>
              <a:rPr lang="en-US" dirty="0" err="1"/>
              <a:t>mundo</a:t>
            </a:r>
            <a:r>
              <a:rPr lang="en-US" dirty="0"/>
              <a:t> das </a:t>
            </a:r>
            <a:r>
              <a:rPr lang="en-US" dirty="0" err="1"/>
              <a:t>criptomoedas</a:t>
            </a:r>
            <a:r>
              <a:rPr lang="en-US" dirty="0"/>
              <a:t> e </a:t>
            </a:r>
            <a:r>
              <a:rPr lang="en-US" dirty="0" err="1"/>
              <a:t>especificamente</a:t>
            </a:r>
            <a:r>
              <a:rPr lang="en-US" dirty="0"/>
              <a:t> entre as exchanges </a:t>
            </a:r>
            <a:r>
              <a:rPr lang="en-US" dirty="0" err="1"/>
              <a:t>não</a:t>
            </a:r>
            <a:r>
              <a:rPr lang="en-US" dirty="0"/>
              <a:t> </a:t>
            </a:r>
            <a:r>
              <a:rPr lang="en-US" dirty="0" err="1"/>
              <a:t>podem</a:t>
            </a:r>
            <a:r>
              <a:rPr lang="en-US" dirty="0"/>
              <a:t> </a:t>
            </a:r>
            <a:r>
              <a:rPr lang="en-US" dirty="0" err="1"/>
              <a:t>ser</a:t>
            </a:r>
            <a:r>
              <a:rPr lang="en-US" dirty="0"/>
              <a:t> </a:t>
            </a:r>
            <a:r>
              <a:rPr lang="en-US" dirty="0" err="1"/>
              <a:t>negados</a:t>
            </a:r>
            <a:r>
              <a:rPr lang="en-US" dirty="0"/>
              <a:t> e </a:t>
            </a:r>
            <a:r>
              <a:rPr lang="en-US" dirty="0" err="1"/>
              <a:t>foram</a:t>
            </a:r>
            <a:r>
              <a:rPr lang="en-US" dirty="0"/>
              <a:t> </a:t>
            </a:r>
            <a:r>
              <a:rPr lang="en-US" dirty="0" err="1"/>
              <a:t>observados</a:t>
            </a:r>
            <a:r>
              <a:rPr lang="en-US" dirty="0"/>
              <a:t> </a:t>
            </a:r>
            <a:r>
              <a:rPr lang="en-US" dirty="0" err="1"/>
              <a:t>em</a:t>
            </a:r>
            <a:r>
              <a:rPr lang="en-US" dirty="0"/>
              <a:t> </a:t>
            </a:r>
            <a:r>
              <a:rPr lang="en-US" dirty="0" err="1"/>
              <a:t>diferentes</a:t>
            </a:r>
            <a:r>
              <a:rPr lang="en-US" dirty="0"/>
              <a:t> </a:t>
            </a:r>
            <a:r>
              <a:rPr lang="en-US" dirty="0" err="1"/>
              <a:t>mercados</a:t>
            </a:r>
            <a:r>
              <a:rPr lang="en-US" dirty="0"/>
              <a:t> de </a:t>
            </a:r>
            <a:r>
              <a:rPr lang="en-US" dirty="0" err="1"/>
              <a:t>baixa</a:t>
            </a:r>
            <a:r>
              <a:rPr lang="en-US" dirty="0"/>
              <a:t> e crises.</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344960"/>
            <a:ext cx="3049154" cy="4643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rPr>
              <a:t>A </a:t>
            </a:r>
            <a:r>
              <a:rPr lang="en-US" sz="1100" dirty="0" err="1">
                <a:solidFill>
                  <a:srgbClr val="000000"/>
                </a:solidFill>
                <a:latin typeface="Calibri" panose="020F0502020204030204" pitchFamily="34" charset="0"/>
              </a:rPr>
              <a:t>administração</a:t>
            </a:r>
            <a:r>
              <a:rPr lang="en-US" sz="1100" dirty="0">
                <a:solidFill>
                  <a:srgbClr val="000000"/>
                </a:solidFill>
                <a:latin typeface="Calibri" panose="020F0502020204030204" pitchFamily="34" charset="0"/>
              </a:rPr>
              <a:t> do Mt. </a:t>
            </a:r>
            <a:r>
              <a:rPr lang="en-US" sz="1100" dirty="0" err="1">
                <a:solidFill>
                  <a:srgbClr val="000000"/>
                </a:solidFill>
                <a:latin typeface="Calibri" panose="020F0502020204030204" pitchFamily="34" charset="0"/>
              </a:rPr>
              <a:t>Gox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alegou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conhecimento</a:t>
            </a:r>
            <a:r>
              <a:rPr lang="en-US" sz="1100" dirty="0">
                <a:solidFill>
                  <a:srgbClr val="000000"/>
                </a:solidFill>
                <a:latin typeface="Calibri" panose="020F0502020204030204" pitchFamily="34" charset="0"/>
              </a:rPr>
              <a:t> dos </a:t>
            </a:r>
            <a:r>
              <a:rPr lang="en-US" sz="1100" dirty="0" err="1">
                <a:solidFill>
                  <a:srgbClr val="000000"/>
                </a:solidFill>
                <a:latin typeface="Calibri" panose="020F0502020204030204" pitchFamily="34" charset="0"/>
              </a:rPr>
              <a:t>fundos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perdidos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Karpelès</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sucessor</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McCaleb</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fato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acusado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fraude</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peculato</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entanto</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consequências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judiciais</a:t>
            </a:r>
            <a:r>
              <a:rPr lang="en-US" sz="1100" dirty="0">
                <a:solidFill>
                  <a:srgbClr val="000000"/>
                </a:solidFill>
                <a:latin typeface="Calibri" panose="020F0502020204030204" pitchFamily="34" charset="0"/>
              </a:rPr>
              <a:t>) do hack </a:t>
            </a:r>
            <a:r>
              <a:rPr lang="en-US" sz="1100" dirty="0" err="1">
                <a:solidFill>
                  <a:srgbClr val="000000"/>
                </a:solidFill>
                <a:latin typeface="Calibri" panose="020F0502020204030204" pitchFamily="34" charset="0"/>
              </a:rPr>
              <a:t>ainda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chegaram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usuários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podem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esperar</a:t>
            </a:r>
            <a:r>
              <a:rPr lang="en-US" sz="1100" dirty="0">
                <a:solidFill>
                  <a:srgbClr val="000000"/>
                </a:solidFill>
                <a:latin typeface="Calibri" panose="020F0502020204030204" pitchFamily="34" charset="0"/>
              </a:rPr>
              <a:t> um </a:t>
            </a:r>
            <a:r>
              <a:rPr lang="en-US" sz="1100" dirty="0" err="1">
                <a:solidFill>
                  <a:srgbClr val="000000"/>
                </a:solidFill>
                <a:latin typeface="Calibri" panose="020F0502020204030204" pitchFamily="34" charset="0"/>
              </a:rPr>
              <a:t>certo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retorno</a:t>
            </a:r>
            <a:r>
              <a:rPr lang="en-US" sz="1100" dirty="0">
                <a:solidFill>
                  <a:srgbClr val="000000"/>
                </a:solidFill>
                <a:latin typeface="Calibri" panose="020F0502020204030204" pitchFamily="34" charset="0"/>
              </a:rPr>
              <a:t> dos </a:t>
            </a:r>
            <a:r>
              <a:rPr lang="en-US" sz="1100" dirty="0" err="1">
                <a:solidFill>
                  <a:srgbClr val="000000"/>
                </a:solidFill>
                <a:latin typeface="Calibri" panose="020F0502020204030204" pitchFamily="34" charset="0"/>
              </a:rPr>
              <a:t>seus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perdidos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forma de USD, no </a:t>
            </a:r>
            <a:r>
              <a:rPr lang="en-US" sz="1100" dirty="0" err="1">
                <a:solidFill>
                  <a:srgbClr val="000000"/>
                </a:solidFill>
                <a:latin typeface="Calibri" panose="020F0502020204030204" pitchFamily="34" charset="0"/>
              </a:rPr>
              <a:t>entanto</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lucro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perdido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seus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bitcoins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desde</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compra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reembolsado</a:t>
            </a:r>
            <a:r>
              <a:rPr lang="en-US" sz="1100" dirty="0">
                <a:solidFill>
                  <a:srgbClr val="000000"/>
                </a:solidFill>
                <a:latin typeface="Calibri" panose="020F0502020204030204" pitchFamily="34" charset="0"/>
              </a:rPr>
              <a:t>.</a:t>
            </a:r>
          </a:p>
          <a:p>
            <a:pPr algn="just"/>
            <a:r>
              <a:rPr lang="en-US" sz="1100" dirty="0">
                <a:solidFill>
                  <a:srgbClr val="000000"/>
                </a:solidFill>
                <a:latin typeface="Calibri" panose="020F0502020204030204" pitchFamily="34" charset="0"/>
              </a:rPr>
              <a:t> </a:t>
            </a:r>
          </a:p>
          <a:p>
            <a:pPr algn="just"/>
            <a:r>
              <a:rPr lang="en-US" sz="1100" dirty="0">
                <a:solidFill>
                  <a:srgbClr val="000000"/>
                </a:solidFill>
                <a:latin typeface="Calibri" panose="020F0502020204030204" pitchFamily="34" charset="0"/>
              </a:rPr>
              <a:t>O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de Mt. </a:t>
            </a:r>
            <a:r>
              <a:rPr lang="en-US" sz="1100" dirty="0" err="1">
                <a:solidFill>
                  <a:srgbClr val="000000"/>
                </a:solidFill>
                <a:latin typeface="Calibri" panose="020F0502020204030204" pitchFamily="34" charset="0"/>
              </a:rPr>
              <a:t>Gox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destaca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perfeitamente</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cenário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risco</a:t>
            </a:r>
            <a:r>
              <a:rPr lang="en-US" sz="1100" dirty="0">
                <a:solidFill>
                  <a:srgbClr val="000000"/>
                </a:solidFill>
                <a:latin typeface="Calibri" panose="020F0502020204030204" pitchFamily="34" charset="0"/>
              </a:rPr>
              <a:t> das exchanges </a:t>
            </a:r>
            <a:r>
              <a:rPr lang="en-US" sz="1100" dirty="0" err="1">
                <a:solidFill>
                  <a:srgbClr val="000000"/>
                </a:solidFill>
                <a:latin typeface="Calibri" panose="020F0502020204030204" pitchFamily="34" charset="0"/>
              </a:rPr>
              <a:t>centralizadas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reintroduzidas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visão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dinheiro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descentralizada</a:t>
            </a:r>
            <a:r>
              <a:rPr lang="en-US" sz="1100" dirty="0">
                <a:solidFill>
                  <a:srgbClr val="000000"/>
                </a:solidFill>
                <a:latin typeface="Calibri" panose="020F0502020204030204" pitchFamily="34" charset="0"/>
              </a:rPr>
              <a:t>. Mt. </a:t>
            </a:r>
            <a:r>
              <a:rPr lang="en-US" sz="1100" dirty="0" err="1">
                <a:solidFill>
                  <a:srgbClr val="000000"/>
                </a:solidFill>
                <a:latin typeface="Calibri" panose="020F0502020204030204" pitchFamily="34" charset="0"/>
              </a:rPr>
              <a:t>Gox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apenas</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notável</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trocas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criptografia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tarde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processadas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vários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motivos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má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conduta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negócios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regulamentação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só</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cresceu</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partir</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exemplos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negativos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o Mt. </a:t>
            </a:r>
            <a:r>
              <a:rPr lang="en-US" sz="1100" dirty="0" err="1">
                <a:solidFill>
                  <a:srgbClr val="000000"/>
                </a:solidFill>
                <a:latin typeface="Calibri" panose="020F0502020204030204" pitchFamily="34" charset="0"/>
              </a:rPr>
              <a:t>Gox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Medidas</a:t>
            </a:r>
            <a:r>
              <a:rPr lang="en-US" sz="1100" dirty="0">
                <a:solidFill>
                  <a:srgbClr val="000000"/>
                </a:solidFill>
                <a:latin typeface="Calibri" panose="020F0502020204030204" pitchFamily="34" charset="0"/>
              </a:rPr>
              <a:t>, leis e </a:t>
            </a:r>
            <a:r>
              <a:rPr lang="en-US" sz="1100" dirty="0" err="1">
                <a:solidFill>
                  <a:srgbClr val="000000"/>
                </a:solidFill>
                <a:latin typeface="Calibri" panose="020F0502020204030204" pitchFamily="34" charset="0"/>
              </a:rPr>
              <a:t>códigos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conduta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equivalentes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já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existem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finanças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tradicionais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foram</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ainda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devem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introduzidos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DeFi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Gox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serviu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lição</a:t>
            </a:r>
            <a:r>
              <a:rPr lang="en-US" sz="1100" dirty="0">
                <a:solidFill>
                  <a:srgbClr val="000000"/>
                </a:solidFill>
                <a:latin typeface="Calibri" panose="020F0502020204030204" pitchFamily="34" charset="0"/>
              </a:rPr>
              <a:t> dolorosa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origem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ao</a:t>
            </a:r>
            <a:r>
              <a:rPr lang="en-US" sz="1100" dirty="0">
                <a:solidFill>
                  <a:srgbClr val="000000"/>
                </a:solidFill>
                <a:latin typeface="Calibri" panose="020F0502020204030204" pitchFamily="34" charset="0"/>
              </a:rPr>
              <a:t> credo dos </a:t>
            </a:r>
            <a:r>
              <a:rPr lang="en-US" sz="1100" dirty="0" err="1">
                <a:solidFill>
                  <a:srgbClr val="000000"/>
                </a:solidFill>
                <a:latin typeface="Calibri" panose="020F0502020204030204" pitchFamily="34" charset="0"/>
              </a:rPr>
              <a:t>Bitcoiners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pregando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suas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chaves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suas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O credo </a:t>
            </a:r>
            <a:r>
              <a:rPr lang="en-US" sz="1100" dirty="0" err="1">
                <a:solidFill>
                  <a:srgbClr val="000000"/>
                </a:solidFill>
                <a:latin typeface="Calibri" panose="020F0502020204030204" pitchFamily="34" charset="0"/>
              </a:rPr>
              <a:t>também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provou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sábio</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desenvolvimento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recente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torno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maiores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bolsas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mundo</a:t>
            </a:r>
            <a:r>
              <a:rPr lang="en-US" sz="1100" dirty="0">
                <a:solidFill>
                  <a:srgbClr val="000000"/>
                </a:solidFill>
                <a:latin typeface="Calibri" panose="020F0502020204030204" pitchFamily="34" charset="0"/>
              </a:rPr>
              <a:t>, a FTX, </a:t>
            </a:r>
            <a:r>
              <a:rPr lang="en-US" sz="1100" dirty="0" err="1">
                <a:solidFill>
                  <a:srgbClr val="000000"/>
                </a:solidFill>
                <a:latin typeface="Calibri" panose="020F0502020204030204" pitchFamily="34" charset="0"/>
              </a:rPr>
              <a:t>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eles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também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pediram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falência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devido</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operações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comerciais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fraudulentas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envolvendo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clientes</a:t>
            </a:r>
            <a:r>
              <a:rPr lang="en-US" sz="1100" dirty="0">
                <a:solidFill>
                  <a:srgbClr val="000000"/>
                </a:solidFill>
                <a:latin typeface="Calibri" panose="020F0502020204030204" pitchFamily="34" charset="0"/>
              </a:rPr>
              <a:t>.</a:t>
            </a: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653040"/>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980070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127</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564478" y="668129"/>
            <a:ext cx="6390278" cy="64745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rPr>
              <a:t>Intercâmbios</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pelo</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mundo</a:t>
            </a:r>
            <a:endParaRPr lang="en-US" sz="1100" b="1" dirty="0">
              <a:solidFill>
                <a:srgbClr val="F79037"/>
              </a:solidFill>
              <a:latin typeface="Calibri" panose="020F0502020204030204" pitchFamily="34" charset="0"/>
            </a:endParaRPr>
          </a:p>
          <a:p>
            <a:pPr algn="just">
              <a:tabLst>
                <a:tab pos="93663" algn="l"/>
              </a:tabLst>
            </a:pPr>
            <a:r>
              <a:rPr lang="en-US" sz="1100" dirty="0">
                <a:solidFill>
                  <a:srgbClr val="000000"/>
                </a:solidFill>
                <a:latin typeface="Calibri" panose="020F0502020204030204" pitchFamily="34" charset="0"/>
              </a:rPr>
              <a:t>De </a:t>
            </a:r>
            <a:r>
              <a:rPr lang="en-US" sz="1100" dirty="0" err="1">
                <a:solidFill>
                  <a:srgbClr val="000000"/>
                </a:solidFill>
                <a:latin typeface="Calibri" panose="020F0502020204030204" pitchFamily="34" charset="0"/>
              </a:rPr>
              <a:t>acordo</a:t>
            </a:r>
            <a:r>
              <a:rPr lang="en-US" sz="1100" dirty="0">
                <a:solidFill>
                  <a:srgbClr val="000000"/>
                </a:solidFill>
                <a:latin typeface="Calibri" panose="020F0502020204030204" pitchFamily="34" charset="0"/>
              </a:rPr>
              <a:t> com o </a:t>
            </a:r>
            <a:r>
              <a:rPr lang="en-US" sz="1100" dirty="0" err="1">
                <a:solidFill>
                  <a:srgbClr val="000000"/>
                </a:solidFill>
                <a:latin typeface="Calibri" panose="020F0502020204030204" pitchFamily="34" charset="0"/>
              </a:rPr>
              <a:t>CoinMarketCap</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existem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de 13.000 exchanges </a:t>
            </a:r>
            <a:r>
              <a:rPr lang="en-US" sz="1100" dirty="0" err="1">
                <a:solidFill>
                  <a:srgbClr val="000000"/>
                </a:solidFill>
                <a:latin typeface="Calibri" panose="020F0502020204030204" pitchFamily="34" charset="0"/>
              </a:rPr>
              <a:t>listadas</a:t>
            </a:r>
            <a:r>
              <a:rPr lang="en-US" sz="1100" dirty="0">
                <a:solidFill>
                  <a:srgbClr val="000000"/>
                </a:solidFill>
                <a:latin typeface="Calibri" panose="020F0502020204030204" pitchFamily="34" charset="0"/>
              </a:rPr>
              <a:t> com </a:t>
            </a:r>
            <a:r>
              <a:rPr lang="en-US" sz="1100" dirty="0" err="1">
                <a:solidFill>
                  <a:srgbClr val="000000"/>
                </a:solidFill>
                <a:latin typeface="Calibri" panose="020F0502020204030204" pitchFamily="34" charset="0"/>
              </a:rPr>
              <a:t>tendência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crescimento</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jurisdições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começam</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regulamentar</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estabelecer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regras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específicas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funcionamento</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bolsas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Coréia</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Sul</a:t>
            </a:r>
            <a:r>
              <a:rPr lang="en-US" sz="1100" dirty="0">
                <a:solidFill>
                  <a:srgbClr val="000000"/>
                </a:solidFill>
                <a:latin typeface="Calibri" panose="020F0502020204030204" pitchFamily="34" charset="0"/>
              </a:rPr>
              <a:t> e o </a:t>
            </a:r>
            <a:r>
              <a:rPr lang="en-US" sz="1100" dirty="0" err="1">
                <a:solidFill>
                  <a:srgbClr val="000000"/>
                </a:solidFill>
                <a:latin typeface="Calibri" panose="020F0502020204030204" pitchFamily="34" charset="0"/>
              </a:rPr>
              <a:t>Japão</a:t>
            </a:r>
            <a:r>
              <a:rPr lang="en-US" sz="1100" dirty="0">
                <a:solidFill>
                  <a:srgbClr val="000000"/>
                </a:solidFill>
                <a:latin typeface="Calibri" panose="020F0502020204030204" pitchFamily="34" charset="0"/>
              </a:rPr>
              <a:t> são </a:t>
            </a:r>
            <a:r>
              <a:rPr lang="en-US" sz="1100" dirty="0" err="1">
                <a:solidFill>
                  <a:srgbClr val="000000"/>
                </a:solidFill>
                <a:latin typeface="Calibri" panose="020F0502020204030204" pitchFamily="34" charset="0"/>
              </a:rPr>
              <a:t>bastante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progressistas</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abertos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essas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plataformas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cumpram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certas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regras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focadas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transparência</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prevenção</a:t>
            </a:r>
            <a:r>
              <a:rPr lang="en-US" sz="1100" dirty="0">
                <a:solidFill>
                  <a:srgbClr val="000000"/>
                </a:solidFill>
                <a:latin typeface="Calibri" panose="020F0502020204030204" pitchFamily="34" charset="0"/>
              </a:rPr>
              <a:t> da </a:t>
            </a:r>
            <a:r>
              <a:rPr lang="en-US" sz="1100" dirty="0" err="1">
                <a:solidFill>
                  <a:srgbClr val="000000"/>
                </a:solidFill>
                <a:latin typeface="Calibri" panose="020F0502020204030204" pitchFamily="34" charset="0"/>
              </a:rPr>
              <a:t>lavagem</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dinheiro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Suíça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Estónia</a:t>
            </a:r>
            <a:r>
              <a:rPr lang="en-US" sz="1100" dirty="0">
                <a:solidFill>
                  <a:srgbClr val="000000"/>
                </a:solidFill>
                <a:latin typeface="Calibri" panose="020F0502020204030204" pitchFamily="34" charset="0"/>
              </a:rPr>
              <a:t> e Malta são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facilidades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oferecem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hora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estabelecer</a:t>
            </a:r>
            <a:r>
              <a:rPr lang="en-US" sz="1100" dirty="0">
                <a:solidFill>
                  <a:srgbClr val="000000"/>
                </a:solidFill>
                <a:latin typeface="Calibri" panose="020F0502020204030204" pitchFamily="34" charset="0"/>
              </a:rPr>
              <a:t> exchanges e outros </a:t>
            </a:r>
            <a:r>
              <a:rPr lang="en-US" sz="1100" dirty="0" err="1">
                <a:solidFill>
                  <a:srgbClr val="000000"/>
                </a:solidFill>
                <a:latin typeface="Calibri" panose="020F0502020204030204" pitchFamily="34" charset="0"/>
              </a:rPr>
              <a:t>projetos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baseados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possuem</a:t>
            </a:r>
            <a:r>
              <a:rPr lang="en-US" sz="1100" dirty="0">
                <a:solidFill>
                  <a:srgbClr val="000000"/>
                </a:solidFill>
                <a:latin typeface="Calibri" panose="020F0502020204030204" pitchFamily="34" charset="0"/>
              </a:rPr>
              <a:t> leis </a:t>
            </a:r>
            <a:r>
              <a:rPr lang="en-US" sz="1100" dirty="0" err="1">
                <a:solidFill>
                  <a:srgbClr val="000000"/>
                </a:solidFill>
                <a:latin typeface="Calibri" panose="020F0502020204030204" pitchFamily="34" charset="0"/>
              </a:rPr>
              <a:t>claras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devem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cumpridas</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visam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proteger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usuários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Estados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Unidos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apóiam</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controlam</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bolsas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embora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tenham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regras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claras</a:t>
            </a:r>
            <a:r>
              <a:rPr lang="en-US" sz="1100" dirty="0">
                <a:solidFill>
                  <a:srgbClr val="000000"/>
                </a:solidFill>
                <a:latin typeface="Calibri" panose="020F0502020204030204" pitchFamily="34" charset="0"/>
              </a:rPr>
              <a:t> a favor </a:t>
            </a:r>
            <a:r>
              <a:rPr lang="en-US" sz="1100" dirty="0" err="1">
                <a:solidFill>
                  <a:srgbClr val="000000"/>
                </a:solidFill>
                <a:latin typeface="Calibri" panose="020F0502020204030204" pitchFamily="34" charset="0"/>
              </a:rPr>
              <a:t>ou</a:t>
            </a:r>
            <a:r>
              <a:rPr lang="en-US" sz="1100" dirty="0">
                <a:solidFill>
                  <a:srgbClr val="000000"/>
                </a:solidFill>
                <a:latin typeface="Calibri" panose="020F0502020204030204" pitchFamily="34" charset="0"/>
              </a:rPr>
              <a:t> contra, e a </a:t>
            </a:r>
            <a:r>
              <a:rPr lang="en-US" sz="1100" dirty="0" err="1">
                <a:solidFill>
                  <a:srgbClr val="000000"/>
                </a:solidFill>
                <a:latin typeface="Calibri" panose="020F0502020204030204" pitchFamily="34" charset="0"/>
              </a:rPr>
              <a:t>posição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bastante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ambígua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apesar</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bolsas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terem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permissão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operar</a:t>
            </a:r>
            <a:r>
              <a:rPr lang="en-US" sz="1100" dirty="0">
                <a:solidFill>
                  <a:srgbClr val="000000"/>
                </a:solidFill>
                <a:latin typeface="Calibri" panose="020F0502020204030204" pitchFamily="34" charset="0"/>
              </a:rPr>
              <a:t>.</a:t>
            </a:r>
          </a:p>
          <a:p>
            <a:pPr algn="just">
              <a:tabLst>
                <a:tab pos="93663" algn="l"/>
              </a:tabLst>
            </a:pPr>
            <a:r>
              <a:rPr lang="en-US" sz="1100" dirty="0">
                <a:solidFill>
                  <a:srgbClr val="000000"/>
                </a:solidFill>
                <a:latin typeface="Calibri" panose="020F0502020204030204" pitchFamily="34" charset="0"/>
              </a:rPr>
              <a:t> </a:t>
            </a:r>
          </a:p>
          <a:p>
            <a:pPr algn="just">
              <a:tabLst>
                <a:tab pos="93663" algn="l"/>
              </a:tabLst>
            </a:pPr>
            <a:r>
              <a:rPr lang="en-US" sz="1100" b="1" dirty="0" err="1">
                <a:solidFill>
                  <a:srgbClr val="F79037"/>
                </a:solidFill>
                <a:latin typeface="Calibri" panose="020F0502020204030204" pitchFamily="34" charset="0"/>
              </a:rPr>
              <a:t>Intercâmbios</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na</a:t>
            </a:r>
            <a:r>
              <a:rPr lang="en-US" sz="1100" b="1" dirty="0">
                <a:solidFill>
                  <a:srgbClr val="F79037"/>
                </a:solidFill>
                <a:latin typeface="Calibri" panose="020F0502020204030204" pitchFamily="34" charset="0"/>
              </a:rPr>
              <a:t> Europa</a:t>
            </a:r>
          </a:p>
          <a:p>
            <a:pPr algn="just">
              <a:tabLst>
                <a:tab pos="93663" algn="l"/>
              </a:tabLst>
            </a:pPr>
            <a:r>
              <a:rPr lang="en-US" sz="1100" dirty="0" err="1">
                <a:solidFill>
                  <a:srgbClr val="000000"/>
                </a:solidFill>
                <a:latin typeface="Calibri" panose="020F0502020204030204" pitchFamily="34" charset="0"/>
              </a:rPr>
              <a:t>Bitstamp</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primeira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bolsa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desenvolvida</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sediada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Europa e </a:t>
            </a:r>
            <a:r>
              <a:rPr lang="en-US" sz="1100" dirty="0" err="1">
                <a:solidFill>
                  <a:srgbClr val="000000"/>
                </a:solidFill>
                <a:latin typeface="Calibri" panose="020F0502020204030204" pitchFamily="34" charset="0"/>
              </a:rPr>
              <a:t>localizada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Luxemburgo</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Nejc</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Kodric</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2011.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altamente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valorizada</a:t>
            </a:r>
            <a:r>
              <a:rPr lang="en-US" sz="1100" dirty="0">
                <a:solidFill>
                  <a:srgbClr val="000000"/>
                </a:solidFill>
                <a:latin typeface="Calibri" panose="020F0502020204030204" pitchFamily="34" charset="0"/>
              </a:rPr>
              <a:t> e opera </a:t>
            </a:r>
            <a:r>
              <a:rPr lang="en-US" sz="1100" dirty="0" err="1">
                <a:solidFill>
                  <a:srgbClr val="000000"/>
                </a:solidFill>
                <a:latin typeface="Calibri" panose="020F0502020204030204" pitchFamily="34" charset="0"/>
              </a:rPr>
              <a:t>globalmente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LocationBitcoins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bolsa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europeia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conceituada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hoje</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aquela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movimenta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maiores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suas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operações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comerciais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nível</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europeu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pelos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irmãos</a:t>
            </a:r>
            <a:r>
              <a:rPr lang="en-US" sz="1100" dirty="0">
                <a:solidFill>
                  <a:srgbClr val="000000"/>
                </a:solidFill>
                <a:latin typeface="Calibri" panose="020F0502020204030204" pitchFamily="34" charset="0"/>
              </a:rPr>
              <a:t> Nicholas e </a:t>
            </a:r>
            <a:r>
              <a:rPr lang="en-US" sz="1100" dirty="0" err="1">
                <a:solidFill>
                  <a:srgbClr val="000000"/>
                </a:solidFill>
                <a:latin typeface="Calibri" panose="020F0502020204030204" pitchFamily="34" charset="0"/>
              </a:rPr>
              <a:t>Jeremias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Kangas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Helsínquia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Finlândia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2012. </a:t>
            </a:r>
            <a:r>
              <a:rPr lang="en-US" sz="1100" dirty="0" err="1">
                <a:solidFill>
                  <a:srgbClr val="000000"/>
                </a:solidFill>
                <a:latin typeface="Calibri" panose="020F0502020204030204" pitchFamily="34" charset="0"/>
              </a:rPr>
              <a:t>CEX.io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agência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câmbio</a:t>
            </a:r>
            <a:r>
              <a:rPr lang="en-US" sz="1100" dirty="0">
                <a:solidFill>
                  <a:srgbClr val="000000"/>
                </a:solidFill>
                <a:latin typeface="Calibri" panose="020F0502020204030204" pitchFamily="34" charset="0"/>
              </a:rPr>
              <a:t> com </a:t>
            </a:r>
            <a:r>
              <a:rPr lang="en-US" sz="1100" dirty="0" err="1">
                <a:solidFill>
                  <a:srgbClr val="000000"/>
                </a:solidFill>
                <a:latin typeface="Calibri" panose="020F0502020204030204" pitchFamily="34" charset="0"/>
              </a:rPr>
              <a:t>sede</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Reino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Unido</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2013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Oleksandr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Lutskevych</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CEX.io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conhecida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adicionar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novas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portfólio</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produtos</a:t>
            </a:r>
            <a:r>
              <a:rPr lang="en-US" sz="1100" dirty="0">
                <a:solidFill>
                  <a:srgbClr val="000000"/>
                </a:solidFill>
                <a:latin typeface="Calibri" panose="020F0502020204030204" pitchFamily="34" charset="0"/>
              </a:rPr>
              <a:t> com </a:t>
            </a:r>
            <a:r>
              <a:rPr lang="en-US" sz="1100" dirty="0" err="1">
                <a:solidFill>
                  <a:srgbClr val="000000"/>
                </a:solidFill>
                <a:latin typeface="Calibri" panose="020F0502020204030204" pitchFamily="34" charset="0"/>
              </a:rPr>
              <a:t>frequência</a:t>
            </a:r>
            <a:r>
              <a:rPr lang="en-US" sz="1100" dirty="0">
                <a:solidFill>
                  <a:srgbClr val="000000"/>
                </a:solidFill>
                <a:latin typeface="Calibri" panose="020F0502020204030204" pitchFamily="34" charset="0"/>
              </a:rPr>
              <a:t>.</a:t>
            </a: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r>
              <a:rPr lang="en-US" sz="1100" dirty="0">
                <a:solidFill>
                  <a:srgbClr val="000000"/>
                </a:solidFill>
                <a:latin typeface="Calibri" panose="020F0502020204030204" pitchFamily="34" charset="0"/>
              </a:rPr>
              <a:t> </a:t>
            </a: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endParaRPr lang="en-US" sz="1100" dirty="0">
              <a:solidFill>
                <a:srgbClr val="000000"/>
              </a:solidFill>
              <a:latin typeface="Calibri" panose="020F0502020204030204" pitchFamily="34" charset="0"/>
            </a:endParaRPr>
          </a:p>
          <a:p>
            <a:pPr algn="just">
              <a:tabLst>
                <a:tab pos="93663" algn="l"/>
              </a:tabLst>
            </a:pPr>
            <a:r>
              <a:rPr lang="en-US" sz="1100" b="1" dirty="0" err="1">
                <a:solidFill>
                  <a:srgbClr val="F79037"/>
                </a:solidFill>
                <a:latin typeface="Calibri" panose="020F0502020204030204" pitchFamily="34" charset="0"/>
              </a:rPr>
              <a:t>Intercâmbio</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nos</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Estados</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Unidos</a:t>
            </a:r>
            <a:endParaRPr lang="en-US" sz="1100" b="1" dirty="0">
              <a:solidFill>
                <a:srgbClr val="F79037"/>
              </a:solidFill>
              <a:latin typeface="Calibri" panose="020F0502020204030204" pitchFamily="34" charset="0"/>
            </a:endParaRPr>
          </a:p>
          <a:p>
            <a:pPr algn="just">
              <a:tabLst>
                <a:tab pos="93663" algn="l"/>
              </a:tabLst>
            </a:pPr>
            <a:r>
              <a:rPr lang="en-US" sz="1100" dirty="0" err="1">
                <a:solidFill>
                  <a:srgbClr val="000000"/>
                </a:solidFill>
                <a:latin typeface="Calibri" panose="020F0502020204030204" pitchFamily="34" charset="0"/>
              </a:rPr>
              <a:t>Nos</a:t>
            </a:r>
            <a:r>
              <a:rPr lang="en-US" sz="1100" dirty="0">
                <a:solidFill>
                  <a:srgbClr val="000000"/>
                </a:solidFill>
                <a:latin typeface="Calibri" panose="020F0502020204030204" pitchFamily="34" charset="0"/>
              </a:rPr>
              <a:t> EUA, a exchange de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Kraken, com </a:t>
            </a:r>
            <a:r>
              <a:rPr lang="en-US" sz="1100" dirty="0" err="1">
                <a:solidFill>
                  <a:srgbClr val="000000"/>
                </a:solidFill>
                <a:latin typeface="Calibri" panose="020F0502020204030204" pitchFamily="34" charset="0"/>
              </a:rPr>
              <a:t>sede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São Francisco,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primeira</a:t>
            </a:r>
            <a:r>
              <a:rPr lang="en-US" sz="1100" dirty="0">
                <a:solidFill>
                  <a:srgbClr val="000000"/>
                </a:solidFill>
                <a:latin typeface="Calibri" panose="020F0502020204030204" pitchFamily="34" charset="0"/>
              </a:rPr>
              <a:t> exchange de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americana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2011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Jesse Powell. Tem </a:t>
            </a:r>
            <a:r>
              <a:rPr lang="en-US" sz="1100" dirty="0" err="1">
                <a:solidFill>
                  <a:srgbClr val="000000"/>
                </a:solidFill>
                <a:latin typeface="Calibri" panose="020F0502020204030204" pitchFamily="34" charset="0"/>
              </a:rPr>
              <a:t>grande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prestígio</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comparação</a:t>
            </a:r>
            <a:r>
              <a:rPr lang="en-US" sz="1100" dirty="0">
                <a:solidFill>
                  <a:srgbClr val="000000"/>
                </a:solidFill>
                <a:latin typeface="Calibri" panose="020F0502020204030204" pitchFamily="34" charset="0"/>
              </a:rPr>
              <a:t> com </a:t>
            </a:r>
            <a:r>
              <a:rPr lang="en-US" sz="1100" dirty="0" err="1">
                <a:solidFill>
                  <a:srgbClr val="000000"/>
                </a:solidFill>
                <a:latin typeface="Calibri" panose="020F0502020204030204" pitchFamily="34" charset="0"/>
              </a:rPr>
              <a:t>outras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bolsas</a:t>
            </a:r>
            <a:r>
              <a:rPr lang="en-US" sz="1100" dirty="0">
                <a:solidFill>
                  <a:srgbClr val="000000"/>
                </a:solidFill>
                <a:latin typeface="Calibri" panose="020F0502020204030204" pitchFamily="34" charset="0"/>
              </a:rPr>
              <a:t> dos EUA, </a:t>
            </a:r>
            <a:r>
              <a:rPr lang="en-US" sz="1100" dirty="0" err="1">
                <a:solidFill>
                  <a:srgbClr val="000000"/>
                </a:solidFill>
                <a:latin typeface="Calibri" panose="020F0502020204030204" pitchFamily="34" charset="0"/>
              </a:rPr>
              <a:t>movimenta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maiores</a:t>
            </a:r>
            <a:r>
              <a:rPr lang="en-US" sz="1100" dirty="0">
                <a:solidFill>
                  <a:srgbClr val="000000"/>
                </a:solidFill>
                <a:latin typeface="Calibri" panose="020F0502020204030204" pitchFamily="34" charset="0"/>
              </a:rPr>
              <a:t> volumes de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todos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dias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Coinbase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também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bolsa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sediada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São Francisco,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junho</a:t>
            </a:r>
            <a:r>
              <a:rPr lang="en-US" sz="1100" dirty="0">
                <a:solidFill>
                  <a:srgbClr val="000000"/>
                </a:solidFill>
                <a:latin typeface="Calibri" panose="020F0502020204030204" pitchFamily="34" charset="0"/>
              </a:rPr>
              <a:t> de 2012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Brian Armstrong. A exchange </a:t>
            </a:r>
            <a:r>
              <a:rPr lang="en-US" sz="1100" dirty="0" err="1">
                <a:solidFill>
                  <a:srgbClr val="000000"/>
                </a:solidFill>
                <a:latin typeface="Calibri" panose="020F0502020204030204" pitchFamily="34" charset="0"/>
              </a:rPr>
              <a:t>Bittrex</a:t>
            </a:r>
            <a:r>
              <a:rPr lang="en-US" sz="1100" dirty="0">
                <a:solidFill>
                  <a:srgbClr val="000000"/>
                </a:solidFill>
                <a:latin typeface="Calibri" panose="020F0502020204030204" pitchFamily="34" charset="0"/>
              </a:rPr>
              <a:t> tem </a:t>
            </a:r>
            <a:r>
              <a:rPr lang="en-US" sz="1100" dirty="0" err="1">
                <a:solidFill>
                  <a:srgbClr val="000000"/>
                </a:solidFill>
                <a:latin typeface="Calibri" panose="020F0502020204030204" pitchFamily="34" charset="0"/>
              </a:rPr>
              <a:t>sede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Seattle e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2013. </a:t>
            </a:r>
            <a:r>
              <a:rPr lang="en-US" sz="1100" dirty="0" err="1">
                <a:solidFill>
                  <a:srgbClr val="000000"/>
                </a:solidFill>
                <a:latin typeface="Calibri" panose="020F0502020204030204" pitchFamily="34" charset="0"/>
              </a:rPr>
              <a:t>Oferece</a:t>
            </a:r>
            <a:r>
              <a:rPr lang="en-US" sz="1100" dirty="0">
                <a:solidFill>
                  <a:srgbClr val="000000"/>
                </a:solidFill>
                <a:latin typeface="Calibri" panose="020F0502020204030204" pitchFamily="34" charset="0"/>
              </a:rPr>
              <a:t> pares de </a:t>
            </a:r>
            <a:r>
              <a:rPr lang="en-US" sz="1100" dirty="0" err="1">
                <a:solidFill>
                  <a:srgbClr val="000000"/>
                </a:solidFill>
                <a:latin typeface="Calibri" panose="020F0502020204030204" pitchFamily="34" charset="0"/>
              </a:rPr>
              <a:t>opções</a:t>
            </a:r>
            <a:r>
              <a:rPr lang="en-US" sz="1100" dirty="0">
                <a:solidFill>
                  <a:srgbClr val="000000"/>
                </a:solidFill>
                <a:latin typeface="Calibri" panose="020F0502020204030204" pitchFamily="34" charset="0"/>
              </a:rPr>
              <a:t> com </a:t>
            </a:r>
            <a:r>
              <a:rPr lang="en-US" sz="1100" dirty="0" err="1">
                <a:solidFill>
                  <a:srgbClr val="000000"/>
                </a:solidFill>
                <a:latin typeface="Calibri" panose="020F0502020204030204" pitchFamily="34" charset="0"/>
              </a:rPr>
              <a:t>dólares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americanos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Poloniex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Delaware, </a:t>
            </a:r>
            <a:r>
              <a:rPr lang="en-US" sz="1100" dirty="0" err="1">
                <a:solidFill>
                  <a:srgbClr val="000000"/>
                </a:solidFill>
                <a:latin typeface="Calibri" panose="020F0502020204030204" pitchFamily="34" charset="0"/>
              </a:rPr>
              <a:t>Estados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Unidos</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Tristan </a:t>
            </a:r>
            <a:r>
              <a:rPr lang="en-US" sz="1100" dirty="0" err="1">
                <a:solidFill>
                  <a:srgbClr val="000000"/>
                </a:solidFill>
                <a:latin typeface="Calibri" panose="020F0502020204030204" pitchFamily="34" charset="0"/>
              </a:rPr>
              <a:t>D'Agosta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janeiro</a:t>
            </a:r>
            <a:r>
              <a:rPr lang="en-US" sz="1100" dirty="0">
                <a:solidFill>
                  <a:srgbClr val="000000"/>
                </a:solidFill>
                <a:latin typeface="Calibri" panose="020F0502020204030204" pitchFamily="34" charset="0"/>
              </a:rPr>
              <a:t> de 2014,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das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exigentes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quando</a:t>
            </a:r>
            <a:r>
              <a:rPr lang="en-US" sz="1100" dirty="0">
                <a:solidFill>
                  <a:srgbClr val="000000"/>
                </a:solidFill>
                <a:latin typeface="Calibri" panose="020F0502020204030204" pitchFamily="34" charset="0"/>
              </a:rPr>
              <a:t> se </a:t>
            </a:r>
            <a:r>
              <a:rPr lang="en-US" sz="1100" dirty="0" err="1">
                <a:solidFill>
                  <a:srgbClr val="000000"/>
                </a:solidFill>
                <a:latin typeface="Calibri" panose="020F0502020204030204" pitchFamily="34" charset="0"/>
              </a:rPr>
              <a:t>trata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adicionar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oferece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medidas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alta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segurança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proteger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usuários</a:t>
            </a:r>
            <a:r>
              <a:rPr lang="en-US" sz="1100" dirty="0">
                <a:solidFill>
                  <a:srgbClr val="000000"/>
                </a:solidFill>
                <a:latin typeface="Calibri" panose="020F0502020204030204" pitchFamily="34" charset="0"/>
              </a:rPr>
              <a:t>.</a:t>
            </a:r>
          </a:p>
          <a:p>
            <a:pPr algn="just">
              <a:tabLst>
                <a:tab pos="93663" algn="l"/>
              </a:tabLst>
            </a:pPr>
            <a:r>
              <a:rPr lang="en-US" sz="1100" dirty="0">
                <a:solidFill>
                  <a:srgbClr val="000000"/>
                </a:solidFill>
                <a:latin typeface="Calibri" panose="020F0502020204030204" pitchFamily="34" charset="0"/>
              </a:rPr>
              <a:t> </a:t>
            </a:r>
          </a:p>
          <a:p>
            <a:pPr algn="just">
              <a:tabLst>
                <a:tab pos="93663" algn="l"/>
              </a:tabLst>
            </a:pPr>
            <a:r>
              <a:rPr lang="en-US" sz="1100" b="1" dirty="0" err="1">
                <a:solidFill>
                  <a:srgbClr val="F79037"/>
                </a:solidFill>
                <a:latin typeface="Calibri" panose="020F0502020204030204" pitchFamily="34" charset="0"/>
              </a:rPr>
              <a:t>Intercâmbios</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na</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Ásia</a:t>
            </a:r>
            <a:endParaRPr lang="en-US" sz="1100" b="1" dirty="0">
              <a:solidFill>
                <a:srgbClr val="F79037"/>
              </a:solidFill>
              <a:latin typeface="Calibri" panose="020F0502020204030204" pitchFamily="34" charset="0"/>
            </a:endParaRPr>
          </a:p>
          <a:p>
            <a:pPr algn="just">
              <a:tabLst>
                <a:tab pos="93663" algn="l"/>
              </a:tabLst>
            </a:pPr>
            <a:r>
              <a:rPr lang="en-US" sz="1100" dirty="0">
                <a:solidFill>
                  <a:srgbClr val="000000"/>
                </a:solidFill>
                <a:latin typeface="Calibri" panose="020F0502020204030204" pitchFamily="34" charset="0"/>
              </a:rPr>
              <a:t>No </a:t>
            </a:r>
            <a:r>
              <a:rPr lang="en-US" sz="1100" dirty="0" err="1">
                <a:solidFill>
                  <a:srgbClr val="000000"/>
                </a:solidFill>
                <a:latin typeface="Calibri" panose="020F0502020204030204" pitchFamily="34" charset="0"/>
              </a:rPr>
              <a:t>mercado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asiático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existe</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Bitfinex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sediada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Hong Kong e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2012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Raphael Nicolle e Giancarlo </a:t>
            </a:r>
            <a:r>
              <a:rPr lang="en-US" sz="1100" dirty="0" err="1">
                <a:solidFill>
                  <a:srgbClr val="000000"/>
                </a:solidFill>
                <a:latin typeface="Calibri" panose="020F0502020204030204" pitchFamily="34" charset="0"/>
              </a:rPr>
              <a:t>Devasini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Caracteriza</a:t>
            </a:r>
            <a:r>
              <a:rPr lang="en-US" sz="1100" dirty="0">
                <a:solidFill>
                  <a:srgbClr val="000000"/>
                </a:solidFill>
                <a:latin typeface="Calibri" panose="020F0502020204030204" pitchFamily="34" charset="0"/>
              </a:rPr>
              <a:t>-se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confiável</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seguro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beneficiando</a:t>
            </a:r>
            <a:r>
              <a:rPr lang="en-US" sz="1100" dirty="0">
                <a:solidFill>
                  <a:srgbClr val="000000"/>
                </a:solidFill>
                <a:latin typeface="Calibri" panose="020F0502020204030204" pitchFamily="34" charset="0"/>
              </a:rPr>
              <a:t> da </a:t>
            </a:r>
            <a:r>
              <a:rPr lang="en-US" sz="1100" dirty="0" err="1">
                <a:solidFill>
                  <a:srgbClr val="000000"/>
                </a:solidFill>
                <a:latin typeface="Calibri" panose="020F0502020204030204" pitchFamily="34" charset="0"/>
              </a:rPr>
              <a:t>vantagem</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primeiro</a:t>
            </a:r>
            <a:r>
              <a:rPr lang="en-US" sz="1100" dirty="0">
                <a:solidFill>
                  <a:srgbClr val="000000"/>
                </a:solidFill>
                <a:latin typeface="Calibri" panose="020F0502020204030204" pitchFamily="34" charset="0"/>
              </a:rPr>
              <a:t> motor.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segundo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termos</a:t>
            </a:r>
            <a:r>
              <a:rPr lang="en-US" sz="1100" dirty="0">
                <a:solidFill>
                  <a:srgbClr val="000000"/>
                </a:solidFill>
                <a:latin typeface="Calibri" panose="020F0502020204030204" pitchFamily="34" charset="0"/>
              </a:rPr>
              <a:t> de volume de </a:t>
            </a:r>
            <a:r>
              <a:rPr lang="en-US" sz="1100" dirty="0" err="1">
                <a:solidFill>
                  <a:srgbClr val="000000"/>
                </a:solidFill>
                <a:latin typeface="Calibri" panose="020F0502020204030204" pitchFamily="34" charset="0"/>
              </a:rPr>
              <a:t>movimentos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Huobi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exchange com </a:t>
            </a:r>
            <a:r>
              <a:rPr lang="en-US" sz="1100" dirty="0" err="1">
                <a:solidFill>
                  <a:srgbClr val="000000"/>
                </a:solidFill>
                <a:latin typeface="Calibri" panose="020F0502020204030204" pitchFamily="34" charset="0"/>
              </a:rPr>
              <a:t>sede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Cingapura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2013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Leon Li e </a:t>
            </a:r>
            <a:r>
              <a:rPr lang="en-US" sz="1100" dirty="0" err="1">
                <a:solidFill>
                  <a:srgbClr val="000000"/>
                </a:solidFill>
                <a:latin typeface="Calibri" panose="020F0502020204030204" pitchFamily="34" charset="0"/>
              </a:rPr>
              <a:t>possui</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maior</a:t>
            </a:r>
            <a:r>
              <a:rPr lang="en-US" sz="1100" dirty="0">
                <a:solidFill>
                  <a:srgbClr val="000000"/>
                </a:solidFill>
                <a:latin typeface="Calibri" panose="020F0502020204030204" pitchFamily="34" charset="0"/>
              </a:rPr>
              <a:t> volume de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outras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criptomoedas</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mercado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Okex</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uma</a:t>
            </a:r>
            <a:r>
              <a:rPr lang="en-US" sz="1100" dirty="0">
                <a:solidFill>
                  <a:srgbClr val="000000"/>
                </a:solidFill>
                <a:latin typeface="Calibri" panose="020F0502020204030204" pitchFamily="34" charset="0"/>
              </a:rPr>
              <a:t> casa de </a:t>
            </a:r>
            <a:r>
              <a:rPr lang="en-US" sz="1100" dirty="0" err="1">
                <a:solidFill>
                  <a:srgbClr val="000000"/>
                </a:solidFill>
                <a:latin typeface="Calibri" panose="020F0502020204030204" pitchFamily="34" charset="0"/>
              </a:rPr>
              <a:t>câmbio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2013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Star </a:t>
            </a:r>
            <a:r>
              <a:rPr lang="en-US" sz="1100" dirty="0" err="1">
                <a:solidFill>
                  <a:srgbClr val="000000"/>
                </a:solidFill>
                <a:latin typeface="Calibri" panose="020F0502020204030204" pitchFamily="34" charset="0"/>
              </a:rPr>
              <a:t>Xu</a:t>
            </a:r>
            <a:r>
              <a:rPr lang="en-US" sz="1100" dirty="0">
                <a:solidFill>
                  <a:srgbClr val="000000"/>
                </a:solidFill>
                <a:latin typeface="Calibri" panose="020F0502020204030204" pitchFamily="34" charset="0"/>
              </a:rPr>
              <a:t> com </a:t>
            </a:r>
            <a:r>
              <a:rPr lang="en-US" sz="1100" dirty="0" err="1">
                <a:solidFill>
                  <a:srgbClr val="000000"/>
                </a:solidFill>
                <a:latin typeface="Calibri" panose="020F0502020204030204" pitchFamily="34" charset="0"/>
              </a:rPr>
              <a:t>sede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Pequim</a:t>
            </a:r>
            <a:r>
              <a:rPr lang="en-US" sz="1100" dirty="0">
                <a:solidFill>
                  <a:srgbClr val="000000"/>
                </a:solidFill>
                <a:latin typeface="Calibri" panose="020F0502020204030204" pitchFamily="34" charset="0"/>
              </a:rPr>
              <a:t>, China.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terceira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volume de </a:t>
            </a:r>
            <a:r>
              <a:rPr lang="en-US" sz="1100" dirty="0" err="1">
                <a:solidFill>
                  <a:srgbClr val="000000"/>
                </a:solidFill>
                <a:latin typeface="Calibri" panose="020F0502020204030204" pitchFamily="34" charset="0"/>
              </a:rPr>
              <a:t>troca</a:t>
            </a:r>
            <a:r>
              <a:rPr lang="en-US" sz="1100" dirty="0">
                <a:solidFill>
                  <a:srgbClr val="000000"/>
                </a:solidFill>
                <a:latin typeface="Calibri" panose="020F0502020204030204" pitchFamily="34" charset="0"/>
              </a:rPr>
              <a:t> de BTC e a </a:t>
            </a:r>
            <a:r>
              <a:rPr lang="en-US" sz="1100" dirty="0" err="1">
                <a:solidFill>
                  <a:srgbClr val="000000"/>
                </a:solidFill>
                <a:latin typeface="Calibri" panose="020F0502020204030204" pitchFamily="34" charset="0"/>
              </a:rPr>
              <a:t>primeira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Ethereum</a:t>
            </a:r>
            <a:r>
              <a:rPr lang="en-US" sz="1100" dirty="0">
                <a:solidFill>
                  <a:srgbClr val="000000"/>
                </a:solidFill>
                <a:latin typeface="Calibri" panose="020F0502020204030204" pitchFamily="34" charset="0"/>
              </a:rPr>
              <a:t> e EOS, entre </a:t>
            </a:r>
            <a:r>
              <a:rPr lang="en-US" sz="1100" dirty="0" err="1">
                <a:solidFill>
                  <a:srgbClr val="000000"/>
                </a:solidFill>
                <a:latin typeface="Calibri" panose="020F0502020204030204" pitchFamily="34" charset="0"/>
              </a:rPr>
              <a:t>outras</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Binance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fundada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2017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Chanpeng</a:t>
            </a:r>
            <a:r>
              <a:rPr lang="en-US" sz="1100" dirty="0">
                <a:solidFill>
                  <a:srgbClr val="000000"/>
                </a:solidFill>
                <a:latin typeface="Calibri" panose="020F0502020204030204" pitchFamily="34" charset="0"/>
              </a:rPr>
              <a:t> Zhao e </a:t>
            </a:r>
            <a:r>
              <a:rPr lang="en-US" sz="1100" dirty="0" err="1">
                <a:solidFill>
                  <a:srgbClr val="000000"/>
                </a:solidFill>
                <a:latin typeface="Calibri" panose="020F0502020204030204" pitchFamily="34" charset="0"/>
              </a:rPr>
              <a:t>está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sediada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Xangai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China. </a:t>
            </a:r>
            <a:r>
              <a:rPr lang="en-US" sz="1100" dirty="0" err="1">
                <a:solidFill>
                  <a:srgbClr val="000000"/>
                </a:solidFill>
                <a:latin typeface="Calibri" panose="020F0502020204030204" pitchFamily="34" charset="0"/>
              </a:rPr>
              <a:t>É</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tem o </a:t>
            </a:r>
            <a:r>
              <a:rPr lang="en-US" sz="1100" dirty="0" err="1">
                <a:solidFill>
                  <a:srgbClr val="000000"/>
                </a:solidFill>
                <a:latin typeface="Calibri" panose="020F0502020204030204" pitchFamily="34" charset="0"/>
              </a:rPr>
              <a:t>maior</a:t>
            </a:r>
            <a:r>
              <a:rPr lang="en-US" sz="1100" dirty="0">
                <a:solidFill>
                  <a:srgbClr val="000000"/>
                </a:solidFill>
                <a:latin typeface="Calibri" panose="020F0502020204030204" pitchFamily="34" charset="0"/>
              </a:rPr>
              <a:t> volume de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hoje</a:t>
            </a:r>
            <a:r>
              <a:rPr lang="en-US" sz="1100" dirty="0">
                <a:solidFill>
                  <a:srgbClr val="000000"/>
                </a:solidFill>
                <a:latin typeface="Calibri" panose="020F0502020204030204" pitchFamily="34" charset="0"/>
              </a:rPr>
              <a:t>.</a:t>
            </a:r>
            <a:br>
              <a:rPr lang="en-US" sz="1100" dirty="0">
                <a:solidFill>
                  <a:srgbClr val="000000"/>
                </a:solidFill>
                <a:latin typeface="Calibri" panose="020F0502020204030204" pitchFamily="34" charset="0"/>
              </a:rPr>
            </a:br>
            <a:r>
              <a:rPr lang="en-US" sz="1100" dirty="0">
                <a:solidFill>
                  <a:srgbClr val="000000"/>
                </a:solidFill>
                <a:latin typeface="Calibri" panose="020F0502020204030204" pitchFamily="34" charset="0"/>
              </a:rPr>
              <a:t> </a:t>
            </a: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6644247"/>
            <a:ext cx="3555848" cy="4047565"/>
          </a:xfrm>
          <a:prstGeom prst="rect">
            <a:avLst/>
          </a:prstGeom>
        </p:spPr>
      </p:pic>
      <p:sp>
        <p:nvSpPr>
          <p:cNvPr id="7" name="Rectangle 6">
            <a:extLst>
              <a:ext uri="{FF2B5EF4-FFF2-40B4-BE49-F238E27FC236}">
                <a16:creationId xmlns:a16="http://schemas.microsoft.com/office/drawing/2014/main" id="{70F65561-DD3A-2DE3-BE44-D7062F66C4CD}"/>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E82854C3-B991-65D7-6ED4-2A00DE4FD13F}"/>
              </a:ext>
            </a:extLst>
          </p:cNvPr>
          <p:cNvGrpSpPr/>
          <p:nvPr/>
        </p:nvGrpSpPr>
        <p:grpSpPr>
          <a:xfrm flipH="1">
            <a:off x="6027754" y="9163937"/>
            <a:ext cx="1712396" cy="1673613"/>
            <a:chOff x="-220413" y="5797823"/>
            <a:chExt cx="1967946" cy="1923375"/>
          </a:xfrm>
        </p:grpSpPr>
        <p:sp>
          <p:nvSpPr>
            <p:cNvPr id="12" name="Freeform 11">
              <a:extLst>
                <a:ext uri="{FF2B5EF4-FFF2-40B4-BE49-F238E27FC236}">
                  <a16:creationId xmlns:a16="http://schemas.microsoft.com/office/drawing/2014/main" id="{3184DB8A-7A28-D64D-E7B9-EEB122954191}"/>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5B0820E7-5785-BCAD-1897-BAE43A5175F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701CA10E-31C3-229C-4CA0-2CA35B790F1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1759D386-7961-8538-06EE-173044763590}"/>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A7B253B-B09A-B1A0-0515-EA11949AC29A}"/>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3135AAE-766A-A307-B3C9-2F018EFF3E9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4E472B23-0EE2-DE8A-7EA0-E199853C99CC}"/>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3240E2CA-9B17-3836-ACBB-AA3CB49BE71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4B8106F7-8734-6AA4-A18E-6559531CB56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7AF51FF2-B286-0E3A-CC1E-91161CFD0885}"/>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4228F2F-77EE-A1A1-1209-0A0F95AEFA8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AFE2510-2269-8860-0D35-A5A9412E3AD9}"/>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5AF91C50-C096-57E0-34A3-06472EC3059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7E4BAA12-05F0-896C-AA53-77837C9DD46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043395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583455"/>
            <a:ext cx="3486126" cy="1084774"/>
          </a:xfrm>
        </p:spPr>
        <p:txBody>
          <a:bodyPr/>
          <a:lstStyle/>
          <a:p>
            <a:r>
              <a:rPr lang="en-US" dirty="0"/>
              <a:t>TOKENIZAÇÃO DE ATIVOS</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128</a:t>
            </a:fld>
            <a:endParaRPr lang="en-US" dirty="0"/>
          </a:p>
        </p:txBody>
      </p:sp>
    </p:spTree>
    <p:extLst>
      <p:ext uri="{BB962C8B-B14F-4D97-AF65-F5344CB8AC3E}">
        <p14:creationId xmlns:p14="http://schemas.microsoft.com/office/powerpoint/2010/main" val="3982921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129</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686094" y="2310108"/>
            <a:ext cx="6530705" cy="817630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essencialmente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converte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imóvel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distribuídos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negociados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transferidos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fragmentados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armazenados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tecnologia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contabilidade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distribuída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Especificamente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transformação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propriedades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direitos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formato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digital.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você</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transformar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indivisíveis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formas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token.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tranformar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financiados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permitindo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proprietários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coloquem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distribuam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avançada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tecnologicamente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económica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termo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definida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emissão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um token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representa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seja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imóveis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títulos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empresas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itens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luxo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etc.).</a:t>
            </a:r>
          </a:p>
          <a:p>
            <a:pPr algn="just"/>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Após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boom das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Ofertas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Iniciais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Moedas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(ICOs)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regulamentadas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2018,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Ofertas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Tokens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Segurança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(STO)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surgiram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maneira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nova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regulamentada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aumentar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liquidez</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projetos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tokenizando-os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Este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exemplo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assumir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diferentes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formas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Eles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segurança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plataforma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utilidade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fungíveis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fungíveis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imóveis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são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vistos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principais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Tradicionalmente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era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ilíquido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acessível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apenas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pequeno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grupo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indivíduos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ricos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enquanto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investidores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menores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só</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podiam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beneficiar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investimento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Real Estate Investment Trust (REIT).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entanto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mudar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rapidamente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investidores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terão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acesso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investimentos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imobiliários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únicos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negociar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bolsas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descentralizadas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DEXes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Concretamente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significaria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alguém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proprietário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1/25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casa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precisar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possuir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fundos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comprar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casa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Divisibilidade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rápidas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baratas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liquidez</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mercados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pouco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líquidos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transparência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são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alguns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benefícios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Para saber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episódio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 podcast Generation Blockchain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Clique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aqui</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 para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ouvir</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 o podcast Generation Blockchain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sobre</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tokenização</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 de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2"/>
              </a:rPr>
              <a:t>ativos</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rPr>
              <a:t>.</a:t>
            </a:r>
            <a:endParaRPr lang="x-none" sz="1100" u="sng" dirty="0">
              <a:solidFill>
                <a:srgbClr val="59911D"/>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15445" y="1604845"/>
            <a:ext cx="3064394"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2.1 </a:t>
            </a:r>
            <a:r>
              <a:rPr lang="en-US" sz="1800" b="0" dirty="0" err="1"/>
              <a:t>Tokenização</a:t>
            </a:r>
            <a:r>
              <a:rPr lang="en-US" sz="1800" b="0" dirty="0"/>
              <a:t> de </a:t>
            </a:r>
            <a:r>
              <a:rPr lang="en-US" sz="1800" b="0" dirty="0" err="1"/>
              <a:t>ativos</a:t>
            </a:r>
            <a:r>
              <a:rPr lang="en-US" sz="1800" b="0" dirty="0"/>
              <a:t> da </a:t>
            </a:r>
            <a:r>
              <a:rPr lang="en-US" sz="1800" b="0" dirty="0" err="1"/>
              <a:t>vida</a:t>
            </a:r>
            <a:r>
              <a:rPr lang="en-US" sz="1800" b="0" dirty="0"/>
              <a:t> real</a:t>
            </a: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43588"/>
            <a:ext cx="3555848" cy="4848225"/>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21" name="Text Placeholder 17">
            <a:extLst>
              <a:ext uri="{FF2B5EF4-FFF2-40B4-BE49-F238E27FC236}">
                <a16:creationId xmlns:a16="http://schemas.microsoft.com/office/drawing/2014/main" id="{CF621938-E87D-F3C9-48ED-E21569CF0713}"/>
              </a:ext>
            </a:extLst>
          </p:cNvPr>
          <p:cNvSpPr txBox="1">
            <a:spLocks/>
          </p:cNvSpPr>
          <p:nvPr/>
        </p:nvSpPr>
        <p:spPr>
          <a:xfrm>
            <a:off x="686094" y="858999"/>
            <a:ext cx="3200106" cy="72710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Na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próxima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abordaremos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processo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tokenização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vida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real,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conceito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NFTs e web3.</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6" name="Group 35">
            <a:extLst>
              <a:ext uri="{FF2B5EF4-FFF2-40B4-BE49-F238E27FC236}">
                <a16:creationId xmlns:a16="http://schemas.microsoft.com/office/drawing/2014/main" id="{474CAFC9-8D26-7851-BF6E-05125D3B71E6}"/>
              </a:ext>
            </a:extLst>
          </p:cNvPr>
          <p:cNvGrpSpPr/>
          <p:nvPr/>
        </p:nvGrpSpPr>
        <p:grpSpPr>
          <a:xfrm>
            <a:off x="5308862" y="4046999"/>
            <a:ext cx="847095" cy="1129232"/>
            <a:chOff x="1778162" y="2675755"/>
            <a:chExt cx="4006677" cy="5341157"/>
          </a:xfrm>
        </p:grpSpPr>
        <p:sp>
          <p:nvSpPr>
            <p:cNvPr id="37" name="Freeform 36">
              <a:extLst>
                <a:ext uri="{FF2B5EF4-FFF2-40B4-BE49-F238E27FC236}">
                  <a16:creationId xmlns:a16="http://schemas.microsoft.com/office/drawing/2014/main" id="{E65390CE-3177-E069-659F-C46B402A985A}"/>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38" name="Freeform 37">
              <a:extLst>
                <a:ext uri="{FF2B5EF4-FFF2-40B4-BE49-F238E27FC236}">
                  <a16:creationId xmlns:a16="http://schemas.microsoft.com/office/drawing/2014/main" id="{244FFF2E-4E72-5C67-0ABB-3F114A652D3D}"/>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39" name="Freeform 38">
              <a:extLst>
                <a:ext uri="{FF2B5EF4-FFF2-40B4-BE49-F238E27FC236}">
                  <a16:creationId xmlns:a16="http://schemas.microsoft.com/office/drawing/2014/main" id="{10AF8003-90C3-8EBA-F6C4-0507C73FAF06}"/>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40" name="Straight Connector 39">
            <a:extLst>
              <a:ext uri="{FF2B5EF4-FFF2-40B4-BE49-F238E27FC236}">
                <a16:creationId xmlns:a16="http://schemas.microsoft.com/office/drawing/2014/main" id="{80C2B760-5DFF-4F68-2589-7BF25FD789E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35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FED0288-FE45-C34D-80A8-732D306C1FFF}"/>
              </a:ext>
            </a:extLst>
          </p:cNvPr>
          <p:cNvSpPr>
            <a:spLocks noGrp="1"/>
          </p:cNvSpPr>
          <p:nvPr>
            <p:ph type="body" sz="quarter" idx="30"/>
          </p:nvPr>
        </p:nvSpPr>
        <p:spPr/>
        <p:txBody>
          <a:bodyPr/>
          <a:lstStyle/>
          <a:p>
            <a:r>
              <a:rPr lang="en-US" sz="1800" b="0" dirty="0"/>
              <a:t>2.2 NFTs</a:t>
            </a:r>
            <a:endParaRPr lang="en-US" dirty="0"/>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1067820"/>
            <a:ext cx="2693750" cy="8090554"/>
          </a:xfrm>
        </p:spPr>
        <p:txBody>
          <a:bodyPr/>
          <a:lstStyle/>
          <a:p>
            <a:pPr algn="just">
              <a:spcBef>
                <a:spcPts val="200"/>
              </a:spcBef>
            </a:pPr>
            <a:r>
              <a:rPr lang="en-US" dirty="0" err="1"/>
              <a:t>Os</a:t>
            </a:r>
            <a:r>
              <a:rPr lang="en-US" dirty="0"/>
              <a:t> tokens </a:t>
            </a:r>
            <a:r>
              <a:rPr lang="en-US" dirty="0" err="1"/>
              <a:t>não</a:t>
            </a:r>
            <a:r>
              <a:rPr lang="en-US" dirty="0"/>
              <a:t> </a:t>
            </a:r>
            <a:r>
              <a:rPr lang="en-US" dirty="0" err="1"/>
              <a:t>fungíveis</a:t>
            </a:r>
            <a:r>
              <a:rPr lang="en-US" dirty="0"/>
              <a:t> são </a:t>
            </a:r>
            <a:r>
              <a:rPr lang="en-US" dirty="0" err="1"/>
              <a:t>uma</a:t>
            </a:r>
            <a:r>
              <a:rPr lang="en-US" dirty="0"/>
              <a:t> </a:t>
            </a:r>
            <a:r>
              <a:rPr lang="en-US" dirty="0" err="1"/>
              <a:t>prova</a:t>
            </a:r>
            <a:r>
              <a:rPr lang="en-US" dirty="0"/>
              <a:t> de </a:t>
            </a:r>
            <a:r>
              <a:rPr lang="en-US" dirty="0" err="1"/>
              <a:t>propriedade</a:t>
            </a:r>
            <a:r>
              <a:rPr lang="en-US" dirty="0"/>
              <a:t> </a:t>
            </a:r>
            <a:r>
              <a:rPr lang="en-US" dirty="0" err="1"/>
              <a:t>programável</a:t>
            </a:r>
            <a:r>
              <a:rPr lang="en-US" dirty="0"/>
              <a:t> </a:t>
            </a:r>
            <a:r>
              <a:rPr lang="en-US" dirty="0" err="1"/>
              <a:t>baseada</a:t>
            </a:r>
            <a:r>
              <a:rPr lang="en-US" dirty="0"/>
              <a:t> </a:t>
            </a:r>
            <a:r>
              <a:rPr lang="en-US" dirty="0" err="1"/>
              <a:t>em</a:t>
            </a:r>
            <a:r>
              <a:rPr lang="en-US" dirty="0"/>
              <a:t> </a:t>
            </a:r>
            <a:r>
              <a:rPr lang="en-US" dirty="0" err="1"/>
              <a:t>blockchain</a:t>
            </a:r>
            <a:r>
              <a:rPr lang="en-US" dirty="0"/>
              <a:t> </a:t>
            </a:r>
            <a:r>
              <a:rPr lang="en-US" dirty="0" err="1"/>
              <a:t>para</a:t>
            </a:r>
            <a:r>
              <a:rPr lang="en-US" dirty="0"/>
              <a:t> um </a:t>
            </a:r>
            <a:r>
              <a:rPr lang="en-US" dirty="0" err="1"/>
              <a:t>ativo</a:t>
            </a:r>
            <a:r>
              <a:rPr lang="en-US" dirty="0"/>
              <a:t>. </a:t>
            </a:r>
            <a:r>
              <a:rPr lang="en-US" dirty="0" err="1"/>
              <a:t>Esta</a:t>
            </a:r>
            <a:r>
              <a:rPr lang="en-US" dirty="0"/>
              <a:t> </a:t>
            </a:r>
            <a:r>
              <a:rPr lang="en-US" dirty="0" err="1"/>
              <a:t>prova</a:t>
            </a:r>
            <a:r>
              <a:rPr lang="en-US" dirty="0"/>
              <a:t> digital </a:t>
            </a:r>
            <a:r>
              <a:rPr lang="en-US" dirty="0" err="1"/>
              <a:t>dá</a:t>
            </a:r>
            <a:r>
              <a:rPr lang="en-US" dirty="0"/>
              <a:t> </a:t>
            </a:r>
            <a:r>
              <a:rPr lang="en-US" dirty="0" err="1"/>
              <a:t>ao</a:t>
            </a:r>
            <a:r>
              <a:rPr lang="en-US" dirty="0"/>
              <a:t> </a:t>
            </a:r>
            <a:r>
              <a:rPr lang="en-US" dirty="0" err="1"/>
              <a:t>seu</a:t>
            </a:r>
            <a:r>
              <a:rPr lang="en-US" dirty="0"/>
              <a:t> titular a </a:t>
            </a:r>
            <a:r>
              <a:rPr lang="en-US" dirty="0" err="1"/>
              <a:t>capacidade</a:t>
            </a:r>
            <a:r>
              <a:rPr lang="en-US" dirty="0"/>
              <a:t> </a:t>
            </a:r>
            <a:r>
              <a:rPr lang="en-US" dirty="0" err="1"/>
              <a:t>exclusiva</a:t>
            </a:r>
            <a:r>
              <a:rPr lang="en-US" dirty="0"/>
              <a:t> de </a:t>
            </a:r>
            <a:r>
              <a:rPr lang="en-US" dirty="0" err="1"/>
              <a:t>usar</a:t>
            </a:r>
            <a:r>
              <a:rPr lang="en-US" dirty="0"/>
              <a:t>, vender e </a:t>
            </a:r>
            <a:r>
              <a:rPr lang="en-US" dirty="0" err="1"/>
              <a:t>transferir</a:t>
            </a:r>
            <a:r>
              <a:rPr lang="en-US" dirty="0"/>
              <a:t> </a:t>
            </a:r>
            <a:r>
              <a:rPr lang="en-US" dirty="0" err="1"/>
              <a:t>os</a:t>
            </a:r>
            <a:r>
              <a:rPr lang="en-US" dirty="0"/>
              <a:t> </a:t>
            </a:r>
            <a:r>
              <a:rPr lang="en-US" dirty="0" err="1"/>
              <a:t>direitos</a:t>
            </a:r>
            <a:r>
              <a:rPr lang="en-US" dirty="0"/>
              <a:t> de </a:t>
            </a:r>
            <a:r>
              <a:rPr lang="en-US" dirty="0" err="1"/>
              <a:t>propriedade</a:t>
            </a:r>
            <a:r>
              <a:rPr lang="en-US" dirty="0"/>
              <a:t> do </a:t>
            </a:r>
            <a:r>
              <a:rPr lang="en-US" dirty="0" err="1"/>
              <a:t>ativo</a:t>
            </a:r>
            <a:r>
              <a:rPr lang="en-US" dirty="0"/>
              <a:t>, </a:t>
            </a:r>
            <a:r>
              <a:rPr lang="en-US" dirty="0" err="1"/>
              <a:t>conforme</a:t>
            </a:r>
            <a:r>
              <a:rPr lang="en-US" dirty="0"/>
              <a:t> </a:t>
            </a:r>
            <a:r>
              <a:rPr lang="en-US" dirty="0" err="1"/>
              <a:t>ditado</a:t>
            </a:r>
            <a:r>
              <a:rPr lang="en-US" dirty="0"/>
              <a:t> </a:t>
            </a:r>
            <a:r>
              <a:rPr lang="en-US" dirty="0" err="1"/>
              <a:t>por</a:t>
            </a:r>
            <a:r>
              <a:rPr lang="en-US" dirty="0"/>
              <a:t> </a:t>
            </a:r>
            <a:r>
              <a:rPr lang="en-US" dirty="0" err="1"/>
              <a:t>sua</a:t>
            </a:r>
            <a:r>
              <a:rPr lang="en-US" dirty="0"/>
              <a:t> </a:t>
            </a:r>
            <a:r>
              <a:rPr lang="en-US" dirty="0" err="1"/>
              <a:t>assinatura</a:t>
            </a:r>
            <a:r>
              <a:rPr lang="en-US" dirty="0"/>
              <a:t> de </a:t>
            </a:r>
            <a:r>
              <a:rPr lang="en-US" dirty="0" err="1"/>
              <a:t>chave</a:t>
            </a:r>
            <a:r>
              <a:rPr lang="en-US" dirty="0"/>
              <a:t> </a:t>
            </a:r>
            <a:r>
              <a:rPr lang="en-US" dirty="0" err="1"/>
              <a:t>privada</a:t>
            </a:r>
            <a:r>
              <a:rPr lang="en-US" dirty="0"/>
              <a:t>.</a:t>
            </a:r>
          </a:p>
          <a:p>
            <a:pPr algn="just">
              <a:spcBef>
                <a:spcPts val="200"/>
              </a:spcBef>
            </a:pPr>
            <a:endParaRPr lang="en-US" dirty="0"/>
          </a:p>
          <a:p>
            <a:pPr algn="just">
              <a:spcBef>
                <a:spcPts val="200"/>
              </a:spcBef>
            </a:pPr>
            <a:r>
              <a:rPr lang="en-US" dirty="0" err="1"/>
              <a:t>Esses</a:t>
            </a:r>
            <a:r>
              <a:rPr lang="en-US" dirty="0"/>
              <a:t> </a:t>
            </a:r>
            <a:r>
              <a:rPr lang="en-US" dirty="0" err="1"/>
              <a:t>direitos</a:t>
            </a:r>
            <a:r>
              <a:rPr lang="en-US" dirty="0"/>
              <a:t> </a:t>
            </a:r>
            <a:r>
              <a:rPr lang="en-US" dirty="0" err="1"/>
              <a:t>podem</a:t>
            </a:r>
            <a:r>
              <a:rPr lang="en-US" dirty="0"/>
              <a:t> </a:t>
            </a:r>
            <a:r>
              <a:rPr lang="en-US" dirty="0" err="1"/>
              <a:t>assumir</a:t>
            </a:r>
            <a:r>
              <a:rPr lang="en-US" dirty="0"/>
              <a:t> </a:t>
            </a:r>
            <a:r>
              <a:rPr lang="en-US" dirty="0" err="1"/>
              <a:t>diferentes</a:t>
            </a:r>
            <a:r>
              <a:rPr lang="en-US" dirty="0"/>
              <a:t> </a:t>
            </a:r>
            <a:r>
              <a:rPr lang="en-US" dirty="0" err="1"/>
              <a:t>formas</a:t>
            </a:r>
            <a:r>
              <a:rPr lang="en-US" dirty="0"/>
              <a:t>. </a:t>
            </a:r>
            <a:r>
              <a:rPr lang="en-US" dirty="0" err="1"/>
              <a:t>Eles</a:t>
            </a:r>
            <a:r>
              <a:rPr lang="en-US" dirty="0"/>
              <a:t> </a:t>
            </a:r>
            <a:r>
              <a:rPr lang="en-US" dirty="0" err="1"/>
              <a:t>podem</a:t>
            </a:r>
            <a:r>
              <a:rPr lang="en-US" dirty="0"/>
              <a:t> </a:t>
            </a:r>
            <a:r>
              <a:rPr lang="en-US" dirty="0" err="1"/>
              <a:t>referir</a:t>
            </a:r>
            <a:r>
              <a:rPr lang="en-US" dirty="0"/>
              <a:t>-se a </a:t>
            </a:r>
            <a:r>
              <a:rPr lang="en-US" dirty="0" err="1"/>
              <a:t>revenda</a:t>
            </a:r>
            <a:r>
              <a:rPr lang="en-US" dirty="0"/>
              <a:t>, </a:t>
            </a:r>
            <a:r>
              <a:rPr lang="en-US" dirty="0" err="1"/>
              <a:t>resgate</a:t>
            </a:r>
            <a:r>
              <a:rPr lang="en-US" dirty="0"/>
              <a:t> </a:t>
            </a:r>
            <a:r>
              <a:rPr lang="en-US" dirty="0" err="1"/>
              <a:t>físico</a:t>
            </a:r>
            <a:r>
              <a:rPr lang="en-US" dirty="0"/>
              <a:t>, </a:t>
            </a:r>
            <a:r>
              <a:rPr lang="en-US" dirty="0" err="1"/>
              <a:t>conter</a:t>
            </a:r>
            <a:r>
              <a:rPr lang="en-US" dirty="0"/>
              <a:t> </a:t>
            </a:r>
            <a:r>
              <a:rPr lang="en-US" dirty="0" err="1"/>
              <a:t>funções</a:t>
            </a:r>
            <a:r>
              <a:rPr lang="en-US" dirty="0"/>
              <a:t> </a:t>
            </a:r>
            <a:r>
              <a:rPr lang="en-US" dirty="0" err="1"/>
              <a:t>digitais</a:t>
            </a:r>
            <a:r>
              <a:rPr lang="en-US" dirty="0"/>
              <a:t>, </a:t>
            </a:r>
            <a:r>
              <a:rPr lang="en-US" dirty="0" err="1"/>
              <a:t>benefícios</a:t>
            </a:r>
            <a:r>
              <a:rPr lang="en-US" dirty="0"/>
              <a:t> </a:t>
            </a:r>
            <a:r>
              <a:rPr lang="en-US" dirty="0" err="1"/>
              <a:t>financeiros</a:t>
            </a:r>
            <a:r>
              <a:rPr lang="en-US" dirty="0"/>
              <a:t> </a:t>
            </a:r>
            <a:r>
              <a:rPr lang="en-US" dirty="0" err="1"/>
              <a:t>ou</a:t>
            </a:r>
            <a:r>
              <a:rPr lang="en-US" dirty="0"/>
              <a:t> outros </a:t>
            </a:r>
            <a:r>
              <a:rPr lang="en-US" dirty="0" err="1"/>
              <a:t>direitos</a:t>
            </a:r>
            <a:r>
              <a:rPr lang="en-US" dirty="0"/>
              <a:t> </a:t>
            </a:r>
            <a:r>
              <a:rPr lang="en-US" dirty="0" err="1"/>
              <a:t>intangíveis</a:t>
            </a:r>
            <a:r>
              <a:rPr lang="en-US" dirty="0"/>
              <a:t>. O NFT </a:t>
            </a:r>
            <a:r>
              <a:rPr lang="en-US" dirty="0" err="1"/>
              <a:t>não</a:t>
            </a:r>
            <a:r>
              <a:rPr lang="en-US" dirty="0"/>
              <a:t> </a:t>
            </a:r>
            <a:r>
              <a:rPr lang="en-US" dirty="0" err="1"/>
              <a:t>necessariamente</a:t>
            </a:r>
            <a:r>
              <a:rPr lang="en-US" dirty="0"/>
              <a:t> “</a:t>
            </a:r>
            <a:r>
              <a:rPr lang="en-US" dirty="0" err="1"/>
              <a:t>contém</a:t>
            </a:r>
            <a:r>
              <a:rPr lang="en-US" dirty="0"/>
              <a:t>” o </a:t>
            </a:r>
            <a:r>
              <a:rPr lang="en-US" dirty="0" err="1"/>
              <a:t>ativo</a:t>
            </a:r>
            <a:r>
              <a:rPr lang="en-US" dirty="0"/>
              <a:t> </a:t>
            </a:r>
            <a:r>
              <a:rPr lang="en-US" dirty="0" err="1"/>
              <a:t>adquirido</a:t>
            </a:r>
            <a:r>
              <a:rPr lang="en-US" dirty="0"/>
              <a:t>, mas </a:t>
            </a:r>
            <a:r>
              <a:rPr lang="en-US" dirty="0" err="1"/>
              <a:t>é</a:t>
            </a:r>
            <a:r>
              <a:rPr lang="en-US" dirty="0"/>
              <a:t> um </a:t>
            </a:r>
            <a:r>
              <a:rPr lang="en-US" dirty="0" err="1"/>
              <a:t>registo</a:t>
            </a:r>
            <a:r>
              <a:rPr lang="en-US" dirty="0"/>
              <a:t> </a:t>
            </a:r>
            <a:r>
              <a:rPr lang="en-US" dirty="0" err="1"/>
              <a:t>programável</a:t>
            </a:r>
            <a:r>
              <a:rPr lang="en-US" dirty="0"/>
              <a:t> de </a:t>
            </a:r>
            <a:r>
              <a:rPr lang="en-US" dirty="0" err="1"/>
              <a:t>propriedade</a:t>
            </a:r>
            <a:r>
              <a:rPr lang="en-US" dirty="0"/>
              <a:t> com um </a:t>
            </a:r>
            <a:r>
              <a:rPr lang="en-US" dirty="0" err="1"/>
              <a:t>ponteiro</a:t>
            </a:r>
            <a:r>
              <a:rPr lang="en-US" dirty="0"/>
              <a:t> </a:t>
            </a:r>
            <a:r>
              <a:rPr lang="en-US" dirty="0" err="1"/>
              <a:t>embutido</a:t>
            </a:r>
            <a:r>
              <a:rPr lang="en-US" dirty="0"/>
              <a:t> </a:t>
            </a:r>
            <a:r>
              <a:rPr lang="en-US" dirty="0" err="1"/>
              <a:t>para</a:t>
            </a:r>
            <a:r>
              <a:rPr lang="en-US" dirty="0"/>
              <a:t> o local do </a:t>
            </a:r>
            <a:r>
              <a:rPr lang="en-US" dirty="0" err="1"/>
              <a:t>ativo</a:t>
            </a:r>
            <a:r>
              <a:rPr lang="en-US" dirty="0"/>
              <a:t>. </a:t>
            </a:r>
            <a:r>
              <a:rPr lang="en-US" dirty="0" err="1"/>
              <a:t>Por</a:t>
            </a:r>
            <a:r>
              <a:rPr lang="en-US" dirty="0"/>
              <a:t> </a:t>
            </a:r>
            <a:r>
              <a:rPr lang="en-US" dirty="0" err="1"/>
              <a:t>exemplo</a:t>
            </a:r>
            <a:r>
              <a:rPr lang="en-US" dirty="0"/>
              <a:t>, se </a:t>
            </a:r>
            <a:r>
              <a:rPr lang="en-US" dirty="0" err="1"/>
              <a:t>comprar</a:t>
            </a:r>
            <a:r>
              <a:rPr lang="en-US" dirty="0"/>
              <a:t> arte NFT </a:t>
            </a:r>
            <a:r>
              <a:rPr lang="en-US" dirty="0" err="1"/>
              <a:t>na</a:t>
            </a:r>
            <a:r>
              <a:rPr lang="en-US" dirty="0"/>
              <a:t> forma de </a:t>
            </a:r>
            <a:r>
              <a:rPr lang="en-US" dirty="0" err="1"/>
              <a:t>uma</a:t>
            </a:r>
            <a:r>
              <a:rPr lang="en-US" dirty="0"/>
              <a:t> </a:t>
            </a:r>
            <a:r>
              <a:rPr lang="en-US" dirty="0" err="1"/>
              <a:t>imagem</a:t>
            </a:r>
            <a:r>
              <a:rPr lang="en-US" dirty="0"/>
              <a:t>, a </a:t>
            </a:r>
            <a:r>
              <a:rPr lang="en-US" dirty="0" err="1"/>
              <a:t>imagem</a:t>
            </a:r>
            <a:r>
              <a:rPr lang="en-US" dirty="0"/>
              <a:t> </a:t>
            </a:r>
            <a:r>
              <a:rPr lang="en-US" dirty="0" err="1"/>
              <a:t>em</a:t>
            </a:r>
            <a:r>
              <a:rPr lang="en-US" dirty="0"/>
              <a:t> </a:t>
            </a:r>
            <a:r>
              <a:rPr lang="en-US" dirty="0" err="1"/>
              <a:t>si</a:t>
            </a:r>
            <a:r>
              <a:rPr lang="en-US" dirty="0"/>
              <a:t> </a:t>
            </a:r>
            <a:r>
              <a:rPr lang="en-US" dirty="0" err="1"/>
              <a:t>não</a:t>
            </a:r>
            <a:r>
              <a:rPr lang="en-US" dirty="0"/>
              <a:t> </a:t>
            </a:r>
            <a:r>
              <a:rPr lang="en-US" dirty="0" err="1"/>
              <a:t>é</a:t>
            </a:r>
            <a:r>
              <a:rPr lang="en-US" dirty="0"/>
              <a:t> </a:t>
            </a:r>
            <a:r>
              <a:rPr lang="en-US" dirty="0" err="1"/>
              <a:t>armazenada</a:t>
            </a:r>
            <a:r>
              <a:rPr lang="en-US" dirty="0"/>
              <a:t> no </a:t>
            </a:r>
            <a:r>
              <a:rPr lang="en-US" dirty="0" err="1"/>
              <a:t>blockchain</a:t>
            </a:r>
            <a:r>
              <a:rPr lang="en-US" dirty="0"/>
              <a:t>, mas o link </a:t>
            </a:r>
            <a:r>
              <a:rPr lang="en-US" dirty="0" err="1"/>
              <a:t>que</a:t>
            </a:r>
            <a:r>
              <a:rPr lang="en-US" dirty="0"/>
              <a:t> </a:t>
            </a:r>
            <a:r>
              <a:rPr lang="en-US" dirty="0" err="1"/>
              <a:t>leva</a:t>
            </a:r>
            <a:r>
              <a:rPr lang="en-US" dirty="0"/>
              <a:t> </a:t>
            </a:r>
            <a:r>
              <a:rPr lang="en-US" dirty="0" err="1"/>
              <a:t>ao</a:t>
            </a:r>
            <a:r>
              <a:rPr lang="en-US" dirty="0"/>
              <a:t> NFT </a:t>
            </a:r>
            <a:r>
              <a:rPr lang="en-US" dirty="0" err="1"/>
              <a:t>é</a:t>
            </a:r>
            <a:r>
              <a:rPr lang="en-US" dirty="0"/>
              <a:t> </a:t>
            </a:r>
            <a:r>
              <a:rPr lang="en-US" dirty="0" err="1"/>
              <a:t>armazenado</a:t>
            </a:r>
            <a:r>
              <a:rPr lang="en-US" dirty="0"/>
              <a:t> </a:t>
            </a:r>
            <a:r>
              <a:rPr lang="en-US" dirty="0" err="1"/>
              <a:t>na</a:t>
            </a:r>
            <a:r>
              <a:rPr lang="en-US" dirty="0"/>
              <a:t> </a:t>
            </a:r>
            <a:r>
              <a:rPr lang="en-US" dirty="0" err="1"/>
              <a:t>cadeia</a:t>
            </a:r>
            <a:r>
              <a:rPr lang="en-US" dirty="0"/>
              <a:t>.</a:t>
            </a:r>
          </a:p>
          <a:p>
            <a:pPr algn="just">
              <a:spcBef>
                <a:spcPts val="200"/>
              </a:spcBef>
            </a:pPr>
            <a:endParaRPr lang="en-US" dirty="0"/>
          </a:p>
          <a:p>
            <a:pPr algn="just">
              <a:spcBef>
                <a:spcPts val="200"/>
              </a:spcBef>
            </a:pPr>
            <a:r>
              <a:rPr lang="en-US" dirty="0" err="1"/>
              <a:t>Fungibilidade</a:t>
            </a:r>
            <a:r>
              <a:rPr lang="en-US" dirty="0"/>
              <a:t> </a:t>
            </a:r>
            <a:r>
              <a:rPr lang="en-US" dirty="0" err="1"/>
              <a:t>refere</a:t>
            </a:r>
            <a:r>
              <a:rPr lang="en-US" dirty="0"/>
              <a:t>-se </a:t>
            </a:r>
            <a:r>
              <a:rPr lang="en-US" dirty="0" err="1"/>
              <a:t>à</a:t>
            </a:r>
            <a:r>
              <a:rPr lang="en-US" dirty="0"/>
              <a:t> </a:t>
            </a:r>
            <a:r>
              <a:rPr lang="en-US" dirty="0" err="1"/>
              <a:t>intercambiabilidade</a:t>
            </a:r>
            <a:r>
              <a:rPr lang="en-US" dirty="0"/>
              <a:t> do </a:t>
            </a:r>
            <a:r>
              <a:rPr lang="en-US" dirty="0" err="1"/>
              <a:t>bem</a:t>
            </a:r>
            <a:r>
              <a:rPr lang="en-US" dirty="0"/>
              <a:t>. </a:t>
            </a:r>
            <a:r>
              <a:rPr lang="en-US" dirty="0" err="1"/>
              <a:t>Bitcoin</a:t>
            </a:r>
            <a:r>
              <a:rPr lang="en-US" dirty="0"/>
              <a:t>, Ether (ETH) e </a:t>
            </a:r>
            <a:r>
              <a:rPr lang="en-US" dirty="0" err="1"/>
              <a:t>moedas</a:t>
            </a:r>
            <a:r>
              <a:rPr lang="en-US" dirty="0"/>
              <a:t> </a:t>
            </a:r>
            <a:r>
              <a:rPr lang="en-US" dirty="0" err="1"/>
              <a:t>fiduciárias</a:t>
            </a:r>
            <a:r>
              <a:rPr lang="en-US" dirty="0"/>
              <a:t> são </a:t>
            </a:r>
            <a:r>
              <a:rPr lang="en-US" dirty="0" err="1"/>
              <a:t>fungíveis</a:t>
            </a:r>
            <a:r>
              <a:rPr lang="en-US" dirty="0"/>
              <a:t>, </a:t>
            </a:r>
            <a:r>
              <a:rPr lang="en-US" dirty="0" err="1"/>
              <a:t>pois</a:t>
            </a:r>
            <a:r>
              <a:rPr lang="en-US" dirty="0"/>
              <a:t> </a:t>
            </a:r>
            <a:r>
              <a:rPr lang="en-US" dirty="0" err="1"/>
              <a:t>não</a:t>
            </a:r>
            <a:r>
              <a:rPr lang="en-US" dirty="0"/>
              <a:t> </a:t>
            </a:r>
            <a:r>
              <a:rPr lang="en-US" dirty="0" err="1"/>
              <a:t>há</a:t>
            </a:r>
            <a:r>
              <a:rPr lang="en-US" dirty="0"/>
              <a:t> </a:t>
            </a:r>
            <a:r>
              <a:rPr lang="en-US" dirty="0" err="1"/>
              <a:t>diferença</a:t>
            </a:r>
            <a:r>
              <a:rPr lang="en-US" dirty="0"/>
              <a:t> entre </a:t>
            </a:r>
            <a:r>
              <a:rPr lang="en-US" dirty="0" err="1"/>
              <a:t>cada</a:t>
            </a:r>
            <a:r>
              <a:rPr lang="en-US" dirty="0"/>
              <a:t> </a:t>
            </a:r>
            <a:r>
              <a:rPr lang="en-US" dirty="0" err="1"/>
              <a:t>unidade</a:t>
            </a:r>
            <a:r>
              <a:rPr lang="en-US" dirty="0"/>
              <a:t>. Uma nota de 20€ </a:t>
            </a:r>
            <a:r>
              <a:rPr lang="en-US" dirty="0" err="1"/>
              <a:t>é</a:t>
            </a:r>
            <a:r>
              <a:rPr lang="en-US" dirty="0"/>
              <a:t> </a:t>
            </a:r>
            <a:r>
              <a:rPr lang="en-US" dirty="0" err="1"/>
              <a:t>exatamente</a:t>
            </a:r>
            <a:r>
              <a:rPr lang="en-US" dirty="0"/>
              <a:t> </a:t>
            </a:r>
            <a:r>
              <a:rPr lang="en-US" dirty="0" err="1"/>
              <a:t>igual</a:t>
            </a:r>
            <a:r>
              <a:rPr lang="en-US" dirty="0"/>
              <a:t> </a:t>
            </a:r>
            <a:r>
              <a:rPr lang="en-US" dirty="0" err="1"/>
              <a:t>em</a:t>
            </a:r>
            <a:r>
              <a:rPr lang="en-US" dirty="0"/>
              <a:t> valor e </a:t>
            </a:r>
            <a:r>
              <a:rPr lang="en-US" dirty="0" err="1"/>
              <a:t>poder</a:t>
            </a:r>
            <a:r>
              <a:rPr lang="en-US" dirty="0"/>
              <a:t> de </a:t>
            </a:r>
            <a:r>
              <a:rPr lang="en-US" dirty="0" err="1"/>
              <a:t>compra</a:t>
            </a:r>
            <a:r>
              <a:rPr lang="en-US" dirty="0"/>
              <a:t> a </a:t>
            </a:r>
            <a:r>
              <a:rPr lang="en-US" dirty="0" err="1"/>
              <a:t>outra</a:t>
            </a:r>
            <a:r>
              <a:rPr lang="en-US" dirty="0"/>
              <a:t> nota de 20€, </a:t>
            </a:r>
            <a:r>
              <a:rPr lang="en-US" dirty="0" err="1"/>
              <a:t>apesar</a:t>
            </a:r>
            <a:r>
              <a:rPr lang="en-US" dirty="0"/>
              <a:t> de </a:t>
            </a:r>
            <a:r>
              <a:rPr lang="en-US" dirty="0" err="1"/>
              <a:t>terem</a:t>
            </a:r>
            <a:r>
              <a:rPr lang="en-US" dirty="0"/>
              <a:t> </a:t>
            </a:r>
            <a:r>
              <a:rPr lang="en-US" dirty="0" err="1"/>
              <a:t>números</a:t>
            </a:r>
            <a:r>
              <a:rPr lang="en-US" dirty="0"/>
              <a:t> de </a:t>
            </a:r>
            <a:r>
              <a:rPr lang="en-US" dirty="0" err="1"/>
              <a:t>série</a:t>
            </a:r>
            <a:r>
              <a:rPr lang="en-US" dirty="0"/>
              <a:t> </a:t>
            </a:r>
            <a:r>
              <a:rPr lang="en-US" dirty="0" err="1"/>
              <a:t>diferentes</a:t>
            </a:r>
            <a:r>
              <a:rPr lang="en-US" dirty="0"/>
              <a:t>. </a:t>
            </a:r>
            <a:r>
              <a:rPr lang="en-US" dirty="0" err="1"/>
              <a:t>Os</a:t>
            </a:r>
            <a:r>
              <a:rPr lang="en-US" dirty="0"/>
              <a:t> </a:t>
            </a:r>
            <a:r>
              <a:rPr lang="en-US" dirty="0" err="1"/>
              <a:t>ativos</a:t>
            </a:r>
            <a:r>
              <a:rPr lang="en-US" dirty="0"/>
              <a:t> “</a:t>
            </a:r>
            <a:r>
              <a:rPr lang="en-US" dirty="0" err="1"/>
              <a:t>não</a:t>
            </a:r>
            <a:r>
              <a:rPr lang="en-US" dirty="0"/>
              <a:t> </a:t>
            </a:r>
            <a:r>
              <a:rPr lang="en-US" dirty="0" err="1"/>
              <a:t>fungíveis</a:t>
            </a:r>
            <a:r>
              <a:rPr lang="en-US" dirty="0"/>
              <a:t>”, </a:t>
            </a:r>
            <a:r>
              <a:rPr lang="en-US" dirty="0" err="1"/>
              <a:t>por</a:t>
            </a:r>
            <a:r>
              <a:rPr lang="en-US" dirty="0"/>
              <a:t> outro </a:t>
            </a:r>
            <a:r>
              <a:rPr lang="en-US" dirty="0" err="1"/>
              <a:t>lado</a:t>
            </a:r>
            <a:r>
              <a:rPr lang="en-US" dirty="0"/>
              <a:t>, são </a:t>
            </a:r>
            <a:r>
              <a:rPr lang="en-US" dirty="0" err="1"/>
              <a:t>únicos</a:t>
            </a:r>
            <a:r>
              <a:rPr lang="en-US" dirty="0"/>
              <a:t> e </a:t>
            </a:r>
            <a:r>
              <a:rPr lang="en-US" dirty="0" err="1"/>
              <a:t>não</a:t>
            </a:r>
            <a:r>
              <a:rPr lang="en-US" dirty="0"/>
              <a:t> </a:t>
            </a:r>
            <a:r>
              <a:rPr lang="en-US" dirty="0" err="1"/>
              <a:t>podem</a:t>
            </a:r>
            <a:r>
              <a:rPr lang="en-US" dirty="0"/>
              <a:t> </a:t>
            </a:r>
            <a:r>
              <a:rPr lang="en-US" dirty="0" err="1"/>
              <a:t>ser</a:t>
            </a:r>
            <a:r>
              <a:rPr lang="en-US" dirty="0"/>
              <a:t> </a:t>
            </a:r>
            <a:r>
              <a:rPr lang="en-US" dirty="0" err="1"/>
              <a:t>trocados</a:t>
            </a:r>
            <a:r>
              <a:rPr lang="en-US" dirty="0"/>
              <a:t> </a:t>
            </a:r>
            <a:r>
              <a:rPr lang="en-US" dirty="0" err="1"/>
              <a:t>sem</a:t>
            </a:r>
            <a:r>
              <a:rPr lang="en-US" dirty="0"/>
              <a:t> </a:t>
            </a:r>
            <a:r>
              <a:rPr lang="en-US" dirty="0" err="1"/>
              <a:t>problemas</a:t>
            </a:r>
            <a:r>
              <a:rPr lang="en-US" dirty="0"/>
              <a:t> (</a:t>
            </a:r>
            <a:r>
              <a:rPr lang="en-US" dirty="0" err="1"/>
              <a:t>por</a:t>
            </a:r>
            <a:r>
              <a:rPr lang="en-US" dirty="0"/>
              <a:t> </a:t>
            </a:r>
            <a:r>
              <a:rPr lang="en-US" dirty="0" err="1"/>
              <a:t>exemplo</a:t>
            </a:r>
            <a:r>
              <a:rPr lang="en-US" dirty="0"/>
              <a:t>, casas </a:t>
            </a:r>
            <a:r>
              <a:rPr lang="en-US" dirty="0" err="1"/>
              <a:t>ou</a:t>
            </a:r>
            <a:r>
              <a:rPr lang="en-US" dirty="0"/>
              <a:t> </a:t>
            </a:r>
            <a:r>
              <a:rPr lang="en-US" dirty="0" err="1"/>
              <a:t>obras</a:t>
            </a:r>
            <a:r>
              <a:rPr lang="en-US" dirty="0"/>
              <a:t> de arte </a:t>
            </a:r>
            <a:r>
              <a:rPr lang="en-US" dirty="0" err="1"/>
              <a:t>raras</a:t>
            </a:r>
            <a:r>
              <a:rPr lang="en-US" dirty="0"/>
              <a:t>). Tokens </a:t>
            </a:r>
            <a:r>
              <a:rPr lang="en-US" dirty="0" err="1"/>
              <a:t>não</a:t>
            </a:r>
            <a:r>
              <a:rPr lang="en-US" dirty="0"/>
              <a:t> </a:t>
            </a:r>
            <a:r>
              <a:rPr lang="en-US" dirty="0" err="1"/>
              <a:t>fungíveis</a:t>
            </a:r>
            <a:r>
              <a:rPr lang="en-US" dirty="0"/>
              <a:t> </a:t>
            </a:r>
            <a:r>
              <a:rPr lang="en-US" dirty="0" err="1"/>
              <a:t>representam</a:t>
            </a:r>
            <a:r>
              <a:rPr lang="en-US" dirty="0"/>
              <a:t> </a:t>
            </a:r>
            <a:r>
              <a:rPr lang="en-US" dirty="0" err="1"/>
              <a:t>ativos</a:t>
            </a:r>
            <a:r>
              <a:rPr lang="en-US" dirty="0"/>
              <a:t> </a:t>
            </a:r>
            <a:r>
              <a:rPr lang="en-US" dirty="0" err="1"/>
              <a:t>únicos</a:t>
            </a:r>
            <a:r>
              <a:rPr lang="en-US" dirty="0"/>
              <a:t> </a:t>
            </a:r>
            <a:r>
              <a:rPr lang="en-US" dirty="0" err="1"/>
              <a:t>na</a:t>
            </a:r>
            <a:r>
              <a:rPr lang="en-US" dirty="0"/>
              <a:t> </a:t>
            </a:r>
            <a:r>
              <a:rPr lang="en-US" dirty="0" err="1"/>
              <a:t>blockchain</a:t>
            </a:r>
            <a:r>
              <a:rPr lang="en-US" dirty="0"/>
              <a:t>.</a:t>
            </a:r>
          </a:p>
          <a:p>
            <a:pPr algn="just">
              <a:spcBef>
                <a:spcPts val="200"/>
              </a:spcBef>
            </a:pPr>
            <a:endParaRPr lang="en-US" dirty="0"/>
          </a:p>
          <a:p>
            <a:pPr algn="just">
              <a:spcBef>
                <a:spcPts val="200"/>
              </a:spcBef>
            </a:pPr>
            <a:r>
              <a:rPr lang="en-US" dirty="0" err="1"/>
              <a:t>Semifungibilidade</a:t>
            </a:r>
            <a:r>
              <a:rPr lang="en-US" dirty="0"/>
              <a:t> </a:t>
            </a:r>
            <a:r>
              <a:rPr lang="en-US" dirty="0" err="1"/>
              <a:t>é</a:t>
            </a:r>
            <a:r>
              <a:rPr lang="en-US" dirty="0"/>
              <a:t> um </a:t>
            </a:r>
            <a:r>
              <a:rPr lang="en-US" dirty="0" err="1"/>
              <a:t>termo</a:t>
            </a:r>
            <a:r>
              <a:rPr lang="en-US" dirty="0"/>
              <a:t> </a:t>
            </a:r>
            <a:r>
              <a:rPr lang="en-US" dirty="0" err="1"/>
              <a:t>relativamente</a:t>
            </a:r>
            <a:r>
              <a:rPr lang="en-US" dirty="0"/>
              <a:t> novo e </a:t>
            </a:r>
            <a:r>
              <a:rPr lang="en-US" dirty="0" err="1"/>
              <a:t>refere</a:t>
            </a:r>
            <a:r>
              <a:rPr lang="en-US" dirty="0"/>
              <a:t>-se </a:t>
            </a:r>
            <a:r>
              <a:rPr lang="en-US" dirty="0" err="1"/>
              <a:t>à</a:t>
            </a:r>
            <a:r>
              <a:rPr lang="en-US" dirty="0"/>
              <a:t> </a:t>
            </a:r>
            <a:r>
              <a:rPr lang="en-US" dirty="0" err="1"/>
              <a:t>intercambialidade</a:t>
            </a:r>
            <a:r>
              <a:rPr lang="en-US" dirty="0"/>
              <a:t> entre classes </a:t>
            </a:r>
            <a:r>
              <a:rPr lang="en-US" dirty="0" err="1"/>
              <a:t>específicas</a:t>
            </a:r>
            <a:r>
              <a:rPr lang="en-US" dirty="0"/>
              <a:t> de </a:t>
            </a:r>
            <a:r>
              <a:rPr lang="en-US" dirty="0" err="1"/>
              <a:t>ativos</a:t>
            </a:r>
            <a:r>
              <a:rPr lang="en-US" dirty="0"/>
              <a:t>. </a:t>
            </a:r>
            <a:r>
              <a:rPr lang="en-US" dirty="0" err="1"/>
              <a:t>Enquanto</a:t>
            </a:r>
            <a:r>
              <a:rPr lang="en-US" dirty="0"/>
              <a:t> </a:t>
            </a:r>
            <a:r>
              <a:rPr lang="en-US" dirty="0" err="1"/>
              <a:t>os</a:t>
            </a:r>
            <a:r>
              <a:rPr lang="en-US" dirty="0"/>
              <a:t> </a:t>
            </a:r>
            <a:r>
              <a:rPr lang="en-US" dirty="0" err="1"/>
              <a:t>ingressos</a:t>
            </a:r>
            <a:r>
              <a:rPr lang="en-US" dirty="0"/>
              <a:t> de </a:t>
            </a:r>
            <a:r>
              <a:rPr lang="en-US" dirty="0" err="1"/>
              <a:t>futebol</a:t>
            </a:r>
            <a:r>
              <a:rPr lang="en-US" dirty="0"/>
              <a:t> </a:t>
            </a:r>
            <a:r>
              <a:rPr lang="en-US" dirty="0" err="1"/>
              <a:t>podem</a:t>
            </a:r>
            <a:r>
              <a:rPr lang="en-US" dirty="0"/>
              <a:t> </a:t>
            </a:r>
            <a:r>
              <a:rPr lang="en-US" dirty="0" err="1"/>
              <a:t>ser</a:t>
            </a:r>
            <a:r>
              <a:rPr lang="en-US" dirty="0"/>
              <a:t> </a:t>
            </a:r>
            <a:r>
              <a:rPr lang="en-US" dirty="0" err="1"/>
              <a:t>intercambiáveis</a:t>
            </a:r>
            <a:r>
              <a:rPr lang="en-US" dirty="0"/>
              <a:t> se </a:t>
            </a:r>
            <a:r>
              <a:rPr lang="en-US" dirty="0" err="1"/>
              <a:t>forem</a:t>
            </a:r>
            <a:r>
              <a:rPr lang="en-US" dirty="0"/>
              <a:t> </a:t>
            </a:r>
            <a:r>
              <a:rPr lang="en-US" dirty="0" err="1"/>
              <a:t>para</a:t>
            </a:r>
            <a:r>
              <a:rPr lang="en-US" dirty="0"/>
              <a:t> o </a:t>
            </a:r>
            <a:r>
              <a:rPr lang="en-US" dirty="0" err="1"/>
              <a:t>mesmo</a:t>
            </a:r>
            <a:r>
              <a:rPr lang="en-US" dirty="0"/>
              <a:t> </a:t>
            </a:r>
            <a:r>
              <a:rPr lang="en-US" dirty="0" err="1"/>
              <a:t>jogo</a:t>
            </a:r>
            <a:r>
              <a:rPr lang="en-US" dirty="0"/>
              <a:t> e o </a:t>
            </a:r>
            <a:r>
              <a:rPr lang="en-US" dirty="0" err="1"/>
              <a:t>mesmo</a:t>
            </a:r>
            <a:r>
              <a:rPr lang="en-US" dirty="0"/>
              <a:t> </a:t>
            </a:r>
            <a:r>
              <a:rPr lang="en-US" dirty="0" err="1"/>
              <a:t>estande</a:t>
            </a:r>
            <a:r>
              <a:rPr lang="en-US" dirty="0"/>
              <a:t> </a:t>
            </a:r>
            <a:r>
              <a:rPr lang="en-US" dirty="0" err="1"/>
              <a:t>ou</a:t>
            </a:r>
            <a:r>
              <a:rPr lang="en-US" dirty="0"/>
              <a:t> </a:t>
            </a:r>
            <a:r>
              <a:rPr lang="en-US" dirty="0" err="1"/>
              <a:t>área</a:t>
            </a:r>
            <a:r>
              <a:rPr lang="en-US" dirty="0"/>
              <a:t> de </a:t>
            </a:r>
            <a:r>
              <a:rPr lang="en-US" dirty="0" err="1"/>
              <a:t>estar</a:t>
            </a:r>
            <a:r>
              <a:rPr lang="en-US" dirty="0"/>
              <a:t>. Observe </a:t>
            </a:r>
            <a:r>
              <a:rPr lang="en-US" dirty="0" err="1"/>
              <a:t>que</a:t>
            </a:r>
            <a:r>
              <a:rPr lang="en-US" dirty="0"/>
              <a:t> </a:t>
            </a:r>
            <a:r>
              <a:rPr lang="en-US" dirty="0" err="1"/>
              <a:t>esses</a:t>
            </a:r>
            <a:r>
              <a:rPr lang="en-US" dirty="0"/>
              <a:t> </a:t>
            </a:r>
            <a:r>
              <a:rPr lang="en-US" dirty="0" err="1"/>
              <a:t>tipos</a:t>
            </a:r>
            <a:r>
              <a:rPr lang="en-US" dirty="0"/>
              <a:t> de </a:t>
            </a:r>
            <a:r>
              <a:rPr lang="en-US" dirty="0" err="1"/>
              <a:t>ativos</a:t>
            </a:r>
            <a:r>
              <a:rPr lang="en-US" dirty="0"/>
              <a:t> </a:t>
            </a:r>
            <a:r>
              <a:rPr lang="en-US" dirty="0" err="1"/>
              <a:t>podem</a:t>
            </a:r>
            <a:r>
              <a:rPr lang="en-US" dirty="0"/>
              <a:t> </a:t>
            </a:r>
            <a:r>
              <a:rPr lang="en-US" dirty="0" err="1"/>
              <a:t>mudar</a:t>
            </a:r>
            <a:r>
              <a:rPr lang="en-US" dirty="0"/>
              <a:t> </a:t>
            </a:r>
            <a:r>
              <a:rPr lang="en-US" dirty="0" err="1"/>
              <a:t>em</a:t>
            </a:r>
            <a:r>
              <a:rPr lang="en-US" dirty="0"/>
              <a:t> </a:t>
            </a:r>
            <a:r>
              <a:rPr lang="en-US" dirty="0" err="1"/>
              <a:t>fungibilidade</a:t>
            </a:r>
            <a:r>
              <a:rPr lang="en-US" dirty="0"/>
              <a:t> </a:t>
            </a:r>
            <a:r>
              <a:rPr lang="en-US" dirty="0" err="1"/>
              <a:t>ao</a:t>
            </a:r>
            <a:r>
              <a:rPr lang="en-US" dirty="0"/>
              <a:t> </a:t>
            </a:r>
            <a:r>
              <a:rPr lang="en-US" dirty="0" err="1"/>
              <a:t>longo</a:t>
            </a:r>
            <a:r>
              <a:rPr lang="en-US" dirty="0"/>
              <a:t> de </a:t>
            </a:r>
            <a:r>
              <a:rPr lang="en-US" dirty="0" err="1"/>
              <a:t>sua</a:t>
            </a:r>
            <a:r>
              <a:rPr lang="en-US" dirty="0"/>
              <a:t> </a:t>
            </a:r>
            <a:r>
              <a:rPr lang="en-US" dirty="0" err="1"/>
              <a:t>vida</a:t>
            </a:r>
            <a:r>
              <a:rPr lang="en-US" dirty="0"/>
              <a:t> </a:t>
            </a:r>
            <a:r>
              <a:rPr lang="en-US" dirty="0" err="1"/>
              <a:t>útil</a:t>
            </a:r>
            <a:r>
              <a:rPr lang="en-US" dirty="0"/>
              <a:t>. </a:t>
            </a:r>
            <a:r>
              <a:rPr lang="en-US" dirty="0" err="1"/>
              <a:t>Por</a:t>
            </a:r>
            <a:r>
              <a:rPr lang="en-US" dirty="0"/>
              <a:t> </a:t>
            </a:r>
            <a:r>
              <a:rPr lang="en-US" dirty="0" err="1"/>
              <a:t>exemplo</a:t>
            </a:r>
            <a:r>
              <a:rPr lang="en-US" dirty="0"/>
              <a:t>, </a:t>
            </a:r>
            <a:r>
              <a:rPr lang="en-US" dirty="0" err="1"/>
              <a:t>depois</a:t>
            </a:r>
            <a:r>
              <a:rPr lang="en-US" dirty="0"/>
              <a:t> </a:t>
            </a:r>
            <a:r>
              <a:rPr lang="en-US" dirty="0" err="1"/>
              <a:t>que</a:t>
            </a:r>
            <a:r>
              <a:rPr lang="en-US" dirty="0"/>
              <a:t> o </a:t>
            </a:r>
            <a:r>
              <a:rPr lang="en-US" dirty="0" err="1"/>
              <a:t>ingresso</a:t>
            </a:r>
            <a:r>
              <a:rPr lang="en-US" dirty="0"/>
              <a:t> semi-</a:t>
            </a:r>
            <a:r>
              <a:rPr lang="en-US" dirty="0" err="1"/>
              <a:t>fungível</a:t>
            </a:r>
            <a:r>
              <a:rPr lang="en-US" dirty="0"/>
              <a:t> do show </a:t>
            </a:r>
            <a:r>
              <a:rPr lang="en-US" dirty="0" err="1"/>
              <a:t>é</a:t>
            </a:r>
            <a:r>
              <a:rPr lang="en-US" dirty="0"/>
              <a:t> </a:t>
            </a:r>
            <a:r>
              <a:rPr lang="en-US" dirty="0" err="1"/>
              <a:t>usado</a:t>
            </a:r>
            <a:r>
              <a:rPr lang="en-US" dirty="0"/>
              <a:t>, </a:t>
            </a:r>
            <a:r>
              <a:rPr lang="en-US" dirty="0" err="1"/>
              <a:t>ele</a:t>
            </a:r>
            <a:r>
              <a:rPr lang="en-US" dirty="0"/>
              <a:t> </a:t>
            </a:r>
            <a:r>
              <a:rPr lang="en-US" dirty="0" err="1"/>
              <a:t>torna</a:t>
            </a:r>
            <a:r>
              <a:rPr lang="en-US" dirty="0"/>
              <a:t>-se um </a:t>
            </a:r>
            <a:r>
              <a:rPr lang="en-US" dirty="0" err="1"/>
              <a:t>ingresso</a:t>
            </a:r>
            <a:r>
              <a:rPr lang="en-US" dirty="0"/>
              <a:t> </a:t>
            </a:r>
            <a:r>
              <a:rPr lang="en-US" dirty="0" err="1"/>
              <a:t>único</a:t>
            </a:r>
            <a:r>
              <a:rPr lang="en-US" dirty="0"/>
              <a:t>, </a:t>
            </a:r>
            <a:r>
              <a:rPr lang="en-US" dirty="0" err="1"/>
              <a:t>chamado</a:t>
            </a:r>
            <a:r>
              <a:rPr lang="en-US" dirty="0"/>
              <a:t> clipped” e, </a:t>
            </a:r>
            <a:r>
              <a:rPr lang="en-US" dirty="0" err="1"/>
              <a:t>portanto</a:t>
            </a:r>
            <a:r>
              <a:rPr lang="en-US" dirty="0"/>
              <a:t>, </a:t>
            </a:r>
            <a:r>
              <a:rPr lang="en-US" dirty="0" err="1"/>
              <a:t>não</a:t>
            </a:r>
            <a:r>
              <a:rPr lang="en-US" dirty="0"/>
              <a:t> </a:t>
            </a:r>
            <a:r>
              <a:rPr lang="en-US" dirty="0" err="1"/>
              <a:t>fungível</a:t>
            </a:r>
            <a:r>
              <a:rPr lang="en-US" dirty="0"/>
              <a:t>.</a:t>
            </a:r>
          </a:p>
          <a:p>
            <a:pPr algn="just"/>
            <a:endParaRPr lang="x-none"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130</a:t>
            </a:fld>
            <a:endParaRPr lang="en-US" dirty="0"/>
          </a:p>
        </p:txBody>
      </p:sp>
      <p:sp>
        <p:nvSpPr>
          <p:cNvPr id="5" name="Text Placeholder 17">
            <a:extLst>
              <a:ext uri="{FF2B5EF4-FFF2-40B4-BE49-F238E27FC236}">
                <a16:creationId xmlns:a16="http://schemas.microsoft.com/office/drawing/2014/main" id="{0F99E17D-5F7B-9192-1ECA-B033ECDE530F}"/>
              </a:ext>
            </a:extLst>
          </p:cNvPr>
          <p:cNvSpPr txBox="1">
            <a:spLocks/>
          </p:cNvSpPr>
          <p:nvPr/>
        </p:nvSpPr>
        <p:spPr>
          <a:xfrm>
            <a:off x="4003827" y="1459225"/>
            <a:ext cx="2693750" cy="3733483"/>
          </a:xfrm>
          <a:prstGeom prst="rect">
            <a:avLst/>
          </a:prstGeom>
        </p:spPr>
        <p:txBody>
          <a:bodyPr anchor="t">
            <a:noAutofit/>
          </a:bodyPr>
          <a:lstStyle>
            <a:lvl1pPr marL="0" indent="0" algn="l"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dirty="0" err="1">
                <a:solidFill>
                  <a:srgbClr val="F79037"/>
                </a:solidFill>
                <a:ea typeface="Times New Roman" panose="02020603050405020304" pitchFamily="18" charset="0"/>
              </a:rPr>
              <a:t>Artista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Beeple</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seu</a:t>
            </a:r>
            <a:r>
              <a:rPr lang="en-US" b="1" dirty="0">
                <a:solidFill>
                  <a:srgbClr val="F79037"/>
                </a:solidFill>
                <a:ea typeface="Times New Roman" panose="02020603050405020304" pitchFamily="18" charset="0"/>
              </a:rPr>
              <a:t> NFT de $ 69 </a:t>
            </a:r>
            <a:r>
              <a:rPr lang="en-US" b="1" dirty="0" err="1">
                <a:solidFill>
                  <a:srgbClr val="F79037"/>
                </a:solidFill>
                <a:ea typeface="Times New Roman" panose="02020603050405020304" pitchFamily="18" charset="0"/>
              </a:rPr>
              <a:t>milhões</a:t>
            </a:r>
            <a:endParaRPr lang="en-US" b="1" dirty="0">
              <a:solidFill>
                <a:srgbClr val="F79037"/>
              </a:solidFill>
              <a:ea typeface="Times New Roman" panose="02020603050405020304" pitchFamily="18" charset="0"/>
            </a:endParaRPr>
          </a:p>
          <a:p>
            <a:pPr algn="just"/>
            <a:r>
              <a:rPr lang="en-US" dirty="0">
                <a:solidFill>
                  <a:srgbClr val="000000"/>
                </a:solidFill>
                <a:ea typeface="Times New Roman" panose="02020603050405020304" pitchFamily="18" charset="0"/>
              </a:rPr>
              <a:t>A </a:t>
            </a:r>
            <a:r>
              <a:rPr lang="en-US" dirty="0" err="1">
                <a:solidFill>
                  <a:srgbClr val="000000"/>
                </a:solidFill>
                <a:ea typeface="Times New Roman" panose="02020603050405020304" pitchFamily="18" charset="0"/>
              </a:rPr>
              <a:t>maior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atenção</a:t>
            </a:r>
            <a:r>
              <a:rPr lang="en-US" dirty="0">
                <a:solidFill>
                  <a:srgbClr val="000000"/>
                </a:solidFill>
                <a:ea typeface="Times New Roman" panose="02020603050405020304" pitchFamily="18" charset="0"/>
              </a:rPr>
              <a:t> da </a:t>
            </a:r>
            <a:r>
              <a:rPr lang="en-US" dirty="0" err="1">
                <a:solidFill>
                  <a:srgbClr val="000000"/>
                </a:solidFill>
                <a:ea typeface="Times New Roman" panose="02020603050405020304" pitchFamily="18" charset="0"/>
              </a:rPr>
              <a:t>mídia</a:t>
            </a:r>
            <a:r>
              <a:rPr lang="en-US" dirty="0">
                <a:solidFill>
                  <a:srgbClr val="000000"/>
                </a:solidFill>
                <a:ea typeface="Times New Roman" panose="02020603050405020304" pitchFamily="18" charset="0"/>
              </a:rPr>
              <a:t> NFT </a:t>
            </a:r>
            <a:r>
              <a:rPr lang="en-US" dirty="0" err="1">
                <a:solidFill>
                  <a:srgbClr val="000000"/>
                </a:solidFill>
                <a:ea typeface="Times New Roman" panose="02020603050405020304" pitchFamily="18" charset="0"/>
              </a:rPr>
              <a:t>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hoje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foi</a:t>
            </a:r>
            <a:r>
              <a:rPr lang="en-US" dirty="0">
                <a:solidFill>
                  <a:srgbClr val="000000"/>
                </a:solidFill>
                <a:ea typeface="Times New Roman" panose="02020603050405020304" pitchFamily="18" charset="0"/>
              </a:rPr>
              <a:t> dada </a:t>
            </a:r>
            <a:r>
              <a:rPr lang="en-US" dirty="0" err="1">
                <a:solidFill>
                  <a:srgbClr val="000000"/>
                </a:solidFill>
                <a:ea typeface="Times New Roman" panose="02020603050405020304" pitchFamily="18" charset="0"/>
              </a:rPr>
              <a:t>ao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artista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Beeple</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sua</a:t>
            </a:r>
            <a:r>
              <a:rPr lang="en-US" dirty="0">
                <a:solidFill>
                  <a:srgbClr val="000000"/>
                </a:solidFill>
                <a:ea typeface="Times New Roman" panose="02020603050405020304" pitchFamily="18" charset="0"/>
              </a:rPr>
              <a:t> arte digital </a:t>
            </a:r>
            <a:r>
              <a:rPr lang="en-US" dirty="0" err="1">
                <a:solidFill>
                  <a:srgbClr val="000000"/>
                </a:solidFill>
                <a:ea typeface="Times New Roman" panose="02020603050405020304" pitchFamily="18" charset="0"/>
              </a:rPr>
              <a:t>foi</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vendida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$ 69 </a:t>
            </a:r>
            <a:r>
              <a:rPr lang="en-US" dirty="0" err="1">
                <a:solidFill>
                  <a:srgbClr val="000000"/>
                </a:solidFill>
                <a:ea typeface="Times New Roman" panose="02020603050405020304" pitchFamily="18" charset="0"/>
              </a:rPr>
              <a:t>milhões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num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leilão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casa de </a:t>
            </a:r>
            <a:r>
              <a:rPr lang="en-US" dirty="0" err="1">
                <a:solidFill>
                  <a:srgbClr val="000000"/>
                </a:solidFill>
                <a:ea typeface="Times New Roman" panose="02020603050405020304" pitchFamily="18" charset="0"/>
              </a:rPr>
              <a:t>leilões</a:t>
            </a:r>
            <a:r>
              <a:rPr lang="en-US" dirty="0">
                <a:solidFill>
                  <a:srgbClr val="000000"/>
                </a:solidFill>
                <a:ea typeface="Times New Roman" panose="02020603050405020304" pitchFamily="18" charset="0"/>
              </a:rPr>
              <a:t> Christie's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março</a:t>
            </a:r>
            <a:r>
              <a:rPr lang="en-US" dirty="0">
                <a:solidFill>
                  <a:srgbClr val="000000"/>
                </a:solidFill>
                <a:ea typeface="Times New Roman" panose="02020603050405020304" pitchFamily="18" charset="0"/>
              </a:rPr>
              <a:t> de 2021.</a:t>
            </a:r>
          </a:p>
          <a:p>
            <a:pPr algn="just"/>
            <a:r>
              <a:rPr lang="en-US" dirty="0">
                <a:solidFill>
                  <a:srgbClr val="000000"/>
                </a:solidFill>
                <a:effectLst/>
                <a:ea typeface="Times New Roman" panose="02020603050405020304" pitchFamily="18" charset="0"/>
              </a:rPr>
              <a:t> </a:t>
            </a:r>
          </a:p>
          <a:p>
            <a:pPr algn="just"/>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detrás</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nome</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artista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Beeple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está</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americano</a:t>
            </a:r>
            <a:r>
              <a:rPr lang="en-US" dirty="0">
                <a:solidFill>
                  <a:srgbClr val="000000"/>
                </a:solidFill>
                <a:ea typeface="Times New Roman" panose="02020603050405020304" pitchFamily="18" charset="0"/>
              </a:rPr>
              <a:t> Mike </a:t>
            </a:r>
            <a:r>
              <a:rPr lang="en-US" dirty="0" err="1">
                <a:solidFill>
                  <a:srgbClr val="000000"/>
                </a:solidFill>
                <a:ea typeface="Times New Roman" panose="02020603050405020304" pitchFamily="18" charset="0"/>
              </a:rPr>
              <a:t>Winkelmann</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obra</a:t>
            </a:r>
            <a:r>
              <a:rPr lang="en-US" dirty="0">
                <a:solidFill>
                  <a:srgbClr val="000000"/>
                </a:solidFill>
                <a:ea typeface="Times New Roman" panose="02020603050405020304" pitchFamily="18" charset="0"/>
              </a:rPr>
              <a:t> de arte NFT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questão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chamada</a:t>
            </a:r>
            <a:r>
              <a:rPr lang="en-US" dirty="0">
                <a:solidFill>
                  <a:srgbClr val="000000"/>
                </a:solidFill>
                <a:ea typeface="Times New Roman" panose="02020603050405020304" pitchFamily="18" charset="0"/>
              </a:rPr>
              <a:t> de "TODOS OS DIAS: OS PRIMEIROS 5.000 DIAS" e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colagem</a:t>
            </a:r>
            <a:r>
              <a:rPr lang="en-US" dirty="0">
                <a:solidFill>
                  <a:srgbClr val="000000"/>
                </a:solidFill>
                <a:ea typeface="Times New Roman" panose="02020603050405020304" pitchFamily="18" charset="0"/>
              </a:rPr>
              <a:t> digital de um total de 5.000 </a:t>
            </a:r>
            <a:r>
              <a:rPr lang="en-US" dirty="0" err="1">
                <a:solidFill>
                  <a:srgbClr val="000000"/>
                </a:solidFill>
                <a:ea typeface="Times New Roman" panose="02020603050405020304" pitchFamily="18" charset="0"/>
              </a:rPr>
              <a:t>obras</a:t>
            </a:r>
            <a:r>
              <a:rPr lang="en-US" dirty="0">
                <a:solidFill>
                  <a:srgbClr val="000000"/>
                </a:solidFill>
                <a:ea typeface="Times New Roman" panose="02020603050405020304" pitchFamily="18" charset="0"/>
              </a:rPr>
              <a:t> de arte </a:t>
            </a:r>
            <a:r>
              <a:rPr lang="en-US" dirty="0" err="1">
                <a:solidFill>
                  <a:srgbClr val="000000"/>
                </a:solidFill>
                <a:ea typeface="Times New Roman" panose="02020603050405020304" pitchFamily="18" charset="0"/>
              </a:rPr>
              <a:t>individuais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criadas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tantos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Assim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há</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de 10 </a:t>
            </a:r>
            <a:r>
              <a:rPr lang="en-US" dirty="0" err="1">
                <a:solidFill>
                  <a:srgbClr val="000000"/>
                </a:solidFill>
                <a:ea typeface="Times New Roman" panose="02020603050405020304" pitchFamily="18" charset="0"/>
              </a:rPr>
              <a:t>anos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trabalho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detrás</a:t>
            </a:r>
            <a:r>
              <a:rPr lang="en-US" dirty="0">
                <a:solidFill>
                  <a:srgbClr val="000000"/>
                </a:solidFill>
                <a:ea typeface="Times New Roman" panose="02020603050405020304" pitchFamily="18" charset="0"/>
              </a:rPr>
              <a:t> da arte </a:t>
            </a:r>
            <a:r>
              <a:rPr lang="en-US" dirty="0" err="1">
                <a:solidFill>
                  <a:srgbClr val="000000"/>
                </a:solidFill>
                <a:ea typeface="Times New Roman" panose="02020603050405020304" pitchFamily="18" charset="0"/>
              </a:rPr>
              <a:t>geral</a:t>
            </a:r>
            <a:r>
              <a:rPr lang="en-US" dirty="0">
                <a:solidFill>
                  <a:srgbClr val="000000"/>
                </a:solidFill>
                <a:ea typeface="Times New Roman" panose="02020603050405020304" pitchFamily="18" charset="0"/>
              </a:rPr>
              <a:t>, com o </a:t>
            </a:r>
            <a:r>
              <a:rPr lang="en-US" dirty="0" err="1">
                <a:solidFill>
                  <a:srgbClr val="000000"/>
                </a:solidFill>
                <a:ea typeface="Times New Roman" panose="02020603050405020304" pitchFamily="18" charset="0"/>
              </a:rPr>
              <a:t>esforço</a:t>
            </a:r>
            <a:r>
              <a:rPr lang="en-US" dirty="0">
                <a:solidFill>
                  <a:srgbClr val="000000"/>
                </a:solidFill>
                <a:ea typeface="Times New Roman" panose="02020603050405020304" pitchFamily="18" charset="0"/>
              </a:rPr>
              <a:t> real </a:t>
            </a:r>
            <a:r>
              <a:rPr lang="en-US" dirty="0" err="1">
                <a:solidFill>
                  <a:srgbClr val="000000"/>
                </a:solidFill>
                <a:ea typeface="Times New Roman" panose="02020603050405020304" pitchFamily="18" charset="0"/>
              </a:rPr>
              <a:t>sendo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criação</a:t>
            </a:r>
            <a:r>
              <a:rPr lang="en-US" dirty="0">
                <a:solidFill>
                  <a:srgbClr val="000000"/>
                </a:solidFill>
                <a:ea typeface="Times New Roman" panose="02020603050405020304" pitchFamily="18" charset="0"/>
              </a:rPr>
              <a:t> de um </a:t>
            </a:r>
            <a:r>
              <a:rPr lang="en-US" dirty="0" err="1">
                <a:solidFill>
                  <a:srgbClr val="000000"/>
                </a:solidFill>
                <a:ea typeface="Times New Roman" panose="02020603050405020304" pitchFamily="18" charset="0"/>
              </a:rPr>
              <a:t>arquivo</a:t>
            </a:r>
            <a:r>
              <a:rPr lang="en-US" dirty="0">
                <a:solidFill>
                  <a:srgbClr val="000000"/>
                </a:solidFill>
                <a:ea typeface="Times New Roman" panose="02020603050405020304" pitchFamily="18" charset="0"/>
              </a:rPr>
              <a:t> JPEG de 319 megabytes com </a:t>
            </a:r>
            <a:r>
              <a:rPr lang="en-US" dirty="0" err="1">
                <a:solidFill>
                  <a:srgbClr val="000000"/>
                </a:solidFill>
                <a:ea typeface="Times New Roman" panose="02020603050405020304" pitchFamily="18" charset="0"/>
              </a:rPr>
              <a:t>resolução</a:t>
            </a:r>
            <a:r>
              <a:rPr lang="en-US" dirty="0">
                <a:solidFill>
                  <a:srgbClr val="000000"/>
                </a:solidFill>
                <a:ea typeface="Times New Roman" panose="02020603050405020304" pitchFamily="18" charset="0"/>
              </a:rPr>
              <a:t> de 21.069 x 21.069 pixels. Mas </a:t>
            </a:r>
            <a:r>
              <a:rPr lang="en-US" dirty="0" err="1">
                <a:solidFill>
                  <a:srgbClr val="000000"/>
                </a:solidFill>
                <a:ea typeface="Times New Roman" panose="02020603050405020304" pitchFamily="18" charset="0"/>
              </a:rPr>
              <a:t>toda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história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detrás</a:t>
            </a:r>
            <a:r>
              <a:rPr lang="en-US" dirty="0">
                <a:solidFill>
                  <a:srgbClr val="000000"/>
                </a:solidFill>
                <a:ea typeface="Times New Roman" panose="02020603050405020304" pitchFamily="18" charset="0"/>
              </a:rPr>
              <a:t> disso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única</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trabalho</a:t>
            </a:r>
            <a:r>
              <a:rPr lang="en-US" dirty="0">
                <a:solidFill>
                  <a:srgbClr val="000000"/>
                </a:solidFill>
                <a:ea typeface="Times New Roman" panose="02020603050405020304" pitchFamily="18" charset="0"/>
              </a:rPr>
              <a:t> NFT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caro</a:t>
            </a:r>
            <a:r>
              <a:rPr lang="en-US" dirty="0">
                <a:solidFill>
                  <a:srgbClr val="000000"/>
                </a:solidFill>
                <a:ea typeface="Times New Roman" panose="02020603050405020304" pitchFamily="18" charset="0"/>
              </a:rPr>
              <a:t> de um </a:t>
            </a:r>
            <a:r>
              <a:rPr lang="en-US" dirty="0" err="1">
                <a:solidFill>
                  <a:srgbClr val="000000"/>
                </a:solidFill>
                <a:ea typeface="Times New Roman" panose="02020603050405020304" pitchFamily="18" charset="0"/>
              </a:rPr>
              <a:t>artista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moderno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hoje</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primeiro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leilão</a:t>
            </a:r>
            <a:r>
              <a:rPr lang="en-US" dirty="0">
                <a:solidFill>
                  <a:srgbClr val="000000"/>
                </a:solidFill>
                <a:ea typeface="Times New Roman" panose="02020603050405020304" pitchFamily="18" charset="0"/>
              </a:rPr>
              <a:t> NFT </a:t>
            </a:r>
            <a:r>
              <a:rPr lang="en-US" dirty="0" err="1">
                <a:solidFill>
                  <a:srgbClr val="000000"/>
                </a:solidFill>
                <a:ea typeface="Times New Roman" panose="02020603050405020304" pitchFamily="18" charset="0"/>
              </a:rPr>
              <a:t>desse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tipo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Christie's e, </a:t>
            </a:r>
            <a:r>
              <a:rPr lang="en-US" dirty="0" err="1">
                <a:solidFill>
                  <a:srgbClr val="000000"/>
                </a:solidFill>
                <a:ea typeface="Times New Roman" panose="02020603050405020304" pitchFamily="18" charset="0"/>
              </a:rPr>
              <a:t>portanto</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avanço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mundial</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mercado</a:t>
            </a:r>
            <a:r>
              <a:rPr lang="en-US" dirty="0">
                <a:solidFill>
                  <a:srgbClr val="000000"/>
                </a:solidFill>
                <a:ea typeface="Times New Roman" panose="02020603050405020304" pitchFamily="18" charset="0"/>
              </a:rPr>
              <a:t> de arte.</a:t>
            </a:r>
            <a:r>
              <a:rPr lang="en-US" dirty="0">
                <a:solidFill>
                  <a:srgbClr val="000000"/>
                </a:solidFill>
                <a:effectLst/>
                <a:ea typeface="Times New Roman" panose="02020603050405020304" pitchFamily="18" charset="0"/>
              </a:rPr>
              <a:t> </a:t>
            </a:r>
            <a:endParaRPr lang="x-none" dirty="0">
              <a:solidFill>
                <a:srgbClr val="000000"/>
              </a:solidFill>
              <a:effectLst/>
              <a:ea typeface="Times New Roman" panose="02020603050405020304" pitchFamily="18" charset="0"/>
            </a:endParaRPr>
          </a:p>
          <a:p>
            <a:pPr algn="just"/>
            <a:endParaRPr lang="en-US" dirty="0">
              <a:solidFill>
                <a:schemeClr val="tx1"/>
              </a:solidFill>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1467164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7564608"/>
            <a:ext cx="6005740" cy="231380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latin typeface="Calibri" panose="020F0502020204030204" pitchFamily="34" charset="0"/>
              </a:rPr>
              <a:t>Origem</a:t>
            </a:r>
            <a:r>
              <a:rPr lang="en-US" sz="1100" b="1" dirty="0">
                <a:solidFill>
                  <a:srgbClr val="F79037"/>
                </a:solidFill>
                <a:latin typeface="Calibri" panose="020F0502020204030204" pitchFamily="34" charset="0"/>
              </a:rPr>
              <a:t> e </a:t>
            </a:r>
            <a:r>
              <a:rPr lang="en-US" sz="1100" b="1" dirty="0" err="1">
                <a:solidFill>
                  <a:srgbClr val="F79037"/>
                </a:solidFill>
                <a:latin typeface="Calibri" panose="020F0502020204030204" pitchFamily="34" charset="0"/>
              </a:rPr>
              <a:t>desenvolvimento</a:t>
            </a:r>
            <a:endParaRPr lang="en-US" sz="1100" b="1" dirty="0">
              <a:solidFill>
                <a:srgbClr val="F79037"/>
              </a:solidFill>
              <a:latin typeface="Calibri" panose="020F0502020204030204" pitchFamily="34" charset="0"/>
            </a:endParaRPr>
          </a:p>
          <a:p>
            <a:pPr algn="just"/>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NFTs </a:t>
            </a:r>
            <a:r>
              <a:rPr lang="en-US" sz="1100" dirty="0" err="1">
                <a:solidFill>
                  <a:srgbClr val="000000"/>
                </a:solidFill>
                <a:latin typeface="Calibri" panose="020F0502020204030204" pitchFamily="34" charset="0"/>
              </a:rPr>
              <a:t>tornaram</a:t>
            </a:r>
            <a:r>
              <a:rPr lang="en-US" sz="1100" dirty="0">
                <a:solidFill>
                  <a:srgbClr val="000000"/>
                </a:solidFill>
                <a:latin typeface="Calibri" panose="020F0502020204030204" pitchFamily="34" charset="0"/>
              </a:rPr>
              <a:t>-se </a:t>
            </a:r>
            <a:r>
              <a:rPr lang="en-US" sz="1100" dirty="0" err="1">
                <a:solidFill>
                  <a:srgbClr val="000000"/>
                </a:solidFill>
                <a:latin typeface="Calibri" panose="020F0502020204030204" pitchFamily="34" charset="0"/>
              </a:rPr>
              <a:t>muito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presentes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mídia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últimos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meses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exemplo</a:t>
            </a:r>
            <a:r>
              <a:rPr lang="en-US" sz="1100" dirty="0">
                <a:solidFill>
                  <a:srgbClr val="000000"/>
                </a:solidFill>
                <a:latin typeface="Calibri" panose="020F0502020204030204" pitchFamily="34" charset="0"/>
              </a:rPr>
              <a:t>, o tweet NFT de $ 2,9 </a:t>
            </a:r>
            <a:r>
              <a:rPr lang="en-US" sz="1100" dirty="0" err="1">
                <a:solidFill>
                  <a:srgbClr val="000000"/>
                </a:solidFill>
                <a:latin typeface="Calibri" panose="020F0502020204030204" pitchFamily="34" charset="0"/>
              </a:rPr>
              <a:t>milhões</a:t>
            </a:r>
            <a:r>
              <a:rPr lang="en-US" sz="1100" dirty="0">
                <a:solidFill>
                  <a:srgbClr val="000000"/>
                </a:solidFill>
                <a:latin typeface="Calibri" panose="020F0502020204030204" pitchFamily="34" charset="0"/>
              </a:rPr>
              <a:t> de Jack Dorsey </a:t>
            </a:r>
            <a:r>
              <a:rPr lang="en-US" sz="1100" dirty="0" err="1">
                <a:solidFill>
                  <a:srgbClr val="000000"/>
                </a:solidFill>
                <a:latin typeface="Calibri" panose="020F0502020204030204" pitchFamily="34" charset="0"/>
              </a:rPr>
              <a:t>ou</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venda</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Beeple</a:t>
            </a:r>
            <a:r>
              <a:rPr lang="en-US" sz="1100" dirty="0">
                <a:solidFill>
                  <a:srgbClr val="000000"/>
                </a:solidFill>
                <a:latin typeface="Calibri" panose="020F0502020204030204" pitchFamily="34" charset="0"/>
              </a:rPr>
              <a:t> NFT </a:t>
            </a:r>
            <a:r>
              <a:rPr lang="en-US" sz="1100" dirty="0" err="1">
                <a:solidFill>
                  <a:srgbClr val="000000"/>
                </a:solidFill>
                <a:latin typeface="Calibri" panose="020F0502020204030204" pitchFamily="34" charset="0"/>
              </a:rPr>
              <a:t>por</a:t>
            </a:r>
            <a:r>
              <a:rPr lang="en-US" sz="1100" dirty="0">
                <a:solidFill>
                  <a:srgbClr val="000000"/>
                </a:solidFill>
                <a:latin typeface="Calibri" panose="020F0502020204030204" pitchFamily="34" charset="0"/>
              </a:rPr>
              <a:t> $ 69 </a:t>
            </a:r>
            <a:r>
              <a:rPr lang="en-US" sz="1100" dirty="0" err="1">
                <a:solidFill>
                  <a:srgbClr val="000000"/>
                </a:solidFill>
                <a:latin typeface="Calibri" panose="020F0502020204030204" pitchFamily="34" charset="0"/>
              </a:rPr>
              <a:t>milhões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fazem</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manchetes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revistas</a:t>
            </a:r>
            <a:r>
              <a:rPr lang="en-US" sz="1100" dirty="0">
                <a:solidFill>
                  <a:srgbClr val="000000"/>
                </a:solidFill>
                <a:latin typeface="Calibri" panose="020F0502020204030204" pitchFamily="34" charset="0"/>
              </a:rPr>
              <a:t> e </a:t>
            </a:r>
            <a:r>
              <a:rPr lang="en-US" sz="1100" dirty="0" err="1">
                <a:solidFill>
                  <a:srgbClr val="000000"/>
                </a:solidFill>
                <a:latin typeface="Calibri" panose="020F0502020204030204" pitchFamily="34" charset="0"/>
              </a:rPr>
              <a:t>mídia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específicas</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criptografia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aproximando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NFTs de um </a:t>
            </a:r>
            <a:r>
              <a:rPr lang="en-US" sz="1100" dirty="0" err="1">
                <a:solidFill>
                  <a:srgbClr val="000000"/>
                </a:solidFill>
                <a:latin typeface="Calibri" panose="020F0502020204030204" pitchFamily="34" charset="0"/>
              </a:rPr>
              <a:t>público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muito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mais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amplo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Embora</a:t>
            </a:r>
            <a:r>
              <a:rPr lang="en-US" sz="1100" dirty="0">
                <a:solidFill>
                  <a:srgbClr val="000000"/>
                </a:solidFill>
                <a:latin typeface="Calibri" panose="020F0502020204030204" pitchFamily="34" charset="0"/>
              </a:rPr>
              <a:t> o NFTS </a:t>
            </a:r>
            <a:r>
              <a:rPr lang="en-US" sz="1100" dirty="0" err="1">
                <a:solidFill>
                  <a:srgbClr val="000000"/>
                </a:solidFill>
                <a:latin typeface="Calibri" panose="020F0502020204030204" pitchFamily="34" charset="0"/>
              </a:rPr>
              <a:t>pareça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um </a:t>
            </a:r>
            <a:r>
              <a:rPr lang="en-US" sz="1100" dirty="0" err="1">
                <a:solidFill>
                  <a:srgbClr val="000000"/>
                </a:solidFill>
                <a:latin typeface="Calibri" panose="020F0502020204030204" pitchFamily="34" charset="0"/>
              </a:rPr>
              <a:t>fenómeno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completamente</a:t>
            </a:r>
            <a:r>
              <a:rPr lang="en-US" sz="1100" dirty="0">
                <a:solidFill>
                  <a:srgbClr val="000000"/>
                </a:solidFill>
                <a:latin typeface="Calibri" panose="020F0502020204030204" pitchFamily="34" charset="0"/>
              </a:rPr>
              <a:t> novo, a </a:t>
            </a:r>
            <a:r>
              <a:rPr lang="en-US" sz="1100" dirty="0" err="1">
                <a:solidFill>
                  <a:srgbClr val="000000"/>
                </a:solidFill>
                <a:latin typeface="Calibri" panose="020F0502020204030204" pitchFamily="34" charset="0"/>
              </a:rPr>
              <a:t>história</a:t>
            </a:r>
            <a:r>
              <a:rPr lang="en-US" sz="1100" dirty="0">
                <a:solidFill>
                  <a:srgbClr val="000000"/>
                </a:solidFill>
                <a:latin typeface="Calibri" panose="020F0502020204030204" pitchFamily="34" charset="0"/>
              </a:rPr>
              <a:t> dos NFTs </a:t>
            </a:r>
            <a:r>
              <a:rPr lang="en-US" sz="1100" dirty="0" err="1">
                <a:solidFill>
                  <a:srgbClr val="000000"/>
                </a:solidFill>
                <a:latin typeface="Calibri" panose="020F0502020204030204" pitchFamily="34" charset="0"/>
              </a:rPr>
              <a:t>baseados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blockchain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já</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remonta</a:t>
            </a:r>
            <a:r>
              <a:rPr lang="en-US" sz="1100" dirty="0">
                <a:solidFill>
                  <a:srgbClr val="000000"/>
                </a:solidFill>
                <a:latin typeface="Calibri" panose="020F0502020204030204" pitchFamily="34" charset="0"/>
              </a:rPr>
              <a:t> a </a:t>
            </a:r>
            <a:r>
              <a:rPr lang="en-US" sz="1100" dirty="0" err="1">
                <a:solidFill>
                  <a:srgbClr val="000000"/>
                </a:solidFill>
                <a:latin typeface="Calibri" panose="020F0502020204030204" pitchFamily="34" charset="0"/>
              </a:rPr>
              <a:t>vários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anos</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primeiro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projeto</a:t>
            </a:r>
            <a:r>
              <a:rPr lang="en-US" sz="1100" dirty="0">
                <a:solidFill>
                  <a:srgbClr val="000000"/>
                </a:solidFill>
                <a:latin typeface="Calibri" panose="020F0502020204030204" pitchFamily="34" charset="0"/>
              </a:rPr>
              <a:t> NFT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2012, </a:t>
            </a:r>
            <a:r>
              <a:rPr lang="en-US" sz="1100" dirty="0" err="1">
                <a:solidFill>
                  <a:srgbClr val="000000"/>
                </a:solidFill>
                <a:latin typeface="Calibri" panose="020F0502020204030204" pitchFamily="34" charset="0"/>
              </a:rPr>
              <a:t>ou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seja</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coloridas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blockchain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chamadas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coloridas</a:t>
            </a:r>
            <a:r>
              <a:rPr lang="en-US" sz="1100" dirty="0">
                <a:solidFill>
                  <a:srgbClr val="000000"/>
                </a:solidFill>
                <a:latin typeface="Calibri" panose="020F0502020204030204" pitchFamily="34" charset="0"/>
              </a:rPr>
              <a:t> são um </a:t>
            </a:r>
            <a:r>
              <a:rPr lang="en-US" sz="1100" dirty="0" err="1">
                <a:solidFill>
                  <a:srgbClr val="000000"/>
                </a:solidFill>
                <a:latin typeface="Calibri" panose="020F0502020204030204" pitchFamily="34" charset="0"/>
              </a:rPr>
              <a:t>conceito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projetado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colocado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cima</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podem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receber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informações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adicionais</a:t>
            </a:r>
            <a:r>
              <a:rPr lang="en-US" sz="1100" dirty="0">
                <a:solidFill>
                  <a:srgbClr val="000000"/>
                </a:solidFill>
                <a:latin typeface="Calibri" panose="020F0502020204030204" pitchFamily="34" charset="0"/>
              </a:rPr>
              <a:t> antes de </a:t>
            </a:r>
            <a:r>
              <a:rPr lang="en-US" sz="1100" dirty="0" err="1">
                <a:solidFill>
                  <a:srgbClr val="000000"/>
                </a:solidFill>
                <a:latin typeface="Calibri" panose="020F0502020204030204" pitchFamily="34" charset="0"/>
              </a:rPr>
              <a:t>serem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trocadas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Colorir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neste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contexto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significa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às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atributos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específicos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transformam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fichas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Esses</a:t>
            </a:r>
            <a:r>
              <a:rPr lang="en-US" sz="1100" dirty="0">
                <a:solidFill>
                  <a:srgbClr val="000000"/>
                </a:solidFill>
                <a:latin typeface="Calibri" panose="020F0502020204030204" pitchFamily="34" charset="0"/>
              </a:rPr>
              <a:t> tokens </a:t>
            </a:r>
            <a:r>
              <a:rPr lang="en-US" sz="1100" dirty="0" err="1">
                <a:solidFill>
                  <a:srgbClr val="000000"/>
                </a:solidFill>
                <a:latin typeface="Calibri" panose="020F0502020204030204" pitchFamily="34" charset="0"/>
              </a:rPr>
              <a:t>podem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ser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usados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para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representar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qualquer</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coisa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Devido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à</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falta</a:t>
            </a:r>
            <a:r>
              <a:rPr lang="en-US" sz="1100" dirty="0">
                <a:solidFill>
                  <a:srgbClr val="000000"/>
                </a:solidFill>
                <a:latin typeface="Calibri" panose="020F0502020204030204" pitchFamily="34" charset="0"/>
              </a:rPr>
              <a:t> de </a:t>
            </a:r>
            <a:r>
              <a:rPr lang="en-US" sz="1100" dirty="0" err="1">
                <a:solidFill>
                  <a:srgbClr val="000000"/>
                </a:solidFill>
                <a:latin typeface="Calibri" panose="020F0502020204030204" pitchFamily="34" charset="0"/>
              </a:rPr>
              <a:t>monetização</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conceito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na</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blockchain</a:t>
            </a:r>
            <a:r>
              <a:rPr lang="en-US" sz="1100" dirty="0">
                <a:solidFill>
                  <a:srgbClr val="000000"/>
                </a:solidFill>
                <a:latin typeface="Calibri" panose="020F0502020204030204" pitchFamily="34" charset="0"/>
              </a:rPr>
              <a:t> do </a:t>
            </a:r>
            <a:r>
              <a:rPr lang="en-US" sz="1100" dirty="0" err="1">
                <a:solidFill>
                  <a:srgbClr val="000000"/>
                </a:solidFill>
                <a:latin typeface="Calibri" panose="020F0502020204030204" pitchFamily="34" charset="0"/>
              </a:rPr>
              <a:t>Bitcoin</a:t>
            </a:r>
            <a:r>
              <a:rPr lang="en-US" sz="1100" dirty="0">
                <a:solidFill>
                  <a:srgbClr val="000000"/>
                </a:solidFill>
                <a:latin typeface="Calibri" panose="020F0502020204030204" pitchFamily="34" charset="0"/>
              </a:rPr>
              <a:t>, as </a:t>
            </a:r>
            <a:r>
              <a:rPr lang="en-US" sz="1100" dirty="0" err="1">
                <a:solidFill>
                  <a:srgbClr val="000000"/>
                </a:solidFill>
                <a:latin typeface="Calibri" panose="020F0502020204030204" pitchFamily="34" charset="0"/>
              </a:rPr>
              <a:t>moedas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coloridas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decolaram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até</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hoje</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Não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foi</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até</a:t>
            </a:r>
            <a:r>
              <a:rPr lang="en-US" sz="1100" dirty="0">
                <a:solidFill>
                  <a:srgbClr val="000000"/>
                </a:solidFill>
                <a:latin typeface="Calibri" panose="020F0502020204030204" pitchFamily="34" charset="0"/>
              </a:rPr>
              <a:t> o </a:t>
            </a:r>
            <a:r>
              <a:rPr lang="en-US" sz="1100" dirty="0" err="1">
                <a:solidFill>
                  <a:srgbClr val="000000"/>
                </a:solidFill>
                <a:latin typeface="Calibri" panose="020F0502020204030204" pitchFamily="34" charset="0"/>
              </a:rPr>
              <a:t>Ethereum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Blockchain</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que</a:t>
            </a:r>
            <a:r>
              <a:rPr lang="en-US" sz="1100" dirty="0">
                <a:solidFill>
                  <a:srgbClr val="000000"/>
                </a:solidFill>
                <a:latin typeface="Calibri" panose="020F0502020204030204" pitchFamily="34" charset="0"/>
              </a:rPr>
              <a:t> o NFT </a:t>
            </a:r>
            <a:r>
              <a:rPr lang="en-US" sz="1100" dirty="0" err="1">
                <a:solidFill>
                  <a:srgbClr val="000000"/>
                </a:solidFill>
                <a:latin typeface="Calibri" panose="020F0502020204030204" pitchFamily="34" charset="0"/>
              </a:rPr>
              <a:t>ganhou</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força</a:t>
            </a:r>
            <a:r>
              <a:rPr lang="en-US" sz="1100" dirty="0">
                <a:solidFill>
                  <a:srgbClr val="000000"/>
                </a:solidFill>
                <a:latin typeface="Calibri" panose="020F0502020204030204" pitchFamily="34" charset="0"/>
              </a:rPr>
              <a:t>. No </a:t>
            </a:r>
            <a:r>
              <a:rPr lang="en-US" sz="1100" dirty="0" err="1">
                <a:solidFill>
                  <a:srgbClr val="000000"/>
                </a:solidFill>
                <a:latin typeface="Calibri" panose="020F0502020204030204" pitchFamily="34" charset="0"/>
              </a:rPr>
              <a:t>verão</a:t>
            </a:r>
            <a:r>
              <a:rPr lang="en-US" sz="1100" dirty="0">
                <a:solidFill>
                  <a:srgbClr val="000000"/>
                </a:solidFill>
                <a:latin typeface="Calibri" panose="020F0502020204030204" pitchFamily="34" charset="0"/>
              </a:rPr>
              <a:t> de 2017, </a:t>
            </a:r>
            <a:r>
              <a:rPr lang="en-US" sz="1100" dirty="0" err="1">
                <a:solidFill>
                  <a:srgbClr val="000000"/>
                </a:solidFill>
                <a:latin typeface="Calibri" panose="020F0502020204030204" pitchFamily="34" charset="0"/>
              </a:rPr>
              <a:t>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primeiros</a:t>
            </a:r>
            <a:r>
              <a:rPr lang="en-US" sz="1100" dirty="0">
                <a:solidFill>
                  <a:srgbClr val="000000"/>
                </a:solidFill>
                <a:latin typeface="Calibri" panose="020F0502020204030204" pitchFamily="34" charset="0"/>
              </a:rPr>
              <a:t> NFTs </a:t>
            </a:r>
            <a:r>
              <a:rPr lang="en-US" sz="1100" dirty="0" err="1">
                <a:solidFill>
                  <a:srgbClr val="000000"/>
                </a:solidFill>
                <a:latin typeface="Calibri" panose="020F0502020204030204" pitchFamily="34" charset="0"/>
              </a:rPr>
              <a:t>baseados</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Ethereum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apareceram</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como</a:t>
            </a:r>
            <a:r>
              <a:rPr lang="en-US" sz="1100" dirty="0">
                <a:solidFill>
                  <a:srgbClr val="000000"/>
                </a:solidFill>
                <a:latin typeface="Calibri" panose="020F0502020204030204" pitchFamily="34" charset="0"/>
              </a:rPr>
              <a:t> </a:t>
            </a:r>
            <a:r>
              <a:rPr lang="en-US" sz="1100" dirty="0" err="1">
                <a:solidFill>
                  <a:srgbClr val="000000"/>
                </a:solidFill>
                <a:latin typeface="Calibri" panose="020F0502020204030204" pitchFamily="34" charset="0"/>
              </a:rPr>
              <a:t>CryptoPunks</a:t>
            </a:r>
            <a:r>
              <a:rPr lang="en-US" sz="1100" dirty="0">
                <a:solidFill>
                  <a:srgbClr val="000000"/>
                </a:solidFill>
                <a:latin typeface="Calibri" panose="020F0502020204030204" pitchFamily="34" charset="0"/>
              </a:rPr>
              <a:t>.</a:t>
            </a:r>
            <a:endParaRPr lang="en-US" sz="1100" dirty="0">
              <a:solidFill>
                <a:srgbClr val="000000"/>
              </a:solidFill>
              <a:effectLst/>
              <a:latin typeface="Calibri" panose="020F0502020204030204" pitchFamily="34" charset="0"/>
            </a:endParaRP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61772" y="6884905"/>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100" dirty="0" err="1">
                <a:solidFill>
                  <a:srgbClr val="F79037"/>
                </a:solidFill>
                <a:latin typeface="Calibri" panose="020F0502020204030204" pitchFamily="34" charset="0"/>
                <a:cs typeface="Calibri" panose="020F0502020204030204" pitchFamily="34" charset="0"/>
              </a:rPr>
              <a:t>Figura</a:t>
            </a:r>
            <a:r>
              <a:rPr lang="en-US" sz="1100" dirty="0">
                <a:solidFill>
                  <a:srgbClr val="F79037"/>
                </a:solidFill>
                <a:latin typeface="Calibri" panose="020F0502020204030204" pitchFamily="34" charset="0"/>
                <a:cs typeface="Calibri" panose="020F0502020204030204" pitchFamily="34" charset="0"/>
              </a:rPr>
              <a:t> 15: NFT: „TODOS OS DIAS: OS PRIMEIROS 5000 DIAS“ (</a:t>
            </a:r>
            <a:r>
              <a:rPr lang="en-US" sz="1100" dirty="0" err="1">
                <a:solidFill>
                  <a:srgbClr val="F79037"/>
                </a:solidFill>
                <a:latin typeface="Calibri" panose="020F0502020204030204" pitchFamily="34" charset="0"/>
                <a:cs typeface="Calibri" panose="020F0502020204030204" pitchFamily="34" charset="0"/>
              </a:rPr>
              <a:t>Fonte</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Beeple</a:t>
            </a:r>
            <a:r>
              <a:rPr lang="en-US" sz="1100" dirty="0">
                <a:solidFill>
                  <a:srgbClr val="F79037"/>
                </a:solidFill>
                <a:latin typeface="Calibri" panose="020F0502020204030204" pitchFamily="34" charset="0"/>
                <a:cs typeface="Calibri" panose="020F0502020204030204" pitchFamily="34" charset="0"/>
              </a:rPr>
              <a:t>)</a:t>
            </a:r>
          </a:p>
        </p:txBody>
      </p:sp>
      <p:sp>
        <p:nvSpPr>
          <p:cNvPr id="3" name="Rectangle 2">
            <a:extLst>
              <a:ext uri="{FF2B5EF4-FFF2-40B4-BE49-F238E27FC236}">
                <a16:creationId xmlns:a16="http://schemas.microsoft.com/office/drawing/2014/main" id="{9312B186-A60D-906C-0F30-147BA5B1FDAB}"/>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2"/>
          <a:srcRect/>
          <a:stretch/>
        </p:blipFill>
        <p:spPr>
          <a:xfrm>
            <a:off x="792161" y="687598"/>
            <a:ext cx="5975351" cy="5962219"/>
          </a:xfrm>
          <a:prstGeom prst="rect">
            <a:avLst/>
          </a:prstGeom>
        </p:spPr>
      </p:pic>
    </p:spTree>
    <p:extLst>
      <p:ext uri="{BB962C8B-B14F-4D97-AF65-F5344CB8AC3E}">
        <p14:creationId xmlns:p14="http://schemas.microsoft.com/office/powerpoint/2010/main" val="974506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DA7EE4E-227C-960C-61A2-1804D7783498}"/>
              </a:ext>
            </a:extLst>
          </p:cNvPr>
          <p:cNvSpPr/>
          <p:nvPr/>
        </p:nvSpPr>
        <p:spPr>
          <a:xfrm>
            <a:off x="5917324" y="0"/>
            <a:ext cx="1642351" cy="22492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01AD5DB5-86C9-F499-762E-D68A67641B8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622408" y="6571464"/>
            <a:ext cx="4314858" cy="2525286"/>
          </a:xfrm>
          <a:prstGeom prst="rect">
            <a:avLst/>
          </a:prstGeom>
        </p:spPr>
      </p:pic>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132</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3" y="665164"/>
            <a:ext cx="6005740" cy="130312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err="1">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CryptoPunks</a:t>
            </a:r>
            <a:endParaRPr lang="x-none" sz="1100"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Crypto Punks são 10.000 punks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digitais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exclusivos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estilo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8 bits,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recursos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exclusivos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pela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Larvalabs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suas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credenciais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propriedade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digital são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armazenadas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forma de tokens ERC20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CryptoPunk</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diferenciado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características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visuais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individuais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então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há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dois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iguais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punks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estavam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inicialmente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disponíveis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distribuídos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gratuitamente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Tudo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precisava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fazer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obter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era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pagar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taxa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associada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6" name="Text Placeholder 17">
            <a:extLst>
              <a:ext uri="{FF2B5EF4-FFF2-40B4-BE49-F238E27FC236}">
                <a16:creationId xmlns:a16="http://schemas.microsoft.com/office/drawing/2014/main" id="{9AF8D89E-3BCE-8ACB-962D-48A4CEB5697E}"/>
              </a:ext>
            </a:extLst>
          </p:cNvPr>
          <p:cNvSpPr txBox="1">
            <a:spLocks/>
          </p:cNvSpPr>
          <p:nvPr/>
        </p:nvSpPr>
        <p:spPr>
          <a:xfrm>
            <a:off x="755650" y="3976441"/>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cs typeface="Calibri" panose="020F0502020204030204" pitchFamily="34" charset="0"/>
              </a:rPr>
              <a:t>Figura</a:t>
            </a:r>
            <a:r>
              <a:rPr lang="en-US" sz="1100" dirty="0">
                <a:solidFill>
                  <a:srgbClr val="F79037"/>
                </a:solidFill>
                <a:latin typeface="Calibri" panose="020F0502020204030204" pitchFamily="34" charset="0"/>
                <a:cs typeface="Calibri" panose="020F0502020204030204" pitchFamily="34" charset="0"/>
              </a:rPr>
              <a:t> 16: </a:t>
            </a:r>
            <a:r>
              <a:rPr lang="en-US" sz="1100" dirty="0" err="1">
                <a:solidFill>
                  <a:srgbClr val="F79037"/>
                </a:solidFill>
                <a:latin typeface="Calibri" panose="020F0502020204030204" pitchFamily="34" charset="0"/>
                <a:cs typeface="Calibri" panose="020F0502020204030204" pitchFamily="34" charset="0"/>
              </a:rPr>
              <a:t>CryptoPunks</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por</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Larvalabs</a:t>
            </a:r>
            <a:endParaRPr lang="x-none" sz="1100" dirty="0">
              <a:solidFill>
                <a:srgbClr val="F79037"/>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A7A4F209-F32A-C6C5-2BA7-EA111D29033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61772" y="2014823"/>
            <a:ext cx="6005741" cy="1729099"/>
          </a:xfrm>
          <a:prstGeom prst="rect">
            <a:avLst/>
          </a:prstGeom>
        </p:spPr>
      </p:pic>
      <p:sp>
        <p:nvSpPr>
          <p:cNvPr id="7" name="Text Placeholder 17">
            <a:extLst>
              <a:ext uri="{FF2B5EF4-FFF2-40B4-BE49-F238E27FC236}">
                <a16:creationId xmlns:a16="http://schemas.microsoft.com/office/drawing/2014/main" id="{9E2C8F62-B224-6795-3A0C-61C2A5D123DF}"/>
              </a:ext>
            </a:extLst>
          </p:cNvPr>
          <p:cNvSpPr txBox="1">
            <a:spLocks/>
          </p:cNvSpPr>
          <p:nvPr/>
        </p:nvSpPr>
        <p:spPr>
          <a:xfrm>
            <a:off x="777272" y="4415753"/>
            <a:ext cx="6005740" cy="2852951"/>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causa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sua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oferta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limitada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status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culto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entre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primeiros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usuários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eles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já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são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considerados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antiguidades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digitais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Eles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ainda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são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negociáveis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interoperáveis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com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maioria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aplicativos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NFT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embora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tenham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sido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empacotados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tokens ERC-721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torná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-los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negociáveis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mercados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NFT.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Tecnicamente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CryptoPunks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embrulhados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são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pouco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diferentes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outros, mas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desempacotados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volta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padrão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ERC20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assim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forem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comprados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OpenSea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mercado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NFT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líder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b="1" dirty="0">
                <a:solidFill>
                  <a:srgbClr val="F79037"/>
                </a:solidFill>
                <a:latin typeface="Calibri" panose="020F0502020204030204" pitchFamily="34" charset="0"/>
                <a:cs typeface="Calibri" panose="020F0502020204030204" pitchFamily="34" charset="0"/>
              </a:rPr>
              <a:t>CryptoKitties</a:t>
            </a:r>
          </a:p>
          <a:p>
            <a:pPr algn="just"/>
            <a:r>
              <a:rPr lang="en-US" sz="1100" dirty="0" err="1">
                <a:latin typeface="Calibri" panose="020F0502020204030204" pitchFamily="34" charset="0"/>
                <a:cs typeface="Calibri" panose="020F0502020204030204" pitchFamily="34" charset="0"/>
              </a:rPr>
              <a:t>Em</a:t>
            </a:r>
            <a:r>
              <a:rPr lang="en-US" sz="1100" dirty="0">
                <a:latin typeface="Calibri" panose="020F0502020204030204" pitchFamily="34" charset="0"/>
                <a:cs typeface="Calibri" panose="020F0502020204030204" pitchFamily="34" charset="0"/>
              </a:rPr>
              <a:t> 2017, o </a:t>
            </a:r>
            <a:r>
              <a:rPr lang="en-US" sz="1100" dirty="0" err="1">
                <a:latin typeface="Calibri" panose="020F0502020204030204" pitchFamily="34" charset="0"/>
                <a:cs typeface="Calibri" panose="020F0502020204030204" pitchFamily="34" charset="0"/>
              </a:rPr>
              <a:t>CryptoKitties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tornou</a:t>
            </a:r>
            <a:r>
              <a:rPr lang="en-US" sz="1100" dirty="0">
                <a:latin typeface="Calibri" panose="020F0502020204030204" pitchFamily="34" charset="0"/>
                <a:cs typeface="Calibri" panose="020F0502020204030204" pitchFamily="34" charset="0"/>
              </a:rPr>
              <a:t>-se o </a:t>
            </a:r>
            <a:r>
              <a:rPr lang="en-US" sz="1100" dirty="0" err="1">
                <a:latin typeface="Calibri" panose="020F0502020204030204" pitchFamily="34" charset="0"/>
                <a:cs typeface="Calibri" panose="020F0502020204030204" pitchFamily="34" charset="0"/>
              </a:rPr>
              <a:t>primeiro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aplicativo</a:t>
            </a:r>
            <a:r>
              <a:rPr lang="en-US" sz="1100" dirty="0">
                <a:latin typeface="Calibri" panose="020F0502020204030204" pitchFamily="34" charset="0"/>
                <a:cs typeface="Calibri" panose="020F0502020204030204" pitchFamily="34" charset="0"/>
              </a:rPr>
              <a:t> mainstream de NFTs </a:t>
            </a:r>
            <a:r>
              <a:rPr lang="en-US" sz="1100" dirty="0" err="1">
                <a:latin typeface="Calibri" panose="020F0502020204030204" pitchFamily="34" charset="0"/>
                <a:cs typeface="Calibri" panose="020F0502020204030204" pitchFamily="34" charset="0"/>
              </a:rPr>
              <a:t>que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também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o NFT </a:t>
            </a:r>
            <a:r>
              <a:rPr lang="en-US" sz="1100" dirty="0" err="1">
                <a:latin typeface="Calibri" panose="020F0502020204030204" pitchFamily="34" charset="0"/>
                <a:cs typeface="Calibri" panose="020F0502020204030204" pitchFamily="34" charset="0"/>
              </a:rPr>
              <a:t>mais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lembrado</a:t>
            </a:r>
            <a:r>
              <a:rPr lang="en-US" sz="1100" dirty="0">
                <a:latin typeface="Calibri" panose="020F0502020204030204" pitchFamily="34" charset="0"/>
                <a:cs typeface="Calibri" panose="020F0502020204030204" pitchFamily="34" charset="0"/>
              </a:rPr>
              <a:t> da </a:t>
            </a:r>
            <a:r>
              <a:rPr lang="en-US" sz="1100" dirty="0" err="1">
                <a:latin typeface="Calibri" panose="020F0502020204030204" pitchFamily="34" charset="0"/>
                <a:cs typeface="Calibri" panose="020F0502020204030204" pitchFamily="34" charset="0"/>
              </a:rPr>
              <a:t>história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CryptoKitties</a:t>
            </a:r>
            <a:r>
              <a:rPr lang="en-US" sz="1100" dirty="0">
                <a:latin typeface="Calibri" panose="020F0502020204030204" pitchFamily="34" charset="0"/>
                <a:cs typeface="Calibri" panose="020F0502020204030204" pitchFamily="34" charset="0"/>
              </a:rPr>
              <a:t> são </a:t>
            </a:r>
            <a:r>
              <a:rPr lang="en-US" sz="1100" dirty="0" err="1">
                <a:latin typeface="Calibri" panose="020F0502020204030204" pitchFamily="34" charset="0"/>
                <a:cs typeface="Calibri" panose="020F0502020204030204" pitchFamily="34" charset="0"/>
              </a:rPr>
              <a:t>representações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digitais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gatos</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desenhos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animados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criados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pela</a:t>
            </a:r>
            <a:r>
              <a:rPr lang="en-US" sz="1100" dirty="0">
                <a:latin typeface="Calibri" panose="020F0502020204030204" pitchFamily="34" charset="0"/>
                <a:cs typeface="Calibri" panose="020F0502020204030204" pitchFamily="34" charset="0"/>
              </a:rPr>
              <a:t> Dapper Labs </a:t>
            </a:r>
            <a:r>
              <a:rPr lang="en-US" sz="1100" dirty="0" err="1">
                <a:latin typeface="Calibri" panose="020F0502020204030204" pitchFamily="34" charset="0"/>
                <a:cs typeface="Calibri" panose="020F0502020204030204" pitchFamily="34" charset="0"/>
              </a:rPr>
              <a:t>para</a:t>
            </a:r>
            <a:r>
              <a:rPr lang="en-US" sz="1100" dirty="0">
                <a:latin typeface="Calibri" panose="020F0502020204030204" pitchFamily="34" charset="0"/>
                <a:cs typeface="Calibri" panose="020F0502020204030204" pitchFamily="34" charset="0"/>
              </a:rPr>
              <a:t> um </a:t>
            </a:r>
            <a:r>
              <a:rPr lang="en-US" sz="1100" dirty="0" err="1">
                <a:latin typeface="Calibri" panose="020F0502020204030204" pitchFamily="34" charset="0"/>
                <a:cs typeface="Calibri" panose="020F0502020204030204" pitchFamily="34" charset="0"/>
              </a:rPr>
              <a:t>jogo</a:t>
            </a:r>
            <a:r>
              <a:rPr lang="en-US" sz="1100" dirty="0">
                <a:latin typeface="Calibri" panose="020F0502020204030204" pitchFamily="34" charset="0"/>
                <a:cs typeface="Calibri" panose="020F0502020204030204" pitchFamily="34" charset="0"/>
              </a:rPr>
              <a:t> de </a:t>
            </a:r>
            <a:r>
              <a:rPr lang="en-US" sz="1100" dirty="0" err="1">
                <a:latin typeface="Calibri" panose="020F0502020204030204" pitchFamily="34" charset="0"/>
                <a:cs typeface="Calibri" panose="020F0502020204030204" pitchFamily="34" charset="0"/>
              </a:rPr>
              <a:t>computador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Cada</a:t>
            </a:r>
            <a:r>
              <a:rPr lang="en-US" sz="1100" dirty="0">
                <a:latin typeface="Calibri" panose="020F0502020204030204" pitchFamily="34" charset="0"/>
                <a:cs typeface="Calibri" panose="020F0502020204030204" pitchFamily="34" charset="0"/>
              </a:rPr>
              <a:t> um dos </a:t>
            </a:r>
            <a:r>
              <a:rPr lang="en-US" sz="1100" dirty="0" err="1">
                <a:latin typeface="Calibri" panose="020F0502020204030204" pitchFamily="34" charset="0"/>
                <a:cs typeface="Calibri" panose="020F0502020204030204" pitchFamily="34" charset="0"/>
              </a:rPr>
              <a:t>gatos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é</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único</a:t>
            </a:r>
            <a:r>
              <a:rPr lang="en-US" sz="1100" dirty="0">
                <a:latin typeface="Calibri" panose="020F0502020204030204" pitchFamily="34" charset="0"/>
                <a:cs typeface="Calibri" panose="020F0502020204030204" pitchFamily="34" charset="0"/>
              </a:rPr>
              <a:t> e, </a:t>
            </a:r>
            <a:r>
              <a:rPr lang="en-US" sz="1100" dirty="0" err="1">
                <a:latin typeface="Calibri" panose="020F0502020204030204" pitchFamily="34" charset="0"/>
                <a:cs typeface="Calibri" panose="020F0502020204030204" pitchFamily="34" charset="0"/>
              </a:rPr>
              <a:t>portanto</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existe</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apenas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uma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vez</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na</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blockchain</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Os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jogadores</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podem</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possuir</a:t>
            </a:r>
            <a:r>
              <a:rPr lang="en-US" sz="1100" dirty="0">
                <a:latin typeface="Calibri" panose="020F0502020204030204" pitchFamily="34" charset="0"/>
                <a:cs typeface="Calibri" panose="020F0502020204030204" pitchFamily="34" charset="0"/>
              </a:rPr>
              <a:t>, </a:t>
            </a:r>
            <a:r>
              <a:rPr lang="en-US" sz="1100" dirty="0" err="1">
                <a:latin typeface="Calibri" panose="020F0502020204030204" pitchFamily="34" charset="0"/>
                <a:cs typeface="Calibri" panose="020F0502020204030204" pitchFamily="34" charset="0"/>
              </a:rPr>
              <a:t>criar</a:t>
            </a:r>
            <a:r>
              <a:rPr lang="en-US" sz="1100" dirty="0">
                <a:latin typeface="Calibri" panose="020F0502020204030204" pitchFamily="34" charset="0"/>
                <a:cs typeface="Calibri" panose="020F0502020204030204" pitchFamily="34" charset="0"/>
              </a:rPr>
              <a:t> e trocar </a:t>
            </a:r>
            <a:r>
              <a:rPr lang="en-US" sz="1100" dirty="0" err="1">
                <a:latin typeface="Calibri" panose="020F0502020204030204" pitchFamily="34" charset="0"/>
                <a:cs typeface="Calibri" panose="020F0502020204030204" pitchFamily="34" charset="0"/>
              </a:rPr>
              <a:t>gatinhos</a:t>
            </a:r>
            <a:r>
              <a:rPr lang="en-US" sz="1100" dirty="0">
                <a:latin typeface="Calibri" panose="020F0502020204030204" pitchFamily="34" charset="0"/>
                <a:cs typeface="Calibri" panose="020F0502020204030204" pitchFamily="34" charset="0"/>
              </a:rPr>
              <a:t>.</a:t>
            </a:r>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p:txBody>
      </p:sp>
      <p:sp>
        <p:nvSpPr>
          <p:cNvPr id="8" name="Text Placeholder 17">
            <a:extLst>
              <a:ext uri="{FF2B5EF4-FFF2-40B4-BE49-F238E27FC236}">
                <a16:creationId xmlns:a16="http://schemas.microsoft.com/office/drawing/2014/main" id="{7239B6AB-8D58-E0BF-5635-AF9D282BFAB1}"/>
              </a:ext>
            </a:extLst>
          </p:cNvPr>
          <p:cNvSpPr txBox="1">
            <a:spLocks/>
          </p:cNvSpPr>
          <p:nvPr/>
        </p:nvSpPr>
        <p:spPr>
          <a:xfrm>
            <a:off x="771148" y="9075383"/>
            <a:ext cx="6005741" cy="482644"/>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dirty="0" err="1">
                <a:solidFill>
                  <a:srgbClr val="F79037"/>
                </a:solidFill>
                <a:latin typeface="Calibri" panose="020F0502020204030204" pitchFamily="34" charset="0"/>
                <a:cs typeface="Calibri" panose="020F0502020204030204" pitchFamily="34" charset="0"/>
              </a:rPr>
              <a:t>Figura</a:t>
            </a:r>
            <a:r>
              <a:rPr lang="en-US" sz="1100" dirty="0">
                <a:solidFill>
                  <a:srgbClr val="F79037"/>
                </a:solidFill>
                <a:latin typeface="Calibri" panose="020F0502020204030204" pitchFamily="34" charset="0"/>
                <a:cs typeface="Calibri" panose="020F0502020204030204" pitchFamily="34" charset="0"/>
              </a:rPr>
              <a:t> 17: </a:t>
            </a:r>
            <a:r>
              <a:rPr lang="en-US" sz="1100" dirty="0" err="1">
                <a:solidFill>
                  <a:srgbClr val="F79037"/>
                </a:solidFill>
                <a:latin typeface="Calibri" panose="020F0502020204030204" pitchFamily="34" charset="0"/>
                <a:cs typeface="Calibri" panose="020F0502020204030204" pitchFamily="34" charset="0"/>
              </a:rPr>
              <a:t>Exemplo</a:t>
            </a:r>
            <a:r>
              <a:rPr lang="en-US" sz="1100" dirty="0">
                <a:solidFill>
                  <a:srgbClr val="F79037"/>
                </a:solidFill>
                <a:latin typeface="Calibri" panose="020F0502020204030204" pitchFamily="34" charset="0"/>
                <a:cs typeface="Calibri" panose="020F0502020204030204" pitchFamily="34" charset="0"/>
              </a:rPr>
              <a:t> de </a:t>
            </a:r>
            <a:r>
              <a:rPr lang="en-US" sz="1100" dirty="0" err="1">
                <a:solidFill>
                  <a:srgbClr val="F79037"/>
                </a:solidFill>
                <a:latin typeface="Calibri" panose="020F0502020204030204" pitchFamily="34" charset="0"/>
                <a:cs typeface="Calibri" panose="020F0502020204030204" pitchFamily="34" charset="0"/>
              </a:rPr>
              <a:t>CryptoKitties</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Fonte</a:t>
            </a:r>
            <a:r>
              <a:rPr lang="en-US" sz="1100" dirty="0">
                <a:solidFill>
                  <a:srgbClr val="F79037"/>
                </a:solidFill>
                <a:latin typeface="Calibri" panose="020F0502020204030204" pitchFamily="34" charset="0"/>
                <a:cs typeface="Calibri" panose="020F0502020204030204" pitchFamily="34" charset="0"/>
              </a:rPr>
              <a:t>: </a:t>
            </a:r>
            <a:r>
              <a:rPr lang="en-US" sz="1100" dirty="0" err="1">
                <a:solidFill>
                  <a:srgbClr val="F79037"/>
                </a:solidFill>
                <a:latin typeface="Calibri" panose="020F0502020204030204" pitchFamily="34" charset="0"/>
                <a:cs typeface="Calibri" panose="020F0502020204030204" pitchFamily="34" charset="0"/>
              </a:rPr>
              <a:t>CryptoKitties</a:t>
            </a:r>
            <a:r>
              <a:rPr lang="en-US" sz="1100" dirty="0">
                <a:solidFill>
                  <a:srgbClr val="F79037"/>
                </a:solidFill>
                <a:latin typeface="Calibri" panose="020F0502020204030204" pitchFamily="34" charset="0"/>
                <a:cs typeface="Calibri" panose="020F0502020204030204" pitchFamily="34" charset="0"/>
              </a:rPr>
              <a:t>, 2022)</a:t>
            </a:r>
          </a:p>
        </p:txBody>
      </p:sp>
      <p:sp>
        <p:nvSpPr>
          <p:cNvPr id="11" name="Text Placeholder 17">
            <a:extLst>
              <a:ext uri="{FF2B5EF4-FFF2-40B4-BE49-F238E27FC236}">
                <a16:creationId xmlns:a16="http://schemas.microsoft.com/office/drawing/2014/main" id="{F5065BEC-0332-946E-4DBC-1D08AB4C1561}"/>
              </a:ext>
            </a:extLst>
          </p:cNvPr>
          <p:cNvSpPr txBox="1">
            <a:spLocks/>
          </p:cNvSpPr>
          <p:nvPr/>
        </p:nvSpPr>
        <p:spPr>
          <a:xfrm>
            <a:off x="777272" y="9468200"/>
            <a:ext cx="6005740" cy="73926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dirty="0">
                <a:solidFill>
                  <a:srgbClr val="000000"/>
                </a:solidFill>
                <a:latin typeface="Calibri" panose="020F0502020204030204" pitchFamily="34" charset="0"/>
                <a:cs typeface="Calibri" panose="020F0502020204030204" pitchFamily="34" charset="0"/>
              </a:rPr>
              <a:t>O </a:t>
            </a:r>
            <a:r>
              <a:rPr lang="en-US" sz="1100" dirty="0" err="1">
                <a:solidFill>
                  <a:srgbClr val="000000"/>
                </a:solidFill>
                <a:latin typeface="Calibri" panose="020F0502020204030204" pitchFamily="34" charset="0"/>
                <a:cs typeface="Calibri" panose="020F0502020204030204" pitchFamily="34" charset="0"/>
              </a:rPr>
              <a:t>fascínio</a:t>
            </a:r>
            <a:r>
              <a:rPr lang="en-US" sz="1100" dirty="0">
                <a:solidFill>
                  <a:srgbClr val="000000"/>
                </a:solidFill>
                <a:latin typeface="Calibri" panose="020F0502020204030204" pitchFamily="34" charset="0"/>
                <a:cs typeface="Calibri" panose="020F0502020204030204" pitchFamily="34" charset="0"/>
              </a:rPr>
              <a:t> do </a:t>
            </a:r>
            <a:r>
              <a:rPr lang="en-US" sz="1100" dirty="0" err="1">
                <a:solidFill>
                  <a:srgbClr val="000000"/>
                </a:solidFill>
                <a:latin typeface="Calibri" panose="020F0502020204030204" pitchFamily="34" charset="0"/>
                <a:cs typeface="Calibri" panose="020F0502020204030204" pitchFamily="34" charset="0"/>
              </a:rPr>
              <a:t>jogo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computador</a:t>
            </a:r>
            <a:r>
              <a:rPr lang="en-US" sz="1100" dirty="0">
                <a:solidFill>
                  <a:srgbClr val="000000"/>
                </a:solidFill>
                <a:latin typeface="Calibri" panose="020F0502020204030204" pitchFamily="34" charset="0"/>
                <a:cs typeface="Calibri" panose="020F0502020204030204" pitchFamily="34" charset="0"/>
              </a:rPr>
              <a:t> on-chain </a:t>
            </a:r>
            <a:r>
              <a:rPr lang="en-US" sz="1100" dirty="0" err="1">
                <a:solidFill>
                  <a:srgbClr val="000000"/>
                </a:solidFill>
                <a:latin typeface="Calibri" panose="020F0502020204030204" pitchFamily="34" charset="0"/>
                <a:cs typeface="Calibri" panose="020F0502020204030204" pitchFamily="34" charset="0"/>
              </a:rPr>
              <a:t>é</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que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novos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CryptoKitties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exclusivos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criados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unindo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diferentes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gatos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Esses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gatos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recém-criados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poderiam</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ser</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leiloados</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ou</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vendidos</a:t>
            </a:r>
            <a:r>
              <a:rPr lang="en-US" sz="1100" dirty="0">
                <a:solidFill>
                  <a:srgbClr val="000000"/>
                </a:solidFill>
                <a:latin typeface="Calibri" panose="020F0502020204030204" pitchFamily="34" charset="0"/>
                <a:cs typeface="Calibri" panose="020F0502020204030204" pitchFamily="34" charset="0"/>
              </a:rPr>
              <a:t> no </a:t>
            </a:r>
            <a:r>
              <a:rPr lang="en-US" sz="1100" dirty="0" err="1">
                <a:solidFill>
                  <a:srgbClr val="000000"/>
                </a:solidFill>
                <a:latin typeface="Calibri" panose="020F0502020204030204" pitchFamily="34" charset="0"/>
                <a:cs typeface="Calibri" panose="020F0502020204030204" pitchFamily="34" charset="0"/>
              </a:rPr>
              <a:t>mercado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aberto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semelhante</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à</a:t>
            </a:r>
            <a:r>
              <a:rPr lang="en-US" sz="1100" dirty="0">
                <a:solidFill>
                  <a:srgbClr val="000000"/>
                </a:solidFill>
                <a:latin typeface="Calibri" panose="020F0502020204030204" pitchFamily="34" charset="0"/>
                <a:cs typeface="Calibri" panose="020F0502020204030204" pitchFamily="34" charset="0"/>
              </a:rPr>
              <a:t> forma </a:t>
            </a:r>
            <a:r>
              <a:rPr lang="en-US" sz="1100" dirty="0" err="1">
                <a:solidFill>
                  <a:srgbClr val="000000"/>
                </a:solidFill>
                <a:latin typeface="Calibri" panose="020F0502020204030204" pitchFamily="34" charset="0"/>
                <a:cs typeface="Calibri" panose="020F0502020204030204" pitchFamily="34" charset="0"/>
              </a:rPr>
              <a:t>como</a:t>
            </a:r>
            <a:r>
              <a:rPr lang="en-US" sz="1100" dirty="0">
                <a:solidFill>
                  <a:srgbClr val="000000"/>
                </a:solidFill>
                <a:latin typeface="Calibri" panose="020F0502020204030204" pitchFamily="34" charset="0"/>
                <a:cs typeface="Calibri" panose="020F0502020204030204" pitchFamily="34" charset="0"/>
              </a:rPr>
              <a:t> o </a:t>
            </a:r>
            <a:r>
              <a:rPr lang="en-US" sz="1100" dirty="0" err="1">
                <a:solidFill>
                  <a:srgbClr val="000000"/>
                </a:solidFill>
                <a:latin typeface="Calibri" panose="020F0502020204030204" pitchFamily="34" charset="0"/>
                <a:cs typeface="Calibri" panose="020F0502020204030204" pitchFamily="34" charset="0"/>
              </a:rPr>
              <a:t>mercado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privado</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animais</a:t>
            </a:r>
            <a:r>
              <a:rPr lang="en-US" sz="1100" dirty="0">
                <a:solidFill>
                  <a:srgbClr val="000000"/>
                </a:solidFill>
                <a:latin typeface="Calibri" panose="020F0502020204030204" pitchFamily="34" charset="0"/>
                <a:cs typeface="Calibri" panose="020F0502020204030204" pitchFamily="34" charset="0"/>
              </a:rPr>
              <a:t> de </a:t>
            </a:r>
            <a:r>
              <a:rPr lang="en-US" sz="1100" dirty="0" err="1">
                <a:solidFill>
                  <a:srgbClr val="000000"/>
                </a:solidFill>
                <a:latin typeface="Calibri" panose="020F0502020204030204" pitchFamily="34" charset="0"/>
                <a:cs typeface="Calibri" panose="020F0502020204030204" pitchFamily="34" charset="0"/>
              </a:rPr>
              <a:t>estimação</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funciona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na</a:t>
            </a:r>
            <a:r>
              <a:rPr lang="en-US" sz="1100" dirty="0">
                <a:solidFill>
                  <a:srgbClr val="000000"/>
                </a:solidFill>
                <a:latin typeface="Calibri" panose="020F0502020204030204" pitchFamily="34" charset="0"/>
                <a:cs typeface="Calibri" panose="020F0502020204030204" pitchFamily="34" charset="0"/>
              </a:rPr>
              <a:t> </a:t>
            </a:r>
            <a:r>
              <a:rPr lang="en-US" sz="1100" dirty="0" err="1">
                <a:solidFill>
                  <a:srgbClr val="000000"/>
                </a:solidFill>
                <a:latin typeface="Calibri" panose="020F0502020204030204" pitchFamily="34" charset="0"/>
                <a:cs typeface="Calibri" panose="020F0502020204030204" pitchFamily="34" charset="0"/>
              </a:rPr>
              <a:t>vida</a:t>
            </a:r>
            <a:r>
              <a:rPr lang="en-US" sz="1100" dirty="0">
                <a:solidFill>
                  <a:srgbClr val="000000"/>
                </a:solidFill>
                <a:latin typeface="Calibri" panose="020F0502020204030204" pitchFamily="34" charset="0"/>
                <a:cs typeface="Calibri" panose="020F0502020204030204" pitchFamily="34" charset="0"/>
              </a:rPr>
              <a:t> real.</a:t>
            </a:r>
            <a:endParaRPr lang="en-US" sz="11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0069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Rectangle 68">
            <a:extLst>
              <a:ext uri="{FF2B5EF4-FFF2-40B4-BE49-F238E27FC236}">
                <a16:creationId xmlns:a16="http://schemas.microsoft.com/office/drawing/2014/main" id="{8FD07A68-CA41-36DB-2D71-BB0232C315DA}"/>
              </a:ext>
            </a:extLst>
          </p:cNvPr>
          <p:cNvSpPr/>
          <p:nvPr/>
        </p:nvSpPr>
        <p:spPr>
          <a:xfrm>
            <a:off x="5917324" y="8442599"/>
            <a:ext cx="1642351" cy="16271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133</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89"/>
          <a:stretch/>
        </p:blipFill>
        <p:spPr>
          <a:xfrm flipH="1">
            <a:off x="-1" y="0"/>
            <a:ext cx="7559675" cy="5345113"/>
          </a:xfrm>
          <a:prstGeom prst="rect">
            <a:avLst/>
          </a:prstGeom>
        </p:spPr>
      </p:pic>
      <p:grpSp>
        <p:nvGrpSpPr>
          <p:cNvPr id="30" name="Group 29">
            <a:extLst>
              <a:ext uri="{FF2B5EF4-FFF2-40B4-BE49-F238E27FC236}">
                <a16:creationId xmlns:a16="http://schemas.microsoft.com/office/drawing/2014/main" id="{D5DA6220-3758-4427-6119-FA05DFA2404D}"/>
              </a:ext>
            </a:extLst>
          </p:cNvPr>
          <p:cNvGrpSpPr/>
          <p:nvPr/>
        </p:nvGrpSpPr>
        <p:grpSpPr>
          <a:xfrm flipH="1">
            <a:off x="5177405" y="3246766"/>
            <a:ext cx="2590078" cy="2250924"/>
            <a:chOff x="-220413" y="5470274"/>
            <a:chExt cx="2590078" cy="2250924"/>
          </a:xfrm>
        </p:grpSpPr>
        <p:sp>
          <p:nvSpPr>
            <p:cNvPr id="32" name="Freeform 31">
              <a:extLst>
                <a:ext uri="{FF2B5EF4-FFF2-40B4-BE49-F238E27FC236}">
                  <a16:creationId xmlns:a16="http://schemas.microsoft.com/office/drawing/2014/main" id="{32EC713E-88AA-494C-A671-1ECB1AA58E23}"/>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27D027B0-8DD0-F6BD-01EC-305AEF6E8B50}"/>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D35E1EC2-9CC0-1043-74A0-FF3E8B02D30F}"/>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8CC5F2C-37BC-6DEF-8D0B-DE0DD159E02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EB0D2E40-423E-8F0F-00B2-A1BDB08F116D}"/>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4D7EFE29-C037-3258-B8E8-993C915BBC6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ADF7F05-F4FE-C38C-7C75-78D4ADC2444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8C8130A-DE3C-F13A-6DEE-7530E674FBC5}"/>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45F2BAC6-245D-C6BC-8D11-6711B27CC4DC}"/>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F140F3C-FB59-2E4E-6F74-AB35D08012F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2E83B42-8492-D86C-5932-9B14C9E62C8A}"/>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EB3ACB87-FFB9-40FA-61C9-A37458609A75}"/>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D287733F-AF7A-1A98-EA10-4C307A73F0C3}"/>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5E81BC1B-34A3-0FE4-7AD1-F27AEF7F98D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214F0874-F786-02A2-14B4-B137181DB8B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1CF0C90-ACCE-2CEC-E706-E835E38888A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7FAD3E7-28CF-5BD8-508E-DD169C623D84}"/>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FAE1BCDD-6AA3-D14E-9442-2D6CBA60515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2" y="5908857"/>
            <a:ext cx="6005741" cy="467403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A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bolha</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dos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CryptoKitties</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atraiu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especulação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exagero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pico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2017, o volume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negociação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foi</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cerca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5.000 ETH e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vendas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único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CryptoKittie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atingiram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valores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$ 100.000.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aumento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repentino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tráfego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causou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digestão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capacidade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época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estava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à</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altura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dessa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Negociar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CryptoKitties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incorreu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altas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taxas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transação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horas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espera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bolha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CryptoKitties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formou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-se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partir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mistura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exagero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especulação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história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viral.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bolha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estourou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logo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depois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dezembro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2017,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quando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procura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preços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CryptoKitties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caíram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drasticamente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bolha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criptográfica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inteira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começou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estourar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depois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disso, e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mercado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urso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anos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foi</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introduzido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mercado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criptográfico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a:endPar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algn="just"/>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Para saber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NFTs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suas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configurações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técnicas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assista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vídeo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Generation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p>
          <a:p>
            <a:pPr algn="just"/>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Clique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aqui</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para</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assistir</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ao</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vídeo</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Generation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Blockchain</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a:t>
            </a:r>
            <a:r>
              <a:rPr lang="en-US" sz="1100" u="sng" dirty="0" err="1">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sobre</a:t>
            </a:r>
            <a:r>
              <a:rPr lang="en-US" sz="1100" u="sng" dirty="0">
                <a:solidFill>
                  <a:srgbClr val="59911D"/>
                </a:solidFill>
                <a:latin typeface="Calibri" panose="020F0502020204030204" pitchFamily="34" charset="0"/>
                <a:ea typeface="Times New Roman" panose="02020603050405020304" pitchFamily="18" charset="0"/>
                <a:cs typeface="Calibri" panose="020F0502020204030204" pitchFamily="34" charset="0"/>
                <a:hlinkClick r:id="rId3"/>
              </a:rPr>
              <a:t> Smart Contracts &amp; NFTs.</a:t>
            </a:r>
            <a:r>
              <a:rPr lang="en-US" sz="1100" b="1" u="sng" dirty="0">
                <a:solidFill>
                  <a:srgbClr val="59911D"/>
                </a:solidFill>
                <a:effectLst/>
                <a:latin typeface="Calibri" panose="020F0502020204030204" pitchFamily="34" charset="0"/>
                <a:ea typeface="Times New Roman" panose="02020603050405020304" pitchFamily="18" charset="0"/>
                <a:cs typeface="Calibri" panose="020F0502020204030204" pitchFamily="34" charset="0"/>
                <a:hlinkClick r:id="rId3"/>
              </a:rPr>
              <a:t> </a:t>
            </a:r>
            <a:endParaRPr lang="x-none" sz="1100" u="sng" dirty="0">
              <a:solidFill>
                <a:srgbClr val="59911D"/>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8" name="object 15">
            <a:extLst>
              <a:ext uri="{FF2B5EF4-FFF2-40B4-BE49-F238E27FC236}">
                <a16:creationId xmlns:a16="http://schemas.microsoft.com/office/drawing/2014/main" id="{F4E4640C-FAC7-A2D8-3089-3E69BEA3D43A}"/>
              </a:ext>
            </a:extLst>
          </p:cNvPr>
          <p:cNvGrpSpPr/>
          <p:nvPr/>
        </p:nvGrpSpPr>
        <p:grpSpPr>
          <a:xfrm>
            <a:off x="4277272" y="6084318"/>
            <a:ext cx="3047022" cy="1729173"/>
            <a:chOff x="485139" y="4586859"/>
            <a:chExt cx="3134043" cy="1778557"/>
          </a:xfrm>
        </p:grpSpPr>
        <p:pic>
          <p:nvPicPr>
            <p:cNvPr id="9" name="object 16">
              <a:extLst>
                <a:ext uri="{FF2B5EF4-FFF2-40B4-BE49-F238E27FC236}">
                  <a16:creationId xmlns:a16="http://schemas.microsoft.com/office/drawing/2014/main" id="{AFF8549F-7A4D-E042-AD0E-AFAAF6CE9F7B}"/>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ACB8E576-FC44-6CD5-19CB-A7EC5F7A3D02}"/>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AA931953-EFA3-B010-AC39-68AA9A5E13F9}"/>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B88E89AF-1FB9-F6CF-8C90-7C596C2ED053}"/>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BAEAE532-F464-0705-918E-CFA3ACCB88E0}"/>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02B432E7-58A5-A385-8661-04506A5BA830}"/>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4655964" y="6169907"/>
            <a:ext cx="2319372" cy="1498655"/>
          </a:xfrm>
          <a:prstGeom prst="rect">
            <a:avLst/>
          </a:prstGeom>
        </p:spPr>
      </p:pic>
      <p:grpSp>
        <p:nvGrpSpPr>
          <p:cNvPr id="15" name="Group 14">
            <a:extLst>
              <a:ext uri="{FF2B5EF4-FFF2-40B4-BE49-F238E27FC236}">
                <a16:creationId xmlns:a16="http://schemas.microsoft.com/office/drawing/2014/main" id="{58B02D0C-CA1E-7E98-AA0C-35DB1A37FC69}"/>
              </a:ext>
            </a:extLst>
          </p:cNvPr>
          <p:cNvGrpSpPr/>
          <p:nvPr/>
        </p:nvGrpSpPr>
        <p:grpSpPr>
          <a:xfrm>
            <a:off x="4029919" y="6408811"/>
            <a:ext cx="824852" cy="742396"/>
            <a:chOff x="7629770" y="6464727"/>
            <a:chExt cx="824852" cy="742396"/>
          </a:xfrm>
        </p:grpSpPr>
        <p:sp>
          <p:nvSpPr>
            <p:cNvPr id="16" name="Oval 15">
              <a:extLst>
                <a:ext uri="{FF2B5EF4-FFF2-40B4-BE49-F238E27FC236}">
                  <a16:creationId xmlns:a16="http://schemas.microsoft.com/office/drawing/2014/main" id="{F544B84D-BDF2-4EB8-FEBD-EAD2FBA98BD7}"/>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133F85DB-4807-00AB-B9A6-AED450660EFC}"/>
                </a:ext>
              </a:extLst>
            </p:cNvPr>
            <p:cNvSpPr txBox="1">
              <a:spLocks/>
            </p:cNvSpPr>
            <p:nvPr/>
          </p:nvSpPr>
          <p:spPr>
            <a:xfrm rot="1419617">
              <a:off x="7629770" y="6630074"/>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CLICA PARA </a:t>
              </a:r>
              <a:r>
                <a:rPr lang="en-US" sz="1200" b="1" u="sng" dirty="0">
                  <a:solidFill>
                    <a:srgbClr val="59911D"/>
                  </a:solidFill>
                  <a:latin typeface="Calibri" panose="020F0502020204030204" pitchFamily="34" charset="0"/>
                  <a:cs typeface="Calibri" panose="020F0502020204030204" pitchFamily="34" charset="0"/>
                  <a:hlinkClick r:id="rId3"/>
                </a:rPr>
                <a:t>VER</a:t>
              </a:r>
              <a:endParaRPr lang="en-US" sz="1200" b="1" u="sng" dirty="0">
                <a:solidFill>
                  <a:srgbClr val="59911D"/>
                </a:solidFill>
                <a:latin typeface="Calibri" panose="020F0502020204030204" pitchFamily="34" charset="0"/>
                <a:cs typeface="Calibri" panose="020F0502020204030204" pitchFamily="34" charset="0"/>
              </a:endParaRPr>
            </a:p>
          </p:txBody>
        </p:sp>
      </p:grpSp>
      <p:grpSp>
        <p:nvGrpSpPr>
          <p:cNvPr id="3" name="Group 2">
            <a:extLst>
              <a:ext uri="{FF2B5EF4-FFF2-40B4-BE49-F238E27FC236}">
                <a16:creationId xmlns:a16="http://schemas.microsoft.com/office/drawing/2014/main" id="{AF9DCD1E-ECFB-A5DE-2861-92D492E2EF5D}"/>
              </a:ext>
            </a:extLst>
          </p:cNvPr>
          <p:cNvGrpSpPr/>
          <p:nvPr/>
        </p:nvGrpSpPr>
        <p:grpSpPr>
          <a:xfrm flipV="1">
            <a:off x="5719848" y="8310443"/>
            <a:ext cx="1999713" cy="1442633"/>
            <a:chOff x="8493673" y="3441653"/>
            <a:chExt cx="2590079" cy="1868535"/>
          </a:xfrm>
        </p:grpSpPr>
        <p:sp>
          <p:nvSpPr>
            <p:cNvPr id="5" name="Freeform 4">
              <a:extLst>
                <a:ext uri="{FF2B5EF4-FFF2-40B4-BE49-F238E27FC236}">
                  <a16:creationId xmlns:a16="http://schemas.microsoft.com/office/drawing/2014/main" id="{74F89946-6B8F-E43B-E715-BA70D5F6B265}"/>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 name="Freeform 5">
              <a:extLst>
                <a:ext uri="{FF2B5EF4-FFF2-40B4-BE49-F238E27FC236}">
                  <a16:creationId xmlns:a16="http://schemas.microsoft.com/office/drawing/2014/main" id="{91D7D26C-B4FF-FD1F-736E-96107AFD4396}"/>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7" name="Freeform 6">
              <a:extLst>
                <a:ext uri="{FF2B5EF4-FFF2-40B4-BE49-F238E27FC236}">
                  <a16:creationId xmlns:a16="http://schemas.microsoft.com/office/drawing/2014/main" id="{5511DF6D-FFE6-7AF5-E23B-58549841B96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1C4CCD41-96EF-C53F-6A12-52BCE46576E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2" name="Freeform 61">
              <a:extLst>
                <a:ext uri="{FF2B5EF4-FFF2-40B4-BE49-F238E27FC236}">
                  <a16:creationId xmlns:a16="http://schemas.microsoft.com/office/drawing/2014/main" id="{7C5859DB-CFC5-5F93-BDF2-FFC34C1282E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3" name="Freeform 62">
              <a:extLst>
                <a:ext uri="{FF2B5EF4-FFF2-40B4-BE49-F238E27FC236}">
                  <a16:creationId xmlns:a16="http://schemas.microsoft.com/office/drawing/2014/main" id="{8BACC255-3E94-5EC6-CEA6-F443A3F475A2}"/>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4" name="Freeform 63">
              <a:extLst>
                <a:ext uri="{FF2B5EF4-FFF2-40B4-BE49-F238E27FC236}">
                  <a16:creationId xmlns:a16="http://schemas.microsoft.com/office/drawing/2014/main" id="{18C6EE2C-5172-61CA-7B9F-65C317BD880D}"/>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5" name="Freeform 64">
              <a:extLst>
                <a:ext uri="{FF2B5EF4-FFF2-40B4-BE49-F238E27FC236}">
                  <a16:creationId xmlns:a16="http://schemas.microsoft.com/office/drawing/2014/main" id="{A7B4999D-833C-5AA7-000A-89CAF8F5A59B}"/>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 name="Freeform 65">
              <a:extLst>
                <a:ext uri="{FF2B5EF4-FFF2-40B4-BE49-F238E27FC236}">
                  <a16:creationId xmlns:a16="http://schemas.microsoft.com/office/drawing/2014/main" id="{38AEF792-CCC4-0E98-E784-7D2B83F9DB3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 name="Freeform 66">
              <a:extLst>
                <a:ext uri="{FF2B5EF4-FFF2-40B4-BE49-F238E27FC236}">
                  <a16:creationId xmlns:a16="http://schemas.microsoft.com/office/drawing/2014/main" id="{C13C0C0B-64C4-AAED-214B-B99A87B4B4DC}"/>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 name="Freeform 67">
              <a:extLst>
                <a:ext uri="{FF2B5EF4-FFF2-40B4-BE49-F238E27FC236}">
                  <a16:creationId xmlns:a16="http://schemas.microsoft.com/office/drawing/2014/main" id="{CAAF5065-915C-DDB1-9455-BEF0F484D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3229144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B9452D-7639-3E2F-6344-2FA4EAA8C486}"/>
              </a:ext>
            </a:extLst>
          </p:cNvPr>
          <p:cNvSpPr/>
          <p:nvPr/>
        </p:nvSpPr>
        <p:spPr>
          <a:xfrm flipV="1">
            <a:off x="-1" y="300141"/>
            <a:ext cx="7559675" cy="573305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187596"/>
            <a:ext cx="6051578" cy="4666568"/>
          </a:xfrm>
        </p:spPr>
        <p:txBody>
          <a:bodyPr numCol="2"/>
          <a:lstStyle/>
          <a:p>
            <a:r>
              <a:rPr lang="en-US" dirty="0" err="1">
                <a:ea typeface="Times New Roman" panose="02020603050405020304" pitchFamily="18" charset="0"/>
              </a:rPr>
              <a:t>Nesta</a:t>
            </a:r>
            <a:r>
              <a:rPr lang="en-US" dirty="0">
                <a:ea typeface="Times New Roman" panose="02020603050405020304" pitchFamily="18" charset="0"/>
              </a:rPr>
              <a:t> </a:t>
            </a:r>
            <a:r>
              <a:rPr lang="en-US" dirty="0" err="1">
                <a:ea typeface="Times New Roman" panose="02020603050405020304" pitchFamily="18" charset="0"/>
              </a:rPr>
              <a:t>seção</a:t>
            </a:r>
            <a:r>
              <a:rPr lang="en-US" dirty="0">
                <a:ea typeface="Times New Roman" panose="02020603050405020304" pitchFamily="18" charset="0"/>
              </a:rPr>
              <a:t>, </a:t>
            </a:r>
            <a:r>
              <a:rPr lang="en-US" dirty="0" err="1">
                <a:ea typeface="Times New Roman" panose="02020603050405020304" pitchFamily="18" charset="0"/>
              </a:rPr>
              <a:t>vamos</a:t>
            </a:r>
            <a:r>
              <a:rPr lang="en-US" dirty="0">
                <a:ea typeface="Times New Roman" panose="02020603050405020304" pitchFamily="18" charset="0"/>
              </a:rPr>
              <a:t> </a:t>
            </a:r>
            <a:r>
              <a:rPr lang="en-US" dirty="0" err="1">
                <a:ea typeface="Times New Roman" panose="02020603050405020304" pitchFamily="18" charset="0"/>
              </a:rPr>
              <a:t>mergulhar</a:t>
            </a:r>
            <a:r>
              <a:rPr lang="en-US" dirty="0">
                <a:ea typeface="Times New Roman" panose="02020603050405020304" pitchFamily="18" charset="0"/>
              </a:rPr>
              <a:t> </a:t>
            </a:r>
            <a:r>
              <a:rPr lang="en-US" dirty="0" err="1">
                <a:ea typeface="Times New Roman" panose="02020603050405020304" pitchFamily="18" charset="0"/>
              </a:rPr>
              <a:t>nas</a:t>
            </a:r>
            <a:r>
              <a:rPr lang="en-US" dirty="0">
                <a:ea typeface="Times New Roman" panose="02020603050405020304" pitchFamily="18" charset="0"/>
              </a:rPr>
              <a:t> </a:t>
            </a:r>
            <a:r>
              <a:rPr lang="en-US" dirty="0" err="1">
                <a:ea typeface="Times New Roman" panose="02020603050405020304" pitchFamily="18" charset="0"/>
              </a:rPr>
              <a:t>fases</a:t>
            </a:r>
            <a:r>
              <a:rPr lang="en-US" dirty="0">
                <a:ea typeface="Times New Roman" panose="02020603050405020304" pitchFamily="18" charset="0"/>
              </a:rPr>
              <a:t> </a:t>
            </a:r>
            <a:r>
              <a:rPr lang="en-US" dirty="0" err="1">
                <a:ea typeface="Times New Roman" panose="02020603050405020304" pitchFamily="18" charset="0"/>
              </a:rPr>
              <a:t>anteriores</a:t>
            </a:r>
            <a:r>
              <a:rPr lang="en-US" dirty="0">
                <a:ea typeface="Times New Roman" panose="02020603050405020304" pitchFamily="18" charset="0"/>
              </a:rPr>
              <a:t> e </a:t>
            </a:r>
            <a:r>
              <a:rPr lang="en-US" dirty="0" err="1">
                <a:ea typeface="Times New Roman" panose="02020603050405020304" pitchFamily="18" charset="0"/>
              </a:rPr>
              <a:t>atuais</a:t>
            </a:r>
            <a:r>
              <a:rPr lang="en-US" dirty="0">
                <a:ea typeface="Times New Roman" panose="02020603050405020304" pitchFamily="18" charset="0"/>
              </a:rPr>
              <a:t> de </a:t>
            </a:r>
            <a:r>
              <a:rPr lang="en-US" dirty="0" err="1">
                <a:ea typeface="Times New Roman" panose="02020603050405020304" pitchFamily="18" charset="0"/>
              </a:rPr>
              <a:t>desenvolvimento</a:t>
            </a:r>
            <a:r>
              <a:rPr lang="en-US" dirty="0">
                <a:ea typeface="Times New Roman" panose="02020603050405020304" pitchFamily="18" charset="0"/>
              </a:rPr>
              <a:t> da internet (web 1.0 e web 2.0) e, </a:t>
            </a:r>
            <a:r>
              <a:rPr lang="en-US" dirty="0" err="1">
                <a:ea typeface="Times New Roman" panose="02020603050405020304" pitchFamily="18" charset="0"/>
              </a:rPr>
              <a:t>finalmente</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tão</a:t>
            </a:r>
            <a:r>
              <a:rPr lang="en-US" dirty="0">
                <a:ea typeface="Times New Roman" panose="02020603050405020304" pitchFamily="18" charset="0"/>
              </a:rPr>
              <a:t> </a:t>
            </a:r>
            <a:r>
              <a:rPr lang="en-US" dirty="0" err="1">
                <a:ea typeface="Times New Roman" panose="02020603050405020304" pitchFamily="18" charset="0"/>
              </a:rPr>
              <a:t>proclamada</a:t>
            </a:r>
            <a:r>
              <a:rPr lang="en-US" dirty="0">
                <a:ea typeface="Times New Roman" panose="02020603050405020304" pitchFamily="18" charset="0"/>
              </a:rPr>
              <a:t> </a:t>
            </a:r>
            <a:r>
              <a:rPr lang="en-US" dirty="0" err="1">
                <a:ea typeface="Times New Roman" panose="02020603050405020304" pitchFamily="18" charset="0"/>
              </a:rPr>
              <a:t>próxima</a:t>
            </a:r>
            <a:r>
              <a:rPr lang="en-US" dirty="0">
                <a:ea typeface="Times New Roman" panose="02020603050405020304" pitchFamily="18" charset="0"/>
              </a:rPr>
              <a:t> </a:t>
            </a:r>
            <a:r>
              <a:rPr lang="en-US" dirty="0" err="1">
                <a:ea typeface="Times New Roman" panose="02020603050405020304" pitchFamily="18" charset="0"/>
              </a:rPr>
              <a:t>fase</a:t>
            </a:r>
            <a:r>
              <a:rPr lang="en-US" dirty="0">
                <a:ea typeface="Times New Roman" panose="02020603050405020304" pitchFamily="18" charset="0"/>
              </a:rPr>
              <a:t> da internet – </a:t>
            </a:r>
            <a:r>
              <a:rPr lang="en-US" dirty="0" err="1">
                <a:ea typeface="Times New Roman" panose="02020603050405020304" pitchFamily="18" charset="0"/>
              </a:rPr>
              <a:t>chamada</a:t>
            </a:r>
            <a:r>
              <a:rPr lang="en-US" dirty="0">
                <a:ea typeface="Times New Roman" panose="02020603050405020304" pitchFamily="18" charset="0"/>
              </a:rPr>
              <a:t> web 3.0.</a:t>
            </a:r>
          </a:p>
          <a:p>
            <a:br>
              <a:rPr lang="en-US" dirty="0">
                <a:effectLst/>
                <a:ea typeface="Times New Roman" panose="02020603050405020304" pitchFamily="18" charset="0"/>
              </a:rPr>
            </a:br>
            <a:r>
              <a:rPr lang="en-US" b="1" dirty="0">
                <a:solidFill>
                  <a:srgbClr val="F79037"/>
                </a:solidFill>
                <a:ea typeface="Times New Roman" panose="02020603050405020304" pitchFamily="18" charset="0"/>
              </a:rPr>
              <a:t>Web 1.0 – A internet da </a:t>
            </a:r>
            <a:r>
              <a:rPr lang="en-US" b="1" dirty="0" err="1">
                <a:solidFill>
                  <a:srgbClr val="F79037"/>
                </a:solidFill>
                <a:ea typeface="Times New Roman" panose="02020603050405020304" pitchFamily="18" charset="0"/>
              </a:rPr>
              <a:t>informação</a:t>
            </a:r>
            <a:endParaRPr lang="en-US" b="1" dirty="0">
              <a:solidFill>
                <a:srgbClr val="F79037"/>
              </a:solidFill>
              <a:effectLst/>
              <a:ea typeface="Times New Roman" panose="02020603050405020304" pitchFamily="18" charset="0"/>
            </a:endParaRPr>
          </a:p>
          <a:p>
            <a:r>
              <a:rPr lang="en-US" dirty="0" err="1">
                <a:ea typeface="Times New Roman" panose="02020603050405020304" pitchFamily="18" charset="0"/>
              </a:rPr>
              <a:t>Embora</a:t>
            </a:r>
            <a:r>
              <a:rPr lang="en-US" dirty="0">
                <a:ea typeface="Times New Roman" panose="02020603050405020304" pitchFamily="18" charset="0"/>
              </a:rPr>
              <a:t> </a:t>
            </a:r>
            <a:r>
              <a:rPr lang="en-US" dirty="0" err="1">
                <a:ea typeface="Times New Roman" panose="02020603050405020304" pitchFamily="18" charset="0"/>
              </a:rPr>
              <a:t>seja</a:t>
            </a:r>
            <a:r>
              <a:rPr lang="en-US" dirty="0">
                <a:ea typeface="Times New Roman" panose="02020603050405020304" pitchFamily="18" charset="0"/>
              </a:rPr>
              <a:t> </a:t>
            </a:r>
            <a:r>
              <a:rPr lang="en-US" dirty="0" err="1">
                <a:ea typeface="Times New Roman" panose="02020603050405020304" pitchFamily="18" charset="0"/>
              </a:rPr>
              <a:t>difícil</a:t>
            </a:r>
            <a:r>
              <a:rPr lang="en-US" dirty="0">
                <a:ea typeface="Times New Roman" panose="02020603050405020304" pitchFamily="18" charset="0"/>
              </a:rPr>
              <a:t> </a:t>
            </a:r>
            <a:r>
              <a:rPr lang="en-US" dirty="0" err="1">
                <a:ea typeface="Times New Roman" panose="02020603050405020304" pitchFamily="18" charset="0"/>
              </a:rPr>
              <a:t>imaginar</a:t>
            </a:r>
            <a:r>
              <a:rPr lang="en-US" dirty="0">
                <a:ea typeface="Times New Roman" panose="02020603050405020304" pitchFamily="18" charset="0"/>
              </a:rPr>
              <a:t>, a internet tem </a:t>
            </a:r>
            <a:r>
              <a:rPr lang="en-US" dirty="0" err="1">
                <a:ea typeface="Times New Roman" panose="02020603050405020304" pitchFamily="18" charset="0"/>
              </a:rPr>
              <a:t>apenas</a:t>
            </a:r>
            <a:r>
              <a:rPr lang="en-US" dirty="0">
                <a:ea typeface="Times New Roman" panose="02020603050405020304" pitchFamily="18" charset="0"/>
              </a:rPr>
              <a:t> 30 </a:t>
            </a:r>
            <a:r>
              <a:rPr lang="en-US" dirty="0" err="1">
                <a:ea typeface="Times New Roman" panose="02020603050405020304" pitchFamily="18" charset="0"/>
              </a:rPr>
              <a:t>anos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2023). </a:t>
            </a:r>
            <a:r>
              <a:rPr lang="en-US" dirty="0" err="1">
                <a:ea typeface="Times New Roman" panose="02020603050405020304" pitchFamily="18" charset="0"/>
              </a:rPr>
              <a:t>Originalmente</a:t>
            </a:r>
            <a:r>
              <a:rPr lang="en-US" dirty="0">
                <a:ea typeface="Times New Roman" panose="02020603050405020304" pitchFamily="18" charset="0"/>
              </a:rPr>
              <a:t>, a internet </a:t>
            </a:r>
            <a:r>
              <a:rPr lang="en-US" dirty="0" err="1">
                <a:ea typeface="Times New Roman" panose="02020603050405020304" pitchFamily="18" charset="0"/>
              </a:rPr>
              <a:t>permitia</a:t>
            </a:r>
            <a:r>
              <a:rPr lang="en-US" dirty="0">
                <a:ea typeface="Times New Roman" panose="02020603050405020304" pitchFamily="18" charset="0"/>
              </a:rPr>
              <a:t> o </a:t>
            </a:r>
            <a:r>
              <a:rPr lang="en-US" dirty="0" err="1">
                <a:ea typeface="Times New Roman" panose="02020603050405020304" pitchFamily="18" charset="0"/>
              </a:rPr>
              <a:t>compartilhamento</a:t>
            </a:r>
            <a:r>
              <a:rPr lang="en-US" dirty="0">
                <a:ea typeface="Times New Roman" panose="02020603050405020304" pitchFamily="18" charset="0"/>
              </a:rPr>
              <a:t> de </a:t>
            </a:r>
            <a:r>
              <a:rPr lang="en-US" dirty="0" err="1">
                <a:ea typeface="Times New Roman" panose="02020603050405020304" pitchFamily="18" charset="0"/>
              </a:rPr>
              <a:t>pesquisas</a:t>
            </a:r>
            <a:r>
              <a:rPr lang="en-US" dirty="0">
                <a:ea typeface="Times New Roman" panose="02020603050405020304" pitchFamily="18" charset="0"/>
              </a:rPr>
              <a:t> entre </a:t>
            </a:r>
            <a:r>
              <a:rPr lang="en-US" dirty="0" err="1">
                <a:ea typeface="Times New Roman" panose="02020603050405020304" pitchFamily="18" charset="0"/>
              </a:rPr>
              <a:t>académicos</a:t>
            </a:r>
            <a:r>
              <a:rPr lang="en-US" dirty="0">
                <a:ea typeface="Times New Roman" panose="02020603050405020304" pitchFamily="18" charset="0"/>
              </a:rPr>
              <a:t> e </a:t>
            </a:r>
            <a:r>
              <a:rPr lang="en-US" dirty="0" err="1">
                <a:ea typeface="Times New Roman" panose="02020603050405020304" pitchFamily="18" charset="0"/>
              </a:rPr>
              <a:t>governos</a:t>
            </a:r>
            <a:r>
              <a:rPr lang="en-US" dirty="0">
                <a:ea typeface="Times New Roman" panose="02020603050405020304" pitchFamily="18" charset="0"/>
              </a:rPr>
              <a:t>. A </a:t>
            </a:r>
            <a:r>
              <a:rPr lang="en-US" dirty="0" err="1">
                <a:ea typeface="Times New Roman" panose="02020603050405020304" pitchFamily="18" charset="0"/>
              </a:rPr>
              <a:t>sua</a:t>
            </a:r>
            <a:r>
              <a:rPr lang="en-US" dirty="0">
                <a:ea typeface="Times New Roman" panose="02020603050405020304" pitchFamily="18" charset="0"/>
              </a:rPr>
              <a:t> principal </a:t>
            </a:r>
            <a:r>
              <a:rPr lang="en-US" dirty="0" err="1">
                <a:ea typeface="Times New Roman" panose="02020603050405020304" pitchFamily="18" charset="0"/>
              </a:rPr>
              <a:t>função</a:t>
            </a:r>
            <a:r>
              <a:rPr lang="en-US" dirty="0">
                <a:ea typeface="Times New Roman" panose="02020603050405020304" pitchFamily="18" charset="0"/>
              </a:rPr>
              <a:t> era </a:t>
            </a:r>
            <a:r>
              <a:rPr lang="en-US" dirty="0" err="1">
                <a:ea typeface="Times New Roman" panose="02020603050405020304" pitchFamily="18" charset="0"/>
              </a:rPr>
              <a:t>atuar</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a:t>
            </a:r>
            <a:r>
              <a:rPr lang="en-US" dirty="0" err="1">
                <a:ea typeface="Times New Roman" panose="02020603050405020304" pitchFamily="18" charset="0"/>
              </a:rPr>
              <a:t>biblioteca</a:t>
            </a:r>
            <a:r>
              <a:rPr lang="en-US" dirty="0">
                <a:ea typeface="Times New Roman" panose="02020603050405020304" pitchFamily="18" charset="0"/>
              </a:rPr>
              <a:t>. Na </a:t>
            </a:r>
            <a:r>
              <a:rPr lang="en-US" dirty="0" err="1">
                <a:ea typeface="Times New Roman" panose="02020603050405020304" pitchFamily="18" charset="0"/>
              </a:rPr>
              <a:t>década</a:t>
            </a:r>
            <a:r>
              <a:rPr lang="en-US" dirty="0">
                <a:ea typeface="Times New Roman" panose="02020603050405020304" pitchFamily="18" charset="0"/>
              </a:rPr>
              <a:t> de 90, a internet </a:t>
            </a:r>
            <a:r>
              <a:rPr lang="en-US" dirty="0" err="1">
                <a:ea typeface="Times New Roman" panose="02020603050405020304" pitchFamily="18" charset="0"/>
              </a:rPr>
              <a:t>também</a:t>
            </a:r>
            <a:r>
              <a:rPr lang="en-US" dirty="0">
                <a:ea typeface="Times New Roman" panose="02020603050405020304" pitchFamily="18" charset="0"/>
              </a:rPr>
              <a:t> era </a:t>
            </a:r>
            <a:r>
              <a:rPr lang="en-US" dirty="0" err="1">
                <a:ea typeface="Times New Roman" panose="02020603050405020304" pitchFamily="18" charset="0"/>
              </a:rPr>
              <a:t>chamada</a:t>
            </a:r>
            <a:r>
              <a:rPr lang="en-US" dirty="0">
                <a:ea typeface="Times New Roman" panose="02020603050405020304" pitchFamily="18" charset="0"/>
              </a:rPr>
              <a:t> de “web da </a:t>
            </a:r>
            <a:r>
              <a:rPr lang="en-US" dirty="0" err="1">
                <a:ea typeface="Times New Roman" panose="02020603050405020304" pitchFamily="18" charset="0"/>
              </a:rPr>
              <a:t>informação</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permitia</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aceder</a:t>
            </a:r>
            <a:r>
              <a:rPr lang="en-US" dirty="0">
                <a:ea typeface="Times New Roman" panose="02020603050405020304" pitchFamily="18" charset="0"/>
              </a:rPr>
              <a:t> a </a:t>
            </a:r>
            <a:r>
              <a:rPr lang="en-US" dirty="0" err="1">
                <a:ea typeface="Times New Roman" panose="02020603050405020304" pitchFamily="18" charset="0"/>
              </a:rPr>
              <a:t>materiais</a:t>
            </a:r>
            <a:r>
              <a:rPr lang="en-US" dirty="0">
                <a:ea typeface="Times New Roman" panose="02020603050405020304" pitchFamily="18" charset="0"/>
              </a:rPr>
              <a:t> de </a:t>
            </a:r>
            <a:r>
              <a:rPr lang="en-US" dirty="0" err="1">
                <a:ea typeface="Times New Roman" panose="02020603050405020304" pitchFamily="18" charset="0"/>
              </a:rPr>
              <a:t>pesquisa</a:t>
            </a:r>
            <a:r>
              <a:rPr lang="en-US" dirty="0">
                <a:ea typeface="Times New Roman" panose="02020603050405020304" pitchFamily="18" charset="0"/>
              </a:rPr>
              <a:t>. </a:t>
            </a:r>
            <a:r>
              <a:rPr lang="en-US" dirty="0" err="1">
                <a:ea typeface="Times New Roman" panose="02020603050405020304" pitchFamily="18" charset="0"/>
              </a:rPr>
              <a:t>Ele</a:t>
            </a:r>
            <a:r>
              <a:rPr lang="en-US" dirty="0">
                <a:ea typeface="Times New Roman" panose="02020603050405020304" pitchFamily="18" charset="0"/>
              </a:rPr>
              <a:t> </a:t>
            </a:r>
            <a:r>
              <a:rPr lang="en-US" dirty="0" err="1">
                <a:ea typeface="Times New Roman" panose="02020603050405020304" pitchFamily="18" charset="0"/>
              </a:rPr>
              <a:t>até</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permitiu</a:t>
            </a:r>
            <a:r>
              <a:rPr lang="en-US" dirty="0">
                <a:ea typeface="Times New Roman" panose="02020603050405020304" pitchFamily="18" charset="0"/>
              </a:rPr>
              <a:t> </a:t>
            </a:r>
            <a:r>
              <a:rPr lang="en-US" dirty="0" err="1">
                <a:ea typeface="Times New Roman" panose="02020603050405020304" pitchFamily="18" charset="0"/>
              </a:rPr>
              <a:t>entrar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contato</a:t>
            </a:r>
            <a:r>
              <a:rPr lang="en-US" dirty="0">
                <a:ea typeface="Times New Roman" panose="02020603050405020304" pitchFamily="18" charset="0"/>
              </a:rPr>
              <a:t> com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pessoa</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e-mail.</a:t>
            </a:r>
          </a:p>
          <a:p>
            <a:endParaRPr lang="en-US" dirty="0">
              <a:effectLst/>
              <a:ea typeface="Times New Roman" panose="02020603050405020304" pitchFamily="18" charset="0"/>
            </a:endParaRPr>
          </a:p>
          <a:p>
            <a:r>
              <a:rPr lang="en-US" dirty="0">
                <a:ea typeface="Times New Roman" panose="02020603050405020304" pitchFamily="18" charset="0"/>
              </a:rPr>
              <a:t>A Web 1.0 </a:t>
            </a:r>
            <a:r>
              <a:rPr lang="en-US" dirty="0" err="1">
                <a:ea typeface="Times New Roman" panose="02020603050405020304" pitchFamily="18" charset="0"/>
              </a:rPr>
              <a:t>permitia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procurassem</a:t>
            </a:r>
            <a:r>
              <a:rPr lang="en-US" dirty="0">
                <a:ea typeface="Times New Roman" panose="02020603050405020304" pitchFamily="18" charset="0"/>
              </a:rPr>
              <a:t> </a:t>
            </a:r>
            <a:r>
              <a:rPr lang="en-US" dirty="0" err="1">
                <a:ea typeface="Times New Roman" panose="02020603050405020304" pitchFamily="18" charset="0"/>
              </a:rPr>
              <a:t>informações</a:t>
            </a:r>
            <a:r>
              <a:rPr lang="en-US" dirty="0">
                <a:ea typeface="Times New Roman" panose="02020603050405020304" pitchFamily="18" charset="0"/>
              </a:rPr>
              <a:t> e </a:t>
            </a:r>
            <a:r>
              <a:rPr lang="en-US" dirty="0" err="1">
                <a:ea typeface="Times New Roman" panose="02020603050405020304" pitchFamily="18" charset="0"/>
              </a:rPr>
              <a:t>enviassem</a:t>
            </a:r>
            <a:r>
              <a:rPr lang="en-US" dirty="0">
                <a:ea typeface="Times New Roman" panose="02020603050405020304" pitchFamily="18" charset="0"/>
              </a:rPr>
              <a:t> e-mails, mas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suportava</a:t>
            </a:r>
            <a:r>
              <a:rPr lang="en-US" dirty="0">
                <a:ea typeface="Times New Roman" panose="02020603050405020304" pitchFamily="18" charset="0"/>
              </a:rPr>
              <a:t> a </a:t>
            </a:r>
            <a:r>
              <a:rPr lang="en-US" dirty="0" err="1">
                <a:ea typeface="Times New Roman" panose="02020603050405020304" pitchFamily="18" charset="0"/>
              </a:rPr>
              <a:t>publicação</a:t>
            </a:r>
            <a:r>
              <a:rPr lang="en-US" dirty="0">
                <a:ea typeface="Times New Roman" panose="02020603050405020304" pitchFamily="18" charset="0"/>
              </a:rPr>
              <a:t> de </a:t>
            </a:r>
            <a:r>
              <a:rPr lang="en-US" dirty="0" err="1">
                <a:ea typeface="Times New Roman" panose="02020603050405020304" pitchFamily="18" charset="0"/>
              </a:rPr>
              <a:t>conteúdo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usuário</a:t>
            </a:r>
            <a:r>
              <a:rPr lang="en-US" dirty="0">
                <a:ea typeface="Times New Roman" panose="02020603050405020304" pitchFamily="18" charset="0"/>
              </a:rPr>
              <a:t> </a:t>
            </a:r>
            <a:r>
              <a:rPr lang="en-US" dirty="0" err="1">
                <a:ea typeface="Times New Roman" panose="02020603050405020304" pitchFamily="18" charset="0"/>
              </a:rPr>
              <a:t>comum</a:t>
            </a:r>
            <a:r>
              <a:rPr lang="en-US" dirty="0">
                <a:ea typeface="Times New Roman" panose="02020603050405020304" pitchFamily="18" charset="0"/>
              </a:rPr>
              <a:t>. Um </a:t>
            </a:r>
            <a:r>
              <a:rPr lang="en-US" dirty="0" err="1">
                <a:ea typeface="Times New Roman" panose="02020603050405020304" pitchFamily="18" charset="0"/>
              </a:rPr>
              <a:t>grupo</a:t>
            </a:r>
            <a:r>
              <a:rPr lang="en-US" dirty="0">
                <a:ea typeface="Times New Roman" panose="02020603050405020304" pitchFamily="18" charset="0"/>
              </a:rPr>
              <a:t> de </a:t>
            </a:r>
            <a:r>
              <a:rPr lang="en-US" dirty="0" err="1">
                <a:ea typeface="Times New Roman" panose="02020603050405020304" pitchFamily="18" charset="0"/>
              </a:rPr>
              <a:t>desenvolvedores</a:t>
            </a:r>
            <a:r>
              <a:rPr lang="en-US" dirty="0">
                <a:ea typeface="Times New Roman" panose="02020603050405020304" pitchFamily="18" charset="0"/>
              </a:rPr>
              <a:t> </a:t>
            </a:r>
            <a:r>
              <a:rPr lang="en-US" dirty="0" err="1">
                <a:ea typeface="Times New Roman" panose="02020603050405020304" pitchFamily="18" charset="0"/>
              </a:rPr>
              <a:t>atuou</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guardiões</a:t>
            </a:r>
            <a:r>
              <a:rPr lang="en-US" dirty="0">
                <a:ea typeface="Times New Roman" panose="02020603050405020304" pitchFamily="18" charset="0"/>
              </a:rPr>
              <a:t> das </a:t>
            </a:r>
            <a:r>
              <a:rPr lang="en-US" dirty="0" err="1">
                <a:ea typeface="Times New Roman" panose="02020603050405020304" pitchFamily="18" charset="0"/>
              </a:rPr>
              <a:t>informações</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internet. A principal </a:t>
            </a:r>
            <a:r>
              <a:rPr lang="en-US" dirty="0" err="1">
                <a:ea typeface="Times New Roman" panose="02020603050405020304" pitchFamily="18" charset="0"/>
              </a:rPr>
              <a:t>oferta</a:t>
            </a:r>
            <a:r>
              <a:rPr lang="en-US" dirty="0">
                <a:ea typeface="Times New Roman" panose="02020603050405020304" pitchFamily="18" charset="0"/>
              </a:rPr>
              <a:t> da Web 1.0 era </a:t>
            </a:r>
            <a:r>
              <a:rPr lang="en-US" dirty="0" err="1">
                <a:ea typeface="Times New Roman" panose="02020603050405020304" pitchFamily="18" charset="0"/>
              </a:rPr>
              <a:t>compartilhar</a:t>
            </a:r>
            <a:r>
              <a:rPr lang="en-US" dirty="0">
                <a:ea typeface="Times New Roman" panose="02020603050405020304" pitchFamily="18" charset="0"/>
              </a:rPr>
              <a:t> </a:t>
            </a:r>
            <a:r>
              <a:rPr lang="en-US" dirty="0" err="1">
                <a:ea typeface="Times New Roman" panose="02020603050405020304" pitchFamily="18" charset="0"/>
              </a:rPr>
              <a:t>informações</a:t>
            </a:r>
            <a:r>
              <a:rPr lang="en-US" dirty="0">
                <a:ea typeface="Times New Roman" panose="02020603050405020304" pitchFamily="18" charset="0"/>
              </a:rPr>
              <a:t> e </a:t>
            </a:r>
            <a:r>
              <a:rPr lang="en-US" dirty="0" err="1">
                <a:ea typeface="Times New Roman" panose="02020603050405020304" pitchFamily="18" charset="0"/>
              </a:rPr>
              <a:t>contactar</a:t>
            </a:r>
            <a:r>
              <a:rPr lang="en-US" dirty="0">
                <a:ea typeface="Times New Roman" panose="02020603050405020304" pitchFamily="18" charset="0"/>
              </a:rPr>
              <a:t> </a:t>
            </a:r>
            <a:r>
              <a:rPr lang="en-US" dirty="0" err="1">
                <a:ea typeface="Times New Roman" panose="02020603050405020304" pitchFamily="18" charset="0"/>
              </a:rPr>
              <a:t>qualquer</a:t>
            </a:r>
            <a:r>
              <a:rPr lang="en-US" dirty="0">
                <a:ea typeface="Times New Roman" panose="02020603050405020304" pitchFamily="18" charset="0"/>
              </a:rPr>
              <a:t> </a:t>
            </a:r>
            <a:r>
              <a:rPr lang="en-US" dirty="0" err="1">
                <a:ea typeface="Times New Roman" panose="02020603050405020304" pitchFamily="18" charset="0"/>
              </a:rPr>
              <a:t>pessoa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todo</a:t>
            </a:r>
            <a:r>
              <a:rPr lang="en-US" dirty="0">
                <a:ea typeface="Times New Roman" panose="02020603050405020304" pitchFamily="18" charset="0"/>
              </a:rPr>
              <a:t> o </a:t>
            </a:r>
            <a:r>
              <a:rPr lang="en-US" dirty="0" err="1">
                <a:ea typeface="Times New Roman" panose="02020603050405020304" pitchFamily="18" charset="0"/>
              </a:rPr>
              <a:t>mundo</a:t>
            </a:r>
            <a:r>
              <a:rPr lang="en-US" dirty="0">
                <a:ea typeface="Times New Roman" panose="02020603050405020304" pitchFamily="18" charset="0"/>
              </a:rPr>
              <a:t> com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conexão</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Internet.</a:t>
            </a:r>
          </a:p>
          <a:p>
            <a:r>
              <a:rPr lang="en-US" b="1" dirty="0">
                <a:solidFill>
                  <a:srgbClr val="F79037"/>
                </a:solidFill>
                <a:ea typeface="Times New Roman" panose="02020603050405020304" pitchFamily="18" charset="0"/>
              </a:rPr>
              <a:t>Web 2.0 – A internet da </a:t>
            </a:r>
            <a:r>
              <a:rPr lang="en-US" b="1" dirty="0" err="1">
                <a:solidFill>
                  <a:srgbClr val="F79037"/>
                </a:solidFill>
                <a:ea typeface="Times New Roman" panose="02020603050405020304" pitchFamily="18" charset="0"/>
              </a:rPr>
              <a:t>interação</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Em</a:t>
            </a:r>
            <a:r>
              <a:rPr lang="en-US" dirty="0">
                <a:ea typeface="Times New Roman" panose="02020603050405020304" pitchFamily="18" charset="0"/>
              </a:rPr>
              <a:t> 2004, o Facebook e o YouTube </a:t>
            </a:r>
            <a:r>
              <a:rPr lang="en-US" dirty="0" err="1">
                <a:ea typeface="Times New Roman" panose="02020603050405020304" pitchFamily="18" charset="0"/>
              </a:rPr>
              <a:t>revolucionaram</a:t>
            </a:r>
            <a:r>
              <a:rPr lang="en-US" dirty="0">
                <a:ea typeface="Times New Roman" panose="02020603050405020304" pitchFamily="18" charset="0"/>
              </a:rPr>
              <a:t> a web com o </a:t>
            </a:r>
            <a:r>
              <a:rPr lang="en-US" dirty="0" err="1">
                <a:ea typeface="Times New Roman" panose="02020603050405020304" pitchFamily="18" charset="0"/>
              </a:rPr>
              <a:t>conceito</a:t>
            </a:r>
            <a:r>
              <a:rPr lang="en-US" dirty="0">
                <a:ea typeface="Times New Roman" panose="02020603050405020304" pitchFamily="18" charset="0"/>
              </a:rPr>
              <a:t> de </a:t>
            </a:r>
            <a:r>
              <a:rPr lang="en-US" dirty="0" err="1">
                <a:ea typeface="Times New Roman" panose="02020603050405020304" pitchFamily="18" charset="0"/>
              </a:rPr>
              <a:t>conteúdo</a:t>
            </a:r>
            <a:r>
              <a:rPr lang="en-US" dirty="0">
                <a:ea typeface="Times New Roman" panose="02020603050405020304" pitchFamily="18" charset="0"/>
              </a:rPr>
              <a:t> </a:t>
            </a:r>
            <a:r>
              <a:rPr lang="en-US" dirty="0" err="1">
                <a:ea typeface="Times New Roman" panose="02020603050405020304" pitchFamily="18" charset="0"/>
              </a:rPr>
              <a:t>gerado</a:t>
            </a:r>
            <a:r>
              <a:rPr lang="en-US" dirty="0">
                <a:ea typeface="Times New Roman" panose="02020603050405020304" pitchFamily="18" charset="0"/>
              </a:rPr>
              <a:t>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usuário</a:t>
            </a:r>
            <a:r>
              <a:rPr lang="en-US" dirty="0">
                <a:ea typeface="Times New Roman" panose="02020603050405020304" pitchFamily="18" charset="0"/>
              </a:rPr>
              <a:t>. A </a:t>
            </a:r>
            <a:r>
              <a:rPr lang="en-US" dirty="0" err="1">
                <a:ea typeface="Times New Roman" panose="02020603050405020304" pitchFamily="18" charset="0"/>
              </a:rPr>
              <a:t>partir</a:t>
            </a:r>
            <a:r>
              <a:rPr lang="en-US" dirty="0">
                <a:ea typeface="Times New Roman" panose="02020603050405020304" pitchFamily="18" charset="0"/>
              </a:rPr>
              <a:t> de </a:t>
            </a:r>
            <a:r>
              <a:rPr lang="en-US" dirty="0" err="1">
                <a:ea typeface="Times New Roman" panose="02020603050405020304" pitchFamily="18" charset="0"/>
              </a:rPr>
              <a:t>então</a:t>
            </a:r>
            <a:r>
              <a:rPr lang="en-US" dirty="0">
                <a:ea typeface="Times New Roman" panose="02020603050405020304" pitchFamily="18" charset="0"/>
              </a:rPr>
              <a:t>, </a:t>
            </a:r>
            <a:r>
              <a:rPr lang="en-US" dirty="0" err="1">
                <a:ea typeface="Times New Roman" panose="02020603050405020304" pitchFamily="18" charset="0"/>
              </a:rPr>
              <a:t>todos</a:t>
            </a:r>
            <a:r>
              <a:rPr lang="en-US" dirty="0">
                <a:ea typeface="Times New Roman" panose="02020603050405020304" pitchFamily="18" charset="0"/>
              </a:rPr>
              <a:t> com </a:t>
            </a:r>
            <a:r>
              <a:rPr lang="en-US" dirty="0" err="1">
                <a:ea typeface="Times New Roman" panose="02020603050405020304" pitchFamily="18" charset="0"/>
              </a:rPr>
              <a:t>conexão</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Internet </a:t>
            </a:r>
            <a:r>
              <a:rPr lang="en-US" dirty="0" err="1">
                <a:ea typeface="Times New Roman" panose="02020603050405020304" pitchFamily="18" charset="0"/>
              </a:rPr>
              <a:t>poderiam</a:t>
            </a:r>
            <a:r>
              <a:rPr lang="en-US" dirty="0">
                <a:ea typeface="Times New Roman" panose="02020603050405020304" pitchFamily="18" charset="0"/>
              </a:rPr>
              <a:t> </a:t>
            </a:r>
            <a:r>
              <a:rPr lang="en-US" dirty="0" err="1">
                <a:ea typeface="Times New Roman" panose="02020603050405020304" pitchFamily="18" charset="0"/>
              </a:rPr>
              <a:t>publicar</a:t>
            </a:r>
            <a:r>
              <a:rPr lang="en-US" dirty="0">
                <a:ea typeface="Times New Roman" panose="02020603050405020304" pitchFamily="18" charset="0"/>
              </a:rPr>
              <a:t> </a:t>
            </a:r>
            <a:r>
              <a:rPr lang="en-US" dirty="0" err="1">
                <a:ea typeface="Times New Roman" panose="02020603050405020304" pitchFamily="18" charset="0"/>
              </a:rPr>
              <a:t>ativamente</a:t>
            </a:r>
            <a:r>
              <a:rPr lang="en-US" dirty="0">
                <a:ea typeface="Times New Roman" panose="02020603050405020304" pitchFamily="18" charset="0"/>
              </a:rPr>
              <a:t> o </a:t>
            </a:r>
            <a:r>
              <a:rPr lang="en-US" dirty="0" err="1">
                <a:ea typeface="Times New Roman" panose="02020603050405020304" pitchFamily="18" charset="0"/>
              </a:rPr>
              <a:t>próprio</a:t>
            </a:r>
            <a:r>
              <a:rPr lang="en-US" dirty="0">
                <a:ea typeface="Times New Roman" panose="02020603050405020304" pitchFamily="18" charset="0"/>
              </a:rPr>
              <a:t> </a:t>
            </a:r>
            <a:r>
              <a:rPr lang="en-US" dirty="0" err="1">
                <a:ea typeface="Times New Roman" panose="02020603050405020304" pitchFamily="18" charset="0"/>
              </a:rPr>
              <a:t>conteúdo</a:t>
            </a:r>
            <a:r>
              <a:rPr lang="en-US" dirty="0">
                <a:ea typeface="Times New Roman" panose="02020603050405020304" pitchFamily="18" charset="0"/>
              </a:rPr>
              <a:t> da web. A internet </a:t>
            </a:r>
            <a:r>
              <a:rPr lang="en-US" dirty="0" err="1">
                <a:ea typeface="Times New Roman" panose="02020603050405020304" pitchFamily="18" charset="0"/>
              </a:rPr>
              <a:t>democratizou</a:t>
            </a:r>
            <a:r>
              <a:rPr lang="en-US" dirty="0">
                <a:ea typeface="Times New Roman" panose="02020603050405020304" pitchFamily="18" charset="0"/>
              </a:rPr>
              <a:t>-se com a web 2.0. A Web 2.0 </a:t>
            </a:r>
            <a:r>
              <a:rPr lang="en-US" dirty="0" err="1">
                <a:ea typeface="Times New Roman" panose="02020603050405020304" pitchFamily="18" charset="0"/>
              </a:rPr>
              <a:t>permitiu</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formassem</a:t>
            </a:r>
            <a:r>
              <a:rPr lang="en-US" dirty="0">
                <a:ea typeface="Times New Roman" panose="02020603050405020304" pitchFamily="18" charset="0"/>
              </a:rPr>
              <a:t> </a:t>
            </a:r>
            <a:r>
              <a:rPr lang="en-US" dirty="0" err="1">
                <a:ea typeface="Times New Roman" panose="02020603050405020304" pitchFamily="18" charset="0"/>
              </a:rPr>
              <a:t>comunidades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torno</a:t>
            </a:r>
            <a:r>
              <a:rPr lang="en-US" dirty="0">
                <a:ea typeface="Times New Roman" panose="02020603050405020304" pitchFamily="18" charset="0"/>
              </a:rPr>
              <a:t> de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ideia</a:t>
            </a:r>
            <a:r>
              <a:rPr lang="en-US" dirty="0">
                <a:ea typeface="Times New Roman" panose="02020603050405020304" pitchFamily="18" charset="0"/>
              </a:rPr>
              <a:t> central e </a:t>
            </a:r>
            <a:r>
              <a:rPr lang="en-US" dirty="0" err="1">
                <a:ea typeface="Times New Roman" panose="02020603050405020304" pitchFamily="18" charset="0"/>
              </a:rPr>
              <a:t>depois</a:t>
            </a:r>
            <a:r>
              <a:rPr lang="en-US" dirty="0">
                <a:ea typeface="Times New Roman" panose="02020603050405020304" pitchFamily="18" charset="0"/>
              </a:rPr>
              <a:t> se </a:t>
            </a:r>
            <a:r>
              <a:rPr lang="en-US" dirty="0" err="1">
                <a:ea typeface="Times New Roman" panose="02020603050405020304" pitchFamily="18" charset="0"/>
              </a:rPr>
              <a:t>mobilizassem</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causa</a:t>
            </a:r>
            <a:r>
              <a:rPr lang="en-US" dirty="0">
                <a:ea typeface="Times New Roman" panose="02020603050405020304" pitchFamily="18" charset="0"/>
              </a:rPr>
              <a:t> </a:t>
            </a:r>
            <a:r>
              <a:rPr lang="en-US" dirty="0" err="1">
                <a:ea typeface="Times New Roman" panose="02020603050405020304" pitchFamily="18" charset="0"/>
              </a:rPr>
              <a:t>comum</a:t>
            </a:r>
            <a:r>
              <a:rPr lang="en-US" dirty="0">
                <a:ea typeface="Times New Roman" panose="02020603050405020304" pitchFamily="18" charset="0"/>
              </a:rPr>
              <a:t>.</a:t>
            </a:r>
          </a:p>
          <a:p>
            <a:endParaRPr lang="en-US" dirty="0">
              <a:effectLst/>
              <a:ea typeface="Times New Roman" panose="02020603050405020304" pitchFamily="18" charset="0"/>
            </a:endParaRPr>
          </a:p>
          <a:p>
            <a:r>
              <a:rPr lang="en-US" dirty="0">
                <a:ea typeface="Times New Roman" panose="02020603050405020304" pitchFamily="18" charset="0"/>
              </a:rPr>
              <a:t>O </a:t>
            </a:r>
            <a:r>
              <a:rPr lang="en-US" dirty="0" err="1">
                <a:ea typeface="Times New Roman" panose="02020603050405020304" pitchFamily="18" charset="0"/>
              </a:rPr>
              <a:t>movimento</a:t>
            </a:r>
            <a:r>
              <a:rPr lang="en-US" dirty="0">
                <a:ea typeface="Times New Roman" panose="02020603050405020304" pitchFamily="18" charset="0"/>
              </a:rPr>
              <a:t> da Primavera </a:t>
            </a:r>
            <a:r>
              <a:rPr lang="en-US" dirty="0" err="1">
                <a:ea typeface="Times New Roman" panose="02020603050405020304" pitchFamily="18" charset="0"/>
              </a:rPr>
              <a:t>Árabe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um </a:t>
            </a:r>
            <a:r>
              <a:rPr lang="en-US" dirty="0" err="1">
                <a:ea typeface="Times New Roman" panose="02020603050405020304" pitchFamily="18" charset="0"/>
              </a:rPr>
              <a:t>bom</a:t>
            </a:r>
            <a:r>
              <a:rPr lang="en-US" dirty="0">
                <a:ea typeface="Times New Roman" panose="02020603050405020304" pitchFamily="18" charset="0"/>
              </a:rPr>
              <a:t>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desse</a:t>
            </a:r>
            <a:r>
              <a:rPr lang="en-US" dirty="0">
                <a:ea typeface="Times New Roman" panose="02020603050405020304" pitchFamily="18" charset="0"/>
              </a:rPr>
              <a:t> </a:t>
            </a:r>
            <a:r>
              <a:rPr lang="en-US" dirty="0" err="1">
                <a:ea typeface="Times New Roman" panose="02020603050405020304" pitchFamily="18" charset="0"/>
              </a:rPr>
              <a:t>cenário</a:t>
            </a:r>
            <a:r>
              <a:rPr lang="en-US" dirty="0">
                <a:ea typeface="Times New Roman" panose="02020603050405020304" pitchFamily="18" charset="0"/>
              </a:rPr>
              <a:t>. As </a:t>
            </a:r>
            <a:r>
              <a:rPr lang="en-US" dirty="0" err="1">
                <a:ea typeface="Times New Roman" panose="02020603050405020304" pitchFamily="18" charset="0"/>
              </a:rPr>
              <a:t>mídias</a:t>
            </a:r>
            <a:r>
              <a:rPr lang="en-US" dirty="0">
                <a:ea typeface="Times New Roman" panose="02020603050405020304" pitchFamily="18" charset="0"/>
              </a:rPr>
              <a:t> </a:t>
            </a:r>
            <a:r>
              <a:rPr lang="en-US" dirty="0" err="1">
                <a:ea typeface="Times New Roman" panose="02020603050405020304" pitchFamily="18" charset="0"/>
              </a:rPr>
              <a:t>sociais</a:t>
            </a:r>
            <a:r>
              <a:rPr lang="en-US" dirty="0">
                <a:ea typeface="Times New Roman" panose="02020603050405020304" pitchFamily="18" charset="0"/>
              </a:rPr>
              <a:t> </a:t>
            </a:r>
            <a:r>
              <a:rPr lang="en-US" dirty="0" err="1">
                <a:ea typeface="Times New Roman" panose="02020603050405020304" pitchFamily="18" charset="0"/>
              </a:rPr>
              <a:t>desempenharam</a:t>
            </a:r>
            <a:r>
              <a:rPr lang="en-US" dirty="0">
                <a:ea typeface="Times New Roman" panose="02020603050405020304" pitchFamily="18" charset="0"/>
              </a:rPr>
              <a:t> um </a:t>
            </a:r>
            <a:r>
              <a:rPr lang="en-US" dirty="0" err="1">
                <a:ea typeface="Times New Roman" panose="02020603050405020304" pitchFamily="18" charset="0"/>
              </a:rPr>
              <a:t>papel</a:t>
            </a:r>
            <a:r>
              <a:rPr lang="en-US" dirty="0">
                <a:ea typeface="Times New Roman" panose="02020603050405020304" pitchFamily="18" charset="0"/>
              </a:rPr>
              <a:t> </a:t>
            </a:r>
            <a:r>
              <a:rPr lang="en-US" dirty="0" err="1">
                <a:ea typeface="Times New Roman" panose="02020603050405020304" pitchFamily="18" charset="0"/>
              </a:rPr>
              <a:t>significativo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facilitar</a:t>
            </a:r>
            <a:r>
              <a:rPr lang="en-US" dirty="0">
                <a:ea typeface="Times New Roman" panose="02020603050405020304" pitchFamily="18" charset="0"/>
              </a:rPr>
              <a:t> a </a:t>
            </a:r>
            <a:r>
              <a:rPr lang="en-US" dirty="0" err="1">
                <a:ea typeface="Times New Roman" panose="02020603050405020304" pitchFamily="18" charset="0"/>
              </a:rPr>
              <a:t>comunicação</a:t>
            </a:r>
            <a:r>
              <a:rPr lang="en-US" dirty="0">
                <a:ea typeface="Times New Roman" panose="02020603050405020304" pitchFamily="18" charset="0"/>
              </a:rPr>
              <a:t> entre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participantes</a:t>
            </a:r>
            <a:r>
              <a:rPr lang="en-US" dirty="0">
                <a:ea typeface="Times New Roman" panose="02020603050405020304" pitchFamily="18" charset="0"/>
              </a:rPr>
              <a:t> </a:t>
            </a:r>
            <a:r>
              <a:rPr lang="en-US" dirty="0" err="1">
                <a:ea typeface="Times New Roman" panose="02020603050405020304" pitchFamily="18" charset="0"/>
              </a:rPr>
              <a:t>desse</a:t>
            </a:r>
            <a:r>
              <a:rPr lang="en-US" dirty="0">
                <a:ea typeface="Times New Roman" panose="02020603050405020304" pitchFamily="18" charset="0"/>
              </a:rPr>
              <a:t> </a:t>
            </a:r>
            <a:r>
              <a:rPr lang="en-US" dirty="0" err="1">
                <a:ea typeface="Times New Roman" panose="02020603050405020304" pitchFamily="18" charset="0"/>
              </a:rPr>
              <a:t>movimento</a:t>
            </a:r>
            <a:r>
              <a:rPr lang="en-US" dirty="0">
                <a:ea typeface="Times New Roman" panose="02020603050405020304" pitchFamily="18" charset="0"/>
              </a:rPr>
              <a:t> e </a:t>
            </a:r>
            <a:r>
              <a:rPr lang="en-US" dirty="0" err="1">
                <a:ea typeface="Times New Roman" panose="02020603050405020304" pitchFamily="18" charset="0"/>
              </a:rPr>
              <a:t>permitiram</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formassem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a:t>
            </a:r>
            <a:r>
              <a:rPr lang="en-US" dirty="0" err="1">
                <a:ea typeface="Times New Roman" panose="02020603050405020304" pitchFamily="18" charset="0"/>
              </a:rPr>
              <a:t>comunidade</a:t>
            </a:r>
            <a:r>
              <a:rPr lang="en-US" dirty="0">
                <a:ea typeface="Times New Roman" panose="02020603050405020304" pitchFamily="18" charset="0"/>
              </a:rPr>
              <a:t>. </a:t>
            </a:r>
            <a:r>
              <a:rPr lang="en-US" dirty="0" err="1">
                <a:ea typeface="Times New Roman" panose="02020603050405020304" pitchFamily="18" charset="0"/>
              </a:rPr>
              <a:t>Indivíduos</a:t>
            </a:r>
            <a:r>
              <a:rPr lang="en-US" dirty="0">
                <a:ea typeface="Times New Roman" panose="02020603050405020304" pitchFamily="18" charset="0"/>
              </a:rPr>
              <a:t> </a:t>
            </a:r>
            <a:r>
              <a:rPr lang="en-US" dirty="0" err="1">
                <a:ea typeface="Times New Roman" panose="02020603050405020304" pitchFamily="18" charset="0"/>
              </a:rPr>
              <a:t>criaram</a:t>
            </a:r>
            <a:r>
              <a:rPr lang="en-US" dirty="0">
                <a:ea typeface="Times New Roman" panose="02020603050405020304" pitchFamily="18" charset="0"/>
              </a:rPr>
              <a:t> </a:t>
            </a:r>
            <a:r>
              <a:rPr lang="en-US" dirty="0" err="1">
                <a:ea typeface="Times New Roman" panose="02020603050405020304" pitchFamily="18" charset="0"/>
              </a:rPr>
              <a:t>algo</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o </a:t>
            </a:r>
            <a:r>
              <a:rPr lang="en-US" dirty="0" err="1">
                <a:ea typeface="Times New Roman" panose="02020603050405020304" pitchFamily="18" charset="0"/>
              </a:rPr>
              <a:t>suficiente</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desafiar</a:t>
            </a:r>
            <a:r>
              <a:rPr lang="en-US" dirty="0">
                <a:ea typeface="Times New Roman" panose="02020603050405020304" pitchFamily="18" charset="0"/>
              </a:rPr>
              <a:t> </a:t>
            </a:r>
            <a:r>
              <a:rPr lang="en-US" dirty="0" err="1">
                <a:ea typeface="Times New Roman" panose="02020603050405020304" pitchFamily="18" charset="0"/>
              </a:rPr>
              <a:t>grandes</a:t>
            </a:r>
            <a:r>
              <a:rPr lang="en-US" dirty="0">
                <a:ea typeface="Times New Roman" panose="02020603050405020304" pitchFamily="18" charset="0"/>
              </a:rPr>
              <a:t> </a:t>
            </a:r>
            <a:r>
              <a:rPr lang="en-US" dirty="0" err="1">
                <a:ea typeface="Times New Roman" panose="02020603050405020304" pitchFamily="18" charset="0"/>
              </a:rPr>
              <a:t>estruturas</a:t>
            </a:r>
            <a:r>
              <a:rPr lang="en-US" dirty="0">
                <a:ea typeface="Times New Roman" panose="02020603050405020304" pitchFamily="18" charset="0"/>
              </a:rPr>
              <a:t> de </a:t>
            </a:r>
            <a:r>
              <a:rPr lang="en-US" dirty="0" err="1">
                <a:ea typeface="Times New Roman" panose="02020603050405020304" pitchFamily="18" charset="0"/>
              </a:rPr>
              <a:t>poder</a:t>
            </a:r>
            <a:r>
              <a:rPr lang="en-US" dirty="0">
                <a:ea typeface="Times New Roman" panose="02020603050405020304" pitchFamily="18" charset="0"/>
              </a:rPr>
              <a:t> com a web 2.0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ferramenta</a:t>
            </a:r>
            <a:r>
              <a:rPr lang="en-US" dirty="0">
                <a:ea typeface="Times New Roman" panose="02020603050405020304" pitchFamily="18" charset="0"/>
              </a:rPr>
              <a:t>.</a:t>
            </a:r>
            <a:endParaRPr lang="en-US"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134</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2.3 </a:t>
            </a:r>
            <a:r>
              <a:rPr lang="en-US" sz="1800" b="0"/>
              <a:t>Web3</a:t>
            </a:r>
            <a:r>
              <a:rPr lang="x-none" sz="1800" b="0"/>
              <a:t> </a:t>
            </a: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6283038"/>
            <a:ext cx="6051578" cy="3979614"/>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ea typeface="Times New Roman" panose="02020603050405020304" pitchFamily="18" charset="0"/>
              </a:rPr>
              <a:t>Problemas</a:t>
            </a:r>
            <a:r>
              <a:rPr lang="en-US" b="1" dirty="0">
                <a:solidFill>
                  <a:srgbClr val="F79037"/>
                </a:solidFill>
                <a:ea typeface="Times New Roman" panose="02020603050405020304" pitchFamily="18" charset="0"/>
              </a:rPr>
              <a:t> com Web 2.0</a:t>
            </a:r>
          </a:p>
          <a:p>
            <a:r>
              <a:rPr lang="en-US" dirty="0">
                <a:solidFill>
                  <a:srgbClr val="000000"/>
                </a:solidFill>
                <a:ea typeface="Times New Roman" panose="02020603050405020304" pitchFamily="18" charset="0"/>
              </a:rPr>
              <a:t>A </a:t>
            </a:r>
            <a:r>
              <a:rPr lang="en-US" dirty="0" err="1">
                <a:solidFill>
                  <a:srgbClr val="000000"/>
                </a:solidFill>
                <a:ea typeface="Times New Roman" panose="02020603050405020304" pitchFamily="18" charset="0"/>
              </a:rPr>
              <a:t>estrutura</a:t>
            </a:r>
            <a:r>
              <a:rPr lang="en-US" dirty="0">
                <a:solidFill>
                  <a:srgbClr val="000000"/>
                </a:solidFill>
                <a:ea typeface="Times New Roman" panose="02020603050405020304" pitchFamily="18" charset="0"/>
              </a:rPr>
              <a:t> da web 2.0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inerentemente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centralizada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fornecedores</a:t>
            </a:r>
            <a:r>
              <a:rPr lang="en-US" dirty="0">
                <a:solidFill>
                  <a:srgbClr val="000000"/>
                </a:solidFill>
                <a:ea typeface="Times New Roman" panose="02020603050405020304" pitchFamily="18" charset="0"/>
              </a:rPr>
              <a:t> de hardware e software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muitas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vezes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detêm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monopólios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têm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alguns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concorrentes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pé</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igualdade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usuários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só</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escolher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aplicativos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usar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mídia</a:t>
            </a:r>
            <a:r>
              <a:rPr lang="en-US" dirty="0">
                <a:solidFill>
                  <a:srgbClr val="000000"/>
                </a:solidFill>
                <a:ea typeface="Times New Roman" panose="02020603050405020304" pitchFamily="18" charset="0"/>
              </a:rPr>
              <a:t> social, </a:t>
            </a:r>
            <a:r>
              <a:rPr lang="en-US" dirty="0" err="1">
                <a:solidFill>
                  <a:srgbClr val="000000"/>
                </a:solidFill>
                <a:ea typeface="Times New Roman" panose="02020603050405020304" pitchFamily="18" charset="0"/>
              </a:rPr>
              <a:t>serviços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bancários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namoro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dentro</a:t>
            </a:r>
            <a:r>
              <a:rPr lang="en-US" dirty="0">
                <a:solidFill>
                  <a:srgbClr val="000000"/>
                </a:solidFill>
                <a:ea typeface="Times New Roman" panose="02020603050405020304" pitchFamily="18" charset="0"/>
              </a:rPr>
              <a:t> de um </a:t>
            </a:r>
            <a:r>
              <a:rPr lang="en-US" dirty="0" err="1">
                <a:solidFill>
                  <a:srgbClr val="000000"/>
                </a:solidFill>
                <a:ea typeface="Times New Roman" panose="02020603050405020304" pitchFamily="18" charset="0"/>
              </a:rPr>
              <a:t>quadro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estreito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aplicativos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sua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vez</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dependem</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alguns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servidores</a:t>
            </a:r>
            <a:r>
              <a:rPr lang="en-US" dirty="0">
                <a:solidFill>
                  <a:srgbClr val="000000"/>
                </a:solidFill>
                <a:ea typeface="Times New Roman" panose="02020603050405020304" pitchFamily="18" charset="0"/>
              </a:rPr>
              <a:t> da Internet, </a:t>
            </a:r>
            <a:r>
              <a:rPr lang="en-US" dirty="0" err="1">
                <a:solidFill>
                  <a:srgbClr val="000000"/>
                </a:solidFill>
                <a:ea typeface="Times New Roman" panose="02020603050405020304" pitchFamily="18" charset="0"/>
              </a:rPr>
              <a:t>causando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outra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camada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centralização</a:t>
            </a:r>
            <a:r>
              <a:rPr lang="en-US" dirty="0">
                <a:solidFill>
                  <a:srgbClr val="000000"/>
                </a:solidFill>
                <a:ea typeface="Times New Roman" panose="02020603050405020304" pitchFamily="18" charset="0"/>
              </a:rPr>
              <a:t>.</a:t>
            </a:r>
          </a:p>
          <a:p>
            <a:r>
              <a:rPr lang="en-US" dirty="0">
                <a:solidFill>
                  <a:srgbClr val="000000"/>
                </a:solidFill>
                <a:effectLst/>
                <a:latin typeface="Calibri" panose="020F0502020204030204" pitchFamily="34" charset="0"/>
                <a:ea typeface="Times New Roman" panose="02020603050405020304" pitchFamily="18" charset="0"/>
              </a:rPr>
              <a:t> </a:t>
            </a:r>
          </a:p>
          <a:p>
            <a:r>
              <a:rPr lang="en-US" b="1" dirty="0" err="1">
                <a:solidFill>
                  <a:srgbClr val="F79037"/>
                </a:solidFill>
                <a:ea typeface="Times New Roman" panose="02020603050405020304" pitchFamily="18" charset="0"/>
              </a:rPr>
              <a:t>Centralização</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monopólios</a:t>
            </a:r>
            <a:endParaRPr lang="en-US" b="1" dirty="0">
              <a:solidFill>
                <a:srgbClr val="F79037"/>
              </a:solidFill>
              <a:ea typeface="Times New Roman" panose="02020603050405020304" pitchFamily="18" charset="0"/>
            </a:endParaRPr>
          </a:p>
          <a:p>
            <a:r>
              <a:rPr lang="en-US" dirty="0" err="1">
                <a:solidFill>
                  <a:srgbClr val="000000"/>
                </a:solidFill>
                <a:ea typeface="Times New Roman" panose="02020603050405020304" pitchFamily="18" charset="0"/>
              </a:rPr>
              <a:t>Podemos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imaginar</a:t>
            </a:r>
            <a:r>
              <a:rPr lang="en-US" dirty="0">
                <a:solidFill>
                  <a:srgbClr val="000000"/>
                </a:solidFill>
                <a:ea typeface="Times New Roman" panose="02020603050405020304" pitchFamily="18" charset="0"/>
              </a:rPr>
              <a:t> a internet </a:t>
            </a:r>
            <a:r>
              <a:rPr lang="en-US" dirty="0" err="1">
                <a:solidFill>
                  <a:srgbClr val="000000"/>
                </a:solidFill>
                <a:ea typeface="Times New Roman" panose="02020603050405020304" pitchFamily="18" charset="0"/>
              </a:rPr>
              <a:t>como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alguns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sóis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enormes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servidores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têm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milhares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planetas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menores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orbitando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redor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nossos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aplicativos</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dia</a:t>
            </a:r>
            <a:r>
              <a:rPr lang="en-US" dirty="0">
                <a:solidFill>
                  <a:srgbClr val="000000"/>
                </a:solidFill>
                <a:ea typeface="Times New Roman" panose="02020603050405020304" pitchFamily="18" charset="0"/>
              </a:rPr>
              <a:t>-a-</a:t>
            </a:r>
            <a:r>
              <a:rPr lang="en-US" dirty="0" err="1">
                <a:solidFill>
                  <a:srgbClr val="000000"/>
                </a:solidFill>
                <a:ea typeface="Times New Roman" panose="02020603050405020304" pitchFamily="18" charset="0"/>
              </a:rPr>
              <a:t>dia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autoridade</a:t>
            </a:r>
            <a:r>
              <a:rPr lang="en-US" dirty="0">
                <a:solidFill>
                  <a:srgbClr val="000000"/>
                </a:solidFill>
                <a:ea typeface="Times New Roman" panose="02020603050405020304" pitchFamily="18" charset="0"/>
              </a:rPr>
              <a:t> total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controlo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sobre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aplicativos</a:t>
            </a:r>
            <a:r>
              <a:rPr lang="en-US" dirty="0">
                <a:solidFill>
                  <a:srgbClr val="000000"/>
                </a:solidFill>
                <a:ea typeface="Times New Roman" panose="02020603050405020304" pitchFamily="18" charset="0"/>
              </a:rPr>
              <a:t> e dados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centralizada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num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ponto</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servidor</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problema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subjacente</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essa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arquitetura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aqui</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falta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propriedade</a:t>
            </a:r>
            <a:r>
              <a:rPr lang="en-US" dirty="0">
                <a:solidFill>
                  <a:srgbClr val="000000"/>
                </a:solidFill>
                <a:ea typeface="Times New Roman" panose="02020603050405020304" pitchFamily="18" charset="0"/>
              </a:rPr>
              <a:t> dos dados e </a:t>
            </a:r>
            <a:r>
              <a:rPr lang="en-US" dirty="0" err="1">
                <a:solidFill>
                  <a:srgbClr val="000000"/>
                </a:solidFill>
                <a:ea typeface="Times New Roman" panose="02020603050405020304" pitchFamily="18" charset="0"/>
              </a:rPr>
              <a:t>poder</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controlo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tomada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decisão</a:t>
            </a:r>
            <a:r>
              <a:rPr lang="en-US" dirty="0">
                <a:solidFill>
                  <a:srgbClr val="000000"/>
                </a:solidFill>
                <a:ea typeface="Times New Roman" panose="02020603050405020304" pitchFamily="18" charset="0"/>
              </a:rPr>
              <a:t>. Toda a </a:t>
            </a:r>
            <a:r>
              <a:rPr lang="en-US" dirty="0" err="1">
                <a:solidFill>
                  <a:srgbClr val="000000"/>
                </a:solidFill>
                <a:ea typeface="Times New Roman" panose="02020603050405020304" pitchFamily="18" charset="0"/>
              </a:rPr>
              <a:t>nossa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experiência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Web 2.0 </a:t>
            </a:r>
            <a:r>
              <a:rPr lang="en-US" dirty="0" err="1">
                <a:solidFill>
                  <a:srgbClr val="000000"/>
                </a:solidFill>
                <a:ea typeface="Times New Roman" panose="02020603050405020304" pitchFamily="18" charset="0"/>
              </a:rPr>
              <a:t>depende</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entidades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centrais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concedem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acesso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aplicativos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interrompidos</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qualquer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momento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Fotos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nuvem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acesso</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contas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mídia</a:t>
            </a:r>
            <a:r>
              <a:rPr lang="en-US" dirty="0">
                <a:solidFill>
                  <a:srgbClr val="000000"/>
                </a:solidFill>
                <a:ea typeface="Times New Roman" panose="02020603050405020304" pitchFamily="18" charset="0"/>
              </a:rPr>
              <a:t> social, </a:t>
            </a:r>
            <a:r>
              <a:rPr lang="en-US" dirty="0" err="1">
                <a:solidFill>
                  <a:srgbClr val="000000"/>
                </a:solidFill>
                <a:ea typeface="Times New Roman" panose="02020603050405020304" pitchFamily="18" charset="0"/>
              </a:rPr>
              <a:t>acesso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bancário</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apenas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alguns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exemplos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citar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Essencialmente</a:t>
            </a:r>
            <a:r>
              <a:rPr lang="en-US" dirty="0">
                <a:solidFill>
                  <a:srgbClr val="000000"/>
                </a:solidFill>
                <a:ea typeface="Times New Roman" panose="02020603050405020304" pitchFamily="18" charset="0"/>
              </a:rPr>
              <a:t>, se o </a:t>
            </a:r>
            <a:r>
              <a:rPr lang="en-US" dirty="0" err="1">
                <a:solidFill>
                  <a:srgbClr val="000000"/>
                </a:solidFill>
                <a:ea typeface="Times New Roman" panose="02020603050405020304" pitchFamily="18" charset="0"/>
              </a:rPr>
              <a:t>controlo</a:t>
            </a:r>
            <a:r>
              <a:rPr lang="en-US" dirty="0">
                <a:solidFill>
                  <a:srgbClr val="000000"/>
                </a:solidFill>
                <a:ea typeface="Times New Roman" panose="02020603050405020304" pitchFamily="18" charset="0"/>
              </a:rPr>
              <a:t> do </a:t>
            </a:r>
            <a:r>
              <a:rPr lang="en-US" dirty="0" err="1">
                <a:solidFill>
                  <a:srgbClr val="000000"/>
                </a:solidFill>
                <a:ea typeface="Times New Roman" panose="02020603050405020304" pitchFamily="18" charset="0"/>
              </a:rPr>
              <a:t>conteúdo</a:t>
            </a:r>
            <a:r>
              <a:rPr lang="en-US" dirty="0">
                <a:solidFill>
                  <a:srgbClr val="000000"/>
                </a:solidFill>
                <a:ea typeface="Times New Roman" panose="02020603050405020304" pitchFamily="18" charset="0"/>
              </a:rPr>
              <a:t> de um </a:t>
            </a:r>
            <a:r>
              <a:rPr lang="en-US" dirty="0" err="1">
                <a:solidFill>
                  <a:srgbClr val="000000"/>
                </a:solidFill>
                <a:ea typeface="Times New Roman" panose="02020603050405020304" pitchFamily="18" charset="0"/>
              </a:rPr>
              <a:t>usuário</a:t>
            </a:r>
            <a:r>
              <a:rPr lang="en-US" dirty="0">
                <a:solidFill>
                  <a:srgbClr val="000000"/>
                </a:solidFill>
                <a:ea typeface="Times New Roman" panose="02020603050405020304" pitchFamily="18" charset="0"/>
              </a:rPr>
              <a:t> for </a:t>
            </a:r>
            <a:r>
              <a:rPr lang="en-US" dirty="0" err="1">
                <a:solidFill>
                  <a:srgbClr val="000000"/>
                </a:solidFill>
                <a:ea typeface="Times New Roman" panose="02020603050405020304" pitchFamily="18" charset="0"/>
              </a:rPr>
              <a:t>definido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outra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pessoa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drixa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seu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conteúdo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Sabemos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verdade</a:t>
            </a:r>
            <a:r>
              <a:rPr lang="en-US" dirty="0">
                <a:solidFill>
                  <a:srgbClr val="000000"/>
                </a:solidFill>
                <a:ea typeface="Times New Roman" panose="02020603050405020304" pitchFamily="18" charset="0"/>
              </a:rPr>
              <a:t> com a </a:t>
            </a:r>
            <a:r>
              <a:rPr lang="en-US" dirty="0" err="1">
                <a:solidFill>
                  <a:srgbClr val="000000"/>
                </a:solidFill>
                <a:ea typeface="Times New Roman" panose="02020603050405020304" pitchFamily="18" charset="0"/>
              </a:rPr>
              <a:t>publicação</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fotos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mídias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sociais</a:t>
            </a:r>
            <a:r>
              <a:rPr lang="en-US" dirty="0">
                <a:solidFill>
                  <a:srgbClr val="000000"/>
                </a:solidFill>
                <a:ea typeface="Times New Roman" panose="02020603050405020304" pitchFamily="18" charset="0"/>
              </a:rPr>
              <a:t> das </a:t>
            </a:r>
            <a:r>
              <a:rPr lang="en-US" dirty="0" err="1">
                <a:solidFill>
                  <a:srgbClr val="000000"/>
                </a:solidFill>
                <a:ea typeface="Times New Roman" panose="02020603050405020304" pitchFamily="18" charset="0"/>
              </a:rPr>
              <a:t>quais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perdemos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direitos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propriedade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assim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carregadas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plataforma</a:t>
            </a:r>
            <a:r>
              <a:rPr lang="en-US" dirty="0">
                <a:solidFill>
                  <a:srgbClr val="000000"/>
                </a:solidFill>
                <a:ea typeface="Times New Roman" panose="02020603050405020304" pitchFamily="18" charset="0"/>
              </a:rPr>
              <a:t> e o </a:t>
            </a:r>
            <a:r>
              <a:rPr lang="en-US" dirty="0" err="1">
                <a:solidFill>
                  <a:srgbClr val="000000"/>
                </a:solidFill>
                <a:ea typeface="Times New Roman" panose="02020603050405020304" pitchFamily="18" charset="0"/>
              </a:rPr>
              <a:t>controlo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sobre</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acontece</a:t>
            </a:r>
            <a:r>
              <a:rPr lang="en-US" dirty="0">
                <a:solidFill>
                  <a:srgbClr val="000000"/>
                </a:solidFill>
                <a:ea typeface="Times New Roman" panose="02020603050405020304" pitchFamily="18" charset="0"/>
              </a:rPr>
              <a:t> com </a:t>
            </a:r>
            <a:r>
              <a:rPr lang="en-US" dirty="0" err="1">
                <a:solidFill>
                  <a:srgbClr val="000000"/>
                </a:solidFill>
                <a:ea typeface="Times New Roman" panose="02020603050405020304" pitchFamily="18" charset="0"/>
              </a:rPr>
              <a:t>elas</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onde</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armazenadas</a:t>
            </a:r>
            <a:r>
              <a:rPr lang="en-US" dirty="0">
                <a:solidFill>
                  <a:srgbClr val="000000"/>
                </a:solidFill>
                <a:ea typeface="Times New Roman" panose="02020603050405020304" pitchFamily="18" charset="0"/>
              </a:rPr>
              <a:t>.</a:t>
            </a:r>
          </a:p>
          <a:p>
            <a:endParaRPr lang="en-US" dirty="0">
              <a:solidFill>
                <a:srgbClr val="000000"/>
              </a:solidFill>
              <a:ea typeface="Times New Roman" panose="02020603050405020304" pitchFamily="18" charset="0"/>
            </a:endParaRPr>
          </a:p>
          <a:p>
            <a:r>
              <a:rPr lang="en-US" b="1" dirty="0">
                <a:solidFill>
                  <a:srgbClr val="F79037"/>
                </a:solidFill>
                <a:ea typeface="Times New Roman" panose="02020603050405020304" pitchFamily="18" charset="0"/>
              </a:rPr>
              <a:t>Dados </a:t>
            </a:r>
            <a:r>
              <a:rPr lang="en-US" b="1" dirty="0" err="1">
                <a:solidFill>
                  <a:srgbClr val="F79037"/>
                </a:solidFill>
                <a:ea typeface="Times New Roman" panose="02020603050405020304" pitchFamily="18" charset="0"/>
              </a:rPr>
              <a:t>como</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mercadoria</a:t>
            </a:r>
            <a:endParaRPr lang="en-US" b="1" dirty="0">
              <a:solidFill>
                <a:srgbClr val="F79037"/>
              </a:solidFill>
              <a:ea typeface="Times New Roman" panose="02020603050405020304" pitchFamily="18" charset="0"/>
            </a:endParaRPr>
          </a:p>
          <a:p>
            <a:r>
              <a:rPr lang="en-US" dirty="0">
                <a:solidFill>
                  <a:srgbClr val="000000"/>
                </a:solidFill>
                <a:ea typeface="Times New Roman" panose="02020603050405020304" pitchFamily="18" charset="0"/>
              </a:rPr>
              <a:t>O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ainda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preocupante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o facto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conteúdos</a:t>
            </a:r>
            <a:r>
              <a:rPr lang="en-US" dirty="0">
                <a:solidFill>
                  <a:srgbClr val="000000"/>
                </a:solidFill>
                <a:ea typeface="Times New Roman" panose="02020603050405020304" pitchFamily="18" charset="0"/>
              </a:rPr>
              <a:t> e dados </a:t>
            </a:r>
            <a:r>
              <a:rPr lang="en-US" dirty="0" err="1">
                <a:solidFill>
                  <a:srgbClr val="000000"/>
                </a:solidFill>
                <a:ea typeface="Times New Roman" panose="02020603050405020304" pitchFamily="18" charset="0"/>
              </a:rPr>
              <a:t>pessoais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publicados</a:t>
            </a:r>
            <a:r>
              <a:rPr lang="en-US" dirty="0">
                <a:solidFill>
                  <a:srgbClr val="000000"/>
                </a:solidFill>
                <a:ea typeface="Times New Roman" panose="02020603050405020304" pitchFamily="18" charset="0"/>
              </a:rPr>
              <a:t> online </a:t>
            </a:r>
            <a:r>
              <a:rPr lang="en-US" dirty="0" err="1">
                <a:solidFill>
                  <a:srgbClr val="000000"/>
                </a:solidFill>
                <a:ea typeface="Times New Roman" panose="02020603050405020304" pitchFamily="18" charset="0"/>
              </a:rPr>
              <a:t>podem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monetizados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empresas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ganhar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dinheiro</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influenciar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processos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democráticos</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resultado</a:t>
            </a:r>
            <a:r>
              <a:rPr lang="en-US" dirty="0">
                <a:solidFill>
                  <a:srgbClr val="000000"/>
                </a:solidFill>
                <a:ea typeface="Times New Roman" panose="02020603050405020304" pitchFamily="18" charset="0"/>
              </a:rPr>
              <a:t> final </a:t>
            </a:r>
            <a:r>
              <a:rPr lang="en-US" dirty="0" err="1">
                <a:solidFill>
                  <a:srgbClr val="000000"/>
                </a:solidFill>
                <a:ea typeface="Times New Roman" panose="02020603050405020304" pitchFamily="18" charset="0"/>
              </a:rPr>
              <a:t>é</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 internet </a:t>
            </a:r>
            <a:r>
              <a:rPr lang="en-US" dirty="0" err="1">
                <a:solidFill>
                  <a:srgbClr val="000000"/>
                </a:solidFill>
                <a:ea typeface="Times New Roman" panose="02020603050405020304" pitchFamily="18" charset="0"/>
              </a:rPr>
              <a:t>atual</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permite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usuários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publiquem</a:t>
            </a:r>
            <a:r>
              <a:rPr lang="en-US" dirty="0">
                <a:solidFill>
                  <a:srgbClr val="000000"/>
                </a:solidFill>
                <a:ea typeface="Times New Roman" panose="02020603050405020304" pitchFamily="18" charset="0"/>
              </a:rPr>
              <a:t>, mas </a:t>
            </a:r>
            <a:r>
              <a:rPr lang="en-US" dirty="0" err="1">
                <a:solidFill>
                  <a:srgbClr val="000000"/>
                </a:solidFill>
                <a:ea typeface="Times New Roman" panose="02020603050405020304" pitchFamily="18" charset="0"/>
              </a:rPr>
              <a:t>possui</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monetiza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tudo</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usuários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criam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dados do </a:t>
            </a:r>
            <a:r>
              <a:rPr lang="en-US" dirty="0" err="1">
                <a:solidFill>
                  <a:srgbClr val="000000"/>
                </a:solidFill>
                <a:ea typeface="Times New Roman" panose="02020603050405020304" pitchFamily="18" charset="0"/>
              </a:rPr>
              <a:t>usuário</a:t>
            </a:r>
            <a:r>
              <a:rPr lang="en-US" dirty="0">
                <a:solidFill>
                  <a:srgbClr val="000000"/>
                </a:solidFill>
                <a:ea typeface="Times New Roman" panose="02020603050405020304" pitchFamily="18" charset="0"/>
              </a:rPr>
              <a:t> são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mercadoria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web 2.0.</a:t>
            </a:r>
            <a:endParaRPr lang="en-US" dirty="0">
              <a:solidFill>
                <a:srgbClr val="000000"/>
              </a:solidFill>
              <a:effectLst/>
              <a:latin typeface="Calibri" panose="020F0502020204030204" pitchFamily="34" charset="0"/>
              <a:ea typeface="Times New Roman" panose="02020603050405020304" pitchFamily="18" charset="0"/>
            </a:endParaRPr>
          </a:p>
        </p:txBody>
      </p:sp>
      <p:grpSp>
        <p:nvGrpSpPr>
          <p:cNvPr id="36" name="Group 35">
            <a:extLst>
              <a:ext uri="{FF2B5EF4-FFF2-40B4-BE49-F238E27FC236}">
                <a16:creationId xmlns:a16="http://schemas.microsoft.com/office/drawing/2014/main" id="{74D8F8B1-FDDB-EAED-A729-FB3CC2E2599C}"/>
              </a:ext>
            </a:extLst>
          </p:cNvPr>
          <p:cNvGrpSpPr/>
          <p:nvPr/>
        </p:nvGrpSpPr>
        <p:grpSpPr>
          <a:xfrm flipH="1">
            <a:off x="6029943" y="4497669"/>
            <a:ext cx="1712396" cy="1673613"/>
            <a:chOff x="-220413" y="5797823"/>
            <a:chExt cx="1967946" cy="1923375"/>
          </a:xfrm>
        </p:grpSpPr>
        <p:sp>
          <p:nvSpPr>
            <p:cNvPr id="37" name="Freeform 36">
              <a:extLst>
                <a:ext uri="{FF2B5EF4-FFF2-40B4-BE49-F238E27FC236}">
                  <a16:creationId xmlns:a16="http://schemas.microsoft.com/office/drawing/2014/main" id="{3448AFA3-2E39-5383-D7E9-13463E4D000F}"/>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80C7DA98-4853-8027-C4D8-8532712FB36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BD1D2899-F923-6314-912C-DF3664B329E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6AC16EBB-317A-A2A7-4488-99D3E8007DEB}"/>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8CD87EC2-C415-6D6D-6D2B-79E07A51AB3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B2AD4577-31C5-1756-2AF2-B1FFC2BCFAD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5F912859-E4C4-D589-119A-E1FE3DA2198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30073532-D32D-EDC9-EC8F-88898E904B1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24F0F7F0-DA2E-9689-A9A1-962715384AA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B58B3F23-B528-C124-E4F2-22302172A99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A3FB7E51-FA85-6AE2-1717-D0CBF4CB9B6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81D7823E-C59D-DC68-4586-3B056BB9FE6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3A41077-31A7-3FFA-4B73-51CED0594F3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A5FC587E-68B2-DBF9-CDC6-34BC537AA4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425283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792041"/>
            <a:ext cx="6832572" cy="432352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pPr/>
              <a:t>135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0" y="-1"/>
            <a:ext cx="3568986" cy="5338800"/>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78986" y="6091202"/>
            <a:ext cx="6143488" cy="391004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fontAlgn="base"/>
            <a:r>
              <a:rPr lang="en-US" b="1" dirty="0" err="1">
                <a:solidFill>
                  <a:srgbClr val="F79037"/>
                </a:solidFill>
                <a:ea typeface="Times New Roman" panose="02020603050405020304" pitchFamily="18" charset="0"/>
              </a:rPr>
              <a:t>Transferência</a:t>
            </a:r>
            <a:r>
              <a:rPr lang="en-US" b="1" dirty="0">
                <a:solidFill>
                  <a:srgbClr val="F79037"/>
                </a:solidFill>
                <a:ea typeface="Times New Roman" panose="02020603050405020304" pitchFamily="18" charset="0"/>
              </a:rPr>
              <a:t> de valor</a:t>
            </a:r>
          </a:p>
          <a:p>
            <a:pPr fontAlgn="base"/>
            <a:r>
              <a:rPr lang="en-US" dirty="0" err="1">
                <a:ea typeface="Times New Roman" panose="02020603050405020304" pitchFamily="18" charset="0"/>
              </a:rPr>
              <a:t>Além</a:t>
            </a:r>
            <a:r>
              <a:rPr lang="en-US" dirty="0">
                <a:ea typeface="Times New Roman" panose="02020603050405020304" pitchFamily="18" charset="0"/>
              </a:rPr>
              <a:t> disso, </a:t>
            </a:r>
            <a:r>
              <a:rPr lang="en-US" dirty="0" err="1">
                <a:ea typeface="Times New Roman" panose="02020603050405020304" pitchFamily="18" charset="0"/>
              </a:rPr>
              <a:t>na</a:t>
            </a:r>
            <a:r>
              <a:rPr lang="en-US" dirty="0">
                <a:ea typeface="Times New Roman" panose="02020603050405020304" pitchFamily="18" charset="0"/>
              </a:rPr>
              <a:t> web 2.0,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transferir</a:t>
            </a:r>
            <a:r>
              <a:rPr lang="en-US" dirty="0">
                <a:ea typeface="Times New Roman" panose="02020603050405020304" pitchFamily="18" charset="0"/>
              </a:rPr>
              <a:t> valor de forma </a:t>
            </a:r>
            <a:r>
              <a:rPr lang="en-US" dirty="0" err="1">
                <a:ea typeface="Times New Roman" panose="02020603050405020304" pitchFamily="18" charset="0"/>
              </a:rPr>
              <a:t>autónoma</a:t>
            </a:r>
            <a:r>
              <a:rPr lang="en-US" dirty="0">
                <a:ea typeface="Times New Roman" panose="02020603050405020304" pitchFamily="18" charset="0"/>
              </a:rPr>
              <a:t> </a:t>
            </a:r>
            <a:r>
              <a:rPr lang="en-US" dirty="0" err="1">
                <a:ea typeface="Times New Roman" panose="02020603050405020304" pitchFamily="18" charset="0"/>
              </a:rPr>
              <a:t>sem</a:t>
            </a:r>
            <a:r>
              <a:rPr lang="en-US" dirty="0">
                <a:ea typeface="Times New Roman" panose="02020603050405020304" pitchFamily="18" charset="0"/>
              </a:rPr>
              <a:t> o </a:t>
            </a:r>
            <a:r>
              <a:rPr lang="en-US" dirty="0" err="1">
                <a:ea typeface="Times New Roman" panose="02020603050405020304" pitchFamily="18" charset="0"/>
              </a:rPr>
              <a:t>envolvimento</a:t>
            </a:r>
            <a:r>
              <a:rPr lang="en-US" dirty="0">
                <a:ea typeface="Times New Roman" panose="02020603050405020304" pitchFamily="18" charset="0"/>
              </a:rPr>
              <a:t> de </a:t>
            </a:r>
            <a:r>
              <a:rPr lang="en-US" dirty="0" err="1">
                <a:ea typeface="Times New Roman" panose="02020603050405020304" pitchFamily="18" charset="0"/>
              </a:rPr>
              <a:t>terceiros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especialmente</a:t>
            </a:r>
            <a:r>
              <a:rPr lang="en-US" dirty="0">
                <a:ea typeface="Times New Roman" panose="02020603050405020304" pitchFamily="18" charset="0"/>
              </a:rPr>
              <a:t> </a:t>
            </a:r>
            <a:r>
              <a:rPr lang="en-US" dirty="0" err="1">
                <a:ea typeface="Times New Roman" panose="02020603050405020304" pitchFamily="18" charset="0"/>
              </a:rPr>
              <a:t>verdadeiro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transações</a:t>
            </a:r>
            <a:r>
              <a:rPr lang="en-US" dirty="0">
                <a:ea typeface="Times New Roman" panose="02020603050405020304" pitchFamily="18" charset="0"/>
              </a:rPr>
              <a:t> </a:t>
            </a:r>
            <a:r>
              <a:rPr lang="en-US" dirty="0" err="1">
                <a:ea typeface="Times New Roman" panose="02020603050405020304" pitchFamily="18" charset="0"/>
              </a:rPr>
              <a:t>internacionais</a:t>
            </a:r>
            <a:r>
              <a:rPr lang="en-US" dirty="0">
                <a:ea typeface="Times New Roman" panose="02020603050405020304" pitchFamily="18" charset="0"/>
              </a:rPr>
              <a:t>. </a:t>
            </a:r>
            <a:r>
              <a:rPr lang="en-US" dirty="0" err="1">
                <a:ea typeface="Times New Roman" panose="02020603050405020304" pitchFamily="18" charset="0"/>
              </a:rPr>
              <a:t>Apesar</a:t>
            </a:r>
            <a:r>
              <a:rPr lang="en-US" dirty="0">
                <a:ea typeface="Times New Roman" panose="02020603050405020304" pitchFamily="18" charset="0"/>
              </a:rPr>
              <a:t> dos </a:t>
            </a:r>
            <a:r>
              <a:rPr lang="en-US" dirty="0" err="1">
                <a:ea typeface="Times New Roman" panose="02020603050405020304" pitchFamily="18" charset="0"/>
              </a:rPr>
              <a:t>avanços</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digitalização</a:t>
            </a:r>
            <a:r>
              <a:rPr lang="en-US" dirty="0">
                <a:ea typeface="Times New Roman" panose="02020603050405020304" pitchFamily="18" charset="0"/>
              </a:rPr>
              <a:t> e </a:t>
            </a:r>
            <a:r>
              <a:rPr lang="en-US" dirty="0" err="1">
                <a:ea typeface="Times New Roman" panose="02020603050405020304" pitchFamily="18" charset="0"/>
              </a:rPr>
              <a:t>digitalização</a:t>
            </a:r>
            <a:r>
              <a:rPr lang="en-US" dirty="0">
                <a:ea typeface="Times New Roman" panose="02020603050405020304" pitchFamily="18" charset="0"/>
              </a:rPr>
              <a:t> do </a:t>
            </a:r>
            <a:r>
              <a:rPr lang="en-US" dirty="0" err="1">
                <a:ea typeface="Times New Roman" panose="02020603050405020304" pitchFamily="18" charset="0"/>
              </a:rPr>
              <a:t>banco</a:t>
            </a:r>
            <a:r>
              <a:rPr lang="en-US" dirty="0">
                <a:ea typeface="Times New Roman" panose="02020603050405020304" pitchFamily="18" charset="0"/>
              </a:rPr>
              <a:t> online, um </a:t>
            </a:r>
            <a:r>
              <a:rPr lang="en-US" dirty="0" err="1">
                <a:ea typeface="Times New Roman" panose="02020603050405020304" pitchFamily="18" charset="0"/>
              </a:rPr>
              <a:t>intermediário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provedor</a:t>
            </a:r>
            <a:r>
              <a:rPr lang="en-US" dirty="0">
                <a:ea typeface="Times New Roman" panose="02020603050405020304" pitchFamily="18" charset="0"/>
              </a:rPr>
              <a:t> </a:t>
            </a:r>
            <a:r>
              <a:rPr lang="en-US" dirty="0" err="1">
                <a:ea typeface="Times New Roman" panose="02020603050405020304" pitchFamily="18" charset="0"/>
              </a:rPr>
              <a:t>terceirizado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 no </a:t>
            </a:r>
            <a:r>
              <a:rPr lang="en-US" dirty="0" err="1">
                <a:ea typeface="Times New Roman" panose="02020603050405020304" pitchFamily="18" charset="0"/>
              </a:rPr>
              <a:t>entanto</a:t>
            </a:r>
            <a:r>
              <a:rPr lang="en-US" dirty="0">
                <a:ea typeface="Times New Roman" panose="02020603050405020304" pitchFamily="18" charset="0"/>
              </a:rPr>
              <a:t>.</a:t>
            </a:r>
          </a:p>
          <a:p>
            <a:pPr fontAlgn="base"/>
            <a:br>
              <a:rPr lang="en-US" dirty="0">
                <a:effectLst/>
                <a:ea typeface="Times New Roman" panose="02020603050405020304" pitchFamily="18" charset="0"/>
              </a:rPr>
            </a:br>
            <a:r>
              <a:rPr lang="en-US" dirty="0" err="1">
                <a:ea typeface="Times New Roman" panose="02020603050405020304" pitchFamily="18" charset="0"/>
              </a:rPr>
              <a:t>Enquanto</a:t>
            </a:r>
            <a:r>
              <a:rPr lang="en-US" dirty="0">
                <a:ea typeface="Times New Roman" panose="02020603050405020304" pitchFamily="18" charset="0"/>
              </a:rPr>
              <a:t> a web 2.0 </a:t>
            </a:r>
            <a:r>
              <a:rPr lang="en-US" dirty="0" err="1">
                <a:ea typeface="Times New Roman" panose="02020603050405020304" pitchFamily="18" charset="0"/>
              </a:rPr>
              <a:t>permitia</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publicar</a:t>
            </a:r>
            <a:r>
              <a:rPr lang="en-US" dirty="0">
                <a:ea typeface="Times New Roman" panose="02020603050405020304" pitchFamily="18" charset="0"/>
              </a:rPr>
              <a:t> </a:t>
            </a:r>
            <a:r>
              <a:rPr lang="en-US" dirty="0" err="1">
                <a:ea typeface="Times New Roman" panose="02020603050405020304" pitchFamily="18" charset="0"/>
              </a:rPr>
              <a:t>conteúdo</a:t>
            </a:r>
            <a:r>
              <a:rPr lang="en-US" dirty="0">
                <a:ea typeface="Times New Roman" panose="02020603050405020304" pitchFamily="18" charset="0"/>
              </a:rPr>
              <a:t>, </a:t>
            </a:r>
            <a:r>
              <a:rPr lang="en-US" dirty="0" err="1">
                <a:ea typeface="Times New Roman" panose="02020603050405020304" pitchFamily="18" charset="0"/>
              </a:rPr>
              <a:t>construir</a:t>
            </a:r>
            <a:r>
              <a:rPr lang="en-US" dirty="0">
                <a:ea typeface="Times New Roman" panose="02020603050405020304" pitchFamily="18" charset="0"/>
              </a:rPr>
              <a:t> </a:t>
            </a:r>
            <a:r>
              <a:rPr lang="en-US" dirty="0" err="1">
                <a:ea typeface="Times New Roman" panose="02020603050405020304" pitchFamily="18" charset="0"/>
              </a:rPr>
              <a:t>comunidades</a:t>
            </a:r>
            <a:r>
              <a:rPr lang="en-US" dirty="0">
                <a:ea typeface="Times New Roman" panose="02020603050405020304" pitchFamily="18" charset="0"/>
              </a:rPr>
              <a:t> e </a:t>
            </a:r>
            <a:r>
              <a:rPr lang="en-US" dirty="0" err="1">
                <a:ea typeface="Times New Roman" panose="02020603050405020304" pitchFamily="18" charset="0"/>
              </a:rPr>
              <a:t>movimentos</a:t>
            </a:r>
            <a:r>
              <a:rPr lang="en-US" dirty="0">
                <a:ea typeface="Times New Roman" panose="02020603050405020304" pitchFamily="18" charset="0"/>
              </a:rPr>
              <a:t> </a:t>
            </a:r>
            <a:r>
              <a:rPr lang="en-US" dirty="0" err="1">
                <a:ea typeface="Times New Roman" panose="02020603050405020304" pitchFamily="18" charset="0"/>
              </a:rPr>
              <a:t>sociais</a:t>
            </a:r>
            <a:r>
              <a:rPr lang="en-US" dirty="0">
                <a:ea typeface="Times New Roman" panose="02020603050405020304" pitchFamily="18" charset="0"/>
              </a:rPr>
              <a:t>, </a:t>
            </a:r>
            <a:r>
              <a:rPr lang="en-US" dirty="0" err="1">
                <a:ea typeface="Times New Roman" panose="02020603050405020304" pitchFamily="18" charset="0"/>
              </a:rPr>
              <a:t>ela</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concentrava</a:t>
            </a:r>
            <a:r>
              <a:rPr lang="en-US" dirty="0">
                <a:ea typeface="Times New Roman" panose="02020603050405020304" pitchFamily="18" charset="0"/>
              </a:rPr>
              <a:t> o </a:t>
            </a:r>
            <a:r>
              <a:rPr lang="en-US" dirty="0" err="1">
                <a:ea typeface="Times New Roman" panose="02020603050405020304" pitchFamily="18" charset="0"/>
              </a:rPr>
              <a:t>direito</a:t>
            </a:r>
            <a:r>
              <a:rPr lang="en-US" dirty="0">
                <a:ea typeface="Times New Roman" panose="02020603050405020304" pitchFamily="18" charset="0"/>
              </a:rPr>
              <a:t> e o </a:t>
            </a:r>
            <a:r>
              <a:rPr lang="en-US" dirty="0" err="1">
                <a:ea typeface="Times New Roman" panose="02020603050405020304" pitchFamily="18" charset="0"/>
              </a:rPr>
              <a:t>controlo</a:t>
            </a:r>
            <a:r>
              <a:rPr lang="en-US" dirty="0">
                <a:ea typeface="Times New Roman" panose="02020603050405020304" pitchFamily="18" charset="0"/>
              </a:rPr>
              <a:t> de dados </a:t>
            </a:r>
            <a:r>
              <a:rPr lang="en-US" dirty="0" err="1">
                <a:ea typeface="Times New Roman" panose="02020603050405020304" pitchFamily="18" charset="0"/>
              </a:rPr>
              <a:t>pessoais</a:t>
            </a:r>
            <a:r>
              <a:rPr lang="en-US" dirty="0">
                <a:ea typeface="Times New Roman" panose="02020603050405020304" pitchFamily="18" charset="0"/>
              </a:rPr>
              <a:t> </a:t>
            </a:r>
            <a:r>
              <a:rPr lang="en-US" dirty="0" err="1">
                <a:ea typeface="Times New Roman" panose="02020603050405020304" pitchFamily="18" charset="0"/>
              </a:rPr>
              <a:t>nas</a:t>
            </a:r>
            <a:r>
              <a:rPr lang="en-US" dirty="0">
                <a:ea typeface="Times New Roman" panose="02020603050405020304" pitchFamily="18" charset="0"/>
              </a:rPr>
              <a:t> </a:t>
            </a:r>
            <a:r>
              <a:rPr lang="en-US" dirty="0" err="1">
                <a:ea typeface="Times New Roman" panose="02020603050405020304" pitchFamily="18" charset="0"/>
              </a:rPr>
              <a:t>mãos</a:t>
            </a:r>
            <a:r>
              <a:rPr lang="en-US" dirty="0">
                <a:ea typeface="Times New Roman" panose="02020603050405020304" pitchFamily="18" charset="0"/>
              </a:rPr>
              <a:t> de </a:t>
            </a:r>
            <a:r>
              <a:rPr lang="en-US" dirty="0" err="1">
                <a:ea typeface="Times New Roman" panose="02020603050405020304" pitchFamily="18" charset="0"/>
              </a:rPr>
              <a:t>grandes</a:t>
            </a:r>
            <a:r>
              <a:rPr lang="en-US" dirty="0">
                <a:ea typeface="Times New Roman" panose="02020603050405020304" pitchFamily="18" charset="0"/>
              </a:rPr>
              <a:t> </a:t>
            </a:r>
            <a:r>
              <a:rPr lang="en-US" dirty="0" err="1">
                <a:ea typeface="Times New Roman" panose="02020603050405020304" pitchFamily="18" charset="0"/>
              </a:rPr>
              <a:t>entidades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Na web 2.0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somos</a:t>
            </a:r>
            <a:r>
              <a:rPr lang="en-US" dirty="0">
                <a:ea typeface="Times New Roman" panose="02020603050405020304" pitchFamily="18" charset="0"/>
              </a:rPr>
              <a:t> </a:t>
            </a:r>
            <a:r>
              <a:rPr lang="en-US" dirty="0" err="1">
                <a:ea typeface="Times New Roman" panose="02020603050405020304" pitchFamily="18" charset="0"/>
              </a:rPr>
              <a:t>proprietários</a:t>
            </a:r>
            <a:r>
              <a:rPr lang="en-US" dirty="0">
                <a:ea typeface="Times New Roman" panose="02020603050405020304" pitchFamily="18" charset="0"/>
              </a:rPr>
              <a:t> de </a:t>
            </a:r>
            <a:r>
              <a:rPr lang="en-US" dirty="0" err="1">
                <a:ea typeface="Times New Roman" panose="02020603050405020304" pitchFamily="18" charset="0"/>
              </a:rPr>
              <a:t>nenhum</a:t>
            </a:r>
            <a:r>
              <a:rPr lang="en-US" dirty="0">
                <a:ea typeface="Times New Roman" panose="02020603050405020304" pitchFamily="18" charset="0"/>
              </a:rPr>
              <a:t> </a:t>
            </a:r>
            <a:r>
              <a:rPr lang="en-US" dirty="0" err="1">
                <a:ea typeface="Times New Roman" panose="02020603050405020304" pitchFamily="18" charset="0"/>
              </a:rPr>
              <a:t>conteúdo</a:t>
            </a:r>
            <a:r>
              <a:rPr lang="en-US" dirty="0">
                <a:ea typeface="Times New Roman" panose="02020603050405020304" pitchFamily="18" charset="0"/>
              </a:rPr>
              <a:t> que </a:t>
            </a:r>
            <a:r>
              <a:rPr lang="en-US" dirty="0" err="1">
                <a:ea typeface="Times New Roman" panose="02020603050405020304" pitchFamily="18" charset="0"/>
              </a:rPr>
              <a:t>publicamos</a:t>
            </a:r>
            <a:r>
              <a:rPr lang="en-US" dirty="0">
                <a:ea typeface="Times New Roman" panose="02020603050405020304" pitchFamily="18" charset="0"/>
              </a:rPr>
              <a:t>, e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exercem</a:t>
            </a:r>
            <a:r>
              <a:rPr lang="en-US" dirty="0">
                <a:ea typeface="Times New Roman" panose="02020603050405020304" pitchFamily="18" charset="0"/>
              </a:rPr>
              <a:t> “auto-</a:t>
            </a:r>
            <a:r>
              <a:rPr lang="en-US" dirty="0" err="1">
                <a:ea typeface="Times New Roman" panose="02020603050405020304" pitchFamily="18" charset="0"/>
              </a:rPr>
              <a:t>soberania</a:t>
            </a:r>
            <a:r>
              <a:rPr lang="en-US" dirty="0">
                <a:ea typeface="Times New Roman" panose="02020603050405020304" pitchFamily="18" charset="0"/>
              </a:rPr>
              <a:t>”.</a:t>
            </a:r>
            <a:endParaRPr lang="en-US" dirty="0">
              <a:effectLst/>
              <a:ea typeface="Times New Roman" panose="02020603050405020304" pitchFamily="18" charset="0"/>
            </a:endParaRPr>
          </a:p>
          <a:p>
            <a:pPr fontAlgn="base"/>
            <a:endParaRPr lang="en-US" dirty="0">
              <a:ea typeface="Times New Roman" panose="02020603050405020304" pitchFamily="18" charset="0"/>
            </a:endParaRPr>
          </a:p>
          <a:p>
            <a:pPr fontAlgn="base"/>
            <a:endParaRPr lang="en-US" b="1" dirty="0">
              <a:solidFill>
                <a:srgbClr val="F79037"/>
              </a:solidFill>
              <a:ea typeface="Times New Roman" panose="02020603050405020304" pitchFamily="18" charset="0"/>
            </a:endParaRPr>
          </a:p>
          <a:p>
            <a:pPr fontAlgn="base"/>
            <a:r>
              <a:rPr lang="en-US" b="1" dirty="0">
                <a:solidFill>
                  <a:srgbClr val="F79037"/>
                </a:solidFill>
                <a:effectLst/>
                <a:ea typeface="Times New Roman" panose="02020603050405020304" pitchFamily="18" charset="0"/>
              </a:rPr>
              <a:t>Web 3.0 – </a:t>
            </a:r>
            <a:r>
              <a:rPr lang="en-US" b="1" dirty="0">
                <a:solidFill>
                  <a:srgbClr val="F79037"/>
                </a:solidFill>
                <a:ea typeface="Times New Roman" panose="02020603050405020304" pitchFamily="18" charset="0"/>
              </a:rPr>
              <a:t>Internet de </a:t>
            </a:r>
            <a:r>
              <a:rPr lang="en-US" b="1" dirty="0" err="1">
                <a:solidFill>
                  <a:srgbClr val="F79037"/>
                </a:solidFill>
                <a:ea typeface="Times New Roman" panose="02020603050405020304" pitchFamily="18" charset="0"/>
              </a:rPr>
              <a:t>Propriedade</a:t>
            </a:r>
            <a:endParaRPr lang="en-US" b="1" dirty="0">
              <a:solidFill>
                <a:srgbClr val="F79037"/>
              </a:solidFill>
              <a:ea typeface="Times New Roman" panose="02020603050405020304" pitchFamily="18" charset="0"/>
            </a:endParaRPr>
          </a:p>
          <a:p>
            <a:pPr fontAlgn="base"/>
            <a:r>
              <a:rPr lang="en-US" dirty="0">
                <a:effectLst/>
                <a:ea typeface="Times New Roman" panose="02020603050405020304" pitchFamily="18" charset="0"/>
              </a:rPr>
              <a:t>Web 3.0 </a:t>
            </a:r>
            <a:r>
              <a:rPr lang="en-US" dirty="0" err="1">
                <a:effectLst/>
                <a:ea typeface="Times New Roman" panose="02020603050405020304" pitchFamily="18" charset="0"/>
              </a:rPr>
              <a:t>responde</a:t>
            </a:r>
            <a:r>
              <a:rPr lang="en-US" dirty="0">
                <a:effectLst/>
                <a:ea typeface="Times New Roman" panose="02020603050405020304" pitchFamily="18" charset="0"/>
              </a:rPr>
              <a:t> </a:t>
            </a:r>
            <a:r>
              <a:rPr lang="en-US" dirty="0" err="1">
                <a:effectLst/>
                <a:ea typeface="Times New Roman" panose="02020603050405020304" pitchFamily="18" charset="0"/>
              </a:rPr>
              <a:t>às</a:t>
            </a:r>
            <a:r>
              <a:rPr lang="en-US" dirty="0">
                <a:effectLst/>
                <a:ea typeface="Times New Roman" panose="02020603050405020304" pitchFamily="18" charset="0"/>
              </a:rPr>
              <a:t> </a:t>
            </a:r>
            <a:r>
              <a:rPr lang="en-US" dirty="0" err="1">
                <a:effectLst/>
                <a:ea typeface="Times New Roman" panose="02020603050405020304" pitchFamily="18" charset="0"/>
              </a:rPr>
              <a:t>perguntas</a:t>
            </a:r>
            <a:r>
              <a:rPr lang="en-US" dirty="0">
                <a:effectLst/>
                <a:ea typeface="Times New Roman" panose="02020603050405020304" pitchFamily="18" charset="0"/>
              </a:rPr>
              <a: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548801"/>
            <a:ext cx="3049154" cy="478999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Potes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mel</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e silos de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informação</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aderir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à</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banca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online,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utilizador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deve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confiar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serviço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seus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pessoais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banco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on-line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especialmente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sensível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requer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compartilhamento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informações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pessoais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carteiras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identidade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endereços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dados das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suas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finanças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grande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quantidade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informações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pessoais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armazenadas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bancos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centrais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oferece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grande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incentivo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hackers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atingirem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servidores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armazenamento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agem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potes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mel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Apesar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esforços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segurança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bancos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centralizados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são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vulneráveis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crimes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digitais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ameaças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à</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segurança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fontAlgn="base"/>
            <a:r>
              <a:rPr lang="en-US" sz="11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marR="95250" algn="just" fontAlgn="base"/>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papel</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dos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servidores</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marR="95250" algn="just" fontAlgn="base"/>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servidores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Inernet</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camada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base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entre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entidades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poderosas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infra-</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estrutura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web 2.0.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você</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use a Internet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mídias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sociais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namoro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negócios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educação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ou</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serviços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bancários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há</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apenas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punhado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grandes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entidades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coletam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nossas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informações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têm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controlo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absoluto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dados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coletados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quantidade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perigosa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poder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importa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mãos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esteja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regulamentação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esteja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vigor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evitar</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fraudes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sz="1100" dirty="0">
              <a:solidFill>
                <a:srgbClr val="000000"/>
              </a:solidFill>
              <a:latin typeface="Calibri" panose="020F0502020204030204" pitchFamily="34" charset="0"/>
            </a:endParaRPr>
          </a:p>
        </p:txBody>
      </p:sp>
      <p:sp>
        <p:nvSpPr>
          <p:cNvPr id="5" name="TextBox 4">
            <a:extLst>
              <a:ext uri="{FF2B5EF4-FFF2-40B4-BE49-F238E27FC236}">
                <a16:creationId xmlns:a16="http://schemas.microsoft.com/office/drawing/2014/main" id="{6CC7FBFD-BBCB-D55A-CDFB-8C6C3D07841C}"/>
              </a:ext>
            </a:extLst>
          </p:cNvPr>
          <p:cNvSpPr txBox="1"/>
          <p:nvPr/>
        </p:nvSpPr>
        <p:spPr>
          <a:xfrm>
            <a:off x="4368241" y="8062387"/>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1</a:t>
            </a:r>
          </a:p>
        </p:txBody>
      </p:sp>
      <p:sp>
        <p:nvSpPr>
          <p:cNvPr id="6" name="Text Placeholder 17">
            <a:extLst>
              <a:ext uri="{FF2B5EF4-FFF2-40B4-BE49-F238E27FC236}">
                <a16:creationId xmlns:a16="http://schemas.microsoft.com/office/drawing/2014/main" id="{7C1C97EC-1667-5DC1-BE4A-A23940A3348C}"/>
              </a:ext>
            </a:extLst>
          </p:cNvPr>
          <p:cNvSpPr txBox="1">
            <a:spLocks/>
          </p:cNvSpPr>
          <p:nvPr/>
        </p:nvSpPr>
        <p:spPr>
          <a:xfrm>
            <a:off x="4944276" y="9290677"/>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ea typeface="Times New Roman" panose="02020603050405020304" pitchFamily="18" charset="0"/>
              </a:rPr>
              <a:t>E se </a:t>
            </a:r>
            <a:r>
              <a:rPr lang="en-US" dirty="0" err="1">
                <a:ea typeface="Times New Roman" panose="02020603050405020304" pitchFamily="18" charset="0"/>
              </a:rPr>
              <a:t>pudéssemos</a:t>
            </a:r>
            <a:r>
              <a:rPr lang="en-US" dirty="0">
                <a:ea typeface="Times New Roman" panose="02020603050405020304" pitchFamily="18" charset="0"/>
              </a:rPr>
              <a:t> </a:t>
            </a:r>
            <a:r>
              <a:rPr lang="en-US" dirty="0" err="1">
                <a:ea typeface="Times New Roman" panose="02020603050405020304" pitchFamily="18" charset="0"/>
              </a:rPr>
              <a:t>possuir</a:t>
            </a:r>
            <a:r>
              <a:rPr lang="en-US" dirty="0">
                <a:ea typeface="Times New Roman" panose="02020603050405020304" pitchFamily="18" charset="0"/>
              </a:rPr>
              <a:t> a </a:t>
            </a:r>
            <a:r>
              <a:rPr lang="en-US" dirty="0" err="1">
                <a:ea typeface="Times New Roman" panose="02020603050405020304" pitchFamily="18" charset="0"/>
              </a:rPr>
              <a:t>nossa</a:t>
            </a:r>
            <a:r>
              <a:rPr lang="en-US" dirty="0">
                <a:ea typeface="Times New Roman" panose="02020603050405020304" pitchFamily="18" charset="0"/>
              </a:rPr>
              <a:t> </a:t>
            </a:r>
            <a:r>
              <a:rPr lang="en-US" dirty="0" err="1">
                <a:ea typeface="Times New Roman" panose="02020603050405020304" pitchFamily="18" charset="0"/>
              </a:rPr>
              <a:t>vida</a:t>
            </a:r>
            <a:r>
              <a:rPr lang="en-US" dirty="0">
                <a:ea typeface="Times New Roman" panose="02020603050405020304" pitchFamily="18" charset="0"/>
              </a:rPr>
              <a:t> digital e </a:t>
            </a:r>
            <a:r>
              <a:rPr lang="en-US" dirty="0" err="1">
                <a:ea typeface="Times New Roman" panose="02020603050405020304" pitchFamily="18" charset="0"/>
              </a:rPr>
              <a:t>gerenciar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nossos</a:t>
            </a:r>
            <a:r>
              <a:rPr lang="en-US" dirty="0">
                <a:ea typeface="Times New Roman" panose="02020603050405020304" pitchFamily="18" charset="0"/>
              </a:rPr>
              <a:t> </a:t>
            </a:r>
            <a:r>
              <a:rPr lang="en-US" dirty="0" err="1">
                <a:ea typeface="Times New Roman" panose="02020603050405020304" pitchFamily="18" charset="0"/>
              </a:rPr>
              <a:t>ativos</a:t>
            </a:r>
            <a:r>
              <a:rPr lang="en-US" dirty="0">
                <a:ea typeface="Times New Roman" panose="02020603050405020304" pitchFamily="18" charset="0"/>
              </a:rPr>
              <a:t> de forma </a:t>
            </a:r>
            <a:r>
              <a:rPr lang="en-US" dirty="0" err="1">
                <a:ea typeface="Times New Roman" panose="02020603050405020304" pitchFamily="18" charset="0"/>
              </a:rPr>
              <a:t>autónoma</a:t>
            </a:r>
            <a:r>
              <a:rPr lang="en-US" dirty="0">
                <a:ea typeface="Times New Roman" panose="02020603050405020304" pitchFamily="18" charset="0"/>
              </a:rPr>
              <a:t>?</a:t>
            </a:r>
            <a:endParaRPr lang="en-US" dirty="0"/>
          </a:p>
        </p:txBody>
      </p:sp>
      <p:sp>
        <p:nvSpPr>
          <p:cNvPr id="7" name="TextBox 6">
            <a:extLst>
              <a:ext uri="{FF2B5EF4-FFF2-40B4-BE49-F238E27FC236}">
                <a16:creationId xmlns:a16="http://schemas.microsoft.com/office/drawing/2014/main" id="{D26DA388-5206-986D-65C6-814EC8F1770F}"/>
              </a:ext>
            </a:extLst>
          </p:cNvPr>
          <p:cNvSpPr txBox="1"/>
          <p:nvPr/>
        </p:nvSpPr>
        <p:spPr>
          <a:xfrm>
            <a:off x="4380116" y="8976787"/>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
        <p:nvSpPr>
          <p:cNvPr id="8" name="Text Placeholder 17">
            <a:extLst>
              <a:ext uri="{FF2B5EF4-FFF2-40B4-BE49-F238E27FC236}">
                <a16:creationId xmlns:a16="http://schemas.microsoft.com/office/drawing/2014/main" id="{BEFF650A-BD20-1FB8-6F07-55873F2127A4}"/>
              </a:ext>
            </a:extLst>
          </p:cNvPr>
          <p:cNvSpPr txBox="1">
            <a:spLocks/>
          </p:cNvSpPr>
          <p:nvPr/>
        </p:nvSpPr>
        <p:spPr>
          <a:xfrm>
            <a:off x="4944276" y="8167934"/>
            <a:ext cx="2154529" cy="6676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a:r>
              <a:rPr lang="en-US" dirty="0">
                <a:ea typeface="Times New Roman" panose="02020603050405020304" pitchFamily="18" charset="0"/>
              </a:rPr>
              <a:t>E se </a:t>
            </a:r>
            <a:r>
              <a:rPr lang="en-US" dirty="0" err="1">
                <a:ea typeface="Times New Roman" panose="02020603050405020304" pitchFamily="18" charset="0"/>
              </a:rPr>
              <a:t>pudéssemos</a:t>
            </a:r>
            <a:r>
              <a:rPr lang="en-US" dirty="0">
                <a:ea typeface="Times New Roman" panose="02020603050405020304" pitchFamily="18" charset="0"/>
              </a:rPr>
              <a:t> </a:t>
            </a:r>
            <a:r>
              <a:rPr lang="en-US" dirty="0" err="1">
                <a:ea typeface="Times New Roman" panose="02020603050405020304" pitchFamily="18" charset="0"/>
              </a:rPr>
              <a:t>aceder</a:t>
            </a:r>
            <a:r>
              <a:rPr lang="en-US" dirty="0">
                <a:ea typeface="Times New Roman" panose="02020603050405020304" pitchFamily="18" charset="0"/>
              </a:rPr>
              <a:t> </a:t>
            </a:r>
            <a:r>
              <a:rPr lang="en-US" dirty="0" err="1">
                <a:ea typeface="Times New Roman" panose="02020603050405020304" pitchFamily="18" charset="0"/>
              </a:rPr>
              <a:t>todos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serviços</a:t>
            </a:r>
            <a:r>
              <a:rPr lang="en-US" dirty="0">
                <a:ea typeface="Times New Roman" panose="02020603050405020304" pitchFamily="18" charset="0"/>
              </a:rPr>
              <a:t>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compartilhar</a:t>
            </a:r>
            <a:r>
              <a:rPr lang="en-US" dirty="0">
                <a:ea typeface="Times New Roman" panose="02020603050405020304" pitchFamily="18" charset="0"/>
              </a:rPr>
              <a:t> </a:t>
            </a:r>
            <a:r>
              <a:rPr lang="en-US" dirty="0" err="1">
                <a:ea typeface="Times New Roman" panose="02020603050405020304" pitchFamily="18" charset="0"/>
              </a:rPr>
              <a:t>nenhum</a:t>
            </a:r>
            <a:r>
              <a:rPr lang="en-US" dirty="0">
                <a:ea typeface="Times New Roman" panose="02020603050405020304" pitchFamily="18" charset="0"/>
              </a:rPr>
              <a:t> dado e </a:t>
            </a:r>
            <a:r>
              <a:rPr lang="en-US" dirty="0" err="1">
                <a:ea typeface="Times New Roman" panose="02020603050405020304" pitchFamily="18" charset="0"/>
              </a:rPr>
              <a:t>sem</a:t>
            </a:r>
            <a:r>
              <a:rPr lang="en-US" dirty="0">
                <a:ea typeface="Times New Roman" panose="02020603050405020304" pitchFamily="18" charset="0"/>
              </a:rPr>
              <a:t> </a:t>
            </a:r>
            <a:r>
              <a:rPr lang="en-US" dirty="0" err="1">
                <a:ea typeface="Times New Roman" panose="02020603050405020304" pitchFamily="18" charset="0"/>
              </a:rPr>
              <a:t>entregar</a:t>
            </a:r>
            <a:r>
              <a:rPr lang="en-US" dirty="0">
                <a:ea typeface="Times New Roman" panose="02020603050405020304" pitchFamily="18" charset="0"/>
              </a:rPr>
              <a:t> a </a:t>
            </a:r>
            <a:r>
              <a:rPr lang="en-US" dirty="0" err="1">
                <a:ea typeface="Times New Roman" panose="02020603050405020304" pitchFamily="18" charset="0"/>
              </a:rPr>
              <a:t>propriedade</a:t>
            </a:r>
            <a:r>
              <a:rPr lang="en-US" dirty="0">
                <a:ea typeface="Times New Roman" panose="02020603050405020304" pitchFamily="18" charset="0"/>
              </a:rPr>
              <a:t> do </a:t>
            </a:r>
            <a:r>
              <a:rPr lang="en-US" dirty="0" err="1">
                <a:ea typeface="Times New Roman" panose="02020603050405020304" pitchFamily="18" charset="0"/>
              </a:rPr>
              <a:t>conteúdo</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cria</a:t>
            </a:r>
            <a:r>
              <a:rPr lang="en-US" dirty="0">
                <a:ea typeface="Times New Roman" panose="02020603050405020304" pitchFamily="18" charset="0"/>
              </a:rPr>
              <a:t>?</a:t>
            </a:r>
            <a:endParaRPr lang="en-US" dirty="0"/>
          </a:p>
        </p:txBody>
      </p:sp>
      <p:grpSp>
        <p:nvGrpSpPr>
          <p:cNvPr id="9" name="Group 8">
            <a:extLst>
              <a:ext uri="{FF2B5EF4-FFF2-40B4-BE49-F238E27FC236}">
                <a16:creationId xmlns:a16="http://schemas.microsoft.com/office/drawing/2014/main" id="{2FE034F0-B548-41EB-C424-FD07CCA14833}"/>
              </a:ext>
            </a:extLst>
          </p:cNvPr>
          <p:cNvGrpSpPr/>
          <p:nvPr/>
        </p:nvGrpSpPr>
        <p:grpSpPr>
          <a:xfrm>
            <a:off x="5728309" y="5948812"/>
            <a:ext cx="1999713" cy="1442633"/>
            <a:chOff x="8493673" y="3441653"/>
            <a:chExt cx="2590079" cy="1868535"/>
          </a:xfrm>
        </p:grpSpPr>
        <p:sp>
          <p:nvSpPr>
            <p:cNvPr id="10" name="Freeform 9">
              <a:extLst>
                <a:ext uri="{FF2B5EF4-FFF2-40B4-BE49-F238E27FC236}">
                  <a16:creationId xmlns:a16="http://schemas.microsoft.com/office/drawing/2014/main" id="{0381A68E-35E6-286D-DC48-3D555728BC02}"/>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1" name="Freeform 10">
              <a:extLst>
                <a:ext uri="{FF2B5EF4-FFF2-40B4-BE49-F238E27FC236}">
                  <a16:creationId xmlns:a16="http://schemas.microsoft.com/office/drawing/2014/main" id="{39E16619-DFE7-5BA3-F77E-62E5962BD9E7}"/>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D7938E1B-C1DF-3FC1-A5B2-3D168044F6C1}"/>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 name="Freeform 12">
              <a:extLst>
                <a:ext uri="{FF2B5EF4-FFF2-40B4-BE49-F238E27FC236}">
                  <a16:creationId xmlns:a16="http://schemas.microsoft.com/office/drawing/2014/main" id="{B249FB2F-E139-FE30-F378-B0FE55090DEB}"/>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 name="Freeform 13">
              <a:extLst>
                <a:ext uri="{FF2B5EF4-FFF2-40B4-BE49-F238E27FC236}">
                  <a16:creationId xmlns:a16="http://schemas.microsoft.com/office/drawing/2014/main" id="{08E87405-5503-4514-642D-61512F463627}"/>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4EA194E7-3911-9EBB-29FB-A4B8CD05C503}"/>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621597A9-2541-20C8-F7BE-EC8C42A1113B}"/>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59C416A-886A-71C9-0ACD-40A64FD58239}"/>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385B784E-3C20-E392-CD86-2F374429C67B}"/>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BD4E62C2-ED75-4FA9-BAE0-6028640244D6}"/>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E3BA0502-E921-E43C-05CA-5660BB38F1AB}"/>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037738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5050754-A385-B34A-A0CA-0D3B984F05A5}"/>
              </a:ext>
            </a:extLst>
          </p:cNvPr>
          <p:cNvSpPr>
            <a:spLocks noGrp="1"/>
          </p:cNvSpPr>
          <p:nvPr>
            <p:ph type="body" sz="quarter" idx="11"/>
          </p:nvPr>
        </p:nvSpPr>
        <p:spPr>
          <a:xfrm>
            <a:off x="1466451" y="4525106"/>
            <a:ext cx="648000" cy="348400"/>
          </a:xfrm>
        </p:spPr>
        <p:txBody>
          <a:bodyPr/>
          <a:lstStyle/>
          <a:p>
            <a:r>
              <a:rPr lang="en-US" dirty="0"/>
              <a:t>01</a:t>
            </a:r>
          </a:p>
        </p:txBody>
      </p:sp>
      <p:sp>
        <p:nvSpPr>
          <p:cNvPr id="27" name="Text Placeholder 26">
            <a:extLst>
              <a:ext uri="{FF2B5EF4-FFF2-40B4-BE49-F238E27FC236}">
                <a16:creationId xmlns:a16="http://schemas.microsoft.com/office/drawing/2014/main" id="{8AFD43CD-900B-364C-9180-A56DC4255D91}"/>
              </a:ext>
            </a:extLst>
          </p:cNvPr>
          <p:cNvSpPr>
            <a:spLocks noGrp="1"/>
          </p:cNvSpPr>
          <p:nvPr>
            <p:ph type="body" sz="quarter" idx="49"/>
          </p:nvPr>
        </p:nvSpPr>
        <p:spPr>
          <a:xfrm>
            <a:off x="2249417" y="4525106"/>
            <a:ext cx="3974396" cy="348400"/>
          </a:xfrm>
        </p:spPr>
        <p:txBody>
          <a:bodyPr/>
          <a:lstStyle/>
          <a:p>
            <a:r>
              <a:rPr lang="en-US" dirty="0" err="1"/>
              <a:t>Produtos</a:t>
            </a:r>
            <a:r>
              <a:rPr lang="en-US" dirty="0"/>
              <a:t> e </a:t>
            </a:r>
            <a:r>
              <a:rPr lang="en-US" dirty="0" err="1"/>
              <a:t>Serviços</a:t>
            </a:r>
            <a:r>
              <a:rPr lang="en-US" dirty="0"/>
              <a:t> Crypto</a:t>
            </a:r>
          </a:p>
        </p:txBody>
      </p:sp>
      <p:sp>
        <p:nvSpPr>
          <p:cNvPr id="18" name="Text Placeholder 17">
            <a:extLst>
              <a:ext uri="{FF2B5EF4-FFF2-40B4-BE49-F238E27FC236}">
                <a16:creationId xmlns:a16="http://schemas.microsoft.com/office/drawing/2014/main" id="{C702A4CC-CD69-FF4B-B8B5-45F76BCB4B0F}"/>
              </a:ext>
            </a:extLst>
          </p:cNvPr>
          <p:cNvSpPr>
            <a:spLocks noGrp="1"/>
          </p:cNvSpPr>
          <p:nvPr>
            <p:ph type="body" sz="quarter" idx="13"/>
          </p:nvPr>
        </p:nvSpPr>
        <p:spPr>
          <a:xfrm>
            <a:off x="1466451" y="5026769"/>
            <a:ext cx="648000" cy="348400"/>
          </a:xfrm>
        </p:spPr>
        <p:txBody>
          <a:bodyPr/>
          <a:lstStyle/>
          <a:p>
            <a:r>
              <a:rPr lang="en-US" dirty="0"/>
              <a:t>02</a:t>
            </a:r>
          </a:p>
        </p:txBody>
      </p:sp>
      <p:sp>
        <p:nvSpPr>
          <p:cNvPr id="19" name="Text Placeholder 18">
            <a:extLst>
              <a:ext uri="{FF2B5EF4-FFF2-40B4-BE49-F238E27FC236}">
                <a16:creationId xmlns:a16="http://schemas.microsoft.com/office/drawing/2014/main" id="{6FF67CFC-32FD-BE49-BCF4-8410339E3C05}"/>
              </a:ext>
            </a:extLst>
          </p:cNvPr>
          <p:cNvSpPr>
            <a:spLocks noGrp="1"/>
          </p:cNvSpPr>
          <p:nvPr>
            <p:ph type="body" sz="quarter" idx="14"/>
          </p:nvPr>
        </p:nvSpPr>
        <p:spPr>
          <a:xfrm>
            <a:off x="2249417" y="5026609"/>
            <a:ext cx="3544003" cy="349200"/>
          </a:xfrm>
        </p:spPr>
        <p:txBody>
          <a:bodyPr/>
          <a:lstStyle/>
          <a:p>
            <a:r>
              <a:rPr lang="en-US" dirty="0" err="1"/>
              <a:t>Tokenização</a:t>
            </a:r>
            <a:r>
              <a:rPr lang="en-US" dirty="0"/>
              <a:t> de </a:t>
            </a:r>
            <a:r>
              <a:rPr lang="en-US" dirty="0" err="1"/>
              <a:t>Ativos</a:t>
            </a:r>
            <a:endParaRPr lang="en-US" dirty="0"/>
          </a:p>
        </p:txBody>
      </p:sp>
      <p:sp>
        <p:nvSpPr>
          <p:cNvPr id="20" name="Text Placeholder 19">
            <a:extLst>
              <a:ext uri="{FF2B5EF4-FFF2-40B4-BE49-F238E27FC236}">
                <a16:creationId xmlns:a16="http://schemas.microsoft.com/office/drawing/2014/main" id="{9042ED48-2259-6647-9817-0662BC56C43F}"/>
              </a:ext>
            </a:extLst>
          </p:cNvPr>
          <p:cNvSpPr>
            <a:spLocks noGrp="1"/>
          </p:cNvSpPr>
          <p:nvPr>
            <p:ph type="body" sz="quarter" idx="15"/>
          </p:nvPr>
        </p:nvSpPr>
        <p:spPr>
          <a:xfrm>
            <a:off x="1466451" y="5528432"/>
            <a:ext cx="648000" cy="348400"/>
          </a:xfrm>
        </p:spPr>
        <p:txBody>
          <a:bodyPr/>
          <a:lstStyle/>
          <a:p>
            <a:r>
              <a:rPr lang="en-US" dirty="0"/>
              <a:t>03</a:t>
            </a:r>
          </a:p>
        </p:txBody>
      </p:sp>
      <p:sp>
        <p:nvSpPr>
          <p:cNvPr id="22" name="Text Placeholder 21">
            <a:extLst>
              <a:ext uri="{FF2B5EF4-FFF2-40B4-BE49-F238E27FC236}">
                <a16:creationId xmlns:a16="http://schemas.microsoft.com/office/drawing/2014/main" id="{B9D4620C-2DF1-3748-AF08-789912CE2FA0}"/>
              </a:ext>
            </a:extLst>
          </p:cNvPr>
          <p:cNvSpPr>
            <a:spLocks noGrp="1"/>
          </p:cNvSpPr>
          <p:nvPr>
            <p:ph type="body" sz="quarter" idx="19"/>
          </p:nvPr>
        </p:nvSpPr>
        <p:spPr>
          <a:xfrm>
            <a:off x="2249417" y="5528912"/>
            <a:ext cx="3544003" cy="348400"/>
          </a:xfrm>
        </p:spPr>
        <p:txBody>
          <a:bodyPr/>
          <a:lstStyle/>
          <a:p>
            <a:r>
              <a:rPr lang="en-US" dirty="0" err="1"/>
              <a:t>Avaliação</a:t>
            </a:r>
            <a:r>
              <a:rPr lang="en-US" dirty="0"/>
              <a:t> de </a:t>
            </a:r>
            <a:r>
              <a:rPr lang="en-US" dirty="0" err="1"/>
              <a:t>Aprendizagem</a:t>
            </a:r>
            <a:r>
              <a:rPr lang="en-US" dirty="0"/>
              <a:t> </a:t>
            </a:r>
            <a:r>
              <a:rPr lang="en-US" dirty="0" err="1"/>
              <a:t>para</a:t>
            </a:r>
            <a:r>
              <a:rPr lang="en-US" dirty="0"/>
              <a:t> o </a:t>
            </a:r>
            <a:r>
              <a:rPr lang="en-US" dirty="0" err="1"/>
              <a:t>Módulo</a:t>
            </a:r>
            <a:r>
              <a:rPr lang="en-US" dirty="0"/>
              <a:t> 5</a:t>
            </a:r>
          </a:p>
        </p:txBody>
      </p:sp>
      <p:sp>
        <p:nvSpPr>
          <p:cNvPr id="2" name="Text Placeholder 18">
            <a:extLst>
              <a:ext uri="{FF2B5EF4-FFF2-40B4-BE49-F238E27FC236}">
                <a16:creationId xmlns:a16="http://schemas.microsoft.com/office/drawing/2014/main" id="{05C68F19-0B70-BC6F-3123-A0E1EAC01A11}"/>
              </a:ext>
            </a:extLst>
          </p:cNvPr>
          <p:cNvSpPr txBox="1">
            <a:spLocks/>
          </p:cNvSpPr>
          <p:nvPr/>
        </p:nvSpPr>
        <p:spPr>
          <a:xfrm>
            <a:off x="6401289" y="4550172"/>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120</a:t>
            </a:r>
          </a:p>
        </p:txBody>
      </p:sp>
      <p:cxnSp>
        <p:nvCxnSpPr>
          <p:cNvPr id="4" name="Straight Connector 3">
            <a:extLst>
              <a:ext uri="{FF2B5EF4-FFF2-40B4-BE49-F238E27FC236}">
                <a16:creationId xmlns:a16="http://schemas.microsoft.com/office/drawing/2014/main" id="{5395D201-739F-CCEB-8A21-7F390B67CA70}"/>
              </a:ext>
            </a:extLst>
          </p:cNvPr>
          <p:cNvCxnSpPr>
            <a:cxnSpLocks/>
          </p:cNvCxnSpPr>
          <p:nvPr/>
        </p:nvCxnSpPr>
        <p:spPr>
          <a:xfrm>
            <a:off x="4746384" y="4789655"/>
            <a:ext cx="174406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5" name="Text Placeholder 18">
            <a:extLst>
              <a:ext uri="{FF2B5EF4-FFF2-40B4-BE49-F238E27FC236}">
                <a16:creationId xmlns:a16="http://schemas.microsoft.com/office/drawing/2014/main" id="{0CE89D1F-FBA8-1D20-F324-68576FBEC2CA}"/>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128</a:t>
            </a:r>
          </a:p>
        </p:txBody>
      </p:sp>
      <p:cxnSp>
        <p:nvCxnSpPr>
          <p:cNvPr id="6" name="Straight Connector 5">
            <a:extLst>
              <a:ext uri="{FF2B5EF4-FFF2-40B4-BE49-F238E27FC236}">
                <a16:creationId xmlns:a16="http://schemas.microsoft.com/office/drawing/2014/main" id="{C81A195D-61F6-BDE0-C22C-B639E09606E2}"/>
              </a:ext>
            </a:extLst>
          </p:cNvPr>
          <p:cNvCxnSpPr>
            <a:cxnSpLocks/>
          </p:cNvCxnSpPr>
          <p:nvPr/>
        </p:nvCxnSpPr>
        <p:spPr>
          <a:xfrm>
            <a:off x="4015946" y="5266576"/>
            <a:ext cx="2474500"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3" name="Text Placeholder 18">
            <a:extLst>
              <a:ext uri="{FF2B5EF4-FFF2-40B4-BE49-F238E27FC236}">
                <a16:creationId xmlns:a16="http://schemas.microsoft.com/office/drawing/2014/main" id="{CF48956A-94E1-9F98-64C5-9BD68357E6A4}"/>
              </a:ext>
            </a:extLst>
          </p:cNvPr>
          <p:cNvSpPr txBox="1">
            <a:spLocks/>
          </p:cNvSpPr>
          <p:nvPr/>
        </p:nvSpPr>
        <p:spPr>
          <a:xfrm>
            <a:off x="6412175" y="554376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140</a:t>
            </a:r>
          </a:p>
        </p:txBody>
      </p:sp>
      <p:cxnSp>
        <p:nvCxnSpPr>
          <p:cNvPr id="7" name="Straight Connector 6">
            <a:extLst>
              <a:ext uri="{FF2B5EF4-FFF2-40B4-BE49-F238E27FC236}">
                <a16:creationId xmlns:a16="http://schemas.microsoft.com/office/drawing/2014/main" id="{BCD3465E-B094-5C97-CB42-2EE6B2D98CEC}"/>
              </a:ext>
            </a:extLst>
          </p:cNvPr>
          <p:cNvCxnSpPr>
            <a:cxnSpLocks/>
          </p:cNvCxnSpPr>
          <p:nvPr/>
        </p:nvCxnSpPr>
        <p:spPr>
          <a:xfrm>
            <a:off x="5593157" y="5761216"/>
            <a:ext cx="908175"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579372" y="2966993"/>
            <a:ext cx="6580470"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err="1"/>
              <a:t>conteúdos</a:t>
            </a:r>
            <a:r>
              <a:rPr lang="en-US" sz="6000" dirty="0"/>
              <a:t> </a:t>
            </a:r>
            <a:r>
              <a:rPr lang="en-US" sz="6000" dirty="0" err="1"/>
              <a:t>módulo</a:t>
            </a:r>
            <a:r>
              <a:rPr lang="en-US" sz="6000" dirty="0"/>
              <a:t> 5</a:t>
            </a:r>
          </a:p>
        </p:txBody>
      </p:sp>
    </p:spTree>
    <p:extLst>
      <p:ext uri="{BB962C8B-B14F-4D97-AF65-F5344CB8AC3E}">
        <p14:creationId xmlns:p14="http://schemas.microsoft.com/office/powerpoint/2010/main" val="21949170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136</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46532" y="665164"/>
            <a:ext cx="6036131" cy="9831788"/>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A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ou</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também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conhecida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como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web3)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proclamada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próxima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geração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 internet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depois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 web 2.0. O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nome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foi</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criado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por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Gavin Wood, co-</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fundador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Ethereum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fundador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Polkadot</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Também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importante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observar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ainda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existe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definição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uniforme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termo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Enquanto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 web 2.0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concentra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-se no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conteúdo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criado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pelo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usuário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hospedado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sites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centralizados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dará</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usuários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mais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controlo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sobre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seus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dados online. Para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faz</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uso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aprendizagem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máquina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inteligência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artificial (IA) 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tecnologia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proponentes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visam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criar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sites 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aplicativos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da Web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abertos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conectados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inteligentes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com a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ajuda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uma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melhor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compreensão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dos dados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baseada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máquina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aspectos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descentralização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economias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digitais</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também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desempenham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papel</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importante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na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onde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tecnologia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entra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ação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Dito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isso</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 web 3.0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ainda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está</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longe</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ser</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adotada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4151A"/>
                </a:solidFill>
                <a:latin typeface="Calibri" panose="020F0502020204030204" pitchFamily="34" charset="0"/>
                <a:ea typeface="Times New Roman" panose="02020603050405020304" pitchFamily="18" charset="0"/>
                <a:cs typeface="Calibri" panose="020F0502020204030204" pitchFamily="34" charset="0"/>
              </a:rPr>
              <a:t>massa</a:t>
            </a:r>
            <a:r>
              <a:rPr lang="en-US" sz="1100" dirty="0">
                <a:solidFill>
                  <a:srgbClr val="14151A"/>
                </a:solidFill>
                <a:latin typeface="Calibri" panose="020F0502020204030204" pitchFamily="34" charset="0"/>
                <a:ea typeface="Times New Roman" panose="02020603050405020304" pitchFamily="18" charset="0"/>
                <a:cs typeface="Calibri" panose="020F0502020204030204" pitchFamily="34" charset="0"/>
              </a:rPr>
              <a:t>.</a:t>
            </a:r>
          </a:p>
          <a:p>
            <a:pPr algn="just" fontAlgn="base"/>
            <a:r>
              <a:rPr lang="en-US" sz="1100" dirty="0">
                <a:solidFill>
                  <a:srgbClr val="14151A"/>
                </a:solidFill>
                <a:effectLst/>
                <a:latin typeface="Calibri" panose="020F0502020204030204" pitchFamily="34" charset="0"/>
                <a:ea typeface="Times New Roman" panose="02020603050405020304" pitchFamily="18" charset="0"/>
                <a:cs typeface="Calibri" panose="020F0502020204030204" pitchFamily="34" charset="0"/>
              </a:rPr>
              <a:t> </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pt-PT"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Segurança</a:t>
            </a:r>
            <a:endParaRPr lang="x-none" sz="1100" b="1" dirty="0">
              <a:solidFill>
                <a:srgbClr val="F79037"/>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essencialmente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espaço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armazenamento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digital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infinito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aberto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todos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não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compromete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segurança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significa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é</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um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armário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seguro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seus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digitais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baseados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permitem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que</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o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usuário</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possua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seus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próprios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dados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proteja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Blockchain</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também</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elimina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atual</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infraestrutura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centralizada</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da internet, dados e </a:t>
            </a:r>
            <a:r>
              <a:rPr lang="en-US" sz="11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ativos</a:t>
            </a:r>
            <a:r>
              <a:rPr lang="en-US" sz="11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p>
          <a:p>
            <a:pPr algn="just" fontAlgn="base"/>
            <a:endPar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Transferências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autónomas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de valor</a:t>
            </a:r>
          </a:p>
          <a:p>
            <a:pPr algn="just" fontAlgn="base"/>
            <a:r>
              <a:rPr lang="en-US" sz="1100" dirty="0">
                <a:latin typeface="Calibri" panose="020F0502020204030204" pitchFamily="34" charset="0"/>
                <a:ea typeface="Times New Roman" panose="02020603050405020304" pitchFamily="18" charset="0"/>
                <a:cs typeface="Calibri" panose="020F0502020204030204" pitchFamily="34" charset="0"/>
              </a:rPr>
              <a:t>Como o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livro</a:t>
            </a:r>
            <a:r>
              <a:rPr lang="en-US" sz="1100" dirty="0">
                <a:latin typeface="Calibri" panose="020F0502020204030204" pitchFamily="34" charset="0"/>
                <a:ea typeface="Times New Roman" panose="02020603050405020304" pitchFamily="18" charset="0"/>
                <a:cs typeface="Calibri" panose="020F0502020204030204" pitchFamily="34" charset="0"/>
              </a:rPr>
              <a:t> digital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rastreia</a:t>
            </a:r>
            <a:r>
              <a:rPr lang="en-US" sz="1100" dirty="0">
                <a:latin typeface="Calibri" panose="020F0502020204030204" pitchFamily="34" charset="0"/>
                <a:ea typeface="Times New Roman" panose="02020603050405020304" pitchFamily="18" charset="0"/>
                <a:cs typeface="Calibri" panose="020F0502020204030204" pitchFamily="34" charset="0"/>
              </a:rPr>
              <a:t> o valor e a </a:t>
            </a:r>
            <a:r>
              <a:rPr lang="en-US" sz="1100" dirty="0" err="1">
                <a:latin typeface="Calibri" panose="020F0502020204030204" pitchFamily="34" charset="0"/>
                <a:ea typeface="Times New Roman" panose="02020603050405020304" pitchFamily="18" charset="0"/>
                <a:cs typeface="Calibri" panose="020F0502020204030204" pitchFamily="34" charset="0"/>
              </a:rPr>
              <a:t>propriedade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medida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transferido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usuários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podem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enviar</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receber</a:t>
            </a:r>
            <a:r>
              <a:rPr lang="en-US" sz="1100" dirty="0">
                <a:latin typeface="Calibri" panose="020F0502020204030204" pitchFamily="34" charset="0"/>
                <a:ea typeface="Times New Roman" panose="02020603050405020304" pitchFamily="18" charset="0"/>
                <a:cs typeface="Calibri" panose="020F0502020204030204" pitchFamily="34" charset="0"/>
              </a:rPr>
              <a:t> valor </a:t>
            </a:r>
            <a:r>
              <a:rPr lang="en-US" sz="1100" dirty="0" err="1">
                <a:latin typeface="Calibri" panose="020F0502020204030204" pitchFamily="34" charset="0"/>
                <a:ea typeface="Times New Roman" panose="02020603050405020304" pitchFamily="18" charset="0"/>
                <a:cs typeface="Calibri" panose="020F0502020204030204" pitchFamily="34" charset="0"/>
              </a:rPr>
              <a:t>digitalmente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sem</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intermediário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Isso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permite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próxima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iteração</a:t>
            </a:r>
            <a:r>
              <a:rPr lang="en-US" sz="1100" dirty="0">
                <a:latin typeface="Calibri" panose="020F0502020204030204" pitchFamily="34" charset="0"/>
                <a:ea typeface="Times New Roman" panose="02020603050405020304" pitchFamily="18" charset="0"/>
                <a:cs typeface="Calibri" panose="020F0502020204030204" pitchFamily="34" charset="0"/>
              </a:rPr>
              <a:t> da web </a:t>
            </a:r>
            <a:r>
              <a:rPr lang="en-US" sz="1100" dirty="0" err="1">
                <a:latin typeface="Calibri" panose="020F0502020204030204" pitchFamily="34" charset="0"/>
                <a:ea typeface="Times New Roman" panose="02020603050405020304" pitchFamily="18" charset="0"/>
                <a:cs typeface="Calibri" panose="020F0502020204030204" pitchFamily="34" charset="0"/>
              </a:rPr>
              <a:t>saia</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sua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atual</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estrutura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centralizada</a:t>
            </a:r>
            <a:r>
              <a:rPr lang="en-US" sz="1100" dirty="0">
                <a:latin typeface="Calibri" panose="020F0502020204030204" pitchFamily="34" charset="0"/>
                <a:ea typeface="Times New Roman" panose="02020603050405020304" pitchFamily="18" charset="0"/>
                <a:cs typeface="Calibri" panose="020F0502020204030204" pitchFamily="34" charset="0"/>
              </a:rPr>
              <a:t> e se </a:t>
            </a:r>
            <a:r>
              <a:rPr lang="en-US" sz="1100" dirty="0" err="1">
                <a:latin typeface="Calibri" panose="020F0502020204030204" pitchFamily="34" charset="0"/>
                <a:ea typeface="Times New Roman" panose="02020603050405020304" pitchFamily="18" charset="0"/>
                <a:cs typeface="Calibri" panose="020F0502020204030204" pitchFamily="34" charset="0"/>
              </a:rPr>
              <a:t>torne</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espaço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mais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seguro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justo</a:t>
            </a:r>
            <a:r>
              <a:rPr lang="en-US" sz="1100" dirty="0">
                <a:latin typeface="Calibri" panose="020F0502020204030204" pitchFamily="34" charset="0"/>
                <a:ea typeface="Times New Roman" panose="02020603050405020304" pitchFamily="18" charset="0"/>
                <a:cs typeface="Calibri" panose="020F0502020204030204" pitchFamily="34" charset="0"/>
              </a:rPr>
              <a:t> e </a:t>
            </a:r>
            <a:r>
              <a:rPr lang="en-US" sz="1100" dirty="0" err="1">
                <a:latin typeface="Calibri" panose="020F0502020204030204" pitchFamily="34" charset="0"/>
                <a:ea typeface="Times New Roman" panose="02020603050405020304" pitchFamily="18" charset="0"/>
                <a:cs typeface="Calibri" panose="020F0502020204030204" pitchFamily="34" charset="0"/>
              </a:rPr>
              <a:t>eficiente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resultando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liberdade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financeira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usuários</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fontAlgn="base"/>
            <a:r>
              <a:rPr lang="en-US" sz="1100" dirty="0">
                <a:effectLst/>
                <a:latin typeface="Calibri" panose="020F0502020204030204" pitchFamily="34" charset="0"/>
                <a:ea typeface="Times New Roman" panose="02020603050405020304" pitchFamily="18" charset="0"/>
                <a:cs typeface="Calibri" panose="020F0502020204030204" pitchFamily="34" charset="0"/>
              </a:rPr>
              <a:t> </a:t>
            </a:r>
          </a:p>
          <a:p>
            <a:pPr algn="just" fontAlgn="base"/>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lado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técnico</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da web 3.0</a:t>
            </a:r>
          </a:p>
          <a:p>
            <a:pPr algn="just" fontAlgn="base"/>
            <a:r>
              <a:rPr lang="en-US" sz="1100" dirty="0" err="1">
                <a:latin typeface="Calibri" panose="020F0502020204030204" pitchFamily="34" charset="0"/>
                <a:ea typeface="Times New Roman" panose="02020603050405020304" pitchFamily="18" charset="0"/>
                <a:cs typeface="Calibri" panose="020F0502020204030204" pitchFamily="34" charset="0"/>
              </a:rPr>
              <a:t>Assim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como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diferentes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pilhas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programação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definidas</a:t>
            </a:r>
            <a:r>
              <a:rPr lang="en-US" sz="1100" dirty="0">
                <a:latin typeface="Calibri" panose="020F0502020204030204" pitchFamily="34" charset="0"/>
                <a:ea typeface="Times New Roman" panose="02020603050405020304" pitchFamily="18" charset="0"/>
                <a:cs typeface="Calibri" panose="020F0502020204030204" pitchFamily="34" charset="0"/>
              </a:rPr>
              <a:t> web1 e web2, </a:t>
            </a:r>
            <a:r>
              <a:rPr lang="en-US" sz="1100" dirty="0" err="1">
                <a:latin typeface="Calibri" panose="020F0502020204030204" pitchFamily="34" charset="0"/>
                <a:ea typeface="Times New Roman" panose="02020603050405020304" pitchFamily="18" charset="0"/>
                <a:cs typeface="Calibri" panose="020F0502020204030204" pitchFamily="34" charset="0"/>
              </a:rPr>
              <a:t>há</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nova </a:t>
            </a:r>
            <a:r>
              <a:rPr lang="en-US" sz="1100" dirty="0" err="1">
                <a:latin typeface="Calibri" panose="020F0502020204030204" pitchFamily="34" charset="0"/>
                <a:ea typeface="Times New Roman" panose="02020603050405020304" pitchFamily="18" charset="0"/>
                <a:cs typeface="Calibri" panose="020F0502020204030204" pitchFamily="34" charset="0"/>
              </a:rPr>
              <a:t>pilha</a:t>
            </a:r>
            <a:r>
              <a:rPr lang="en-US" sz="1100" dirty="0">
                <a:latin typeface="Calibri" panose="020F0502020204030204" pitchFamily="34" charset="0"/>
                <a:ea typeface="Times New Roman" panose="02020603050405020304" pitchFamily="18" charset="0"/>
                <a:cs typeface="Calibri" panose="020F0502020204030204" pitchFamily="34" charset="0"/>
              </a:rPr>
              <a:t> de software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define web3 </a:t>
            </a:r>
            <a:r>
              <a:rPr lang="en-US" sz="1100" dirty="0" err="1">
                <a:latin typeface="Calibri" panose="020F0502020204030204" pitchFamily="34" charset="0"/>
                <a:ea typeface="Times New Roman" panose="02020603050405020304" pitchFamily="18" charset="0"/>
                <a:cs typeface="Calibri" panose="020F0502020204030204" pitchFamily="34" charset="0"/>
              </a:rPr>
              <a:t>para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fazer</a:t>
            </a:r>
            <a:r>
              <a:rPr lang="en-US" sz="1100" dirty="0">
                <a:latin typeface="Calibri" panose="020F0502020204030204" pitchFamily="34" charset="0"/>
                <a:ea typeface="Times New Roman" panose="02020603050405020304" pitchFamily="18" charset="0"/>
                <a:cs typeface="Calibri" panose="020F0502020204030204" pitchFamily="34" charset="0"/>
              </a:rPr>
              <a:t> a internet </a:t>
            </a:r>
            <a:r>
              <a:rPr lang="en-US" sz="1100" dirty="0" err="1">
                <a:latin typeface="Calibri" panose="020F0502020204030204" pitchFamily="34" charset="0"/>
                <a:ea typeface="Times New Roman" panose="02020603050405020304" pitchFamily="18" charset="0"/>
                <a:cs typeface="Calibri" panose="020F0502020204030204" pitchFamily="34" charset="0"/>
              </a:rPr>
              <a:t>descentralizada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acontecer</a:t>
            </a:r>
            <a:r>
              <a:rPr lang="en-US" sz="1100" dirty="0">
                <a:latin typeface="Calibri" panose="020F0502020204030204" pitchFamily="34" charset="0"/>
                <a:ea typeface="Times New Roman" panose="02020603050405020304" pitchFamily="18" charset="0"/>
                <a:cs typeface="Calibri" panose="020F0502020204030204" pitchFamily="34" charset="0"/>
              </a:rPr>
              <a:t>. O Web3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muitos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aspectos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uma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iteração</a:t>
            </a:r>
            <a:r>
              <a:rPr lang="en-US" sz="1100" dirty="0">
                <a:latin typeface="Calibri" panose="020F0502020204030204" pitchFamily="34" charset="0"/>
                <a:ea typeface="Times New Roman" panose="02020603050405020304" pitchFamily="18" charset="0"/>
                <a:cs typeface="Calibri" panose="020F0502020204030204" pitchFamily="34" charset="0"/>
              </a:rPr>
              <a:t> do Web2 </a:t>
            </a:r>
            <a:r>
              <a:rPr lang="en-US" sz="1100" dirty="0" err="1">
                <a:latin typeface="Calibri" panose="020F0502020204030204" pitchFamily="34" charset="0"/>
                <a:ea typeface="Times New Roman" panose="02020603050405020304" pitchFamily="18" charset="0"/>
                <a:cs typeface="Calibri" panose="020F0502020204030204" pitchFamily="34" charset="0"/>
              </a:rPr>
              <a: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termos</a:t>
            </a:r>
            <a:r>
              <a:rPr lang="en-US" sz="1100" dirty="0">
                <a:latin typeface="Calibri" panose="020F0502020204030204" pitchFamily="34" charset="0"/>
                <a:ea typeface="Times New Roman" panose="02020603050405020304" pitchFamily="18" charset="0"/>
                <a:cs typeface="Calibri" panose="020F0502020204030204" pitchFamily="34" charset="0"/>
              </a:rPr>
              <a:t> de </a:t>
            </a:r>
            <a:r>
              <a:rPr lang="en-US" sz="1100" dirty="0" err="1">
                <a:latin typeface="Calibri" panose="020F0502020204030204" pitchFamily="34" charset="0"/>
                <a:ea typeface="Times New Roman" panose="02020603050405020304" pitchFamily="18" charset="0"/>
                <a:cs typeface="Calibri" panose="020F0502020204030204" pitchFamily="34" charset="0"/>
              </a:rPr>
              <a:t>interatividade</a:t>
            </a:r>
            <a:r>
              <a:rPr lang="en-US" sz="1100" dirty="0">
                <a:latin typeface="Calibri" panose="020F0502020204030204" pitchFamily="34" charset="0"/>
                <a:ea typeface="Times New Roman" panose="02020603050405020304" pitchFamily="18" charset="0"/>
                <a:cs typeface="Calibri" panose="020F0502020204030204" pitchFamily="34" charset="0"/>
              </a:rPr>
              <a:t>. A </a:t>
            </a:r>
            <a:r>
              <a:rPr lang="en-US" sz="1100" dirty="0" err="1">
                <a:latin typeface="Calibri" panose="020F0502020204030204" pitchFamily="34" charset="0"/>
                <a:ea typeface="Times New Roman" panose="02020603050405020304" pitchFamily="18" charset="0"/>
                <a:cs typeface="Calibri" panose="020F0502020204030204" pitchFamily="34" charset="0"/>
              </a:rPr>
              <a:t>grande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diferença</a:t>
            </a:r>
            <a:r>
              <a:rPr lang="en-US" sz="1100" dirty="0">
                <a:latin typeface="Calibri" panose="020F0502020204030204" pitchFamily="34" charset="0"/>
                <a:ea typeface="Times New Roman" panose="02020603050405020304" pitchFamily="18" charset="0"/>
                <a:cs typeface="Calibri" panose="020F0502020204030204" pitchFamily="34" charset="0"/>
              </a:rPr>
              <a:t> entre </a:t>
            </a:r>
            <a:r>
              <a:rPr lang="en-US" sz="1100" dirty="0" err="1">
                <a:latin typeface="Calibri" panose="020F0502020204030204" pitchFamily="34" charset="0"/>
                <a:ea typeface="Times New Roman" panose="02020603050405020304" pitchFamily="18" charset="0"/>
                <a:cs typeface="Calibri" panose="020F0502020204030204" pitchFamily="34" charset="0"/>
              </a:rPr>
              <a:t>eles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é</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no </a:t>
            </a:r>
            <a:r>
              <a:rPr lang="en-US" sz="1100" dirty="0" err="1">
                <a:latin typeface="Calibri" panose="020F0502020204030204" pitchFamily="34" charset="0"/>
                <a:ea typeface="Times New Roman" panose="02020603050405020304" pitchFamily="18" charset="0"/>
                <a:cs typeface="Calibri" panose="020F0502020204030204" pitchFamily="34" charset="0"/>
              </a:rPr>
              <a:t>núcleo</a:t>
            </a:r>
            <a:r>
              <a:rPr lang="en-US" sz="1100" dirty="0">
                <a:latin typeface="Calibri" panose="020F0502020204030204" pitchFamily="34" charset="0"/>
                <a:ea typeface="Times New Roman" panose="02020603050405020304" pitchFamily="18" charset="0"/>
                <a:cs typeface="Calibri" panose="020F0502020204030204" pitchFamily="34" charset="0"/>
              </a:rPr>
              <a:t> da </a:t>
            </a:r>
            <a:r>
              <a:rPr lang="en-US" sz="1100" dirty="0" err="1">
                <a:latin typeface="Calibri" panose="020F0502020204030204" pitchFamily="34" charset="0"/>
                <a:ea typeface="Times New Roman" panose="02020603050405020304" pitchFamily="18" charset="0"/>
                <a:cs typeface="Calibri" panose="020F0502020204030204" pitchFamily="34" charset="0"/>
              </a:rPr>
              <a:t>pilha</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existe</a:t>
            </a:r>
            <a:r>
              <a:rPr lang="en-US" sz="1100" dirty="0">
                <a:latin typeface="Calibri" panose="020F0502020204030204" pitchFamily="34" charset="0"/>
                <a:ea typeface="Times New Roman" panose="02020603050405020304" pitchFamily="18" charset="0"/>
                <a:cs typeface="Calibri" panose="020F0502020204030204" pitchFamily="34" charset="0"/>
              </a:rPr>
              <a:t> um </a:t>
            </a:r>
            <a:r>
              <a:rPr lang="en-US" sz="1100" dirty="0" err="1">
                <a:latin typeface="Calibri" panose="020F0502020204030204" pitchFamily="34" charset="0"/>
                <a:ea typeface="Times New Roman" panose="02020603050405020304" pitchFamily="18" charset="0"/>
                <a:cs typeface="Calibri" panose="020F0502020204030204" pitchFamily="34" charset="0"/>
              </a:rPr>
              <a:t>protocolo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a:t>
            </a:r>
          </a:p>
          <a:p>
            <a:pPr algn="just" fontAlgn="base"/>
            <a:r>
              <a:rPr lang="en-US" sz="1100" dirty="0" err="1">
                <a:latin typeface="Calibri" panose="020F0502020204030204" pitchFamily="34" charset="0"/>
                <a:ea typeface="Times New Roman" panose="02020603050405020304" pitchFamily="18" charset="0"/>
                <a:cs typeface="Calibri" panose="020F0502020204030204" pitchFamily="34" charset="0"/>
              </a:rPr>
              <a:t>Além</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protocolo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existem</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quatro</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camadas</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que</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vinculam</a:t>
            </a:r>
            <a:r>
              <a:rPr lang="en-US" sz="1100" dirty="0">
                <a:latin typeface="Calibri" panose="020F0502020204030204" pitchFamily="34" charset="0"/>
                <a:ea typeface="Times New Roman" panose="02020603050405020304" pitchFamily="18" charset="0"/>
                <a:cs typeface="Calibri" panose="020F0502020204030204" pitchFamily="34" charset="0"/>
              </a:rPr>
              <a:t> o </a:t>
            </a:r>
            <a:r>
              <a:rPr lang="en-US" sz="1100" dirty="0" err="1">
                <a:latin typeface="Calibri" panose="020F0502020204030204" pitchFamily="34" charset="0"/>
                <a:ea typeface="Times New Roman" panose="02020603050405020304" pitchFamily="18" charset="0"/>
                <a:cs typeface="Calibri" panose="020F0502020204030204" pitchFamily="34" charset="0"/>
              </a:rPr>
              <a:t>blockchain</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à</a:t>
            </a:r>
            <a:r>
              <a:rPr lang="en-US" sz="1100" dirty="0">
                <a:latin typeface="Calibri" panose="020F0502020204030204" pitchFamily="34" charset="0"/>
                <a:ea typeface="Times New Roman" panose="02020603050405020304" pitchFamily="18" charset="0"/>
                <a:cs typeface="Calibri" panose="020F0502020204030204" pitchFamily="34" charset="0"/>
              </a:rPr>
              <a:t> </a:t>
            </a:r>
            <a:r>
              <a:rPr lang="en-US" sz="1100" dirty="0" err="1">
                <a:latin typeface="Calibri" panose="020F0502020204030204" pitchFamily="34" charset="0"/>
                <a:ea typeface="Times New Roman" panose="02020603050405020304" pitchFamily="18" charset="0"/>
                <a:cs typeface="Calibri" panose="020F0502020204030204" pitchFamily="34" charset="0"/>
              </a:rPr>
              <a:t>experiência</a:t>
            </a:r>
            <a:r>
              <a:rPr lang="en-US" sz="1100" dirty="0">
                <a:latin typeface="Calibri" panose="020F0502020204030204" pitchFamily="34" charset="0"/>
                <a:ea typeface="Times New Roman" panose="02020603050405020304" pitchFamily="18" charset="0"/>
                <a:cs typeface="Calibri" panose="020F0502020204030204" pitchFamily="34" charset="0"/>
              </a:rPr>
              <a:t> do </a:t>
            </a:r>
            <a:r>
              <a:rPr lang="en-US" sz="1100" dirty="0" err="1">
                <a:latin typeface="Calibri" panose="020F0502020204030204" pitchFamily="34" charset="0"/>
                <a:ea typeface="Times New Roman" panose="02020603050405020304" pitchFamily="18" charset="0"/>
                <a:cs typeface="Calibri" panose="020F0502020204030204" pitchFamily="34" charset="0"/>
              </a:rPr>
              <a:t>usuário</a:t>
            </a:r>
            <a:r>
              <a:rPr lang="en-US" sz="1100" dirty="0">
                <a:latin typeface="Calibri" panose="020F0502020204030204" pitchFamily="34" charset="0"/>
                <a:ea typeface="Times New Roman" panose="02020603050405020304" pitchFamily="18" charset="0"/>
                <a:cs typeface="Calibri" panose="020F0502020204030204" pitchFamily="34" charset="0"/>
              </a:rPr>
              <a:t> final:</a:t>
            </a:r>
            <a:endParaRPr lang="x-none"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23D05551-3067-025D-A424-EF245C3A749A}"/>
              </a:ext>
            </a:extLst>
          </p:cNvPr>
          <p:cNvSpPr txBox="1">
            <a:spLocks/>
          </p:cNvSpPr>
          <p:nvPr/>
        </p:nvSpPr>
        <p:spPr>
          <a:xfrm>
            <a:off x="4330740" y="3927657"/>
            <a:ext cx="2912880"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Contratos</a:t>
            </a:r>
            <a:r>
              <a:rPr lang="en-US" b="1" dirty="0">
                <a:solidFill>
                  <a:srgbClr val="F79037"/>
                </a:solidFill>
              </a:rPr>
              <a:t> </a:t>
            </a:r>
            <a:r>
              <a:rPr lang="en-US" b="1" dirty="0" err="1">
                <a:solidFill>
                  <a:srgbClr val="F79037"/>
                </a:solidFill>
              </a:rPr>
              <a:t>inteligentes</a:t>
            </a:r>
            <a:endParaRPr lang="en-US" b="1" dirty="0">
              <a:solidFill>
                <a:srgbClr val="F79037"/>
              </a:solidFill>
            </a:endParaRPr>
          </a:p>
          <a:p>
            <a:pPr algn="l"/>
            <a:r>
              <a:rPr lang="en-US" dirty="0" err="1">
                <a:solidFill>
                  <a:srgbClr val="000000"/>
                </a:solidFill>
              </a:rPr>
              <a:t>Contratos</a:t>
            </a:r>
            <a:r>
              <a:rPr lang="en-US" dirty="0">
                <a:solidFill>
                  <a:srgbClr val="000000"/>
                </a:solidFill>
              </a:rPr>
              <a:t> </a:t>
            </a:r>
            <a:r>
              <a:rPr lang="en-US" dirty="0" err="1">
                <a:solidFill>
                  <a:srgbClr val="000000"/>
                </a:solidFill>
              </a:rPr>
              <a:t>inteligentes</a:t>
            </a:r>
            <a:r>
              <a:rPr lang="en-US" dirty="0">
                <a:solidFill>
                  <a:srgbClr val="000000"/>
                </a:solidFill>
              </a:rPr>
              <a:t> são </a:t>
            </a:r>
            <a:r>
              <a:rPr lang="en-US" dirty="0" err="1">
                <a:solidFill>
                  <a:srgbClr val="000000"/>
                </a:solidFill>
              </a:rPr>
              <a:t>incorporados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cada</a:t>
            </a:r>
            <a:r>
              <a:rPr lang="en-US" dirty="0">
                <a:solidFill>
                  <a:srgbClr val="000000"/>
                </a:solidFill>
              </a:rPr>
              <a:t> </a:t>
            </a:r>
            <a:r>
              <a:rPr lang="en-US" dirty="0" err="1">
                <a:solidFill>
                  <a:srgbClr val="000000"/>
                </a:solidFill>
              </a:rPr>
              <a:t>bloco</a:t>
            </a:r>
            <a:r>
              <a:rPr lang="en-US" dirty="0">
                <a:solidFill>
                  <a:srgbClr val="000000"/>
                </a:solidFill>
              </a:rPr>
              <a:t> de dados e </a:t>
            </a:r>
            <a:r>
              <a:rPr lang="en-US" dirty="0" err="1">
                <a:solidFill>
                  <a:srgbClr val="000000"/>
                </a:solidFill>
              </a:rPr>
              <a:t>vinculados</a:t>
            </a:r>
            <a:r>
              <a:rPr lang="en-US" dirty="0">
                <a:solidFill>
                  <a:srgbClr val="000000"/>
                </a:solidFill>
              </a:rPr>
              <a:t> a NFTs e </a:t>
            </a:r>
            <a:r>
              <a:rPr lang="en-US" dirty="0" err="1">
                <a:solidFill>
                  <a:srgbClr val="000000"/>
                </a:solidFill>
              </a:rPr>
              <a:t>criptomoedas</a:t>
            </a:r>
            <a:r>
              <a:rPr lang="en-US" dirty="0">
                <a:solidFill>
                  <a:srgbClr val="000000"/>
                </a:solidFill>
              </a:rPr>
              <a:t> no </a:t>
            </a:r>
            <a:r>
              <a:rPr lang="en-US" dirty="0" err="1">
                <a:solidFill>
                  <a:srgbClr val="000000"/>
                </a:solidFill>
              </a:rPr>
              <a:t>conceito</a:t>
            </a:r>
            <a:r>
              <a:rPr lang="en-US" dirty="0">
                <a:solidFill>
                  <a:srgbClr val="000000"/>
                </a:solidFill>
              </a:rPr>
              <a:t> web3. </a:t>
            </a:r>
            <a:r>
              <a:rPr lang="en-US" dirty="0" err="1">
                <a:solidFill>
                  <a:srgbClr val="000000"/>
                </a:solidFill>
              </a:rPr>
              <a:t>Embora</a:t>
            </a:r>
            <a:r>
              <a:rPr lang="en-US" dirty="0">
                <a:solidFill>
                  <a:srgbClr val="000000"/>
                </a:solidFill>
              </a:rPr>
              <a:t> o </a:t>
            </a:r>
            <a:r>
              <a:rPr lang="en-US" dirty="0" err="1">
                <a:solidFill>
                  <a:srgbClr val="000000"/>
                </a:solidFill>
              </a:rPr>
              <a:t>Ethereum</a:t>
            </a:r>
            <a:r>
              <a:rPr lang="en-US" dirty="0">
                <a:solidFill>
                  <a:srgbClr val="000000"/>
                </a:solidFill>
              </a:rPr>
              <a:t> </a:t>
            </a:r>
            <a:r>
              <a:rPr lang="en-US" dirty="0" err="1">
                <a:solidFill>
                  <a:srgbClr val="000000"/>
                </a:solidFill>
              </a:rPr>
              <a:t>seja</a:t>
            </a:r>
            <a:r>
              <a:rPr lang="en-US" dirty="0">
                <a:solidFill>
                  <a:srgbClr val="000000"/>
                </a:solidFill>
              </a:rPr>
              <a:t> a </a:t>
            </a:r>
            <a:r>
              <a:rPr lang="en-US" dirty="0" err="1">
                <a:solidFill>
                  <a:srgbClr val="000000"/>
                </a:solidFill>
              </a:rPr>
              <a:t>plataforma</a:t>
            </a:r>
            <a:r>
              <a:rPr lang="en-US" dirty="0">
                <a:solidFill>
                  <a:srgbClr val="000000"/>
                </a:solidFill>
              </a:rPr>
              <a:t> </a:t>
            </a:r>
            <a:r>
              <a:rPr lang="en-US" dirty="0" err="1">
                <a:solidFill>
                  <a:srgbClr val="000000"/>
                </a:solidFill>
              </a:rPr>
              <a:t>líder</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implantação</a:t>
            </a:r>
            <a:r>
              <a:rPr lang="en-US" dirty="0">
                <a:solidFill>
                  <a:srgbClr val="000000"/>
                </a:solidFill>
              </a:rPr>
              <a:t> de </a:t>
            </a:r>
            <a:r>
              <a:rPr lang="en-US" dirty="0" err="1">
                <a:solidFill>
                  <a:srgbClr val="000000"/>
                </a:solidFill>
              </a:rPr>
              <a:t>contratos</a:t>
            </a:r>
            <a:r>
              <a:rPr lang="en-US" dirty="0">
                <a:solidFill>
                  <a:srgbClr val="000000"/>
                </a:solidFill>
              </a:rPr>
              <a:t> </a:t>
            </a:r>
            <a:r>
              <a:rPr lang="en-US" dirty="0" err="1">
                <a:solidFill>
                  <a:srgbClr val="000000"/>
                </a:solidFill>
              </a:rPr>
              <a:t>inteligentes</a:t>
            </a:r>
            <a:r>
              <a:rPr lang="en-US" dirty="0">
                <a:solidFill>
                  <a:srgbClr val="000000"/>
                </a:solidFill>
              </a:rPr>
              <a:t> </a:t>
            </a:r>
            <a:r>
              <a:rPr lang="en-US" dirty="0" err="1">
                <a:solidFill>
                  <a:srgbClr val="000000"/>
                </a:solidFill>
              </a:rPr>
              <a:t>escritos</a:t>
            </a:r>
            <a:r>
              <a:rPr lang="en-US" dirty="0">
                <a:solidFill>
                  <a:srgbClr val="000000"/>
                </a:solidFill>
              </a:rPr>
              <a:t> </a:t>
            </a:r>
            <a:r>
              <a:rPr lang="en-US" dirty="0" err="1">
                <a:solidFill>
                  <a:srgbClr val="000000"/>
                </a:solidFill>
              </a:rPr>
              <a:t>em</a:t>
            </a:r>
            <a:r>
              <a:rPr lang="en-US" dirty="0">
                <a:solidFill>
                  <a:srgbClr val="000000"/>
                </a:solidFill>
              </a:rPr>
              <a:t> Solidity, </a:t>
            </a:r>
            <a:r>
              <a:rPr lang="en-US" dirty="0" err="1">
                <a:solidFill>
                  <a:srgbClr val="000000"/>
                </a:solidFill>
              </a:rPr>
              <a:t>existem</a:t>
            </a:r>
            <a:r>
              <a:rPr lang="en-US" dirty="0">
                <a:solidFill>
                  <a:srgbClr val="000000"/>
                </a:solidFill>
              </a:rPr>
              <a:t> outros </a:t>
            </a:r>
            <a:r>
              <a:rPr lang="en-US" dirty="0" err="1">
                <a:solidFill>
                  <a:srgbClr val="000000"/>
                </a:solidFill>
              </a:rPr>
              <a:t>blockchains</a:t>
            </a:r>
            <a:r>
              <a:rPr lang="en-US" dirty="0">
                <a:solidFill>
                  <a:srgbClr val="000000"/>
                </a:solidFill>
              </a:rPr>
              <a:t>, </a:t>
            </a:r>
            <a:r>
              <a:rPr lang="en-US" dirty="0" err="1">
                <a:solidFill>
                  <a:srgbClr val="000000"/>
                </a:solidFill>
              </a:rPr>
              <a:t>como</a:t>
            </a:r>
            <a:r>
              <a:rPr lang="en-US" dirty="0">
                <a:solidFill>
                  <a:srgbClr val="000000"/>
                </a:solidFill>
              </a:rPr>
              <a:t> </a:t>
            </a:r>
            <a:r>
              <a:rPr lang="en-US" dirty="0" err="1">
                <a:solidFill>
                  <a:srgbClr val="000000"/>
                </a:solidFill>
              </a:rPr>
              <a:t>Cardano</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usam</a:t>
            </a:r>
            <a:r>
              <a:rPr lang="en-US" dirty="0">
                <a:solidFill>
                  <a:srgbClr val="000000"/>
                </a:solidFill>
              </a:rPr>
              <a:t> </a:t>
            </a:r>
            <a:r>
              <a:rPr lang="en-US" dirty="0" err="1">
                <a:solidFill>
                  <a:srgbClr val="000000"/>
                </a:solidFill>
              </a:rPr>
              <a:t>outras</a:t>
            </a:r>
            <a:r>
              <a:rPr lang="en-US" dirty="0">
                <a:solidFill>
                  <a:srgbClr val="000000"/>
                </a:solidFill>
              </a:rPr>
              <a:t> </a:t>
            </a:r>
            <a:r>
              <a:rPr lang="en-US" dirty="0" err="1">
                <a:solidFill>
                  <a:srgbClr val="000000"/>
                </a:solidFill>
              </a:rPr>
              <a:t>linguagens</a:t>
            </a:r>
            <a:r>
              <a:rPr lang="en-US" dirty="0">
                <a:solidFill>
                  <a:srgbClr val="000000"/>
                </a:solidFill>
              </a:rPr>
              <a:t> de </a:t>
            </a:r>
            <a:r>
              <a:rPr lang="en-US" dirty="0" err="1">
                <a:solidFill>
                  <a:srgbClr val="000000"/>
                </a:solidFill>
              </a:rPr>
              <a:t>programação</a:t>
            </a:r>
            <a:r>
              <a:rPr lang="en-US" dirty="0">
                <a:solidFill>
                  <a:srgbClr val="000000"/>
                </a:solidFill>
              </a:rPr>
              <a:t>, </a:t>
            </a:r>
            <a:r>
              <a:rPr lang="en-US" dirty="0" err="1">
                <a:solidFill>
                  <a:srgbClr val="000000"/>
                </a:solidFill>
              </a:rPr>
              <a:t>como</a:t>
            </a:r>
            <a:r>
              <a:rPr lang="en-US" dirty="0">
                <a:solidFill>
                  <a:srgbClr val="000000"/>
                </a:solidFill>
              </a:rPr>
              <a:t> Haskell.</a:t>
            </a:r>
          </a:p>
        </p:txBody>
      </p:sp>
      <p:sp>
        <p:nvSpPr>
          <p:cNvPr id="6" name="TextBox 5">
            <a:extLst>
              <a:ext uri="{FF2B5EF4-FFF2-40B4-BE49-F238E27FC236}">
                <a16:creationId xmlns:a16="http://schemas.microsoft.com/office/drawing/2014/main" id="{81ED5DD5-01A7-EC1A-CD92-89AFFE0EF997}"/>
              </a:ext>
            </a:extLst>
          </p:cNvPr>
          <p:cNvSpPr txBox="1"/>
          <p:nvPr/>
        </p:nvSpPr>
        <p:spPr>
          <a:xfrm>
            <a:off x="3757260" y="4138925"/>
            <a:ext cx="654756" cy="1092607"/>
          </a:xfrm>
          <a:prstGeom prst="rect">
            <a:avLst/>
          </a:prstGeom>
          <a:noFill/>
        </p:spPr>
        <p:txBody>
          <a:bodyPr wrap="square" rtlCol="0">
            <a:spAutoFit/>
          </a:bodyPr>
          <a:lstStyle/>
          <a:p>
            <a:r>
              <a:rPr lang="en-GB" sz="6500" dirty="0">
                <a:solidFill>
                  <a:srgbClr val="DD1470"/>
                </a:solidFill>
                <a:latin typeface="Arial" panose="020B0604020202020204" pitchFamily="34" charset="0"/>
                <a:cs typeface="Arial" panose="020B0604020202020204" pitchFamily="34" charset="0"/>
              </a:rPr>
              <a:t>1</a:t>
            </a:r>
          </a:p>
        </p:txBody>
      </p:sp>
      <p:sp>
        <p:nvSpPr>
          <p:cNvPr id="10" name="Text Placeholder 17">
            <a:extLst>
              <a:ext uri="{FF2B5EF4-FFF2-40B4-BE49-F238E27FC236}">
                <a16:creationId xmlns:a16="http://schemas.microsoft.com/office/drawing/2014/main" id="{A89A98D2-38BF-517A-4886-54D45BD6B470}"/>
              </a:ext>
            </a:extLst>
          </p:cNvPr>
          <p:cNvSpPr txBox="1">
            <a:spLocks/>
          </p:cNvSpPr>
          <p:nvPr/>
        </p:nvSpPr>
        <p:spPr>
          <a:xfrm>
            <a:off x="4330740" y="5675434"/>
            <a:ext cx="2912880"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Bibliotecas</a:t>
            </a:r>
            <a:r>
              <a:rPr lang="en-US" b="1" dirty="0">
                <a:solidFill>
                  <a:srgbClr val="F79037"/>
                </a:solidFill>
              </a:rPr>
              <a:t> Web3.0</a:t>
            </a:r>
          </a:p>
          <a:p>
            <a:r>
              <a:rPr lang="en-US" dirty="0">
                <a:solidFill>
                  <a:srgbClr val="101114"/>
                </a:solidFill>
              </a:rPr>
              <a:t>As </a:t>
            </a:r>
            <a:r>
              <a:rPr lang="en-US" dirty="0" err="1">
                <a:solidFill>
                  <a:srgbClr val="101114"/>
                </a:solidFill>
              </a:rPr>
              <a:t>bibliotecas</a:t>
            </a:r>
            <a:r>
              <a:rPr lang="en-US" dirty="0">
                <a:solidFill>
                  <a:srgbClr val="101114"/>
                </a:solidFill>
              </a:rPr>
              <a:t> Web3.0 </a:t>
            </a:r>
            <a:r>
              <a:rPr lang="en-US" dirty="0" err="1">
                <a:solidFill>
                  <a:srgbClr val="101114"/>
                </a:solidFill>
              </a:rPr>
              <a:t>fornecem</a:t>
            </a:r>
            <a:r>
              <a:rPr lang="en-US" dirty="0">
                <a:solidFill>
                  <a:srgbClr val="101114"/>
                </a:solidFill>
              </a:rPr>
              <a:t> </a:t>
            </a:r>
            <a:r>
              <a:rPr lang="en-US" dirty="0" err="1">
                <a:solidFill>
                  <a:srgbClr val="101114"/>
                </a:solidFill>
              </a:rPr>
              <a:t>acesso</a:t>
            </a:r>
            <a:r>
              <a:rPr lang="en-US" dirty="0">
                <a:solidFill>
                  <a:srgbClr val="101114"/>
                </a:solidFill>
              </a:rPr>
              <a:t> a </a:t>
            </a:r>
            <a:r>
              <a:rPr lang="en-US" dirty="0" err="1">
                <a:solidFill>
                  <a:srgbClr val="101114"/>
                </a:solidFill>
              </a:rPr>
              <a:t>métodos</a:t>
            </a:r>
            <a:r>
              <a:rPr lang="en-US" dirty="0">
                <a:solidFill>
                  <a:srgbClr val="101114"/>
                </a:solidFill>
              </a:rPr>
              <a:t> </a:t>
            </a:r>
            <a:r>
              <a:rPr lang="en-US" dirty="0" err="1">
                <a:solidFill>
                  <a:srgbClr val="101114"/>
                </a:solidFill>
              </a:rPr>
              <a:t>auxiliares</a:t>
            </a:r>
            <a:r>
              <a:rPr lang="en-US" dirty="0">
                <a:solidFill>
                  <a:srgbClr val="101114"/>
                </a:solidFill>
              </a:rPr>
              <a:t> </a:t>
            </a:r>
            <a:r>
              <a:rPr lang="en-US" dirty="0" err="1">
                <a:solidFill>
                  <a:srgbClr val="101114"/>
                </a:solidFill>
              </a:rPr>
              <a:t>sobre</a:t>
            </a:r>
            <a:r>
              <a:rPr lang="en-US" dirty="0">
                <a:solidFill>
                  <a:srgbClr val="101114"/>
                </a:solidFill>
              </a:rPr>
              <a:t> </a:t>
            </a:r>
            <a:r>
              <a:rPr lang="en-US" dirty="0" err="1">
                <a:solidFill>
                  <a:srgbClr val="101114"/>
                </a:solidFill>
              </a:rPr>
              <a:t>como</a:t>
            </a:r>
            <a:r>
              <a:rPr lang="en-US" dirty="0">
                <a:solidFill>
                  <a:srgbClr val="101114"/>
                </a:solidFill>
              </a:rPr>
              <a:t> </a:t>
            </a:r>
            <a:r>
              <a:rPr lang="en-US" dirty="0" err="1">
                <a:solidFill>
                  <a:srgbClr val="101114"/>
                </a:solidFill>
              </a:rPr>
              <a:t>os</a:t>
            </a:r>
            <a:r>
              <a:rPr lang="en-US" dirty="0">
                <a:solidFill>
                  <a:srgbClr val="101114"/>
                </a:solidFill>
              </a:rPr>
              <a:t> </a:t>
            </a:r>
            <a:r>
              <a:rPr lang="en-US" dirty="0" err="1">
                <a:solidFill>
                  <a:srgbClr val="101114"/>
                </a:solidFill>
              </a:rPr>
              <a:t>blockchains</a:t>
            </a:r>
            <a:r>
              <a:rPr lang="en-US" dirty="0">
                <a:solidFill>
                  <a:srgbClr val="101114"/>
                </a:solidFill>
              </a:rPr>
              <a:t> se </a:t>
            </a:r>
            <a:r>
              <a:rPr lang="en-US" dirty="0" err="1">
                <a:solidFill>
                  <a:srgbClr val="101114"/>
                </a:solidFill>
              </a:rPr>
              <a:t>vinculam</a:t>
            </a:r>
            <a:r>
              <a:rPr lang="en-US" dirty="0">
                <a:solidFill>
                  <a:srgbClr val="101114"/>
                </a:solidFill>
              </a:rPr>
              <a:t> </a:t>
            </a:r>
            <a:r>
              <a:rPr lang="en-US" dirty="0" err="1">
                <a:solidFill>
                  <a:srgbClr val="101114"/>
                </a:solidFill>
              </a:rPr>
              <a:t>às</a:t>
            </a:r>
            <a:r>
              <a:rPr lang="en-US" dirty="0">
                <a:solidFill>
                  <a:srgbClr val="101114"/>
                </a:solidFill>
              </a:rPr>
              <a:t> interfaces </a:t>
            </a:r>
            <a:r>
              <a:rPr lang="en-US" dirty="0" err="1">
                <a:solidFill>
                  <a:srgbClr val="101114"/>
                </a:solidFill>
              </a:rPr>
              <a:t>dApp</a:t>
            </a:r>
            <a:r>
              <a:rPr lang="en-US" dirty="0">
                <a:solidFill>
                  <a:srgbClr val="101114"/>
                </a:solidFill>
              </a:rPr>
              <a:t> do </a:t>
            </a:r>
            <a:r>
              <a:rPr lang="en-US" dirty="0" err="1">
                <a:solidFill>
                  <a:srgbClr val="101114"/>
                </a:solidFill>
              </a:rPr>
              <a:t>provedor</a:t>
            </a:r>
            <a:r>
              <a:rPr lang="en-US" dirty="0">
                <a:solidFill>
                  <a:srgbClr val="101114"/>
                </a:solidFill>
              </a:rPr>
              <a:t> web3 (</a:t>
            </a:r>
            <a:r>
              <a:rPr lang="en-US" dirty="0" err="1">
                <a:solidFill>
                  <a:srgbClr val="101114"/>
                </a:solidFill>
              </a:rPr>
              <a:t>por</a:t>
            </a:r>
            <a:r>
              <a:rPr lang="en-US" dirty="0">
                <a:solidFill>
                  <a:srgbClr val="101114"/>
                </a:solidFill>
              </a:rPr>
              <a:t> </a:t>
            </a:r>
            <a:r>
              <a:rPr lang="en-US" dirty="0" err="1">
                <a:solidFill>
                  <a:srgbClr val="101114"/>
                </a:solidFill>
              </a:rPr>
              <a:t>exemplo</a:t>
            </a:r>
            <a:r>
              <a:rPr lang="en-US" dirty="0">
                <a:solidFill>
                  <a:srgbClr val="101114"/>
                </a:solidFill>
              </a:rPr>
              <a:t>, </a:t>
            </a:r>
            <a:r>
              <a:rPr lang="en-US" dirty="0" err="1">
                <a:solidFill>
                  <a:srgbClr val="101114"/>
                </a:solidFill>
              </a:rPr>
              <a:t>ethers.js</a:t>
            </a:r>
            <a:r>
              <a:rPr lang="en-US" dirty="0">
                <a:solidFill>
                  <a:srgbClr val="101114"/>
                </a:solidFill>
              </a:rPr>
              <a:t>, web3.js </a:t>
            </a:r>
            <a:r>
              <a:rPr lang="en-US" dirty="0" err="1">
                <a:solidFill>
                  <a:srgbClr val="101114"/>
                </a:solidFill>
              </a:rPr>
              <a:t>ou</a:t>
            </a:r>
            <a:r>
              <a:rPr lang="en-US" dirty="0">
                <a:solidFill>
                  <a:srgbClr val="101114"/>
                </a:solidFill>
              </a:rPr>
              <a:t> web3.py). As </a:t>
            </a:r>
            <a:r>
              <a:rPr lang="en-US" dirty="0" err="1">
                <a:solidFill>
                  <a:srgbClr val="101114"/>
                </a:solidFill>
              </a:rPr>
              <a:t>bibliotecas</a:t>
            </a:r>
            <a:r>
              <a:rPr lang="en-US" dirty="0">
                <a:solidFill>
                  <a:srgbClr val="101114"/>
                </a:solidFill>
              </a:rPr>
              <a:t> web3.0 </a:t>
            </a:r>
            <a:r>
              <a:rPr lang="en-US" dirty="0" err="1">
                <a:solidFill>
                  <a:srgbClr val="101114"/>
                </a:solidFill>
              </a:rPr>
              <a:t>permitem</a:t>
            </a:r>
            <a:r>
              <a:rPr lang="en-US" dirty="0">
                <a:solidFill>
                  <a:srgbClr val="101114"/>
                </a:solidFill>
              </a:rPr>
              <a:t> </a:t>
            </a:r>
            <a:r>
              <a:rPr lang="en-US" dirty="0" err="1">
                <a:solidFill>
                  <a:srgbClr val="101114"/>
                </a:solidFill>
              </a:rPr>
              <a:t>que</a:t>
            </a:r>
            <a:r>
              <a:rPr lang="en-US" dirty="0">
                <a:solidFill>
                  <a:srgbClr val="101114"/>
                </a:solidFill>
              </a:rPr>
              <a:t> </a:t>
            </a:r>
            <a:r>
              <a:rPr lang="en-US" dirty="0" err="1">
                <a:solidFill>
                  <a:srgbClr val="101114"/>
                </a:solidFill>
              </a:rPr>
              <a:t>crie</a:t>
            </a:r>
            <a:r>
              <a:rPr lang="en-US" dirty="0">
                <a:solidFill>
                  <a:srgbClr val="101114"/>
                </a:solidFill>
              </a:rPr>
              <a:t> front-ends </a:t>
            </a:r>
            <a:r>
              <a:rPr lang="en-US" dirty="0" err="1">
                <a:solidFill>
                  <a:srgbClr val="101114"/>
                </a:solidFill>
              </a:rPr>
              <a:t>que</a:t>
            </a:r>
            <a:r>
              <a:rPr lang="en-US" dirty="0">
                <a:solidFill>
                  <a:srgbClr val="101114"/>
                </a:solidFill>
              </a:rPr>
              <a:t> </a:t>
            </a:r>
            <a:r>
              <a:rPr lang="en-US" dirty="0" err="1">
                <a:solidFill>
                  <a:srgbClr val="101114"/>
                </a:solidFill>
              </a:rPr>
              <a:t>podem</a:t>
            </a:r>
            <a:r>
              <a:rPr lang="en-US" dirty="0">
                <a:solidFill>
                  <a:srgbClr val="101114"/>
                </a:solidFill>
              </a:rPr>
              <a:t> se </a:t>
            </a:r>
            <a:r>
              <a:rPr lang="en-US" dirty="0" err="1">
                <a:solidFill>
                  <a:srgbClr val="101114"/>
                </a:solidFill>
              </a:rPr>
              <a:t>comunicar</a:t>
            </a:r>
            <a:r>
              <a:rPr lang="en-US" dirty="0">
                <a:solidFill>
                  <a:srgbClr val="101114"/>
                </a:solidFill>
              </a:rPr>
              <a:t> com o </a:t>
            </a:r>
            <a:r>
              <a:rPr lang="en-US" dirty="0" err="1">
                <a:solidFill>
                  <a:srgbClr val="101114"/>
                </a:solidFill>
              </a:rPr>
              <a:t>blockchain</a:t>
            </a:r>
            <a:r>
              <a:rPr lang="en-US" dirty="0">
                <a:solidFill>
                  <a:srgbClr val="101114"/>
                </a:solidFill>
              </a:rPr>
              <a:t> (</a:t>
            </a:r>
            <a:r>
              <a:rPr lang="en-US" dirty="0" err="1">
                <a:solidFill>
                  <a:srgbClr val="101114"/>
                </a:solidFill>
              </a:rPr>
              <a:t>incluindo</a:t>
            </a:r>
            <a:r>
              <a:rPr lang="en-US" dirty="0">
                <a:solidFill>
                  <a:srgbClr val="101114"/>
                </a:solidFill>
              </a:rPr>
              <a:t> </a:t>
            </a:r>
            <a:r>
              <a:rPr lang="en-US" dirty="0" err="1">
                <a:solidFill>
                  <a:srgbClr val="101114"/>
                </a:solidFill>
              </a:rPr>
              <a:t>contratos</a:t>
            </a:r>
            <a:r>
              <a:rPr lang="en-US" dirty="0">
                <a:solidFill>
                  <a:srgbClr val="101114"/>
                </a:solidFill>
              </a:rPr>
              <a:t> </a:t>
            </a:r>
            <a:r>
              <a:rPr lang="en-US" dirty="0" err="1">
                <a:solidFill>
                  <a:srgbClr val="101114"/>
                </a:solidFill>
              </a:rPr>
              <a:t>inteligentes</a:t>
            </a:r>
            <a:r>
              <a:rPr lang="en-US" dirty="0">
                <a:solidFill>
                  <a:srgbClr val="101114"/>
                </a:solidFill>
              </a:rPr>
              <a:t> </a:t>
            </a:r>
            <a:r>
              <a:rPr lang="en-US" dirty="0" err="1">
                <a:solidFill>
                  <a:srgbClr val="101114"/>
                </a:solidFill>
              </a:rPr>
              <a:t>implantados</a:t>
            </a:r>
            <a:r>
              <a:rPr lang="en-US" dirty="0">
                <a:solidFill>
                  <a:srgbClr val="101114"/>
                </a:solidFill>
              </a:rPr>
              <a:t> no </a:t>
            </a:r>
            <a:r>
              <a:rPr lang="en-US" dirty="0" err="1">
                <a:solidFill>
                  <a:srgbClr val="101114"/>
                </a:solidFill>
              </a:rPr>
              <a:t>blockchain</a:t>
            </a:r>
            <a:r>
              <a:rPr lang="en-US" dirty="0">
                <a:solidFill>
                  <a:srgbClr val="101114"/>
                </a:solidFill>
              </a:rPr>
              <a:t>).</a:t>
            </a:r>
            <a:endParaRPr lang="en-US" dirty="0">
              <a:solidFill>
                <a:srgbClr val="101114"/>
              </a:solidFill>
              <a:effectLst/>
              <a:latin typeface="Calibri" panose="020F0502020204030204" pitchFamily="34" charset="0"/>
            </a:endParaRPr>
          </a:p>
        </p:txBody>
      </p:sp>
      <p:sp>
        <p:nvSpPr>
          <p:cNvPr id="11" name="TextBox 10">
            <a:extLst>
              <a:ext uri="{FF2B5EF4-FFF2-40B4-BE49-F238E27FC236}">
                <a16:creationId xmlns:a16="http://schemas.microsoft.com/office/drawing/2014/main" id="{128E3AD1-9E06-C25D-8E14-767298867AA8}"/>
              </a:ext>
            </a:extLst>
          </p:cNvPr>
          <p:cNvSpPr txBox="1"/>
          <p:nvPr/>
        </p:nvSpPr>
        <p:spPr>
          <a:xfrm>
            <a:off x="3757260" y="588670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3" name="Text Placeholder 17">
            <a:extLst>
              <a:ext uri="{FF2B5EF4-FFF2-40B4-BE49-F238E27FC236}">
                <a16:creationId xmlns:a16="http://schemas.microsoft.com/office/drawing/2014/main" id="{46E99571-F839-3E04-ECC9-5B39FF4756CF}"/>
              </a:ext>
            </a:extLst>
          </p:cNvPr>
          <p:cNvSpPr txBox="1">
            <a:spLocks/>
          </p:cNvSpPr>
          <p:nvPr/>
        </p:nvSpPr>
        <p:spPr>
          <a:xfrm>
            <a:off x="4330739" y="7456387"/>
            <a:ext cx="3103579"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dirty="0" err="1">
                <a:solidFill>
                  <a:srgbClr val="F79037"/>
                </a:solidFill>
              </a:rPr>
              <a:t>Nós</a:t>
            </a:r>
            <a:r>
              <a:rPr lang="en-US" b="1" dirty="0">
                <a:solidFill>
                  <a:srgbClr val="F79037"/>
                </a:solidFill>
              </a:rPr>
              <a:t> </a:t>
            </a:r>
            <a:r>
              <a:rPr lang="x-none" b="1" dirty="0">
                <a:solidFill>
                  <a:srgbClr val="F79037"/>
                </a:solidFill>
              </a:rPr>
              <a:t> </a:t>
            </a:r>
            <a:endParaRPr lang="x-none" dirty="0">
              <a:solidFill>
                <a:srgbClr val="F79037"/>
              </a:solidFill>
            </a:endParaRPr>
          </a:p>
          <a:p>
            <a:pPr lvl="0" algn="l" fontAlgn="base">
              <a:spcBef>
                <a:spcPts val="200"/>
              </a:spcBef>
              <a:spcAft>
                <a:spcPts val="2400"/>
              </a:spcAft>
              <a:buSzPts val="1000"/>
              <a:tabLst>
                <a:tab pos="457200" algn="l"/>
              </a:tabLst>
            </a:pPr>
            <a:r>
              <a:rPr lang="en-US" dirty="0" err="1">
                <a:solidFill>
                  <a:srgbClr val="14151A"/>
                </a:solidFill>
                <a:ea typeface="Times New Roman" panose="02020603050405020304" pitchFamily="18" charset="0"/>
              </a:rPr>
              <a:t>É</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papel</a:t>
            </a:r>
            <a:r>
              <a:rPr lang="en-US" dirty="0">
                <a:solidFill>
                  <a:srgbClr val="14151A"/>
                </a:solidFill>
                <a:ea typeface="Times New Roman" panose="02020603050405020304" pitchFamily="18" charset="0"/>
              </a:rPr>
              <a:t> dos </a:t>
            </a:r>
            <a:r>
              <a:rPr lang="en-US" dirty="0" err="1">
                <a:solidFill>
                  <a:srgbClr val="14151A"/>
                </a:solidFill>
                <a:ea typeface="Times New Roman" panose="02020603050405020304" pitchFamily="18" charset="0"/>
              </a:rPr>
              <a:t>nós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vincular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bibliotecas</a:t>
            </a:r>
            <a:r>
              <a:rPr lang="en-US" dirty="0">
                <a:solidFill>
                  <a:srgbClr val="14151A"/>
                </a:solidFill>
                <a:ea typeface="Times New Roman" panose="02020603050405020304" pitchFamily="18" charset="0"/>
              </a:rPr>
              <a:t> web3 a </a:t>
            </a:r>
            <a:r>
              <a:rPr lang="en-US" dirty="0" err="1">
                <a:solidFill>
                  <a:srgbClr val="14151A"/>
                </a:solidFill>
                <a:ea typeface="Times New Roman" panose="02020603050405020304" pitchFamily="18" charset="0"/>
              </a:rPr>
              <a:t>contratos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inteligentes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pilares</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descentralização</a:t>
            </a:r>
            <a:r>
              <a:rPr lang="en-US" dirty="0">
                <a:solidFill>
                  <a:srgbClr val="14151A"/>
                </a:solidFill>
                <a:ea typeface="Times New Roman" panose="02020603050405020304" pitchFamily="18" charset="0"/>
              </a:rPr>
              <a:t> da </a:t>
            </a:r>
            <a:r>
              <a:rPr lang="en-US" dirty="0" err="1">
                <a:solidFill>
                  <a:srgbClr val="14151A"/>
                </a:solidFill>
                <a:ea typeface="Times New Roman" panose="02020603050405020304" pitchFamily="18" charset="0"/>
              </a:rPr>
              <a:t>blockchain</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vez</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depender</a:t>
            </a:r>
            <a:r>
              <a:rPr lang="en-US" dirty="0">
                <a:solidFill>
                  <a:srgbClr val="14151A"/>
                </a:solidFill>
                <a:ea typeface="Times New Roman" panose="02020603050405020304" pitchFamily="18" charset="0"/>
              </a:rPr>
              <a:t> de um </a:t>
            </a:r>
            <a:r>
              <a:rPr lang="en-US" dirty="0" err="1">
                <a:solidFill>
                  <a:srgbClr val="14151A"/>
                </a:solidFill>
                <a:ea typeface="Times New Roman" panose="02020603050405020304" pitchFamily="18" charset="0"/>
              </a:rPr>
              <a:t>servidor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centralizado</a:t>
            </a:r>
            <a:r>
              <a:rPr lang="en-US" dirty="0">
                <a:solidFill>
                  <a:srgbClr val="14151A"/>
                </a:solidFill>
                <a:ea typeface="Times New Roman" panose="02020603050405020304" pitchFamily="18" charset="0"/>
              </a:rPr>
              <a:t>, as </a:t>
            </a:r>
            <a:r>
              <a:rPr lang="en-US" dirty="0" err="1">
                <a:solidFill>
                  <a:srgbClr val="14151A"/>
                </a:solidFill>
                <a:ea typeface="Times New Roman" panose="02020603050405020304" pitchFamily="18" charset="0"/>
              </a:rPr>
              <a:t>redes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blockchain</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estão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espalhadas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por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milhares</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nós</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computador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todo</a:t>
            </a:r>
            <a:r>
              <a:rPr lang="en-US" dirty="0">
                <a:solidFill>
                  <a:srgbClr val="14151A"/>
                </a:solidFill>
                <a:ea typeface="Times New Roman" panose="02020603050405020304" pitchFamily="18" charset="0"/>
              </a:rPr>
              <a:t> o </a:t>
            </a:r>
            <a:r>
              <a:rPr lang="en-US" dirty="0" err="1">
                <a:solidFill>
                  <a:srgbClr val="14151A"/>
                </a:solidFill>
                <a:ea typeface="Times New Roman" panose="02020603050405020304" pitchFamily="18" charset="0"/>
              </a:rPr>
              <a:t>mundo</a:t>
            </a:r>
            <a:r>
              <a:rPr lang="en-US" dirty="0">
                <a:solidFill>
                  <a:srgbClr val="14151A"/>
                </a:solidFill>
                <a:ea typeface="Times New Roman" panose="02020603050405020304" pitchFamily="18" charset="0"/>
              </a:rPr>
              <a:t>.</a:t>
            </a:r>
            <a:endParaRPr lang="x-none" dirty="0">
              <a:solidFill>
                <a:srgbClr val="1F3763"/>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Box 15">
            <a:extLst>
              <a:ext uri="{FF2B5EF4-FFF2-40B4-BE49-F238E27FC236}">
                <a16:creationId xmlns:a16="http://schemas.microsoft.com/office/drawing/2014/main" id="{5F6FD871-9542-8EE1-1DD3-1583CAEC95ED}"/>
              </a:ext>
            </a:extLst>
          </p:cNvPr>
          <p:cNvSpPr txBox="1"/>
          <p:nvPr/>
        </p:nvSpPr>
        <p:spPr>
          <a:xfrm>
            <a:off x="3757260" y="747243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7" name="Text Placeholder 17">
            <a:extLst>
              <a:ext uri="{FF2B5EF4-FFF2-40B4-BE49-F238E27FC236}">
                <a16:creationId xmlns:a16="http://schemas.microsoft.com/office/drawing/2014/main" id="{FD833ABD-27E5-9D90-466A-2FA65D8DD810}"/>
              </a:ext>
            </a:extLst>
          </p:cNvPr>
          <p:cNvSpPr txBox="1">
            <a:spLocks/>
          </p:cNvSpPr>
          <p:nvPr/>
        </p:nvSpPr>
        <p:spPr>
          <a:xfrm>
            <a:off x="4353889" y="8861439"/>
            <a:ext cx="2840229" cy="130387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tabLst>
                <a:tab pos="457200" algn="l"/>
              </a:tabLst>
            </a:pPr>
            <a:r>
              <a:rPr lang="en-US" b="1" dirty="0" err="1">
                <a:solidFill>
                  <a:srgbClr val="F79037"/>
                </a:solidFill>
              </a:rPr>
              <a:t>Carteiras</a:t>
            </a:r>
            <a:r>
              <a:rPr lang="en-US" b="1" dirty="0">
                <a:solidFill>
                  <a:srgbClr val="F79037"/>
                </a:solidFill>
              </a:rPr>
              <a:t>  </a:t>
            </a:r>
          </a:p>
          <a:p>
            <a:pPr algn="l">
              <a:tabLst>
                <a:tab pos="457200" algn="l"/>
              </a:tabLst>
            </a:pPr>
            <a:r>
              <a:rPr lang="en-US" dirty="0">
                <a:solidFill>
                  <a:srgbClr val="14151A"/>
                </a:solidFill>
                <a:ea typeface="Times New Roman" panose="02020603050405020304" pitchFamily="18" charset="0"/>
              </a:rPr>
              <a:t>As </a:t>
            </a:r>
            <a:r>
              <a:rPr lang="en-US" dirty="0" err="1">
                <a:solidFill>
                  <a:srgbClr val="14151A"/>
                </a:solidFill>
                <a:ea typeface="Times New Roman" panose="02020603050405020304" pitchFamily="18" charset="0"/>
              </a:rPr>
              <a:t>carteiras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conectam</a:t>
            </a:r>
            <a:r>
              <a:rPr lang="en-US" dirty="0">
                <a:solidFill>
                  <a:srgbClr val="14151A"/>
                </a:solidFill>
                <a:ea typeface="Times New Roman" panose="02020603050405020304" pitchFamily="18" charset="0"/>
              </a:rPr>
              <a:t>-se a </a:t>
            </a:r>
            <a:r>
              <a:rPr lang="en-US" dirty="0" err="1">
                <a:solidFill>
                  <a:srgbClr val="14151A"/>
                </a:solidFill>
                <a:ea typeface="Times New Roman" panose="02020603050405020304" pitchFamily="18" charset="0"/>
              </a:rPr>
              <a:t>redes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blockchain</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dApps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individuais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nelas</a:t>
            </a:r>
            <a:r>
              <a:rPr lang="en-US" dirty="0">
                <a:solidFill>
                  <a:srgbClr val="14151A"/>
                </a:solidFill>
                <a:ea typeface="Times New Roman" panose="02020603050405020304" pitchFamily="18" charset="0"/>
              </a:rPr>
              <a:t>. As </a:t>
            </a:r>
            <a:r>
              <a:rPr lang="en-US" dirty="0" err="1">
                <a:solidFill>
                  <a:srgbClr val="14151A"/>
                </a:solidFill>
                <a:ea typeface="Times New Roman" panose="02020603050405020304" pitchFamily="18" charset="0"/>
              </a:rPr>
              <a:t>carteiras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não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devem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ser</a:t>
            </a:r>
            <a:r>
              <a:rPr lang="en-US" dirty="0">
                <a:solidFill>
                  <a:srgbClr val="14151A"/>
                </a:solidFill>
                <a:ea typeface="Times New Roman" panose="02020603050405020304" pitchFamily="18" charset="0"/>
              </a:rPr>
              <a:t> vistas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recipientes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vez</a:t>
            </a:r>
            <a:r>
              <a:rPr lang="en-US" dirty="0">
                <a:solidFill>
                  <a:srgbClr val="14151A"/>
                </a:solidFill>
                <a:ea typeface="Times New Roman" panose="02020603050405020304" pitchFamily="18" charset="0"/>
              </a:rPr>
              <a:t> disso, </a:t>
            </a:r>
            <a:r>
              <a:rPr lang="en-US" dirty="0" err="1">
                <a:solidFill>
                  <a:srgbClr val="14151A"/>
                </a:solidFill>
                <a:ea typeface="Times New Roman" panose="02020603050405020304" pitchFamily="18" charset="0"/>
              </a:rPr>
              <a:t>carteiras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criptográficas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MetaMask</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desbloqueiam</a:t>
            </a:r>
            <a:r>
              <a:rPr lang="en-US" dirty="0">
                <a:solidFill>
                  <a:srgbClr val="14151A"/>
                </a:solidFill>
                <a:ea typeface="Times New Roman" panose="02020603050405020304" pitchFamily="18" charset="0"/>
              </a:rPr>
              <a:t> o </a:t>
            </a:r>
            <a:r>
              <a:rPr lang="en-US" dirty="0" err="1">
                <a:solidFill>
                  <a:srgbClr val="14151A"/>
                </a:solidFill>
                <a:ea typeface="Times New Roman" panose="02020603050405020304" pitchFamily="18" charset="0"/>
              </a:rPr>
              <a:t>acesso</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blockchains</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aos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seus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dApps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por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meio</a:t>
            </a:r>
            <a:r>
              <a:rPr lang="en-US" dirty="0">
                <a:solidFill>
                  <a:srgbClr val="14151A"/>
                </a:solidFill>
                <a:ea typeface="Times New Roman" panose="02020603050405020304" pitchFamily="18" charset="0"/>
              </a:rPr>
              <a:t> das </a:t>
            </a:r>
            <a:r>
              <a:rPr lang="en-US" dirty="0" err="1">
                <a:solidFill>
                  <a:srgbClr val="14151A"/>
                </a:solidFill>
                <a:ea typeface="Times New Roman" panose="02020603050405020304" pitchFamily="18" charset="0"/>
              </a:rPr>
              <a:t>chaves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privadas</a:t>
            </a:r>
            <a:r>
              <a:rPr lang="en-US" dirty="0">
                <a:solidFill>
                  <a:srgbClr val="14151A"/>
                </a:solidFill>
                <a:ea typeface="Times New Roman" panose="02020603050405020304" pitchFamily="18" charset="0"/>
              </a:rPr>
              <a:t> do </a:t>
            </a:r>
            <a:r>
              <a:rPr lang="en-US" dirty="0" err="1">
                <a:solidFill>
                  <a:srgbClr val="14151A"/>
                </a:solidFill>
                <a:ea typeface="Times New Roman" panose="02020603050405020304" pitchFamily="18" charset="0"/>
              </a:rPr>
              <a:t>usuário</a:t>
            </a:r>
            <a:r>
              <a:rPr lang="en-US" dirty="0">
                <a:solidFill>
                  <a:srgbClr val="14151A"/>
                </a:solidFill>
                <a:ea typeface="Times New Roman" panose="02020603050405020304" pitchFamily="18" charset="0"/>
              </a:rPr>
              <a:t>.</a:t>
            </a:r>
            <a:endParaRPr lang="x-none" dirty="0">
              <a:solidFill>
                <a:srgbClr val="1F3763"/>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9" name="TextBox 18">
            <a:extLst>
              <a:ext uri="{FF2B5EF4-FFF2-40B4-BE49-F238E27FC236}">
                <a16:creationId xmlns:a16="http://schemas.microsoft.com/office/drawing/2014/main" id="{FC0BC37D-3228-9D3B-3F63-E9096CA6FD4A}"/>
              </a:ext>
            </a:extLst>
          </p:cNvPr>
          <p:cNvSpPr txBox="1"/>
          <p:nvPr/>
        </p:nvSpPr>
        <p:spPr>
          <a:xfrm>
            <a:off x="3780409" y="8884547"/>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20" name="Picture 19">
            <a:extLst>
              <a:ext uri="{FF2B5EF4-FFF2-40B4-BE49-F238E27FC236}">
                <a16:creationId xmlns:a16="http://schemas.microsoft.com/office/drawing/2014/main" id="{DF98EAE3-1B87-235A-3586-F53A7ADA3DB6}"/>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3799071"/>
          </a:xfrm>
          <a:prstGeom prst="rect">
            <a:avLst/>
          </a:prstGeom>
        </p:spPr>
      </p:pic>
      <p:grpSp>
        <p:nvGrpSpPr>
          <p:cNvPr id="41" name="Group 40">
            <a:extLst>
              <a:ext uri="{FF2B5EF4-FFF2-40B4-BE49-F238E27FC236}">
                <a16:creationId xmlns:a16="http://schemas.microsoft.com/office/drawing/2014/main" id="{3B0BF7DB-DF03-8530-66BB-E60CB79AD2CB}"/>
              </a:ext>
            </a:extLst>
          </p:cNvPr>
          <p:cNvGrpSpPr/>
          <p:nvPr/>
        </p:nvGrpSpPr>
        <p:grpSpPr>
          <a:xfrm flipV="1">
            <a:off x="6351212" y="2113800"/>
            <a:ext cx="1389318" cy="1309652"/>
            <a:chOff x="-1915504" y="2196046"/>
            <a:chExt cx="1389318" cy="1309652"/>
          </a:xfrm>
        </p:grpSpPr>
        <p:sp>
          <p:nvSpPr>
            <p:cNvPr id="42" name="Freeform 41">
              <a:extLst>
                <a:ext uri="{FF2B5EF4-FFF2-40B4-BE49-F238E27FC236}">
                  <a16:creationId xmlns:a16="http://schemas.microsoft.com/office/drawing/2014/main" id="{5E942DDD-4C2F-BA64-23EB-C5AA4060BD82}"/>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43" name="Freeform 42">
              <a:extLst>
                <a:ext uri="{FF2B5EF4-FFF2-40B4-BE49-F238E27FC236}">
                  <a16:creationId xmlns:a16="http://schemas.microsoft.com/office/drawing/2014/main" id="{48C6291E-EE7B-0987-0784-F3FE2079F2A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BF41186A-BF8D-AAD7-88D9-979E151CFD9D}"/>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1D71AEF-F4A8-0161-517B-6E2C71854A17}"/>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57084B76-6D25-5C58-E392-5B0C429D92D9}"/>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708A283-5D04-C875-4F06-50CCFBE182AC}"/>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87022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4"/>
            <a:ext cx="2693750" cy="8493210"/>
          </a:xfrm>
        </p:spPr>
        <p:txBody>
          <a:bodyPr/>
          <a:lstStyle/>
          <a:p>
            <a:pPr algn="just" fontAlgn="base">
              <a:spcBef>
                <a:spcPts val="200"/>
              </a:spcBef>
            </a:pPr>
            <a:r>
              <a:rPr lang="en-US" dirty="0">
                <a:ea typeface="Times New Roman" panose="02020603050405020304" pitchFamily="18" charset="0"/>
              </a:rPr>
              <a:t>Com </a:t>
            </a:r>
            <a:r>
              <a:rPr lang="en-US" dirty="0" err="1">
                <a:ea typeface="Times New Roman" panose="02020603050405020304" pitchFamily="18" charset="0"/>
              </a:rPr>
              <a:t>essas</a:t>
            </a:r>
            <a:r>
              <a:rPr lang="en-US" dirty="0">
                <a:ea typeface="Times New Roman" panose="02020603050405020304" pitchFamily="18" charset="0"/>
              </a:rPr>
              <a:t> </a:t>
            </a:r>
            <a:r>
              <a:rPr lang="en-US" dirty="0" err="1">
                <a:ea typeface="Times New Roman" panose="02020603050405020304" pitchFamily="18" charset="0"/>
              </a:rPr>
              <a:t>quatro</a:t>
            </a:r>
            <a:r>
              <a:rPr lang="en-US" dirty="0">
                <a:ea typeface="Times New Roman" panose="02020603050405020304" pitchFamily="18" charset="0"/>
              </a:rPr>
              <a:t> </a:t>
            </a:r>
            <a:r>
              <a:rPr lang="en-US" dirty="0" err="1">
                <a:ea typeface="Times New Roman" panose="02020603050405020304" pitchFamily="18" charset="0"/>
              </a:rPr>
              <a:t>camadas</a:t>
            </a:r>
            <a:r>
              <a:rPr lang="en-US" dirty="0">
                <a:ea typeface="Times New Roman" panose="02020603050405020304" pitchFamily="18" charset="0"/>
              </a:rPr>
              <a:t> web3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jogo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possível</a:t>
            </a:r>
            <a:r>
              <a:rPr lang="en-US" dirty="0">
                <a:ea typeface="Times New Roman" panose="02020603050405020304" pitchFamily="18" charset="0"/>
              </a:rPr>
              <a:t> </a:t>
            </a:r>
            <a:r>
              <a:rPr lang="en-US" dirty="0" err="1">
                <a:ea typeface="Times New Roman" panose="02020603050405020304" pitchFamily="18" charset="0"/>
              </a:rPr>
              <a:t>replicar</a:t>
            </a:r>
            <a:r>
              <a:rPr lang="en-US" dirty="0">
                <a:ea typeface="Times New Roman" panose="02020603050405020304" pitchFamily="18" charset="0"/>
              </a:rPr>
              <a:t> </a:t>
            </a:r>
            <a:r>
              <a:rPr lang="en-US" dirty="0" err="1">
                <a:ea typeface="Times New Roman" panose="02020603050405020304" pitchFamily="18" charset="0"/>
              </a:rPr>
              <a:t>todas</a:t>
            </a:r>
            <a:r>
              <a:rPr lang="en-US" dirty="0">
                <a:ea typeface="Times New Roman" panose="02020603050405020304" pitchFamily="18" charset="0"/>
              </a:rPr>
              <a:t> as </a:t>
            </a:r>
            <a:r>
              <a:rPr lang="en-US" dirty="0" err="1">
                <a:ea typeface="Times New Roman" panose="02020603050405020304" pitchFamily="18" charset="0"/>
              </a:rPr>
              <a:t>plataformas</a:t>
            </a:r>
            <a:r>
              <a:rPr lang="en-US" dirty="0">
                <a:ea typeface="Times New Roman" panose="02020603050405020304" pitchFamily="18" charset="0"/>
              </a:rPr>
              <a:t> web2 </a:t>
            </a:r>
            <a:r>
              <a:rPr lang="en-US" dirty="0" err="1">
                <a:ea typeface="Times New Roman" panose="02020603050405020304" pitchFamily="18" charset="0"/>
              </a:rPr>
              <a:t>existentes</a:t>
            </a:r>
            <a:r>
              <a:rPr lang="en-US" dirty="0">
                <a:ea typeface="Times New Roman" panose="02020603050405020304" pitchFamily="18" charset="0"/>
              </a:rPr>
              <a:t> </a:t>
            </a:r>
            <a:r>
              <a:rPr lang="en-US" dirty="0" err="1">
                <a:ea typeface="Times New Roman" panose="02020603050405020304" pitchFamily="18" charset="0"/>
              </a:rPr>
              <a:t>hoje</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oferecem</a:t>
            </a:r>
            <a:r>
              <a:rPr lang="en-US" dirty="0">
                <a:ea typeface="Times New Roman" panose="02020603050405020304" pitchFamily="18" charset="0"/>
              </a:rPr>
              <a:t> a </a:t>
            </a:r>
            <a:r>
              <a:rPr lang="en-US" dirty="0" err="1">
                <a:ea typeface="Times New Roman" panose="02020603050405020304" pitchFamily="18" charset="0"/>
              </a:rPr>
              <a:t>mesma</a:t>
            </a:r>
            <a:r>
              <a:rPr lang="en-US" dirty="0">
                <a:ea typeface="Times New Roman" panose="02020603050405020304" pitchFamily="18" charset="0"/>
              </a:rPr>
              <a:t> </a:t>
            </a:r>
            <a:r>
              <a:rPr lang="en-US" dirty="0" err="1">
                <a:ea typeface="Times New Roman" panose="02020603050405020304" pitchFamily="18" charset="0"/>
              </a:rPr>
              <a:t>funcionalidade</a:t>
            </a:r>
            <a:r>
              <a:rPr lang="en-US" dirty="0">
                <a:ea typeface="Times New Roman" panose="02020603050405020304" pitchFamily="18" charset="0"/>
              </a:rPr>
              <a:t>, mas são </a:t>
            </a:r>
            <a:r>
              <a:rPr lang="en-US" dirty="0" err="1">
                <a:ea typeface="Times New Roman" panose="02020603050405020304" pitchFamily="18" charset="0"/>
              </a:rPr>
              <a:t>aprimorados</a:t>
            </a:r>
            <a:r>
              <a:rPr lang="en-US" dirty="0">
                <a:ea typeface="Times New Roman" panose="02020603050405020304" pitchFamily="18" charset="0"/>
              </a:rPr>
              <a:t> no </a:t>
            </a:r>
            <a:r>
              <a:rPr lang="en-US" dirty="0" err="1">
                <a:ea typeface="Times New Roman" panose="02020603050405020304" pitchFamily="18" charset="0"/>
              </a:rPr>
              <a:t>sentido</a:t>
            </a:r>
            <a:r>
              <a:rPr lang="en-US" dirty="0">
                <a:ea typeface="Times New Roman" panose="02020603050405020304" pitchFamily="18" charset="0"/>
              </a:rPr>
              <a:t> de </a:t>
            </a:r>
            <a:r>
              <a:rPr lang="en-US" dirty="0" err="1">
                <a:ea typeface="Times New Roman" panose="02020603050405020304" pitchFamily="18" charset="0"/>
              </a:rPr>
              <a:t>oferecer</a:t>
            </a:r>
            <a:r>
              <a:rPr lang="en-US" dirty="0">
                <a:ea typeface="Times New Roman" panose="02020603050405020304" pitchFamily="18" charset="0"/>
              </a:rPr>
              <a:t> </a:t>
            </a:r>
            <a:r>
              <a:rPr lang="en-US" dirty="0" err="1">
                <a:ea typeface="Times New Roman" panose="02020603050405020304" pitchFamily="18" charset="0"/>
              </a:rPr>
              <a:t>monetização</a:t>
            </a:r>
            <a:r>
              <a:rPr lang="en-US" dirty="0">
                <a:ea typeface="Times New Roman" panose="02020603050405020304" pitchFamily="18" charset="0"/>
              </a:rPr>
              <a:t> </a:t>
            </a:r>
            <a:r>
              <a:rPr lang="en-US" dirty="0" err="1">
                <a:ea typeface="Times New Roman" panose="02020603050405020304" pitchFamily="18" charset="0"/>
              </a:rPr>
              <a:t>descentralizada</a:t>
            </a:r>
            <a:r>
              <a:rPr lang="en-US" dirty="0">
                <a:ea typeface="Times New Roman" panose="02020603050405020304" pitchFamily="18" charset="0"/>
              </a:rPr>
              <a:t>, </a:t>
            </a:r>
            <a:r>
              <a:rPr lang="en-US" dirty="0" err="1">
                <a:ea typeface="Times New Roman" panose="02020603050405020304" pitchFamily="18" charset="0"/>
              </a:rPr>
              <a:t>propriedade</a:t>
            </a:r>
            <a:r>
              <a:rPr lang="en-US" dirty="0">
                <a:ea typeface="Times New Roman" panose="02020603050405020304" pitchFamily="18" charset="0"/>
              </a:rPr>
              <a:t> de </a:t>
            </a:r>
            <a:r>
              <a:rPr lang="en-US" dirty="0" err="1">
                <a:ea typeface="Times New Roman" panose="02020603050405020304" pitchFamily="18" charset="0"/>
              </a:rPr>
              <a:t>fundos</a:t>
            </a:r>
            <a:r>
              <a:rPr lang="en-US" dirty="0">
                <a:ea typeface="Times New Roman" panose="02020603050405020304" pitchFamily="18" charset="0"/>
              </a:rPr>
              <a:t>/dados e </a:t>
            </a:r>
            <a:r>
              <a:rPr lang="en-US" dirty="0" err="1">
                <a:ea typeface="Times New Roman" panose="02020603050405020304" pitchFamily="18" charset="0"/>
              </a:rPr>
              <a:t>conteúdo</a:t>
            </a:r>
            <a:r>
              <a:rPr lang="en-US" dirty="0">
                <a:ea typeface="Times New Roman" panose="02020603050405020304" pitchFamily="18" charset="0"/>
              </a:rPr>
              <a:t> </a:t>
            </a:r>
            <a:r>
              <a:rPr lang="en-US" dirty="0" err="1">
                <a:ea typeface="Times New Roman" panose="02020603050405020304" pitchFamily="18" charset="0"/>
              </a:rPr>
              <a:t>resistente</a:t>
            </a:r>
            <a:r>
              <a:rPr lang="en-US" dirty="0">
                <a:ea typeface="Times New Roman" panose="02020603050405020304" pitchFamily="18" charset="0"/>
              </a:rPr>
              <a:t> </a:t>
            </a:r>
            <a:r>
              <a:rPr lang="en-US" dirty="0" err="1">
                <a:ea typeface="Times New Roman" panose="02020603050405020304" pitchFamily="18" charset="0"/>
              </a:rPr>
              <a:t>à</a:t>
            </a:r>
            <a:r>
              <a:rPr lang="en-US" dirty="0">
                <a:ea typeface="Times New Roman" panose="02020603050405020304" pitchFamily="18" charset="0"/>
              </a:rPr>
              <a:t> </a:t>
            </a:r>
            <a:r>
              <a:rPr lang="en-US" dirty="0" err="1">
                <a:ea typeface="Times New Roman" panose="02020603050405020304" pitchFamily="18" charset="0"/>
              </a:rPr>
              <a:t>censura</a:t>
            </a:r>
            <a:r>
              <a:rPr lang="en-US" dirty="0">
                <a:ea typeface="Times New Roman" panose="02020603050405020304" pitchFamily="18" charset="0"/>
              </a:rPr>
              <a:t>. Na web3.0, a </a:t>
            </a:r>
            <a:r>
              <a:rPr lang="en-US" dirty="0" err="1">
                <a:ea typeface="Times New Roman" panose="02020603050405020304" pitchFamily="18" charset="0"/>
              </a:rPr>
              <a:t>visualização</a:t>
            </a:r>
            <a:r>
              <a:rPr lang="en-US" dirty="0">
                <a:ea typeface="Times New Roman" panose="02020603050405020304" pitchFamily="18" charset="0"/>
              </a:rPr>
              <a:t> 3D e a </a:t>
            </a:r>
            <a:r>
              <a:rPr lang="en-US" dirty="0" err="1">
                <a:ea typeface="Times New Roman" panose="02020603050405020304" pitchFamily="18" charset="0"/>
              </a:rPr>
              <a:t>apresentação</a:t>
            </a:r>
            <a:r>
              <a:rPr lang="en-US" dirty="0">
                <a:ea typeface="Times New Roman" panose="02020603050405020304" pitchFamily="18" charset="0"/>
              </a:rPr>
              <a:t> de </a:t>
            </a:r>
            <a:r>
              <a:rPr lang="en-US" dirty="0" err="1">
                <a:ea typeface="Times New Roman" panose="02020603050405020304" pitchFamily="18" charset="0"/>
              </a:rPr>
              <a:t>interação</a:t>
            </a:r>
            <a:r>
              <a:rPr lang="en-US" dirty="0">
                <a:ea typeface="Times New Roman" panose="02020603050405020304" pitchFamily="18" charset="0"/>
              </a:rPr>
              <a:t> são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grande</a:t>
            </a:r>
            <a:r>
              <a:rPr lang="en-US" dirty="0">
                <a:ea typeface="Times New Roman" panose="02020603050405020304" pitchFamily="18" charset="0"/>
              </a:rPr>
              <a:t> parte da </a:t>
            </a:r>
            <a:r>
              <a:rPr lang="en-US" dirty="0" err="1">
                <a:ea typeface="Times New Roman" panose="02020603050405020304" pitchFamily="18" charset="0"/>
              </a:rPr>
              <a:t>experiência</a:t>
            </a:r>
            <a:r>
              <a:rPr lang="en-US" dirty="0">
                <a:ea typeface="Times New Roman" panose="02020603050405020304" pitchFamily="18" charset="0"/>
              </a:rPr>
              <a:t> do </a:t>
            </a:r>
            <a:r>
              <a:rPr lang="en-US" dirty="0" err="1">
                <a:ea typeface="Times New Roman" panose="02020603050405020304" pitchFamily="18" charset="0"/>
              </a:rPr>
              <a:t>usuário</a:t>
            </a:r>
            <a:r>
              <a:rPr lang="en-US" dirty="0">
                <a:ea typeface="Times New Roman" panose="02020603050405020304" pitchFamily="18" charset="0"/>
              </a:rPr>
              <a:t>. As </a:t>
            </a:r>
            <a:r>
              <a:rPr lang="en-US" dirty="0" err="1">
                <a:ea typeface="Times New Roman" panose="02020603050405020304" pitchFamily="18" charset="0"/>
              </a:rPr>
              <a:t>áreas</a:t>
            </a:r>
            <a:r>
              <a:rPr lang="en-US" dirty="0">
                <a:ea typeface="Times New Roman" panose="02020603050405020304" pitchFamily="18" charset="0"/>
              </a:rPr>
              <a:t> de UI e UX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trabalham</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apresentar</a:t>
            </a:r>
            <a:r>
              <a:rPr lang="en-US" dirty="0">
                <a:ea typeface="Times New Roman" panose="02020603050405020304" pitchFamily="18" charset="0"/>
              </a:rPr>
              <a:t> as </a:t>
            </a:r>
            <a:r>
              <a:rPr lang="en-US" dirty="0" err="1">
                <a:ea typeface="Times New Roman" panose="02020603050405020304" pitchFamily="18" charset="0"/>
              </a:rPr>
              <a:t>informações</a:t>
            </a:r>
            <a:r>
              <a:rPr lang="en-US" dirty="0">
                <a:ea typeface="Times New Roman" panose="02020603050405020304" pitchFamily="18" charset="0"/>
              </a:rPr>
              <a:t> de forma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intuitiva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da web.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conexão</a:t>
            </a:r>
            <a:r>
              <a:rPr lang="en-US" dirty="0">
                <a:ea typeface="Times New Roman" panose="02020603050405020304" pitchFamily="18" charset="0"/>
              </a:rPr>
              <a:t> com o </a:t>
            </a:r>
            <a:r>
              <a:rPr lang="en-US" dirty="0" err="1">
                <a:ea typeface="Times New Roman" panose="02020603050405020304" pitchFamily="18" charset="0"/>
              </a:rPr>
              <a:t>blockchain</a:t>
            </a:r>
            <a:r>
              <a:rPr lang="en-US" dirty="0">
                <a:ea typeface="Times New Roman" panose="02020603050405020304" pitchFamily="18" charset="0"/>
              </a:rPr>
              <a:t>, a IA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apresentar</a:t>
            </a:r>
            <a:r>
              <a:rPr lang="en-US" dirty="0">
                <a:ea typeface="Times New Roman" panose="02020603050405020304" pitchFamily="18" charset="0"/>
              </a:rPr>
              <a:t> dados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nós</a:t>
            </a:r>
            <a:r>
              <a:rPr lang="en-US" dirty="0">
                <a:ea typeface="Times New Roman" panose="02020603050405020304" pitchFamily="18" charset="0"/>
              </a:rPr>
              <a:t> e </a:t>
            </a:r>
            <a:r>
              <a:rPr lang="en-US" dirty="0" err="1">
                <a:ea typeface="Times New Roman" panose="02020603050405020304" pitchFamily="18" charset="0"/>
              </a:rPr>
              <a:t>classificá</a:t>
            </a:r>
            <a:r>
              <a:rPr lang="en-US" dirty="0">
                <a:ea typeface="Times New Roman" panose="02020603050405020304" pitchFamily="18" charset="0"/>
              </a:rPr>
              <a:t>-los, </a:t>
            </a:r>
            <a:r>
              <a:rPr lang="en-US" dirty="0" err="1">
                <a:ea typeface="Times New Roman" panose="02020603050405020304" pitchFamily="18" charset="0"/>
              </a:rPr>
              <a:t>tornando</a:t>
            </a:r>
            <a:r>
              <a:rPr lang="en-US" dirty="0">
                <a:ea typeface="Times New Roman" panose="02020603050405020304" pitchFamily="18" charset="0"/>
              </a:rPr>
              <a:t>-a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ferramenta</a:t>
            </a:r>
            <a:r>
              <a:rPr lang="en-US" dirty="0">
                <a:ea typeface="Times New Roman" panose="02020603050405020304" pitchFamily="18" charset="0"/>
              </a:rPr>
              <a:t> </a:t>
            </a:r>
            <a:r>
              <a:rPr lang="en-US" dirty="0" err="1">
                <a:ea typeface="Times New Roman" panose="02020603050405020304" pitchFamily="18" charset="0"/>
              </a:rPr>
              <a:t>versátil</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 Web 3.0.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reduz</a:t>
            </a:r>
            <a:r>
              <a:rPr lang="en-US" dirty="0">
                <a:ea typeface="Times New Roman" panose="02020603050405020304" pitchFamily="18" charset="0"/>
              </a:rPr>
              <a:t> o </a:t>
            </a:r>
            <a:r>
              <a:rPr lang="en-US" dirty="0" err="1">
                <a:ea typeface="Times New Roman" panose="02020603050405020304" pitchFamily="18" charset="0"/>
              </a:rPr>
              <a:t>trabalho</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desenvolvimento</a:t>
            </a:r>
            <a:r>
              <a:rPr lang="en-US" dirty="0">
                <a:ea typeface="Times New Roman" panose="02020603050405020304" pitchFamily="18" charset="0"/>
              </a:rPr>
              <a:t> </a:t>
            </a:r>
            <a:r>
              <a:rPr lang="en-US" dirty="0" err="1">
                <a:ea typeface="Times New Roman" panose="02020603050405020304" pitchFamily="18" charset="0"/>
              </a:rPr>
              <a:t>humano</a:t>
            </a:r>
            <a:r>
              <a:rPr lang="en-US" dirty="0">
                <a:ea typeface="Times New Roman" panose="02020603050405020304" pitchFamily="18" charset="0"/>
              </a:rPr>
              <a:t> no </a:t>
            </a:r>
            <a:r>
              <a:rPr lang="en-US" dirty="0" err="1">
                <a:ea typeface="Times New Roman" panose="02020603050405020304" pitchFamily="18" charset="0"/>
              </a:rPr>
              <a:t>futuro</a:t>
            </a:r>
            <a:r>
              <a:rPr lang="en-US" dirty="0">
                <a:ea typeface="Times New Roman" panose="02020603050405020304" pitchFamily="18" charset="0"/>
              </a:rPr>
              <a:t>.</a:t>
            </a:r>
          </a:p>
          <a:p>
            <a:pPr algn="just" fontAlgn="base">
              <a:spcBef>
                <a:spcPts val="200"/>
              </a:spcBef>
            </a:pPr>
            <a:r>
              <a:rPr lang="en-US" dirty="0">
                <a:effectLst/>
                <a:ea typeface="Times New Roman" panose="02020603050405020304" pitchFamily="18" charset="0"/>
              </a:rPr>
              <a:t> </a:t>
            </a:r>
            <a:endParaRPr lang="x-none" dirty="0">
              <a:effectLst/>
              <a:ea typeface="Times New Roman" panose="02020603050405020304" pitchFamily="18" charset="0"/>
            </a:endParaRPr>
          </a:p>
          <a:p>
            <a:pPr algn="just" fontAlgn="base"/>
            <a:r>
              <a:rPr lang="en-US" b="1" dirty="0">
                <a:solidFill>
                  <a:srgbClr val="F79037"/>
                </a:solidFill>
                <a:ea typeface="Times New Roman" panose="02020603050405020304" pitchFamily="18" charset="0"/>
              </a:rPr>
              <a:t>A </a:t>
            </a:r>
            <a:r>
              <a:rPr lang="en-US" b="1" dirty="0" err="1">
                <a:solidFill>
                  <a:srgbClr val="F79037"/>
                </a:solidFill>
                <a:ea typeface="Times New Roman" panose="02020603050405020304" pitchFamily="18" charset="0"/>
              </a:rPr>
              <a:t>vantagem</a:t>
            </a:r>
            <a:r>
              <a:rPr lang="en-US" b="1" dirty="0">
                <a:solidFill>
                  <a:srgbClr val="F79037"/>
                </a:solidFill>
                <a:ea typeface="Times New Roman" panose="02020603050405020304" pitchFamily="18" charset="0"/>
              </a:rPr>
              <a:t> da web3.0 </a:t>
            </a:r>
            <a:r>
              <a:rPr lang="en-US" b="1" dirty="0" err="1">
                <a:solidFill>
                  <a:srgbClr val="F79037"/>
                </a:solidFill>
                <a:ea typeface="Times New Roman" panose="02020603050405020304" pitchFamily="18" charset="0"/>
              </a:rPr>
              <a:t>sobre</a:t>
            </a:r>
            <a:r>
              <a:rPr lang="en-US" b="1" dirty="0">
                <a:solidFill>
                  <a:srgbClr val="F79037"/>
                </a:solidFill>
                <a:ea typeface="Times New Roman" panose="02020603050405020304" pitchFamily="18" charset="0"/>
              </a:rPr>
              <a:t> web1.0 e web2.0</a:t>
            </a:r>
          </a:p>
          <a:p>
            <a:pPr algn="just" fontAlgn="base"/>
            <a:r>
              <a:rPr lang="en-US" dirty="0">
                <a:ea typeface="Times New Roman" panose="02020603050405020304" pitchFamily="18" charset="0"/>
              </a:rPr>
              <a:t>A </a:t>
            </a:r>
            <a:r>
              <a:rPr lang="en-US" dirty="0" err="1">
                <a:ea typeface="Times New Roman" panose="02020603050405020304" pitchFamily="18" charset="0"/>
              </a:rPr>
              <a:t>combinação</a:t>
            </a:r>
            <a:r>
              <a:rPr lang="en-US" dirty="0">
                <a:ea typeface="Times New Roman" panose="02020603050405020304" pitchFamily="18" charset="0"/>
              </a:rPr>
              <a:t> dos </a:t>
            </a:r>
            <a:r>
              <a:rPr lang="en-US" dirty="0" err="1">
                <a:ea typeface="Times New Roman" panose="02020603050405020304" pitchFamily="18" charset="0"/>
              </a:rPr>
              <a:t>principais</a:t>
            </a:r>
            <a:r>
              <a:rPr lang="en-US" dirty="0">
                <a:ea typeface="Times New Roman" panose="02020603050405020304" pitchFamily="18" charset="0"/>
              </a:rPr>
              <a:t> </a:t>
            </a:r>
            <a:r>
              <a:rPr lang="en-US" dirty="0" err="1">
                <a:ea typeface="Times New Roman" panose="02020603050405020304" pitchFamily="18" charset="0"/>
              </a:rPr>
              <a:t>recursos</a:t>
            </a:r>
            <a:r>
              <a:rPr lang="en-US" dirty="0">
                <a:ea typeface="Times New Roman" panose="02020603050405020304" pitchFamily="18" charset="0"/>
              </a:rPr>
              <a:t> da Web 3.0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teoria</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levar</a:t>
            </a:r>
            <a:r>
              <a:rPr lang="en-US" dirty="0">
                <a:ea typeface="Times New Roman" panose="02020603050405020304" pitchFamily="18" charset="0"/>
              </a:rPr>
              <a:t> a </a:t>
            </a:r>
            <a:r>
              <a:rPr lang="en-US" dirty="0" err="1">
                <a:ea typeface="Times New Roman" panose="02020603050405020304" pitchFamily="18" charset="0"/>
              </a:rPr>
              <a:t>muitos</a:t>
            </a:r>
            <a:r>
              <a:rPr lang="en-US" dirty="0">
                <a:ea typeface="Times New Roman" panose="02020603050405020304" pitchFamily="18" charset="0"/>
              </a:rPr>
              <a:t> </a:t>
            </a:r>
            <a:r>
              <a:rPr lang="en-US" dirty="0" err="1">
                <a:ea typeface="Times New Roman" panose="02020603050405020304" pitchFamily="18" charset="0"/>
              </a:rPr>
              <a:t>benefícios</a:t>
            </a:r>
            <a:r>
              <a:rPr lang="en-US" dirty="0">
                <a:ea typeface="Times New Roman" panose="02020603050405020304" pitchFamily="18" charset="0"/>
              </a:rPr>
              <a:t> e </a:t>
            </a:r>
            <a:r>
              <a:rPr lang="en-US" dirty="0" err="1">
                <a:ea typeface="Times New Roman" panose="02020603050405020304" pitchFamily="18" charset="0"/>
              </a:rPr>
              <a:t>difere</a:t>
            </a:r>
            <a:r>
              <a:rPr lang="en-US" dirty="0">
                <a:ea typeface="Times New Roman" panose="02020603050405020304" pitchFamily="18" charset="0"/>
              </a:rPr>
              <a:t> </a:t>
            </a:r>
            <a:r>
              <a:rPr lang="en-US" dirty="0" err="1">
                <a:ea typeface="Times New Roman" panose="02020603050405020304" pitchFamily="18" charset="0"/>
              </a:rPr>
              <a:t>dependendo</a:t>
            </a:r>
            <a:r>
              <a:rPr lang="en-US" dirty="0">
                <a:ea typeface="Times New Roman" panose="02020603050405020304" pitchFamily="18" charset="0"/>
              </a:rPr>
              <a:t> da </a:t>
            </a:r>
            <a:r>
              <a:rPr lang="en-US" dirty="0" err="1">
                <a:ea typeface="Times New Roman" panose="02020603050405020304" pitchFamily="18" charset="0"/>
              </a:rPr>
              <a:t>calibração</a:t>
            </a:r>
            <a:r>
              <a:rPr lang="en-US" dirty="0">
                <a:ea typeface="Times New Roman" panose="02020603050405020304" pitchFamily="18" charset="0"/>
              </a:rPr>
              <a:t> </a:t>
            </a:r>
            <a:r>
              <a:rPr lang="en-US" dirty="0" err="1">
                <a:ea typeface="Times New Roman" panose="02020603050405020304" pitchFamily="18" charset="0"/>
              </a:rPr>
              <a:t>exata</a:t>
            </a:r>
            <a:r>
              <a:rPr lang="en-US" dirty="0">
                <a:ea typeface="Times New Roman" panose="02020603050405020304" pitchFamily="18" charset="0"/>
              </a:rPr>
              <a:t> do </a:t>
            </a:r>
            <a:r>
              <a:rPr lang="en-US" dirty="0" err="1">
                <a:ea typeface="Times New Roman" panose="02020603050405020304" pitchFamily="18" charset="0"/>
              </a:rPr>
              <a:t>blockchain</a:t>
            </a:r>
            <a:r>
              <a:rPr lang="en-US" dirty="0">
                <a:ea typeface="Times New Roman" panose="02020603050405020304" pitchFamily="18" charset="0"/>
              </a:rPr>
              <a:t>:</a:t>
            </a:r>
            <a:endParaRPr lang="en-US" dirty="0"/>
          </a:p>
          <a:p>
            <a:pPr algn="just"/>
            <a:endParaRPr lang="x-none"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137</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5708073"/>
            <a:ext cx="3555848" cy="498374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Group 2">
            <a:extLst>
              <a:ext uri="{FF2B5EF4-FFF2-40B4-BE49-F238E27FC236}">
                <a16:creationId xmlns:a16="http://schemas.microsoft.com/office/drawing/2014/main" id="{6671F617-2254-23A6-7C89-DDF08835EDA4}"/>
              </a:ext>
            </a:extLst>
          </p:cNvPr>
          <p:cNvGrpSpPr/>
          <p:nvPr/>
        </p:nvGrpSpPr>
        <p:grpSpPr>
          <a:xfrm>
            <a:off x="6346354" y="174081"/>
            <a:ext cx="1380420" cy="1309652"/>
            <a:chOff x="6346354" y="435340"/>
            <a:chExt cx="1380420" cy="1309652"/>
          </a:xfrm>
        </p:grpSpPr>
        <p:sp>
          <p:nvSpPr>
            <p:cNvPr id="4" name="Freeform 3">
              <a:extLst>
                <a:ext uri="{FF2B5EF4-FFF2-40B4-BE49-F238E27FC236}">
                  <a16:creationId xmlns:a16="http://schemas.microsoft.com/office/drawing/2014/main" id="{87B261A9-E5A0-29C6-9F7C-87A0B19785C5}"/>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6" name="Freeform 5">
              <a:extLst>
                <a:ext uri="{FF2B5EF4-FFF2-40B4-BE49-F238E27FC236}">
                  <a16:creationId xmlns:a16="http://schemas.microsoft.com/office/drawing/2014/main" id="{5E508C86-ED7B-E4CB-7F2B-F9AFEFE5D705}"/>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C6F6F84-6645-C2D0-ECBB-A4D72FE9664C}"/>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F02FBB3-D975-9BE8-A950-2248CAB0C4ED}"/>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A000-08DA-26E1-5660-0B38C832F324}"/>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DF54993-2FC6-8263-9A94-A43BE4D25D8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4" name="Text Placeholder 17">
            <a:extLst>
              <a:ext uri="{FF2B5EF4-FFF2-40B4-BE49-F238E27FC236}">
                <a16:creationId xmlns:a16="http://schemas.microsoft.com/office/drawing/2014/main" id="{D1EE3E9B-D967-9DB5-E228-5CC32005732E}"/>
              </a:ext>
            </a:extLst>
          </p:cNvPr>
          <p:cNvSpPr txBox="1">
            <a:spLocks/>
          </p:cNvSpPr>
          <p:nvPr/>
        </p:nvSpPr>
        <p:spPr>
          <a:xfrm>
            <a:off x="4216440" y="2385384"/>
            <a:ext cx="3062009"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Maior</a:t>
            </a:r>
            <a:r>
              <a:rPr lang="en-US" b="1" dirty="0">
                <a:solidFill>
                  <a:srgbClr val="F79037"/>
                </a:solidFill>
              </a:rPr>
              <a:t> </a:t>
            </a:r>
            <a:r>
              <a:rPr lang="en-US" b="1" dirty="0" err="1">
                <a:solidFill>
                  <a:srgbClr val="F79037"/>
                </a:solidFill>
              </a:rPr>
              <a:t>eficiência</a:t>
            </a:r>
            <a:r>
              <a:rPr lang="en-US" b="1" dirty="0">
                <a:solidFill>
                  <a:srgbClr val="F79037"/>
                </a:solidFill>
              </a:rPr>
              <a:t> de </a:t>
            </a:r>
            <a:r>
              <a:rPr lang="en-US" b="1" dirty="0" err="1">
                <a:solidFill>
                  <a:srgbClr val="F79037"/>
                </a:solidFill>
              </a:rPr>
              <a:t>navegação</a:t>
            </a:r>
            <a:endParaRPr lang="en-US" b="1" dirty="0">
              <a:solidFill>
                <a:srgbClr val="F79037"/>
              </a:solidFill>
            </a:endParaRPr>
          </a:p>
          <a:p>
            <a:pPr algn="l"/>
            <a:r>
              <a:rPr lang="en-US" dirty="0" err="1">
                <a:solidFill>
                  <a:schemeClr val="tx1"/>
                </a:solidFill>
              </a:rPr>
              <a:t>Ao</a:t>
            </a:r>
            <a:r>
              <a:rPr lang="en-US" dirty="0">
                <a:solidFill>
                  <a:schemeClr val="tx1"/>
                </a:solidFill>
              </a:rPr>
              <a:t> </a:t>
            </a:r>
            <a:r>
              <a:rPr lang="en-US" dirty="0" err="1">
                <a:solidFill>
                  <a:schemeClr val="tx1"/>
                </a:solidFill>
              </a:rPr>
              <a:t>usar</a:t>
            </a:r>
            <a:r>
              <a:rPr lang="en-US" dirty="0">
                <a:solidFill>
                  <a:schemeClr val="tx1"/>
                </a:solidFill>
              </a:rPr>
              <a:t> </a:t>
            </a:r>
            <a:r>
              <a:rPr lang="en-US" dirty="0" err="1">
                <a:solidFill>
                  <a:schemeClr val="tx1"/>
                </a:solidFill>
              </a:rPr>
              <a:t>mecanismos</a:t>
            </a:r>
            <a:r>
              <a:rPr lang="en-US" dirty="0">
                <a:solidFill>
                  <a:schemeClr val="tx1"/>
                </a:solidFill>
              </a:rPr>
              <a:t> de </a:t>
            </a:r>
            <a:r>
              <a:rPr lang="en-US" dirty="0" err="1">
                <a:solidFill>
                  <a:schemeClr val="tx1"/>
                </a:solidFill>
              </a:rPr>
              <a:t>pesquisa</a:t>
            </a:r>
            <a:r>
              <a:rPr lang="en-US" dirty="0">
                <a:solidFill>
                  <a:schemeClr val="tx1"/>
                </a:solidFill>
              </a:rPr>
              <a:t>, </a:t>
            </a:r>
            <a:r>
              <a:rPr lang="en-US" dirty="0" err="1">
                <a:solidFill>
                  <a:schemeClr val="tx1"/>
                </a:solidFill>
              </a:rPr>
              <a:t>encontrar</a:t>
            </a:r>
            <a:r>
              <a:rPr lang="en-US" dirty="0">
                <a:solidFill>
                  <a:schemeClr val="tx1"/>
                </a:solidFill>
              </a:rPr>
              <a:t> </a:t>
            </a:r>
            <a:r>
              <a:rPr lang="en-US" dirty="0" err="1">
                <a:solidFill>
                  <a:schemeClr val="tx1"/>
                </a:solidFill>
              </a:rPr>
              <a:t>os</a:t>
            </a:r>
            <a:r>
              <a:rPr lang="en-US" dirty="0">
                <a:solidFill>
                  <a:schemeClr val="tx1"/>
                </a:solidFill>
              </a:rPr>
              <a:t> </a:t>
            </a:r>
            <a:r>
              <a:rPr lang="en-US" dirty="0" err="1">
                <a:solidFill>
                  <a:schemeClr val="tx1"/>
                </a:solidFill>
              </a:rPr>
              <a:t>melhores</a:t>
            </a:r>
            <a:r>
              <a:rPr lang="en-US" dirty="0">
                <a:solidFill>
                  <a:schemeClr val="tx1"/>
                </a:solidFill>
              </a:rPr>
              <a:t> </a:t>
            </a:r>
            <a:r>
              <a:rPr lang="en-US" dirty="0" err="1">
                <a:solidFill>
                  <a:schemeClr val="tx1"/>
                </a:solidFill>
              </a:rPr>
              <a:t>resultados</a:t>
            </a:r>
            <a:r>
              <a:rPr lang="en-US" dirty="0">
                <a:solidFill>
                  <a:schemeClr val="tx1"/>
                </a:solidFill>
              </a:rPr>
              <a:t> </a:t>
            </a:r>
            <a:r>
              <a:rPr lang="en-US" dirty="0" err="1">
                <a:solidFill>
                  <a:schemeClr val="tx1"/>
                </a:solidFill>
              </a:rPr>
              <a:t>às</a:t>
            </a:r>
            <a:r>
              <a:rPr lang="en-US" dirty="0">
                <a:solidFill>
                  <a:schemeClr val="tx1"/>
                </a:solidFill>
              </a:rPr>
              <a:t> </a:t>
            </a:r>
            <a:r>
              <a:rPr lang="en-US" dirty="0" err="1">
                <a:solidFill>
                  <a:schemeClr val="tx1"/>
                </a:solidFill>
              </a:rPr>
              <a:t>vezes</a:t>
            </a:r>
            <a:r>
              <a:rPr lang="en-US" dirty="0">
                <a:solidFill>
                  <a:schemeClr val="tx1"/>
                </a:solidFill>
              </a:rPr>
              <a:t> </a:t>
            </a:r>
            <a:r>
              <a:rPr lang="en-US" dirty="0" err="1">
                <a:solidFill>
                  <a:schemeClr val="tx1"/>
                </a:solidFill>
              </a:rPr>
              <a:t>representa</a:t>
            </a:r>
            <a:r>
              <a:rPr lang="en-US" dirty="0">
                <a:solidFill>
                  <a:schemeClr val="tx1"/>
                </a:solidFill>
              </a:rPr>
              <a:t> um </a:t>
            </a:r>
            <a:r>
              <a:rPr lang="en-US" dirty="0" err="1">
                <a:solidFill>
                  <a:schemeClr val="tx1"/>
                </a:solidFill>
              </a:rPr>
              <a:t>desafio</a:t>
            </a:r>
            <a:r>
              <a:rPr lang="en-US" dirty="0">
                <a:solidFill>
                  <a:schemeClr val="tx1"/>
                </a:solidFill>
              </a:rPr>
              <a:t>. No </a:t>
            </a:r>
            <a:r>
              <a:rPr lang="en-US" dirty="0" err="1">
                <a:solidFill>
                  <a:schemeClr val="tx1"/>
                </a:solidFill>
              </a:rPr>
              <a:t>entanto</a:t>
            </a:r>
            <a:r>
              <a:rPr lang="en-US" dirty="0">
                <a:solidFill>
                  <a:schemeClr val="tx1"/>
                </a:solidFill>
              </a:rPr>
              <a:t>, </a:t>
            </a:r>
            <a:r>
              <a:rPr lang="en-US" dirty="0" err="1">
                <a:solidFill>
                  <a:schemeClr val="tx1"/>
                </a:solidFill>
              </a:rPr>
              <a:t>eles</a:t>
            </a:r>
            <a:r>
              <a:rPr lang="en-US" dirty="0">
                <a:solidFill>
                  <a:schemeClr val="tx1"/>
                </a:solidFill>
              </a:rPr>
              <a:t> </a:t>
            </a:r>
            <a:r>
              <a:rPr lang="en-US" dirty="0" err="1">
                <a:solidFill>
                  <a:schemeClr val="tx1"/>
                </a:solidFill>
              </a:rPr>
              <a:t>tornaram</a:t>
            </a:r>
            <a:r>
              <a:rPr lang="en-US" dirty="0">
                <a:solidFill>
                  <a:schemeClr val="tx1"/>
                </a:solidFill>
              </a:rPr>
              <a:t>-se </a:t>
            </a:r>
            <a:r>
              <a:rPr lang="en-US" dirty="0" err="1">
                <a:solidFill>
                  <a:schemeClr val="tx1"/>
                </a:solidFill>
              </a:rPr>
              <a:t>melhores</a:t>
            </a:r>
            <a:r>
              <a:rPr lang="en-US" dirty="0">
                <a:solidFill>
                  <a:schemeClr val="tx1"/>
                </a:solidFill>
              </a:rPr>
              <a:t> </a:t>
            </a:r>
            <a:r>
              <a:rPr lang="en-US" dirty="0" err="1">
                <a:solidFill>
                  <a:schemeClr val="tx1"/>
                </a:solidFill>
              </a:rPr>
              <a:t>em</a:t>
            </a:r>
            <a:r>
              <a:rPr lang="en-US" dirty="0">
                <a:solidFill>
                  <a:schemeClr val="tx1"/>
                </a:solidFill>
              </a:rPr>
              <a:t> </a:t>
            </a:r>
            <a:r>
              <a:rPr lang="en-US" dirty="0" err="1">
                <a:solidFill>
                  <a:schemeClr val="tx1"/>
                </a:solidFill>
              </a:rPr>
              <a:t>encontrar</a:t>
            </a:r>
            <a:r>
              <a:rPr lang="en-US" dirty="0">
                <a:solidFill>
                  <a:schemeClr val="tx1"/>
                </a:solidFill>
              </a:rPr>
              <a:t> </a:t>
            </a:r>
            <a:r>
              <a:rPr lang="en-US" dirty="0" err="1">
                <a:solidFill>
                  <a:schemeClr val="tx1"/>
                </a:solidFill>
              </a:rPr>
              <a:t>resultados</a:t>
            </a:r>
            <a:r>
              <a:rPr lang="en-US" dirty="0">
                <a:solidFill>
                  <a:schemeClr val="tx1"/>
                </a:solidFill>
              </a:rPr>
              <a:t> </a:t>
            </a:r>
            <a:r>
              <a:rPr lang="en-US" dirty="0" err="1">
                <a:solidFill>
                  <a:schemeClr val="tx1"/>
                </a:solidFill>
              </a:rPr>
              <a:t>semanticamente</a:t>
            </a:r>
            <a:r>
              <a:rPr lang="en-US" dirty="0">
                <a:solidFill>
                  <a:schemeClr val="tx1"/>
                </a:solidFill>
              </a:rPr>
              <a:t> </a:t>
            </a:r>
            <a:r>
              <a:rPr lang="en-US" dirty="0" err="1">
                <a:solidFill>
                  <a:schemeClr val="tx1"/>
                </a:solidFill>
              </a:rPr>
              <a:t>relevantes</a:t>
            </a:r>
            <a:r>
              <a:rPr lang="en-US" dirty="0">
                <a:solidFill>
                  <a:schemeClr val="tx1"/>
                </a:solidFill>
              </a:rPr>
              <a:t> com base no </a:t>
            </a:r>
            <a:r>
              <a:rPr lang="en-US" dirty="0" err="1">
                <a:solidFill>
                  <a:schemeClr val="tx1"/>
                </a:solidFill>
              </a:rPr>
              <a:t>contexto</a:t>
            </a:r>
            <a:r>
              <a:rPr lang="en-US" dirty="0">
                <a:solidFill>
                  <a:schemeClr val="tx1"/>
                </a:solidFill>
              </a:rPr>
              <a:t> de </a:t>
            </a:r>
            <a:r>
              <a:rPr lang="en-US" dirty="0" err="1">
                <a:solidFill>
                  <a:schemeClr val="tx1"/>
                </a:solidFill>
              </a:rPr>
              <a:t>pesquisa</a:t>
            </a:r>
            <a:r>
              <a:rPr lang="en-US" dirty="0">
                <a:solidFill>
                  <a:schemeClr val="tx1"/>
                </a:solidFill>
              </a:rPr>
              <a:t> e </a:t>
            </a:r>
            <a:r>
              <a:rPr lang="en-US" dirty="0" err="1">
                <a:solidFill>
                  <a:schemeClr val="tx1"/>
                </a:solidFill>
              </a:rPr>
              <a:t>nos</a:t>
            </a:r>
            <a:r>
              <a:rPr lang="en-US" dirty="0">
                <a:solidFill>
                  <a:schemeClr val="tx1"/>
                </a:solidFill>
              </a:rPr>
              <a:t> </a:t>
            </a:r>
            <a:r>
              <a:rPr lang="en-US" dirty="0" err="1">
                <a:solidFill>
                  <a:schemeClr val="tx1"/>
                </a:solidFill>
              </a:rPr>
              <a:t>metadados</a:t>
            </a:r>
            <a:r>
              <a:rPr lang="en-US" dirty="0">
                <a:solidFill>
                  <a:schemeClr val="tx1"/>
                </a:solidFill>
              </a:rPr>
              <a:t> </a:t>
            </a:r>
            <a:r>
              <a:rPr lang="en-US" dirty="0" err="1">
                <a:solidFill>
                  <a:schemeClr val="tx1"/>
                </a:solidFill>
              </a:rPr>
              <a:t>ao</a:t>
            </a:r>
            <a:r>
              <a:rPr lang="en-US" dirty="0">
                <a:solidFill>
                  <a:schemeClr val="tx1"/>
                </a:solidFill>
              </a:rPr>
              <a:t> </a:t>
            </a:r>
            <a:r>
              <a:rPr lang="en-US" dirty="0" err="1">
                <a:solidFill>
                  <a:schemeClr val="tx1"/>
                </a:solidFill>
              </a:rPr>
              <a:t>longo</a:t>
            </a:r>
            <a:r>
              <a:rPr lang="en-US" dirty="0">
                <a:solidFill>
                  <a:schemeClr val="tx1"/>
                </a:solidFill>
              </a:rPr>
              <a:t> dos </a:t>
            </a:r>
            <a:r>
              <a:rPr lang="en-US" dirty="0" err="1">
                <a:solidFill>
                  <a:schemeClr val="tx1"/>
                </a:solidFill>
              </a:rPr>
              <a:t>anos</a:t>
            </a:r>
            <a:r>
              <a:rPr lang="en-US" dirty="0">
                <a:solidFill>
                  <a:schemeClr val="tx1"/>
                </a:solidFill>
              </a:rPr>
              <a:t>. </a:t>
            </a:r>
            <a:r>
              <a:rPr lang="en-US" dirty="0" err="1">
                <a:solidFill>
                  <a:schemeClr val="tx1"/>
                </a:solidFill>
              </a:rPr>
              <a:t>Isso</a:t>
            </a:r>
            <a:r>
              <a:rPr lang="en-US" dirty="0">
                <a:solidFill>
                  <a:schemeClr val="tx1"/>
                </a:solidFill>
              </a:rPr>
              <a:t> </a:t>
            </a:r>
            <a:r>
              <a:rPr lang="en-US" dirty="0" err="1">
                <a:solidFill>
                  <a:schemeClr val="tx1"/>
                </a:solidFill>
              </a:rPr>
              <a:t>resulta</a:t>
            </a:r>
            <a:r>
              <a:rPr lang="en-US" dirty="0">
                <a:solidFill>
                  <a:schemeClr val="tx1"/>
                </a:solidFill>
              </a:rPr>
              <a:t> </a:t>
            </a:r>
            <a:r>
              <a:rPr lang="en-US" dirty="0" err="1">
                <a:solidFill>
                  <a:schemeClr val="tx1"/>
                </a:solidFill>
              </a:rPr>
              <a:t>numa</a:t>
            </a:r>
            <a:r>
              <a:rPr lang="en-US" dirty="0">
                <a:solidFill>
                  <a:schemeClr val="tx1"/>
                </a:solidFill>
              </a:rPr>
              <a:t> </a:t>
            </a:r>
            <a:r>
              <a:rPr lang="en-US" dirty="0" err="1">
                <a:solidFill>
                  <a:schemeClr val="tx1"/>
                </a:solidFill>
              </a:rPr>
              <a:t>experiência</a:t>
            </a:r>
            <a:r>
              <a:rPr lang="en-US" dirty="0">
                <a:solidFill>
                  <a:schemeClr val="tx1"/>
                </a:solidFill>
              </a:rPr>
              <a:t> de </a:t>
            </a:r>
            <a:r>
              <a:rPr lang="en-US" dirty="0" err="1">
                <a:solidFill>
                  <a:schemeClr val="tx1"/>
                </a:solidFill>
              </a:rPr>
              <a:t>navegação</a:t>
            </a:r>
            <a:r>
              <a:rPr lang="en-US" dirty="0">
                <a:solidFill>
                  <a:schemeClr val="tx1"/>
                </a:solidFill>
              </a:rPr>
              <a:t> </a:t>
            </a:r>
            <a:r>
              <a:rPr lang="en-US" dirty="0" err="1">
                <a:solidFill>
                  <a:schemeClr val="tx1"/>
                </a:solidFill>
              </a:rPr>
              <a:t>na</a:t>
            </a:r>
            <a:r>
              <a:rPr lang="en-US" dirty="0">
                <a:solidFill>
                  <a:schemeClr val="tx1"/>
                </a:solidFill>
              </a:rPr>
              <a:t> Web </a:t>
            </a:r>
            <a:r>
              <a:rPr lang="en-US" dirty="0" err="1">
                <a:solidFill>
                  <a:schemeClr val="tx1"/>
                </a:solidFill>
              </a:rPr>
              <a:t>mais</a:t>
            </a:r>
            <a:r>
              <a:rPr lang="en-US" dirty="0">
                <a:solidFill>
                  <a:schemeClr val="tx1"/>
                </a:solidFill>
              </a:rPr>
              <a:t> </a:t>
            </a:r>
            <a:r>
              <a:rPr lang="en-US" dirty="0" err="1">
                <a:solidFill>
                  <a:schemeClr val="tx1"/>
                </a:solidFill>
              </a:rPr>
              <a:t>conveniente</a:t>
            </a:r>
            <a:r>
              <a:rPr lang="en-US" dirty="0">
                <a:solidFill>
                  <a:schemeClr val="tx1"/>
                </a:solidFill>
              </a:rPr>
              <a:t> </a:t>
            </a:r>
            <a:r>
              <a:rPr lang="en-US" dirty="0" err="1">
                <a:solidFill>
                  <a:schemeClr val="tx1"/>
                </a:solidFill>
              </a:rPr>
              <a:t>que</a:t>
            </a:r>
            <a:r>
              <a:rPr lang="en-US" dirty="0">
                <a:solidFill>
                  <a:schemeClr val="tx1"/>
                </a:solidFill>
              </a:rPr>
              <a:t> </a:t>
            </a:r>
            <a:r>
              <a:rPr lang="en-US" dirty="0" err="1">
                <a:solidFill>
                  <a:schemeClr val="tx1"/>
                </a:solidFill>
              </a:rPr>
              <a:t>pode</a:t>
            </a:r>
            <a:r>
              <a:rPr lang="en-US" dirty="0">
                <a:solidFill>
                  <a:schemeClr val="tx1"/>
                </a:solidFill>
              </a:rPr>
              <a:t> </a:t>
            </a:r>
            <a:r>
              <a:rPr lang="en-US" dirty="0" err="1">
                <a:solidFill>
                  <a:schemeClr val="tx1"/>
                </a:solidFill>
              </a:rPr>
              <a:t>ajudar</a:t>
            </a:r>
            <a:r>
              <a:rPr lang="en-US" dirty="0">
                <a:solidFill>
                  <a:schemeClr val="tx1"/>
                </a:solidFill>
              </a:rPr>
              <a:t> </a:t>
            </a:r>
            <a:r>
              <a:rPr lang="en-US" dirty="0" err="1">
                <a:solidFill>
                  <a:schemeClr val="tx1"/>
                </a:solidFill>
              </a:rPr>
              <a:t>qualquer</a:t>
            </a:r>
            <a:r>
              <a:rPr lang="en-US" dirty="0">
                <a:solidFill>
                  <a:schemeClr val="tx1"/>
                </a:solidFill>
              </a:rPr>
              <a:t> </a:t>
            </a:r>
            <a:r>
              <a:rPr lang="en-US" dirty="0" err="1">
                <a:solidFill>
                  <a:schemeClr val="tx1"/>
                </a:solidFill>
              </a:rPr>
              <a:t>pessoa</a:t>
            </a:r>
            <a:r>
              <a:rPr lang="en-US" dirty="0">
                <a:solidFill>
                  <a:schemeClr val="tx1"/>
                </a:solidFill>
              </a:rPr>
              <a:t> a </a:t>
            </a:r>
            <a:r>
              <a:rPr lang="en-US" dirty="0" err="1">
                <a:solidFill>
                  <a:schemeClr val="tx1"/>
                </a:solidFill>
              </a:rPr>
              <a:t>encontrar</a:t>
            </a:r>
            <a:r>
              <a:rPr lang="en-US" dirty="0">
                <a:solidFill>
                  <a:schemeClr val="tx1"/>
                </a:solidFill>
              </a:rPr>
              <a:t> as </a:t>
            </a:r>
            <a:r>
              <a:rPr lang="en-US" dirty="0" err="1">
                <a:solidFill>
                  <a:schemeClr val="tx1"/>
                </a:solidFill>
              </a:rPr>
              <a:t>informações</a:t>
            </a:r>
            <a:r>
              <a:rPr lang="en-US" dirty="0">
                <a:solidFill>
                  <a:schemeClr val="tx1"/>
                </a:solidFill>
              </a:rPr>
              <a:t> </a:t>
            </a:r>
            <a:r>
              <a:rPr lang="en-US" dirty="0" err="1">
                <a:solidFill>
                  <a:schemeClr val="tx1"/>
                </a:solidFill>
              </a:rPr>
              <a:t>exatas</a:t>
            </a:r>
            <a:r>
              <a:rPr lang="en-US" dirty="0">
                <a:solidFill>
                  <a:schemeClr val="tx1"/>
                </a:solidFill>
              </a:rPr>
              <a:t> de </a:t>
            </a:r>
            <a:r>
              <a:rPr lang="en-US" dirty="0" err="1">
                <a:solidFill>
                  <a:schemeClr val="tx1"/>
                </a:solidFill>
              </a:rPr>
              <a:t>que</a:t>
            </a:r>
            <a:r>
              <a:rPr lang="en-US" dirty="0">
                <a:solidFill>
                  <a:schemeClr val="tx1"/>
                </a:solidFill>
              </a:rPr>
              <a:t> </a:t>
            </a:r>
            <a:r>
              <a:rPr lang="en-US" dirty="0" err="1">
                <a:solidFill>
                  <a:schemeClr val="tx1"/>
                </a:solidFill>
              </a:rPr>
              <a:t>precisa</a:t>
            </a:r>
            <a:r>
              <a:rPr lang="en-US" dirty="0">
                <a:solidFill>
                  <a:schemeClr val="tx1"/>
                </a:solidFill>
              </a:rPr>
              <a:t> com </a:t>
            </a:r>
            <a:r>
              <a:rPr lang="en-US" dirty="0" err="1">
                <a:solidFill>
                  <a:schemeClr val="tx1"/>
                </a:solidFill>
              </a:rPr>
              <a:t>facilidade</a:t>
            </a:r>
            <a:r>
              <a:rPr lang="en-US" dirty="0">
                <a:solidFill>
                  <a:schemeClr val="tx1"/>
                </a:solidFill>
              </a:rPr>
              <a:t>.</a:t>
            </a:r>
          </a:p>
        </p:txBody>
      </p:sp>
      <p:sp>
        <p:nvSpPr>
          <p:cNvPr id="21" name="TextBox 20">
            <a:extLst>
              <a:ext uri="{FF2B5EF4-FFF2-40B4-BE49-F238E27FC236}">
                <a16:creationId xmlns:a16="http://schemas.microsoft.com/office/drawing/2014/main" id="{5AB5F322-0E2C-45B5-0D49-BF9E44F22B91}"/>
              </a:ext>
            </a:extLst>
          </p:cNvPr>
          <p:cNvSpPr txBox="1"/>
          <p:nvPr/>
        </p:nvSpPr>
        <p:spPr>
          <a:xfrm>
            <a:off x="3642960" y="2643146"/>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37" name="Text Placeholder 17">
            <a:extLst>
              <a:ext uri="{FF2B5EF4-FFF2-40B4-BE49-F238E27FC236}">
                <a16:creationId xmlns:a16="http://schemas.microsoft.com/office/drawing/2014/main" id="{02A049C0-F166-2079-8063-54BF2CEA81B1}"/>
              </a:ext>
            </a:extLst>
          </p:cNvPr>
          <p:cNvSpPr txBox="1">
            <a:spLocks/>
          </p:cNvSpPr>
          <p:nvPr/>
        </p:nvSpPr>
        <p:spPr>
          <a:xfrm>
            <a:off x="4216440" y="4474123"/>
            <a:ext cx="3062009" cy="8216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fontAlgn="base"/>
            <a:r>
              <a:rPr lang="en-US" b="1" dirty="0">
                <a:solidFill>
                  <a:srgbClr val="F79037"/>
                </a:solidFill>
              </a:rPr>
              <a:t>Propaganda e marketing </a:t>
            </a:r>
            <a:r>
              <a:rPr lang="en-US" b="1" dirty="0" err="1">
                <a:solidFill>
                  <a:srgbClr val="F79037"/>
                </a:solidFill>
              </a:rPr>
              <a:t>aprimorados</a:t>
            </a:r>
            <a:endParaRPr lang="en-US" b="1" dirty="0">
              <a:solidFill>
                <a:srgbClr val="F79037"/>
              </a:solidFill>
            </a:endParaRPr>
          </a:p>
          <a:p>
            <a:pPr lvl="0" fontAlgn="base"/>
            <a:r>
              <a:rPr lang="en-US" dirty="0">
                <a:solidFill>
                  <a:schemeClr val="tx1"/>
                </a:solidFill>
              </a:rPr>
              <a:t>A Web 3.0 visa </a:t>
            </a:r>
            <a:r>
              <a:rPr lang="en-US" dirty="0" err="1">
                <a:solidFill>
                  <a:schemeClr val="tx1"/>
                </a:solidFill>
              </a:rPr>
              <a:t>melhorar</a:t>
            </a:r>
            <a:r>
              <a:rPr lang="en-US" dirty="0">
                <a:solidFill>
                  <a:schemeClr val="tx1"/>
                </a:solidFill>
              </a:rPr>
              <a:t> a </a:t>
            </a:r>
            <a:r>
              <a:rPr lang="en-US" dirty="0" err="1">
                <a:solidFill>
                  <a:schemeClr val="tx1"/>
                </a:solidFill>
              </a:rPr>
              <a:t>publicidade</a:t>
            </a:r>
            <a:r>
              <a:rPr lang="en-US" dirty="0">
                <a:solidFill>
                  <a:schemeClr val="tx1"/>
                </a:solidFill>
              </a:rPr>
              <a:t>, </a:t>
            </a:r>
            <a:r>
              <a:rPr lang="en-US" dirty="0" err="1">
                <a:solidFill>
                  <a:schemeClr val="tx1"/>
                </a:solidFill>
              </a:rPr>
              <a:t>alavancando</a:t>
            </a:r>
            <a:r>
              <a:rPr lang="en-US" dirty="0">
                <a:solidFill>
                  <a:schemeClr val="tx1"/>
                </a:solidFill>
              </a:rPr>
              <a:t> </a:t>
            </a:r>
            <a:r>
              <a:rPr lang="en-US" dirty="0" err="1">
                <a:solidFill>
                  <a:schemeClr val="tx1"/>
                </a:solidFill>
              </a:rPr>
              <a:t>sistemas</a:t>
            </a:r>
            <a:r>
              <a:rPr lang="en-US" dirty="0">
                <a:solidFill>
                  <a:schemeClr val="tx1"/>
                </a:solidFill>
              </a:rPr>
              <a:t> de IA </a:t>
            </a:r>
            <a:r>
              <a:rPr lang="en-US" dirty="0" err="1">
                <a:solidFill>
                  <a:schemeClr val="tx1"/>
                </a:solidFill>
              </a:rPr>
              <a:t>mais</a:t>
            </a:r>
            <a:r>
              <a:rPr lang="en-US" dirty="0">
                <a:solidFill>
                  <a:schemeClr val="tx1"/>
                </a:solidFill>
              </a:rPr>
              <a:t> </a:t>
            </a:r>
            <a:r>
              <a:rPr lang="en-US" dirty="0" err="1">
                <a:solidFill>
                  <a:schemeClr val="tx1"/>
                </a:solidFill>
              </a:rPr>
              <a:t>inteligentes</a:t>
            </a:r>
            <a:r>
              <a:rPr lang="en-US" dirty="0">
                <a:solidFill>
                  <a:schemeClr val="tx1"/>
                </a:solidFill>
              </a:rPr>
              <a:t> e </a:t>
            </a:r>
            <a:r>
              <a:rPr lang="en-US" dirty="0" err="1">
                <a:solidFill>
                  <a:schemeClr val="tx1"/>
                </a:solidFill>
              </a:rPr>
              <a:t>visando</a:t>
            </a:r>
            <a:r>
              <a:rPr lang="en-US" dirty="0">
                <a:solidFill>
                  <a:schemeClr val="tx1"/>
                </a:solidFill>
              </a:rPr>
              <a:t> </a:t>
            </a:r>
            <a:r>
              <a:rPr lang="en-US" dirty="0" err="1">
                <a:solidFill>
                  <a:schemeClr val="tx1"/>
                </a:solidFill>
              </a:rPr>
              <a:t>públicos</a:t>
            </a:r>
            <a:r>
              <a:rPr lang="en-US" dirty="0">
                <a:solidFill>
                  <a:schemeClr val="tx1"/>
                </a:solidFill>
              </a:rPr>
              <a:t> </a:t>
            </a:r>
            <a:r>
              <a:rPr lang="en-US" dirty="0" err="1">
                <a:solidFill>
                  <a:schemeClr val="tx1"/>
                </a:solidFill>
              </a:rPr>
              <a:t>específicos</a:t>
            </a:r>
            <a:r>
              <a:rPr lang="en-US" dirty="0">
                <a:solidFill>
                  <a:schemeClr val="tx1"/>
                </a:solidFill>
              </a:rPr>
              <a:t> com base </a:t>
            </a:r>
            <a:r>
              <a:rPr lang="en-US" dirty="0" err="1">
                <a:solidFill>
                  <a:schemeClr val="tx1"/>
                </a:solidFill>
              </a:rPr>
              <a:t>nos</a:t>
            </a:r>
            <a:r>
              <a:rPr lang="en-US" dirty="0">
                <a:solidFill>
                  <a:schemeClr val="tx1"/>
                </a:solidFill>
              </a:rPr>
              <a:t> dados do </a:t>
            </a:r>
            <a:r>
              <a:rPr lang="en-US" dirty="0" err="1">
                <a:solidFill>
                  <a:schemeClr val="tx1"/>
                </a:solidFill>
              </a:rPr>
              <a:t>consumidor</a:t>
            </a:r>
            <a:r>
              <a:rPr lang="en-US" dirty="0">
                <a:solidFill>
                  <a:schemeClr val="tx1"/>
                </a:solidFill>
              </a:rPr>
              <a:t>.</a:t>
            </a:r>
            <a:endParaRPr lang="x-none" dirty="0">
              <a:solidFill>
                <a:schemeClr val="tx1"/>
              </a:solidFill>
            </a:endParaRPr>
          </a:p>
        </p:txBody>
      </p:sp>
      <p:sp>
        <p:nvSpPr>
          <p:cNvPr id="38" name="TextBox 37">
            <a:extLst>
              <a:ext uri="{FF2B5EF4-FFF2-40B4-BE49-F238E27FC236}">
                <a16:creationId xmlns:a16="http://schemas.microsoft.com/office/drawing/2014/main" id="{F98B9463-EAD5-D9E1-465B-C434529C4B2D}"/>
              </a:ext>
            </a:extLst>
          </p:cNvPr>
          <p:cNvSpPr txBox="1"/>
          <p:nvPr/>
        </p:nvSpPr>
        <p:spPr>
          <a:xfrm>
            <a:off x="3642960" y="428243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43" name="Text Placeholder 17">
            <a:extLst>
              <a:ext uri="{FF2B5EF4-FFF2-40B4-BE49-F238E27FC236}">
                <a16:creationId xmlns:a16="http://schemas.microsoft.com/office/drawing/2014/main" id="{75E72316-33B2-988B-1896-75E2F626F714}"/>
              </a:ext>
            </a:extLst>
          </p:cNvPr>
          <p:cNvSpPr txBox="1">
            <a:spLocks/>
          </p:cNvSpPr>
          <p:nvPr/>
        </p:nvSpPr>
        <p:spPr>
          <a:xfrm>
            <a:off x="1425569" y="5051649"/>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Sem</a:t>
            </a:r>
            <a:r>
              <a:rPr lang="en-US" b="1" dirty="0">
                <a:solidFill>
                  <a:srgbClr val="F79037"/>
                </a:solidFill>
              </a:rPr>
              <a:t> </a:t>
            </a:r>
            <a:r>
              <a:rPr lang="en-US" b="1" dirty="0" err="1">
                <a:solidFill>
                  <a:srgbClr val="F79037"/>
                </a:solidFill>
              </a:rPr>
              <a:t>ponto</a:t>
            </a:r>
            <a:r>
              <a:rPr lang="en-US" b="1" dirty="0">
                <a:solidFill>
                  <a:srgbClr val="F79037"/>
                </a:solidFill>
              </a:rPr>
              <a:t> central de </a:t>
            </a:r>
            <a:r>
              <a:rPr lang="en-US" b="1" dirty="0" err="1">
                <a:solidFill>
                  <a:srgbClr val="F79037"/>
                </a:solidFill>
              </a:rPr>
              <a:t>controle</a:t>
            </a:r>
            <a:endParaRPr lang="en-US" b="1" dirty="0">
              <a:solidFill>
                <a:srgbClr val="F79037"/>
              </a:solidFill>
            </a:endParaRPr>
          </a:p>
          <a:p>
            <a:pPr algn="l"/>
            <a:r>
              <a:rPr lang="en-US" dirty="0"/>
              <a:t>Uma </a:t>
            </a:r>
            <a:r>
              <a:rPr lang="en-US" dirty="0" err="1"/>
              <a:t>vez</a:t>
            </a:r>
            <a:r>
              <a:rPr lang="en-US" dirty="0"/>
              <a:t> </a:t>
            </a:r>
            <a:r>
              <a:rPr lang="en-US" dirty="0" err="1"/>
              <a:t>que</a:t>
            </a:r>
            <a:r>
              <a:rPr lang="en-US" dirty="0"/>
              <a:t> </a:t>
            </a:r>
            <a:r>
              <a:rPr lang="en-US" dirty="0" err="1"/>
              <a:t>os</a:t>
            </a:r>
            <a:r>
              <a:rPr lang="en-US" dirty="0"/>
              <a:t> </a:t>
            </a:r>
            <a:r>
              <a:rPr lang="en-US" dirty="0" err="1"/>
              <a:t>intermediários</a:t>
            </a:r>
            <a:r>
              <a:rPr lang="en-US" dirty="0"/>
              <a:t> são </a:t>
            </a:r>
            <a:r>
              <a:rPr lang="en-US" dirty="0" err="1"/>
              <a:t>removidos</a:t>
            </a:r>
            <a:r>
              <a:rPr lang="en-US" dirty="0"/>
              <a:t> da </a:t>
            </a:r>
            <a:r>
              <a:rPr lang="en-US" dirty="0" err="1"/>
              <a:t>equação</a:t>
            </a:r>
            <a:r>
              <a:rPr lang="en-US" dirty="0"/>
              <a:t> web3.0, </a:t>
            </a:r>
            <a:r>
              <a:rPr lang="en-US" dirty="0" err="1"/>
              <a:t>os</a:t>
            </a:r>
            <a:r>
              <a:rPr lang="en-US" dirty="0"/>
              <a:t> </a:t>
            </a:r>
            <a:r>
              <a:rPr lang="en-US" dirty="0" err="1"/>
              <a:t>usuários</a:t>
            </a:r>
            <a:r>
              <a:rPr lang="en-US" dirty="0"/>
              <a:t> </a:t>
            </a:r>
            <a:r>
              <a:rPr lang="en-US" dirty="0" err="1"/>
              <a:t>estão</a:t>
            </a:r>
            <a:r>
              <a:rPr lang="en-US" dirty="0"/>
              <a:t> a </a:t>
            </a:r>
            <a:r>
              <a:rPr lang="en-US" dirty="0" err="1"/>
              <a:t>controlar</a:t>
            </a:r>
            <a:r>
              <a:rPr lang="en-US" dirty="0"/>
              <a:t> </a:t>
            </a:r>
            <a:r>
              <a:rPr lang="en-US" dirty="0" err="1"/>
              <a:t>os</a:t>
            </a:r>
            <a:r>
              <a:rPr lang="en-US" dirty="0"/>
              <a:t> </a:t>
            </a:r>
            <a:r>
              <a:rPr lang="en-US" dirty="0" err="1"/>
              <a:t>seus</a:t>
            </a:r>
            <a:r>
              <a:rPr lang="en-US" dirty="0"/>
              <a:t> dados de </a:t>
            </a:r>
            <a:r>
              <a:rPr lang="en-US" dirty="0" err="1"/>
              <a:t>usuário</a:t>
            </a:r>
            <a:r>
              <a:rPr lang="en-US" dirty="0"/>
              <a:t>. A </a:t>
            </a:r>
            <a:r>
              <a:rPr lang="en-US" dirty="0" err="1"/>
              <a:t>falta</a:t>
            </a:r>
            <a:r>
              <a:rPr lang="en-US" dirty="0"/>
              <a:t> de </a:t>
            </a:r>
            <a:r>
              <a:rPr lang="en-US" dirty="0" err="1"/>
              <a:t>centralização</a:t>
            </a:r>
            <a:r>
              <a:rPr lang="en-US" dirty="0"/>
              <a:t> </a:t>
            </a:r>
            <a:r>
              <a:rPr lang="en-US" dirty="0" err="1"/>
              <a:t>reduz</a:t>
            </a:r>
            <a:r>
              <a:rPr lang="en-US" dirty="0"/>
              <a:t> o </a:t>
            </a:r>
            <a:r>
              <a:rPr lang="en-US" dirty="0" err="1"/>
              <a:t>risco</a:t>
            </a:r>
            <a:r>
              <a:rPr lang="en-US" dirty="0"/>
              <a:t> de </a:t>
            </a:r>
            <a:r>
              <a:rPr lang="en-US" dirty="0" err="1"/>
              <a:t>censura</a:t>
            </a:r>
            <a:r>
              <a:rPr lang="en-US" dirty="0"/>
              <a:t> </a:t>
            </a:r>
            <a:r>
              <a:rPr lang="en-US" dirty="0" err="1"/>
              <a:t>por</a:t>
            </a:r>
            <a:r>
              <a:rPr lang="en-US" dirty="0"/>
              <a:t> parte de </a:t>
            </a:r>
            <a:r>
              <a:rPr lang="en-US" dirty="0" err="1"/>
              <a:t>governos</a:t>
            </a:r>
            <a:r>
              <a:rPr lang="en-US" dirty="0"/>
              <a:t> </a:t>
            </a:r>
            <a:r>
              <a:rPr lang="en-US" dirty="0" err="1"/>
              <a:t>ou</a:t>
            </a:r>
            <a:r>
              <a:rPr lang="en-US" dirty="0"/>
              <a:t> </a:t>
            </a:r>
            <a:r>
              <a:rPr lang="en-US" dirty="0" err="1"/>
              <a:t>corporações</a:t>
            </a:r>
            <a:r>
              <a:rPr lang="en-US" dirty="0"/>
              <a:t> e </a:t>
            </a:r>
            <a:r>
              <a:rPr lang="en-US" dirty="0" err="1"/>
              <a:t>reduz</a:t>
            </a:r>
            <a:r>
              <a:rPr lang="en-US" dirty="0"/>
              <a:t> a </a:t>
            </a:r>
            <a:r>
              <a:rPr lang="en-US" dirty="0" err="1"/>
              <a:t>eficácia</a:t>
            </a:r>
            <a:r>
              <a:rPr lang="en-US" dirty="0"/>
              <a:t> dos </a:t>
            </a:r>
            <a:r>
              <a:rPr lang="en-US" dirty="0" err="1"/>
              <a:t>ataques</a:t>
            </a:r>
            <a:r>
              <a:rPr lang="en-US" dirty="0"/>
              <a:t> de </a:t>
            </a:r>
            <a:r>
              <a:rPr lang="en-US" dirty="0" err="1"/>
              <a:t>negação</a:t>
            </a:r>
            <a:r>
              <a:rPr lang="en-US" dirty="0"/>
              <a:t> de </a:t>
            </a:r>
            <a:r>
              <a:rPr lang="en-US" dirty="0" err="1"/>
              <a:t>serviço</a:t>
            </a:r>
            <a:r>
              <a:rPr lang="en-US" dirty="0"/>
              <a:t> (</a:t>
            </a:r>
            <a:r>
              <a:rPr lang="en-US" dirty="0" err="1"/>
              <a:t>DoS</a:t>
            </a:r>
            <a:r>
              <a:rPr lang="en-US" dirty="0"/>
              <a:t>).</a:t>
            </a:r>
          </a:p>
        </p:txBody>
      </p:sp>
      <p:sp>
        <p:nvSpPr>
          <p:cNvPr id="44" name="TextBox 43">
            <a:extLst>
              <a:ext uri="{FF2B5EF4-FFF2-40B4-BE49-F238E27FC236}">
                <a16:creationId xmlns:a16="http://schemas.microsoft.com/office/drawing/2014/main" id="{997E757A-3FAD-1C5E-B78D-342B8C63AF17}"/>
              </a:ext>
            </a:extLst>
          </p:cNvPr>
          <p:cNvSpPr txBox="1"/>
          <p:nvPr/>
        </p:nvSpPr>
        <p:spPr>
          <a:xfrm>
            <a:off x="861409" y="527944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45" name="Text Placeholder 17">
            <a:extLst>
              <a:ext uri="{FF2B5EF4-FFF2-40B4-BE49-F238E27FC236}">
                <a16:creationId xmlns:a16="http://schemas.microsoft.com/office/drawing/2014/main" id="{8FAA6243-ABCA-1CA4-D2D6-A815BA9B9205}"/>
              </a:ext>
            </a:extLst>
          </p:cNvPr>
          <p:cNvSpPr txBox="1">
            <a:spLocks/>
          </p:cNvSpPr>
          <p:nvPr/>
        </p:nvSpPr>
        <p:spPr>
          <a:xfrm>
            <a:off x="1437444" y="6868708"/>
            <a:ext cx="215452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Informações</a:t>
            </a:r>
            <a:r>
              <a:rPr lang="en-US" b="1" dirty="0">
                <a:solidFill>
                  <a:srgbClr val="F79037"/>
                </a:solidFill>
              </a:rPr>
              <a:t> </a:t>
            </a:r>
            <a:r>
              <a:rPr lang="en-US" b="1" dirty="0" err="1">
                <a:solidFill>
                  <a:srgbClr val="F79037"/>
                </a:solidFill>
              </a:rPr>
              <a:t>aumentadas</a:t>
            </a:r>
            <a:endParaRPr lang="en-US" b="1" dirty="0">
              <a:solidFill>
                <a:srgbClr val="F79037"/>
              </a:solidFill>
            </a:endParaRPr>
          </a:p>
          <a:p>
            <a:pPr algn="l"/>
            <a:r>
              <a:rPr lang="en-US" dirty="0" err="1"/>
              <a:t>À</a:t>
            </a:r>
            <a:r>
              <a:rPr lang="en-US" dirty="0"/>
              <a:t> </a:t>
            </a:r>
            <a:r>
              <a:rPr lang="en-US" dirty="0" err="1"/>
              <a:t>medida</a:t>
            </a:r>
            <a:r>
              <a:rPr lang="en-US" dirty="0"/>
              <a:t> </a:t>
            </a:r>
            <a:r>
              <a:rPr lang="en-US" dirty="0" err="1"/>
              <a:t>que</a:t>
            </a:r>
            <a:r>
              <a:rPr lang="en-US" dirty="0"/>
              <a:t> </a:t>
            </a:r>
            <a:r>
              <a:rPr lang="en-US" dirty="0" err="1"/>
              <a:t>mais</a:t>
            </a:r>
            <a:r>
              <a:rPr lang="en-US" dirty="0"/>
              <a:t> </a:t>
            </a:r>
            <a:r>
              <a:rPr lang="en-US" dirty="0" err="1"/>
              <a:t>produtos</a:t>
            </a:r>
            <a:r>
              <a:rPr lang="en-US" dirty="0"/>
              <a:t> se </a:t>
            </a:r>
            <a:r>
              <a:rPr lang="en-US" dirty="0" err="1"/>
              <a:t>conectam</a:t>
            </a:r>
            <a:r>
              <a:rPr lang="en-US" dirty="0"/>
              <a:t> </a:t>
            </a:r>
            <a:r>
              <a:rPr lang="en-US" dirty="0" err="1"/>
              <a:t>à</a:t>
            </a:r>
            <a:r>
              <a:rPr lang="en-US" dirty="0"/>
              <a:t> Internet, </a:t>
            </a:r>
            <a:r>
              <a:rPr lang="en-US" dirty="0" err="1"/>
              <a:t>conjuntos</a:t>
            </a:r>
            <a:r>
              <a:rPr lang="en-US" dirty="0"/>
              <a:t> de dados </a:t>
            </a:r>
            <a:r>
              <a:rPr lang="en-US" dirty="0" err="1"/>
              <a:t>maiores</a:t>
            </a:r>
            <a:r>
              <a:rPr lang="en-US" dirty="0"/>
              <a:t> </a:t>
            </a:r>
            <a:r>
              <a:rPr lang="en-US" dirty="0" err="1"/>
              <a:t>fornecem</a:t>
            </a:r>
            <a:r>
              <a:rPr lang="en-US" dirty="0"/>
              <a:t> </a:t>
            </a:r>
            <a:r>
              <a:rPr lang="en-US" dirty="0" err="1"/>
              <a:t>aos</a:t>
            </a:r>
            <a:r>
              <a:rPr lang="en-US" dirty="0"/>
              <a:t> </a:t>
            </a:r>
            <a:r>
              <a:rPr lang="en-US" dirty="0" err="1"/>
              <a:t>algoritmos</a:t>
            </a:r>
            <a:r>
              <a:rPr lang="en-US" dirty="0"/>
              <a:t> </a:t>
            </a:r>
            <a:r>
              <a:rPr lang="en-US" dirty="0" err="1"/>
              <a:t>mais</a:t>
            </a:r>
            <a:r>
              <a:rPr lang="en-US" dirty="0"/>
              <a:t> </a:t>
            </a:r>
            <a:r>
              <a:rPr lang="en-US" dirty="0" err="1"/>
              <a:t>informações</a:t>
            </a:r>
            <a:r>
              <a:rPr lang="en-US" dirty="0"/>
              <a:t> </a:t>
            </a:r>
            <a:r>
              <a:rPr lang="en-US" dirty="0" err="1"/>
              <a:t>para</a:t>
            </a:r>
            <a:r>
              <a:rPr lang="en-US" dirty="0"/>
              <a:t> </a:t>
            </a:r>
            <a:r>
              <a:rPr lang="en-US" dirty="0" err="1"/>
              <a:t>analisar</a:t>
            </a:r>
            <a:r>
              <a:rPr lang="en-US" dirty="0"/>
              <a:t>. </a:t>
            </a:r>
            <a:r>
              <a:rPr lang="en-US" dirty="0" err="1"/>
              <a:t>Isso</a:t>
            </a:r>
            <a:r>
              <a:rPr lang="en-US" dirty="0"/>
              <a:t> </a:t>
            </a:r>
            <a:r>
              <a:rPr lang="en-US" dirty="0" err="1"/>
              <a:t>pode</a:t>
            </a:r>
            <a:r>
              <a:rPr lang="en-US" dirty="0"/>
              <a:t> </a:t>
            </a:r>
            <a:r>
              <a:rPr lang="en-US" dirty="0" err="1"/>
              <a:t>ajudá</a:t>
            </a:r>
            <a:r>
              <a:rPr lang="en-US" dirty="0"/>
              <a:t>-los a </a:t>
            </a:r>
            <a:r>
              <a:rPr lang="en-US" dirty="0" err="1"/>
              <a:t>fornecer</a:t>
            </a:r>
            <a:r>
              <a:rPr lang="en-US" dirty="0"/>
              <a:t> </a:t>
            </a:r>
            <a:r>
              <a:rPr lang="en-US" dirty="0" err="1"/>
              <a:t>informações</a:t>
            </a:r>
            <a:r>
              <a:rPr lang="en-US" dirty="0"/>
              <a:t> </a:t>
            </a:r>
            <a:r>
              <a:rPr lang="en-US" dirty="0" err="1"/>
              <a:t>mais</a:t>
            </a:r>
            <a:r>
              <a:rPr lang="en-US" dirty="0"/>
              <a:t> </a:t>
            </a:r>
            <a:r>
              <a:rPr lang="en-US" dirty="0" err="1"/>
              <a:t>precisas</a:t>
            </a:r>
            <a:r>
              <a:rPr lang="en-US" dirty="0"/>
              <a:t> </a:t>
            </a:r>
            <a:r>
              <a:rPr lang="en-US" dirty="0" err="1"/>
              <a:t>que</a:t>
            </a:r>
            <a:r>
              <a:rPr lang="en-US" dirty="0"/>
              <a:t> </a:t>
            </a:r>
            <a:r>
              <a:rPr lang="en-US" dirty="0" err="1"/>
              <a:t>atendam</a:t>
            </a:r>
            <a:r>
              <a:rPr lang="en-US" dirty="0"/>
              <a:t> </a:t>
            </a:r>
            <a:r>
              <a:rPr lang="en-US" dirty="0" err="1"/>
              <a:t>às</a:t>
            </a:r>
            <a:r>
              <a:rPr lang="en-US" dirty="0"/>
              <a:t> </a:t>
            </a:r>
            <a:r>
              <a:rPr lang="en-US" dirty="0" err="1"/>
              <a:t>necessidades</a:t>
            </a:r>
            <a:r>
              <a:rPr lang="en-US" dirty="0"/>
              <a:t> </a:t>
            </a:r>
            <a:r>
              <a:rPr lang="en-US" dirty="0" err="1"/>
              <a:t>específicas</a:t>
            </a:r>
            <a:r>
              <a:rPr lang="en-US" dirty="0"/>
              <a:t> de </a:t>
            </a:r>
            <a:r>
              <a:rPr lang="en-US" dirty="0" err="1"/>
              <a:t>cada</a:t>
            </a:r>
            <a:r>
              <a:rPr lang="en-US" dirty="0"/>
              <a:t> </a:t>
            </a:r>
            <a:r>
              <a:rPr lang="en-US" dirty="0" err="1"/>
              <a:t>usuário</a:t>
            </a:r>
            <a:r>
              <a:rPr lang="en-US" dirty="0"/>
              <a:t>.</a:t>
            </a:r>
          </a:p>
        </p:txBody>
      </p:sp>
      <p:sp>
        <p:nvSpPr>
          <p:cNvPr id="46" name="TextBox 45">
            <a:extLst>
              <a:ext uri="{FF2B5EF4-FFF2-40B4-BE49-F238E27FC236}">
                <a16:creationId xmlns:a16="http://schemas.microsoft.com/office/drawing/2014/main" id="{02DD317B-1F07-2341-4869-2E55ACCF44DF}"/>
              </a:ext>
            </a:extLst>
          </p:cNvPr>
          <p:cNvSpPr txBox="1"/>
          <p:nvPr/>
        </p:nvSpPr>
        <p:spPr>
          <a:xfrm>
            <a:off x="873284" y="6705289"/>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7006863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138</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rPr>
              <a:t>Como a </a:t>
            </a:r>
            <a:r>
              <a:rPr lang="en-US" sz="1100" b="1" dirty="0" err="1">
                <a:solidFill>
                  <a:srgbClr val="F79037"/>
                </a:solidFill>
                <a:latin typeface="Calibri" panose="020F0502020204030204" pitchFamily="34" charset="0"/>
              </a:rPr>
              <a:t>criptografia</a:t>
            </a:r>
            <a:r>
              <a:rPr lang="en-US" sz="1100" b="1" dirty="0">
                <a:solidFill>
                  <a:srgbClr val="F79037"/>
                </a:solidFill>
                <a:latin typeface="Calibri" panose="020F0502020204030204" pitchFamily="34" charset="0"/>
              </a:rPr>
              <a:t> se </a:t>
            </a:r>
            <a:r>
              <a:rPr lang="en-US" sz="1100" b="1" dirty="0" err="1">
                <a:solidFill>
                  <a:srgbClr val="F79037"/>
                </a:solidFill>
                <a:latin typeface="Calibri" panose="020F0502020204030204" pitchFamily="34" charset="0"/>
              </a:rPr>
              <a:t>encaixa</a:t>
            </a:r>
            <a:r>
              <a:rPr lang="en-US" sz="1100" b="1" dirty="0">
                <a:solidFill>
                  <a:srgbClr val="F79037"/>
                </a:solidFill>
                <a:latin typeface="Calibri" panose="020F0502020204030204" pitchFamily="34" charset="0"/>
              </a:rPr>
              <a:t> </a:t>
            </a:r>
            <a:r>
              <a:rPr lang="en-US" sz="1100" b="1" dirty="0" err="1">
                <a:solidFill>
                  <a:srgbClr val="F79037"/>
                </a:solidFill>
                <a:latin typeface="Calibri" panose="020F0502020204030204" pitchFamily="34" charset="0"/>
              </a:rPr>
              <a:t>na</a:t>
            </a:r>
            <a:r>
              <a:rPr lang="en-US" sz="1100" b="1" dirty="0">
                <a:solidFill>
                  <a:srgbClr val="F79037"/>
                </a:solidFill>
                <a:latin typeface="Calibri" panose="020F0502020204030204" pitchFamily="34" charset="0"/>
              </a:rPr>
              <a:t> web3.0?</a:t>
            </a:r>
          </a:p>
          <a:p>
            <a:pPr algn="just"/>
            <a:r>
              <a:rPr lang="en-US" sz="1100" dirty="0" err="1">
                <a:latin typeface="Calibri" panose="020F0502020204030204" pitchFamily="34" charset="0"/>
              </a:rPr>
              <a:t>Blockchain</a:t>
            </a:r>
            <a:r>
              <a:rPr lang="en-US" sz="1100" dirty="0">
                <a:latin typeface="Calibri" panose="020F0502020204030204" pitchFamily="34" charset="0"/>
              </a:rPr>
              <a:t> e </a:t>
            </a:r>
            <a:r>
              <a:rPr lang="en-US" sz="1100" dirty="0" err="1">
                <a:latin typeface="Calibri" panose="020F0502020204030204" pitchFamily="34" charset="0"/>
              </a:rPr>
              <a:t>cripto</a:t>
            </a:r>
            <a:r>
              <a:rPr lang="en-US" sz="1100" dirty="0">
                <a:latin typeface="Calibri" panose="020F0502020204030204" pitchFamily="34" charset="0"/>
              </a:rPr>
              <a:t> </a:t>
            </a:r>
            <a:r>
              <a:rPr lang="en-US" sz="1100" dirty="0" err="1">
                <a:latin typeface="Calibri" panose="020F0502020204030204" pitchFamily="34" charset="0"/>
              </a:rPr>
              <a:t>desempenham</a:t>
            </a:r>
            <a:r>
              <a:rPr lang="en-US" sz="1100" dirty="0">
                <a:latin typeface="Calibri" panose="020F0502020204030204" pitchFamily="34" charset="0"/>
              </a:rPr>
              <a:t> um </a:t>
            </a:r>
            <a:r>
              <a:rPr lang="en-US" sz="1100" dirty="0" err="1">
                <a:latin typeface="Calibri" panose="020F0502020204030204" pitchFamily="34" charset="0"/>
              </a:rPr>
              <a:t>papel</a:t>
            </a:r>
            <a:r>
              <a:rPr lang="en-US" sz="1100" dirty="0">
                <a:latin typeface="Calibri" panose="020F0502020204030204" pitchFamily="34" charset="0"/>
              </a:rPr>
              <a:t> crucial </a:t>
            </a:r>
            <a:r>
              <a:rPr lang="en-US" sz="1100" dirty="0" err="1">
                <a:latin typeface="Calibri" panose="020F0502020204030204" pitchFamily="34" charset="0"/>
              </a:rPr>
              <a:t>na</a:t>
            </a:r>
            <a:r>
              <a:rPr lang="en-US" sz="1100" dirty="0">
                <a:latin typeface="Calibri" panose="020F0502020204030204" pitchFamily="34" charset="0"/>
              </a:rPr>
              <a:t> web 3.0, </a:t>
            </a:r>
            <a:r>
              <a:rPr lang="en-US" sz="1100" dirty="0" err="1">
                <a:latin typeface="Calibri" panose="020F0502020204030204" pitchFamily="34" charset="0"/>
              </a:rPr>
              <a:t>uma</a:t>
            </a:r>
            <a:r>
              <a:rPr lang="en-US" sz="1100" dirty="0">
                <a:latin typeface="Calibri" panose="020F0502020204030204" pitchFamily="34" charset="0"/>
              </a:rPr>
              <a:t> </a:t>
            </a:r>
            <a:r>
              <a:rPr lang="en-US" sz="1100" dirty="0" err="1">
                <a:latin typeface="Calibri" panose="020F0502020204030204" pitchFamily="34" charset="0"/>
              </a:rPr>
              <a:t>vez</a:t>
            </a:r>
            <a:r>
              <a:rPr lang="en-US" sz="1100" dirty="0">
                <a:latin typeface="Calibri" panose="020F0502020204030204" pitchFamily="34" charset="0"/>
              </a:rPr>
              <a:t> </a:t>
            </a:r>
            <a:r>
              <a:rPr lang="en-US" sz="1100" dirty="0" err="1">
                <a:latin typeface="Calibri" panose="020F0502020204030204" pitchFamily="34" charset="0"/>
              </a:rPr>
              <a:t>que</a:t>
            </a:r>
            <a:r>
              <a:rPr lang="en-US" sz="1100" dirty="0">
                <a:latin typeface="Calibri" panose="020F0502020204030204" pitchFamily="34" charset="0"/>
              </a:rPr>
              <a:t> as </a:t>
            </a:r>
            <a:r>
              <a:rPr lang="en-US" sz="1100" dirty="0" err="1">
                <a:latin typeface="Calibri" panose="020F0502020204030204" pitchFamily="34" charset="0"/>
              </a:rPr>
              <a:t>redes</a:t>
            </a:r>
            <a:r>
              <a:rPr lang="en-US" sz="1100" dirty="0">
                <a:latin typeface="Calibri" panose="020F0502020204030204" pitchFamily="34" charset="0"/>
              </a:rPr>
              <a:t> </a:t>
            </a:r>
            <a:r>
              <a:rPr lang="en-US" sz="1100" dirty="0" err="1">
                <a:latin typeface="Calibri" panose="020F0502020204030204" pitchFamily="34" charset="0"/>
              </a:rPr>
              <a:t>descentralizadas</a:t>
            </a:r>
            <a:r>
              <a:rPr lang="en-US" sz="1100" dirty="0">
                <a:latin typeface="Calibri" panose="020F0502020204030204" pitchFamily="34" charset="0"/>
              </a:rPr>
              <a:t> </a:t>
            </a:r>
            <a:r>
              <a:rPr lang="en-US" sz="1100" dirty="0" err="1">
                <a:latin typeface="Calibri" panose="020F0502020204030204" pitchFamily="34" charset="0"/>
              </a:rPr>
              <a:t>criam</a:t>
            </a:r>
            <a:r>
              <a:rPr lang="en-US" sz="1100" dirty="0">
                <a:latin typeface="Calibri" panose="020F0502020204030204" pitchFamily="34" charset="0"/>
              </a:rPr>
              <a:t> </a:t>
            </a:r>
            <a:r>
              <a:rPr lang="en-US" sz="1100" dirty="0" err="1">
                <a:latin typeface="Calibri" panose="020F0502020204030204" pitchFamily="34" charset="0"/>
              </a:rPr>
              <a:t>incentivos</a:t>
            </a:r>
            <a:r>
              <a:rPr lang="en-US" sz="1100" dirty="0">
                <a:latin typeface="Calibri" panose="020F0502020204030204" pitchFamily="34" charset="0"/>
              </a:rPr>
              <a:t> </a:t>
            </a:r>
            <a:r>
              <a:rPr lang="en-US" sz="1100" dirty="0" err="1">
                <a:latin typeface="Calibri" panose="020F0502020204030204" pitchFamily="34" charset="0"/>
              </a:rPr>
              <a:t>para</a:t>
            </a:r>
            <a:r>
              <a:rPr lang="en-US" sz="1100" dirty="0">
                <a:latin typeface="Calibri" panose="020F0502020204030204" pitchFamily="34" charset="0"/>
              </a:rPr>
              <a:t> </a:t>
            </a:r>
            <a:r>
              <a:rPr lang="en-US" sz="1100" dirty="0" err="1">
                <a:latin typeface="Calibri" panose="020F0502020204030204" pitchFamily="34" charset="0"/>
              </a:rPr>
              <a:t>uma</a:t>
            </a:r>
            <a:r>
              <a:rPr lang="en-US" sz="1100" dirty="0">
                <a:latin typeface="Calibri" panose="020F0502020204030204" pitchFamily="34" charset="0"/>
              </a:rPr>
              <a:t> </a:t>
            </a:r>
            <a:r>
              <a:rPr lang="en-US" sz="1100" dirty="0" err="1">
                <a:latin typeface="Calibri" panose="020F0502020204030204" pitchFamily="34" charset="0"/>
              </a:rPr>
              <a:t>propriedade</a:t>
            </a:r>
            <a:r>
              <a:rPr lang="en-US" sz="1100" dirty="0">
                <a:latin typeface="Calibri" panose="020F0502020204030204" pitchFamily="34" charset="0"/>
              </a:rPr>
              <a:t> de dados, </a:t>
            </a:r>
            <a:r>
              <a:rPr lang="en-US" sz="1100" dirty="0" err="1">
                <a:latin typeface="Calibri" panose="020F0502020204030204" pitchFamily="34" charset="0"/>
              </a:rPr>
              <a:t>governança</a:t>
            </a:r>
            <a:r>
              <a:rPr lang="en-US" sz="1100" dirty="0">
                <a:latin typeface="Calibri" panose="020F0502020204030204" pitchFamily="34" charset="0"/>
              </a:rPr>
              <a:t> e </a:t>
            </a:r>
            <a:r>
              <a:rPr lang="en-US" sz="1100" dirty="0" err="1">
                <a:latin typeface="Calibri" panose="020F0502020204030204" pitchFamily="34" charset="0"/>
              </a:rPr>
              <a:t>criação</a:t>
            </a:r>
            <a:r>
              <a:rPr lang="en-US" sz="1100" dirty="0">
                <a:latin typeface="Calibri" panose="020F0502020204030204" pitchFamily="34" charset="0"/>
              </a:rPr>
              <a:t> de </a:t>
            </a:r>
            <a:r>
              <a:rPr lang="en-US" sz="1100" dirty="0" err="1">
                <a:latin typeface="Calibri" panose="020F0502020204030204" pitchFamily="34" charset="0"/>
              </a:rPr>
              <a:t>conteúdo</a:t>
            </a:r>
            <a:r>
              <a:rPr lang="en-US" sz="1100" dirty="0">
                <a:latin typeface="Calibri" panose="020F0502020204030204" pitchFamily="34" charset="0"/>
              </a:rPr>
              <a:t> </a:t>
            </a:r>
            <a:r>
              <a:rPr lang="en-US" sz="1100" dirty="0" err="1">
                <a:latin typeface="Calibri" panose="020F0502020204030204" pitchFamily="34" charset="0"/>
              </a:rPr>
              <a:t>mais</a:t>
            </a:r>
            <a:r>
              <a:rPr lang="en-US" sz="1100" dirty="0">
                <a:latin typeface="Calibri" panose="020F0502020204030204" pitchFamily="34" charset="0"/>
              </a:rPr>
              <a:t> </a:t>
            </a:r>
            <a:r>
              <a:rPr lang="en-US" sz="1100" dirty="0" err="1">
                <a:latin typeface="Calibri" panose="020F0502020204030204" pitchFamily="34" charset="0"/>
              </a:rPr>
              <a:t>responsáveis</a:t>
            </a:r>
            <a:r>
              <a:rPr lang="en-US" sz="1100" dirty="0">
                <a:latin typeface="Calibri" panose="020F0502020204030204" pitchFamily="34" charset="0"/>
              </a:rPr>
              <a:t> </a:t>
            </a:r>
            <a:r>
              <a:rPr lang="en-US" sz="1100" dirty="0" err="1">
                <a:latin typeface="Calibri" panose="020F0502020204030204" pitchFamily="34" charset="0"/>
              </a:rPr>
              <a:t>em</a:t>
            </a:r>
            <a:r>
              <a:rPr lang="en-US" sz="1100" dirty="0">
                <a:latin typeface="Calibri" panose="020F0502020204030204" pitchFamily="34" charset="0"/>
              </a:rPr>
              <a:t> </a:t>
            </a:r>
            <a:r>
              <a:rPr lang="en-US" sz="1100" dirty="0" err="1">
                <a:latin typeface="Calibri" panose="020F0502020204030204" pitchFamily="34" charset="0"/>
              </a:rPr>
              <a:t>comparação</a:t>
            </a:r>
            <a:r>
              <a:rPr lang="en-US" sz="1100" dirty="0">
                <a:latin typeface="Calibri" panose="020F0502020204030204" pitchFamily="34" charset="0"/>
              </a:rPr>
              <a:t> com a web 2.0. </a:t>
            </a:r>
            <a:r>
              <a:rPr lang="en-US" sz="1100" dirty="0" err="1">
                <a:latin typeface="Calibri" panose="020F0502020204030204" pitchFamily="34" charset="0"/>
              </a:rPr>
              <a:t>Alguns</a:t>
            </a:r>
            <a:r>
              <a:rPr lang="en-US" sz="1100" dirty="0">
                <a:latin typeface="Calibri" panose="020F0502020204030204" pitchFamily="34" charset="0"/>
              </a:rPr>
              <a:t> dos </a:t>
            </a:r>
            <a:r>
              <a:rPr lang="en-US" sz="1100" dirty="0" err="1">
                <a:latin typeface="Calibri" panose="020F0502020204030204" pitchFamily="34" charset="0"/>
              </a:rPr>
              <a:t>aspectos</a:t>
            </a:r>
            <a:r>
              <a:rPr lang="en-US" sz="1100" dirty="0">
                <a:latin typeface="Calibri" panose="020F0502020204030204" pitchFamily="34" charset="0"/>
              </a:rPr>
              <a:t> </a:t>
            </a:r>
            <a:r>
              <a:rPr lang="en-US" sz="1100" dirty="0" err="1">
                <a:latin typeface="Calibri" panose="020F0502020204030204" pitchFamily="34" charset="0"/>
              </a:rPr>
              <a:t>mais</a:t>
            </a:r>
            <a:r>
              <a:rPr lang="en-US" sz="1100" dirty="0">
                <a:latin typeface="Calibri" panose="020F0502020204030204" pitchFamily="34" charset="0"/>
              </a:rPr>
              <a:t> </a:t>
            </a:r>
            <a:r>
              <a:rPr lang="en-US" sz="1100" dirty="0" err="1">
                <a:latin typeface="Calibri" panose="020F0502020204030204" pitchFamily="34" charset="0"/>
              </a:rPr>
              <a:t>relevantes</a:t>
            </a:r>
            <a:r>
              <a:rPr lang="en-US" sz="1100" dirty="0">
                <a:latin typeface="Calibri" panose="020F0502020204030204" pitchFamily="34" charset="0"/>
              </a:rPr>
              <a:t> </a:t>
            </a:r>
            <a:r>
              <a:rPr lang="en-US" sz="1100" dirty="0" err="1">
                <a:latin typeface="Calibri" panose="020F0502020204030204" pitchFamily="34" charset="0"/>
              </a:rPr>
              <a:t>para</a:t>
            </a:r>
            <a:r>
              <a:rPr lang="en-US" sz="1100" dirty="0">
                <a:latin typeface="Calibri" panose="020F0502020204030204" pitchFamily="34" charset="0"/>
              </a:rPr>
              <a:t> a Web 3.0 </a:t>
            </a:r>
            <a:r>
              <a:rPr lang="en-US" sz="1100" dirty="0" err="1">
                <a:latin typeface="Calibri" panose="020F0502020204030204" pitchFamily="34" charset="0"/>
              </a:rPr>
              <a:t>incluem</a:t>
            </a:r>
            <a:r>
              <a:rPr lang="en-US" sz="1100" dirty="0">
                <a:latin typeface="Calibri" panose="020F0502020204030204" pitchFamily="34" charset="0"/>
              </a:rPr>
              <a:t> o </a:t>
            </a:r>
            <a:r>
              <a:rPr lang="en-US" sz="1100" dirty="0" err="1">
                <a:latin typeface="Calibri" panose="020F0502020204030204" pitchFamily="34" charset="0"/>
              </a:rPr>
              <a:t>seguinte</a:t>
            </a:r>
            <a:r>
              <a:rPr lang="en-US" sz="1100" dirty="0">
                <a:latin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1" y="5968537"/>
            <a:ext cx="3260895" cy="405514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fontAlgn="base"/>
            <a:r>
              <a:rPr lang="en-US" b="1" dirty="0" err="1">
                <a:solidFill>
                  <a:srgbClr val="F79037"/>
                </a:solidFill>
                <a:ea typeface="Times New Roman" panose="02020603050405020304" pitchFamily="18" charset="0"/>
              </a:rPr>
              <a:t>Casos</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uso</a:t>
            </a:r>
            <a:r>
              <a:rPr lang="en-US" b="1" dirty="0">
                <a:solidFill>
                  <a:srgbClr val="F79037"/>
                </a:solidFill>
                <a:ea typeface="Times New Roman" panose="02020603050405020304" pitchFamily="18" charset="0"/>
              </a:rPr>
              <a:t> da Web3.0</a:t>
            </a:r>
          </a:p>
          <a:p>
            <a:pPr fontAlgn="base"/>
            <a:r>
              <a:rPr lang="en-US" dirty="0" err="1">
                <a:solidFill>
                  <a:srgbClr val="14151A"/>
                </a:solidFill>
                <a:ea typeface="Times New Roman" panose="02020603050405020304" pitchFamily="18" charset="0"/>
              </a:rPr>
              <a:t>Embora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projetos</a:t>
            </a:r>
            <a:r>
              <a:rPr lang="en-US" dirty="0">
                <a:solidFill>
                  <a:srgbClr val="14151A"/>
                </a:solidFill>
                <a:ea typeface="Times New Roman" panose="02020603050405020304" pitchFamily="18" charset="0"/>
              </a:rPr>
              <a:t> web3.0 </a:t>
            </a:r>
            <a:r>
              <a:rPr lang="en-US" dirty="0" err="1">
                <a:solidFill>
                  <a:srgbClr val="14151A"/>
                </a:solidFill>
                <a:ea typeface="Times New Roman" panose="02020603050405020304" pitchFamily="18" charset="0"/>
              </a:rPr>
              <a:t>ainda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estejam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desenvolvimento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temos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alguns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exemplos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que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já</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estão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uso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hoje</a:t>
            </a:r>
            <a:r>
              <a:rPr lang="en-US" dirty="0">
                <a:solidFill>
                  <a:srgbClr val="14151A"/>
                </a:solidFill>
                <a:ea typeface="Times New Roman" panose="02020603050405020304" pitchFamily="18" charset="0"/>
              </a:rPr>
              <a:t>:</a:t>
            </a:r>
          </a:p>
          <a:p>
            <a:pPr fontAlgn="base"/>
            <a:r>
              <a:rPr lang="en-US" dirty="0">
                <a:solidFill>
                  <a:srgbClr val="14151A"/>
                </a:solidFill>
                <a:effectLst/>
                <a:highlight>
                  <a:srgbClr val="FFFF00"/>
                </a:highlight>
                <a:ea typeface="Times New Roman" panose="02020603050405020304" pitchFamily="18" charset="0"/>
              </a:rPr>
              <a:t> </a:t>
            </a:r>
            <a:endParaRPr lang="x-none" dirty="0">
              <a:effectLst/>
              <a:ea typeface="Times New Roman" panose="02020603050405020304" pitchFamily="18" charset="0"/>
            </a:endParaRPr>
          </a:p>
          <a:p>
            <a:pPr fontAlgn="base"/>
            <a:r>
              <a:rPr lang="en-US" b="1" dirty="0" err="1">
                <a:solidFill>
                  <a:srgbClr val="F79037"/>
                </a:solidFill>
                <a:ea typeface="Times New Roman" panose="02020603050405020304" pitchFamily="18" charset="0"/>
              </a:rPr>
              <a:t>Organizações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autônomas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descentralizadas</a:t>
            </a:r>
            <a:r>
              <a:rPr lang="en-US" b="1" dirty="0">
                <a:solidFill>
                  <a:srgbClr val="F79037"/>
                </a:solidFill>
                <a:ea typeface="Times New Roman" panose="02020603050405020304" pitchFamily="18" charset="0"/>
              </a:rPr>
              <a:t> (DAOs)</a:t>
            </a:r>
          </a:p>
          <a:p>
            <a:pPr fontAlgn="base"/>
            <a:r>
              <a:rPr lang="en-US" dirty="0" err="1">
                <a:solidFill>
                  <a:srgbClr val="14151A"/>
                </a:solidFill>
                <a:ea typeface="Times New Roman" panose="02020603050405020304" pitchFamily="18" charset="0"/>
              </a:rPr>
              <a:t>Além</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possuir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os</a:t>
            </a:r>
            <a:r>
              <a:rPr lang="en-US" dirty="0">
                <a:solidFill>
                  <a:srgbClr val="14151A"/>
                </a:solidFill>
                <a:ea typeface="Times New Roman" panose="02020603050405020304" pitchFamily="18" charset="0"/>
              </a:rPr>
              <a:t> dados </a:t>
            </a:r>
            <a:r>
              <a:rPr lang="en-US" dirty="0" err="1">
                <a:solidFill>
                  <a:srgbClr val="14151A"/>
                </a:solidFill>
                <a:ea typeface="Times New Roman" panose="02020603050405020304" pitchFamily="18" charset="0"/>
              </a:rPr>
              <a:t>na</a:t>
            </a:r>
            <a:r>
              <a:rPr lang="en-US" dirty="0">
                <a:solidFill>
                  <a:srgbClr val="14151A"/>
                </a:solidFill>
                <a:ea typeface="Times New Roman" panose="02020603050405020304" pitchFamily="18" charset="0"/>
              </a:rPr>
              <a:t> web 3.0, </a:t>
            </a:r>
            <a:r>
              <a:rPr lang="en-US" dirty="0" err="1">
                <a:solidFill>
                  <a:srgbClr val="14151A"/>
                </a:solidFill>
                <a:ea typeface="Times New Roman" panose="02020603050405020304" pitchFamily="18" charset="0"/>
              </a:rPr>
              <a:t>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usuários</a:t>
            </a:r>
            <a:r>
              <a:rPr lang="en-US" dirty="0">
                <a:solidFill>
                  <a:srgbClr val="14151A"/>
                </a:solidFill>
                <a:ea typeface="Times New Roman" panose="02020603050405020304" pitchFamily="18" charset="0"/>
              </a:rPr>
              <a:t> da web 3.0 </a:t>
            </a:r>
            <a:r>
              <a:rPr lang="en-US" dirty="0" err="1">
                <a:solidFill>
                  <a:srgbClr val="14151A"/>
                </a:solidFill>
                <a:ea typeface="Times New Roman" panose="02020603050405020304" pitchFamily="18" charset="0"/>
              </a:rPr>
              <a:t>podem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possuir</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plataforma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um </a:t>
            </a:r>
            <a:r>
              <a:rPr lang="en-US" dirty="0" err="1">
                <a:solidFill>
                  <a:srgbClr val="14151A"/>
                </a:solidFill>
                <a:ea typeface="Times New Roman" panose="02020603050405020304" pitchFamily="18" charset="0"/>
              </a:rPr>
              <a:t>coletivo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usando</a:t>
            </a:r>
            <a:r>
              <a:rPr lang="en-US" dirty="0">
                <a:solidFill>
                  <a:srgbClr val="14151A"/>
                </a:solidFill>
                <a:ea typeface="Times New Roman" panose="02020603050405020304" pitchFamily="18" charset="0"/>
              </a:rPr>
              <a:t> tokens </a:t>
            </a:r>
            <a:r>
              <a:rPr lang="en-US" dirty="0" err="1">
                <a:solidFill>
                  <a:srgbClr val="14151A"/>
                </a:solidFill>
                <a:ea typeface="Times New Roman" panose="02020603050405020304" pitchFamily="18" charset="0"/>
              </a:rPr>
              <a:t>que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agem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ações</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uma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empresa</a:t>
            </a:r>
            <a:r>
              <a:rPr lang="en-US" dirty="0">
                <a:solidFill>
                  <a:srgbClr val="14151A"/>
                </a:solidFill>
                <a:ea typeface="Times New Roman" panose="02020603050405020304" pitchFamily="18" charset="0"/>
              </a:rPr>
              <a:t>. DAOs </a:t>
            </a:r>
            <a:r>
              <a:rPr lang="en-US" dirty="0" err="1">
                <a:solidFill>
                  <a:srgbClr val="14151A"/>
                </a:solidFill>
                <a:ea typeface="Times New Roman" panose="02020603050405020304" pitchFamily="18" charset="0"/>
              </a:rPr>
              <a:t>coordenam</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propriedade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descentralizada</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uma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plataforma</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tomam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decisões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sobre</a:t>
            </a:r>
            <a:r>
              <a:rPr lang="en-US" dirty="0">
                <a:solidFill>
                  <a:srgbClr val="14151A"/>
                </a:solidFill>
                <a:ea typeface="Times New Roman" panose="02020603050405020304" pitchFamily="18" charset="0"/>
              </a:rPr>
              <a:t> o </a:t>
            </a:r>
            <a:r>
              <a:rPr lang="en-US" dirty="0" err="1">
                <a:solidFill>
                  <a:srgbClr val="14151A"/>
                </a:solidFill>
                <a:ea typeface="Times New Roman" panose="02020603050405020304" pitchFamily="18" charset="0"/>
              </a:rPr>
              <a:t>seu</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futuro</a:t>
            </a:r>
            <a:r>
              <a:rPr lang="en-US" dirty="0">
                <a:solidFill>
                  <a:srgbClr val="14151A"/>
                </a:solidFill>
                <a:ea typeface="Times New Roman" panose="02020603050405020304" pitchFamily="18" charset="0"/>
              </a:rPr>
              <a:t> de forma </a:t>
            </a:r>
            <a:r>
              <a:rPr lang="en-US" dirty="0" err="1">
                <a:solidFill>
                  <a:srgbClr val="14151A"/>
                </a:solidFill>
                <a:ea typeface="Times New Roman" panose="02020603050405020304" pitchFamily="18" charset="0"/>
              </a:rPr>
              <a:t>democrática</a:t>
            </a:r>
            <a:r>
              <a:rPr lang="en-US" dirty="0">
                <a:solidFill>
                  <a:srgbClr val="14151A"/>
                </a:solidFill>
                <a:ea typeface="Times New Roman" panose="02020603050405020304" pitchFamily="18" charset="0"/>
              </a:rPr>
              <a:t>. DAOs são </a:t>
            </a:r>
            <a:r>
              <a:rPr lang="en-US" dirty="0" err="1">
                <a:solidFill>
                  <a:srgbClr val="14151A"/>
                </a:solidFill>
                <a:ea typeface="Times New Roman" panose="02020603050405020304" pitchFamily="18" charset="0"/>
              </a:rPr>
              <a:t>definidos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tecnicamente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contratos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inteligentes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acordados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que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automatizam</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tomada</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decisões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descentralizada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sobre</a:t>
            </a:r>
            <a:r>
              <a:rPr lang="en-US" dirty="0">
                <a:solidFill>
                  <a:srgbClr val="14151A"/>
                </a:solidFill>
                <a:ea typeface="Times New Roman" panose="02020603050405020304" pitchFamily="18" charset="0"/>
              </a:rPr>
              <a:t> um </a:t>
            </a:r>
            <a:r>
              <a:rPr lang="en-US" dirty="0" err="1">
                <a:solidFill>
                  <a:srgbClr val="14151A"/>
                </a:solidFill>
                <a:ea typeface="Times New Roman" panose="02020603050405020304" pitchFamily="18" charset="0"/>
              </a:rPr>
              <a:t>conjunto</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recursos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ou</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seja</a:t>
            </a:r>
            <a:r>
              <a:rPr lang="en-US" dirty="0">
                <a:solidFill>
                  <a:srgbClr val="14151A"/>
                </a:solidFill>
                <a:ea typeface="Times New Roman" panose="02020603050405020304" pitchFamily="18" charset="0"/>
              </a:rPr>
              <a:t>, tokens). </a:t>
            </a:r>
            <a:r>
              <a:rPr lang="en-US" dirty="0" err="1">
                <a:solidFill>
                  <a:srgbClr val="14151A"/>
                </a:solidFill>
                <a:ea typeface="Times New Roman" panose="02020603050405020304" pitchFamily="18" charset="0"/>
              </a:rPr>
              <a:t>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usuários</a:t>
            </a:r>
            <a:r>
              <a:rPr lang="en-US" dirty="0">
                <a:solidFill>
                  <a:srgbClr val="14151A"/>
                </a:solidFill>
                <a:ea typeface="Times New Roman" panose="02020603050405020304" pitchFamily="18" charset="0"/>
              </a:rPr>
              <a:t> com tokens </a:t>
            </a:r>
            <a:r>
              <a:rPr lang="en-US" dirty="0" err="1">
                <a:solidFill>
                  <a:srgbClr val="14151A"/>
                </a:solidFill>
                <a:ea typeface="Times New Roman" panose="02020603050405020304" pitchFamily="18" charset="0"/>
              </a:rPr>
              <a:t>votam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recursos</a:t>
            </a:r>
            <a:r>
              <a:rPr lang="en-US" dirty="0">
                <a:solidFill>
                  <a:srgbClr val="14151A"/>
                </a:solidFill>
                <a:ea typeface="Times New Roman" panose="02020603050405020304" pitchFamily="18" charset="0"/>
              </a:rPr>
              <a:t> são </a:t>
            </a:r>
            <a:r>
              <a:rPr lang="en-US" dirty="0" err="1">
                <a:solidFill>
                  <a:srgbClr val="14151A"/>
                </a:solidFill>
                <a:ea typeface="Times New Roman" panose="02020603050405020304" pitchFamily="18" charset="0"/>
              </a:rPr>
              <a:t>gastos</a:t>
            </a:r>
            <a:r>
              <a:rPr lang="en-US" dirty="0">
                <a:solidFill>
                  <a:srgbClr val="14151A"/>
                </a:solidFill>
                <a:ea typeface="Times New Roman" panose="02020603050405020304" pitchFamily="18" charset="0"/>
              </a:rPr>
              <a:t> e o </a:t>
            </a:r>
            <a:r>
              <a:rPr lang="en-US" dirty="0" err="1">
                <a:solidFill>
                  <a:srgbClr val="14151A"/>
                </a:solidFill>
                <a:ea typeface="Times New Roman" panose="02020603050405020304" pitchFamily="18" charset="0"/>
              </a:rPr>
              <a:t>código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executa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automaticamente</a:t>
            </a:r>
            <a:r>
              <a:rPr lang="en-US" dirty="0">
                <a:solidFill>
                  <a:srgbClr val="14151A"/>
                </a:solidFill>
                <a:ea typeface="Times New Roman" panose="02020603050405020304" pitchFamily="18" charset="0"/>
              </a:rPr>
              <a:t> o </a:t>
            </a:r>
            <a:r>
              <a:rPr lang="en-US" dirty="0" err="1">
                <a:solidFill>
                  <a:srgbClr val="14151A"/>
                </a:solidFill>
                <a:ea typeface="Times New Roman" panose="02020603050405020304" pitchFamily="18" charset="0"/>
              </a:rPr>
              <a:t>resultado</a:t>
            </a:r>
            <a:r>
              <a:rPr lang="en-US" dirty="0">
                <a:solidFill>
                  <a:srgbClr val="14151A"/>
                </a:solidFill>
                <a:ea typeface="Times New Roman" panose="02020603050405020304" pitchFamily="18" charset="0"/>
              </a:rPr>
              <a:t> da </a:t>
            </a:r>
            <a:r>
              <a:rPr lang="en-US" dirty="0" err="1">
                <a:solidFill>
                  <a:srgbClr val="14151A"/>
                </a:solidFill>
                <a:ea typeface="Times New Roman" panose="02020603050405020304" pitchFamily="18" charset="0"/>
              </a:rPr>
              <a:t>votação</a:t>
            </a:r>
            <a:r>
              <a:rPr lang="en-US" dirty="0">
                <a:solidFill>
                  <a:srgbClr val="14151A"/>
                </a:solidFill>
                <a:ea typeface="Times New Roman" panose="02020603050405020304" pitchFamily="18" charset="0"/>
              </a:rPr>
              <a:t>. No </a:t>
            </a:r>
            <a:r>
              <a:rPr lang="en-US" dirty="0" err="1">
                <a:solidFill>
                  <a:srgbClr val="14151A"/>
                </a:solidFill>
                <a:ea typeface="Times New Roman" panose="02020603050405020304" pitchFamily="18" charset="0"/>
              </a:rPr>
              <a:t>entanto</a:t>
            </a:r>
            <a:r>
              <a:rPr lang="en-US" dirty="0">
                <a:solidFill>
                  <a:srgbClr val="14151A"/>
                </a:solidFill>
                <a:ea typeface="Times New Roman" panose="02020603050405020304" pitchFamily="18" charset="0"/>
              </a:rPr>
              <a:t>, as </a:t>
            </a:r>
            <a:r>
              <a:rPr lang="en-US" dirty="0" err="1">
                <a:solidFill>
                  <a:srgbClr val="14151A"/>
                </a:solidFill>
                <a:ea typeface="Times New Roman" panose="02020603050405020304" pitchFamily="18" charset="0"/>
              </a:rPr>
              <a:t>pessoas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definem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erroneamente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muitas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comunidades</a:t>
            </a:r>
            <a:r>
              <a:rPr lang="en-US" dirty="0">
                <a:solidFill>
                  <a:srgbClr val="14151A"/>
                </a:solidFill>
                <a:ea typeface="Times New Roman" panose="02020603050405020304" pitchFamily="18" charset="0"/>
              </a:rPr>
              <a:t> web3.0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DAOs. </a:t>
            </a:r>
            <a:r>
              <a:rPr lang="en-US" dirty="0" err="1">
                <a:solidFill>
                  <a:srgbClr val="14151A"/>
                </a:solidFill>
                <a:ea typeface="Times New Roman" panose="02020603050405020304" pitchFamily="18" charset="0"/>
              </a:rPr>
              <a:t>Todas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essas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comunidades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têm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diferentes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níveis</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descentralização</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automação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por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código</a:t>
            </a:r>
            <a:r>
              <a:rPr lang="en-US" dirty="0">
                <a:solidFill>
                  <a:srgbClr val="14151A"/>
                </a:solidFill>
                <a:ea typeface="Times New Roman" panose="02020603050405020304" pitchFamily="18" charset="0"/>
              </a:rPr>
              <a:t>.</a:t>
            </a:r>
            <a:endParaRPr lang="x-none" dirty="0">
              <a:effectLst/>
              <a:ea typeface="Times New Roman" panose="02020603050405020304" pitchFamily="18" charset="0"/>
            </a:endParaRP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4FA09644-291E-1A4D-1951-4EE35D7D6A31}"/>
              </a:ext>
            </a:extLst>
          </p:cNvPr>
          <p:cNvSpPr txBox="1">
            <a:spLocks/>
          </p:cNvSpPr>
          <p:nvPr/>
        </p:nvSpPr>
        <p:spPr>
          <a:xfrm>
            <a:off x="1020846" y="2327633"/>
            <a:ext cx="273955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fontAlgn="base"/>
            <a:r>
              <a:rPr lang="en-US" b="1" dirty="0" err="1">
                <a:solidFill>
                  <a:srgbClr val="F79037"/>
                </a:solidFill>
                <a:ea typeface="Times New Roman" panose="02020603050405020304" pitchFamily="18" charset="0"/>
              </a:rPr>
              <a:t>Carteiras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digitais</a:t>
            </a:r>
            <a:endParaRPr lang="en-US" b="1" dirty="0">
              <a:solidFill>
                <a:srgbClr val="F79037"/>
              </a:solidFill>
              <a:ea typeface="Times New Roman" panose="02020603050405020304" pitchFamily="18" charset="0"/>
            </a:endParaRPr>
          </a:p>
          <a:p>
            <a:pPr lvl="0" algn="l" fontAlgn="base"/>
            <a:r>
              <a:rPr lang="en-US" dirty="0" err="1">
                <a:solidFill>
                  <a:srgbClr val="14151A"/>
                </a:solidFill>
                <a:ea typeface="Times New Roman" panose="02020603050405020304" pitchFamily="18" charset="0"/>
              </a:rPr>
              <a:t>Qualquer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pessoa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pode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criar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carteira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que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permite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fazer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transações</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funciona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como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identidade</a:t>
            </a:r>
            <a:r>
              <a:rPr lang="en-US" dirty="0">
                <a:solidFill>
                  <a:srgbClr val="14151A"/>
                </a:solidFill>
                <a:ea typeface="Times New Roman" panose="02020603050405020304" pitchFamily="18" charset="0"/>
              </a:rPr>
              <a:t> digital. </a:t>
            </a:r>
            <a:r>
              <a:rPr lang="en-US" dirty="0" err="1">
                <a:solidFill>
                  <a:srgbClr val="14151A"/>
                </a:solidFill>
                <a:ea typeface="Times New Roman" panose="02020603050405020304" pitchFamily="18" charset="0"/>
              </a:rPr>
              <a:t>Não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há</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necessidade</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armazenar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osdados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ou</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criar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conta</a:t>
            </a:r>
            <a:r>
              <a:rPr lang="en-US" dirty="0">
                <a:solidFill>
                  <a:srgbClr val="14151A"/>
                </a:solidFill>
                <a:ea typeface="Times New Roman" panose="02020603050405020304" pitchFamily="18" charset="0"/>
              </a:rPr>
              <a:t> com um </a:t>
            </a:r>
            <a:r>
              <a:rPr lang="en-US" dirty="0" err="1">
                <a:solidFill>
                  <a:srgbClr val="14151A"/>
                </a:solidFill>
                <a:ea typeface="Times New Roman" panose="02020603050405020304" pitchFamily="18" charset="0"/>
              </a:rPr>
              <a:t>provedor</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serviços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centralizado</a:t>
            </a:r>
            <a:r>
              <a:rPr lang="en-US" dirty="0">
                <a:solidFill>
                  <a:srgbClr val="14151A"/>
                </a:solidFill>
                <a:ea typeface="Times New Roman" panose="02020603050405020304" pitchFamily="18" charset="0"/>
              </a:rPr>
              <a:t>. O </a:t>
            </a:r>
            <a:r>
              <a:rPr lang="en-US" dirty="0" err="1">
                <a:solidFill>
                  <a:srgbClr val="14151A"/>
                </a:solidFill>
                <a:ea typeface="Times New Roman" panose="02020603050405020304" pitchFamily="18" charset="0"/>
              </a:rPr>
              <a:t>usuário</a:t>
            </a:r>
            <a:r>
              <a:rPr lang="en-US" dirty="0">
                <a:solidFill>
                  <a:srgbClr val="14151A"/>
                </a:solidFill>
                <a:ea typeface="Times New Roman" panose="02020603050405020304" pitchFamily="18" charset="0"/>
              </a:rPr>
              <a:t> tem </a:t>
            </a:r>
            <a:r>
              <a:rPr lang="en-US" dirty="0" err="1">
                <a:solidFill>
                  <a:srgbClr val="14151A"/>
                </a:solidFill>
                <a:ea typeface="Times New Roman" panose="02020603050405020304" pitchFamily="18" charset="0"/>
              </a:rPr>
              <a:t>controlo</a:t>
            </a:r>
            <a:r>
              <a:rPr lang="en-US" dirty="0">
                <a:solidFill>
                  <a:srgbClr val="14151A"/>
                </a:solidFill>
                <a:ea typeface="Times New Roman" panose="02020603050405020304" pitchFamily="18" charset="0"/>
              </a:rPr>
              <a:t> total </a:t>
            </a:r>
            <a:r>
              <a:rPr lang="en-US" dirty="0" err="1">
                <a:solidFill>
                  <a:srgbClr val="14151A"/>
                </a:solidFill>
                <a:ea typeface="Times New Roman" panose="02020603050405020304" pitchFamily="18" charset="0"/>
              </a:rPr>
              <a:t>sobre</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sua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carteira</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muitas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vezes</a:t>
            </a:r>
            <a:r>
              <a:rPr lang="en-US" dirty="0">
                <a:solidFill>
                  <a:srgbClr val="14151A"/>
                </a:solidFill>
                <a:ea typeface="Times New Roman" panose="02020603050405020304" pitchFamily="18" charset="0"/>
              </a:rPr>
              <a:t>, a </a:t>
            </a:r>
            <a:r>
              <a:rPr lang="en-US" dirty="0" err="1">
                <a:solidFill>
                  <a:srgbClr val="14151A"/>
                </a:solidFill>
                <a:ea typeface="Times New Roman" panose="02020603050405020304" pitchFamily="18" charset="0"/>
              </a:rPr>
              <a:t>mesma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carteira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pode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ser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usada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em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vários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blockchains</a:t>
            </a:r>
            <a:r>
              <a:rPr lang="en-US" dirty="0">
                <a:solidFill>
                  <a:srgbClr val="14151A"/>
                </a:solidFill>
                <a:ea typeface="Times New Roman" panose="02020603050405020304" pitchFamily="18" charset="0"/>
              </a:rPr>
              <a:t>.</a:t>
            </a:r>
            <a:endParaRPr lang="x-none" dirty="0">
              <a:effectLst/>
              <a:ea typeface="Times New Roman" panose="02020603050405020304" pitchFamily="18" charset="0"/>
            </a:endParaRPr>
          </a:p>
        </p:txBody>
      </p:sp>
      <p:sp>
        <p:nvSpPr>
          <p:cNvPr id="8" name="TextBox 7">
            <a:extLst>
              <a:ext uri="{FF2B5EF4-FFF2-40B4-BE49-F238E27FC236}">
                <a16:creationId xmlns:a16="http://schemas.microsoft.com/office/drawing/2014/main" id="{30E52113-D589-D3BF-DA11-F749870717B3}"/>
              </a:ext>
            </a:extLst>
          </p:cNvPr>
          <p:cNvSpPr txBox="1"/>
          <p:nvPr/>
        </p:nvSpPr>
        <p:spPr>
          <a:xfrm>
            <a:off x="44736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12" name="Text Placeholder 17">
            <a:extLst>
              <a:ext uri="{FF2B5EF4-FFF2-40B4-BE49-F238E27FC236}">
                <a16:creationId xmlns:a16="http://schemas.microsoft.com/office/drawing/2014/main" id="{BD9C8463-D558-2F84-3F1A-77C1B11AC200}"/>
              </a:ext>
            </a:extLst>
          </p:cNvPr>
          <p:cNvSpPr txBox="1">
            <a:spLocks/>
          </p:cNvSpPr>
          <p:nvPr/>
        </p:nvSpPr>
        <p:spPr>
          <a:xfrm>
            <a:off x="1020846" y="4252685"/>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fontAlgn="base"/>
            <a:r>
              <a:rPr lang="en-US" b="1" dirty="0" err="1">
                <a:solidFill>
                  <a:srgbClr val="F79037"/>
                </a:solidFill>
                <a:ea typeface="Times New Roman" panose="02020603050405020304" pitchFamily="18" charset="0"/>
              </a:rPr>
              <a:t>Descentralização</a:t>
            </a:r>
            <a:br>
              <a:rPr lang="en-US" dirty="0">
                <a:solidFill>
                  <a:srgbClr val="14151A"/>
                </a:solidFill>
                <a:effectLst/>
                <a:latin typeface="Calibri" panose="020F0502020204030204" pitchFamily="34" charset="0"/>
                <a:ea typeface="Times New Roman" panose="02020603050405020304" pitchFamily="18" charset="0"/>
              </a:rPr>
            </a:br>
            <a:r>
              <a:rPr lang="en-US" dirty="0">
                <a:solidFill>
                  <a:srgbClr val="14151A"/>
                </a:solidFill>
                <a:ea typeface="Times New Roman" panose="02020603050405020304" pitchFamily="18" charset="0"/>
              </a:rPr>
              <a:t>A </a:t>
            </a:r>
            <a:r>
              <a:rPr lang="en-US" dirty="0" err="1">
                <a:solidFill>
                  <a:srgbClr val="14151A"/>
                </a:solidFill>
                <a:ea typeface="Times New Roman" panose="02020603050405020304" pitchFamily="18" charset="0"/>
              </a:rPr>
              <a:t>disseminação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transparente</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informações</a:t>
            </a:r>
            <a:r>
              <a:rPr lang="en-US" dirty="0">
                <a:solidFill>
                  <a:srgbClr val="14151A"/>
                </a:solidFill>
                <a:ea typeface="Times New Roman" panose="02020603050405020304" pitchFamily="18" charset="0"/>
              </a:rPr>
              <a:t> e </a:t>
            </a:r>
            <a:r>
              <a:rPr lang="en-US" dirty="0" err="1">
                <a:solidFill>
                  <a:srgbClr val="14151A"/>
                </a:solidFill>
                <a:ea typeface="Times New Roman" panose="02020603050405020304" pitchFamily="18" charset="0"/>
              </a:rPr>
              <a:t>poder</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numa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vasta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coleção</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pessoas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é</a:t>
            </a:r>
            <a:r>
              <a:rPr lang="en-US" dirty="0">
                <a:solidFill>
                  <a:srgbClr val="14151A"/>
                </a:solidFill>
                <a:ea typeface="Times New Roman" panose="02020603050405020304" pitchFamily="18" charset="0"/>
              </a:rPr>
              <a:t> simples com o </a:t>
            </a:r>
            <a:r>
              <a:rPr lang="en-US" dirty="0" err="1">
                <a:solidFill>
                  <a:srgbClr val="14151A"/>
                </a:solidFill>
                <a:ea typeface="Times New Roman" panose="02020603050405020304" pitchFamily="18" charset="0"/>
              </a:rPr>
              <a:t>blockchain</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Isso</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contrasta</a:t>
            </a:r>
            <a:r>
              <a:rPr lang="en-US" dirty="0">
                <a:solidFill>
                  <a:srgbClr val="14151A"/>
                </a:solidFill>
                <a:ea typeface="Times New Roman" panose="02020603050405020304" pitchFamily="18" charset="0"/>
              </a:rPr>
              <a:t> com a web 2.0, </a:t>
            </a:r>
            <a:r>
              <a:rPr lang="en-US" dirty="0" err="1">
                <a:solidFill>
                  <a:srgbClr val="14151A"/>
                </a:solidFill>
                <a:ea typeface="Times New Roman" panose="02020603050405020304" pitchFamily="18" charset="0"/>
              </a:rPr>
              <a:t>onde</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grandes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gigantes</a:t>
            </a:r>
            <a:r>
              <a:rPr lang="en-US" dirty="0">
                <a:solidFill>
                  <a:srgbClr val="14151A"/>
                </a:solidFill>
                <a:ea typeface="Times New Roman" panose="02020603050405020304" pitchFamily="18" charset="0"/>
              </a:rPr>
              <a:t> da </a:t>
            </a:r>
            <a:r>
              <a:rPr lang="en-US" dirty="0" err="1">
                <a:solidFill>
                  <a:srgbClr val="14151A"/>
                </a:solidFill>
                <a:ea typeface="Times New Roman" panose="02020603050405020304" pitchFamily="18" charset="0"/>
              </a:rPr>
              <a:t>tecnologia</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dominam</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grandes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áreas</a:t>
            </a:r>
            <a:r>
              <a:rPr lang="en-US" dirty="0">
                <a:solidFill>
                  <a:srgbClr val="14151A"/>
                </a:solidFill>
                <a:ea typeface="Times New Roman" panose="02020603050405020304" pitchFamily="18" charset="0"/>
              </a:rPr>
              <a:t> de </a:t>
            </a:r>
            <a:r>
              <a:rPr lang="en-US" dirty="0" err="1">
                <a:solidFill>
                  <a:srgbClr val="14151A"/>
                </a:solidFill>
                <a:ea typeface="Times New Roman" panose="02020603050405020304" pitchFamily="18" charset="0"/>
              </a:rPr>
              <a:t>nossas</a:t>
            </a:r>
            <a:r>
              <a:rPr lang="en-US" dirty="0">
                <a:solidFill>
                  <a:srgbClr val="14151A"/>
                </a:solidFill>
                <a:ea typeface="Times New Roman" panose="02020603050405020304" pitchFamily="18" charset="0"/>
              </a:rPr>
              <a:t> </a:t>
            </a:r>
            <a:r>
              <a:rPr lang="en-US" dirty="0" err="1">
                <a:solidFill>
                  <a:srgbClr val="14151A"/>
                </a:solidFill>
                <a:ea typeface="Times New Roman" panose="02020603050405020304" pitchFamily="18" charset="0"/>
              </a:rPr>
              <a:t>vidas</a:t>
            </a:r>
            <a:r>
              <a:rPr lang="en-US" dirty="0">
                <a:solidFill>
                  <a:srgbClr val="14151A"/>
                </a:solidFill>
                <a:ea typeface="Times New Roman" panose="02020603050405020304" pitchFamily="18" charset="0"/>
              </a:rPr>
              <a:t> online.</a:t>
            </a:r>
            <a:endParaRPr lang="x-none" dirty="0">
              <a:effectLst/>
              <a:latin typeface="Times New Roman" panose="02020603050405020304" pitchFamily="18" charset="0"/>
              <a:ea typeface="Times New Roman" panose="02020603050405020304" pitchFamily="18" charset="0"/>
            </a:endParaRPr>
          </a:p>
        </p:txBody>
      </p:sp>
      <p:sp>
        <p:nvSpPr>
          <p:cNvPr id="14" name="TextBox 13">
            <a:extLst>
              <a:ext uri="{FF2B5EF4-FFF2-40B4-BE49-F238E27FC236}">
                <a16:creationId xmlns:a16="http://schemas.microsoft.com/office/drawing/2014/main" id="{684B65C8-5BAB-C48A-0033-5FBD1D50E414}"/>
              </a:ext>
            </a:extLst>
          </p:cNvPr>
          <p:cNvSpPr txBox="1"/>
          <p:nvPr/>
        </p:nvSpPr>
        <p:spPr>
          <a:xfrm>
            <a:off x="44736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5" name="Text Placeholder 17">
            <a:extLst>
              <a:ext uri="{FF2B5EF4-FFF2-40B4-BE49-F238E27FC236}">
                <a16:creationId xmlns:a16="http://schemas.microsoft.com/office/drawing/2014/main" id="{0ABF7334-C0EB-742E-036A-DE824802D120}"/>
              </a:ext>
            </a:extLst>
          </p:cNvPr>
          <p:cNvSpPr txBox="1">
            <a:spLocks/>
          </p:cNvSpPr>
          <p:nvPr/>
        </p:nvSpPr>
        <p:spPr>
          <a:xfrm>
            <a:off x="4292856" y="2294583"/>
            <a:ext cx="2982621" cy="163640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fontAlgn="base"/>
            <a:r>
              <a:rPr lang="en-US" b="1" dirty="0" err="1">
                <a:solidFill>
                  <a:srgbClr val="F79037"/>
                </a:solidFill>
                <a:ea typeface="Times New Roman" panose="02020603050405020304" pitchFamily="18" charset="0"/>
              </a:rPr>
              <a:t>Economias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digitais</a:t>
            </a:r>
            <a:endParaRPr lang="en-US" b="1" dirty="0">
              <a:solidFill>
                <a:srgbClr val="F79037"/>
              </a:solidFill>
              <a:ea typeface="Times New Roman" panose="02020603050405020304" pitchFamily="18" charset="0"/>
            </a:endParaRPr>
          </a:p>
          <a:p>
            <a:pPr lvl="0" algn="l" fontAlgn="base"/>
            <a:r>
              <a:rPr lang="en-US" dirty="0">
                <a:solidFill>
                  <a:schemeClr val="tx1"/>
                </a:solidFill>
                <a:ea typeface="Times New Roman" panose="02020603050405020304" pitchFamily="18" charset="0"/>
              </a:rPr>
              <a:t>A </a:t>
            </a:r>
            <a:r>
              <a:rPr lang="en-US" dirty="0" err="1">
                <a:solidFill>
                  <a:schemeClr val="tx1"/>
                </a:solidFill>
                <a:ea typeface="Times New Roman" panose="02020603050405020304" pitchFamily="18" charset="0"/>
              </a:rPr>
              <a:t>capacidade</a:t>
            </a:r>
            <a:r>
              <a:rPr lang="en-US" dirty="0">
                <a:solidFill>
                  <a:schemeClr val="tx1"/>
                </a:solidFill>
                <a:ea typeface="Times New Roman" panose="02020603050405020304" pitchFamily="18" charset="0"/>
              </a:rPr>
              <a:t> de </a:t>
            </a:r>
            <a:r>
              <a:rPr lang="en-US" dirty="0" err="1">
                <a:solidFill>
                  <a:schemeClr val="tx1"/>
                </a:solidFill>
                <a:ea typeface="Times New Roman" panose="02020603050405020304" pitchFamily="18" charset="0"/>
              </a:rPr>
              <a:t>possuir</a:t>
            </a:r>
            <a:r>
              <a:rPr lang="en-US" dirty="0">
                <a:solidFill>
                  <a:schemeClr val="tx1"/>
                </a:solidFill>
                <a:ea typeface="Times New Roman" panose="02020603050405020304" pitchFamily="18" charset="0"/>
              </a:rPr>
              <a:t> dados </a:t>
            </a:r>
            <a:r>
              <a:rPr lang="en-US" dirty="0" err="1">
                <a:solidFill>
                  <a:schemeClr val="tx1"/>
                </a:solidFill>
                <a:ea typeface="Times New Roman" panose="02020603050405020304" pitchFamily="18" charset="0"/>
              </a:rPr>
              <a:t>num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blockchain</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usar</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transações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descentralizadas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cria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novas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economias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digitais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Isso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permite-nos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avaliar</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negociar</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facilmente</a:t>
            </a:r>
            <a:r>
              <a:rPr lang="en-US" dirty="0">
                <a:solidFill>
                  <a:schemeClr val="tx1"/>
                </a:solidFill>
                <a:ea typeface="Times New Roman" panose="02020603050405020304" pitchFamily="18" charset="0"/>
              </a:rPr>
              <a:t> bens, </a:t>
            </a:r>
            <a:r>
              <a:rPr lang="en-US" dirty="0" err="1">
                <a:solidFill>
                  <a:schemeClr val="tx1"/>
                </a:solidFill>
                <a:ea typeface="Times New Roman" panose="02020603050405020304" pitchFamily="18" charset="0"/>
              </a:rPr>
              <a:t>serviços</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conteúdo</a:t>
            </a:r>
            <a:r>
              <a:rPr lang="en-US" dirty="0">
                <a:solidFill>
                  <a:schemeClr val="tx1"/>
                </a:solidFill>
                <a:ea typeface="Times New Roman" panose="02020603050405020304" pitchFamily="18" charset="0"/>
              </a:rPr>
              <a:t> on-line </a:t>
            </a:r>
            <a:r>
              <a:rPr lang="en-US" dirty="0" err="1">
                <a:solidFill>
                  <a:schemeClr val="tx1"/>
                </a:solidFill>
                <a:ea typeface="Times New Roman" panose="02020603050405020304" pitchFamily="18" charset="0"/>
              </a:rPr>
              <a:t>sem</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necessidade</a:t>
            </a:r>
            <a:r>
              <a:rPr lang="en-US" dirty="0">
                <a:solidFill>
                  <a:schemeClr val="tx1"/>
                </a:solidFill>
                <a:ea typeface="Times New Roman" panose="02020603050405020304" pitchFamily="18" charset="0"/>
              </a:rPr>
              <a:t> de dados </a:t>
            </a:r>
            <a:r>
              <a:rPr lang="en-US" dirty="0" err="1">
                <a:solidFill>
                  <a:schemeClr val="tx1"/>
                </a:solidFill>
                <a:ea typeface="Times New Roman" panose="02020603050405020304" pitchFamily="18" charset="0"/>
              </a:rPr>
              <a:t>bancários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ou</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pessoais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Essa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abertura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ajuda</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melhorar</a:t>
            </a:r>
            <a:r>
              <a:rPr lang="en-US" dirty="0">
                <a:solidFill>
                  <a:schemeClr val="tx1"/>
                </a:solidFill>
                <a:ea typeface="Times New Roman" panose="02020603050405020304" pitchFamily="18" charset="0"/>
              </a:rPr>
              <a:t> o </a:t>
            </a:r>
            <a:r>
              <a:rPr lang="en-US" dirty="0" err="1">
                <a:solidFill>
                  <a:schemeClr val="tx1"/>
                </a:solidFill>
                <a:ea typeface="Times New Roman" panose="02020603050405020304" pitchFamily="18" charset="0"/>
              </a:rPr>
              <a:t>acesso</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serviços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financeiros</a:t>
            </a:r>
            <a:r>
              <a:rPr lang="en-US" dirty="0">
                <a:solidFill>
                  <a:schemeClr val="tx1"/>
                </a:solidFill>
                <a:ea typeface="Times New Roman" panose="02020603050405020304" pitchFamily="18" charset="0"/>
              </a:rPr>
              <a:t> e </a:t>
            </a:r>
            <a:r>
              <a:rPr lang="en-US" dirty="0" err="1">
                <a:solidFill>
                  <a:schemeClr val="tx1"/>
                </a:solidFill>
                <a:ea typeface="Times New Roman" panose="02020603050405020304" pitchFamily="18" charset="0"/>
              </a:rPr>
              <a:t>permite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que</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usuários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comecem</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ganhar</a:t>
            </a:r>
            <a:r>
              <a:rPr lang="en-US" dirty="0">
                <a:solidFill>
                  <a:schemeClr val="tx1"/>
                </a:solidFill>
                <a:ea typeface="Times New Roman" panose="02020603050405020304" pitchFamily="18" charset="0"/>
              </a:rPr>
              <a:t> com </a:t>
            </a:r>
            <a:r>
              <a:rPr lang="en-US" dirty="0" err="1">
                <a:solidFill>
                  <a:schemeClr val="tx1"/>
                </a:solidFill>
                <a:ea typeface="Times New Roman" panose="02020603050405020304" pitchFamily="18" charset="0"/>
              </a:rPr>
              <a: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próprios</a:t>
            </a:r>
            <a:r>
              <a:rPr lang="en-US" dirty="0">
                <a:solidFill>
                  <a:schemeClr val="tx1"/>
                </a:solidFill>
                <a:ea typeface="Times New Roman" panose="02020603050405020304" pitchFamily="18" charset="0"/>
              </a:rPr>
              <a:t> dados e </a:t>
            </a:r>
            <a:r>
              <a:rPr lang="en-US" dirty="0" err="1">
                <a:solidFill>
                  <a:schemeClr val="tx1"/>
                </a:solidFill>
                <a:ea typeface="Times New Roman" panose="02020603050405020304" pitchFamily="18" charset="0"/>
              </a:rPr>
              <a:t>conteúdo</a:t>
            </a:r>
            <a:r>
              <a:rPr lang="en-US" dirty="0">
                <a:solidFill>
                  <a:schemeClr val="tx1"/>
                </a:solidFill>
                <a:ea typeface="Times New Roman" panose="02020603050405020304" pitchFamily="18" charset="0"/>
              </a:rPr>
              <a:t>.</a:t>
            </a:r>
            <a:endParaRPr lang="en-US" dirty="0">
              <a:solidFill>
                <a:schemeClr val="tx1"/>
              </a:solidFill>
              <a:effectLst/>
              <a:ea typeface="Times New Roman" panose="02020603050405020304" pitchFamily="18" charset="0"/>
            </a:endParaRPr>
          </a:p>
        </p:txBody>
      </p:sp>
      <p:sp>
        <p:nvSpPr>
          <p:cNvPr id="18" name="TextBox 17">
            <a:extLst>
              <a:ext uri="{FF2B5EF4-FFF2-40B4-BE49-F238E27FC236}">
                <a16:creationId xmlns:a16="http://schemas.microsoft.com/office/drawing/2014/main" id="{72CD7CEB-65E5-68C7-B159-554E3DDC4E3F}"/>
              </a:ext>
            </a:extLst>
          </p:cNvPr>
          <p:cNvSpPr txBox="1"/>
          <p:nvPr/>
        </p:nvSpPr>
        <p:spPr>
          <a:xfrm>
            <a:off x="3719376" y="2574379"/>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20" name="Text Placeholder 17">
            <a:extLst>
              <a:ext uri="{FF2B5EF4-FFF2-40B4-BE49-F238E27FC236}">
                <a16:creationId xmlns:a16="http://schemas.microsoft.com/office/drawing/2014/main" id="{1D4FC15A-8ED0-1D10-E6B7-E3FD166766EF}"/>
              </a:ext>
            </a:extLst>
          </p:cNvPr>
          <p:cNvSpPr txBox="1">
            <a:spLocks/>
          </p:cNvSpPr>
          <p:nvPr/>
        </p:nvSpPr>
        <p:spPr>
          <a:xfrm>
            <a:off x="4292856" y="4131499"/>
            <a:ext cx="2739551" cy="1144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l" fontAlgn="base"/>
            <a:r>
              <a:rPr lang="en-US" b="1" dirty="0" err="1">
                <a:solidFill>
                  <a:srgbClr val="F79037"/>
                </a:solidFill>
                <a:ea typeface="Times New Roman" panose="02020603050405020304" pitchFamily="18" charset="0"/>
              </a:rPr>
              <a:t>Interoperabilidade</a:t>
            </a:r>
            <a:r>
              <a:rPr lang="en-US" b="1" dirty="0">
                <a:solidFill>
                  <a:srgbClr val="F79037"/>
                </a:solidFill>
                <a:effectLst/>
                <a:latin typeface="Calibri" panose="020F0502020204030204" pitchFamily="34" charset="0"/>
                <a:ea typeface="Times New Roman" panose="02020603050405020304" pitchFamily="18" charset="0"/>
              </a:rPr>
              <a:t> </a:t>
            </a:r>
            <a:br>
              <a:rPr lang="en-US" dirty="0">
                <a:solidFill>
                  <a:schemeClr val="tx1"/>
                </a:solidFill>
                <a:effectLst/>
                <a:latin typeface="Calibri" panose="020F0502020204030204" pitchFamily="34" charset="0"/>
                <a:ea typeface="Times New Roman" panose="02020603050405020304" pitchFamily="18" charset="0"/>
              </a:rPr>
            </a:br>
            <a:r>
              <a:rPr lang="en-US" dirty="0" err="1">
                <a:solidFill>
                  <a:schemeClr val="tx1"/>
                </a:solidFill>
                <a:ea typeface="Times New Roman" panose="02020603050405020304" pitchFamily="18" charset="0"/>
              </a:rPr>
              <a: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dApps</a:t>
            </a:r>
            <a:r>
              <a:rPr lang="en-US" dirty="0">
                <a:solidFill>
                  <a:schemeClr val="tx1"/>
                </a:solidFill>
                <a:ea typeface="Times New Roman" panose="02020603050405020304" pitchFamily="18" charset="0"/>
              </a:rPr>
              <a:t> e dados on-chain </a:t>
            </a:r>
            <a:r>
              <a:rPr lang="en-US" dirty="0" err="1">
                <a:solidFill>
                  <a:schemeClr val="tx1"/>
                </a:solidFill>
                <a:ea typeface="Times New Roman" panose="02020603050405020304" pitchFamily="18" charset="0"/>
              </a:rPr>
              <a:t>estão</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tornar</a:t>
            </a:r>
            <a:r>
              <a:rPr lang="en-US" dirty="0">
                <a:solidFill>
                  <a:schemeClr val="tx1"/>
                </a:solidFill>
                <a:ea typeface="Times New Roman" panose="02020603050405020304" pitchFamily="18" charset="0"/>
              </a:rPr>
              <a:t>-se </a:t>
            </a:r>
            <a:r>
              <a:rPr lang="en-US" dirty="0" err="1">
                <a:solidFill>
                  <a:schemeClr val="tx1"/>
                </a:solidFill>
                <a:ea typeface="Times New Roman" panose="02020603050405020304" pitchFamily="18" charset="0"/>
              </a:rPr>
              <a:t>cada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vez</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mais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compatíveis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Blockchains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construídas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usando</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Máquina</a:t>
            </a:r>
            <a:r>
              <a:rPr lang="en-US" dirty="0">
                <a:solidFill>
                  <a:schemeClr val="tx1"/>
                </a:solidFill>
                <a:ea typeface="Times New Roman" panose="02020603050405020304" pitchFamily="18" charset="0"/>
              </a:rPr>
              <a:t> Virtual </a:t>
            </a:r>
            <a:r>
              <a:rPr lang="en-US" dirty="0" err="1">
                <a:solidFill>
                  <a:schemeClr val="tx1"/>
                </a:solidFill>
                <a:ea typeface="Times New Roman" panose="02020603050405020304" pitchFamily="18" charset="0"/>
              </a:rPr>
              <a:t>Ethereum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podem</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suportar</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os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DApps</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carteiras</a:t>
            </a:r>
            <a:r>
              <a:rPr lang="en-US" dirty="0">
                <a:solidFill>
                  <a:schemeClr val="tx1"/>
                </a:solidFill>
                <a:ea typeface="Times New Roman" panose="02020603050405020304" pitchFamily="18" charset="0"/>
              </a:rPr>
              <a:t> e tokens </a:t>
            </a:r>
            <a:r>
              <a:rPr lang="en-US" dirty="0" err="1">
                <a:solidFill>
                  <a:schemeClr val="tx1"/>
                </a:solidFill>
                <a:ea typeface="Times New Roman" panose="02020603050405020304" pitchFamily="18" charset="0"/>
              </a:rPr>
              <a:t>uns</a:t>
            </a:r>
            <a:r>
              <a:rPr lang="en-US" dirty="0">
                <a:solidFill>
                  <a:schemeClr val="tx1"/>
                </a:solidFill>
                <a:ea typeface="Times New Roman" panose="02020603050405020304" pitchFamily="18" charset="0"/>
              </a:rPr>
              <a:t> dos outros. </a:t>
            </a:r>
            <a:r>
              <a:rPr lang="en-US" dirty="0" err="1">
                <a:solidFill>
                  <a:schemeClr val="tx1"/>
                </a:solidFill>
                <a:ea typeface="Times New Roman" panose="02020603050405020304" pitchFamily="18" charset="0"/>
              </a:rPr>
              <a:t>Isso</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ajuda</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melhorar</a:t>
            </a:r>
            <a:r>
              <a:rPr lang="en-US" dirty="0">
                <a:solidFill>
                  <a:schemeClr val="tx1"/>
                </a:solidFill>
                <a:ea typeface="Times New Roman" panose="02020603050405020304" pitchFamily="18" charset="0"/>
              </a:rPr>
              <a:t> a </a:t>
            </a:r>
            <a:r>
              <a:rPr lang="en-US" dirty="0" err="1">
                <a:solidFill>
                  <a:schemeClr val="tx1"/>
                </a:solidFill>
                <a:ea typeface="Times New Roman" panose="02020603050405020304" pitchFamily="18" charset="0"/>
              </a:rPr>
              <a:t>onipresença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necessária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para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uma</a:t>
            </a:r>
            <a:r>
              <a:rPr lang="en-US" dirty="0">
                <a:solidFill>
                  <a:schemeClr val="tx1"/>
                </a:solidFill>
                <a:ea typeface="Times New Roman" panose="02020603050405020304" pitchFamily="18" charset="0"/>
              </a:rPr>
              <a:t> </a:t>
            </a:r>
            <a:r>
              <a:rPr lang="en-US" dirty="0" err="1">
                <a:solidFill>
                  <a:schemeClr val="tx1"/>
                </a:solidFill>
                <a:ea typeface="Times New Roman" panose="02020603050405020304" pitchFamily="18" charset="0"/>
              </a:rPr>
              <a:t>experiência</a:t>
            </a:r>
            <a:r>
              <a:rPr lang="en-US" dirty="0">
                <a:solidFill>
                  <a:schemeClr val="tx1"/>
                </a:solidFill>
                <a:ea typeface="Times New Roman" panose="02020603050405020304" pitchFamily="18" charset="0"/>
              </a:rPr>
              <a:t> web3.0 </a:t>
            </a:r>
            <a:r>
              <a:rPr lang="en-US" dirty="0" err="1">
                <a:solidFill>
                  <a:schemeClr val="tx1"/>
                </a:solidFill>
                <a:ea typeface="Times New Roman" panose="02020603050405020304" pitchFamily="18" charset="0"/>
              </a:rPr>
              <a:t>conectada</a:t>
            </a:r>
            <a:r>
              <a:rPr lang="en-US" dirty="0">
                <a:solidFill>
                  <a:schemeClr val="tx1"/>
                </a:solidFill>
                <a:ea typeface="Times New Roman" panose="02020603050405020304" pitchFamily="18" charset="0"/>
              </a:rPr>
              <a:t>.</a:t>
            </a:r>
            <a:endParaRPr lang="en-US" dirty="0">
              <a:solidFill>
                <a:schemeClr val="tx1"/>
              </a:solidFill>
              <a:effectLst/>
              <a:latin typeface="Calibri" panose="020F0502020204030204" pitchFamily="34" charset="0"/>
              <a:ea typeface="Times New Roman" panose="02020603050405020304" pitchFamily="18" charset="0"/>
            </a:endParaRPr>
          </a:p>
        </p:txBody>
      </p:sp>
      <p:sp>
        <p:nvSpPr>
          <p:cNvPr id="22" name="TextBox 21">
            <a:extLst>
              <a:ext uri="{FF2B5EF4-FFF2-40B4-BE49-F238E27FC236}">
                <a16:creationId xmlns:a16="http://schemas.microsoft.com/office/drawing/2014/main" id="{EC712CD6-6A3C-7538-D277-E1C9A4D0F53C}"/>
              </a:ext>
            </a:extLst>
          </p:cNvPr>
          <p:cNvSpPr txBox="1"/>
          <p:nvPr/>
        </p:nvSpPr>
        <p:spPr>
          <a:xfrm>
            <a:off x="3719376" y="4191423"/>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3334792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360638" y="562292"/>
            <a:ext cx="6938837" cy="5859311"/>
          </a:xfrm>
        </p:spPr>
        <p:txBody>
          <a:bodyPr numCol="2"/>
          <a:lstStyle/>
          <a:p>
            <a:pPr fontAlgn="base">
              <a:spcBef>
                <a:spcPts val="200"/>
              </a:spcBef>
            </a:pPr>
            <a:r>
              <a:rPr lang="en-US" b="1" dirty="0">
                <a:solidFill>
                  <a:srgbClr val="F79037"/>
                </a:solidFill>
                <a:ea typeface="Times New Roman" panose="02020603050405020304" pitchFamily="18" charset="0"/>
              </a:rPr>
              <a:t>Casas </a:t>
            </a:r>
            <a:r>
              <a:rPr lang="en-US" b="1" dirty="0" err="1">
                <a:solidFill>
                  <a:srgbClr val="F79037"/>
                </a:solidFill>
                <a:ea typeface="Times New Roman" panose="02020603050405020304" pitchFamily="18" charset="0"/>
              </a:rPr>
              <a:t>inteligentes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conectadas</a:t>
            </a:r>
            <a:endParaRPr lang="en-US" b="1" dirty="0">
              <a:solidFill>
                <a:srgbClr val="F79037"/>
              </a:solidFill>
              <a:ea typeface="Times New Roman" panose="02020603050405020304" pitchFamily="18" charset="0"/>
            </a:endParaRPr>
          </a:p>
          <a:p>
            <a:pPr fontAlgn="base">
              <a:spcBef>
                <a:spcPts val="200"/>
              </a:spcBef>
            </a:pPr>
            <a:r>
              <a:rPr lang="en-US" dirty="0">
                <a:ea typeface="Times New Roman" panose="02020603050405020304" pitchFamily="18" charset="0"/>
              </a:rPr>
              <a:t>Uma </a:t>
            </a:r>
            <a:r>
              <a:rPr lang="en-US" dirty="0" err="1">
                <a:ea typeface="Times New Roman" panose="02020603050405020304" pitchFamily="18" charset="0"/>
              </a:rPr>
              <a:t>característica</a:t>
            </a:r>
            <a:r>
              <a:rPr lang="en-US" dirty="0">
                <a:ea typeface="Times New Roman" panose="02020603050405020304" pitchFamily="18" charset="0"/>
              </a:rPr>
              <a:t> </a:t>
            </a:r>
            <a:r>
              <a:rPr lang="en-US" dirty="0" err="1">
                <a:ea typeface="Times New Roman" panose="02020603050405020304" pitchFamily="18" charset="0"/>
              </a:rPr>
              <a:t>chave</a:t>
            </a:r>
            <a:r>
              <a:rPr lang="en-US" dirty="0">
                <a:ea typeface="Times New Roman" panose="02020603050405020304" pitchFamily="18" charset="0"/>
              </a:rPr>
              <a:t> do web3.0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onipresença</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significa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podemos</a:t>
            </a:r>
            <a:r>
              <a:rPr lang="en-US" dirty="0">
                <a:ea typeface="Times New Roman" panose="02020603050405020304" pitchFamily="18" charset="0"/>
              </a:rPr>
              <a:t> </a:t>
            </a:r>
            <a:r>
              <a:rPr lang="en-US" dirty="0" err="1">
                <a:ea typeface="Times New Roman" panose="02020603050405020304" pitchFamily="18" charset="0"/>
              </a:rPr>
              <a:t>aceder</a:t>
            </a:r>
            <a:r>
              <a:rPr lang="en-US" dirty="0">
                <a:ea typeface="Times New Roman" panose="02020603050405020304" pitchFamily="18" charset="0"/>
              </a:rPr>
              <a:t> </a:t>
            </a:r>
            <a:r>
              <a:rPr lang="en-US" dirty="0" err="1">
                <a:ea typeface="Times New Roman" panose="02020603050405020304" pitchFamily="18" charset="0"/>
              </a:rPr>
              <a:t>aos</a:t>
            </a:r>
            <a:r>
              <a:rPr lang="en-US" dirty="0">
                <a:ea typeface="Times New Roman" panose="02020603050405020304" pitchFamily="18" charset="0"/>
              </a:rPr>
              <a:t> </a:t>
            </a:r>
            <a:r>
              <a:rPr lang="en-US" dirty="0" err="1">
                <a:ea typeface="Times New Roman" panose="02020603050405020304" pitchFamily="18" charset="0"/>
              </a:rPr>
              <a:t>nossos</a:t>
            </a:r>
            <a:r>
              <a:rPr lang="en-US" dirty="0">
                <a:ea typeface="Times New Roman" panose="02020603050405020304" pitchFamily="18" charset="0"/>
              </a:rPr>
              <a:t> dados e </a:t>
            </a:r>
            <a:r>
              <a:rPr lang="en-US" dirty="0" err="1">
                <a:ea typeface="Times New Roman" panose="02020603050405020304" pitchFamily="18" charset="0"/>
              </a:rPr>
              <a:t>serviços</a:t>
            </a:r>
            <a:r>
              <a:rPr lang="en-US" dirty="0">
                <a:ea typeface="Times New Roman" panose="02020603050405020304" pitchFamily="18" charset="0"/>
              </a:rPr>
              <a:t> online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dispositivos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sistemas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controlam</a:t>
            </a:r>
            <a:r>
              <a:rPr lang="en-US" dirty="0">
                <a:ea typeface="Times New Roman" panose="02020603050405020304" pitchFamily="18" charset="0"/>
              </a:rPr>
              <a:t> </a:t>
            </a:r>
            <a:r>
              <a:rPr lang="en-US" dirty="0" err="1">
                <a:ea typeface="Times New Roman" panose="02020603050405020304" pitchFamily="18" charset="0"/>
              </a:rPr>
              <a:t>aquecimento</a:t>
            </a:r>
            <a:r>
              <a:rPr lang="en-US" dirty="0">
                <a:ea typeface="Times New Roman" panose="02020603050405020304" pitchFamily="18" charset="0"/>
              </a:rPr>
              <a:t>, </a:t>
            </a:r>
            <a:r>
              <a:rPr lang="en-US" dirty="0" err="1">
                <a:ea typeface="Times New Roman" panose="02020603050405020304" pitchFamily="18" charset="0"/>
              </a:rPr>
              <a:t>ar</a:t>
            </a:r>
            <a:r>
              <a:rPr lang="en-US" dirty="0">
                <a:ea typeface="Times New Roman" panose="02020603050405020304" pitchFamily="18" charset="0"/>
              </a:rPr>
              <a:t> </a:t>
            </a:r>
            <a:r>
              <a:rPr lang="en-US" dirty="0" err="1">
                <a:ea typeface="Times New Roman" panose="02020603050405020304" pitchFamily="18" charset="0"/>
              </a:rPr>
              <a:t>condicionado</a:t>
            </a:r>
            <a:r>
              <a:rPr lang="en-US" dirty="0">
                <a:ea typeface="Times New Roman" panose="02020603050405020304" pitchFamily="18" charset="0"/>
              </a:rPr>
              <a:t> e </a:t>
            </a:r>
            <a:r>
              <a:rPr lang="en-US" dirty="0" err="1">
                <a:ea typeface="Times New Roman" panose="02020603050405020304" pitchFamily="18" charset="0"/>
              </a:rPr>
              <a:t>outras</a:t>
            </a:r>
            <a:r>
              <a:rPr lang="en-US" dirty="0">
                <a:ea typeface="Times New Roman" panose="02020603050405020304" pitchFamily="18" charset="0"/>
              </a:rPr>
              <a:t> </a:t>
            </a:r>
            <a:r>
              <a:rPr lang="en-US" dirty="0" err="1">
                <a:ea typeface="Times New Roman" panose="02020603050405020304" pitchFamily="18" charset="0"/>
              </a:rPr>
              <a:t>utilidades</a:t>
            </a:r>
            <a:r>
              <a:rPr lang="en-US" dirty="0">
                <a:ea typeface="Times New Roman" panose="02020603050405020304" pitchFamily="18" charset="0"/>
              </a:rPr>
              <a:t> agora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fazê</a:t>
            </a:r>
            <a:r>
              <a:rPr lang="en-US" dirty="0">
                <a:ea typeface="Times New Roman" panose="02020603050405020304" pitchFamily="18" charset="0"/>
              </a:rPr>
              <a:t>-lo de </a:t>
            </a:r>
            <a:r>
              <a:rPr lang="en-US" dirty="0" err="1">
                <a:ea typeface="Times New Roman" panose="02020603050405020304" pitchFamily="18" charset="0"/>
              </a:rPr>
              <a:t>maneira</a:t>
            </a:r>
            <a:r>
              <a:rPr lang="en-US" dirty="0">
                <a:ea typeface="Times New Roman" panose="02020603050405020304" pitchFamily="18" charset="0"/>
              </a:rPr>
              <a:t> </a:t>
            </a:r>
            <a:r>
              <a:rPr lang="en-US" dirty="0" err="1">
                <a:ea typeface="Times New Roman" panose="02020603050405020304" pitchFamily="18" charset="0"/>
              </a:rPr>
              <a:t>inteligente</a:t>
            </a:r>
            <a:r>
              <a:rPr lang="en-US" dirty="0">
                <a:ea typeface="Times New Roman" panose="02020603050405020304" pitchFamily="18" charset="0"/>
              </a:rPr>
              <a:t> e </a:t>
            </a:r>
            <a:r>
              <a:rPr lang="en-US" dirty="0" err="1">
                <a:ea typeface="Times New Roman" panose="02020603050405020304" pitchFamily="18" charset="0"/>
              </a:rPr>
              <a:t>conectada</a:t>
            </a:r>
            <a:r>
              <a:rPr lang="en-US" dirty="0">
                <a:ea typeface="Times New Roman" panose="02020603050405020304" pitchFamily="18" charset="0"/>
              </a:rPr>
              <a:t>.</a:t>
            </a:r>
          </a:p>
          <a:p>
            <a:pPr fontAlgn="base">
              <a:spcBef>
                <a:spcPts val="200"/>
              </a:spcBef>
            </a:pPr>
            <a:r>
              <a:rPr lang="en-US" b="1" dirty="0">
                <a:effectLst/>
                <a:ea typeface="Times New Roman" panose="02020603050405020304" pitchFamily="18" charset="0"/>
              </a:rPr>
              <a:t> </a:t>
            </a:r>
            <a:endParaRPr lang="x-none" b="1" dirty="0">
              <a:effectLst/>
              <a:ea typeface="Times New Roman" panose="02020603050405020304" pitchFamily="18" charset="0"/>
            </a:endParaRPr>
          </a:p>
          <a:p>
            <a:pPr fontAlgn="base">
              <a:spcBef>
                <a:spcPts val="200"/>
              </a:spcBef>
            </a:pPr>
            <a:r>
              <a:rPr lang="en-US" b="1" dirty="0" err="1">
                <a:solidFill>
                  <a:srgbClr val="F79037"/>
                </a:solidFill>
                <a:ea typeface="Times New Roman" panose="02020603050405020304" pitchFamily="18" charset="0"/>
              </a:rPr>
              <a:t>Assistentes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virtuais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Siri</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Alexa</a:t>
            </a:r>
            <a:endParaRPr lang="en-US" b="1" dirty="0">
              <a:solidFill>
                <a:srgbClr val="F79037"/>
              </a:solidFill>
              <a:ea typeface="Times New Roman" panose="02020603050405020304" pitchFamily="18" charset="0"/>
            </a:endParaRPr>
          </a:p>
          <a:p>
            <a:pPr fontAlgn="base">
              <a:spcBef>
                <a:spcPts val="200"/>
              </a:spcBef>
            </a:pPr>
            <a:r>
              <a:rPr lang="en-US" dirty="0" err="1">
                <a:ea typeface="Times New Roman" panose="02020603050405020304" pitchFamily="18" charset="0"/>
              </a:rPr>
              <a:t>Tanto</a:t>
            </a:r>
            <a:r>
              <a:rPr lang="en-US" dirty="0">
                <a:ea typeface="Times New Roman" panose="02020603050405020304" pitchFamily="18" charset="0"/>
              </a:rPr>
              <a:t> a </a:t>
            </a:r>
            <a:r>
              <a:rPr lang="en-US" dirty="0" err="1">
                <a:ea typeface="Times New Roman" panose="02020603050405020304" pitchFamily="18" charset="0"/>
              </a:rPr>
              <a:t>Siri</a:t>
            </a:r>
            <a:r>
              <a:rPr lang="en-US" dirty="0">
                <a:ea typeface="Times New Roman" panose="02020603050405020304" pitchFamily="18" charset="0"/>
              </a:rPr>
              <a:t> da Apple </a:t>
            </a:r>
            <a:r>
              <a:rPr lang="en-US" dirty="0" err="1">
                <a:ea typeface="Times New Roman" panose="02020603050405020304" pitchFamily="18" charset="0"/>
              </a:rPr>
              <a:t>quanto</a:t>
            </a:r>
            <a:r>
              <a:rPr lang="en-US" dirty="0">
                <a:ea typeface="Times New Roman" panose="02020603050405020304" pitchFamily="18" charset="0"/>
              </a:rPr>
              <a:t> a </a:t>
            </a:r>
            <a:r>
              <a:rPr lang="en-US" dirty="0" err="1">
                <a:ea typeface="Times New Roman" panose="02020603050405020304" pitchFamily="18" charset="0"/>
              </a:rPr>
              <a:t>Alexa</a:t>
            </a:r>
            <a:r>
              <a:rPr lang="en-US" dirty="0">
                <a:ea typeface="Times New Roman" panose="02020603050405020304" pitchFamily="18" charset="0"/>
              </a:rPr>
              <a:t> da Amazon </a:t>
            </a:r>
            <a:r>
              <a:rPr lang="en-US" dirty="0" err="1">
                <a:ea typeface="Times New Roman" panose="02020603050405020304" pitchFamily="18" charset="0"/>
              </a:rPr>
              <a:t>oferecem</a:t>
            </a:r>
            <a:r>
              <a:rPr lang="en-US" dirty="0">
                <a:ea typeface="Times New Roman" panose="02020603050405020304" pitchFamily="18" charset="0"/>
              </a:rPr>
              <a:t> </a:t>
            </a:r>
            <a:r>
              <a:rPr lang="en-US" dirty="0" err="1">
                <a:ea typeface="Times New Roman" panose="02020603050405020304" pitchFamily="18" charset="0"/>
              </a:rPr>
              <a:t>assistentes</a:t>
            </a:r>
            <a:r>
              <a:rPr lang="en-US" dirty="0">
                <a:ea typeface="Times New Roman" panose="02020603050405020304" pitchFamily="18" charset="0"/>
              </a:rPr>
              <a:t> </a:t>
            </a:r>
            <a:r>
              <a:rPr lang="en-US" dirty="0" err="1">
                <a:ea typeface="Times New Roman" panose="02020603050405020304" pitchFamily="18" charset="0"/>
              </a:rPr>
              <a:t>virtuais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são </a:t>
            </a:r>
            <a:r>
              <a:rPr lang="en-US" dirty="0" err="1">
                <a:ea typeface="Times New Roman" panose="02020603050405020304" pitchFamily="18" charset="0"/>
              </a:rPr>
              <a:t>interoperáveis</a:t>
            </a:r>
            <a:r>
              <a:rPr lang="en-US" dirty="0">
                <a:ea typeface="Times New Roman" panose="02020603050405020304" pitchFamily="18" charset="0"/>
              </a:rPr>
              <a:t> com web3.0. A IA e o </a:t>
            </a:r>
            <a:r>
              <a:rPr lang="en-US" dirty="0" err="1">
                <a:ea typeface="Times New Roman" panose="02020603050405020304" pitchFamily="18" charset="0"/>
              </a:rPr>
              <a:t>processamento</a:t>
            </a:r>
            <a:r>
              <a:rPr lang="en-US" dirty="0">
                <a:ea typeface="Times New Roman" panose="02020603050405020304" pitchFamily="18" charset="0"/>
              </a:rPr>
              <a:t> de </a:t>
            </a:r>
            <a:r>
              <a:rPr lang="en-US" dirty="0" err="1">
                <a:ea typeface="Times New Roman" panose="02020603050405020304" pitchFamily="18" charset="0"/>
              </a:rPr>
              <a:t>linguagem</a:t>
            </a:r>
            <a:r>
              <a:rPr lang="en-US" dirty="0">
                <a:ea typeface="Times New Roman" panose="02020603050405020304" pitchFamily="18" charset="0"/>
              </a:rPr>
              <a:t> natural </a:t>
            </a:r>
            <a:r>
              <a:rPr lang="en-US" dirty="0" err="1">
                <a:ea typeface="Times New Roman" panose="02020603050405020304" pitchFamily="18" charset="0"/>
              </a:rPr>
              <a:t>ajudam</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assistentes</a:t>
            </a:r>
            <a:r>
              <a:rPr lang="en-US" dirty="0">
                <a:ea typeface="Times New Roman" panose="02020603050405020304" pitchFamily="18" charset="0"/>
              </a:rPr>
              <a:t> a </a:t>
            </a:r>
            <a:r>
              <a:rPr lang="en-US" dirty="0" err="1">
                <a:ea typeface="Times New Roman" panose="02020603050405020304" pitchFamily="18" charset="0"/>
              </a:rPr>
              <a:t>entender</a:t>
            </a:r>
            <a:r>
              <a:rPr lang="en-US" dirty="0">
                <a:ea typeface="Times New Roman" panose="02020603050405020304" pitchFamily="18" charset="0"/>
              </a:rPr>
              <a:t> </a:t>
            </a:r>
            <a:r>
              <a:rPr lang="en-US" dirty="0" err="1">
                <a:ea typeface="Times New Roman" panose="02020603050405020304" pitchFamily="18" charset="0"/>
              </a:rPr>
              <a:t>melhor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comandos</a:t>
            </a:r>
            <a:r>
              <a:rPr lang="en-US" dirty="0">
                <a:ea typeface="Times New Roman" panose="02020603050405020304" pitchFamily="18" charset="0"/>
              </a:rPr>
              <a:t> de </a:t>
            </a:r>
            <a:r>
              <a:rPr lang="en-US" dirty="0" err="1">
                <a:ea typeface="Times New Roman" panose="02020603050405020304" pitchFamily="18" charset="0"/>
              </a:rPr>
              <a:t>voz</a:t>
            </a:r>
            <a:r>
              <a:rPr lang="en-US" dirty="0">
                <a:ea typeface="Times New Roman" panose="02020603050405020304" pitchFamily="18" charset="0"/>
              </a:rPr>
              <a:t> </a:t>
            </a:r>
            <a:r>
              <a:rPr lang="en-US" dirty="0" err="1">
                <a:ea typeface="Times New Roman" panose="02020603050405020304" pitchFamily="18" charset="0"/>
              </a:rPr>
              <a:t>humana</a:t>
            </a:r>
            <a:r>
              <a:rPr lang="en-US" dirty="0">
                <a:ea typeface="Times New Roman" panose="02020603050405020304" pitchFamily="18" charset="0"/>
              </a:rPr>
              <a:t>. </a:t>
            </a:r>
            <a:r>
              <a:rPr lang="en-US" dirty="0" err="1">
                <a:ea typeface="Times New Roman" panose="02020603050405020304" pitchFamily="18" charset="0"/>
              </a:rPr>
              <a:t>Quanto</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as </a:t>
            </a:r>
            <a:r>
              <a:rPr lang="en-US" dirty="0" err="1">
                <a:ea typeface="Times New Roman" panose="02020603050405020304" pitchFamily="18" charset="0"/>
              </a:rPr>
              <a:t>pessoas</a:t>
            </a:r>
            <a:r>
              <a:rPr lang="en-US" dirty="0">
                <a:ea typeface="Times New Roman" panose="02020603050405020304" pitchFamily="18" charset="0"/>
              </a:rPr>
              <a:t> </a:t>
            </a:r>
            <a:r>
              <a:rPr lang="en-US" dirty="0" err="1">
                <a:ea typeface="Times New Roman" panose="02020603050405020304" pitchFamily="18" charset="0"/>
              </a:rPr>
              <a:t>usam</a:t>
            </a:r>
            <a:r>
              <a:rPr lang="en-US" dirty="0">
                <a:ea typeface="Times New Roman" panose="02020603050405020304" pitchFamily="18" charset="0"/>
              </a:rPr>
              <a:t> </a:t>
            </a:r>
            <a:r>
              <a:rPr lang="en-US" dirty="0" err="1">
                <a:ea typeface="Times New Roman" panose="02020603050405020304" pitchFamily="18" charset="0"/>
              </a:rPr>
              <a:t>Siri</a:t>
            </a:r>
            <a:r>
              <a:rPr lang="en-US" dirty="0">
                <a:ea typeface="Times New Roman" panose="02020603050405020304" pitchFamily="18" charset="0"/>
              </a:rPr>
              <a:t> e </a:t>
            </a:r>
            <a:r>
              <a:rPr lang="en-US" dirty="0" err="1">
                <a:ea typeface="Times New Roman" panose="02020603050405020304" pitchFamily="18" charset="0"/>
              </a:rPr>
              <a:t>Alexa</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 IA </a:t>
            </a:r>
            <a:r>
              <a:rPr lang="en-US" dirty="0" err="1">
                <a:ea typeface="Times New Roman" panose="02020603050405020304" pitchFamily="18" charset="0"/>
              </a:rPr>
              <a:t>melhora</a:t>
            </a:r>
            <a:r>
              <a:rPr lang="en-US" dirty="0">
                <a:ea typeface="Times New Roman" panose="02020603050405020304" pitchFamily="18" charset="0"/>
              </a:rPr>
              <a:t> </a:t>
            </a:r>
            <a:r>
              <a:rPr lang="en-US" dirty="0" err="1">
                <a:ea typeface="Times New Roman" panose="02020603050405020304" pitchFamily="18" charset="0"/>
              </a:rPr>
              <a:t>suas</a:t>
            </a:r>
            <a:r>
              <a:rPr lang="en-US" dirty="0">
                <a:ea typeface="Times New Roman" panose="02020603050405020304" pitchFamily="18" charset="0"/>
              </a:rPr>
              <a:t> </a:t>
            </a:r>
            <a:r>
              <a:rPr lang="en-US" dirty="0" err="1">
                <a:ea typeface="Times New Roman" panose="02020603050405020304" pitchFamily="18" charset="0"/>
              </a:rPr>
              <a:t>recomendações</a:t>
            </a:r>
            <a:r>
              <a:rPr lang="en-US" dirty="0">
                <a:ea typeface="Times New Roman" panose="02020603050405020304" pitchFamily="18" charset="0"/>
              </a:rPr>
              <a:t> e </a:t>
            </a:r>
            <a:r>
              <a:rPr lang="en-US" dirty="0" err="1">
                <a:ea typeface="Times New Roman" panose="02020603050405020304" pitchFamily="18" charset="0"/>
              </a:rPr>
              <a:t>interações</a:t>
            </a:r>
            <a:r>
              <a:rPr lang="en-US" dirty="0">
                <a:ea typeface="Times New Roman" panose="02020603050405020304" pitchFamily="18" charset="0"/>
              </a:rPr>
              <a:t>.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torna</a:t>
            </a:r>
            <a:r>
              <a:rPr lang="en-US" dirty="0">
                <a:ea typeface="Times New Roman" panose="02020603050405020304" pitchFamily="18" charset="0"/>
              </a:rPr>
              <a:t>-o um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perfeito</a:t>
            </a:r>
            <a:r>
              <a:rPr lang="en-US" dirty="0">
                <a:ea typeface="Times New Roman" panose="02020603050405020304" pitchFamily="18" charset="0"/>
              </a:rPr>
              <a:t> de um </a:t>
            </a:r>
            <a:r>
              <a:rPr lang="en-US" dirty="0" err="1">
                <a:ea typeface="Times New Roman" panose="02020603050405020304" pitchFamily="18" charset="0"/>
              </a:rPr>
              <a:t>aplicativo</a:t>
            </a:r>
            <a:r>
              <a:rPr lang="en-US" dirty="0">
                <a:ea typeface="Times New Roman" panose="02020603050405020304" pitchFamily="18" charset="0"/>
              </a:rPr>
              <a:t> da web </a:t>
            </a:r>
            <a:r>
              <a:rPr lang="en-US" dirty="0" err="1">
                <a:ea typeface="Times New Roman" panose="02020603050405020304" pitchFamily="18" charset="0"/>
              </a:rPr>
              <a:t>semanticamente</a:t>
            </a:r>
            <a:r>
              <a:rPr lang="en-US" dirty="0">
                <a:ea typeface="Times New Roman" panose="02020603050405020304" pitchFamily="18" charset="0"/>
              </a:rPr>
              <a:t> </a:t>
            </a:r>
            <a:r>
              <a:rPr lang="en-US" dirty="0" err="1">
                <a:ea typeface="Times New Roman" panose="02020603050405020304" pitchFamily="18" charset="0"/>
              </a:rPr>
              <a:t>inteligente</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web3.0.</a:t>
            </a:r>
          </a:p>
          <a:p>
            <a:pPr fontAlgn="base">
              <a:spcBef>
                <a:spcPts val="200"/>
              </a:spcBef>
            </a:pPr>
            <a:r>
              <a:rPr lang="en-US" dirty="0">
                <a:effectLst/>
                <a:ea typeface="Times New Roman" panose="02020603050405020304" pitchFamily="18" charset="0"/>
              </a:rPr>
              <a:t> </a:t>
            </a:r>
            <a:endParaRPr lang="x-none" dirty="0">
              <a:effectLst/>
              <a:ea typeface="Times New Roman" panose="02020603050405020304" pitchFamily="18" charset="0"/>
            </a:endParaRPr>
          </a:p>
          <a:p>
            <a:pPr fontAlgn="base"/>
            <a:r>
              <a:rPr lang="en-US" b="1" dirty="0" err="1">
                <a:solidFill>
                  <a:srgbClr val="F79037"/>
                </a:solidFill>
                <a:ea typeface="Times New Roman" panose="02020603050405020304" pitchFamily="18" charset="0"/>
              </a:rPr>
              <a:t>Limitações</a:t>
            </a:r>
            <a:r>
              <a:rPr lang="en-US" b="1" dirty="0">
                <a:solidFill>
                  <a:srgbClr val="F79037"/>
                </a:solidFill>
                <a:ea typeface="Times New Roman" panose="02020603050405020304" pitchFamily="18" charset="0"/>
              </a:rPr>
              <a:t> do Web3</a:t>
            </a:r>
          </a:p>
          <a:p>
            <a:pPr fontAlgn="base"/>
            <a:r>
              <a:rPr lang="en-US" dirty="0" err="1">
                <a:ea typeface="Times New Roman" panose="02020603050405020304" pitchFamily="18" charset="0"/>
              </a:rPr>
              <a:t>Apesar</a:t>
            </a:r>
            <a:r>
              <a:rPr lang="en-US" dirty="0">
                <a:ea typeface="Times New Roman" panose="02020603050405020304" pitchFamily="18" charset="0"/>
              </a:rPr>
              <a:t> dos </a:t>
            </a:r>
            <a:r>
              <a:rPr lang="en-US" dirty="0" err="1">
                <a:ea typeface="Times New Roman" panose="02020603050405020304" pitchFamily="18" charset="0"/>
              </a:rPr>
              <a:t>inúmeros</a:t>
            </a:r>
            <a:r>
              <a:rPr lang="en-US" dirty="0">
                <a:ea typeface="Times New Roman" panose="02020603050405020304" pitchFamily="18" charset="0"/>
              </a:rPr>
              <a:t> </a:t>
            </a:r>
            <a:r>
              <a:rPr lang="en-US" dirty="0" err="1">
                <a:ea typeface="Times New Roman" panose="02020603050405020304" pitchFamily="18" charset="0"/>
              </a:rPr>
              <a:t>benefícios</a:t>
            </a:r>
            <a:r>
              <a:rPr lang="en-US" dirty="0">
                <a:ea typeface="Times New Roman" panose="02020603050405020304" pitchFamily="18" charset="0"/>
              </a:rPr>
              <a:t> da web3.0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sua</a:t>
            </a:r>
            <a:r>
              <a:rPr lang="en-US" dirty="0">
                <a:ea typeface="Times New Roman" panose="02020603050405020304" pitchFamily="18" charset="0"/>
              </a:rPr>
              <a:t> forma </a:t>
            </a:r>
            <a:r>
              <a:rPr lang="en-US" dirty="0" err="1">
                <a:ea typeface="Times New Roman" panose="02020603050405020304" pitchFamily="18" charset="0"/>
              </a:rPr>
              <a:t>atual</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certas</a:t>
            </a:r>
            <a:r>
              <a:rPr lang="en-US" dirty="0">
                <a:ea typeface="Times New Roman" panose="02020603050405020304" pitchFamily="18" charset="0"/>
              </a:rPr>
              <a:t> </a:t>
            </a:r>
            <a:r>
              <a:rPr lang="en-US" dirty="0" err="1">
                <a:ea typeface="Times New Roman" panose="02020603050405020304" pitchFamily="18" charset="0"/>
              </a:rPr>
              <a:t>limitações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ecossistema</a:t>
            </a:r>
            <a:r>
              <a:rPr lang="en-US" dirty="0">
                <a:ea typeface="Times New Roman" panose="02020603050405020304" pitchFamily="18" charset="0"/>
              </a:rPr>
              <a:t> </a:t>
            </a:r>
            <a:r>
              <a:rPr lang="en-US" dirty="0" err="1">
                <a:ea typeface="Times New Roman" panose="02020603050405020304" pitchFamily="18" charset="0"/>
              </a:rPr>
              <a:t>deve</a:t>
            </a:r>
            <a:r>
              <a:rPr lang="en-US" dirty="0">
                <a:ea typeface="Times New Roman" panose="02020603050405020304" pitchFamily="18" charset="0"/>
              </a:rPr>
              <a:t> </a:t>
            </a:r>
            <a:r>
              <a:rPr lang="en-US" dirty="0" err="1">
                <a:ea typeface="Times New Roman" panose="02020603050405020304" pitchFamily="18" charset="0"/>
              </a:rPr>
              <a:t>abordar</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floresça</a:t>
            </a:r>
            <a:r>
              <a:rPr lang="en-US" dirty="0">
                <a:ea typeface="Times New Roman" panose="02020603050405020304" pitchFamily="18" charset="0"/>
              </a:rPr>
              <a:t>:</a:t>
            </a:r>
          </a:p>
          <a:p>
            <a:pPr fontAlgn="base"/>
            <a:r>
              <a:rPr lang="en-US" dirty="0">
                <a:effectLst/>
                <a:highlight>
                  <a:srgbClr val="FFFF00"/>
                </a:highlight>
                <a:ea typeface="Times New Roman" panose="02020603050405020304" pitchFamily="18" charset="0"/>
              </a:rPr>
              <a:t> </a:t>
            </a:r>
            <a:endParaRPr lang="x-none" dirty="0">
              <a:effectLst/>
              <a:ea typeface="Times New Roman" panose="02020603050405020304" pitchFamily="18" charset="0"/>
            </a:endParaRPr>
          </a:p>
          <a:p>
            <a:pPr algn="just" fontAlgn="base"/>
            <a:r>
              <a:rPr lang="en-US" b="1" dirty="0" err="1">
                <a:solidFill>
                  <a:srgbClr val="F79037"/>
                </a:solidFill>
                <a:effectLst/>
                <a:ea typeface="Times New Roman" panose="02020603050405020304" pitchFamily="18" charset="0"/>
              </a:rPr>
              <a:t>Acessibilidade</a:t>
            </a:r>
            <a:endParaRPr lang="x-none" dirty="0">
              <a:solidFill>
                <a:srgbClr val="F79037"/>
              </a:solidFill>
              <a:effectLst/>
              <a:ea typeface="Times New Roman" panose="02020603050405020304" pitchFamily="18" charset="0"/>
            </a:endParaRPr>
          </a:p>
          <a:p>
            <a:pPr fontAlgn="base"/>
            <a:r>
              <a:rPr lang="en-US" dirty="0">
                <a:ea typeface="Times New Roman" panose="02020603050405020304" pitchFamily="18" charset="0"/>
              </a:rPr>
              <a:t>O Web3.0 tem </a:t>
            </a:r>
            <a:r>
              <a:rPr lang="en-US" dirty="0" err="1">
                <a:ea typeface="Times New Roman" panose="02020603050405020304" pitchFamily="18" charset="0"/>
              </a:rPr>
              <a:t>menos</a:t>
            </a:r>
            <a:r>
              <a:rPr lang="en-US" dirty="0">
                <a:ea typeface="Times New Roman" panose="02020603050405020304" pitchFamily="18" charset="0"/>
              </a:rPr>
              <a:t> </a:t>
            </a:r>
            <a:r>
              <a:rPr lang="en-US" dirty="0" err="1">
                <a:ea typeface="Times New Roman" panose="02020603050405020304" pitchFamily="18" charset="0"/>
              </a:rPr>
              <a:t>probabilidade</a:t>
            </a:r>
            <a:r>
              <a:rPr lang="en-US" dirty="0">
                <a:ea typeface="Times New Roman" panose="02020603050405020304" pitchFamily="18" charset="0"/>
              </a:rPr>
              <a:t> de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utilizado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nações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desenvolvimento</a:t>
            </a:r>
            <a:r>
              <a:rPr lang="en-US" dirty="0">
                <a:ea typeface="Times New Roman" panose="02020603050405020304" pitchFamily="18" charset="0"/>
              </a:rPr>
              <a:t> </a:t>
            </a:r>
            <a:r>
              <a:rPr lang="en-US" dirty="0" err="1">
                <a:ea typeface="Times New Roman" panose="02020603050405020304" pitchFamily="18" charset="0"/>
              </a:rPr>
              <a:t>menos</a:t>
            </a:r>
            <a:r>
              <a:rPr lang="en-US" dirty="0">
                <a:ea typeface="Times New Roman" panose="02020603050405020304" pitchFamily="18" charset="0"/>
              </a:rPr>
              <a:t> </a:t>
            </a:r>
            <a:r>
              <a:rPr lang="en-US" dirty="0" err="1">
                <a:ea typeface="Times New Roman" panose="02020603050405020304" pitchFamily="18" charset="0"/>
              </a:rPr>
              <a:t>ricas</a:t>
            </a:r>
            <a:r>
              <a:rPr lang="en-US" dirty="0">
                <a:ea typeface="Times New Roman" panose="02020603050405020304" pitchFamily="18" charset="0"/>
              </a:rPr>
              <a:t> </a:t>
            </a:r>
            <a:r>
              <a:rPr lang="en-US" dirty="0" err="1">
                <a:ea typeface="Times New Roman" panose="02020603050405020304" pitchFamily="18" charset="0"/>
              </a:rPr>
              <a:t>devido</a:t>
            </a:r>
            <a:r>
              <a:rPr lang="en-US" dirty="0">
                <a:ea typeface="Times New Roman" panose="02020603050405020304" pitchFamily="18" charset="0"/>
              </a:rPr>
              <a:t> </a:t>
            </a:r>
            <a:r>
              <a:rPr lang="en-US" dirty="0" err="1">
                <a:ea typeface="Times New Roman" panose="02020603050405020304" pitchFamily="18" charset="0"/>
              </a:rPr>
              <a:t>às</a:t>
            </a:r>
            <a:r>
              <a:rPr lang="en-US" dirty="0">
                <a:ea typeface="Times New Roman" panose="02020603050405020304" pitchFamily="18" charset="0"/>
              </a:rPr>
              <a:t> </a:t>
            </a:r>
            <a:r>
              <a:rPr lang="en-US" dirty="0" err="1">
                <a:ea typeface="Times New Roman" panose="02020603050405020304" pitchFamily="18" charset="0"/>
              </a:rPr>
              <a:t>altas</a:t>
            </a:r>
            <a:r>
              <a:rPr lang="en-US" dirty="0">
                <a:ea typeface="Times New Roman" panose="02020603050405020304" pitchFamily="18" charset="0"/>
              </a:rPr>
              <a:t> </a:t>
            </a:r>
            <a:r>
              <a:rPr lang="en-US" dirty="0" err="1">
                <a:ea typeface="Times New Roman" panose="02020603050405020304" pitchFamily="18" charset="0"/>
              </a:rPr>
              <a:t>taxas</a:t>
            </a:r>
            <a:r>
              <a:rPr lang="en-US" dirty="0">
                <a:ea typeface="Times New Roman" panose="02020603050405020304" pitchFamily="18" charset="0"/>
              </a:rPr>
              <a:t> de </a:t>
            </a:r>
            <a:r>
              <a:rPr lang="en-US" dirty="0" err="1">
                <a:ea typeface="Times New Roman" panose="02020603050405020304" pitchFamily="18" charset="0"/>
              </a:rPr>
              <a:t>transação</a:t>
            </a:r>
            <a:r>
              <a:rPr lang="en-US" dirty="0">
                <a:ea typeface="Times New Roman" panose="02020603050405020304" pitchFamily="18" charset="0"/>
              </a:rPr>
              <a:t> </a:t>
            </a:r>
            <a:r>
              <a:rPr lang="en-US" dirty="0" err="1">
                <a:ea typeface="Times New Roman" panose="02020603050405020304" pitchFamily="18" charset="0"/>
              </a:rPr>
              <a:t>exigidas</a:t>
            </a:r>
            <a:r>
              <a:rPr lang="en-US" dirty="0">
                <a:ea typeface="Times New Roman" panose="02020603050405020304" pitchFamily="18" charset="0"/>
              </a:rPr>
              <a:t>. Na </a:t>
            </a:r>
            <a:r>
              <a:rPr lang="en-US" dirty="0" err="1">
                <a:ea typeface="Times New Roman" panose="02020603050405020304" pitchFamily="18" charset="0"/>
              </a:rPr>
              <a:t>Ethereum</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desafios</a:t>
            </a:r>
            <a:r>
              <a:rPr lang="en-US" dirty="0">
                <a:ea typeface="Times New Roman" panose="02020603050405020304" pitchFamily="18" charset="0"/>
              </a:rPr>
              <a:t> </a:t>
            </a:r>
            <a:r>
              <a:rPr lang="en-US" dirty="0" err="1">
                <a:ea typeface="Times New Roman" panose="02020603050405020304" pitchFamily="18" charset="0"/>
              </a:rPr>
              <a:t>estão</a:t>
            </a:r>
            <a:r>
              <a:rPr lang="en-US" dirty="0">
                <a:ea typeface="Times New Roman" panose="02020603050405020304" pitchFamily="18" charset="0"/>
              </a:rPr>
              <a:t> a </a:t>
            </a:r>
            <a:r>
              <a:rPr lang="en-US" dirty="0" err="1">
                <a:ea typeface="Times New Roman" panose="02020603050405020304" pitchFamily="18" charset="0"/>
              </a:rPr>
              <a:t>ser</a:t>
            </a:r>
            <a:r>
              <a:rPr lang="en-US" dirty="0">
                <a:ea typeface="Times New Roman" panose="02020603050405020304" pitchFamily="18" charset="0"/>
              </a:rPr>
              <a:t> </a:t>
            </a:r>
            <a:r>
              <a:rPr lang="en-US" dirty="0" err="1">
                <a:ea typeface="Times New Roman" panose="02020603050405020304" pitchFamily="18" charset="0"/>
              </a:rPr>
              <a:t>resolvidos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meio</a:t>
            </a:r>
            <a:r>
              <a:rPr lang="en-US" dirty="0">
                <a:ea typeface="Times New Roman" panose="02020603050405020304" pitchFamily="18" charset="0"/>
              </a:rPr>
              <a:t> de </a:t>
            </a:r>
            <a:r>
              <a:rPr lang="en-US" dirty="0" err="1">
                <a:ea typeface="Times New Roman" panose="02020603050405020304" pitchFamily="18" charset="0"/>
              </a:rPr>
              <a:t>atualizações</a:t>
            </a:r>
            <a:r>
              <a:rPr lang="en-US" dirty="0">
                <a:ea typeface="Times New Roman" panose="02020603050405020304" pitchFamily="18" charset="0"/>
              </a:rPr>
              <a:t> de </a:t>
            </a:r>
            <a:r>
              <a:rPr lang="en-US" dirty="0" err="1">
                <a:ea typeface="Times New Roman" panose="02020603050405020304" pitchFamily="18" charset="0"/>
              </a:rPr>
              <a:t>rede</a:t>
            </a:r>
            <a:r>
              <a:rPr lang="en-US" dirty="0">
                <a:ea typeface="Times New Roman" panose="02020603050405020304" pitchFamily="18" charset="0"/>
              </a:rPr>
              <a:t> e </a:t>
            </a:r>
            <a:r>
              <a:rPr lang="en-US" dirty="0" err="1">
                <a:ea typeface="Times New Roman" panose="02020603050405020304" pitchFamily="18" charset="0"/>
              </a:rPr>
              <a:t>soluções</a:t>
            </a:r>
            <a:r>
              <a:rPr lang="en-US" dirty="0">
                <a:ea typeface="Times New Roman" panose="02020603050405020304" pitchFamily="18" charset="0"/>
              </a:rPr>
              <a:t> de </a:t>
            </a:r>
            <a:r>
              <a:rPr lang="en-US" dirty="0" err="1">
                <a:ea typeface="Times New Roman" panose="02020603050405020304" pitchFamily="18" charset="0"/>
              </a:rPr>
              <a:t>escalonamento</a:t>
            </a:r>
            <a:r>
              <a:rPr lang="en-US" dirty="0">
                <a:ea typeface="Times New Roman" panose="02020603050405020304" pitchFamily="18" charset="0"/>
              </a:rPr>
              <a:t> de </a:t>
            </a:r>
            <a:r>
              <a:rPr lang="en-US" dirty="0" err="1">
                <a:ea typeface="Times New Roman" panose="02020603050405020304" pitchFamily="18" charset="0"/>
              </a:rPr>
              <a:t>camada</a:t>
            </a:r>
            <a:r>
              <a:rPr lang="en-US" dirty="0">
                <a:ea typeface="Times New Roman" panose="02020603050405020304" pitchFamily="18" charset="0"/>
              </a:rPr>
              <a:t> 2. A </a:t>
            </a:r>
            <a:r>
              <a:rPr lang="en-US" dirty="0" err="1">
                <a:ea typeface="Times New Roman" panose="02020603050405020304" pitchFamily="18" charset="0"/>
              </a:rPr>
              <a:t>tecnologia</a:t>
            </a:r>
            <a:r>
              <a:rPr lang="en-US" dirty="0">
                <a:ea typeface="Times New Roman" panose="02020603050405020304" pitchFamily="18" charset="0"/>
              </a:rPr>
              <a:t> </a:t>
            </a:r>
            <a:r>
              <a:rPr lang="en-US" dirty="0" err="1">
                <a:ea typeface="Times New Roman" panose="02020603050405020304" pitchFamily="18" charset="0"/>
              </a:rPr>
              <a:t>está</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andamento</a:t>
            </a:r>
            <a:r>
              <a:rPr lang="en-US" dirty="0">
                <a:ea typeface="Times New Roman" panose="02020603050405020304" pitchFamily="18" charset="0"/>
              </a:rPr>
              <a:t>, mas </a:t>
            </a:r>
            <a:r>
              <a:rPr lang="en-US" dirty="0" err="1">
                <a:ea typeface="Times New Roman" panose="02020603050405020304" pitchFamily="18" charset="0"/>
              </a:rPr>
              <a:t>ainda</a:t>
            </a:r>
            <a:r>
              <a:rPr lang="en-US" dirty="0">
                <a:ea typeface="Times New Roman" panose="02020603050405020304" pitchFamily="18" charset="0"/>
              </a:rPr>
              <a:t> </a:t>
            </a:r>
            <a:r>
              <a:rPr lang="en-US" dirty="0" err="1">
                <a:ea typeface="Times New Roman" panose="02020603050405020304" pitchFamily="18" charset="0"/>
              </a:rPr>
              <a:t>precisa</a:t>
            </a:r>
            <a:r>
              <a:rPr lang="en-US" dirty="0">
                <a:ea typeface="Times New Roman" panose="02020603050405020304" pitchFamily="18" charset="0"/>
              </a:rPr>
              <a:t> de </a:t>
            </a:r>
            <a:r>
              <a:rPr lang="en-US" dirty="0" err="1">
                <a:ea typeface="Times New Roman" panose="02020603050405020304" pitchFamily="18" charset="0"/>
              </a:rPr>
              <a:t>níveis</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altos de </a:t>
            </a:r>
            <a:r>
              <a:rPr lang="en-US" dirty="0" err="1">
                <a:ea typeface="Times New Roman" panose="02020603050405020304" pitchFamily="18" charset="0"/>
              </a:rPr>
              <a:t>adoção</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a:t>
            </a:r>
            <a:r>
              <a:rPr lang="en-US" dirty="0" err="1">
                <a:ea typeface="Times New Roman" panose="02020603050405020304" pitchFamily="18" charset="0"/>
              </a:rPr>
              <a:t>camada</a:t>
            </a:r>
            <a:r>
              <a:rPr lang="en-US" dirty="0">
                <a:ea typeface="Times New Roman" panose="02020603050405020304" pitchFamily="18" charset="0"/>
              </a:rPr>
              <a:t> 2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tornar</a:t>
            </a:r>
            <a:r>
              <a:rPr lang="en-US" dirty="0">
                <a:ea typeface="Times New Roman" panose="02020603050405020304" pitchFamily="18" charset="0"/>
              </a:rPr>
              <a:t> a Web 3.0 </a:t>
            </a:r>
            <a:r>
              <a:rPr lang="en-US" dirty="0" err="1">
                <a:ea typeface="Times New Roman" panose="02020603050405020304" pitchFamily="18" charset="0"/>
              </a:rPr>
              <a:t>acessível</a:t>
            </a:r>
            <a:r>
              <a:rPr lang="en-US" dirty="0">
                <a:ea typeface="Times New Roman" panose="02020603050405020304" pitchFamily="18" charset="0"/>
              </a:rPr>
              <a:t> a </a:t>
            </a:r>
            <a:r>
              <a:rPr lang="en-US" dirty="0" err="1">
                <a:ea typeface="Times New Roman" panose="02020603050405020304" pitchFamily="18" charset="0"/>
              </a:rPr>
              <a:t>todos</a:t>
            </a:r>
            <a:r>
              <a:rPr lang="en-US" dirty="0">
                <a:ea typeface="Times New Roman" panose="02020603050405020304" pitchFamily="18" charset="0"/>
              </a:rPr>
              <a:t>.</a:t>
            </a:r>
            <a:r>
              <a:rPr lang="en-US" dirty="0">
                <a:effectLst/>
                <a:ea typeface="Times New Roman" panose="02020603050405020304" pitchFamily="18" charset="0"/>
              </a:rPr>
              <a:t> </a:t>
            </a:r>
          </a:p>
          <a:p>
            <a:pPr fontAlgn="base"/>
            <a:endParaRPr lang="x-none" dirty="0">
              <a:effectLst/>
              <a:ea typeface="Times New Roman" panose="02020603050405020304" pitchFamily="18" charset="0"/>
            </a:endParaRPr>
          </a:p>
          <a:p>
            <a:pPr fontAlgn="base"/>
            <a:r>
              <a:rPr lang="en-US" b="1" dirty="0" err="1">
                <a:solidFill>
                  <a:srgbClr val="F79037"/>
                </a:solidFill>
                <a:ea typeface="Times New Roman" panose="02020603050405020304" pitchFamily="18" charset="0"/>
              </a:rPr>
              <a:t>Experiência</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usuário</a:t>
            </a:r>
            <a:endParaRPr lang="en-US" b="1" dirty="0">
              <a:solidFill>
                <a:srgbClr val="F79037"/>
              </a:solidFill>
              <a:ea typeface="Times New Roman" panose="02020603050405020304" pitchFamily="18" charset="0"/>
            </a:endParaRPr>
          </a:p>
          <a:p>
            <a:pPr fontAlgn="base"/>
            <a:r>
              <a:rPr lang="en-US" dirty="0" err="1">
                <a:ea typeface="Times New Roman" panose="02020603050405020304" pitchFamily="18" charset="0"/>
              </a:rPr>
              <a:t>Atualmente</a:t>
            </a:r>
            <a:r>
              <a:rPr lang="en-US" dirty="0">
                <a:ea typeface="Times New Roman" panose="02020603050405020304" pitchFamily="18" charset="0"/>
              </a:rPr>
              <a:t>, a </a:t>
            </a:r>
            <a:r>
              <a:rPr lang="en-US" dirty="0" err="1">
                <a:ea typeface="Times New Roman" panose="02020603050405020304" pitchFamily="18" charset="0"/>
              </a:rPr>
              <a:t>barreira</a:t>
            </a:r>
            <a:r>
              <a:rPr lang="en-US" dirty="0">
                <a:ea typeface="Times New Roman" panose="02020603050405020304" pitchFamily="18" charset="0"/>
              </a:rPr>
              <a:t> </a:t>
            </a:r>
            <a:r>
              <a:rPr lang="en-US" dirty="0" err="1">
                <a:ea typeface="Times New Roman" panose="02020603050405020304" pitchFamily="18" charset="0"/>
              </a:rPr>
              <a:t>técnica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entrar</a:t>
            </a:r>
            <a:r>
              <a:rPr lang="en-US" dirty="0">
                <a:ea typeface="Times New Roman" panose="02020603050405020304" pitchFamily="18" charset="0"/>
              </a:rPr>
              <a:t> no </a:t>
            </a:r>
            <a:r>
              <a:rPr lang="en-US" dirty="0" err="1">
                <a:ea typeface="Times New Roman" panose="02020603050405020304" pitchFamily="18" charset="0"/>
              </a:rPr>
              <a:t>uso</a:t>
            </a:r>
            <a:r>
              <a:rPr lang="en-US" dirty="0">
                <a:ea typeface="Times New Roman" panose="02020603050405020304" pitchFamily="18" charset="0"/>
              </a:rPr>
              <a:t> da web 3.0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bastante</a:t>
            </a:r>
            <a:r>
              <a:rPr lang="en-US" dirty="0">
                <a:ea typeface="Times New Roman" panose="02020603050405020304" pitchFamily="18" charset="0"/>
              </a:rPr>
              <a:t> </a:t>
            </a:r>
            <a:r>
              <a:rPr lang="en-US" dirty="0" err="1">
                <a:ea typeface="Times New Roman" panose="02020603050405020304" pitchFamily="18" charset="0"/>
              </a:rPr>
              <a:t>alta</a:t>
            </a:r>
            <a:r>
              <a:rPr lang="en-US" dirty="0">
                <a:ea typeface="Times New Roman" panose="02020603050405020304" pitchFamily="18" charset="0"/>
              </a:rPr>
              <a:t>, </a:t>
            </a:r>
            <a:r>
              <a:rPr lang="en-US" dirty="0" err="1">
                <a:ea typeface="Times New Roman" panose="02020603050405020304" pitchFamily="18" charset="0"/>
              </a:rPr>
              <a:t>pois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a:t>
            </a:r>
            <a:r>
              <a:rPr lang="en-US" dirty="0" err="1">
                <a:ea typeface="Times New Roman" panose="02020603050405020304" pitchFamily="18" charset="0"/>
              </a:rPr>
              <a:t>devem</a:t>
            </a:r>
            <a:r>
              <a:rPr lang="en-US" dirty="0">
                <a:ea typeface="Times New Roman" panose="02020603050405020304" pitchFamily="18" charset="0"/>
              </a:rPr>
              <a:t> </a:t>
            </a:r>
            <a:r>
              <a:rPr lang="en-US" dirty="0" err="1">
                <a:ea typeface="Times New Roman" panose="02020603050405020304" pitchFamily="18" charset="0"/>
              </a:rPr>
              <a:t>compreender</a:t>
            </a:r>
            <a:r>
              <a:rPr lang="en-US" dirty="0">
                <a:ea typeface="Times New Roman" panose="02020603050405020304" pitchFamily="18" charset="0"/>
              </a:rPr>
              <a:t> as </a:t>
            </a:r>
            <a:r>
              <a:rPr lang="en-US" dirty="0" err="1">
                <a:ea typeface="Times New Roman" panose="02020603050405020304" pitchFamily="18" charset="0"/>
              </a:rPr>
              <a:t>questões</a:t>
            </a:r>
            <a:r>
              <a:rPr lang="en-US" dirty="0">
                <a:ea typeface="Times New Roman" panose="02020603050405020304" pitchFamily="18" charset="0"/>
              </a:rPr>
              <a:t> de </a:t>
            </a:r>
            <a:r>
              <a:rPr lang="en-US" dirty="0" err="1">
                <a:ea typeface="Times New Roman" panose="02020603050405020304" pitchFamily="18" charset="0"/>
              </a:rPr>
              <a:t>segurança</a:t>
            </a:r>
            <a:r>
              <a:rPr lang="en-US" dirty="0">
                <a:ea typeface="Times New Roman" panose="02020603050405020304" pitchFamily="18" charset="0"/>
              </a:rPr>
              <a:t>, </a:t>
            </a:r>
            <a:r>
              <a:rPr lang="en-US" dirty="0" err="1">
                <a:ea typeface="Times New Roman" panose="02020603050405020304" pitchFamily="18" charset="0"/>
              </a:rPr>
              <a:t>entender</a:t>
            </a:r>
            <a:r>
              <a:rPr lang="en-US" dirty="0">
                <a:ea typeface="Times New Roman" panose="02020603050405020304" pitchFamily="18" charset="0"/>
              </a:rPr>
              <a:t> a </a:t>
            </a:r>
            <a:r>
              <a:rPr lang="en-US" dirty="0" err="1">
                <a:ea typeface="Times New Roman" panose="02020603050405020304" pitchFamily="18" charset="0"/>
              </a:rPr>
              <a:t>documentação</a:t>
            </a:r>
            <a:r>
              <a:rPr lang="en-US" dirty="0">
                <a:ea typeface="Times New Roman" panose="02020603050405020304" pitchFamily="18" charset="0"/>
              </a:rPr>
              <a:t> </a:t>
            </a:r>
            <a:r>
              <a:rPr lang="en-US" dirty="0" err="1">
                <a:ea typeface="Times New Roman" panose="02020603050405020304" pitchFamily="18" charset="0"/>
              </a:rPr>
              <a:t>técnica</a:t>
            </a:r>
            <a:r>
              <a:rPr lang="en-US" dirty="0">
                <a:ea typeface="Times New Roman" panose="02020603050405020304" pitchFamily="18" charset="0"/>
              </a:rPr>
              <a:t> </a:t>
            </a:r>
            <a:r>
              <a:rPr lang="en-US" dirty="0" err="1">
                <a:ea typeface="Times New Roman" panose="02020603050405020304" pitchFamily="18" charset="0"/>
              </a:rPr>
              <a:t>complexa</a:t>
            </a:r>
            <a:r>
              <a:rPr lang="en-US" dirty="0">
                <a:ea typeface="Times New Roman" panose="02020603050405020304" pitchFamily="18" charset="0"/>
              </a:rPr>
              <a:t> e </a:t>
            </a:r>
            <a:r>
              <a:rPr lang="en-US" dirty="0" err="1">
                <a:ea typeface="Times New Roman" panose="02020603050405020304" pitchFamily="18" charset="0"/>
              </a:rPr>
              <a:t>navegar</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interfaces de </a:t>
            </a:r>
            <a:r>
              <a:rPr lang="en-US" dirty="0" err="1">
                <a:ea typeface="Times New Roman" panose="02020603050405020304" pitchFamily="18" charset="0"/>
              </a:rPr>
              <a:t>usuário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intuitivas</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provedores</a:t>
            </a:r>
            <a:r>
              <a:rPr lang="en-US" dirty="0">
                <a:ea typeface="Times New Roman" panose="02020603050405020304" pitchFamily="18" charset="0"/>
              </a:rPr>
              <a:t> de </a:t>
            </a:r>
            <a:r>
              <a:rPr lang="en-US" dirty="0" err="1">
                <a:ea typeface="Times New Roman" panose="02020603050405020304" pitchFamily="18" charset="0"/>
              </a:rPr>
              <a:t>carteira</a:t>
            </a:r>
            <a:r>
              <a:rPr lang="en-US" dirty="0">
                <a:ea typeface="Times New Roman" panose="02020603050405020304" pitchFamily="18" charset="0"/>
              </a:rPr>
              <a:t> </a:t>
            </a:r>
            <a:r>
              <a:rPr lang="en-US" dirty="0" err="1">
                <a:ea typeface="Times New Roman" panose="02020603050405020304" pitchFamily="18" charset="0"/>
              </a:rPr>
              <a:t>estão</a:t>
            </a:r>
            <a:r>
              <a:rPr lang="en-US" dirty="0">
                <a:ea typeface="Times New Roman" panose="02020603050405020304" pitchFamily="18" charset="0"/>
              </a:rPr>
              <a:t> a </a:t>
            </a:r>
            <a:r>
              <a:rPr lang="en-US" dirty="0" err="1">
                <a:ea typeface="Times New Roman" panose="02020603050405020304" pitchFamily="18" charset="0"/>
              </a:rPr>
              <a:t>trabalhar</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resolver </a:t>
            </a:r>
            <a:r>
              <a:rPr lang="en-US" dirty="0" err="1">
                <a:ea typeface="Times New Roman" panose="02020603050405020304" pitchFamily="18" charset="0"/>
              </a:rPr>
              <a:t>isso</a:t>
            </a:r>
            <a:r>
              <a:rPr lang="en-US" dirty="0">
                <a:ea typeface="Times New Roman" panose="02020603050405020304" pitchFamily="18" charset="0"/>
              </a:rPr>
              <a:t>, mas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progresso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a:t>
            </a:r>
          </a:p>
          <a:p>
            <a:pPr fontAlgn="base"/>
            <a:r>
              <a:rPr lang="en-US" dirty="0">
                <a:effectLst/>
                <a:highlight>
                  <a:srgbClr val="FFFF00"/>
                </a:highlight>
                <a:ea typeface="Times New Roman" panose="02020603050405020304" pitchFamily="18" charset="0"/>
              </a:rPr>
              <a:t> </a:t>
            </a:r>
            <a:endParaRPr lang="x-none" dirty="0">
              <a:effectLst/>
              <a:ea typeface="Times New Roman" panose="02020603050405020304" pitchFamily="18" charset="0"/>
            </a:endParaRPr>
          </a:p>
          <a:p>
            <a:pPr algn="just" fontAlgn="base"/>
            <a:r>
              <a:rPr lang="en-US" b="1" dirty="0" err="1">
                <a:solidFill>
                  <a:srgbClr val="F79037"/>
                </a:solidFill>
                <a:effectLst/>
                <a:ea typeface="Times New Roman" panose="02020603050405020304" pitchFamily="18" charset="0"/>
              </a:rPr>
              <a:t>Educação</a:t>
            </a:r>
            <a:endParaRPr lang="x-none" dirty="0">
              <a:solidFill>
                <a:srgbClr val="F79037"/>
              </a:solidFill>
              <a:effectLst/>
              <a:ea typeface="Times New Roman" panose="02020603050405020304" pitchFamily="18" charset="0"/>
            </a:endParaRPr>
          </a:p>
          <a:p>
            <a:pPr fontAlgn="base"/>
            <a:r>
              <a:rPr lang="en-US" dirty="0">
                <a:ea typeface="Times New Roman" panose="02020603050405020304" pitchFamily="18" charset="0"/>
              </a:rPr>
              <a:t>A Web 3.0 </a:t>
            </a:r>
            <a:r>
              <a:rPr lang="en-US" dirty="0" err="1">
                <a:ea typeface="Times New Roman" panose="02020603050405020304" pitchFamily="18" charset="0"/>
              </a:rPr>
              <a:t>introduz</a:t>
            </a:r>
            <a:r>
              <a:rPr lang="en-US" dirty="0">
                <a:ea typeface="Times New Roman" panose="02020603050405020304" pitchFamily="18" charset="0"/>
              </a:rPr>
              <a:t> </a:t>
            </a:r>
            <a:r>
              <a:rPr lang="en-US" dirty="0" err="1">
                <a:ea typeface="Times New Roman" panose="02020603050405020304" pitchFamily="18" charset="0"/>
              </a:rPr>
              <a:t>novos</a:t>
            </a:r>
            <a:r>
              <a:rPr lang="en-US" dirty="0">
                <a:ea typeface="Times New Roman" panose="02020603050405020304" pitchFamily="18" charset="0"/>
              </a:rPr>
              <a:t> </a:t>
            </a:r>
            <a:r>
              <a:rPr lang="en-US" dirty="0" err="1">
                <a:ea typeface="Times New Roman" panose="02020603050405020304" pitchFamily="18" charset="0"/>
              </a:rPr>
              <a:t>paradigmas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exigem</a:t>
            </a:r>
            <a:r>
              <a:rPr lang="en-US" dirty="0">
                <a:ea typeface="Times New Roman" panose="02020603050405020304" pitchFamily="18" charset="0"/>
              </a:rPr>
              <a:t> a </a:t>
            </a:r>
            <a:r>
              <a:rPr lang="en-US" dirty="0" err="1">
                <a:ea typeface="Times New Roman" panose="02020603050405020304" pitchFamily="18" charset="0"/>
              </a:rPr>
              <a:t>aprendizagem</a:t>
            </a:r>
            <a:r>
              <a:rPr lang="en-US" dirty="0">
                <a:ea typeface="Times New Roman" panose="02020603050405020304" pitchFamily="18" charset="0"/>
              </a:rPr>
              <a:t> de </a:t>
            </a:r>
            <a:r>
              <a:rPr lang="en-US" dirty="0" err="1">
                <a:ea typeface="Times New Roman" panose="02020603050405020304" pitchFamily="18" charset="0"/>
              </a:rPr>
              <a:t>modelos</a:t>
            </a:r>
            <a:r>
              <a:rPr lang="en-US" dirty="0">
                <a:ea typeface="Times New Roman" panose="02020603050405020304" pitchFamily="18" charset="0"/>
              </a:rPr>
              <a:t> </a:t>
            </a:r>
            <a:r>
              <a:rPr lang="en-US" dirty="0" err="1">
                <a:ea typeface="Times New Roman" panose="02020603050405020304" pitchFamily="18" charset="0"/>
              </a:rPr>
              <a:t>mentais</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dos </a:t>
            </a:r>
            <a:r>
              <a:rPr lang="en-US" dirty="0" err="1">
                <a:ea typeface="Times New Roman" panose="02020603050405020304" pitchFamily="18" charset="0"/>
              </a:rPr>
              <a:t>usados</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web 2.0. Uma </a:t>
            </a:r>
            <a:r>
              <a:rPr lang="en-US" dirty="0" err="1">
                <a:ea typeface="Times New Roman" panose="02020603050405020304" pitchFamily="18" charset="0"/>
              </a:rPr>
              <a:t>iniciativa</a:t>
            </a:r>
            <a:r>
              <a:rPr lang="en-US" dirty="0">
                <a:ea typeface="Times New Roman" panose="02020603050405020304" pitchFamily="18" charset="0"/>
              </a:rPr>
              <a:t> </a:t>
            </a:r>
            <a:r>
              <a:rPr lang="en-US" dirty="0" err="1">
                <a:ea typeface="Times New Roman" panose="02020603050405020304" pitchFamily="18" charset="0"/>
              </a:rPr>
              <a:t>educacional</a:t>
            </a:r>
            <a:r>
              <a:rPr lang="en-US" dirty="0">
                <a:ea typeface="Times New Roman" panose="02020603050405020304" pitchFamily="18" charset="0"/>
              </a:rPr>
              <a:t> </a:t>
            </a:r>
            <a:r>
              <a:rPr lang="en-US" dirty="0" err="1">
                <a:ea typeface="Times New Roman" panose="02020603050405020304" pitchFamily="18" charset="0"/>
              </a:rPr>
              <a:t>semelhante</a:t>
            </a:r>
            <a:r>
              <a:rPr lang="en-US" dirty="0">
                <a:ea typeface="Times New Roman" panose="02020603050405020304" pitchFamily="18" charset="0"/>
              </a:rPr>
              <a:t> </a:t>
            </a:r>
            <a:r>
              <a:rPr lang="en-US" dirty="0" err="1">
                <a:ea typeface="Times New Roman" panose="02020603050405020304" pitchFamily="18" charset="0"/>
              </a:rPr>
              <a:t>aconteceu</a:t>
            </a:r>
            <a:r>
              <a:rPr lang="en-US" dirty="0">
                <a:ea typeface="Times New Roman" panose="02020603050405020304" pitchFamily="18" charset="0"/>
              </a:rPr>
              <a:t> </a:t>
            </a:r>
            <a:r>
              <a:rPr lang="en-US" dirty="0" err="1">
                <a:ea typeface="Times New Roman" panose="02020603050405020304" pitchFamily="18" charset="0"/>
              </a:rPr>
              <a:t>quando</a:t>
            </a:r>
            <a:r>
              <a:rPr lang="en-US" dirty="0">
                <a:ea typeface="Times New Roman" panose="02020603050405020304" pitchFamily="18" charset="0"/>
              </a:rPr>
              <a:t> a web1.0 </a:t>
            </a:r>
            <a:r>
              <a:rPr lang="en-US" dirty="0" err="1">
                <a:ea typeface="Times New Roman" panose="02020603050405020304" pitchFamily="18" charset="0"/>
              </a:rPr>
              <a:t>estava</a:t>
            </a:r>
            <a:r>
              <a:rPr lang="en-US" dirty="0">
                <a:ea typeface="Times New Roman" panose="02020603050405020304" pitchFamily="18" charset="0"/>
              </a:rPr>
              <a:t> a </a:t>
            </a:r>
            <a:r>
              <a:rPr lang="en-US" dirty="0" err="1">
                <a:ea typeface="Times New Roman" panose="02020603050405020304" pitchFamily="18" charset="0"/>
              </a:rPr>
              <a:t>ganhar</a:t>
            </a:r>
            <a:r>
              <a:rPr lang="en-US" dirty="0">
                <a:ea typeface="Times New Roman" panose="02020603050405020304" pitchFamily="18" charset="0"/>
              </a:rPr>
              <a:t> </a:t>
            </a:r>
            <a:r>
              <a:rPr lang="en-US" dirty="0" err="1">
                <a:ea typeface="Times New Roman" panose="02020603050405020304" pitchFamily="18" charset="0"/>
              </a:rPr>
              <a:t>popularidade</a:t>
            </a:r>
            <a:r>
              <a:rPr lang="en-US" dirty="0">
                <a:ea typeface="Times New Roman" panose="02020603050405020304" pitchFamily="18" charset="0"/>
              </a:rPr>
              <a:t> no final dos </a:t>
            </a:r>
            <a:r>
              <a:rPr lang="en-US" dirty="0" err="1">
                <a:ea typeface="Times New Roman" panose="02020603050405020304" pitchFamily="18" charset="0"/>
              </a:rPr>
              <a:t>anos</a:t>
            </a:r>
            <a:r>
              <a:rPr lang="en-US" dirty="0">
                <a:ea typeface="Times New Roman" panose="02020603050405020304" pitchFamily="18" charset="0"/>
              </a:rPr>
              <a:t> 1990.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defensores</a:t>
            </a:r>
            <a:r>
              <a:rPr lang="en-US" dirty="0">
                <a:ea typeface="Times New Roman" panose="02020603050405020304" pitchFamily="18" charset="0"/>
              </a:rPr>
              <a:t> da internet </a:t>
            </a:r>
            <a:r>
              <a:rPr lang="en-US" dirty="0" err="1">
                <a:ea typeface="Times New Roman" panose="02020603050405020304" pitchFamily="18" charset="0"/>
              </a:rPr>
              <a:t>usaram</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série</a:t>
            </a:r>
            <a:r>
              <a:rPr lang="en-US" dirty="0">
                <a:ea typeface="Times New Roman" panose="02020603050405020304" pitchFamily="18" charset="0"/>
              </a:rPr>
              <a:t> de </a:t>
            </a:r>
            <a:r>
              <a:rPr lang="en-US" dirty="0" err="1">
                <a:ea typeface="Times New Roman" panose="02020603050405020304" pitchFamily="18" charset="0"/>
              </a:rPr>
              <a:t>técnicas</a:t>
            </a:r>
            <a:r>
              <a:rPr lang="en-US" dirty="0">
                <a:ea typeface="Times New Roman" panose="02020603050405020304" pitchFamily="18" charset="0"/>
              </a:rPr>
              <a:t> </a:t>
            </a:r>
            <a:r>
              <a:rPr lang="en-US" dirty="0" err="1">
                <a:ea typeface="Times New Roman" panose="02020603050405020304" pitchFamily="18" charset="0"/>
              </a:rPr>
              <a:t>educacionais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educar</a:t>
            </a:r>
            <a:r>
              <a:rPr lang="en-US" dirty="0">
                <a:ea typeface="Times New Roman" panose="02020603050405020304" pitchFamily="18" charset="0"/>
              </a:rPr>
              <a:t> o </a:t>
            </a:r>
            <a:r>
              <a:rPr lang="en-US" dirty="0" err="1">
                <a:ea typeface="Times New Roman" panose="02020603050405020304" pitchFamily="18" charset="0"/>
              </a:rPr>
              <a:t>público</a:t>
            </a:r>
            <a:r>
              <a:rPr lang="en-US" dirty="0">
                <a:ea typeface="Times New Roman" panose="02020603050405020304" pitchFamily="18" charset="0"/>
              </a:rPr>
              <a:t>, </a:t>
            </a:r>
            <a:r>
              <a:rPr lang="en-US" dirty="0" err="1">
                <a:ea typeface="Times New Roman" panose="02020603050405020304" pitchFamily="18" charset="0"/>
              </a:rPr>
              <a:t>desde</a:t>
            </a:r>
            <a:r>
              <a:rPr lang="en-US" dirty="0">
                <a:ea typeface="Times New Roman" panose="02020603050405020304" pitchFamily="18" charset="0"/>
              </a:rPr>
              <a:t> </a:t>
            </a:r>
            <a:r>
              <a:rPr lang="en-US" dirty="0" err="1">
                <a:ea typeface="Times New Roman" panose="02020603050405020304" pitchFamily="18" charset="0"/>
              </a:rPr>
              <a:t>metáforas</a:t>
            </a:r>
            <a:r>
              <a:rPr lang="en-US" dirty="0">
                <a:ea typeface="Times New Roman" panose="02020603050405020304" pitchFamily="18" charset="0"/>
              </a:rPr>
              <a:t> simples (a via da </a:t>
            </a:r>
            <a:r>
              <a:rPr lang="en-US" dirty="0" err="1">
                <a:ea typeface="Times New Roman" panose="02020603050405020304" pitchFamily="18" charset="0"/>
              </a:rPr>
              <a:t>informação</a:t>
            </a:r>
            <a:r>
              <a:rPr lang="en-US" dirty="0">
                <a:ea typeface="Times New Roman" panose="02020603050405020304" pitchFamily="18" charset="0"/>
              </a:rPr>
              <a:t>, </a:t>
            </a:r>
            <a:r>
              <a:rPr lang="en-US" dirty="0" err="1">
                <a:ea typeface="Times New Roman" panose="02020603050405020304" pitchFamily="18" charset="0"/>
              </a:rPr>
              <a:t>navegadores</a:t>
            </a:r>
            <a:r>
              <a:rPr lang="en-US" dirty="0">
                <a:ea typeface="Times New Roman" panose="02020603050405020304" pitchFamily="18" charset="0"/>
              </a:rPr>
              <a:t>, </a:t>
            </a:r>
            <a:r>
              <a:rPr lang="en-US" dirty="0" err="1">
                <a:ea typeface="Times New Roman" panose="02020603050405020304" pitchFamily="18" charset="0"/>
              </a:rPr>
              <a:t>navegação</a:t>
            </a:r>
            <a:r>
              <a:rPr lang="en-US" dirty="0">
                <a:ea typeface="Times New Roman" panose="02020603050405020304" pitchFamily="18" charset="0"/>
              </a:rPr>
              <a:t> </a:t>
            </a:r>
            <a:r>
              <a:rPr lang="en-US" dirty="0" err="1">
                <a:ea typeface="Times New Roman" panose="02020603050405020304" pitchFamily="18" charset="0"/>
              </a:rPr>
              <a:t>na</a:t>
            </a:r>
            <a:r>
              <a:rPr lang="en-US" dirty="0">
                <a:ea typeface="Times New Roman" panose="02020603050405020304" pitchFamily="18" charset="0"/>
              </a:rPr>
              <a:t> web) </a:t>
            </a:r>
            <a:r>
              <a:rPr lang="en-US" dirty="0" err="1">
                <a:ea typeface="Times New Roman" panose="02020603050405020304" pitchFamily="18" charset="0"/>
              </a:rPr>
              <a:t>até</a:t>
            </a:r>
            <a:r>
              <a:rPr lang="en-US" dirty="0">
                <a:ea typeface="Times New Roman" panose="02020603050405020304" pitchFamily="18" charset="0"/>
              </a:rPr>
              <a:t> </a:t>
            </a:r>
            <a:r>
              <a:rPr lang="en-US" dirty="0" err="1">
                <a:ea typeface="Times New Roman" panose="02020603050405020304" pitchFamily="18" charset="0"/>
              </a:rPr>
              <a:t>transmissões</a:t>
            </a:r>
            <a:r>
              <a:rPr lang="en-US" dirty="0">
                <a:ea typeface="Times New Roman" panose="02020603050405020304" pitchFamily="18" charset="0"/>
              </a:rPr>
              <a:t> de </a:t>
            </a:r>
            <a:r>
              <a:rPr lang="en-US" dirty="0" err="1">
                <a:ea typeface="Times New Roman" panose="02020603050405020304" pitchFamily="18" charset="0"/>
              </a:rPr>
              <a:t>televisão</a:t>
            </a:r>
            <a:r>
              <a:rPr lang="en-US" dirty="0">
                <a:ea typeface="Times New Roman" panose="02020603050405020304" pitchFamily="18" charset="0"/>
              </a:rPr>
              <a:t>. Web3.0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inerentemente</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difícil</a:t>
            </a:r>
            <a:r>
              <a:rPr lang="en-US" dirty="0">
                <a:ea typeface="Times New Roman" panose="02020603050405020304" pitchFamily="18" charset="0"/>
              </a:rPr>
              <a:t>, mas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diferente</a:t>
            </a:r>
            <a:r>
              <a:rPr lang="en-US" dirty="0">
                <a:ea typeface="Times New Roman" panose="02020603050405020304" pitchFamily="18" charset="0"/>
              </a:rPr>
              <a:t>. As </a:t>
            </a:r>
            <a:r>
              <a:rPr lang="en-US" dirty="0" err="1">
                <a:ea typeface="Times New Roman" panose="02020603050405020304" pitchFamily="18" charset="0"/>
              </a:rPr>
              <a:t>iniciativas</a:t>
            </a:r>
            <a:r>
              <a:rPr lang="en-US" dirty="0">
                <a:ea typeface="Times New Roman" panose="02020603050405020304" pitchFamily="18" charset="0"/>
              </a:rPr>
              <a:t> </a:t>
            </a:r>
            <a:r>
              <a:rPr lang="en-US" dirty="0" err="1">
                <a:ea typeface="Times New Roman" panose="02020603050405020304" pitchFamily="18" charset="0"/>
              </a:rPr>
              <a:t>educacionais</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informam</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usuários</a:t>
            </a:r>
            <a:r>
              <a:rPr lang="en-US" dirty="0">
                <a:ea typeface="Times New Roman" panose="02020603050405020304" pitchFamily="18" charset="0"/>
              </a:rPr>
              <a:t> da web 2.0 </a:t>
            </a:r>
            <a:r>
              <a:rPr lang="en-US" dirty="0" err="1">
                <a:ea typeface="Times New Roman" panose="02020603050405020304" pitchFamily="18" charset="0"/>
              </a:rPr>
              <a:t>sobre</a:t>
            </a:r>
            <a:r>
              <a:rPr lang="en-US" dirty="0">
                <a:ea typeface="Times New Roman" panose="02020603050405020304" pitchFamily="18" charset="0"/>
              </a:rPr>
              <a:t> </a:t>
            </a:r>
            <a:r>
              <a:rPr lang="en-US" dirty="0" err="1">
                <a:ea typeface="Times New Roman" panose="02020603050405020304" pitchFamily="18" charset="0"/>
              </a:rPr>
              <a:t>esses</a:t>
            </a:r>
            <a:r>
              <a:rPr lang="en-US" dirty="0">
                <a:ea typeface="Times New Roman" panose="02020603050405020304" pitchFamily="18" charset="0"/>
              </a:rPr>
              <a:t> </a:t>
            </a:r>
            <a:r>
              <a:rPr lang="en-US" dirty="0" err="1">
                <a:ea typeface="Times New Roman" panose="02020603050405020304" pitchFamily="18" charset="0"/>
              </a:rPr>
              <a:t>paradigmas</a:t>
            </a:r>
            <a:r>
              <a:rPr lang="en-US" dirty="0">
                <a:ea typeface="Times New Roman" panose="02020603050405020304" pitchFamily="18" charset="0"/>
              </a:rPr>
              <a:t> da web 3.0 são </a:t>
            </a:r>
            <a:r>
              <a:rPr lang="en-US" dirty="0" err="1">
                <a:ea typeface="Times New Roman" panose="02020603050405020304" pitchFamily="18" charset="0"/>
              </a:rPr>
              <a:t>vitais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sucesso</a:t>
            </a:r>
            <a:r>
              <a:rPr lang="en-US" dirty="0">
                <a:ea typeface="Times New Roman" panose="02020603050405020304" pitchFamily="18" charset="0"/>
              </a:rPr>
              <a:t>.</a:t>
            </a:r>
          </a:p>
          <a:p>
            <a:pPr fontAlgn="base"/>
            <a:r>
              <a:rPr lang="en-US" dirty="0">
                <a:effectLst/>
                <a:highlight>
                  <a:srgbClr val="FFFF00"/>
                </a:highlight>
                <a:ea typeface="Times New Roman" panose="02020603050405020304" pitchFamily="18" charset="0"/>
              </a:rPr>
              <a:t> </a:t>
            </a:r>
            <a:endParaRPr lang="x-none" dirty="0">
              <a:effectLst/>
              <a:ea typeface="Times New Roman" panose="02020603050405020304" pitchFamily="18" charset="0"/>
            </a:endParaRPr>
          </a:p>
          <a:p>
            <a:pPr fontAlgn="base"/>
            <a:r>
              <a:rPr lang="en-US" b="1" dirty="0" err="1">
                <a:solidFill>
                  <a:srgbClr val="F79037"/>
                </a:solidFill>
                <a:ea typeface="Times New Roman" panose="02020603050405020304" pitchFamily="18" charset="0"/>
              </a:rPr>
              <a:t>Infraestrutura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centralizada</a:t>
            </a:r>
            <a:endParaRPr lang="en-US" b="1" dirty="0">
              <a:solidFill>
                <a:srgbClr val="F79037"/>
              </a:solidFill>
              <a:ea typeface="Times New Roman" panose="02020603050405020304" pitchFamily="18" charset="0"/>
            </a:endParaRPr>
          </a:p>
          <a:p>
            <a:pPr fontAlgn="base"/>
            <a:r>
              <a:rPr lang="en-US" dirty="0">
                <a:ea typeface="Times New Roman" panose="02020603050405020304" pitchFamily="18" charset="0"/>
              </a:rPr>
              <a:t>O </a:t>
            </a:r>
            <a:r>
              <a:rPr lang="en-US" dirty="0" err="1">
                <a:ea typeface="Times New Roman" panose="02020603050405020304" pitchFamily="18" charset="0"/>
              </a:rPr>
              <a:t>ecossistema</a:t>
            </a:r>
            <a:r>
              <a:rPr lang="en-US" dirty="0">
                <a:ea typeface="Times New Roman" panose="02020603050405020304" pitchFamily="18" charset="0"/>
              </a:rPr>
              <a:t> web3.0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jovem</a:t>
            </a:r>
            <a:r>
              <a:rPr lang="en-US" dirty="0">
                <a:ea typeface="Times New Roman" panose="02020603050405020304" pitchFamily="18" charset="0"/>
              </a:rPr>
              <a:t> e </a:t>
            </a:r>
            <a:r>
              <a:rPr lang="en-US" dirty="0" err="1">
                <a:ea typeface="Times New Roman" panose="02020603050405020304" pitchFamily="18" charset="0"/>
              </a:rPr>
              <a:t>está</a:t>
            </a:r>
            <a:r>
              <a:rPr lang="en-US" dirty="0">
                <a:ea typeface="Times New Roman" panose="02020603050405020304" pitchFamily="18" charset="0"/>
              </a:rPr>
              <a:t> a </a:t>
            </a:r>
            <a:r>
              <a:rPr lang="en-US" dirty="0" err="1">
                <a:ea typeface="Times New Roman" panose="02020603050405020304" pitchFamily="18" charset="0"/>
              </a:rPr>
              <a:t>evoluir</a:t>
            </a:r>
            <a:r>
              <a:rPr lang="en-US" dirty="0">
                <a:ea typeface="Times New Roman" panose="02020603050405020304" pitchFamily="18" charset="0"/>
              </a:rPr>
              <a:t> </a:t>
            </a:r>
            <a:r>
              <a:rPr lang="en-US" dirty="0" err="1">
                <a:ea typeface="Times New Roman" panose="02020603050405020304" pitchFamily="18" charset="0"/>
              </a:rPr>
              <a:t>rapidamente</a:t>
            </a:r>
            <a:r>
              <a:rPr lang="en-US" dirty="0">
                <a:ea typeface="Times New Roman" panose="02020603050405020304" pitchFamily="18" charset="0"/>
              </a:rPr>
              <a:t>. Como </a:t>
            </a:r>
            <a:r>
              <a:rPr lang="en-US" dirty="0" err="1">
                <a:ea typeface="Times New Roman" panose="02020603050405020304" pitchFamily="18" charset="0"/>
              </a:rPr>
              <a:t>resultado</a:t>
            </a:r>
            <a:r>
              <a:rPr lang="en-US" dirty="0">
                <a:ea typeface="Times New Roman" panose="02020603050405020304" pitchFamily="18" charset="0"/>
              </a:rPr>
              <a:t>, </a:t>
            </a:r>
            <a:r>
              <a:rPr lang="en-US" dirty="0" err="1">
                <a:ea typeface="Times New Roman" panose="02020603050405020304" pitchFamily="18" charset="0"/>
              </a:rPr>
              <a:t>atualmente</a:t>
            </a:r>
            <a:r>
              <a:rPr lang="en-US" dirty="0">
                <a:ea typeface="Times New Roman" panose="02020603050405020304" pitchFamily="18" charset="0"/>
              </a:rPr>
              <a:t> </a:t>
            </a:r>
            <a:r>
              <a:rPr lang="en-US" dirty="0" err="1">
                <a:ea typeface="Times New Roman" panose="02020603050405020304" pitchFamily="18" charset="0"/>
              </a:rPr>
              <a:t>depende</a:t>
            </a:r>
            <a:r>
              <a:rPr lang="en-US" dirty="0">
                <a:ea typeface="Times New Roman" panose="02020603050405020304" pitchFamily="18" charset="0"/>
              </a:rPr>
              <a:t> </a:t>
            </a:r>
            <a:r>
              <a:rPr lang="en-US" dirty="0" err="1">
                <a:ea typeface="Times New Roman" panose="02020603050405020304" pitchFamily="18" charset="0"/>
              </a:rPr>
              <a:t>principalmente</a:t>
            </a:r>
            <a:r>
              <a:rPr lang="en-US" dirty="0">
                <a:ea typeface="Times New Roman" panose="02020603050405020304" pitchFamily="18" charset="0"/>
              </a:rPr>
              <a:t> de </a:t>
            </a:r>
            <a:r>
              <a:rPr lang="en-US" dirty="0" err="1">
                <a:ea typeface="Times New Roman" panose="02020603050405020304" pitchFamily="18" charset="0"/>
              </a:rPr>
              <a:t>infraestrutura</a:t>
            </a:r>
            <a:r>
              <a:rPr lang="en-US" dirty="0">
                <a:ea typeface="Times New Roman" panose="02020603050405020304" pitchFamily="18" charset="0"/>
              </a:rPr>
              <a:t> </a:t>
            </a:r>
            <a:r>
              <a:rPr lang="en-US" dirty="0" err="1">
                <a:ea typeface="Times New Roman" panose="02020603050405020304" pitchFamily="18" charset="0"/>
              </a:rPr>
              <a:t>centralizada</a:t>
            </a:r>
            <a:r>
              <a:rPr lang="en-US" dirty="0">
                <a:ea typeface="Times New Roman" panose="02020603050405020304" pitchFamily="18" charset="0"/>
              </a:rPr>
              <a:t> (</a:t>
            </a:r>
            <a:r>
              <a:rPr lang="en-US" dirty="0" err="1">
                <a:ea typeface="Times New Roman" panose="02020603050405020304" pitchFamily="18" charset="0"/>
              </a:rPr>
              <a:t>GitHub</a:t>
            </a:r>
            <a:r>
              <a:rPr lang="en-US" dirty="0">
                <a:ea typeface="Times New Roman" panose="02020603050405020304" pitchFamily="18" charset="0"/>
              </a:rPr>
              <a:t>, Twitter, Discord, etc.). </a:t>
            </a:r>
            <a:r>
              <a:rPr lang="en-US" dirty="0" err="1">
                <a:ea typeface="Times New Roman" panose="02020603050405020304" pitchFamily="18" charset="0"/>
              </a:rPr>
              <a:t>Muitas</a:t>
            </a:r>
            <a:r>
              <a:rPr lang="en-US" dirty="0">
                <a:ea typeface="Times New Roman" panose="02020603050405020304" pitchFamily="18" charset="0"/>
              </a:rPr>
              <a:t> </a:t>
            </a:r>
            <a:r>
              <a:rPr lang="en-US" dirty="0" err="1">
                <a:ea typeface="Times New Roman" panose="02020603050405020304" pitchFamily="18" charset="0"/>
              </a:rPr>
              <a:t>empresas</a:t>
            </a:r>
            <a:r>
              <a:rPr lang="en-US" dirty="0">
                <a:ea typeface="Times New Roman" panose="02020603050405020304" pitchFamily="18" charset="0"/>
              </a:rPr>
              <a:t> de web 3.0 </a:t>
            </a:r>
            <a:r>
              <a:rPr lang="en-US" dirty="0" err="1">
                <a:ea typeface="Times New Roman" panose="02020603050405020304" pitchFamily="18" charset="0"/>
              </a:rPr>
              <a:t>estão</a:t>
            </a:r>
            <a:r>
              <a:rPr lang="en-US" dirty="0">
                <a:ea typeface="Times New Roman" panose="02020603050405020304" pitchFamily="18" charset="0"/>
              </a:rPr>
              <a:t> a </a:t>
            </a:r>
            <a:r>
              <a:rPr lang="en-US" dirty="0" err="1">
                <a:ea typeface="Times New Roman" panose="02020603050405020304" pitchFamily="18" charset="0"/>
              </a:rPr>
              <a:t>correr</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preencher</a:t>
            </a:r>
            <a:r>
              <a:rPr lang="en-US" dirty="0">
                <a:ea typeface="Times New Roman" panose="02020603050405020304" pitchFamily="18" charset="0"/>
              </a:rPr>
              <a:t> </a:t>
            </a:r>
            <a:r>
              <a:rPr lang="en-US" dirty="0" err="1">
                <a:ea typeface="Times New Roman" panose="02020603050405020304" pitchFamily="18" charset="0"/>
              </a:rPr>
              <a:t>essas</a:t>
            </a:r>
            <a:r>
              <a:rPr lang="en-US" dirty="0">
                <a:ea typeface="Times New Roman" panose="02020603050405020304" pitchFamily="18" charset="0"/>
              </a:rPr>
              <a:t> lacunas, mas </a:t>
            </a:r>
            <a:r>
              <a:rPr lang="en-US" dirty="0" err="1">
                <a:ea typeface="Times New Roman" panose="02020603050405020304" pitchFamily="18" charset="0"/>
              </a:rPr>
              <a:t>construir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infraestrutura</a:t>
            </a:r>
            <a:r>
              <a:rPr lang="en-US" dirty="0">
                <a:ea typeface="Times New Roman" panose="02020603050405020304" pitchFamily="18" charset="0"/>
              </a:rPr>
              <a:t> </a:t>
            </a:r>
            <a:r>
              <a:rPr lang="en-US" dirty="0" err="1">
                <a:ea typeface="Times New Roman" panose="02020603050405020304" pitchFamily="18" charset="0"/>
              </a:rPr>
              <a:t>confiável</a:t>
            </a:r>
            <a:r>
              <a:rPr lang="en-US" dirty="0">
                <a:ea typeface="Times New Roman" panose="02020603050405020304" pitchFamily="18" charset="0"/>
              </a:rPr>
              <a:t> e de </a:t>
            </a:r>
            <a:r>
              <a:rPr lang="en-US" dirty="0" err="1">
                <a:ea typeface="Times New Roman" panose="02020603050405020304" pitchFamily="18" charset="0"/>
              </a:rPr>
              <a:t>alta</a:t>
            </a:r>
            <a:r>
              <a:rPr lang="en-US" dirty="0">
                <a:ea typeface="Times New Roman" panose="02020603050405020304" pitchFamily="18" charset="0"/>
              </a:rPr>
              <a:t> </a:t>
            </a:r>
            <a:r>
              <a:rPr lang="en-US" dirty="0" err="1">
                <a:ea typeface="Times New Roman" panose="02020603050405020304" pitchFamily="18" charset="0"/>
              </a:rPr>
              <a:t>qualidade</a:t>
            </a:r>
            <a:r>
              <a:rPr lang="en-US" dirty="0">
                <a:ea typeface="Times New Roman" panose="02020603050405020304" pitchFamily="18" charset="0"/>
              </a:rPr>
              <a:t> </a:t>
            </a:r>
            <a:r>
              <a:rPr lang="en-US" dirty="0" err="1">
                <a:ea typeface="Times New Roman" panose="02020603050405020304" pitchFamily="18" charset="0"/>
              </a:rPr>
              <a:t>leva</a:t>
            </a:r>
            <a:r>
              <a:rPr lang="en-US" dirty="0">
                <a:ea typeface="Times New Roman" panose="02020603050405020304" pitchFamily="18" charset="0"/>
              </a:rPr>
              <a:t> tempo.</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139</a:t>
            </a:fld>
            <a:endParaRPr lang="en-US" dirty="0"/>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flipH="1">
            <a:off x="5485224" y="8880725"/>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062642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a:xfrm>
            <a:off x="3059266" y="3413478"/>
            <a:ext cx="3486126" cy="1084774"/>
          </a:xfrm>
        </p:spPr>
        <p:txBody>
          <a:bodyPr/>
          <a:lstStyle/>
          <a:p>
            <a:r>
              <a:rPr lang="en-GB" dirty="0"/>
              <a:t>AVALIAÇÃO DE APRENDIZAGEM PARA O MÓDULO 5</a:t>
            </a:r>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pPr/>
              <a:t>140</a:t>
            </a:fld>
            <a:endParaRPr lang="en-US" dirty="0"/>
          </a:p>
        </p:txBody>
      </p:sp>
    </p:spTree>
    <p:extLst>
      <p:ext uri="{BB962C8B-B14F-4D97-AF65-F5344CB8AC3E}">
        <p14:creationId xmlns:p14="http://schemas.microsoft.com/office/powerpoint/2010/main" val="2565891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pPr/>
              <a:t>141</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ea typeface="Times New Roman" panose="02020603050405020304" pitchFamily="18" charset="0"/>
              </a:rPr>
              <a:t>Para </a:t>
            </a:r>
            <a:r>
              <a:rPr lang="en-US" dirty="0" err="1">
                <a:ea typeface="Times New Roman" panose="02020603050405020304" pitchFamily="18" charset="0"/>
              </a:rPr>
              <a:t>testar</a:t>
            </a:r>
            <a:r>
              <a:rPr lang="en-US" dirty="0">
                <a:ea typeface="Times New Roman" panose="02020603050405020304" pitchFamily="18" charset="0"/>
              </a:rPr>
              <a:t> </a:t>
            </a:r>
            <a:r>
              <a:rPr lang="en-US" dirty="0" err="1">
                <a:ea typeface="Times New Roman" panose="02020603050405020304" pitchFamily="18" charset="0"/>
              </a:rPr>
              <a:t>seu</a:t>
            </a:r>
            <a:r>
              <a:rPr lang="en-US" dirty="0">
                <a:ea typeface="Times New Roman" panose="02020603050405020304" pitchFamily="18" charset="0"/>
              </a:rPr>
              <a:t> </a:t>
            </a:r>
            <a:r>
              <a:rPr lang="en-US" dirty="0" err="1">
                <a:ea typeface="Times New Roman" panose="02020603050405020304" pitchFamily="18" charset="0"/>
              </a:rPr>
              <a:t>conhecimento</a:t>
            </a:r>
            <a:r>
              <a:rPr lang="en-US" dirty="0">
                <a:ea typeface="Times New Roman" panose="02020603050405020304" pitchFamily="18" charset="0"/>
              </a:rPr>
              <a:t>, </a:t>
            </a:r>
            <a:r>
              <a:rPr lang="en-US" dirty="0" err="1">
                <a:ea typeface="Times New Roman" panose="02020603050405020304" pitchFamily="18" charset="0"/>
              </a:rPr>
              <a:t>conclua</a:t>
            </a:r>
            <a:r>
              <a:rPr lang="en-US" dirty="0">
                <a:ea typeface="Times New Roman" panose="02020603050405020304" pitchFamily="18" charset="0"/>
              </a:rPr>
              <a:t> </a:t>
            </a:r>
            <a:r>
              <a:rPr lang="en-US" dirty="0" err="1">
                <a:ea typeface="Times New Roman" panose="02020603050405020304" pitchFamily="18" charset="0"/>
              </a:rPr>
              <a:t>esta</a:t>
            </a:r>
            <a:r>
              <a:rPr lang="en-US" dirty="0">
                <a:ea typeface="Times New Roman" panose="02020603050405020304" pitchFamily="18" charset="0"/>
              </a:rPr>
              <a:t> </a:t>
            </a:r>
            <a:r>
              <a:rPr lang="en-US" dirty="0" err="1">
                <a:ea typeface="Times New Roman" panose="02020603050405020304" pitchFamily="18" charset="0"/>
              </a:rPr>
              <a:t>avaliação</a:t>
            </a:r>
            <a:r>
              <a:rPr lang="en-US" dirty="0">
                <a:ea typeface="Times New Roman" panose="02020603050405020304" pitchFamily="18" charset="0"/>
              </a:rPr>
              <a:t> de </a:t>
            </a:r>
            <a:r>
              <a:rPr lang="en-US" dirty="0" err="1">
                <a:ea typeface="Times New Roman" panose="02020603050405020304" pitchFamily="18" charset="0"/>
              </a:rPr>
              <a:t>aprendizagem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parte de </a:t>
            </a:r>
            <a:r>
              <a:rPr lang="en-US" dirty="0" err="1">
                <a:ea typeface="Times New Roman" panose="02020603050405020304" pitchFamily="18" charset="0"/>
              </a:rPr>
              <a:t>sua</a:t>
            </a:r>
            <a:r>
              <a:rPr lang="en-US" dirty="0">
                <a:ea typeface="Times New Roman" panose="02020603050405020304" pitchFamily="18" charset="0"/>
              </a:rPr>
              <a:t> nota </a:t>
            </a:r>
            <a:r>
              <a:rPr lang="en-US" dirty="0" err="1">
                <a:ea typeface="Times New Roman" panose="02020603050405020304" pitchFamily="18" charset="0"/>
              </a:rPr>
              <a:t>geral</a:t>
            </a:r>
            <a:r>
              <a:rPr lang="en-US" dirty="0">
                <a:ea typeface="Times New Roman" panose="02020603050405020304" pitchFamily="18" charset="0"/>
              </a:rPr>
              <a:t> do </a:t>
            </a:r>
            <a:r>
              <a:rPr lang="en-US" dirty="0" err="1">
                <a:ea typeface="Times New Roman" panose="02020603050405020304" pitchFamily="18" charset="0"/>
              </a:rPr>
              <a:t>curso</a:t>
            </a:r>
            <a:r>
              <a:rPr lang="en-US" dirty="0">
                <a:ea typeface="Times New Roman" panose="02020603050405020304" pitchFamily="18" charset="0"/>
              </a:rPr>
              <a:t>. </a:t>
            </a:r>
            <a:r>
              <a:rPr lang="en-US" dirty="0">
                <a:ea typeface="Times New Roman" panose="02020603050405020304" pitchFamily="18" charset="0"/>
                <a:hlinkClick r:id="rId3"/>
              </a:rPr>
              <a:t>Clique </a:t>
            </a:r>
            <a:r>
              <a:rPr lang="en-US" u="sng" dirty="0" err="1">
                <a:solidFill>
                  <a:srgbClr val="59911D"/>
                </a:solidFill>
                <a:ea typeface="Times New Roman" panose="02020603050405020304" pitchFamily="18" charset="0"/>
                <a:hlinkClick r:id="rId3"/>
              </a:rPr>
              <a:t>aqui</a:t>
            </a:r>
            <a:r>
              <a:rPr lang="en-US" dirty="0">
                <a:ea typeface="Times New Roman" panose="02020603050405020304" pitchFamily="18" charset="0"/>
              </a:rPr>
              <a:t>.</a:t>
            </a:r>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04615" y="2780060"/>
            <a:ext cx="824852" cy="742396"/>
            <a:chOff x="760369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03696" y="661783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3"/>
                </a:rPr>
                <a:t>CLICA PARA </a:t>
              </a:r>
              <a:r>
                <a:rPr lang="en-US" sz="1200" b="1" u="sng" dirty="0">
                  <a:solidFill>
                    <a:srgbClr val="59911D"/>
                  </a:solidFill>
                  <a:latin typeface="Calibri" panose="020F0502020204030204" pitchFamily="34" charset="0"/>
                  <a:cs typeface="Calibri" panose="020F0502020204030204" pitchFamily="34" charset="0"/>
                  <a:hlinkClick r:id="rId3"/>
                </a:rPr>
                <a:t>VER</a:t>
              </a:r>
              <a:endParaRPr lang="en-US" sz="1200" b="1" u="sng" dirty="0">
                <a:solidFill>
                  <a:srgbClr val="59911D"/>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542762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err="1">
                <a:solidFill>
                  <a:srgbClr val="8E2F91"/>
                </a:solidFill>
                <a:latin typeface="Calibri" panose="020F0502020204030204" pitchFamily="34" charset="0"/>
                <a:cs typeface="Calibri" panose="020F0502020204030204" pitchFamily="34" charset="0"/>
              </a:rPr>
              <a:t>Siga</a:t>
            </a:r>
            <a:r>
              <a:rPr lang="en-US" sz="2000" b="1" dirty="0">
                <a:solidFill>
                  <a:srgbClr val="8E2F91"/>
                </a:solidFill>
                <a:latin typeface="Calibri" panose="020F0502020204030204" pitchFamily="34" charset="0"/>
                <a:cs typeface="Calibri" panose="020F0502020204030204" pitchFamily="34" charset="0"/>
              </a:rPr>
              <a:t> a </a:t>
            </a:r>
            <a:r>
              <a:rPr lang="en-US" sz="2000" b="1" dirty="0" err="1">
                <a:solidFill>
                  <a:srgbClr val="8E2F91"/>
                </a:solidFill>
                <a:latin typeface="Calibri" panose="020F0502020204030204" pitchFamily="34" charset="0"/>
                <a:cs typeface="Calibri" panose="020F0502020204030204" pitchFamily="34" charset="0"/>
              </a:rPr>
              <a:t>sua</a:t>
            </a:r>
            <a:r>
              <a:rPr lang="en-US" sz="2000" b="1" dirty="0">
                <a:solidFill>
                  <a:srgbClr val="8E2F91"/>
                </a:solidFill>
                <a:latin typeface="Calibri" panose="020F0502020204030204" pitchFamily="34" charset="0"/>
                <a:cs typeface="Calibri" panose="020F0502020204030204" pitchFamily="34" charset="0"/>
              </a:rPr>
              <a:t> </a:t>
            </a:r>
            <a:r>
              <a:rPr lang="en-US" sz="2000" b="1" dirty="0" err="1">
                <a:solidFill>
                  <a:srgbClr val="8E2F91"/>
                </a:solidFill>
                <a:latin typeface="Calibri" panose="020F0502020204030204" pitchFamily="34" charset="0"/>
                <a:cs typeface="Calibri" panose="020F0502020204030204" pitchFamily="34" charset="0"/>
              </a:rPr>
              <a:t>jornada</a:t>
            </a: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r>
              <a:rPr lang="en-US" dirty="0"/>
              <a:t>01| MÓDULO 5  </a:t>
            </a:r>
            <a:r>
              <a:rPr lang="en-US" dirty="0">
                <a:solidFill>
                  <a:schemeClr val="bg1"/>
                </a:solidFill>
              </a:rPr>
              <a:t>APLICATIVOS DE SERVIÇOS FINANCEIROS</a:t>
            </a:r>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255276" cy="3507069"/>
          </a:xfrm>
        </p:spPr>
        <p:txBody>
          <a:bodyPr/>
          <a:lstStyle/>
          <a:p>
            <a:r>
              <a:rPr lang="en-US" dirty="0" err="1"/>
              <a:t>Após</a:t>
            </a:r>
            <a:r>
              <a:rPr lang="en-US" dirty="0"/>
              <a:t> o </a:t>
            </a:r>
            <a:r>
              <a:rPr lang="en-US" dirty="0" err="1"/>
              <a:t>primeiro</a:t>
            </a:r>
            <a:r>
              <a:rPr lang="en-US" dirty="0"/>
              <a:t> </a:t>
            </a:r>
            <a:r>
              <a:rPr lang="en-US" dirty="0" err="1"/>
              <a:t>módulo</a:t>
            </a:r>
            <a:r>
              <a:rPr lang="en-US" dirty="0"/>
              <a:t>, </a:t>
            </a:r>
            <a:r>
              <a:rPr lang="en-US" dirty="0" err="1"/>
              <a:t>você</a:t>
            </a:r>
            <a:r>
              <a:rPr lang="en-US" dirty="0"/>
              <a:t> </a:t>
            </a:r>
            <a:r>
              <a:rPr lang="en-US" dirty="0" err="1"/>
              <a:t>deverá</a:t>
            </a:r>
            <a:r>
              <a:rPr lang="en-US" dirty="0"/>
              <a:t> </a:t>
            </a:r>
            <a:r>
              <a:rPr lang="en-US" dirty="0" err="1"/>
              <a:t>ser</a:t>
            </a:r>
            <a:r>
              <a:rPr lang="en-US" dirty="0"/>
              <a:t> </a:t>
            </a:r>
            <a:r>
              <a:rPr lang="en-US" dirty="0" err="1"/>
              <a:t>capaz</a:t>
            </a:r>
            <a:r>
              <a:rPr lang="en-US" dirty="0"/>
              <a:t> de: </a:t>
            </a:r>
          </a:p>
          <a:p>
            <a:endParaRPr lang="en-US" dirty="0"/>
          </a:p>
          <a:p>
            <a:pPr marL="171450" indent="-171450">
              <a:buClr>
                <a:srgbClr val="DD1470"/>
              </a:buClr>
              <a:buSzPct val="120000"/>
              <a:buFont typeface="Wingdings" pitchFamily="2" charset="2"/>
              <a:buChar char="§"/>
            </a:pPr>
            <a:r>
              <a:rPr lang="en-US" dirty="0" err="1"/>
              <a:t>Explicar</a:t>
            </a:r>
            <a:r>
              <a:rPr lang="en-US" dirty="0"/>
              <a:t> o </a:t>
            </a:r>
            <a:r>
              <a:rPr lang="en-US" dirty="0" err="1"/>
              <a:t>conceito</a:t>
            </a:r>
            <a:r>
              <a:rPr lang="en-US" dirty="0"/>
              <a:t> de </a:t>
            </a:r>
            <a:r>
              <a:rPr lang="en-US" dirty="0" err="1"/>
              <a:t>empréstimo</a:t>
            </a:r>
            <a:r>
              <a:rPr lang="en-US" dirty="0"/>
              <a:t>, </a:t>
            </a:r>
            <a:r>
              <a:rPr lang="en-US" dirty="0" err="1"/>
              <a:t>empréstimo</a:t>
            </a:r>
            <a:r>
              <a:rPr lang="en-US" dirty="0"/>
              <a:t> e </a:t>
            </a:r>
            <a:r>
              <a:rPr lang="en-US" dirty="0" err="1"/>
              <a:t>tokenização</a:t>
            </a:r>
            <a:r>
              <a:rPr lang="en-US" dirty="0"/>
              <a:t>, staking e </a:t>
            </a:r>
            <a:r>
              <a:rPr lang="en-US" dirty="0" err="1"/>
              <a:t>empréstimos</a:t>
            </a:r>
            <a:r>
              <a:rPr lang="en-US" dirty="0"/>
              <a:t> </a:t>
            </a:r>
            <a:r>
              <a:rPr lang="en-US" dirty="0" err="1"/>
              <a:t>instantâneos</a:t>
            </a:r>
            <a:r>
              <a:rPr lang="en-US" dirty="0"/>
              <a:t>.</a:t>
            </a:r>
          </a:p>
          <a:p>
            <a:pPr marL="171450" indent="-171450">
              <a:buClr>
                <a:srgbClr val="DD1470"/>
              </a:buClr>
              <a:buSzPct val="120000"/>
              <a:buFont typeface="Wingdings" pitchFamily="2" charset="2"/>
              <a:buChar char="§"/>
            </a:pPr>
            <a:r>
              <a:rPr lang="en-US" dirty="0" err="1"/>
              <a:t>Entender</a:t>
            </a:r>
            <a:r>
              <a:rPr lang="en-US" dirty="0"/>
              <a:t> as </a:t>
            </a:r>
            <a:r>
              <a:rPr lang="en-US" dirty="0" err="1"/>
              <a:t>diferenças</a:t>
            </a:r>
            <a:r>
              <a:rPr lang="en-US" dirty="0"/>
              <a:t> entre </a:t>
            </a:r>
            <a:r>
              <a:rPr lang="en-US" dirty="0" err="1"/>
              <a:t>empréstimos</a:t>
            </a:r>
            <a:r>
              <a:rPr lang="en-US" dirty="0"/>
              <a:t> e </a:t>
            </a:r>
            <a:r>
              <a:rPr lang="en-US" dirty="0" err="1"/>
              <a:t>empréstimos</a:t>
            </a:r>
            <a:r>
              <a:rPr lang="en-US" dirty="0"/>
              <a:t> </a:t>
            </a:r>
            <a:r>
              <a:rPr lang="en-US" dirty="0" err="1"/>
              <a:t>tradicionais</a:t>
            </a:r>
            <a:r>
              <a:rPr lang="en-US" dirty="0"/>
              <a:t> e </a:t>
            </a:r>
            <a:r>
              <a:rPr lang="en-US" dirty="0" err="1"/>
              <a:t>empréstimos</a:t>
            </a:r>
            <a:r>
              <a:rPr lang="en-US" dirty="0"/>
              <a:t> e </a:t>
            </a:r>
            <a:r>
              <a:rPr lang="en-US" dirty="0" err="1"/>
              <a:t>empréstimos</a:t>
            </a:r>
            <a:r>
              <a:rPr lang="en-US" dirty="0"/>
              <a:t> </a:t>
            </a:r>
            <a:r>
              <a:rPr lang="en-US" dirty="0" err="1"/>
              <a:t>descentralizados</a:t>
            </a:r>
            <a:r>
              <a:rPr lang="en-US" dirty="0"/>
              <a:t>.</a:t>
            </a:r>
          </a:p>
          <a:p>
            <a:pPr marL="171450" indent="-171450">
              <a:buClr>
                <a:srgbClr val="DD1470"/>
              </a:buClr>
              <a:buSzPct val="120000"/>
              <a:buFont typeface="Wingdings" pitchFamily="2" charset="2"/>
              <a:buChar char="§"/>
            </a:pPr>
            <a:r>
              <a:rPr lang="en-US" dirty="0" err="1"/>
              <a:t>Entender</a:t>
            </a:r>
            <a:r>
              <a:rPr lang="en-US" dirty="0"/>
              <a:t> o </a:t>
            </a:r>
            <a:r>
              <a:rPr lang="en-US" dirty="0" err="1"/>
              <a:t>conceito</a:t>
            </a:r>
            <a:r>
              <a:rPr lang="en-US" dirty="0"/>
              <a:t> de </a:t>
            </a:r>
            <a:r>
              <a:rPr lang="en-US" dirty="0" err="1"/>
              <a:t>tokenização</a:t>
            </a:r>
            <a:r>
              <a:rPr lang="en-US" dirty="0"/>
              <a:t> e </a:t>
            </a:r>
            <a:r>
              <a:rPr lang="en-US" dirty="0" err="1"/>
              <a:t>suas</a:t>
            </a:r>
            <a:r>
              <a:rPr lang="en-US" dirty="0"/>
              <a:t> </a:t>
            </a:r>
            <a:r>
              <a:rPr lang="en-US" dirty="0" err="1"/>
              <a:t>aplicações</a:t>
            </a:r>
            <a:r>
              <a:rPr lang="en-US" dirty="0"/>
              <a:t> </a:t>
            </a:r>
            <a:r>
              <a:rPr lang="en-US" dirty="0" err="1"/>
              <a:t>na</a:t>
            </a:r>
            <a:r>
              <a:rPr lang="en-US" dirty="0"/>
              <a:t> </a:t>
            </a:r>
            <a:r>
              <a:rPr lang="en-US" dirty="0" err="1"/>
              <a:t>vida</a:t>
            </a:r>
            <a:r>
              <a:rPr lang="en-US" dirty="0"/>
              <a:t> real e </a:t>
            </a:r>
            <a:r>
              <a:rPr lang="en-US" dirty="0" err="1"/>
              <a:t>seu</a:t>
            </a:r>
            <a:r>
              <a:rPr lang="en-US" dirty="0"/>
              <a:t> </a:t>
            </a:r>
            <a:r>
              <a:rPr lang="en-US" dirty="0" err="1"/>
              <a:t>uso</a:t>
            </a:r>
            <a:r>
              <a:rPr lang="en-US" dirty="0"/>
              <a:t> no </a:t>
            </a:r>
            <a:r>
              <a:rPr lang="en-US" dirty="0" err="1"/>
              <a:t>ecossistema</a:t>
            </a:r>
            <a:r>
              <a:rPr lang="en-US" dirty="0"/>
              <a:t> </a:t>
            </a:r>
            <a:r>
              <a:rPr lang="en-US" dirty="0" err="1"/>
              <a:t>criptográfico</a:t>
            </a:r>
            <a:r>
              <a:rPr lang="en-US" dirty="0"/>
              <a:t>.</a:t>
            </a:r>
          </a:p>
          <a:p>
            <a:pPr marL="171450" indent="-171450">
              <a:buClr>
                <a:srgbClr val="DD1470"/>
              </a:buClr>
              <a:buSzPct val="120000"/>
              <a:buFont typeface="Wingdings" pitchFamily="2" charset="2"/>
              <a:buChar char="§"/>
            </a:pPr>
            <a:r>
              <a:rPr lang="en-US" dirty="0" err="1"/>
              <a:t>Discutir</a:t>
            </a:r>
            <a:r>
              <a:rPr lang="en-US" dirty="0"/>
              <a:t> a </a:t>
            </a:r>
            <a:r>
              <a:rPr lang="en-US" dirty="0" err="1"/>
              <a:t>história</a:t>
            </a:r>
            <a:r>
              <a:rPr lang="en-US" dirty="0"/>
              <a:t> das </a:t>
            </a:r>
            <a:r>
              <a:rPr lang="en-US" dirty="0" err="1"/>
              <a:t>trocas</a:t>
            </a:r>
            <a:r>
              <a:rPr lang="en-US" dirty="0"/>
              <a:t> e </a:t>
            </a:r>
            <a:r>
              <a:rPr lang="en-US" dirty="0" err="1"/>
              <a:t>entenda</a:t>
            </a:r>
            <a:r>
              <a:rPr lang="en-US" dirty="0"/>
              <a:t> </a:t>
            </a:r>
            <a:r>
              <a:rPr lang="en-US" dirty="0" err="1"/>
              <a:t>sua</a:t>
            </a:r>
            <a:r>
              <a:rPr lang="en-US" dirty="0"/>
              <a:t> </a:t>
            </a:r>
            <a:r>
              <a:rPr lang="en-US" dirty="0" err="1"/>
              <a:t>posição</a:t>
            </a:r>
            <a:r>
              <a:rPr lang="en-US" dirty="0"/>
              <a:t> no </a:t>
            </a:r>
            <a:r>
              <a:rPr lang="en-US" dirty="0" err="1"/>
              <a:t>ecossistema</a:t>
            </a:r>
            <a:r>
              <a:rPr lang="en-US" dirty="0"/>
              <a:t> </a:t>
            </a:r>
            <a:r>
              <a:rPr lang="en-US" dirty="0" err="1"/>
              <a:t>criptográfico</a:t>
            </a:r>
            <a:r>
              <a:rPr lang="en-US" dirty="0"/>
              <a:t>.</a:t>
            </a:r>
          </a:p>
          <a:p>
            <a:pPr marL="171450" indent="-171450">
              <a:buClr>
                <a:srgbClr val="DD1470"/>
              </a:buClr>
              <a:buSzPct val="120000"/>
              <a:buFont typeface="Wingdings" pitchFamily="2" charset="2"/>
              <a:buChar char="§"/>
            </a:pPr>
            <a:r>
              <a:rPr lang="en-US" dirty="0" err="1"/>
              <a:t>Entender</a:t>
            </a:r>
            <a:r>
              <a:rPr lang="en-US" dirty="0"/>
              <a:t> o web3 e </a:t>
            </a:r>
            <a:r>
              <a:rPr lang="en-US" dirty="0" err="1"/>
              <a:t>seus</a:t>
            </a:r>
            <a:r>
              <a:rPr lang="en-US" dirty="0"/>
              <a:t> </a:t>
            </a:r>
            <a:r>
              <a:rPr lang="en-US" dirty="0" err="1"/>
              <a:t>aplicativos</a:t>
            </a:r>
            <a:r>
              <a:rPr lang="en-US" dirty="0"/>
              <a:t> da </a:t>
            </a:r>
            <a:r>
              <a:rPr lang="en-US" dirty="0" err="1"/>
              <a:t>vida</a:t>
            </a:r>
            <a:r>
              <a:rPr lang="en-US" dirty="0"/>
              <a:t> real e </a:t>
            </a:r>
            <a:r>
              <a:rPr lang="en-US" dirty="0" err="1"/>
              <a:t>seu</a:t>
            </a:r>
            <a:r>
              <a:rPr lang="en-US" dirty="0"/>
              <a:t> </a:t>
            </a:r>
            <a:r>
              <a:rPr lang="en-US" dirty="0" err="1"/>
              <a:t>uso</a:t>
            </a:r>
            <a:r>
              <a:rPr lang="en-US" dirty="0"/>
              <a:t> e </a:t>
            </a:r>
            <a:r>
              <a:rPr lang="en-US" dirty="0" err="1"/>
              <a:t>função</a:t>
            </a:r>
            <a:r>
              <a:rPr lang="en-US" dirty="0"/>
              <a:t> no </a:t>
            </a:r>
            <a:r>
              <a:rPr lang="en-US" dirty="0" err="1"/>
              <a:t>ecossistema</a:t>
            </a:r>
            <a:r>
              <a:rPr lang="en-US" dirty="0"/>
              <a:t> </a:t>
            </a:r>
            <a:r>
              <a:rPr lang="en-US" dirty="0" err="1"/>
              <a:t>criptográfico</a:t>
            </a:r>
            <a:r>
              <a:rPr lang="en-US" dirty="0"/>
              <a:t>.</a:t>
            </a:r>
          </a:p>
          <a:p>
            <a:pPr marL="171450" indent="-171450">
              <a:buClr>
                <a:srgbClr val="DD1470"/>
              </a:buClr>
              <a:buSzPct val="120000"/>
              <a:buFont typeface="Wingdings" pitchFamily="2" charset="2"/>
              <a:buChar char="§"/>
            </a:pPr>
            <a:r>
              <a:rPr lang="en-US" dirty="0" err="1"/>
              <a:t>Entender</a:t>
            </a:r>
            <a:r>
              <a:rPr lang="en-US" dirty="0"/>
              <a:t> </a:t>
            </a:r>
            <a:r>
              <a:rPr lang="en-US" dirty="0" err="1"/>
              <a:t>os</a:t>
            </a:r>
            <a:r>
              <a:rPr lang="en-US" dirty="0"/>
              <a:t> </a:t>
            </a:r>
            <a:r>
              <a:rPr lang="en-US" dirty="0" err="1"/>
              <a:t>potenciais</a:t>
            </a:r>
            <a:r>
              <a:rPr lang="en-US" dirty="0"/>
              <a:t> e </a:t>
            </a:r>
            <a:r>
              <a:rPr lang="en-US" dirty="0" err="1"/>
              <a:t>riscos</a:t>
            </a:r>
            <a:r>
              <a:rPr lang="en-US" dirty="0"/>
              <a:t> </a:t>
            </a:r>
            <a:r>
              <a:rPr lang="en-US" dirty="0" err="1"/>
              <a:t>em</a:t>
            </a:r>
            <a:r>
              <a:rPr lang="en-US" dirty="0"/>
              <a:t> </a:t>
            </a:r>
            <a:r>
              <a:rPr lang="en-US" dirty="0" err="1"/>
              <a:t>relação</a:t>
            </a:r>
            <a:r>
              <a:rPr lang="en-US" dirty="0"/>
              <a:t> </a:t>
            </a:r>
            <a:r>
              <a:rPr lang="en-US" dirty="0" err="1"/>
              <a:t>ao</a:t>
            </a:r>
            <a:r>
              <a:rPr lang="en-US" dirty="0"/>
              <a:t> web3 </a:t>
            </a:r>
            <a:r>
              <a:rPr lang="en-US" dirty="0" err="1"/>
              <a:t>em</a:t>
            </a:r>
            <a:r>
              <a:rPr lang="en-US" dirty="0"/>
              <a:t> </a:t>
            </a:r>
            <a:r>
              <a:rPr lang="en-US" dirty="0" err="1"/>
              <a:t>comparação</a:t>
            </a:r>
            <a:r>
              <a:rPr lang="en-US" dirty="0"/>
              <a:t> com </a:t>
            </a:r>
            <a:r>
              <a:rPr lang="en-US" dirty="0" err="1"/>
              <a:t>iterações</a:t>
            </a:r>
            <a:r>
              <a:rPr lang="en-US" dirty="0"/>
              <a:t> </a:t>
            </a:r>
            <a:r>
              <a:rPr lang="en-US" dirty="0" err="1"/>
              <a:t>anteriores</a:t>
            </a:r>
            <a:r>
              <a:rPr lang="en-US" dirty="0"/>
              <a:t> da internet.</a:t>
            </a:r>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1502233"/>
          </a:xfrm>
        </p:spPr>
        <p:txBody>
          <a:bodyPr/>
          <a:lstStyle/>
          <a:p>
            <a:r>
              <a:rPr lang="en-US" dirty="0" err="1"/>
              <a:t>Neste</a:t>
            </a:r>
            <a:r>
              <a:rPr lang="en-US" dirty="0"/>
              <a:t> </a:t>
            </a:r>
            <a:r>
              <a:rPr lang="en-US" dirty="0" err="1"/>
              <a:t>módulo</a:t>
            </a:r>
            <a:r>
              <a:rPr lang="en-US" dirty="0"/>
              <a:t>, </a:t>
            </a:r>
            <a:r>
              <a:rPr lang="en-US" dirty="0" err="1"/>
              <a:t>serão</a:t>
            </a:r>
            <a:r>
              <a:rPr lang="en-US" dirty="0"/>
              <a:t> </a:t>
            </a:r>
            <a:r>
              <a:rPr lang="en-US" dirty="0" err="1"/>
              <a:t>abordados</a:t>
            </a:r>
            <a:r>
              <a:rPr lang="en-US" dirty="0"/>
              <a:t> </a:t>
            </a:r>
            <a:r>
              <a:rPr lang="en-US" dirty="0" err="1"/>
              <a:t>os</a:t>
            </a:r>
            <a:r>
              <a:rPr lang="en-US" dirty="0"/>
              <a:t> </a:t>
            </a:r>
            <a:r>
              <a:rPr lang="en-US" dirty="0" err="1"/>
              <a:t>tópicos</a:t>
            </a:r>
            <a:r>
              <a:rPr lang="en-US" dirty="0"/>
              <a:t> de </a:t>
            </a:r>
            <a:r>
              <a:rPr lang="en-US" dirty="0" err="1"/>
              <a:t>produtos</a:t>
            </a:r>
            <a:r>
              <a:rPr lang="en-US" dirty="0"/>
              <a:t> e </a:t>
            </a:r>
            <a:r>
              <a:rPr lang="en-US" dirty="0" err="1"/>
              <a:t>serviços</a:t>
            </a:r>
            <a:r>
              <a:rPr lang="en-US" dirty="0"/>
              <a:t> </a:t>
            </a:r>
            <a:r>
              <a:rPr lang="en-US" dirty="0" err="1"/>
              <a:t>criptográficos</a:t>
            </a:r>
            <a:r>
              <a:rPr lang="en-US" dirty="0"/>
              <a:t> (</a:t>
            </a:r>
            <a:r>
              <a:rPr lang="en-US" dirty="0" err="1"/>
              <a:t>ou</a:t>
            </a:r>
            <a:r>
              <a:rPr lang="en-US" dirty="0"/>
              <a:t> </a:t>
            </a:r>
            <a:r>
              <a:rPr lang="en-US" dirty="0" err="1"/>
              <a:t>seja</a:t>
            </a:r>
            <a:r>
              <a:rPr lang="en-US" dirty="0"/>
              <a:t>, </a:t>
            </a:r>
            <a:r>
              <a:rPr lang="en-US" dirty="0" err="1"/>
              <a:t>empréstimos</a:t>
            </a:r>
            <a:r>
              <a:rPr lang="en-US" dirty="0"/>
              <a:t> e </a:t>
            </a:r>
            <a:r>
              <a:rPr lang="en-US" dirty="0" err="1"/>
              <a:t>empréstimos</a:t>
            </a:r>
            <a:r>
              <a:rPr lang="en-US" dirty="0"/>
              <a:t> e </a:t>
            </a:r>
            <a:r>
              <a:rPr lang="en-US" dirty="0" err="1"/>
              <a:t>trocas</a:t>
            </a:r>
            <a:r>
              <a:rPr lang="en-US" dirty="0"/>
              <a:t> </a:t>
            </a:r>
            <a:r>
              <a:rPr lang="en-US" dirty="0" err="1"/>
              <a:t>criptográficas</a:t>
            </a:r>
            <a:r>
              <a:rPr lang="en-US" dirty="0"/>
              <a:t>). </a:t>
            </a:r>
            <a:r>
              <a:rPr lang="en-US" dirty="0" err="1"/>
              <a:t>Além</a:t>
            </a:r>
            <a:r>
              <a:rPr lang="en-US" dirty="0"/>
              <a:t> disso, </a:t>
            </a:r>
            <a:r>
              <a:rPr lang="en-US" dirty="0" err="1"/>
              <a:t>será</a:t>
            </a:r>
            <a:r>
              <a:rPr lang="en-US" dirty="0"/>
              <a:t> </a:t>
            </a:r>
            <a:r>
              <a:rPr lang="en-US" dirty="0" err="1"/>
              <a:t>abordada</a:t>
            </a:r>
            <a:r>
              <a:rPr lang="en-US" dirty="0"/>
              <a:t> a </a:t>
            </a:r>
            <a:r>
              <a:rPr lang="en-US" dirty="0" err="1"/>
              <a:t>tokenização</a:t>
            </a:r>
            <a:r>
              <a:rPr lang="en-US" dirty="0"/>
              <a:t> de </a:t>
            </a:r>
            <a:r>
              <a:rPr lang="en-US" dirty="0" err="1"/>
              <a:t>ativos</a:t>
            </a:r>
            <a:r>
              <a:rPr lang="en-US" dirty="0"/>
              <a:t> </a:t>
            </a:r>
            <a:r>
              <a:rPr lang="en-US" dirty="0" err="1"/>
              <a:t>como</a:t>
            </a:r>
            <a:r>
              <a:rPr lang="en-US" dirty="0"/>
              <a:t> </a:t>
            </a:r>
            <a:r>
              <a:rPr lang="en-US" dirty="0" err="1"/>
              <a:t>imóveis</a:t>
            </a:r>
            <a:r>
              <a:rPr lang="en-US" dirty="0"/>
              <a:t>, NFTs e </a:t>
            </a:r>
            <a:r>
              <a:rPr lang="en-US" dirty="0" err="1"/>
              <a:t>itens</a:t>
            </a:r>
            <a:r>
              <a:rPr lang="en-US" dirty="0"/>
              <a:t> no </a:t>
            </a:r>
            <a:r>
              <a:rPr lang="en-US" dirty="0" err="1"/>
              <a:t>espaço</a:t>
            </a:r>
            <a:r>
              <a:rPr lang="en-US" dirty="0"/>
              <a:t> Web3 e o </a:t>
            </a:r>
            <a:r>
              <a:rPr lang="en-US" dirty="0" err="1"/>
              <a:t>seu</a:t>
            </a:r>
            <a:r>
              <a:rPr lang="en-US" dirty="0"/>
              <a:t> </a:t>
            </a:r>
            <a:r>
              <a:rPr lang="en-US" dirty="0" err="1"/>
              <a:t>papel</a:t>
            </a:r>
            <a:r>
              <a:rPr lang="en-US" dirty="0"/>
              <a:t> </a:t>
            </a:r>
            <a:r>
              <a:rPr lang="en-US" dirty="0" err="1"/>
              <a:t>para</a:t>
            </a:r>
            <a:r>
              <a:rPr lang="en-US" dirty="0"/>
              <a:t> o </a:t>
            </a:r>
            <a:r>
              <a:rPr lang="en-US" dirty="0" err="1"/>
              <a:t>ecossistema</a:t>
            </a:r>
            <a:r>
              <a:rPr lang="en-US" dirty="0"/>
              <a:t> </a:t>
            </a:r>
            <a:r>
              <a:rPr lang="en-US" dirty="0" err="1"/>
              <a:t>criptográfico</a:t>
            </a:r>
            <a:r>
              <a:rPr lang="en-US" dirty="0"/>
              <a:t>.</a:t>
            </a:r>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p:blipFill>
        <p:spPr>
          <a:xfrm>
            <a:off x="1" y="-11581"/>
            <a:ext cx="7559675"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119</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err="1">
                <a:solidFill>
                  <a:srgbClr val="F9A835"/>
                </a:solidFill>
                <a:cs typeface="Poppins SemiBold" pitchFamily="2" charset="77"/>
              </a:rPr>
              <a:t>Visão</a:t>
            </a:r>
            <a:r>
              <a:rPr lang="en-US" sz="1800" dirty="0">
                <a:solidFill>
                  <a:srgbClr val="F9A835"/>
                </a:solidFill>
                <a:cs typeface="Poppins SemiBold" pitchFamily="2" charset="77"/>
              </a:rPr>
              <a:t> </a:t>
            </a:r>
            <a:r>
              <a:rPr lang="en-US" sz="1800" dirty="0" err="1">
                <a:solidFill>
                  <a:srgbClr val="F9A835"/>
                </a:solidFill>
                <a:cs typeface="Poppins SemiBold" pitchFamily="2" charset="77"/>
              </a:rPr>
              <a:t>geral</a:t>
            </a:r>
            <a:r>
              <a:rPr lang="en-US" sz="1800" dirty="0">
                <a:solidFill>
                  <a:srgbClr val="F9A835"/>
                </a:solidFill>
                <a:cs typeface="Poppins SemiBold" pitchFamily="2" charset="77"/>
              </a:rPr>
              <a:t> do </a:t>
            </a:r>
            <a:r>
              <a:rPr lang="en-US" sz="1800" dirty="0" err="1">
                <a:solidFill>
                  <a:srgbClr val="F9A835"/>
                </a:solidFill>
                <a:cs typeface="Poppins SemiBold" pitchFamily="2" charset="77"/>
              </a:rPr>
              <a:t>capítulo</a:t>
            </a:r>
            <a:endParaRPr lang="en-US" dirty="0">
              <a:solidFill>
                <a:srgbClr val="F9A835"/>
              </a:solidFill>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dirty="0">
                <a:solidFill>
                  <a:srgbClr val="F9A835"/>
                </a:solidFill>
                <a:cs typeface="Poppins SemiBold" pitchFamily="2" charset="77"/>
              </a:rPr>
              <a:t>Objetivos de </a:t>
            </a:r>
            <a:r>
              <a:rPr lang="en-US" sz="1800" dirty="0" err="1">
                <a:solidFill>
                  <a:srgbClr val="F9A835"/>
                </a:solidFill>
                <a:cs typeface="Poppins SemiBold" pitchFamily="2" charset="77"/>
              </a:rPr>
              <a:t>aprendizagem</a:t>
            </a:r>
            <a:endParaRPr lang="en-US" sz="1800" dirty="0">
              <a:solidFill>
                <a:srgbClr val="F9A835"/>
              </a:solidFill>
              <a:cs typeface="Poppins SemiBold" pitchFamily="2" charset="77"/>
            </a:endParaRPr>
          </a:p>
          <a:p>
            <a:endParaRPr lang="en-US" dirty="0">
              <a:solidFill>
                <a:srgbClr val="F9A835"/>
              </a:solidFill>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5" name="Group 4">
            <a:extLst>
              <a:ext uri="{FF2B5EF4-FFF2-40B4-BE49-F238E27FC236}">
                <a16:creationId xmlns:a16="http://schemas.microsoft.com/office/drawing/2014/main" id="{20EE5072-6761-975F-54AF-9628C233F741}"/>
              </a:ext>
            </a:extLst>
          </p:cNvPr>
          <p:cNvGrpSpPr/>
          <p:nvPr/>
        </p:nvGrpSpPr>
        <p:grpSpPr>
          <a:xfrm flipH="1">
            <a:off x="-172078" y="9078092"/>
            <a:ext cx="1380420" cy="1309652"/>
            <a:chOff x="6346354" y="435340"/>
            <a:chExt cx="1380420" cy="1309652"/>
          </a:xfrm>
        </p:grpSpPr>
        <p:sp>
          <p:nvSpPr>
            <p:cNvPr id="6" name="Freeform 5">
              <a:extLst>
                <a:ext uri="{FF2B5EF4-FFF2-40B4-BE49-F238E27FC236}">
                  <a16:creationId xmlns:a16="http://schemas.microsoft.com/office/drawing/2014/main" id="{E0DE8D63-A89C-1015-8377-CD5888624649}"/>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7" name="Freeform 6">
              <a:extLst>
                <a:ext uri="{FF2B5EF4-FFF2-40B4-BE49-F238E27FC236}">
                  <a16:creationId xmlns:a16="http://schemas.microsoft.com/office/drawing/2014/main" id="{66C87853-A794-F688-351B-9639E38A6F31}"/>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35D90BE-7F4A-61FD-DA95-CDC28E5C4CFA}"/>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B237210-8E31-4DCB-13A5-CE96550C3F4E}"/>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F78B98C-5191-E781-458A-98DD5B2822C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2BE9743-D0B6-915F-5345-07A848D0C8FA}"/>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450254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E96E73FB-EAA3-1C72-7110-2E084D55CF1B}"/>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6" name="Text Placeholder 17">
            <a:extLst>
              <a:ext uri="{FF2B5EF4-FFF2-40B4-BE49-F238E27FC236}">
                <a16:creationId xmlns:a16="http://schemas.microsoft.com/office/drawing/2014/main" id="{27C29596-3285-C552-D750-C3970372A13D}"/>
              </a:ext>
            </a:extLst>
          </p:cNvPr>
          <p:cNvSpPr>
            <a:spLocks noGrp="1"/>
          </p:cNvSpPr>
          <p:nvPr/>
        </p:nvSpPr>
        <p:spPr>
          <a:xfrm>
            <a:off x="730685" y="5496068"/>
            <a:ext cx="6773018" cy="450403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endParaRPr lang="en-US" b="1" dirty="0">
              <a:solidFill>
                <a:srgbClr val="F79037"/>
              </a:solidFill>
            </a:endParaRPr>
          </a:p>
          <a:p>
            <a:r>
              <a:rPr lang="en-US" dirty="0"/>
              <a:t>O </a:t>
            </a:r>
            <a:r>
              <a:rPr lang="en-US" dirty="0" err="1"/>
              <a:t>empréstimo</a:t>
            </a:r>
            <a:r>
              <a:rPr lang="en-US" dirty="0"/>
              <a:t> de </a:t>
            </a:r>
            <a:r>
              <a:rPr lang="en-US" dirty="0" err="1"/>
              <a:t>cripto</a:t>
            </a:r>
            <a:r>
              <a:rPr lang="en-US" dirty="0"/>
              <a:t> </a:t>
            </a:r>
            <a:r>
              <a:rPr lang="en-US" dirty="0" err="1"/>
              <a:t>funciona</a:t>
            </a:r>
            <a:r>
              <a:rPr lang="en-US" dirty="0"/>
              <a:t> </a:t>
            </a:r>
            <a:r>
              <a:rPr lang="en-US" dirty="0" err="1"/>
              <a:t>pegando</a:t>
            </a:r>
            <a:r>
              <a:rPr lang="en-US" dirty="0"/>
              <a:t> </a:t>
            </a:r>
            <a:r>
              <a:rPr lang="en-US" dirty="0" err="1"/>
              <a:t>cripto</a:t>
            </a:r>
            <a:r>
              <a:rPr lang="en-US" dirty="0"/>
              <a:t> de um </a:t>
            </a:r>
            <a:r>
              <a:rPr lang="en-US" dirty="0" err="1"/>
              <a:t>usuário</a:t>
            </a:r>
            <a:r>
              <a:rPr lang="en-US" dirty="0"/>
              <a:t> e </a:t>
            </a:r>
            <a:r>
              <a:rPr lang="en-US" dirty="0" err="1"/>
              <a:t>fornecendo</a:t>
            </a:r>
            <a:r>
              <a:rPr lang="en-US" dirty="0"/>
              <a:t>-o a outro </a:t>
            </a:r>
            <a:r>
              <a:rPr lang="en-US" dirty="0" err="1"/>
              <a:t>por</a:t>
            </a:r>
            <a:r>
              <a:rPr lang="en-US" dirty="0"/>
              <a:t> </a:t>
            </a:r>
            <a:r>
              <a:rPr lang="en-US" dirty="0" err="1"/>
              <a:t>uma</a:t>
            </a:r>
            <a:r>
              <a:rPr lang="en-US" dirty="0"/>
              <a:t> taxa. O </a:t>
            </a:r>
            <a:r>
              <a:rPr lang="en-US" dirty="0" err="1"/>
              <a:t>método</a:t>
            </a:r>
            <a:r>
              <a:rPr lang="en-US" dirty="0"/>
              <a:t> </a:t>
            </a:r>
            <a:r>
              <a:rPr lang="en-US" dirty="0" err="1"/>
              <a:t>exato</a:t>
            </a:r>
            <a:r>
              <a:rPr lang="en-US" dirty="0"/>
              <a:t> de </a:t>
            </a:r>
            <a:r>
              <a:rPr lang="en-US" dirty="0" err="1"/>
              <a:t>gestão</a:t>
            </a:r>
            <a:r>
              <a:rPr lang="en-US" dirty="0"/>
              <a:t> do </a:t>
            </a:r>
            <a:r>
              <a:rPr lang="en-US" dirty="0" err="1"/>
              <a:t>empréstimo</a:t>
            </a:r>
            <a:r>
              <a:rPr lang="en-US" dirty="0"/>
              <a:t> </a:t>
            </a:r>
            <a:r>
              <a:rPr lang="en-US" dirty="0" err="1"/>
              <a:t>muda</a:t>
            </a:r>
            <a:r>
              <a:rPr lang="en-US" dirty="0"/>
              <a:t> de </a:t>
            </a:r>
            <a:r>
              <a:rPr lang="en-US" dirty="0" err="1"/>
              <a:t>plataforma</a:t>
            </a:r>
            <a:r>
              <a:rPr lang="en-US" dirty="0"/>
              <a:t> </a:t>
            </a:r>
            <a:r>
              <a:rPr lang="en-US" dirty="0" err="1"/>
              <a:t>para</a:t>
            </a:r>
            <a:r>
              <a:rPr lang="en-US" dirty="0"/>
              <a:t> </a:t>
            </a:r>
            <a:r>
              <a:rPr lang="en-US" dirty="0" err="1"/>
              <a:t>plataforma</a:t>
            </a:r>
            <a:r>
              <a:rPr lang="en-US" dirty="0"/>
              <a:t>. </a:t>
            </a:r>
            <a:r>
              <a:rPr lang="en-US" dirty="0" err="1"/>
              <a:t>Existem</a:t>
            </a:r>
            <a:r>
              <a:rPr lang="en-US" dirty="0"/>
              <a:t> </a:t>
            </a:r>
            <a:r>
              <a:rPr lang="en-US" dirty="0" err="1"/>
              <a:t>serviços</a:t>
            </a:r>
            <a:r>
              <a:rPr lang="en-US" dirty="0"/>
              <a:t> de </a:t>
            </a:r>
            <a:r>
              <a:rPr lang="en-US" dirty="0" err="1"/>
              <a:t>empréstimo</a:t>
            </a:r>
            <a:r>
              <a:rPr lang="en-US" dirty="0"/>
              <a:t> de </a:t>
            </a:r>
            <a:r>
              <a:rPr lang="en-US" dirty="0" err="1"/>
              <a:t>criptomoedas</a:t>
            </a:r>
            <a:r>
              <a:rPr lang="en-US" dirty="0"/>
              <a:t> </a:t>
            </a:r>
            <a:r>
              <a:rPr lang="en-US" dirty="0" err="1"/>
              <a:t>em</a:t>
            </a:r>
            <a:r>
              <a:rPr lang="en-US" dirty="0"/>
              <a:t> </a:t>
            </a:r>
            <a:r>
              <a:rPr lang="en-US" dirty="0" err="1"/>
              <a:t>plataformas</a:t>
            </a:r>
            <a:r>
              <a:rPr lang="en-US" dirty="0"/>
              <a:t> </a:t>
            </a:r>
            <a:r>
              <a:rPr lang="en-US" dirty="0" err="1"/>
              <a:t>centralizadas</a:t>
            </a:r>
            <a:r>
              <a:rPr lang="en-US" dirty="0"/>
              <a:t> e </a:t>
            </a:r>
            <a:r>
              <a:rPr lang="en-US" dirty="0" err="1"/>
              <a:t>descentralizadas</a:t>
            </a:r>
            <a:r>
              <a:rPr lang="en-US" dirty="0"/>
              <a:t>, no </a:t>
            </a:r>
            <a:r>
              <a:rPr lang="en-US" dirty="0" err="1"/>
              <a:t>entanto</a:t>
            </a:r>
            <a:r>
              <a:rPr lang="en-US" dirty="0"/>
              <a:t>, </a:t>
            </a:r>
            <a:r>
              <a:rPr lang="en-US" dirty="0" err="1"/>
              <a:t>os</a:t>
            </a:r>
            <a:r>
              <a:rPr lang="en-US" dirty="0"/>
              <a:t> </a:t>
            </a:r>
            <a:r>
              <a:rPr lang="en-US" dirty="0" err="1"/>
              <a:t>princípios</a:t>
            </a:r>
            <a:r>
              <a:rPr lang="en-US" dirty="0"/>
              <a:t> </a:t>
            </a:r>
            <a:r>
              <a:rPr lang="en-US" dirty="0" err="1"/>
              <a:t>básicos</a:t>
            </a:r>
            <a:r>
              <a:rPr lang="en-US" dirty="0"/>
              <a:t> </a:t>
            </a:r>
            <a:r>
              <a:rPr lang="en-US" dirty="0" err="1"/>
              <a:t>permanecem</a:t>
            </a:r>
            <a:r>
              <a:rPr lang="en-US" dirty="0"/>
              <a:t> </a:t>
            </a:r>
            <a:r>
              <a:rPr lang="en-US" dirty="0" err="1"/>
              <a:t>os</a:t>
            </a:r>
            <a:r>
              <a:rPr lang="en-US" dirty="0"/>
              <a:t> </a:t>
            </a:r>
            <a:r>
              <a:rPr lang="en-US" dirty="0" err="1"/>
              <a:t>mesmos</a:t>
            </a:r>
            <a:r>
              <a:rPr lang="en-US" dirty="0"/>
              <a:t>. No </a:t>
            </a:r>
            <a:r>
              <a:rPr lang="en-US" dirty="0" err="1"/>
              <a:t>empréstimo</a:t>
            </a:r>
            <a:r>
              <a:rPr lang="en-US" dirty="0"/>
              <a:t> de </a:t>
            </a:r>
            <a:r>
              <a:rPr lang="en-US" dirty="0" err="1"/>
              <a:t>criptomoedas</a:t>
            </a:r>
            <a:r>
              <a:rPr lang="en-US" dirty="0"/>
              <a:t>, </a:t>
            </a:r>
            <a:r>
              <a:rPr lang="en-US" dirty="0" err="1"/>
              <a:t>os</a:t>
            </a:r>
            <a:r>
              <a:rPr lang="en-US" dirty="0"/>
              <a:t> </a:t>
            </a:r>
            <a:r>
              <a:rPr lang="en-US" dirty="0" err="1"/>
              <a:t>mutuários</a:t>
            </a:r>
            <a:r>
              <a:rPr lang="en-US" dirty="0"/>
              <a:t> </a:t>
            </a:r>
            <a:r>
              <a:rPr lang="en-US" dirty="0" err="1"/>
              <a:t>também</a:t>
            </a:r>
            <a:r>
              <a:rPr lang="en-US" dirty="0"/>
              <a:t> </a:t>
            </a:r>
            <a:r>
              <a:rPr lang="en-US" dirty="0" err="1"/>
              <a:t>têm</a:t>
            </a:r>
            <a:r>
              <a:rPr lang="en-US" dirty="0"/>
              <a:t> a chance de </a:t>
            </a:r>
            <a:r>
              <a:rPr lang="en-US" dirty="0" err="1"/>
              <a:t>apostar</a:t>
            </a:r>
            <a:r>
              <a:rPr lang="en-US" dirty="0"/>
              <a:t> </a:t>
            </a:r>
            <a:r>
              <a:rPr lang="en-US" dirty="0" err="1"/>
              <a:t>sua</a:t>
            </a:r>
            <a:r>
              <a:rPr lang="en-US" dirty="0"/>
              <a:t> </a:t>
            </a:r>
            <a:r>
              <a:rPr lang="en-US" dirty="0" err="1"/>
              <a:t>criptomoeda</a:t>
            </a:r>
            <a:r>
              <a:rPr lang="en-US" dirty="0"/>
              <a:t> </a:t>
            </a:r>
            <a:r>
              <a:rPr lang="en-US" dirty="0" err="1"/>
              <a:t>como</a:t>
            </a:r>
            <a:r>
              <a:rPr lang="en-US" dirty="0"/>
              <a:t> </a:t>
            </a:r>
            <a:r>
              <a:rPr lang="en-US" dirty="0" err="1"/>
              <a:t>garantia</a:t>
            </a:r>
            <a:r>
              <a:rPr lang="en-US" dirty="0"/>
              <a:t> de </a:t>
            </a:r>
            <a:r>
              <a:rPr lang="en-US" dirty="0" err="1"/>
              <a:t>pagamento</a:t>
            </a:r>
            <a:r>
              <a:rPr lang="en-US" dirty="0"/>
              <a:t> do </a:t>
            </a:r>
            <a:r>
              <a:rPr lang="en-US" dirty="0" err="1"/>
              <a:t>empréstimo</a:t>
            </a:r>
            <a:r>
              <a:rPr lang="en-US" dirty="0"/>
              <a:t> </a:t>
            </a:r>
            <a:r>
              <a:rPr lang="en-US" dirty="0" err="1"/>
              <a:t>ou</a:t>
            </a:r>
            <a:r>
              <a:rPr lang="en-US" dirty="0"/>
              <a:t> </a:t>
            </a:r>
            <a:r>
              <a:rPr lang="en-US" dirty="0" err="1"/>
              <a:t>como</a:t>
            </a:r>
            <a:r>
              <a:rPr lang="en-US" dirty="0"/>
              <a:t> </a:t>
            </a:r>
            <a:r>
              <a:rPr lang="en-US" dirty="0" err="1"/>
              <a:t>garantia</a:t>
            </a:r>
            <a:r>
              <a:rPr lang="en-US" dirty="0"/>
              <a:t>. </a:t>
            </a:r>
            <a:r>
              <a:rPr lang="en-US" dirty="0" err="1"/>
              <a:t>Assim</a:t>
            </a:r>
            <a:r>
              <a:rPr lang="en-US" dirty="0"/>
              <a:t>, </a:t>
            </a:r>
            <a:r>
              <a:rPr lang="en-US" dirty="0" err="1"/>
              <a:t>os</a:t>
            </a:r>
            <a:r>
              <a:rPr lang="en-US" dirty="0"/>
              <a:t> </a:t>
            </a:r>
            <a:r>
              <a:rPr lang="en-US" dirty="0" err="1"/>
              <a:t>investidores</a:t>
            </a:r>
            <a:r>
              <a:rPr lang="en-US" dirty="0"/>
              <a:t> </a:t>
            </a:r>
            <a:r>
              <a:rPr lang="en-US" dirty="0" err="1"/>
              <a:t>poderiam</a:t>
            </a:r>
            <a:r>
              <a:rPr lang="en-US" dirty="0"/>
              <a:t> vender </a:t>
            </a:r>
            <a:r>
              <a:rPr lang="en-US" dirty="0" err="1"/>
              <a:t>os</a:t>
            </a:r>
            <a:r>
              <a:rPr lang="en-US" dirty="0"/>
              <a:t> </a:t>
            </a:r>
            <a:r>
              <a:rPr lang="en-US" dirty="0" err="1"/>
              <a:t>criptoativos</a:t>
            </a:r>
            <a:r>
              <a:rPr lang="en-US" dirty="0"/>
              <a:t> </a:t>
            </a:r>
            <a:r>
              <a:rPr lang="en-US" dirty="0" err="1"/>
              <a:t>caso</a:t>
            </a:r>
            <a:r>
              <a:rPr lang="en-US" dirty="0"/>
              <a:t> o </a:t>
            </a:r>
            <a:r>
              <a:rPr lang="en-US" dirty="0" err="1"/>
              <a:t>mutuário</a:t>
            </a:r>
            <a:r>
              <a:rPr lang="en-US" dirty="0"/>
              <a:t> </a:t>
            </a:r>
            <a:r>
              <a:rPr lang="en-US" dirty="0" err="1"/>
              <a:t>não</a:t>
            </a:r>
            <a:r>
              <a:rPr lang="en-US" dirty="0"/>
              <a:t> </a:t>
            </a:r>
            <a:r>
              <a:rPr lang="en-US" dirty="0" err="1"/>
              <a:t>pagasse</a:t>
            </a:r>
            <a:r>
              <a:rPr lang="en-US" dirty="0"/>
              <a:t> </a:t>
            </a:r>
            <a:r>
              <a:rPr lang="en-US" dirty="0" err="1"/>
              <a:t>mais</a:t>
            </a:r>
            <a:r>
              <a:rPr lang="en-US" dirty="0"/>
              <a:t> o </a:t>
            </a:r>
            <a:r>
              <a:rPr lang="en-US" dirty="0" err="1"/>
              <a:t>empréstimo</a:t>
            </a:r>
            <a:r>
              <a:rPr lang="en-US" dirty="0"/>
              <a:t>. </a:t>
            </a:r>
            <a:r>
              <a:rPr lang="en-US" dirty="0" err="1"/>
              <a:t>Desta</a:t>
            </a:r>
            <a:r>
              <a:rPr lang="en-US" dirty="0"/>
              <a:t> forma, </a:t>
            </a:r>
            <a:r>
              <a:rPr lang="en-US" dirty="0" err="1"/>
              <a:t>eles</a:t>
            </a:r>
            <a:r>
              <a:rPr lang="en-US" dirty="0"/>
              <a:t> </a:t>
            </a:r>
            <a:r>
              <a:rPr lang="en-US" dirty="0" err="1"/>
              <a:t>podem</a:t>
            </a:r>
            <a:r>
              <a:rPr lang="en-US" dirty="0"/>
              <a:t> </a:t>
            </a:r>
            <a:r>
              <a:rPr lang="en-US" dirty="0" err="1"/>
              <a:t>recuperar</a:t>
            </a:r>
            <a:r>
              <a:rPr lang="en-US" dirty="0"/>
              <a:t> as </a:t>
            </a:r>
            <a:r>
              <a:rPr lang="en-US" dirty="0" err="1"/>
              <a:t>suas</a:t>
            </a:r>
            <a:r>
              <a:rPr lang="en-US" dirty="0"/>
              <a:t> </a:t>
            </a:r>
            <a:r>
              <a:rPr lang="en-US" dirty="0" err="1"/>
              <a:t>perdas</a:t>
            </a:r>
            <a:r>
              <a:rPr lang="en-US" dirty="0"/>
              <a:t>. As </a:t>
            </a:r>
            <a:r>
              <a:rPr lang="en-US" dirty="0" err="1"/>
              <a:t>plataformas</a:t>
            </a:r>
            <a:r>
              <a:rPr lang="en-US" dirty="0"/>
              <a:t> de </a:t>
            </a:r>
            <a:r>
              <a:rPr lang="en-US" dirty="0" err="1"/>
              <a:t>empréstimo</a:t>
            </a:r>
            <a:r>
              <a:rPr lang="en-US" dirty="0"/>
              <a:t> e </a:t>
            </a:r>
            <a:r>
              <a:rPr lang="en-US" dirty="0" err="1"/>
              <a:t>empréstimo</a:t>
            </a:r>
            <a:r>
              <a:rPr lang="en-US" dirty="0"/>
              <a:t> </a:t>
            </a:r>
            <a:r>
              <a:rPr lang="en-US" dirty="0" err="1"/>
              <a:t>geralmente</a:t>
            </a:r>
            <a:r>
              <a:rPr lang="en-US" dirty="0"/>
              <a:t> </a:t>
            </a:r>
            <a:r>
              <a:rPr lang="en-US" dirty="0" err="1"/>
              <a:t>não</a:t>
            </a:r>
            <a:r>
              <a:rPr lang="en-US" dirty="0"/>
              <a:t> </a:t>
            </a:r>
            <a:r>
              <a:rPr lang="en-US" dirty="0" err="1"/>
              <a:t>têm</a:t>
            </a:r>
            <a:r>
              <a:rPr lang="en-US" dirty="0"/>
              <a:t> chance de </a:t>
            </a:r>
            <a:r>
              <a:rPr lang="en-US" dirty="0" err="1"/>
              <a:t>recuperar</a:t>
            </a:r>
            <a:r>
              <a:rPr lang="en-US" dirty="0"/>
              <a:t> as </a:t>
            </a:r>
            <a:r>
              <a:rPr lang="en-US" dirty="0" err="1"/>
              <a:t>suas</a:t>
            </a:r>
            <a:r>
              <a:rPr lang="en-US" dirty="0"/>
              <a:t> </a:t>
            </a:r>
            <a:r>
              <a:rPr lang="en-US" dirty="0" err="1"/>
              <a:t>perdas</a:t>
            </a:r>
            <a:r>
              <a:rPr lang="en-US" dirty="0"/>
              <a:t>, </a:t>
            </a:r>
            <a:r>
              <a:rPr lang="en-US" dirty="0" err="1"/>
              <a:t>pois</a:t>
            </a:r>
            <a:r>
              <a:rPr lang="en-US" dirty="0"/>
              <a:t> </a:t>
            </a:r>
            <a:r>
              <a:rPr lang="en-US" dirty="0" err="1"/>
              <a:t>pedem</a:t>
            </a:r>
            <a:r>
              <a:rPr lang="en-US" dirty="0"/>
              <a:t> </a:t>
            </a:r>
            <a:r>
              <a:rPr lang="en-US" dirty="0" err="1"/>
              <a:t>aos</a:t>
            </a:r>
            <a:r>
              <a:rPr lang="en-US" dirty="0"/>
              <a:t> </a:t>
            </a:r>
            <a:r>
              <a:rPr lang="en-US" dirty="0" err="1"/>
              <a:t>mutuários</a:t>
            </a:r>
            <a:r>
              <a:rPr lang="en-US" dirty="0"/>
              <a:t> </a:t>
            </a:r>
            <a:r>
              <a:rPr lang="en-US" dirty="0" err="1"/>
              <a:t>que</a:t>
            </a:r>
            <a:r>
              <a:rPr lang="en-US" dirty="0"/>
              <a:t> </a:t>
            </a:r>
            <a:r>
              <a:rPr lang="en-US" dirty="0" err="1"/>
              <a:t>apostem</a:t>
            </a:r>
            <a:r>
              <a:rPr lang="en-US" dirty="0"/>
              <a:t> entre 25-50% do </a:t>
            </a:r>
            <a:r>
              <a:rPr lang="en-US" dirty="0" err="1"/>
              <a:t>empréstimo</a:t>
            </a:r>
            <a:r>
              <a:rPr lang="en-US" dirty="0"/>
              <a:t> </a:t>
            </a:r>
            <a:r>
              <a:rPr lang="en-US" dirty="0" err="1"/>
              <a:t>em</a:t>
            </a:r>
            <a:r>
              <a:rPr lang="en-US" dirty="0"/>
              <a:t> </a:t>
            </a:r>
            <a:r>
              <a:rPr lang="en-US" dirty="0" err="1"/>
              <a:t>cripto</a:t>
            </a:r>
            <a:r>
              <a:rPr lang="en-US" dirty="0"/>
              <a:t>. </a:t>
            </a:r>
            <a:r>
              <a:rPr lang="en-US" dirty="0" err="1"/>
              <a:t>Ter</a:t>
            </a:r>
            <a:r>
              <a:rPr lang="en-US" dirty="0"/>
              <a:t> </a:t>
            </a:r>
            <a:r>
              <a:rPr lang="en-US" dirty="0" err="1"/>
              <a:t>uma</a:t>
            </a:r>
            <a:r>
              <a:rPr lang="en-US" dirty="0"/>
              <a:t> </a:t>
            </a:r>
            <a:r>
              <a:rPr lang="en-US" dirty="0" err="1"/>
              <a:t>certa</a:t>
            </a:r>
            <a:r>
              <a:rPr lang="en-US" dirty="0"/>
              <a:t> </a:t>
            </a:r>
            <a:r>
              <a:rPr lang="en-US" dirty="0" err="1"/>
              <a:t>porcentagem</a:t>
            </a:r>
            <a:r>
              <a:rPr lang="en-US" dirty="0"/>
              <a:t> </a:t>
            </a:r>
            <a:r>
              <a:rPr lang="en-US" dirty="0" err="1"/>
              <a:t>apostada</a:t>
            </a:r>
            <a:r>
              <a:rPr lang="en-US" dirty="0"/>
              <a:t> </a:t>
            </a:r>
            <a:r>
              <a:rPr lang="en-US" dirty="0" err="1"/>
              <a:t>faz</a:t>
            </a:r>
            <a:r>
              <a:rPr lang="en-US" dirty="0"/>
              <a:t> </a:t>
            </a:r>
            <a:r>
              <a:rPr lang="en-US" dirty="0" err="1"/>
              <a:t>sentido</a:t>
            </a:r>
            <a:r>
              <a:rPr lang="en-US" dirty="0"/>
              <a:t> se </a:t>
            </a:r>
            <a:r>
              <a:rPr lang="en-US" dirty="0" err="1"/>
              <a:t>os</a:t>
            </a:r>
            <a:r>
              <a:rPr lang="en-US" dirty="0"/>
              <a:t> </a:t>
            </a:r>
            <a:r>
              <a:rPr lang="en-US" dirty="0" err="1"/>
              <a:t>mutuários</a:t>
            </a:r>
            <a:r>
              <a:rPr lang="en-US" dirty="0"/>
              <a:t> </a:t>
            </a:r>
            <a:r>
              <a:rPr lang="en-US" dirty="0" err="1"/>
              <a:t>não</a:t>
            </a:r>
            <a:r>
              <a:rPr lang="en-US" dirty="0"/>
              <a:t> </a:t>
            </a:r>
            <a:r>
              <a:rPr lang="en-US" dirty="0" err="1"/>
              <a:t>pagarem</a:t>
            </a:r>
            <a:r>
              <a:rPr lang="en-US" dirty="0"/>
              <a:t> </a:t>
            </a:r>
            <a:r>
              <a:rPr lang="en-US" dirty="0" err="1"/>
              <a:t>mais</a:t>
            </a:r>
            <a:r>
              <a:rPr lang="en-US" dirty="0"/>
              <a:t> </a:t>
            </a:r>
            <a:r>
              <a:rPr lang="en-US" dirty="0" err="1"/>
              <a:t>os</a:t>
            </a:r>
            <a:r>
              <a:rPr lang="en-US" dirty="0"/>
              <a:t> </a:t>
            </a:r>
            <a:r>
              <a:rPr lang="en-US" dirty="0" err="1"/>
              <a:t>seus</a:t>
            </a:r>
            <a:r>
              <a:rPr lang="en-US" dirty="0"/>
              <a:t> </a:t>
            </a:r>
            <a:r>
              <a:rPr lang="en-US" dirty="0" err="1"/>
              <a:t>empréstimos</a:t>
            </a:r>
            <a:r>
              <a:rPr lang="en-US" dirty="0"/>
              <a:t>. </a:t>
            </a:r>
            <a:r>
              <a:rPr lang="en-US" dirty="0" err="1"/>
              <a:t>Dessa</a:t>
            </a:r>
            <a:r>
              <a:rPr lang="en-US" dirty="0"/>
              <a:t> forma, o valor </a:t>
            </a:r>
            <a:r>
              <a:rPr lang="en-US" dirty="0" err="1"/>
              <a:t>apostado</a:t>
            </a:r>
            <a:r>
              <a:rPr lang="en-US" dirty="0"/>
              <a:t> </a:t>
            </a:r>
            <a:r>
              <a:rPr lang="en-US" dirty="0" err="1"/>
              <a:t>pode</a:t>
            </a:r>
            <a:r>
              <a:rPr lang="en-US" dirty="0"/>
              <a:t> </a:t>
            </a:r>
            <a:r>
              <a:rPr lang="en-US" dirty="0" err="1"/>
              <a:t>ser</a:t>
            </a:r>
            <a:r>
              <a:rPr lang="en-US" dirty="0"/>
              <a:t> </a:t>
            </a:r>
            <a:r>
              <a:rPr lang="en-US" dirty="0" err="1"/>
              <a:t>resgatado</a:t>
            </a:r>
            <a:r>
              <a:rPr lang="en-US" dirty="0"/>
              <a:t> </a:t>
            </a:r>
            <a:r>
              <a:rPr lang="en-US" dirty="0" err="1"/>
              <a:t>pela</a:t>
            </a:r>
            <a:r>
              <a:rPr lang="en-US" dirty="0"/>
              <a:t> </a:t>
            </a:r>
            <a:r>
              <a:rPr lang="en-US" dirty="0" err="1"/>
              <a:t>bolsa</a:t>
            </a:r>
            <a:r>
              <a:rPr lang="en-US" dirty="0"/>
              <a:t> </a:t>
            </a:r>
            <a:r>
              <a:rPr lang="en-US" dirty="0" err="1"/>
              <a:t>em</a:t>
            </a:r>
            <a:r>
              <a:rPr lang="en-US" dirty="0"/>
              <a:t> </a:t>
            </a:r>
            <a:r>
              <a:rPr lang="en-US" dirty="0" err="1"/>
              <a:t>caso</a:t>
            </a:r>
            <a:r>
              <a:rPr lang="en-US" dirty="0"/>
              <a:t> de </a:t>
            </a:r>
            <a:r>
              <a:rPr lang="en-US" dirty="0" err="1"/>
              <a:t>emissário</a:t>
            </a:r>
            <a:r>
              <a:rPr lang="en-US" dirty="0"/>
              <a:t>.</a:t>
            </a:r>
          </a:p>
          <a:p>
            <a:endParaRPr lang="en-US" dirty="0"/>
          </a:p>
          <a:p>
            <a:r>
              <a:rPr lang="en-US" b="1" dirty="0">
                <a:solidFill>
                  <a:srgbClr val="F79037"/>
                </a:solidFill>
              </a:rPr>
              <a:t>Staking </a:t>
            </a:r>
          </a:p>
          <a:p>
            <a:r>
              <a:rPr lang="en-US" dirty="0"/>
              <a:t>Se </a:t>
            </a:r>
            <a:r>
              <a:rPr lang="en-US" dirty="0" err="1"/>
              <a:t>uma</a:t>
            </a:r>
            <a:r>
              <a:rPr lang="en-US" dirty="0"/>
              <a:t> </a:t>
            </a:r>
            <a:r>
              <a:rPr lang="en-US" dirty="0" err="1"/>
              <a:t>criptomoeda</a:t>
            </a:r>
            <a:r>
              <a:rPr lang="en-US" dirty="0"/>
              <a:t> </a:t>
            </a:r>
            <a:r>
              <a:rPr lang="en-US" dirty="0" err="1"/>
              <a:t>que</a:t>
            </a:r>
            <a:r>
              <a:rPr lang="en-US" dirty="0"/>
              <a:t> </a:t>
            </a:r>
            <a:r>
              <a:rPr lang="en-US" dirty="0" err="1"/>
              <a:t>possui</a:t>
            </a:r>
            <a:r>
              <a:rPr lang="en-US" dirty="0"/>
              <a:t> </a:t>
            </a:r>
            <a:r>
              <a:rPr lang="en-US" dirty="0" err="1"/>
              <a:t>permitir</a:t>
            </a:r>
            <a:r>
              <a:rPr lang="en-US" dirty="0"/>
              <a:t> staking (</a:t>
            </a:r>
            <a:r>
              <a:rPr lang="en-US" dirty="0" err="1"/>
              <a:t>por</a:t>
            </a:r>
            <a:r>
              <a:rPr lang="en-US" dirty="0"/>
              <a:t> </a:t>
            </a:r>
            <a:r>
              <a:rPr lang="en-US" dirty="0" err="1"/>
              <a:t>exemplo</a:t>
            </a:r>
            <a:r>
              <a:rPr lang="en-US" dirty="0"/>
              <a:t>, </a:t>
            </a:r>
            <a:r>
              <a:rPr lang="en-US" dirty="0" err="1"/>
              <a:t>Ethereum</a:t>
            </a:r>
            <a:r>
              <a:rPr lang="en-US" dirty="0"/>
              <a:t>, </a:t>
            </a:r>
            <a:r>
              <a:rPr lang="en-US" dirty="0" err="1"/>
              <a:t>Tezos</a:t>
            </a:r>
            <a:r>
              <a:rPr lang="en-US" dirty="0"/>
              <a:t>, Cosmos, Solana e </a:t>
            </a:r>
            <a:r>
              <a:rPr lang="en-US" dirty="0" err="1"/>
              <a:t>Cardano</a:t>
            </a:r>
            <a:r>
              <a:rPr lang="en-US" dirty="0"/>
              <a:t>), </a:t>
            </a:r>
            <a:r>
              <a:rPr lang="en-US" dirty="0" err="1"/>
              <a:t>você</a:t>
            </a:r>
            <a:r>
              <a:rPr lang="en-US" dirty="0"/>
              <a:t> </a:t>
            </a:r>
            <a:r>
              <a:rPr lang="en-US" dirty="0" err="1"/>
              <a:t>pode</a:t>
            </a:r>
            <a:r>
              <a:rPr lang="en-US" dirty="0"/>
              <a:t> </a:t>
            </a:r>
            <a:r>
              <a:rPr lang="en-US" dirty="0" err="1"/>
              <a:t>apostar</a:t>
            </a:r>
            <a:r>
              <a:rPr lang="en-US" dirty="0"/>
              <a:t> </a:t>
            </a:r>
            <a:r>
              <a:rPr lang="en-US" dirty="0" err="1"/>
              <a:t>algumas</a:t>
            </a:r>
            <a:r>
              <a:rPr lang="en-US" dirty="0"/>
              <a:t> das </a:t>
            </a:r>
            <a:r>
              <a:rPr lang="en-US" dirty="0" err="1"/>
              <a:t>suas</a:t>
            </a:r>
            <a:r>
              <a:rPr lang="en-US" dirty="0"/>
              <a:t> </a:t>
            </a:r>
            <a:r>
              <a:rPr lang="en-US" dirty="0" err="1"/>
              <a:t>participações</a:t>
            </a:r>
            <a:r>
              <a:rPr lang="en-US" dirty="0"/>
              <a:t> e </a:t>
            </a:r>
            <a:r>
              <a:rPr lang="en-US" dirty="0" err="1"/>
              <a:t>ganhar</a:t>
            </a:r>
            <a:r>
              <a:rPr lang="en-US" dirty="0"/>
              <a:t> </a:t>
            </a:r>
            <a:r>
              <a:rPr lang="en-US" dirty="0" err="1"/>
              <a:t>uma</a:t>
            </a:r>
            <a:r>
              <a:rPr lang="en-US" dirty="0"/>
              <a:t> </a:t>
            </a:r>
            <a:r>
              <a:rPr lang="en-US" dirty="0" err="1"/>
              <a:t>recompensa</a:t>
            </a:r>
            <a:r>
              <a:rPr lang="en-US" dirty="0"/>
              <a:t> </a:t>
            </a:r>
            <a:r>
              <a:rPr lang="en-US" dirty="0" err="1"/>
              <a:t>percentual</a:t>
            </a:r>
            <a:r>
              <a:rPr lang="en-US" dirty="0"/>
              <a:t> </a:t>
            </a:r>
            <a:r>
              <a:rPr lang="en-US" dirty="0" err="1"/>
              <a:t>ao</a:t>
            </a:r>
            <a:r>
              <a:rPr lang="en-US" dirty="0"/>
              <a:t> </a:t>
            </a:r>
            <a:r>
              <a:rPr lang="en-US" dirty="0" err="1"/>
              <a:t>longo</a:t>
            </a:r>
            <a:r>
              <a:rPr lang="en-US" dirty="0"/>
              <a:t> do tempo. A </a:t>
            </a:r>
            <a:r>
              <a:rPr lang="en-US" dirty="0" err="1"/>
              <a:t>razão</a:t>
            </a:r>
            <a:r>
              <a:rPr lang="en-US" dirty="0"/>
              <a:t> </a:t>
            </a:r>
            <a:r>
              <a:rPr lang="en-US" dirty="0" err="1"/>
              <a:t>pela</a:t>
            </a:r>
            <a:r>
              <a:rPr lang="en-US" dirty="0"/>
              <a:t> </a:t>
            </a:r>
            <a:r>
              <a:rPr lang="en-US" dirty="0" err="1"/>
              <a:t>qual</a:t>
            </a:r>
            <a:r>
              <a:rPr lang="en-US" dirty="0"/>
              <a:t> as </a:t>
            </a:r>
            <a:r>
              <a:rPr lang="en-US" dirty="0" err="1"/>
              <a:t>criptomoedas</a:t>
            </a:r>
            <a:r>
              <a:rPr lang="en-US" dirty="0"/>
              <a:t> </a:t>
            </a:r>
            <a:r>
              <a:rPr lang="en-US" dirty="0" err="1"/>
              <a:t>ganham</a:t>
            </a:r>
            <a:r>
              <a:rPr lang="en-US" dirty="0"/>
              <a:t> </a:t>
            </a:r>
            <a:r>
              <a:rPr lang="en-US" dirty="0" err="1"/>
              <a:t>recompensas</a:t>
            </a:r>
            <a:r>
              <a:rPr lang="en-US" dirty="0"/>
              <a:t> </a:t>
            </a:r>
            <a:r>
              <a:rPr lang="en-US" dirty="0" err="1"/>
              <a:t>enquanto</a:t>
            </a:r>
            <a:r>
              <a:rPr lang="en-US" dirty="0"/>
              <a:t> </a:t>
            </a:r>
            <a:r>
              <a:rPr lang="en-US" dirty="0" err="1"/>
              <a:t>apostadas</a:t>
            </a:r>
            <a:r>
              <a:rPr lang="en-US" dirty="0"/>
              <a:t> </a:t>
            </a:r>
            <a:r>
              <a:rPr lang="en-US" dirty="0" err="1"/>
              <a:t>é</a:t>
            </a:r>
            <a:r>
              <a:rPr lang="en-US" dirty="0"/>
              <a:t> </a:t>
            </a:r>
            <a:r>
              <a:rPr lang="en-US" dirty="0" err="1"/>
              <a:t>que</a:t>
            </a:r>
            <a:r>
              <a:rPr lang="en-US" dirty="0"/>
              <a:t> o </a:t>
            </a:r>
            <a:r>
              <a:rPr lang="en-US" dirty="0" err="1"/>
              <a:t>blockchain</a:t>
            </a:r>
            <a:r>
              <a:rPr lang="en-US" dirty="0"/>
              <a:t> as </a:t>
            </a:r>
            <a:r>
              <a:rPr lang="en-US" dirty="0" err="1"/>
              <a:t>coloca</a:t>
            </a:r>
            <a:r>
              <a:rPr lang="en-US" dirty="0"/>
              <a:t> </a:t>
            </a:r>
            <a:r>
              <a:rPr lang="en-US" dirty="0" err="1"/>
              <a:t>para</a:t>
            </a:r>
            <a:r>
              <a:rPr lang="en-US" dirty="0"/>
              <a:t> </a:t>
            </a:r>
            <a:r>
              <a:rPr lang="en-US" dirty="0" err="1"/>
              <a:t>funcionar</a:t>
            </a:r>
            <a:r>
              <a:rPr lang="en-US" dirty="0"/>
              <a:t>. </a:t>
            </a:r>
            <a:r>
              <a:rPr lang="en-US" dirty="0" err="1"/>
              <a:t>Criptomoedas</a:t>
            </a:r>
            <a:r>
              <a:rPr lang="en-US" dirty="0"/>
              <a:t> </a:t>
            </a:r>
            <a:r>
              <a:rPr lang="en-US" dirty="0" err="1"/>
              <a:t>que</a:t>
            </a:r>
            <a:r>
              <a:rPr lang="en-US" dirty="0"/>
              <a:t> </a:t>
            </a:r>
            <a:r>
              <a:rPr lang="en-US" dirty="0" err="1"/>
              <a:t>permitem</a:t>
            </a:r>
            <a:r>
              <a:rPr lang="en-US" dirty="0"/>
              <a:t> staking </a:t>
            </a:r>
            <a:r>
              <a:rPr lang="en-US" dirty="0" err="1"/>
              <a:t>usam</a:t>
            </a:r>
            <a:r>
              <a:rPr lang="en-US" dirty="0"/>
              <a:t> o </a:t>
            </a:r>
            <a:r>
              <a:rPr lang="en-US" dirty="0" err="1"/>
              <a:t>mecanismo</a:t>
            </a:r>
            <a:r>
              <a:rPr lang="en-US" dirty="0"/>
              <a:t> de </a:t>
            </a:r>
            <a:r>
              <a:rPr lang="en-US" dirty="0" err="1"/>
              <a:t>consenso</a:t>
            </a:r>
            <a:r>
              <a:rPr lang="en-US" dirty="0"/>
              <a:t> </a:t>
            </a:r>
            <a:r>
              <a:rPr lang="en-US" dirty="0" err="1"/>
              <a:t>PoS.</a:t>
            </a:r>
            <a:r>
              <a:rPr lang="en-US" dirty="0"/>
              <a:t> Se </a:t>
            </a:r>
            <a:r>
              <a:rPr lang="en-US" dirty="0" err="1"/>
              <a:t>você</a:t>
            </a:r>
            <a:r>
              <a:rPr lang="en-US" dirty="0"/>
              <a:t> </a:t>
            </a:r>
            <a:r>
              <a:rPr lang="en-US" dirty="0" err="1"/>
              <a:t>aposta</a:t>
            </a:r>
            <a:r>
              <a:rPr lang="en-US" dirty="0"/>
              <a:t> </a:t>
            </a:r>
            <a:r>
              <a:rPr lang="en-US" dirty="0" err="1"/>
              <a:t>sua</a:t>
            </a:r>
            <a:r>
              <a:rPr lang="en-US" dirty="0"/>
              <a:t> </a:t>
            </a:r>
            <a:r>
              <a:rPr lang="en-US" dirty="0" err="1"/>
              <a:t>criptomoeda</a:t>
            </a:r>
            <a:r>
              <a:rPr lang="en-US" dirty="0"/>
              <a:t>, </a:t>
            </a:r>
            <a:r>
              <a:rPr lang="en-US" dirty="0" err="1"/>
              <a:t>ela</a:t>
            </a:r>
            <a:r>
              <a:rPr lang="en-US" dirty="0"/>
              <a:t> </a:t>
            </a:r>
            <a:r>
              <a:rPr lang="en-US" dirty="0" err="1"/>
              <a:t>torna</a:t>
            </a:r>
            <a:r>
              <a:rPr lang="en-US" dirty="0"/>
              <a:t>-se parte da parte (</a:t>
            </a:r>
            <a:r>
              <a:rPr lang="en-US" dirty="0" err="1"/>
              <a:t>ou</a:t>
            </a:r>
            <a:r>
              <a:rPr lang="en-US" dirty="0"/>
              <a:t> </a:t>
            </a:r>
            <a:r>
              <a:rPr lang="en-US" dirty="0" err="1"/>
              <a:t>aposta</a:t>
            </a:r>
            <a:r>
              <a:rPr lang="en-US" dirty="0"/>
              <a:t>) de </a:t>
            </a:r>
            <a:r>
              <a:rPr lang="en-US" dirty="0" err="1"/>
              <a:t>outra</a:t>
            </a:r>
            <a:r>
              <a:rPr lang="en-US" dirty="0"/>
              <a:t> </a:t>
            </a:r>
            <a:r>
              <a:rPr lang="en-US" dirty="0" err="1"/>
              <a:t>pessoa</a:t>
            </a:r>
            <a:r>
              <a:rPr lang="en-US" dirty="0"/>
              <a:t> </a:t>
            </a:r>
            <a:r>
              <a:rPr lang="en-US" dirty="0" err="1"/>
              <a:t>na</a:t>
            </a:r>
            <a:r>
              <a:rPr lang="en-US" dirty="0"/>
              <a:t> </a:t>
            </a:r>
            <a:r>
              <a:rPr lang="en-US" dirty="0" err="1"/>
              <a:t>rede</a:t>
            </a:r>
            <a:r>
              <a:rPr lang="en-US" dirty="0"/>
              <a:t> </a:t>
            </a:r>
            <a:r>
              <a:rPr lang="en-US" dirty="0" err="1"/>
              <a:t>para</a:t>
            </a:r>
            <a:r>
              <a:rPr lang="en-US" dirty="0"/>
              <a:t> </a:t>
            </a:r>
            <a:r>
              <a:rPr lang="en-US" dirty="0" err="1"/>
              <a:t>aumentar</a:t>
            </a:r>
            <a:r>
              <a:rPr lang="en-US" dirty="0"/>
              <a:t> a </a:t>
            </a:r>
            <a:r>
              <a:rPr lang="en-US" dirty="0" err="1"/>
              <a:t>probabilidade</a:t>
            </a:r>
            <a:r>
              <a:rPr lang="en-US" dirty="0"/>
              <a:t> de </a:t>
            </a:r>
            <a:r>
              <a:rPr lang="en-US" dirty="0" err="1"/>
              <a:t>validar</a:t>
            </a:r>
            <a:r>
              <a:rPr lang="en-US" dirty="0"/>
              <a:t> o </a:t>
            </a:r>
            <a:r>
              <a:rPr lang="en-US" dirty="0" err="1"/>
              <a:t>próximo</a:t>
            </a:r>
            <a:r>
              <a:rPr lang="en-US" dirty="0"/>
              <a:t> </a:t>
            </a:r>
            <a:r>
              <a:rPr lang="en-US" dirty="0" err="1"/>
              <a:t>bloco</a:t>
            </a:r>
            <a:r>
              <a:rPr lang="en-US" dirty="0"/>
              <a:t>. </a:t>
            </a:r>
            <a:r>
              <a:rPr lang="en-US" dirty="0" err="1"/>
              <a:t>Embora</a:t>
            </a:r>
            <a:r>
              <a:rPr lang="en-US" dirty="0"/>
              <a:t> </a:t>
            </a:r>
            <a:r>
              <a:rPr lang="en-US" dirty="0" err="1"/>
              <a:t>possa</a:t>
            </a:r>
            <a:r>
              <a:rPr lang="en-US" dirty="0"/>
              <a:t> </a:t>
            </a:r>
            <a:r>
              <a:rPr lang="en-US" dirty="0" err="1"/>
              <a:t>emprestar</a:t>
            </a:r>
            <a:r>
              <a:rPr lang="en-US" dirty="0"/>
              <a:t> </a:t>
            </a:r>
            <a:r>
              <a:rPr lang="en-US" dirty="0" err="1"/>
              <a:t>todas</a:t>
            </a:r>
            <a:r>
              <a:rPr lang="en-US" dirty="0"/>
              <a:t> as </a:t>
            </a:r>
            <a:r>
              <a:rPr lang="en-US" dirty="0" err="1"/>
              <a:t>criptomoedas</a:t>
            </a:r>
            <a:r>
              <a:rPr lang="en-US" dirty="0"/>
              <a:t>, o staking </a:t>
            </a:r>
            <a:r>
              <a:rPr lang="en-US" dirty="0" err="1"/>
              <a:t>é</a:t>
            </a:r>
            <a:r>
              <a:rPr lang="en-US" dirty="0"/>
              <a:t> um </a:t>
            </a:r>
            <a:r>
              <a:rPr lang="en-US" dirty="0" err="1"/>
              <a:t>conceito</a:t>
            </a:r>
            <a:r>
              <a:rPr lang="en-US" dirty="0"/>
              <a:t> </a:t>
            </a:r>
            <a:r>
              <a:rPr lang="en-US" dirty="0" err="1"/>
              <a:t>exclusivo</a:t>
            </a:r>
            <a:r>
              <a:rPr lang="en-US" dirty="0"/>
              <a:t> </a:t>
            </a:r>
            <a:r>
              <a:rPr lang="en-US" dirty="0" err="1"/>
              <a:t>para</a:t>
            </a:r>
            <a:r>
              <a:rPr lang="en-US" dirty="0"/>
              <a:t> </a:t>
            </a:r>
            <a:r>
              <a:rPr lang="en-US" dirty="0" err="1"/>
              <a:t>criptomoedas</a:t>
            </a:r>
            <a:r>
              <a:rPr lang="en-US" dirty="0"/>
              <a:t> </a:t>
            </a:r>
            <a:r>
              <a:rPr lang="en-US" dirty="0" err="1"/>
              <a:t>baseadas</a:t>
            </a:r>
            <a:r>
              <a:rPr lang="en-US" dirty="0"/>
              <a:t> </a:t>
            </a:r>
            <a:r>
              <a:rPr lang="en-US" dirty="0" err="1"/>
              <a:t>em</a:t>
            </a:r>
            <a:r>
              <a:rPr lang="en-US" dirty="0"/>
              <a:t> </a:t>
            </a:r>
            <a:r>
              <a:rPr lang="en-US" dirty="0" err="1"/>
              <a:t>PoS.</a:t>
            </a:r>
            <a:endParaRPr lang="en-US" dirty="0"/>
          </a:p>
        </p:txBody>
      </p:sp>
      <p:sp>
        <p:nvSpPr>
          <p:cNvPr id="34" name="Text Placeholder 17">
            <a:extLst>
              <a:ext uri="{FF2B5EF4-FFF2-40B4-BE49-F238E27FC236}">
                <a16:creationId xmlns:a16="http://schemas.microsoft.com/office/drawing/2014/main" id="{3D99AF6C-4378-EA35-DB42-2B30A0589B0C}"/>
              </a:ext>
            </a:extLst>
          </p:cNvPr>
          <p:cNvSpPr>
            <a:spLocks noGrp="1"/>
          </p:cNvSpPr>
          <p:nvPr/>
        </p:nvSpPr>
        <p:spPr>
          <a:xfrm>
            <a:off x="968744" y="5521781"/>
            <a:ext cx="6143488" cy="341381"/>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Exemplo</a:t>
            </a:r>
            <a:r>
              <a:rPr lang="en-US" b="1" dirty="0">
                <a:solidFill>
                  <a:srgbClr val="F79037"/>
                </a:solidFill>
              </a:rPr>
              <a:t> de </a:t>
            </a:r>
            <a:r>
              <a:rPr lang="en-US" b="1" dirty="0" err="1">
                <a:solidFill>
                  <a:srgbClr val="F79037"/>
                </a:solidFill>
              </a:rPr>
              <a:t>empréstimo</a:t>
            </a:r>
            <a:endParaRPr lang="en-US" dirty="0"/>
          </a:p>
        </p:txBody>
      </p:sp>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6"/>
            <a:ext cx="3971333" cy="1204857"/>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dirty="0">
                <a:solidFill>
                  <a:srgbClr val="8E2F91"/>
                </a:solidFill>
                <a:ea typeface="Times New Roman" panose="02020603050405020304" pitchFamily="18" charset="0"/>
              </a:rPr>
              <a:t>PRODUTOS E SERVIÇOS DE CRIPTO</a:t>
            </a:r>
            <a:endParaRPr lang="en-US" dirty="0">
              <a:solidFill>
                <a:srgbClr val="8E2F91"/>
              </a:solidFill>
              <a:cs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120</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769134"/>
            <a:ext cx="6036131" cy="34700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spcBef>
                <a:spcPts val="1800"/>
              </a:spcBef>
              <a:spcAft>
                <a:spcPts val="600"/>
              </a:spcAft>
            </a:pPr>
            <a:r>
              <a:rPr lang="en-US" sz="1100" dirty="0">
                <a:solidFill>
                  <a:srgbClr val="000000"/>
                </a:solidFill>
                <a:latin typeface="Calibri" panose="020F0502020204030204" pitchFamily="34" charset="0"/>
                <a:ea typeface="Times New Roman" panose="02020603050405020304" pitchFamily="18" charset="0"/>
              </a:rPr>
              <a:t>Na </a:t>
            </a:r>
            <a:r>
              <a:rPr lang="en-US" sz="1100" dirty="0" err="1">
                <a:solidFill>
                  <a:srgbClr val="000000"/>
                </a:solidFill>
                <a:latin typeface="Calibri" panose="020F0502020204030204" pitchFamily="34" charset="0"/>
                <a:ea typeface="Times New Roman" panose="02020603050405020304" pitchFamily="18" charset="0"/>
              </a:rPr>
              <a:t>seção</a:t>
            </a:r>
            <a:r>
              <a:rPr lang="en-US" sz="1100" dirty="0">
                <a:solidFill>
                  <a:srgbClr val="000000"/>
                </a:solidFill>
                <a:latin typeface="Calibri" panose="020F0502020204030204" pitchFamily="34" charset="0"/>
                <a:ea typeface="Times New Roman" panose="02020603050405020304" pitchFamily="18" charset="0"/>
              </a:rPr>
              <a:t> a </a:t>
            </a:r>
            <a:r>
              <a:rPr lang="en-US" sz="1100" dirty="0" err="1">
                <a:solidFill>
                  <a:srgbClr val="000000"/>
                </a:solidFill>
                <a:latin typeface="Calibri" panose="020F0502020204030204" pitchFamily="34" charset="0"/>
                <a:ea typeface="Times New Roman" panose="02020603050405020304" pitchFamily="18" charset="0"/>
              </a:rPr>
              <a:t>seguir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aprenderá</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sobre</a:t>
            </a:r>
            <a:r>
              <a:rPr lang="en-US" sz="1100" dirty="0">
                <a:solidFill>
                  <a:srgbClr val="000000"/>
                </a:solidFill>
                <a:latin typeface="Calibri" panose="020F0502020204030204" pitchFamily="34" charset="0"/>
                <a:ea typeface="Times New Roman" panose="02020603050405020304" pitchFamily="18" charset="0"/>
              </a:rPr>
              <a:t> o </a:t>
            </a:r>
            <a:r>
              <a:rPr lang="en-US" sz="1100" dirty="0" err="1">
                <a:solidFill>
                  <a:srgbClr val="000000"/>
                </a:solidFill>
                <a:latin typeface="Calibri" panose="020F0502020204030204" pitchFamily="34" charset="0"/>
                <a:ea typeface="Times New Roman" panose="02020603050405020304" pitchFamily="18" charset="0"/>
              </a:rPr>
              <a:t>conceito</a:t>
            </a:r>
            <a:r>
              <a:rPr lang="en-US" sz="1100" dirty="0">
                <a:solidFill>
                  <a:srgbClr val="000000"/>
                </a:solidFill>
                <a:latin typeface="Calibri" panose="020F0502020204030204" pitchFamily="34" charset="0"/>
                <a:ea typeface="Times New Roman" panose="02020603050405020304" pitchFamily="18" charset="0"/>
              </a:rPr>
              <a:t> de </a:t>
            </a:r>
            <a:r>
              <a:rPr lang="en-US" sz="1100" dirty="0" err="1">
                <a:solidFill>
                  <a:srgbClr val="000000"/>
                </a:solidFill>
                <a:latin typeface="Calibri" panose="020F0502020204030204" pitchFamily="34" charset="0"/>
                <a:ea typeface="Times New Roman" panose="02020603050405020304" pitchFamily="18" charset="0"/>
              </a:rPr>
              <a:t>emprestar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pedir</a:t>
            </a:r>
            <a:r>
              <a:rPr lang="en-US" sz="1100" dirty="0">
                <a:solidFill>
                  <a:srgbClr val="000000"/>
                </a:solidFill>
                <a:latin typeface="Calibri" panose="020F0502020204030204" pitchFamily="34" charset="0"/>
                <a:ea typeface="Times New Roman" panose="02020603050405020304" pitchFamily="18" charset="0"/>
              </a:rPr>
              <a:t> </a:t>
            </a:r>
            <a:r>
              <a:rPr lang="en-US" sz="1100" dirty="0" err="1">
                <a:solidFill>
                  <a:srgbClr val="000000"/>
                </a:solidFill>
                <a:latin typeface="Calibri" panose="020F0502020204030204" pitchFamily="34" charset="0"/>
                <a:ea typeface="Times New Roman" panose="02020603050405020304" pitchFamily="18" charset="0"/>
              </a:rPr>
              <a:t>emprestado</a:t>
            </a:r>
            <a:r>
              <a:rPr lang="en-US" sz="1100" dirty="0">
                <a:solidFill>
                  <a:srgbClr val="000000"/>
                </a:solidFill>
                <a:latin typeface="Calibri" panose="020F0502020204030204" pitchFamily="34" charset="0"/>
                <a:ea typeface="Times New Roman" panose="02020603050405020304" pitchFamily="18" charset="0"/>
              </a:rPr>
              <a:t> e </a:t>
            </a:r>
            <a:r>
              <a:rPr lang="en-US" sz="1100" dirty="0" err="1">
                <a:solidFill>
                  <a:srgbClr val="000000"/>
                </a:solidFill>
                <a:latin typeface="Calibri" panose="020F0502020204030204" pitchFamily="34" charset="0"/>
                <a:ea typeface="Times New Roman" panose="02020603050405020304" pitchFamily="18" charset="0"/>
              </a:rPr>
              <a:t>apostar</a:t>
            </a:r>
            <a:r>
              <a:rPr lang="en-US" sz="1100" dirty="0">
                <a:solidFill>
                  <a:srgbClr val="000000"/>
                </a:solidFill>
                <a:latin typeface="Calibri" panose="020F0502020204030204" pitchFamily="34" charset="0"/>
                <a:ea typeface="Times New Roman" panose="02020603050405020304" pitchFamily="18" charset="0"/>
              </a:rPr>
              <a:t>.</a:t>
            </a:r>
            <a:endParaRPr lang="x-none" sz="1100" dirty="0">
              <a:effectLst/>
              <a:latin typeface="Times New Roman" panose="02020603050405020304" pitchFamily="18" charset="0"/>
              <a:ea typeface="Times New Roman" panose="02020603050405020304" pitchFamily="18" charset="0"/>
            </a:endParaRPr>
          </a:p>
        </p:txBody>
      </p:sp>
      <p:sp>
        <p:nvSpPr>
          <p:cNvPr id="9" name="Text Placeholder 16">
            <a:extLst>
              <a:ext uri="{FF2B5EF4-FFF2-40B4-BE49-F238E27FC236}">
                <a16:creationId xmlns:a16="http://schemas.microsoft.com/office/drawing/2014/main" id="{3A356DCB-0FFA-1847-FB3A-D220A475A74A}"/>
              </a:ext>
            </a:extLst>
          </p:cNvPr>
          <p:cNvSpPr>
            <a:spLocks noGrp="1"/>
          </p:cNvSpPr>
          <p:nvPr/>
        </p:nvSpPr>
        <p:spPr>
          <a:xfrm>
            <a:off x="730684" y="232034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dirty="0"/>
              <a:t>1.1 </a:t>
            </a:r>
            <a:r>
              <a:rPr lang="en-US" sz="1800" b="0" dirty="0" err="1"/>
              <a:t>Empréstimos</a:t>
            </a:r>
            <a:r>
              <a:rPr lang="en-US" sz="1800" b="0" dirty="0"/>
              <a:t> e </a:t>
            </a:r>
            <a:r>
              <a:rPr lang="en-US" sz="1800" b="0" dirty="0" err="1"/>
              <a:t>Pedir</a:t>
            </a:r>
            <a:r>
              <a:rPr lang="en-US" sz="1800" b="0" dirty="0"/>
              <a:t> </a:t>
            </a:r>
            <a:r>
              <a:rPr lang="en-US" sz="1800" b="0" dirty="0" err="1"/>
              <a:t>emprestados</a:t>
            </a:r>
            <a:endParaRPr lang="en-US" sz="1800" b="0" dirty="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950769"/>
            <a:ext cx="6562522" cy="283167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pt-PT" sz="1100" dirty="0">
                <a:latin typeface="Calibri" panose="020F0502020204030204" pitchFamily="34" charset="0"/>
                <a:ea typeface="Times New Roman" panose="02020603050405020304" pitchFamily="18" charset="0"/>
                <a:cs typeface="Calibri" panose="020F0502020204030204" pitchFamily="34" charset="0"/>
              </a:rPr>
              <a:t>Empréstimos criptográficos referem-se a uma função no </a:t>
            </a:r>
            <a:r>
              <a:rPr lang="pt-PT" sz="1100" dirty="0" err="1">
                <a:latin typeface="Calibri" panose="020F0502020204030204" pitchFamily="34" charset="0"/>
                <a:ea typeface="Times New Roman" panose="02020603050405020304" pitchFamily="18" charset="0"/>
                <a:cs typeface="Calibri" panose="020F0502020204030204" pitchFamily="34" charset="0"/>
              </a:rPr>
              <a:t>DeFi</a:t>
            </a:r>
            <a:r>
              <a:rPr lang="pt-PT" sz="1100" dirty="0">
                <a:latin typeface="Calibri" panose="020F0502020204030204" pitchFamily="34" charset="0"/>
                <a:ea typeface="Times New Roman" panose="02020603050405020304" pitchFamily="18" charset="0"/>
                <a:cs typeface="Calibri" panose="020F0502020204030204" pitchFamily="34" charset="0"/>
              </a:rPr>
              <a:t> que permite que os investidores emprestem suas </a:t>
            </a:r>
            <a:r>
              <a:rPr lang="pt-PT" sz="1100" dirty="0" err="1">
                <a:latin typeface="Calibri" panose="020F0502020204030204" pitchFamily="34" charset="0"/>
                <a:ea typeface="Times New Roman" panose="02020603050405020304" pitchFamily="18" charset="0"/>
                <a:cs typeface="Calibri" panose="020F0502020204030204" pitchFamily="34" charset="0"/>
              </a:rPr>
              <a:t>criptomoedas</a:t>
            </a:r>
            <a:r>
              <a:rPr lang="pt-PT" sz="1100" dirty="0">
                <a:latin typeface="Calibri" panose="020F0502020204030204" pitchFamily="34" charset="0"/>
                <a:ea typeface="Times New Roman" panose="02020603050405020304" pitchFamily="18" charset="0"/>
                <a:cs typeface="Calibri" panose="020F0502020204030204" pitchFamily="34" charset="0"/>
              </a:rPr>
              <a:t> a diferentes tomadores de empréstimos. Dessa forma, os credores recebem pagamentos de juros em troca, também chamados de dividendos criptográficos. Muitas plataformas especializadas em </a:t>
            </a:r>
            <a:r>
              <a:rPr lang="pt-PT" sz="1100" dirty="0">
                <a:latin typeface="Calibri" panose="020F0502020204030204" pitchFamily="34" charset="0"/>
                <a:ea typeface="Times New Roman" panose="02020603050405020304" pitchFamily="18" charset="0"/>
                <a:cs typeface="Calibri" panose="020F0502020204030204" pitchFamily="34" charset="0"/>
                <a:hlinkClick r:id="rId2"/>
              </a:rPr>
              <a:t>empréstimos de cripto </a:t>
            </a:r>
            <a:r>
              <a:rPr lang="pt-PT" sz="1100" dirty="0">
                <a:latin typeface="Calibri" panose="020F0502020204030204" pitchFamily="34" charset="0"/>
                <a:ea typeface="Times New Roman" panose="02020603050405020304" pitchFamily="18" charset="0"/>
                <a:cs typeface="Calibri" panose="020F0502020204030204" pitchFamily="34" charset="0"/>
              </a:rPr>
              <a:t>também aceitam </a:t>
            </a:r>
            <a:r>
              <a:rPr lang="pt-PT" sz="1100" dirty="0" err="1">
                <a:latin typeface="Calibri" panose="020F0502020204030204" pitchFamily="34" charset="0"/>
                <a:ea typeface="Times New Roman" panose="02020603050405020304" pitchFamily="18" charset="0"/>
                <a:cs typeface="Calibri" panose="020F0502020204030204" pitchFamily="34" charset="0"/>
              </a:rPr>
              <a:t>stablecoins</a:t>
            </a:r>
            <a:r>
              <a:rPr lang="pt-PT" sz="1100" dirty="0">
                <a:latin typeface="Calibri" panose="020F0502020204030204" pitchFamily="34" charset="0"/>
                <a:ea typeface="Times New Roman" panose="02020603050405020304" pitchFamily="18" charset="0"/>
                <a:cs typeface="Calibri" panose="020F0502020204030204" pitchFamily="34" charset="0"/>
              </a:rPr>
              <a:t> além de </a:t>
            </a:r>
            <a:r>
              <a:rPr lang="pt-PT" sz="1100" dirty="0" err="1">
                <a:latin typeface="Calibri" panose="020F0502020204030204" pitchFamily="34" charset="0"/>
                <a:ea typeface="Times New Roman" panose="02020603050405020304" pitchFamily="18" charset="0"/>
                <a:cs typeface="Calibri" panose="020F0502020204030204" pitchFamily="34" charset="0"/>
              </a:rPr>
              <a:t>criptomoedas</a:t>
            </a:r>
            <a:r>
              <a:rPr lang="pt-PT" sz="1100" dirty="0">
                <a:latin typeface="Calibri" panose="020F0502020204030204" pitchFamily="34" charset="0"/>
                <a:ea typeface="Times New Roman" panose="02020603050405020304" pitchFamily="18" charset="0"/>
                <a:cs typeface="Calibri" panose="020F0502020204030204" pitchFamily="34" charset="0"/>
              </a:rPr>
              <a:t>. Assim, as </a:t>
            </a:r>
            <a:r>
              <a:rPr lang="pt-PT" sz="1100" dirty="0" err="1">
                <a:latin typeface="Calibri" panose="020F0502020204030204" pitchFamily="34" charset="0"/>
                <a:ea typeface="Times New Roman" panose="02020603050405020304" pitchFamily="18" charset="0"/>
                <a:cs typeface="Calibri" panose="020F0502020204030204" pitchFamily="34" charset="0"/>
              </a:rPr>
              <a:t>criptomoedas</a:t>
            </a:r>
            <a:r>
              <a:rPr lang="pt-PT" sz="1100" dirty="0">
                <a:latin typeface="Calibri" panose="020F0502020204030204" pitchFamily="34" charset="0"/>
                <a:ea typeface="Times New Roman" panose="02020603050405020304" pitchFamily="18" charset="0"/>
                <a:cs typeface="Calibri" panose="020F0502020204030204" pitchFamily="34" charset="0"/>
              </a:rPr>
              <a:t> vão além de um meio de pagamento e também podem atuar como um veículo de investimento. Ao emprestar </a:t>
            </a:r>
            <a:r>
              <a:rPr lang="pt-PT" sz="1100" dirty="0" err="1">
                <a:latin typeface="Calibri" panose="020F0502020204030204" pitchFamily="34" charset="0"/>
                <a:ea typeface="Times New Roman" panose="02020603050405020304" pitchFamily="18" charset="0"/>
                <a:cs typeface="Calibri" panose="020F0502020204030204" pitchFamily="34" charset="0"/>
              </a:rPr>
              <a:t>criptomoedas</a:t>
            </a:r>
            <a:r>
              <a:rPr lang="pt-PT" sz="1100" dirty="0">
                <a:latin typeface="Calibri" panose="020F0502020204030204" pitchFamily="34" charset="0"/>
                <a:ea typeface="Times New Roman" panose="02020603050405020304" pitchFamily="18" charset="0"/>
                <a:cs typeface="Calibri" panose="020F0502020204030204" pitchFamily="34" charset="0"/>
              </a:rPr>
              <a:t>, é importante observar que não é possível aceder às suas </a:t>
            </a:r>
            <a:r>
              <a:rPr lang="pt-PT" sz="1100" dirty="0" err="1">
                <a:latin typeface="Calibri" panose="020F0502020204030204" pitchFamily="34" charset="0"/>
                <a:ea typeface="Times New Roman" panose="02020603050405020304" pitchFamily="18" charset="0"/>
                <a:cs typeface="Calibri" panose="020F0502020204030204" pitchFamily="34" charset="0"/>
              </a:rPr>
              <a:t>criptomoedas</a:t>
            </a:r>
            <a:r>
              <a:rPr lang="pt-PT" sz="1100" dirty="0">
                <a:latin typeface="Calibri" panose="020F0502020204030204" pitchFamily="34" charset="0"/>
                <a:ea typeface="Times New Roman" panose="02020603050405020304" pitchFamily="18" charset="0"/>
                <a:cs typeface="Calibri" panose="020F0502020204030204" pitchFamily="34" charset="0"/>
              </a:rPr>
              <a:t> durante o empréstimo.</a:t>
            </a:r>
            <a:endParaRPr lang="pt-PT" sz="1100" dirty="0">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 name="object 15">
            <a:extLst>
              <a:ext uri="{FF2B5EF4-FFF2-40B4-BE49-F238E27FC236}">
                <a16:creationId xmlns:a16="http://schemas.microsoft.com/office/drawing/2014/main" id="{D1E1729F-2DD6-6448-B541-C76BE2A3F877}"/>
              </a:ext>
            </a:extLst>
          </p:cNvPr>
          <p:cNvGrpSpPr/>
          <p:nvPr/>
        </p:nvGrpSpPr>
        <p:grpSpPr>
          <a:xfrm>
            <a:off x="4277272" y="3004233"/>
            <a:ext cx="3047022" cy="1729173"/>
            <a:chOff x="485139" y="4586859"/>
            <a:chExt cx="3134043" cy="1778557"/>
          </a:xfrm>
        </p:grpSpPr>
        <p:pic>
          <p:nvPicPr>
            <p:cNvPr id="5" name="object 16">
              <a:extLst>
                <a:ext uri="{FF2B5EF4-FFF2-40B4-BE49-F238E27FC236}">
                  <a16:creationId xmlns:a16="http://schemas.microsoft.com/office/drawing/2014/main" id="{BBE81426-A3A2-DC54-424C-5079CD47008E}"/>
                </a:ext>
              </a:extLst>
            </p:cNvPr>
            <p:cNvPicPr/>
            <p:nvPr/>
          </p:nvPicPr>
          <p:blipFill>
            <a:blip r:embed="rId3"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1" name="object 17">
              <a:extLst>
                <a:ext uri="{FF2B5EF4-FFF2-40B4-BE49-F238E27FC236}">
                  <a16:creationId xmlns:a16="http://schemas.microsoft.com/office/drawing/2014/main" id="{7D3A1823-8077-CA93-6BB1-68A83B0E0B0F}"/>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3" name="object 18">
              <a:extLst>
                <a:ext uri="{FF2B5EF4-FFF2-40B4-BE49-F238E27FC236}">
                  <a16:creationId xmlns:a16="http://schemas.microsoft.com/office/drawing/2014/main" id="{B425F8EB-2B3D-8E8A-9F8C-B9339CBE82C6}"/>
                </a:ext>
              </a:extLst>
            </p:cNvPr>
            <p:cNvPicPr/>
            <p:nvPr/>
          </p:nvPicPr>
          <p:blipFill>
            <a:blip r:embed="rId4"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5" name="object 19">
              <a:extLst>
                <a:ext uri="{FF2B5EF4-FFF2-40B4-BE49-F238E27FC236}">
                  <a16:creationId xmlns:a16="http://schemas.microsoft.com/office/drawing/2014/main" id="{239AF68C-1283-BA37-3A58-BFFDEF248CC8}"/>
                </a:ext>
              </a:extLst>
            </p:cNvPr>
            <p:cNvPicPr/>
            <p:nvPr/>
          </p:nvPicPr>
          <p:blipFill>
            <a:blip r:embed="rId5"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6" name="object 20">
              <a:extLst>
                <a:ext uri="{FF2B5EF4-FFF2-40B4-BE49-F238E27FC236}">
                  <a16:creationId xmlns:a16="http://schemas.microsoft.com/office/drawing/2014/main" id="{5EE7739C-C3A7-4624-E9ED-0F1B0B0004AF}"/>
                </a:ext>
              </a:extLst>
            </p:cNvPr>
            <p:cNvPicPr/>
            <p:nvPr/>
          </p:nvPicPr>
          <p:blipFill>
            <a:blip r:embed="rId6"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9" name="Picture 18">
            <a:extLst>
              <a:ext uri="{FF2B5EF4-FFF2-40B4-BE49-F238E27FC236}">
                <a16:creationId xmlns:a16="http://schemas.microsoft.com/office/drawing/2014/main" id="{F02FD7F3-D81B-3D02-B260-D95D37FBD89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655964" y="3089822"/>
            <a:ext cx="2319372" cy="1498655"/>
          </a:xfrm>
          <a:prstGeom prst="rect">
            <a:avLst/>
          </a:prstGeom>
        </p:spPr>
      </p:pic>
      <p:grpSp>
        <p:nvGrpSpPr>
          <p:cNvPr id="20" name="Group 19">
            <a:extLst>
              <a:ext uri="{FF2B5EF4-FFF2-40B4-BE49-F238E27FC236}">
                <a16:creationId xmlns:a16="http://schemas.microsoft.com/office/drawing/2014/main" id="{8605A959-8B06-D7A2-A0EE-FA1A47D08A68}"/>
              </a:ext>
            </a:extLst>
          </p:cNvPr>
          <p:cNvGrpSpPr/>
          <p:nvPr/>
        </p:nvGrpSpPr>
        <p:grpSpPr>
          <a:xfrm>
            <a:off x="4026705" y="3408937"/>
            <a:ext cx="824852" cy="742396"/>
            <a:chOff x="7626556" y="6464727"/>
            <a:chExt cx="824852" cy="742396"/>
          </a:xfrm>
        </p:grpSpPr>
        <p:sp>
          <p:nvSpPr>
            <p:cNvPr id="21" name="Oval 20">
              <a:extLst>
                <a:ext uri="{FF2B5EF4-FFF2-40B4-BE49-F238E27FC236}">
                  <a16:creationId xmlns:a16="http://schemas.microsoft.com/office/drawing/2014/main" id="{0DC7DE8F-768F-E122-F3D8-10BBDDE0B805}"/>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1">
              <a:extLst>
                <a:ext uri="{FF2B5EF4-FFF2-40B4-BE49-F238E27FC236}">
                  <a16:creationId xmlns:a16="http://schemas.microsoft.com/office/drawing/2014/main" id="{F102F08B-F33F-D0BE-CCC0-FA8448E0A685}"/>
                </a:ext>
              </a:extLst>
            </p:cNvPr>
            <p:cNvSpPr txBox="1">
              <a:spLocks/>
            </p:cNvSpPr>
            <p:nvPr/>
          </p:nvSpPr>
          <p:spPr>
            <a:xfrm rot="1419617">
              <a:off x="7626556" y="660640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hlinkClick r:id="rId2"/>
                </a:rPr>
                <a:t>CLICA PARA </a:t>
              </a:r>
              <a:r>
                <a:rPr lang="en-US" sz="1200" b="1" u="sng" dirty="0">
                  <a:solidFill>
                    <a:srgbClr val="59911D"/>
                  </a:solidFill>
                  <a:latin typeface="Calibri" panose="020F0502020204030204" pitchFamily="34" charset="0"/>
                  <a:cs typeface="Calibri" panose="020F0502020204030204" pitchFamily="34" charset="0"/>
                  <a:hlinkClick r:id="rId2"/>
                </a:rPr>
                <a:t>VER</a:t>
              </a:r>
              <a:endParaRPr lang="en-US" sz="1200" b="1" u="sng" dirty="0">
                <a:solidFill>
                  <a:srgbClr val="59911D"/>
                </a:solidFill>
                <a:latin typeface="Calibri" panose="020F0502020204030204" pitchFamily="34" charset="0"/>
                <a:cs typeface="Calibri" panose="020F0502020204030204" pitchFamily="34" charset="0"/>
              </a:endParaRPr>
            </a:p>
          </p:txBody>
        </p:sp>
      </p:grpSp>
      <p:sp>
        <p:nvSpPr>
          <p:cNvPr id="25" name="Text Placeholder 17">
            <a:extLst>
              <a:ext uri="{FF2B5EF4-FFF2-40B4-BE49-F238E27FC236}">
                <a16:creationId xmlns:a16="http://schemas.microsoft.com/office/drawing/2014/main" id="{0C6AF86A-EF1F-E436-A10A-07E042C1A035}"/>
              </a:ext>
            </a:extLst>
          </p:cNvPr>
          <p:cNvSpPr txBox="1">
            <a:spLocks/>
          </p:cNvSpPr>
          <p:nvPr/>
        </p:nvSpPr>
        <p:spPr>
          <a:xfrm>
            <a:off x="1425569" y="5835714"/>
            <a:ext cx="2534254"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t>O </a:t>
            </a:r>
            <a:r>
              <a:rPr lang="en-US" dirty="0" err="1"/>
              <a:t>credor</a:t>
            </a:r>
            <a:r>
              <a:rPr lang="en-US" dirty="0"/>
              <a:t> </a:t>
            </a:r>
            <a:r>
              <a:rPr lang="en-US" dirty="0" err="1"/>
              <a:t>possui</a:t>
            </a:r>
            <a:r>
              <a:rPr lang="en-US" dirty="0"/>
              <a:t> 5 </a:t>
            </a:r>
            <a:r>
              <a:rPr lang="en-US" dirty="0" err="1"/>
              <a:t>bitcoins</a:t>
            </a:r>
            <a:r>
              <a:rPr lang="en-US" dirty="0"/>
              <a:t> e </a:t>
            </a:r>
            <a:r>
              <a:rPr lang="en-US" dirty="0" err="1"/>
              <a:t>deseja</a:t>
            </a:r>
            <a:r>
              <a:rPr lang="en-US" dirty="0"/>
              <a:t> </a:t>
            </a:r>
            <a:r>
              <a:rPr lang="en-US" dirty="0" err="1"/>
              <a:t>receber</a:t>
            </a:r>
            <a:r>
              <a:rPr lang="en-US" dirty="0"/>
              <a:t> </a:t>
            </a:r>
            <a:r>
              <a:rPr lang="en-US" dirty="0" err="1"/>
              <a:t>uma</a:t>
            </a:r>
            <a:r>
              <a:rPr lang="en-US" dirty="0"/>
              <a:t> </a:t>
            </a:r>
            <a:r>
              <a:rPr lang="en-US" dirty="0" err="1"/>
              <a:t>renda</a:t>
            </a:r>
            <a:r>
              <a:rPr lang="en-US" dirty="0"/>
              <a:t> </a:t>
            </a:r>
            <a:r>
              <a:rPr lang="en-US" dirty="0" err="1"/>
              <a:t>passiva</a:t>
            </a:r>
            <a:r>
              <a:rPr lang="en-US" dirty="0"/>
              <a:t> </a:t>
            </a:r>
            <a:r>
              <a:rPr lang="en-US" dirty="0" err="1"/>
              <a:t>estável</a:t>
            </a:r>
            <a:r>
              <a:rPr lang="en-US" dirty="0"/>
              <a:t> com </a:t>
            </a:r>
            <a:r>
              <a:rPr lang="en-US" dirty="0" err="1"/>
              <a:t>eles</a:t>
            </a:r>
            <a:r>
              <a:rPr lang="en-US" dirty="0"/>
              <a:t>, </a:t>
            </a:r>
            <a:r>
              <a:rPr lang="en-US" dirty="0" err="1"/>
              <a:t>depositando-os</a:t>
            </a:r>
            <a:r>
              <a:rPr lang="en-US" dirty="0"/>
              <a:t> </a:t>
            </a:r>
            <a:r>
              <a:rPr lang="en-US" dirty="0" err="1"/>
              <a:t>numa</a:t>
            </a:r>
            <a:r>
              <a:rPr lang="en-US" dirty="0"/>
              <a:t> </a:t>
            </a:r>
            <a:r>
              <a:rPr lang="en-US" dirty="0" err="1"/>
              <a:t>carteira</a:t>
            </a:r>
            <a:r>
              <a:rPr lang="en-US" dirty="0"/>
              <a:t> de </a:t>
            </a:r>
            <a:r>
              <a:rPr lang="en-US" dirty="0" err="1"/>
              <a:t>plataforma</a:t>
            </a:r>
            <a:r>
              <a:rPr lang="en-US" dirty="0"/>
              <a:t> de </a:t>
            </a:r>
            <a:r>
              <a:rPr lang="en-US" dirty="0" err="1"/>
              <a:t>empréstimo</a:t>
            </a:r>
            <a:r>
              <a:rPr lang="en-US" dirty="0"/>
              <a:t> de </a:t>
            </a:r>
            <a:r>
              <a:rPr lang="en-US" dirty="0" err="1"/>
              <a:t>criptomoedas</a:t>
            </a:r>
            <a:r>
              <a:rPr lang="en-US" dirty="0"/>
              <a:t>.</a:t>
            </a:r>
          </a:p>
        </p:txBody>
      </p:sp>
      <p:sp>
        <p:nvSpPr>
          <p:cNvPr id="30" name="TextBox 29">
            <a:extLst>
              <a:ext uri="{FF2B5EF4-FFF2-40B4-BE49-F238E27FC236}">
                <a16:creationId xmlns:a16="http://schemas.microsoft.com/office/drawing/2014/main" id="{28FE899D-C6E1-18F8-0A61-C3511FA5EFC5}"/>
              </a:ext>
            </a:extLst>
          </p:cNvPr>
          <p:cNvSpPr txBox="1"/>
          <p:nvPr/>
        </p:nvSpPr>
        <p:spPr>
          <a:xfrm>
            <a:off x="861409" y="5738043"/>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31" name="Text Placeholder 17">
            <a:extLst>
              <a:ext uri="{FF2B5EF4-FFF2-40B4-BE49-F238E27FC236}">
                <a16:creationId xmlns:a16="http://schemas.microsoft.com/office/drawing/2014/main" id="{A062D48A-A00C-D6CC-59CA-7DB76E69ED7C}"/>
              </a:ext>
            </a:extLst>
          </p:cNvPr>
          <p:cNvSpPr txBox="1">
            <a:spLocks/>
          </p:cNvSpPr>
          <p:nvPr/>
        </p:nvSpPr>
        <p:spPr>
          <a:xfrm>
            <a:off x="1437444" y="6815862"/>
            <a:ext cx="2522379" cy="85502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dirty="0"/>
              <a:t>A </a:t>
            </a:r>
            <a:r>
              <a:rPr lang="en-US" dirty="0" err="1"/>
              <a:t>cada</a:t>
            </a:r>
            <a:r>
              <a:rPr lang="en-US" dirty="0"/>
              <a:t> </a:t>
            </a:r>
            <a:r>
              <a:rPr lang="en-US" dirty="0" err="1"/>
              <a:t>mês</a:t>
            </a:r>
            <a:r>
              <a:rPr lang="en-US" dirty="0"/>
              <a:t> </a:t>
            </a:r>
            <a:r>
              <a:rPr lang="en-US" dirty="0" err="1"/>
              <a:t>ou</a:t>
            </a:r>
            <a:r>
              <a:rPr lang="en-US" dirty="0"/>
              <a:t> </a:t>
            </a:r>
            <a:r>
              <a:rPr lang="en-US" dirty="0" err="1"/>
              <a:t>semana</a:t>
            </a:r>
            <a:r>
              <a:rPr lang="en-US" dirty="0"/>
              <a:t>, o </a:t>
            </a:r>
            <a:r>
              <a:rPr lang="en-US" dirty="0" err="1"/>
              <a:t>credor</a:t>
            </a:r>
            <a:r>
              <a:rPr lang="en-US" dirty="0"/>
              <a:t> </a:t>
            </a:r>
            <a:r>
              <a:rPr lang="en-US" dirty="0" err="1"/>
              <a:t>receberá</a:t>
            </a:r>
            <a:r>
              <a:rPr lang="en-US" dirty="0"/>
              <a:t> </a:t>
            </a:r>
            <a:r>
              <a:rPr lang="en-US" dirty="0" err="1"/>
              <a:t>juros</a:t>
            </a:r>
            <a:r>
              <a:rPr lang="en-US" dirty="0"/>
              <a:t> (as </a:t>
            </a:r>
            <a:r>
              <a:rPr lang="en-US" dirty="0" err="1"/>
              <a:t>taxas</a:t>
            </a:r>
            <a:r>
              <a:rPr lang="en-US" dirty="0"/>
              <a:t> de </a:t>
            </a:r>
            <a:r>
              <a:rPr lang="en-US" dirty="0" err="1"/>
              <a:t>juros</a:t>
            </a:r>
            <a:r>
              <a:rPr lang="en-US" dirty="0"/>
              <a:t> </a:t>
            </a:r>
            <a:r>
              <a:rPr lang="en-US" dirty="0" err="1"/>
              <a:t>diferem</a:t>
            </a:r>
            <a:r>
              <a:rPr lang="en-US" dirty="0"/>
              <a:t> </a:t>
            </a:r>
            <a:r>
              <a:rPr lang="en-US" dirty="0" err="1"/>
              <a:t>fortemente</a:t>
            </a:r>
            <a:r>
              <a:rPr lang="en-US" dirty="0"/>
              <a:t> com base </a:t>
            </a:r>
            <a:r>
              <a:rPr lang="en-US" dirty="0" err="1"/>
              <a:t>na</a:t>
            </a:r>
            <a:r>
              <a:rPr lang="en-US" dirty="0"/>
              <a:t> </a:t>
            </a:r>
            <a:r>
              <a:rPr lang="en-US" dirty="0" err="1"/>
              <a:t>criptomoeda</a:t>
            </a:r>
            <a:r>
              <a:rPr lang="en-US" dirty="0"/>
              <a:t> e </a:t>
            </a:r>
            <a:r>
              <a:rPr lang="en-US" dirty="0" err="1"/>
              <a:t>na</a:t>
            </a:r>
            <a:r>
              <a:rPr lang="en-US" dirty="0"/>
              <a:t> </a:t>
            </a:r>
            <a:r>
              <a:rPr lang="en-US" dirty="0" err="1"/>
              <a:t>troca</a:t>
            </a:r>
            <a:r>
              <a:rPr lang="en-US" dirty="0"/>
              <a:t>).</a:t>
            </a:r>
          </a:p>
        </p:txBody>
      </p:sp>
      <p:sp>
        <p:nvSpPr>
          <p:cNvPr id="32" name="TextBox 31">
            <a:extLst>
              <a:ext uri="{FF2B5EF4-FFF2-40B4-BE49-F238E27FC236}">
                <a16:creationId xmlns:a16="http://schemas.microsoft.com/office/drawing/2014/main" id="{28BB95FC-5110-355D-1320-CCDA1185B0F3}"/>
              </a:ext>
            </a:extLst>
          </p:cNvPr>
          <p:cNvSpPr txBox="1"/>
          <p:nvPr/>
        </p:nvSpPr>
        <p:spPr>
          <a:xfrm>
            <a:off x="873284" y="6652443"/>
            <a:ext cx="654756" cy="1092607"/>
          </a:xfrm>
          <a:prstGeom prst="rect">
            <a:avLst/>
          </a:prstGeom>
          <a:noFill/>
        </p:spPr>
        <p:txBody>
          <a:bodyPr wrap="square" rtlCol="0">
            <a:spAutoFit/>
          </a:bodyPr>
          <a:lstStyle/>
          <a:p>
            <a:r>
              <a:rPr lang="en-GB" sz="6500" dirty="0">
                <a:solidFill>
                  <a:schemeClr val="bg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352851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367548"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Como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funcionam</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empréstimos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criptográficos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a:t>
            </a:r>
          </a:p>
          <a:p>
            <a:pPr algn="just" fontAlgn="base"/>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empréstimos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geralmente</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envolvem</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três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partes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568455"/>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ea typeface="Times New Roman" panose="02020603050405020304" pitchFamily="18" charset="0"/>
              </a:rPr>
              <a:t>o </a:t>
            </a:r>
            <a:r>
              <a:rPr lang="en-US" b="1" dirty="0" err="1">
                <a:solidFill>
                  <a:srgbClr val="F79037"/>
                </a:solidFill>
                <a:ea typeface="Times New Roman" panose="02020603050405020304" pitchFamily="18" charset="0"/>
              </a:rPr>
              <a:t>credor</a:t>
            </a:r>
            <a:r>
              <a:rPr lang="en-US" b="1" dirty="0">
                <a:solidFill>
                  <a:srgbClr val="F79037"/>
                </a:solidFill>
                <a:ea typeface="Times New Roman" panose="02020603050405020304" pitchFamily="18" charset="0"/>
              </a:rPr>
              <a:t>,</a:t>
            </a:r>
            <a:endParaRPr lang="en-US" b="1" dirty="0">
              <a:solidFill>
                <a:srgbClr val="F79037"/>
              </a:solidFill>
            </a:endParaRP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18326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3757998" y="1731935"/>
            <a:ext cx="3539008" cy="5504777"/>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solidFill>
                  <a:srgbClr val="000000"/>
                </a:solidFill>
                <a:cs typeface="+mn-cs"/>
              </a:rPr>
              <a:t>Na </a:t>
            </a:r>
            <a:r>
              <a:rPr lang="en-US" dirty="0" err="1">
                <a:solidFill>
                  <a:srgbClr val="000000"/>
                </a:solidFill>
                <a:cs typeface="+mn-cs"/>
              </a:rPr>
              <a:t>maioria</a:t>
            </a:r>
            <a:r>
              <a:rPr lang="en-US" dirty="0">
                <a:solidFill>
                  <a:srgbClr val="000000"/>
                </a:solidFill>
                <a:cs typeface="+mn-cs"/>
              </a:rPr>
              <a:t> dos </a:t>
            </a:r>
            <a:r>
              <a:rPr lang="en-US" dirty="0" err="1">
                <a:solidFill>
                  <a:srgbClr val="000000"/>
                </a:solidFill>
                <a:cs typeface="+mn-cs"/>
              </a:rPr>
              <a:t>casos</a:t>
            </a:r>
            <a:r>
              <a:rPr lang="en-US" dirty="0">
                <a:solidFill>
                  <a:srgbClr val="000000"/>
                </a:solidFill>
                <a:cs typeface="+mn-cs"/>
              </a:rPr>
              <a:t>, o </a:t>
            </a:r>
            <a:r>
              <a:rPr lang="en-US" dirty="0" err="1">
                <a:solidFill>
                  <a:srgbClr val="000000"/>
                </a:solidFill>
                <a:cs typeface="+mn-cs"/>
              </a:rPr>
              <a:t>tomador</a:t>
            </a:r>
            <a:r>
              <a:rPr lang="en-US" dirty="0">
                <a:solidFill>
                  <a:srgbClr val="000000"/>
                </a:solidFill>
                <a:cs typeface="+mn-cs"/>
              </a:rPr>
              <a:t> do </a:t>
            </a:r>
            <a:r>
              <a:rPr lang="en-US" dirty="0" err="1">
                <a:solidFill>
                  <a:srgbClr val="000000"/>
                </a:solidFill>
                <a:cs typeface="+mn-cs"/>
              </a:rPr>
              <a:t>empréstimo</a:t>
            </a:r>
            <a:r>
              <a:rPr lang="en-US" dirty="0">
                <a:solidFill>
                  <a:srgbClr val="000000"/>
                </a:solidFill>
                <a:cs typeface="+mn-cs"/>
              </a:rPr>
              <a:t> </a:t>
            </a:r>
            <a:r>
              <a:rPr lang="en-US" dirty="0" err="1">
                <a:solidFill>
                  <a:srgbClr val="000000"/>
                </a:solidFill>
                <a:cs typeface="+mn-cs"/>
              </a:rPr>
              <a:t>deve</a:t>
            </a:r>
            <a:r>
              <a:rPr lang="en-US" dirty="0">
                <a:solidFill>
                  <a:srgbClr val="000000"/>
                </a:solidFill>
                <a:cs typeface="+mn-cs"/>
              </a:rPr>
              <a:t> </a:t>
            </a:r>
            <a:r>
              <a:rPr lang="en-US" dirty="0" err="1">
                <a:solidFill>
                  <a:srgbClr val="000000"/>
                </a:solidFill>
                <a:cs typeface="+mn-cs"/>
              </a:rPr>
              <a:t>fornecer</a:t>
            </a:r>
            <a:r>
              <a:rPr lang="en-US" dirty="0">
                <a:solidFill>
                  <a:srgbClr val="000000"/>
                </a:solidFill>
                <a:cs typeface="+mn-cs"/>
              </a:rPr>
              <a:t> </a:t>
            </a:r>
            <a:r>
              <a:rPr lang="en-US" dirty="0" err="1">
                <a:solidFill>
                  <a:srgbClr val="000000"/>
                </a:solidFill>
                <a:cs typeface="+mn-cs"/>
              </a:rPr>
              <a:t>garantia</a:t>
            </a:r>
            <a:r>
              <a:rPr lang="en-US" dirty="0">
                <a:solidFill>
                  <a:srgbClr val="000000"/>
                </a:solidFill>
                <a:cs typeface="+mn-cs"/>
              </a:rPr>
              <a:t> antes de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elegível</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o </a:t>
            </a:r>
            <a:r>
              <a:rPr lang="en-US" dirty="0" err="1">
                <a:solidFill>
                  <a:srgbClr val="000000"/>
                </a:solidFill>
                <a:cs typeface="+mn-cs"/>
              </a:rPr>
              <a:t>empréstimo</a:t>
            </a:r>
            <a:r>
              <a:rPr lang="en-US" dirty="0">
                <a:solidFill>
                  <a:srgbClr val="000000"/>
                </a:solidFill>
                <a:cs typeface="+mn-cs"/>
              </a:rPr>
              <a:t> de </a:t>
            </a:r>
            <a:r>
              <a:rPr lang="en-US" dirty="0" err="1">
                <a:solidFill>
                  <a:srgbClr val="000000"/>
                </a:solidFill>
                <a:cs typeface="+mn-cs"/>
              </a:rPr>
              <a:t>qualquer</a:t>
            </a:r>
            <a:r>
              <a:rPr lang="en-US" dirty="0">
                <a:solidFill>
                  <a:srgbClr val="000000"/>
                </a:solidFill>
                <a:cs typeface="+mn-cs"/>
              </a:rPr>
              <a:t> </a:t>
            </a:r>
            <a:r>
              <a:rPr lang="en-US" dirty="0" err="1">
                <a:solidFill>
                  <a:srgbClr val="000000"/>
                </a:solidFill>
                <a:cs typeface="+mn-cs"/>
              </a:rPr>
              <a:t>criptomoeda</a:t>
            </a:r>
            <a:r>
              <a:rPr lang="en-US" dirty="0">
                <a:solidFill>
                  <a:srgbClr val="000000"/>
                </a:solidFill>
                <a:cs typeface="+mn-cs"/>
              </a:rPr>
              <a:t>. Uma </a:t>
            </a:r>
            <a:r>
              <a:rPr lang="en-US" dirty="0" err="1">
                <a:solidFill>
                  <a:srgbClr val="000000"/>
                </a:solidFill>
                <a:cs typeface="+mn-cs"/>
              </a:rPr>
              <a:t>exceção</a:t>
            </a:r>
            <a:r>
              <a:rPr lang="en-US" dirty="0">
                <a:solidFill>
                  <a:srgbClr val="000000"/>
                </a:solidFill>
                <a:cs typeface="+mn-cs"/>
              </a:rPr>
              <a:t> a </a:t>
            </a:r>
            <a:r>
              <a:rPr lang="en-US" dirty="0" err="1">
                <a:solidFill>
                  <a:srgbClr val="000000"/>
                </a:solidFill>
                <a:cs typeface="+mn-cs"/>
              </a:rPr>
              <a:t>isso</a:t>
            </a:r>
            <a:r>
              <a:rPr lang="en-US" dirty="0">
                <a:solidFill>
                  <a:srgbClr val="000000"/>
                </a:solidFill>
                <a:cs typeface="+mn-cs"/>
              </a:rPr>
              <a:t> são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empréstimos</a:t>
            </a:r>
            <a:r>
              <a:rPr lang="en-US" dirty="0">
                <a:solidFill>
                  <a:srgbClr val="000000"/>
                </a:solidFill>
                <a:cs typeface="+mn-cs"/>
              </a:rPr>
              <a:t> </a:t>
            </a:r>
            <a:r>
              <a:rPr lang="en-US" dirty="0" err="1">
                <a:solidFill>
                  <a:srgbClr val="000000"/>
                </a:solidFill>
                <a:cs typeface="+mn-cs"/>
              </a:rPr>
              <a:t>rápidos</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usados</a:t>
            </a:r>
            <a:r>
              <a:rPr lang="en-US" dirty="0">
                <a:solidFill>
                  <a:srgbClr val="000000"/>
                </a:solidFill>
                <a:cs typeface="+mn-cs"/>
              </a:rPr>
              <a:t> </a:t>
            </a:r>
            <a:r>
              <a:rPr lang="en-US" dirty="0" err="1">
                <a:solidFill>
                  <a:srgbClr val="000000"/>
                </a:solidFill>
                <a:cs typeface="+mn-cs"/>
              </a:rPr>
              <a:t>sem</a:t>
            </a:r>
            <a:r>
              <a:rPr lang="en-US" dirty="0">
                <a:solidFill>
                  <a:srgbClr val="000000"/>
                </a:solidFill>
                <a:cs typeface="+mn-cs"/>
              </a:rPr>
              <a:t> </a:t>
            </a:r>
            <a:r>
              <a:rPr lang="en-US" dirty="0" err="1">
                <a:solidFill>
                  <a:srgbClr val="000000"/>
                </a:solidFill>
                <a:cs typeface="+mn-cs"/>
              </a:rPr>
              <a:t>garantias</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credores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então</a:t>
            </a:r>
            <a:r>
              <a:rPr lang="en-US" dirty="0">
                <a:solidFill>
                  <a:srgbClr val="000000"/>
                </a:solidFill>
                <a:cs typeface="+mn-cs"/>
              </a:rPr>
              <a:t> </a:t>
            </a:r>
            <a:r>
              <a:rPr lang="en-US" dirty="0" err="1">
                <a:solidFill>
                  <a:srgbClr val="000000"/>
                </a:solidFill>
                <a:cs typeface="+mn-cs"/>
              </a:rPr>
              <a:t>adicionar</a:t>
            </a:r>
            <a:r>
              <a:rPr lang="en-US" dirty="0">
                <a:solidFill>
                  <a:srgbClr val="000000"/>
                </a:solidFill>
                <a:cs typeface="+mn-cs"/>
              </a:rPr>
              <a:t> as </a:t>
            </a:r>
            <a:r>
              <a:rPr lang="en-US" dirty="0" err="1">
                <a:solidFill>
                  <a:srgbClr val="000000"/>
                </a:solidFill>
                <a:cs typeface="+mn-cs"/>
              </a:rPr>
              <a:t>suas</a:t>
            </a:r>
            <a:r>
              <a:rPr lang="en-US" dirty="0">
                <a:solidFill>
                  <a:srgbClr val="000000"/>
                </a:solidFill>
                <a:cs typeface="+mn-cs"/>
              </a:rPr>
              <a:t> </a:t>
            </a:r>
            <a:r>
              <a:rPr lang="en-US" dirty="0" err="1">
                <a:solidFill>
                  <a:srgbClr val="000000"/>
                </a:solidFill>
                <a:cs typeface="+mn-cs"/>
              </a:rPr>
              <a:t>criptomoedas</a:t>
            </a:r>
            <a:r>
              <a:rPr lang="en-US" dirty="0">
                <a:solidFill>
                  <a:srgbClr val="000000"/>
                </a:solidFill>
                <a:cs typeface="+mn-cs"/>
              </a:rPr>
              <a:t> a um </a:t>
            </a:r>
            <a:r>
              <a:rPr lang="en-US" dirty="0" err="1">
                <a:solidFill>
                  <a:srgbClr val="000000"/>
                </a:solidFill>
                <a:cs typeface="+mn-cs"/>
              </a:rPr>
              <a:t>chamado</a:t>
            </a:r>
            <a:r>
              <a:rPr lang="en-US" dirty="0">
                <a:solidFill>
                  <a:srgbClr val="000000"/>
                </a:solidFill>
                <a:cs typeface="+mn-cs"/>
              </a:rPr>
              <a:t> pool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gerencia</a:t>
            </a:r>
            <a:r>
              <a:rPr lang="en-US" dirty="0">
                <a:solidFill>
                  <a:srgbClr val="000000"/>
                </a:solidFill>
                <a:cs typeface="+mn-cs"/>
              </a:rPr>
              <a:t> </a:t>
            </a:r>
            <a:r>
              <a:rPr lang="en-US" dirty="0" err="1">
                <a:solidFill>
                  <a:srgbClr val="000000"/>
                </a:solidFill>
                <a:cs typeface="+mn-cs"/>
              </a:rPr>
              <a:t>todo</a:t>
            </a:r>
            <a:r>
              <a:rPr lang="en-US" dirty="0">
                <a:solidFill>
                  <a:srgbClr val="000000"/>
                </a:solidFill>
                <a:cs typeface="+mn-cs"/>
              </a:rPr>
              <a:t> o </a:t>
            </a:r>
            <a:r>
              <a:rPr lang="en-US" dirty="0" err="1">
                <a:solidFill>
                  <a:srgbClr val="000000"/>
                </a:solidFill>
                <a:cs typeface="+mn-cs"/>
              </a:rPr>
              <a:t>processo</a:t>
            </a:r>
            <a:r>
              <a:rPr lang="en-US" dirty="0">
                <a:solidFill>
                  <a:srgbClr val="000000"/>
                </a:solidFill>
                <a:cs typeface="+mn-cs"/>
              </a:rPr>
              <a:t> de </a:t>
            </a:r>
            <a:r>
              <a:rPr lang="en-US" dirty="0" err="1">
                <a:solidFill>
                  <a:srgbClr val="000000"/>
                </a:solidFill>
                <a:cs typeface="+mn-cs"/>
              </a:rPr>
              <a:t>empréstimo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eles</a:t>
            </a:r>
            <a:r>
              <a:rPr lang="en-US" dirty="0">
                <a:solidFill>
                  <a:srgbClr val="000000"/>
                </a:solidFill>
                <a:cs typeface="+mn-cs"/>
              </a:rPr>
              <a:t> e </a:t>
            </a:r>
            <a:r>
              <a:rPr lang="en-US" dirty="0" err="1">
                <a:solidFill>
                  <a:srgbClr val="000000"/>
                </a:solidFill>
                <a:cs typeface="+mn-cs"/>
              </a:rPr>
              <a:t>essencialmente</a:t>
            </a:r>
            <a:r>
              <a:rPr lang="en-US" dirty="0">
                <a:solidFill>
                  <a:srgbClr val="000000"/>
                </a:solidFill>
                <a:cs typeface="+mn-cs"/>
              </a:rPr>
              <a:t> </a:t>
            </a:r>
            <a:r>
              <a:rPr lang="en-US" dirty="0" err="1">
                <a:solidFill>
                  <a:srgbClr val="000000"/>
                </a:solidFill>
                <a:cs typeface="+mn-cs"/>
              </a:rPr>
              <a:t>encaminha</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credor</a:t>
            </a:r>
            <a:r>
              <a:rPr lang="en-US" dirty="0">
                <a:solidFill>
                  <a:srgbClr val="000000"/>
                </a:solidFill>
                <a:cs typeface="+mn-cs"/>
              </a:rPr>
              <a:t> a </a:t>
            </a:r>
            <a:r>
              <a:rPr lang="en-US" dirty="0" err="1">
                <a:solidFill>
                  <a:srgbClr val="000000"/>
                </a:solidFill>
                <a:cs typeface="+mn-cs"/>
              </a:rPr>
              <a:t>sua</a:t>
            </a:r>
            <a:r>
              <a:rPr lang="en-US" dirty="0">
                <a:solidFill>
                  <a:srgbClr val="000000"/>
                </a:solidFill>
                <a:cs typeface="+mn-cs"/>
              </a:rPr>
              <a:t> parte dos </a:t>
            </a:r>
            <a:r>
              <a:rPr lang="en-US" dirty="0" err="1">
                <a:solidFill>
                  <a:srgbClr val="000000"/>
                </a:solidFill>
                <a:cs typeface="+mn-cs"/>
              </a:rPr>
              <a:t>juros</a:t>
            </a:r>
            <a:r>
              <a:rPr lang="en-US" dirty="0">
                <a:solidFill>
                  <a:srgbClr val="000000"/>
                </a:solidFill>
                <a:cs typeface="+mn-cs"/>
              </a:rPr>
              <a:t>. </a:t>
            </a:r>
            <a:r>
              <a:rPr lang="en-US" dirty="0" err="1">
                <a:solidFill>
                  <a:srgbClr val="000000"/>
                </a:solidFill>
                <a:cs typeface="+mn-cs"/>
              </a:rPr>
              <a:t>Empréstimos</a:t>
            </a:r>
            <a:r>
              <a:rPr lang="en-US" dirty="0">
                <a:solidFill>
                  <a:srgbClr val="000000"/>
                </a:solidFill>
                <a:cs typeface="+mn-cs"/>
              </a:rPr>
              <a:t> </a:t>
            </a:r>
            <a:r>
              <a:rPr lang="en-US" dirty="0" err="1">
                <a:solidFill>
                  <a:srgbClr val="000000"/>
                </a:solidFill>
                <a:cs typeface="+mn-cs"/>
              </a:rPr>
              <a:t>por</a:t>
            </a:r>
            <a:r>
              <a:rPr lang="en-US" dirty="0">
                <a:solidFill>
                  <a:srgbClr val="000000"/>
                </a:solidFill>
                <a:cs typeface="+mn-cs"/>
              </a:rPr>
              <a:t> </a:t>
            </a:r>
            <a:r>
              <a:rPr lang="en-US" dirty="0" err="1">
                <a:solidFill>
                  <a:srgbClr val="000000"/>
                </a:solidFill>
                <a:cs typeface="+mn-cs"/>
              </a:rPr>
              <a:t>meio</a:t>
            </a:r>
            <a:r>
              <a:rPr lang="en-US" dirty="0">
                <a:solidFill>
                  <a:srgbClr val="000000"/>
                </a:solidFill>
                <a:cs typeface="+mn-cs"/>
              </a:rPr>
              <a:t> de </a:t>
            </a:r>
            <a:r>
              <a:rPr lang="en-US" dirty="0" err="1">
                <a:solidFill>
                  <a:srgbClr val="000000"/>
                </a:solidFill>
                <a:cs typeface="+mn-cs"/>
              </a:rPr>
              <a:t>plataformas</a:t>
            </a:r>
            <a:r>
              <a:rPr lang="en-US" dirty="0">
                <a:solidFill>
                  <a:srgbClr val="000000"/>
                </a:solidFill>
                <a:cs typeface="+mn-cs"/>
              </a:rPr>
              <a:t> Fi </a:t>
            </a:r>
            <a:r>
              <a:rPr lang="en-US" dirty="0" err="1">
                <a:solidFill>
                  <a:srgbClr val="000000"/>
                </a:solidFill>
                <a:cs typeface="+mn-cs"/>
              </a:rPr>
              <a:t>financeiras</a:t>
            </a:r>
            <a:r>
              <a:rPr lang="en-US" dirty="0">
                <a:solidFill>
                  <a:srgbClr val="000000"/>
                </a:solidFill>
                <a:cs typeface="+mn-cs"/>
              </a:rPr>
              <a:t> </a:t>
            </a:r>
            <a:r>
              <a:rPr lang="en-US" dirty="0" err="1">
                <a:solidFill>
                  <a:srgbClr val="000000"/>
                </a:solidFill>
                <a:cs typeface="+mn-cs"/>
              </a:rPr>
              <a:t>centralizadas</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contrário</a:t>
            </a:r>
            <a:r>
              <a:rPr lang="en-US" dirty="0">
                <a:solidFill>
                  <a:srgbClr val="000000"/>
                </a:solidFill>
                <a:cs typeface="+mn-cs"/>
              </a:rPr>
              <a:t> de </a:t>
            </a:r>
            <a:r>
              <a:rPr lang="en-US" dirty="0" err="1">
                <a:solidFill>
                  <a:srgbClr val="000000"/>
                </a:solidFill>
                <a:cs typeface="+mn-cs"/>
              </a:rPr>
              <a:t>empréstimos</a:t>
            </a:r>
            <a:r>
              <a:rPr lang="en-US" dirty="0">
                <a:solidFill>
                  <a:srgbClr val="000000"/>
                </a:solidFill>
                <a:cs typeface="+mn-cs"/>
              </a:rPr>
              <a:t>, </a:t>
            </a:r>
            <a:r>
              <a:rPr lang="en-US" dirty="0" err="1">
                <a:solidFill>
                  <a:srgbClr val="000000"/>
                </a:solidFill>
                <a:cs typeface="+mn-cs"/>
              </a:rPr>
              <a:t>funcionam</a:t>
            </a:r>
            <a:r>
              <a:rPr lang="en-US" dirty="0">
                <a:solidFill>
                  <a:srgbClr val="000000"/>
                </a:solidFill>
                <a:cs typeface="+mn-cs"/>
              </a:rPr>
              <a:t> de </a:t>
            </a:r>
            <a:r>
              <a:rPr lang="en-US" dirty="0" err="1">
                <a:solidFill>
                  <a:srgbClr val="000000"/>
                </a:solidFill>
                <a:cs typeface="+mn-cs"/>
              </a:rPr>
              <a:t>maneira</a:t>
            </a:r>
            <a:r>
              <a:rPr lang="en-US" dirty="0">
                <a:solidFill>
                  <a:srgbClr val="000000"/>
                </a:solidFill>
                <a:cs typeface="+mn-cs"/>
              </a:rPr>
              <a:t> um </a:t>
            </a:r>
            <a:r>
              <a:rPr lang="en-US" dirty="0" err="1">
                <a:solidFill>
                  <a:srgbClr val="000000"/>
                </a:solidFill>
                <a:cs typeface="+mn-cs"/>
              </a:rPr>
              <a:t>pouco</a:t>
            </a:r>
            <a:r>
              <a:rPr lang="en-US" dirty="0">
                <a:solidFill>
                  <a:srgbClr val="000000"/>
                </a:solidFill>
                <a:cs typeface="+mn-cs"/>
              </a:rPr>
              <a:t> </a:t>
            </a:r>
            <a:r>
              <a:rPr lang="en-US" dirty="0" err="1">
                <a:solidFill>
                  <a:srgbClr val="000000"/>
                </a:solidFill>
                <a:cs typeface="+mn-cs"/>
              </a:rPr>
              <a:t>diferente</a:t>
            </a:r>
            <a:r>
              <a:rPr lang="en-US" dirty="0">
                <a:solidFill>
                  <a:srgbClr val="000000"/>
                </a:solidFill>
                <a:cs typeface="+mn-cs"/>
              </a:rPr>
              <a:t>. </a:t>
            </a:r>
            <a:r>
              <a:rPr lang="en-US" dirty="0" err="1">
                <a:solidFill>
                  <a:srgbClr val="000000"/>
                </a:solidFill>
                <a:cs typeface="+mn-cs"/>
              </a:rPr>
              <a:t>Em</a:t>
            </a:r>
            <a:r>
              <a:rPr lang="en-US" dirty="0">
                <a:solidFill>
                  <a:srgbClr val="000000"/>
                </a:solidFill>
                <a:cs typeface="+mn-cs"/>
              </a:rPr>
              <a:t> </a:t>
            </a:r>
            <a:r>
              <a:rPr lang="en-US" dirty="0" err="1">
                <a:solidFill>
                  <a:srgbClr val="000000"/>
                </a:solidFill>
                <a:cs typeface="+mn-cs"/>
              </a:rPr>
              <a:t>vez</a:t>
            </a:r>
            <a:r>
              <a:rPr lang="en-US" dirty="0">
                <a:solidFill>
                  <a:srgbClr val="000000"/>
                </a:solidFill>
                <a:cs typeface="+mn-cs"/>
              </a:rPr>
              <a:t> de </a:t>
            </a:r>
            <a:r>
              <a:rPr lang="en-US" dirty="0" err="1">
                <a:solidFill>
                  <a:srgbClr val="000000"/>
                </a:solidFill>
                <a:cs typeface="+mn-cs"/>
              </a:rPr>
              <a:t>emprestar</a:t>
            </a:r>
            <a:r>
              <a:rPr lang="en-US" dirty="0">
                <a:solidFill>
                  <a:srgbClr val="000000"/>
                </a:solidFill>
                <a:cs typeface="+mn-cs"/>
              </a:rPr>
              <a:t> </a:t>
            </a:r>
            <a:r>
              <a:rPr lang="en-US" dirty="0" err="1">
                <a:solidFill>
                  <a:srgbClr val="000000"/>
                </a:solidFill>
                <a:cs typeface="+mn-cs"/>
              </a:rPr>
              <a:t>todo</a:t>
            </a:r>
            <a:r>
              <a:rPr lang="en-US" dirty="0">
                <a:solidFill>
                  <a:srgbClr val="000000"/>
                </a:solidFill>
                <a:cs typeface="+mn-cs"/>
              </a:rPr>
              <a:t> o </a:t>
            </a:r>
            <a:r>
              <a:rPr lang="en-US" dirty="0" err="1">
                <a:solidFill>
                  <a:srgbClr val="000000"/>
                </a:solidFill>
                <a:cs typeface="+mn-cs"/>
              </a:rPr>
              <a:t>dinheiro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apenas</a:t>
            </a:r>
            <a:r>
              <a:rPr lang="en-US" dirty="0">
                <a:solidFill>
                  <a:srgbClr val="000000"/>
                </a:solidFill>
                <a:cs typeface="+mn-cs"/>
              </a:rPr>
              <a:t> um </a:t>
            </a:r>
            <a:r>
              <a:rPr lang="en-US" dirty="0" err="1">
                <a:solidFill>
                  <a:srgbClr val="000000"/>
                </a:solidFill>
                <a:cs typeface="+mn-cs"/>
              </a:rPr>
              <a:t>indivíduo</a:t>
            </a:r>
            <a:r>
              <a:rPr lang="en-US" dirty="0">
                <a:solidFill>
                  <a:srgbClr val="000000"/>
                </a:solidFill>
                <a:cs typeface="+mn-cs"/>
              </a:rPr>
              <a:t>, as </a:t>
            </a:r>
            <a:r>
              <a:rPr lang="en-US" dirty="0" err="1">
                <a:solidFill>
                  <a:srgbClr val="000000"/>
                </a:solidFill>
                <a:cs typeface="+mn-cs"/>
              </a:rPr>
              <a:t>trocas</a:t>
            </a:r>
            <a:r>
              <a:rPr lang="en-US" dirty="0">
                <a:solidFill>
                  <a:srgbClr val="000000"/>
                </a:solidFill>
                <a:cs typeface="+mn-cs"/>
              </a:rPr>
              <a:t> </a:t>
            </a:r>
            <a:r>
              <a:rPr lang="en-US" dirty="0" err="1">
                <a:solidFill>
                  <a:srgbClr val="000000"/>
                </a:solidFill>
                <a:cs typeface="+mn-cs"/>
              </a:rPr>
              <a:t>centralizadas</a:t>
            </a:r>
            <a:r>
              <a:rPr lang="en-US" dirty="0">
                <a:solidFill>
                  <a:srgbClr val="000000"/>
                </a:solidFill>
                <a:cs typeface="+mn-cs"/>
              </a:rPr>
              <a:t> </a:t>
            </a:r>
            <a:r>
              <a:rPr lang="en-US" dirty="0" err="1">
                <a:solidFill>
                  <a:srgbClr val="000000"/>
                </a:solidFill>
                <a:cs typeface="+mn-cs"/>
              </a:rPr>
              <a:t>usam</a:t>
            </a:r>
            <a:r>
              <a:rPr lang="en-US" dirty="0">
                <a:solidFill>
                  <a:srgbClr val="000000"/>
                </a:solidFill>
                <a:cs typeface="+mn-cs"/>
              </a:rPr>
              <a:t> pools de </a:t>
            </a:r>
            <a:r>
              <a:rPr lang="en-US" dirty="0" err="1">
                <a:solidFill>
                  <a:srgbClr val="000000"/>
                </a:solidFill>
                <a:cs typeface="+mn-cs"/>
              </a:rPr>
              <a:t>liquidez</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emprestar</a:t>
            </a:r>
            <a:r>
              <a:rPr lang="en-US" dirty="0">
                <a:solidFill>
                  <a:srgbClr val="000000"/>
                </a:solidFill>
                <a:cs typeface="+mn-cs"/>
              </a:rPr>
              <a:t> o </a:t>
            </a:r>
            <a:r>
              <a:rPr lang="en-US" dirty="0" err="1">
                <a:solidFill>
                  <a:srgbClr val="000000"/>
                </a:solidFill>
                <a:cs typeface="+mn-cs"/>
              </a:rPr>
              <a:t>dinheiro</a:t>
            </a:r>
            <a:r>
              <a:rPr lang="en-US" dirty="0">
                <a:solidFill>
                  <a:srgbClr val="000000"/>
                </a:solidFill>
                <a:cs typeface="+mn-cs"/>
              </a:rPr>
              <a:t> a </a:t>
            </a:r>
            <a:r>
              <a:rPr lang="en-US" dirty="0" err="1">
                <a:solidFill>
                  <a:srgbClr val="000000"/>
                </a:solidFill>
                <a:cs typeface="+mn-cs"/>
              </a:rPr>
              <a:t>vários</a:t>
            </a:r>
            <a:r>
              <a:rPr lang="en-US" dirty="0">
                <a:solidFill>
                  <a:srgbClr val="000000"/>
                </a:solidFill>
                <a:cs typeface="+mn-cs"/>
              </a:rPr>
              <a:t> </a:t>
            </a:r>
            <a:r>
              <a:rPr lang="en-US" dirty="0" err="1">
                <a:solidFill>
                  <a:srgbClr val="000000"/>
                </a:solidFill>
                <a:cs typeface="+mn-cs"/>
              </a:rPr>
              <a:t>usuários</a:t>
            </a:r>
            <a:r>
              <a:rPr lang="en-US" dirty="0">
                <a:solidFill>
                  <a:srgbClr val="000000"/>
                </a:solidFill>
                <a:cs typeface="+mn-cs"/>
              </a:rPr>
              <a:t> </a:t>
            </a:r>
            <a:r>
              <a:rPr lang="en-US" dirty="0" err="1">
                <a:solidFill>
                  <a:srgbClr val="000000"/>
                </a:solidFill>
                <a:cs typeface="+mn-cs"/>
              </a:rPr>
              <a:t>ao</a:t>
            </a:r>
            <a:r>
              <a:rPr lang="en-US" dirty="0">
                <a:solidFill>
                  <a:srgbClr val="000000"/>
                </a:solidFill>
                <a:cs typeface="+mn-cs"/>
              </a:rPr>
              <a:t> </a:t>
            </a:r>
            <a:r>
              <a:rPr lang="en-US" dirty="0" err="1">
                <a:solidFill>
                  <a:srgbClr val="000000"/>
                </a:solidFill>
                <a:cs typeface="+mn-cs"/>
              </a:rPr>
              <a:t>mesmo</a:t>
            </a:r>
            <a:r>
              <a:rPr lang="en-US" dirty="0">
                <a:solidFill>
                  <a:srgbClr val="000000"/>
                </a:solidFill>
                <a:cs typeface="+mn-cs"/>
              </a:rPr>
              <a:t> tempo. Como </a:t>
            </a:r>
            <a:r>
              <a:rPr lang="en-US" dirty="0" err="1">
                <a:solidFill>
                  <a:srgbClr val="000000"/>
                </a:solidFill>
                <a:cs typeface="+mn-cs"/>
              </a:rPr>
              <a:t>resultado</a:t>
            </a:r>
            <a:r>
              <a:rPr lang="en-US" dirty="0">
                <a:solidFill>
                  <a:srgbClr val="000000"/>
                </a:solidFill>
                <a:cs typeface="+mn-cs"/>
              </a:rPr>
              <a:t>, </a:t>
            </a:r>
            <a:r>
              <a:rPr lang="en-US" dirty="0" err="1">
                <a:solidFill>
                  <a:srgbClr val="000000"/>
                </a:solidFill>
                <a:cs typeface="+mn-cs"/>
              </a:rPr>
              <a:t>não</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informado</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quem</a:t>
            </a:r>
            <a:r>
              <a:rPr lang="en-US" dirty="0">
                <a:solidFill>
                  <a:srgbClr val="000000"/>
                </a:solidFill>
                <a:cs typeface="+mn-cs"/>
              </a:rPr>
              <a:t> a </a:t>
            </a:r>
            <a:r>
              <a:rPr lang="en-US" dirty="0" err="1">
                <a:solidFill>
                  <a:srgbClr val="000000"/>
                </a:solidFill>
                <a:cs typeface="+mn-cs"/>
              </a:rPr>
              <a:t>sua</a:t>
            </a:r>
            <a:r>
              <a:rPr lang="en-US" dirty="0">
                <a:solidFill>
                  <a:srgbClr val="000000"/>
                </a:solidFill>
                <a:cs typeface="+mn-cs"/>
              </a:rPr>
              <a:t> </a:t>
            </a:r>
            <a:r>
              <a:rPr lang="en-US" dirty="0" err="1">
                <a:solidFill>
                  <a:srgbClr val="000000"/>
                </a:solidFill>
                <a:cs typeface="+mn-cs"/>
              </a:rPr>
              <a:t>criptomoeda</a:t>
            </a:r>
            <a:r>
              <a:rPr lang="en-US" dirty="0">
                <a:solidFill>
                  <a:srgbClr val="000000"/>
                </a:solidFill>
                <a:cs typeface="+mn-cs"/>
              </a:rPr>
              <a:t> </a:t>
            </a:r>
            <a:r>
              <a:rPr lang="en-US" dirty="0" err="1">
                <a:solidFill>
                  <a:srgbClr val="000000"/>
                </a:solidFill>
                <a:cs typeface="+mn-cs"/>
              </a:rPr>
              <a:t>é</a:t>
            </a:r>
            <a:r>
              <a:rPr lang="en-US" dirty="0">
                <a:solidFill>
                  <a:srgbClr val="000000"/>
                </a:solidFill>
                <a:cs typeface="+mn-cs"/>
              </a:rPr>
              <a:t> </a:t>
            </a:r>
            <a:r>
              <a:rPr lang="en-US" dirty="0" err="1">
                <a:solidFill>
                  <a:srgbClr val="000000"/>
                </a:solidFill>
                <a:cs typeface="+mn-cs"/>
              </a:rPr>
              <a:t>encaminhada</a:t>
            </a:r>
            <a:r>
              <a:rPr lang="en-US" dirty="0">
                <a:solidFill>
                  <a:srgbClr val="000000"/>
                </a:solidFill>
                <a:cs typeface="+mn-cs"/>
              </a:rPr>
              <a:t>, mas a </a:t>
            </a:r>
            <a:r>
              <a:rPr lang="en-US" dirty="0" err="1">
                <a:solidFill>
                  <a:srgbClr val="000000"/>
                </a:solidFill>
                <a:cs typeface="+mn-cs"/>
              </a:rPr>
              <a:t>plataforma</a:t>
            </a:r>
            <a:r>
              <a:rPr lang="en-US" dirty="0">
                <a:solidFill>
                  <a:srgbClr val="000000"/>
                </a:solidFill>
                <a:cs typeface="+mn-cs"/>
              </a:rPr>
              <a:t> </a:t>
            </a:r>
            <a:r>
              <a:rPr lang="en-US" dirty="0" err="1">
                <a:solidFill>
                  <a:srgbClr val="000000"/>
                </a:solidFill>
                <a:cs typeface="+mn-cs"/>
              </a:rPr>
              <a:t>oferece</a:t>
            </a:r>
            <a:r>
              <a:rPr lang="en-US" dirty="0">
                <a:solidFill>
                  <a:srgbClr val="000000"/>
                </a:solidFill>
                <a:cs typeface="+mn-cs"/>
              </a:rPr>
              <a:t> um </a:t>
            </a:r>
            <a:r>
              <a:rPr lang="en-US" dirty="0" err="1">
                <a:solidFill>
                  <a:srgbClr val="000000"/>
                </a:solidFill>
                <a:cs typeface="+mn-cs"/>
              </a:rPr>
              <a:t>título</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garante</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seus</a:t>
            </a:r>
            <a:r>
              <a:rPr lang="en-US" dirty="0">
                <a:solidFill>
                  <a:srgbClr val="000000"/>
                </a:solidFill>
                <a:cs typeface="+mn-cs"/>
              </a:rPr>
              <a:t> </a:t>
            </a:r>
            <a:r>
              <a:rPr lang="en-US" dirty="0" err="1">
                <a:solidFill>
                  <a:srgbClr val="000000"/>
                </a:solidFill>
                <a:cs typeface="+mn-cs"/>
              </a:rPr>
              <a:t>empréstimos</a:t>
            </a:r>
            <a:r>
              <a:rPr lang="en-US" dirty="0">
                <a:solidFill>
                  <a:srgbClr val="000000"/>
                </a:solidFill>
                <a:cs typeface="+mn-cs"/>
              </a:rPr>
              <a:t>, </a:t>
            </a:r>
            <a:r>
              <a:rPr lang="en-US" dirty="0" err="1">
                <a:solidFill>
                  <a:srgbClr val="000000"/>
                </a:solidFill>
                <a:cs typeface="+mn-cs"/>
              </a:rPr>
              <a:t>tornando</a:t>
            </a:r>
            <a:r>
              <a:rPr lang="en-US" dirty="0">
                <a:solidFill>
                  <a:srgbClr val="000000"/>
                </a:solidFill>
                <a:cs typeface="+mn-cs"/>
              </a:rPr>
              <a:t>-o um </a:t>
            </a:r>
            <a:r>
              <a:rPr lang="en-US" dirty="0" err="1">
                <a:solidFill>
                  <a:srgbClr val="000000"/>
                </a:solidFill>
                <a:cs typeface="+mn-cs"/>
              </a:rPr>
              <a:t>empreendimento</a:t>
            </a:r>
            <a:r>
              <a:rPr lang="en-US" dirty="0">
                <a:solidFill>
                  <a:srgbClr val="000000"/>
                </a:solidFill>
                <a:cs typeface="+mn-cs"/>
              </a:rPr>
              <a:t> </a:t>
            </a:r>
            <a:r>
              <a:rPr lang="en-US" dirty="0" err="1">
                <a:solidFill>
                  <a:srgbClr val="000000"/>
                </a:solidFill>
                <a:cs typeface="+mn-cs"/>
              </a:rPr>
              <a:t>seguro</a:t>
            </a:r>
            <a:r>
              <a:rPr lang="en-US" dirty="0">
                <a:solidFill>
                  <a:srgbClr val="000000"/>
                </a:solidFill>
                <a:cs typeface="+mn-cs"/>
              </a:rPr>
              <a:t>. </a:t>
            </a:r>
            <a:r>
              <a:rPr lang="en-US" dirty="0" err="1">
                <a:solidFill>
                  <a:srgbClr val="000000"/>
                </a:solidFill>
                <a:cs typeface="+mn-cs"/>
              </a:rPr>
              <a:t>Assim</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o </a:t>
            </a:r>
            <a:r>
              <a:rPr lang="en-US" dirty="0" err="1">
                <a:solidFill>
                  <a:srgbClr val="000000"/>
                </a:solidFill>
                <a:cs typeface="+mn-cs"/>
              </a:rPr>
              <a:t>empréstimo</a:t>
            </a:r>
            <a:r>
              <a:rPr lang="en-US" dirty="0">
                <a:solidFill>
                  <a:srgbClr val="000000"/>
                </a:solidFill>
                <a:cs typeface="+mn-cs"/>
              </a:rPr>
              <a:t> </a:t>
            </a:r>
            <a:r>
              <a:rPr lang="en-US" dirty="0" err="1">
                <a:solidFill>
                  <a:srgbClr val="000000"/>
                </a:solidFill>
                <a:cs typeface="+mn-cs"/>
              </a:rPr>
              <a:t>expirar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títulos</a:t>
            </a:r>
            <a:r>
              <a:rPr lang="en-US" dirty="0">
                <a:solidFill>
                  <a:srgbClr val="000000"/>
                </a:solidFill>
                <a:cs typeface="+mn-cs"/>
              </a:rPr>
              <a:t> </a:t>
            </a:r>
            <a:r>
              <a:rPr lang="en-US" dirty="0" err="1">
                <a:solidFill>
                  <a:srgbClr val="000000"/>
                </a:solidFill>
                <a:cs typeface="+mn-cs"/>
              </a:rPr>
              <a:t>podem</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devolvidos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recuperar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fundos</a:t>
            </a:r>
            <a:r>
              <a:rPr lang="en-US" dirty="0">
                <a:solidFill>
                  <a:srgbClr val="000000"/>
                </a:solidFill>
                <a:cs typeface="+mn-cs"/>
              </a:rPr>
              <a:t>, </a:t>
            </a:r>
            <a:r>
              <a:rPr lang="en-US" dirty="0" err="1">
                <a:solidFill>
                  <a:srgbClr val="000000"/>
                </a:solidFill>
                <a:cs typeface="+mn-cs"/>
              </a:rPr>
              <a:t>bem</a:t>
            </a:r>
            <a:r>
              <a:rPr lang="en-US" dirty="0">
                <a:solidFill>
                  <a:srgbClr val="000000"/>
                </a:solidFill>
                <a:cs typeface="+mn-cs"/>
              </a:rPr>
              <a:t> </a:t>
            </a:r>
            <a:r>
              <a:rPr lang="en-US" dirty="0" err="1">
                <a:solidFill>
                  <a:srgbClr val="000000"/>
                </a:solidFill>
                <a:cs typeface="+mn-cs"/>
              </a:rPr>
              <a:t>como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juros</a:t>
            </a:r>
            <a:r>
              <a:rPr lang="en-US" dirty="0">
                <a:solidFill>
                  <a:srgbClr val="000000"/>
                </a:solidFill>
                <a:cs typeface="+mn-cs"/>
              </a:rPr>
              <a:t> </a:t>
            </a:r>
            <a:r>
              <a:rPr lang="en-US" dirty="0" err="1">
                <a:solidFill>
                  <a:srgbClr val="000000"/>
                </a:solidFill>
                <a:cs typeface="+mn-cs"/>
              </a:rPr>
              <a:t>acumulados</a:t>
            </a:r>
            <a:r>
              <a:rPr lang="en-US" dirty="0">
                <a:solidFill>
                  <a:srgbClr val="000000"/>
                </a:solidFill>
                <a:cs typeface="+mn-cs"/>
              </a:rPr>
              <a:t>.</a:t>
            </a:r>
          </a:p>
          <a:p>
            <a:endParaRPr lang="en-US" dirty="0">
              <a:solidFill>
                <a:srgbClr val="000000"/>
              </a:solidFill>
              <a:cs typeface="+mn-cs"/>
            </a:endParaRPr>
          </a:p>
          <a:p>
            <a:r>
              <a:rPr lang="en-US" b="1" dirty="0" err="1">
                <a:solidFill>
                  <a:srgbClr val="F79037"/>
                </a:solidFill>
                <a:cs typeface="+mn-cs"/>
              </a:rPr>
              <a:t>Taxas</a:t>
            </a:r>
            <a:r>
              <a:rPr lang="en-US" b="1" dirty="0">
                <a:solidFill>
                  <a:srgbClr val="F79037"/>
                </a:solidFill>
                <a:cs typeface="+mn-cs"/>
              </a:rPr>
              <a:t> de </a:t>
            </a:r>
            <a:r>
              <a:rPr lang="en-US" b="1" dirty="0" err="1">
                <a:solidFill>
                  <a:srgbClr val="F79037"/>
                </a:solidFill>
                <a:cs typeface="+mn-cs"/>
              </a:rPr>
              <a:t>empréstimo</a:t>
            </a:r>
            <a:r>
              <a:rPr lang="en-US" b="1" dirty="0">
                <a:solidFill>
                  <a:srgbClr val="F79037"/>
                </a:solidFill>
                <a:cs typeface="+mn-cs"/>
              </a:rPr>
              <a:t> de </a:t>
            </a:r>
            <a:r>
              <a:rPr lang="en-US" b="1" dirty="0" err="1">
                <a:solidFill>
                  <a:srgbClr val="F79037"/>
                </a:solidFill>
                <a:cs typeface="+mn-cs"/>
              </a:rPr>
              <a:t>criptografia</a:t>
            </a:r>
            <a:endParaRPr lang="en-US" b="1" dirty="0">
              <a:solidFill>
                <a:srgbClr val="F79037"/>
              </a:solidFill>
              <a:cs typeface="+mn-cs"/>
            </a:endParaRPr>
          </a:p>
          <a:p>
            <a:r>
              <a:rPr lang="en-US" dirty="0" err="1">
                <a:solidFill>
                  <a:srgbClr val="000000"/>
                </a:solidFill>
                <a:cs typeface="+mn-cs"/>
              </a:rPr>
              <a:t>Conforme</a:t>
            </a:r>
            <a:r>
              <a:rPr lang="en-US" dirty="0">
                <a:solidFill>
                  <a:srgbClr val="000000"/>
                </a:solidFill>
                <a:cs typeface="+mn-cs"/>
              </a:rPr>
              <a:t> </a:t>
            </a:r>
            <a:r>
              <a:rPr lang="en-US" dirty="0" err="1">
                <a:solidFill>
                  <a:srgbClr val="000000"/>
                </a:solidFill>
                <a:cs typeface="+mn-cs"/>
              </a:rPr>
              <a:t>mencionado</a:t>
            </a:r>
            <a:r>
              <a:rPr lang="en-US" dirty="0">
                <a:solidFill>
                  <a:srgbClr val="000000"/>
                </a:solidFill>
                <a:cs typeface="+mn-cs"/>
              </a:rPr>
              <a:t>,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plataforma</a:t>
            </a:r>
            <a:r>
              <a:rPr lang="en-US" dirty="0">
                <a:solidFill>
                  <a:srgbClr val="000000"/>
                </a:solidFill>
                <a:cs typeface="+mn-cs"/>
              </a:rPr>
              <a:t> tem </a:t>
            </a:r>
            <a:r>
              <a:rPr lang="en-US" dirty="0" err="1">
                <a:solidFill>
                  <a:srgbClr val="000000"/>
                </a:solidFill>
                <a:cs typeface="+mn-cs"/>
              </a:rPr>
              <a:t>taxas</a:t>
            </a:r>
            <a:r>
              <a:rPr lang="en-US" dirty="0">
                <a:solidFill>
                  <a:srgbClr val="000000"/>
                </a:solidFill>
                <a:cs typeface="+mn-cs"/>
              </a:rPr>
              <a:t>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empréstimos</a:t>
            </a:r>
            <a:r>
              <a:rPr lang="en-US" dirty="0">
                <a:solidFill>
                  <a:srgbClr val="000000"/>
                </a:solidFill>
                <a:cs typeface="+mn-cs"/>
              </a:rPr>
              <a:t> </a:t>
            </a:r>
            <a:r>
              <a:rPr lang="en-US" dirty="0" err="1">
                <a:solidFill>
                  <a:srgbClr val="000000"/>
                </a:solidFill>
                <a:cs typeface="+mn-cs"/>
              </a:rPr>
              <a:t>criptográficos</a:t>
            </a:r>
            <a:r>
              <a:rPr lang="en-US" dirty="0">
                <a:solidFill>
                  <a:srgbClr val="000000"/>
                </a:solidFill>
                <a:cs typeface="+mn-cs"/>
              </a:rPr>
              <a:t>. </a:t>
            </a:r>
            <a:r>
              <a:rPr lang="en-US" dirty="0" err="1">
                <a:solidFill>
                  <a:srgbClr val="000000"/>
                </a:solidFill>
                <a:cs typeface="+mn-cs"/>
              </a:rPr>
              <a:t>Embora</a:t>
            </a:r>
            <a:r>
              <a:rPr lang="en-US" dirty="0">
                <a:solidFill>
                  <a:srgbClr val="000000"/>
                </a:solidFill>
                <a:cs typeface="+mn-cs"/>
              </a:rPr>
              <a:t> </a:t>
            </a:r>
            <a:r>
              <a:rPr lang="en-US" dirty="0" err="1">
                <a:solidFill>
                  <a:srgbClr val="000000"/>
                </a:solidFill>
                <a:cs typeface="+mn-cs"/>
              </a:rPr>
              <a:t>exista</a:t>
            </a:r>
            <a:r>
              <a:rPr lang="en-US" dirty="0">
                <a:solidFill>
                  <a:srgbClr val="000000"/>
                </a:solidFill>
                <a:cs typeface="+mn-cs"/>
              </a:rPr>
              <a:t> um </a:t>
            </a:r>
            <a:r>
              <a:rPr lang="en-US" dirty="0" err="1">
                <a:solidFill>
                  <a:srgbClr val="000000"/>
                </a:solidFill>
                <a:cs typeface="+mn-cs"/>
              </a:rPr>
              <a:t>certo</a:t>
            </a:r>
            <a:r>
              <a:rPr lang="en-US" dirty="0">
                <a:solidFill>
                  <a:srgbClr val="000000"/>
                </a:solidFill>
                <a:cs typeface="+mn-cs"/>
              </a:rPr>
              <a:t> ROI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cada</a:t>
            </a:r>
            <a:r>
              <a:rPr lang="en-US" dirty="0">
                <a:solidFill>
                  <a:srgbClr val="000000"/>
                </a:solidFill>
                <a:cs typeface="+mn-cs"/>
              </a:rPr>
              <a:t> </a:t>
            </a:r>
            <a:r>
              <a:rPr lang="en-US" dirty="0" err="1">
                <a:solidFill>
                  <a:srgbClr val="000000"/>
                </a:solidFill>
                <a:cs typeface="+mn-cs"/>
              </a:rPr>
              <a:t>plataforma</a:t>
            </a:r>
            <a:r>
              <a:rPr lang="en-US" dirty="0">
                <a:solidFill>
                  <a:srgbClr val="000000"/>
                </a:solidFill>
                <a:cs typeface="+mn-cs"/>
              </a:rPr>
              <a:t> de </a:t>
            </a:r>
            <a:r>
              <a:rPr lang="en-US" dirty="0" err="1">
                <a:solidFill>
                  <a:srgbClr val="000000"/>
                </a:solidFill>
                <a:cs typeface="+mn-cs"/>
              </a:rPr>
              <a:t>empréstimo</a:t>
            </a:r>
            <a:r>
              <a:rPr lang="en-US" dirty="0">
                <a:solidFill>
                  <a:srgbClr val="000000"/>
                </a:solidFill>
                <a:cs typeface="+mn-cs"/>
              </a:rPr>
              <a:t> de </a:t>
            </a:r>
            <a:r>
              <a:rPr lang="en-US" dirty="0" err="1">
                <a:solidFill>
                  <a:srgbClr val="000000"/>
                </a:solidFill>
                <a:cs typeface="+mn-cs"/>
              </a:rPr>
              <a:t>criptomoedas</a:t>
            </a:r>
            <a:r>
              <a:rPr lang="en-US" dirty="0">
                <a:solidFill>
                  <a:srgbClr val="000000"/>
                </a:solidFill>
                <a:cs typeface="+mn-cs"/>
              </a:rPr>
              <a:t>, </a:t>
            </a:r>
            <a:r>
              <a:rPr lang="en-US" dirty="0" err="1">
                <a:solidFill>
                  <a:srgbClr val="000000"/>
                </a:solidFill>
                <a:cs typeface="+mn-cs"/>
              </a:rPr>
              <a:t>também</a:t>
            </a:r>
            <a:r>
              <a:rPr lang="en-US" dirty="0">
                <a:solidFill>
                  <a:srgbClr val="000000"/>
                </a:solidFill>
                <a:cs typeface="+mn-cs"/>
              </a:rPr>
              <a:t> </a:t>
            </a:r>
            <a:r>
              <a:rPr lang="en-US" dirty="0" err="1">
                <a:solidFill>
                  <a:srgbClr val="000000"/>
                </a:solidFill>
                <a:cs typeface="+mn-cs"/>
              </a:rPr>
              <a:t>existem</a:t>
            </a:r>
            <a:r>
              <a:rPr lang="en-US" dirty="0">
                <a:solidFill>
                  <a:srgbClr val="000000"/>
                </a:solidFill>
                <a:cs typeface="+mn-cs"/>
              </a:rPr>
              <a:t> </a:t>
            </a:r>
            <a:r>
              <a:rPr lang="en-US" dirty="0" err="1">
                <a:solidFill>
                  <a:srgbClr val="000000"/>
                </a:solidFill>
                <a:cs typeface="+mn-cs"/>
              </a:rPr>
              <a:t>riscos</a:t>
            </a:r>
            <a:r>
              <a:rPr lang="en-US" dirty="0">
                <a:solidFill>
                  <a:srgbClr val="000000"/>
                </a:solidFill>
                <a:cs typeface="+mn-cs"/>
              </a:rPr>
              <a:t>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dependendo</a:t>
            </a:r>
            <a:r>
              <a:rPr lang="en-US" dirty="0">
                <a:solidFill>
                  <a:srgbClr val="000000"/>
                </a:solidFill>
                <a:cs typeface="+mn-cs"/>
              </a:rPr>
              <a:t> da </a:t>
            </a:r>
            <a:r>
              <a:rPr lang="en-US" dirty="0" err="1">
                <a:solidFill>
                  <a:srgbClr val="000000"/>
                </a:solidFill>
                <a:cs typeface="+mn-cs"/>
              </a:rPr>
              <a:t>plataforma</a:t>
            </a:r>
            <a:r>
              <a:rPr lang="en-US" dirty="0">
                <a:solidFill>
                  <a:srgbClr val="000000"/>
                </a:solidFill>
                <a:cs typeface="+mn-cs"/>
              </a:rPr>
              <a:t> </a:t>
            </a:r>
            <a:r>
              <a:rPr lang="en-US" dirty="0" err="1">
                <a:solidFill>
                  <a:srgbClr val="000000"/>
                </a:solidFill>
                <a:cs typeface="+mn-cs"/>
              </a:rPr>
              <a:t>escolhida</a:t>
            </a:r>
            <a:r>
              <a:rPr lang="en-US" dirty="0">
                <a:solidFill>
                  <a:srgbClr val="000000"/>
                </a:solidFill>
                <a:cs typeface="+mn-cs"/>
              </a:rPr>
              <a:t>. </a:t>
            </a:r>
            <a:r>
              <a:rPr lang="en-US" dirty="0" err="1">
                <a:solidFill>
                  <a:srgbClr val="000000"/>
                </a:solidFill>
                <a:cs typeface="+mn-cs"/>
              </a:rPr>
              <a:t>Semelhante</a:t>
            </a:r>
            <a:r>
              <a:rPr lang="en-US" dirty="0">
                <a:solidFill>
                  <a:srgbClr val="000000"/>
                </a:solidFill>
                <a:cs typeface="+mn-cs"/>
              </a:rPr>
              <a:t> </a:t>
            </a:r>
            <a:r>
              <a:rPr lang="en-US" dirty="0" err="1">
                <a:solidFill>
                  <a:srgbClr val="000000"/>
                </a:solidFill>
                <a:cs typeface="+mn-cs"/>
              </a:rPr>
              <a:t>às</a:t>
            </a:r>
            <a:r>
              <a:rPr lang="en-US" dirty="0">
                <a:solidFill>
                  <a:srgbClr val="000000"/>
                </a:solidFill>
                <a:cs typeface="+mn-cs"/>
              </a:rPr>
              <a:t> </a:t>
            </a:r>
            <a:r>
              <a:rPr lang="en-US" dirty="0" err="1">
                <a:solidFill>
                  <a:srgbClr val="000000"/>
                </a:solidFill>
                <a:cs typeface="+mn-cs"/>
              </a:rPr>
              <a:t>estratégias</a:t>
            </a:r>
            <a:r>
              <a:rPr lang="en-US" dirty="0">
                <a:solidFill>
                  <a:srgbClr val="000000"/>
                </a:solidFill>
                <a:cs typeface="+mn-cs"/>
              </a:rPr>
              <a:t> de </a:t>
            </a:r>
            <a:r>
              <a:rPr lang="en-US" dirty="0" err="1">
                <a:solidFill>
                  <a:srgbClr val="000000"/>
                </a:solidFill>
                <a:cs typeface="+mn-cs"/>
              </a:rPr>
              <a:t>investimento</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credores</a:t>
            </a:r>
            <a:r>
              <a:rPr lang="en-US" dirty="0">
                <a:solidFill>
                  <a:srgbClr val="000000"/>
                </a:solidFill>
                <a:cs typeface="+mn-cs"/>
              </a:rPr>
              <a:t> </a:t>
            </a:r>
            <a:r>
              <a:rPr lang="en-US" dirty="0" err="1">
                <a:solidFill>
                  <a:srgbClr val="000000"/>
                </a:solidFill>
                <a:cs typeface="+mn-cs"/>
              </a:rPr>
              <a:t>criptográficos</a:t>
            </a:r>
            <a:r>
              <a:rPr lang="en-US" dirty="0">
                <a:solidFill>
                  <a:srgbClr val="000000"/>
                </a:solidFill>
                <a:cs typeface="+mn-cs"/>
              </a:rPr>
              <a:t> </a:t>
            </a:r>
            <a:r>
              <a:rPr lang="en-US" dirty="0" err="1">
                <a:solidFill>
                  <a:srgbClr val="000000"/>
                </a:solidFill>
                <a:cs typeface="+mn-cs"/>
              </a:rPr>
              <a:t>tendem</a:t>
            </a:r>
            <a:r>
              <a:rPr lang="en-US" dirty="0">
                <a:solidFill>
                  <a:srgbClr val="000000"/>
                </a:solidFill>
                <a:cs typeface="+mn-cs"/>
              </a:rPr>
              <a:t> a </a:t>
            </a:r>
            <a:r>
              <a:rPr lang="en-US" dirty="0" err="1">
                <a:solidFill>
                  <a:srgbClr val="000000"/>
                </a:solidFill>
                <a:cs typeface="+mn-cs"/>
              </a:rPr>
              <a:t>usar</a:t>
            </a:r>
            <a:r>
              <a:rPr lang="en-US" dirty="0">
                <a:solidFill>
                  <a:srgbClr val="000000"/>
                </a:solidFill>
                <a:cs typeface="+mn-cs"/>
              </a:rPr>
              <a:t> </a:t>
            </a:r>
            <a:r>
              <a:rPr lang="en-US" dirty="0" err="1">
                <a:solidFill>
                  <a:srgbClr val="000000"/>
                </a:solidFill>
                <a:cs typeface="+mn-cs"/>
              </a:rPr>
              <a:t>várias</a:t>
            </a:r>
            <a:r>
              <a:rPr lang="en-US" dirty="0">
                <a:solidFill>
                  <a:srgbClr val="000000"/>
                </a:solidFill>
                <a:cs typeface="+mn-cs"/>
              </a:rPr>
              <a:t> </a:t>
            </a:r>
            <a:r>
              <a:rPr lang="en-US" dirty="0" err="1">
                <a:solidFill>
                  <a:srgbClr val="000000"/>
                </a:solidFill>
                <a:cs typeface="+mn-cs"/>
              </a:rPr>
              <a:t>plataformas</a:t>
            </a:r>
            <a:r>
              <a:rPr lang="en-US" dirty="0">
                <a:solidFill>
                  <a:srgbClr val="000000"/>
                </a:solidFill>
                <a:cs typeface="+mn-cs"/>
              </a:rPr>
              <a:t> </a:t>
            </a:r>
            <a:r>
              <a:rPr lang="en-US" dirty="0" err="1">
                <a:solidFill>
                  <a:srgbClr val="000000"/>
                </a:solidFill>
                <a:cs typeface="+mn-cs"/>
              </a:rPr>
              <a:t>diferentes</a:t>
            </a:r>
            <a:r>
              <a:rPr lang="en-US" dirty="0">
                <a:solidFill>
                  <a:srgbClr val="000000"/>
                </a:solidFill>
                <a:cs typeface="+mn-cs"/>
              </a:rPr>
              <a:t> </a:t>
            </a:r>
            <a:r>
              <a:rPr lang="en-US" dirty="0" err="1">
                <a:solidFill>
                  <a:srgbClr val="000000"/>
                </a:solidFill>
                <a:cs typeface="+mn-cs"/>
              </a:rPr>
              <a:t>para</a:t>
            </a:r>
            <a:r>
              <a:rPr lang="en-US" dirty="0">
                <a:solidFill>
                  <a:srgbClr val="000000"/>
                </a:solidFill>
                <a:cs typeface="+mn-cs"/>
              </a:rPr>
              <a:t> </a:t>
            </a:r>
            <a:r>
              <a:rPr lang="en-US" dirty="0" err="1">
                <a:solidFill>
                  <a:srgbClr val="000000"/>
                </a:solidFill>
                <a:cs typeface="+mn-cs"/>
              </a:rPr>
              <a:t>distribuir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riscos</a:t>
            </a:r>
            <a:r>
              <a:rPr lang="en-US" dirty="0">
                <a:solidFill>
                  <a:srgbClr val="000000"/>
                </a:solidFill>
                <a:cs typeface="+mn-cs"/>
              </a:rPr>
              <a:t> e </a:t>
            </a:r>
            <a:r>
              <a:rPr lang="en-US" dirty="0" err="1">
                <a:solidFill>
                  <a:srgbClr val="000000"/>
                </a:solidFill>
                <a:cs typeface="+mn-cs"/>
              </a:rPr>
              <a:t>diversificar</a:t>
            </a:r>
            <a:r>
              <a:rPr lang="en-US" dirty="0">
                <a:solidFill>
                  <a:srgbClr val="000000"/>
                </a:solidFill>
                <a:cs typeface="+mn-cs"/>
              </a:rPr>
              <a:t> </a:t>
            </a:r>
            <a:r>
              <a:rPr lang="en-US" dirty="0" err="1">
                <a:solidFill>
                  <a:srgbClr val="000000"/>
                </a:solidFill>
                <a:cs typeface="+mn-cs"/>
              </a:rPr>
              <a:t>os</a:t>
            </a:r>
            <a:r>
              <a:rPr lang="en-US" dirty="0">
                <a:solidFill>
                  <a:srgbClr val="000000"/>
                </a:solidFill>
                <a:cs typeface="+mn-cs"/>
              </a:rPr>
              <a:t> </a:t>
            </a:r>
            <a:r>
              <a:rPr lang="en-US" dirty="0" err="1">
                <a:solidFill>
                  <a:srgbClr val="000000"/>
                </a:solidFill>
                <a:cs typeface="+mn-cs"/>
              </a:rPr>
              <a:t>seus</a:t>
            </a:r>
            <a:r>
              <a:rPr lang="en-US" dirty="0">
                <a:solidFill>
                  <a:srgbClr val="000000"/>
                </a:solidFill>
                <a:cs typeface="+mn-cs"/>
              </a:rPr>
              <a:t> </a:t>
            </a:r>
            <a:r>
              <a:rPr lang="en-US" dirty="0" err="1">
                <a:solidFill>
                  <a:srgbClr val="000000"/>
                </a:solidFill>
                <a:cs typeface="+mn-cs"/>
              </a:rPr>
              <a:t>investimentos</a:t>
            </a:r>
            <a:r>
              <a:rPr lang="en-US" dirty="0">
                <a:solidFill>
                  <a:srgbClr val="000000"/>
                </a:solidFill>
                <a:cs typeface="+mn-cs"/>
              </a:rPr>
              <a:t>.</a:t>
            </a:r>
          </a:p>
          <a:p>
            <a:endParaRPr lang="en-US" dirty="0">
              <a:solidFill>
                <a:srgbClr val="000000"/>
              </a:solidFill>
              <a:cs typeface="+mn-cs"/>
            </a:endParaRPr>
          </a:p>
          <a:p>
            <a:r>
              <a:rPr lang="en-US" dirty="0" err="1">
                <a:solidFill>
                  <a:srgbClr val="000000"/>
                </a:solidFill>
                <a:cs typeface="+mn-cs"/>
              </a:rPr>
              <a:t>Quando</a:t>
            </a:r>
            <a:r>
              <a:rPr lang="en-US" dirty="0">
                <a:solidFill>
                  <a:srgbClr val="000000"/>
                </a:solidFill>
                <a:cs typeface="+mn-cs"/>
              </a:rPr>
              <a:t> se </a:t>
            </a:r>
            <a:r>
              <a:rPr lang="en-US" dirty="0" err="1">
                <a:solidFill>
                  <a:srgbClr val="000000"/>
                </a:solidFill>
                <a:cs typeface="+mn-cs"/>
              </a:rPr>
              <a:t>trata</a:t>
            </a:r>
            <a:r>
              <a:rPr lang="en-US" dirty="0">
                <a:solidFill>
                  <a:srgbClr val="000000"/>
                </a:solidFill>
                <a:cs typeface="+mn-cs"/>
              </a:rPr>
              <a:t> de </a:t>
            </a:r>
            <a:r>
              <a:rPr lang="en-US" dirty="0" err="1">
                <a:solidFill>
                  <a:srgbClr val="000000"/>
                </a:solidFill>
                <a:cs typeface="+mn-cs"/>
              </a:rPr>
              <a:t>empréstimos</a:t>
            </a:r>
            <a:r>
              <a:rPr lang="en-US" dirty="0">
                <a:solidFill>
                  <a:srgbClr val="000000"/>
                </a:solidFill>
                <a:cs typeface="+mn-cs"/>
              </a:rPr>
              <a:t> </a:t>
            </a:r>
            <a:r>
              <a:rPr lang="en-US" dirty="0" err="1">
                <a:solidFill>
                  <a:srgbClr val="000000"/>
                </a:solidFill>
                <a:cs typeface="+mn-cs"/>
              </a:rPr>
              <a:t>criptográficos</a:t>
            </a:r>
            <a:r>
              <a:rPr lang="en-US" dirty="0">
                <a:solidFill>
                  <a:srgbClr val="000000"/>
                </a:solidFill>
                <a:cs typeface="+mn-cs"/>
              </a:rPr>
              <a:t>, </a:t>
            </a:r>
            <a:r>
              <a:rPr lang="en-US" dirty="0" err="1">
                <a:solidFill>
                  <a:srgbClr val="000000"/>
                </a:solidFill>
                <a:cs typeface="+mn-cs"/>
              </a:rPr>
              <a:t>há</a:t>
            </a:r>
            <a:r>
              <a:rPr lang="en-US" dirty="0">
                <a:solidFill>
                  <a:srgbClr val="000000"/>
                </a:solidFill>
                <a:cs typeface="+mn-cs"/>
              </a:rPr>
              <a:t> um </a:t>
            </a:r>
            <a:r>
              <a:rPr lang="en-US" dirty="0" err="1">
                <a:solidFill>
                  <a:srgbClr val="000000"/>
                </a:solidFill>
                <a:cs typeface="+mn-cs"/>
              </a:rPr>
              <a:t>rendimento</a:t>
            </a:r>
            <a:r>
              <a:rPr lang="en-US" dirty="0">
                <a:solidFill>
                  <a:srgbClr val="000000"/>
                </a:solidFill>
                <a:cs typeface="+mn-cs"/>
              </a:rPr>
              <a:t> </a:t>
            </a:r>
            <a:r>
              <a:rPr lang="en-US" dirty="0" err="1">
                <a:solidFill>
                  <a:srgbClr val="000000"/>
                </a:solidFill>
                <a:cs typeface="+mn-cs"/>
              </a:rPr>
              <a:t>anual</a:t>
            </a:r>
            <a:r>
              <a:rPr lang="en-US" dirty="0">
                <a:solidFill>
                  <a:srgbClr val="000000"/>
                </a:solidFill>
                <a:cs typeface="+mn-cs"/>
              </a:rPr>
              <a:t> </a:t>
            </a:r>
            <a:r>
              <a:rPr lang="en-US" dirty="0" err="1">
                <a:solidFill>
                  <a:srgbClr val="000000"/>
                </a:solidFill>
                <a:cs typeface="+mn-cs"/>
              </a:rPr>
              <a:t>que</a:t>
            </a:r>
            <a:r>
              <a:rPr lang="en-US" dirty="0">
                <a:solidFill>
                  <a:srgbClr val="000000"/>
                </a:solidFill>
                <a:cs typeface="+mn-cs"/>
              </a:rPr>
              <a:t> </a:t>
            </a:r>
            <a:r>
              <a:rPr lang="en-US" dirty="0" err="1">
                <a:solidFill>
                  <a:srgbClr val="000000"/>
                </a:solidFill>
                <a:cs typeface="+mn-cs"/>
              </a:rPr>
              <a:t>pode</a:t>
            </a:r>
            <a:r>
              <a:rPr lang="en-US" dirty="0">
                <a:solidFill>
                  <a:srgbClr val="000000"/>
                </a:solidFill>
                <a:cs typeface="+mn-cs"/>
              </a:rPr>
              <a:t> </a:t>
            </a:r>
            <a:r>
              <a:rPr lang="en-US" dirty="0" err="1">
                <a:solidFill>
                  <a:srgbClr val="000000"/>
                </a:solidFill>
                <a:cs typeface="+mn-cs"/>
              </a:rPr>
              <a:t>ser</a:t>
            </a:r>
            <a:r>
              <a:rPr lang="en-US" dirty="0">
                <a:solidFill>
                  <a:srgbClr val="000000"/>
                </a:solidFill>
                <a:cs typeface="+mn-cs"/>
              </a:rPr>
              <a:t> </a:t>
            </a:r>
            <a:r>
              <a:rPr lang="en-US" dirty="0" err="1">
                <a:solidFill>
                  <a:srgbClr val="000000"/>
                </a:solidFill>
                <a:cs typeface="+mn-cs"/>
              </a:rPr>
              <a:t>esperado</a:t>
            </a:r>
            <a:r>
              <a:rPr lang="en-US" dirty="0">
                <a:solidFill>
                  <a:srgbClr val="000000"/>
                </a:solidFill>
                <a:cs typeface="+mn-cs"/>
              </a:rPr>
              <a:t>. </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19853" y="349053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ea typeface="Times New Roman" panose="02020603050405020304" pitchFamily="18" charset="0"/>
              </a:rPr>
              <a:t>e </a:t>
            </a:r>
            <a:r>
              <a:rPr lang="en-US" b="1" dirty="0" err="1">
                <a:solidFill>
                  <a:srgbClr val="F79037"/>
                </a:solidFill>
                <a:ea typeface="Times New Roman" panose="02020603050405020304" pitchFamily="18" charset="0"/>
              </a:rPr>
              <a:t>uma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plataforma</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DeFi</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ou</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troca</a:t>
            </a:r>
            <a:r>
              <a:rPr lang="en-US" b="1" dirty="0">
                <a:solidFill>
                  <a:srgbClr val="F79037"/>
                </a:solidFill>
                <a:ea typeface="Times New Roman" panose="02020603050405020304" pitchFamily="18" charset="0"/>
              </a:rPr>
              <a:t> de </a:t>
            </a:r>
            <a:r>
              <a:rPr lang="en-US" b="1" dirty="0" err="1">
                <a:solidFill>
                  <a:srgbClr val="F79037"/>
                </a:solidFill>
                <a:ea typeface="Times New Roman" panose="02020603050405020304" pitchFamily="18" charset="0"/>
              </a:rPr>
              <a:t>criptografia</a:t>
            </a:r>
            <a:r>
              <a:rPr lang="en-US" b="1" dirty="0">
                <a:solidFill>
                  <a:srgbClr val="F79037"/>
                </a:solidFill>
                <a:ea typeface="Times New Roman" panose="02020603050405020304" pitchFamily="18" charset="0"/>
              </a:rPr>
              <a:t>.</a:t>
            </a:r>
            <a:endParaRPr lang="en-US" b="1" dirty="0">
              <a:solidFill>
                <a:srgbClr val="F79037"/>
              </a:solidFill>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901903" y="3082080"/>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58"/>
          <a:stretch/>
        </p:blipFill>
        <p:spPr>
          <a:xfrm>
            <a:off x="0" y="4417181"/>
            <a:ext cx="3555848" cy="6274632"/>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
        <p:nvSpPr>
          <p:cNvPr id="7" name="Text Placeholder 17">
            <a:extLst>
              <a:ext uri="{FF2B5EF4-FFF2-40B4-BE49-F238E27FC236}">
                <a16:creationId xmlns:a16="http://schemas.microsoft.com/office/drawing/2014/main" id="{9FE7D42F-0347-3E29-C6F0-78EB2A7EBA82}"/>
              </a:ext>
            </a:extLst>
          </p:cNvPr>
          <p:cNvSpPr txBox="1">
            <a:spLocks/>
          </p:cNvSpPr>
          <p:nvPr/>
        </p:nvSpPr>
        <p:spPr>
          <a:xfrm>
            <a:off x="1519853" y="2541908"/>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a:solidFill>
                  <a:srgbClr val="F79037"/>
                </a:solidFill>
                <a:ea typeface="Times New Roman" panose="02020603050405020304" pitchFamily="18" charset="0"/>
              </a:rPr>
              <a:t>o </a:t>
            </a:r>
            <a:r>
              <a:rPr lang="en-US" b="1" dirty="0" err="1">
                <a:solidFill>
                  <a:srgbClr val="F79037"/>
                </a:solidFill>
                <a:ea typeface="Times New Roman" panose="02020603050405020304" pitchFamily="18" charset="0"/>
              </a:rPr>
              <a:t>mutuário</a:t>
            </a:r>
            <a:r>
              <a:rPr lang="en-US" b="1" dirty="0">
                <a:solidFill>
                  <a:srgbClr val="F79037"/>
                </a:solidFill>
                <a:ea typeface="Times New Roman" panose="02020603050405020304" pitchFamily="18" charset="0"/>
              </a:rPr>
              <a:t>,</a:t>
            </a:r>
            <a:endParaRPr lang="en-US" b="1" dirty="0">
              <a:solidFill>
                <a:srgbClr val="F79037"/>
              </a:solidFill>
            </a:endParaRPr>
          </a:p>
        </p:txBody>
      </p:sp>
      <p:sp>
        <p:nvSpPr>
          <p:cNvPr id="8" name="TextBox 7">
            <a:extLst>
              <a:ext uri="{FF2B5EF4-FFF2-40B4-BE49-F238E27FC236}">
                <a16:creationId xmlns:a16="http://schemas.microsoft.com/office/drawing/2014/main" id="{4EC27F71-5DDF-C2C5-B711-09C77D49AD6E}"/>
              </a:ext>
            </a:extLst>
          </p:cNvPr>
          <p:cNvSpPr txBox="1"/>
          <p:nvPr/>
        </p:nvSpPr>
        <p:spPr>
          <a:xfrm>
            <a:off x="901903" y="2133451"/>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2" name="Text Placeholder 17">
            <a:extLst>
              <a:ext uri="{FF2B5EF4-FFF2-40B4-BE49-F238E27FC236}">
                <a16:creationId xmlns:a16="http://schemas.microsoft.com/office/drawing/2014/main" id="{B5B16444-D34F-82E3-A7A2-48BF248B59DA}"/>
              </a:ext>
            </a:extLst>
          </p:cNvPr>
          <p:cNvSpPr txBox="1">
            <a:spLocks/>
          </p:cNvSpPr>
          <p:nvPr/>
        </p:nvSpPr>
        <p:spPr>
          <a:xfrm>
            <a:off x="4265865" y="9785656"/>
            <a:ext cx="2046414" cy="52388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dirty="0">
                <a:solidFill>
                  <a:srgbClr val="F79037"/>
                </a:solidFill>
                <a:cs typeface="+mn-cs"/>
              </a:rPr>
              <a:t>Para </a:t>
            </a:r>
            <a:r>
              <a:rPr lang="en-US" dirty="0" err="1">
                <a:solidFill>
                  <a:srgbClr val="F79037"/>
                </a:solidFill>
                <a:cs typeface="+mn-cs"/>
              </a:rPr>
              <a:t>stablecoins</a:t>
            </a:r>
            <a:r>
              <a:rPr lang="en-US" dirty="0">
                <a:solidFill>
                  <a:srgbClr val="F79037"/>
                </a:solidFill>
                <a:cs typeface="+mn-cs"/>
              </a:rPr>
              <a:t>, </a:t>
            </a:r>
            <a:r>
              <a:rPr lang="en-US" dirty="0" err="1">
                <a:solidFill>
                  <a:srgbClr val="F79037"/>
                </a:solidFill>
                <a:cs typeface="+mn-cs"/>
              </a:rPr>
              <a:t>varia</a:t>
            </a:r>
            <a:r>
              <a:rPr lang="en-US" dirty="0">
                <a:solidFill>
                  <a:srgbClr val="F79037"/>
                </a:solidFill>
                <a:cs typeface="+mn-cs"/>
              </a:rPr>
              <a:t> de 10% a 18%. </a:t>
            </a:r>
          </a:p>
        </p:txBody>
      </p:sp>
      <p:grpSp>
        <p:nvGrpSpPr>
          <p:cNvPr id="57" name="Group 56">
            <a:extLst>
              <a:ext uri="{FF2B5EF4-FFF2-40B4-BE49-F238E27FC236}">
                <a16:creationId xmlns:a16="http://schemas.microsoft.com/office/drawing/2014/main" id="{DEA2B5A0-EF48-91EC-29F5-E49596BA851B}"/>
              </a:ext>
            </a:extLst>
          </p:cNvPr>
          <p:cNvGrpSpPr/>
          <p:nvPr/>
        </p:nvGrpSpPr>
        <p:grpSpPr>
          <a:xfrm>
            <a:off x="4752076" y="7398356"/>
            <a:ext cx="863766" cy="744700"/>
            <a:chOff x="4417506" y="446113"/>
            <a:chExt cx="1094363" cy="943510"/>
          </a:xfrm>
          <a:solidFill>
            <a:srgbClr val="F79037"/>
          </a:solidFill>
        </p:grpSpPr>
        <p:sp>
          <p:nvSpPr>
            <p:cNvPr id="58" name="Freeform 57">
              <a:extLst>
                <a:ext uri="{FF2B5EF4-FFF2-40B4-BE49-F238E27FC236}">
                  <a16:creationId xmlns:a16="http://schemas.microsoft.com/office/drawing/2014/main" id="{3F52DD45-A7DB-9603-6764-9CB288671844}"/>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59" name="Graphic 3">
              <a:extLst>
                <a:ext uri="{FF2B5EF4-FFF2-40B4-BE49-F238E27FC236}">
                  <a16:creationId xmlns:a16="http://schemas.microsoft.com/office/drawing/2014/main" id="{C4F25841-A8FB-11AD-43B4-0E3290C27770}"/>
                </a:ext>
              </a:extLst>
            </p:cNvPr>
            <p:cNvGrpSpPr/>
            <p:nvPr/>
          </p:nvGrpSpPr>
          <p:grpSpPr>
            <a:xfrm>
              <a:off x="4417506" y="446113"/>
              <a:ext cx="1023051" cy="943510"/>
              <a:chOff x="4417506" y="446113"/>
              <a:chExt cx="1023051" cy="943510"/>
            </a:xfrm>
            <a:grpFill/>
          </p:grpSpPr>
          <p:sp>
            <p:nvSpPr>
              <p:cNvPr id="61" name="Freeform 60">
                <a:extLst>
                  <a:ext uri="{FF2B5EF4-FFF2-40B4-BE49-F238E27FC236}">
                    <a16:creationId xmlns:a16="http://schemas.microsoft.com/office/drawing/2014/main" id="{E55B1A98-9A96-0641-2E77-1637FA9D0EDF}"/>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00681F9-60D0-9195-78EC-BA919FFB58A3}"/>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60" name="Freeform 59">
              <a:extLst>
                <a:ext uri="{FF2B5EF4-FFF2-40B4-BE49-F238E27FC236}">
                  <a16:creationId xmlns:a16="http://schemas.microsoft.com/office/drawing/2014/main" id="{B73D47A9-BFCB-47A0-9E77-D56BF20A8CAB}"/>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5550B76A-B32F-244D-FB5E-539FCE011C01}"/>
              </a:ext>
            </a:extLst>
          </p:cNvPr>
          <p:cNvGrpSpPr/>
          <p:nvPr/>
        </p:nvGrpSpPr>
        <p:grpSpPr>
          <a:xfrm>
            <a:off x="4743797" y="8841495"/>
            <a:ext cx="862706" cy="861601"/>
            <a:chOff x="6481412" y="352859"/>
            <a:chExt cx="1093019" cy="1091619"/>
          </a:xfrm>
          <a:solidFill>
            <a:srgbClr val="F79037"/>
          </a:solidFill>
        </p:grpSpPr>
        <p:sp>
          <p:nvSpPr>
            <p:cNvPr id="64" name="Freeform 63">
              <a:extLst>
                <a:ext uri="{FF2B5EF4-FFF2-40B4-BE49-F238E27FC236}">
                  <a16:creationId xmlns:a16="http://schemas.microsoft.com/office/drawing/2014/main" id="{B5023275-3D70-FFF9-74E6-FA4379849833}"/>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957F3092-624C-6EDF-F5F8-CF760BDE7B9D}"/>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EC4C4655-1193-E1B8-30AE-3BCD12051314}"/>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325DA902-3404-92FA-802E-B79AB290BCC5}"/>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4C5037B7-66BE-70D6-0414-148A67B16A04}"/>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grpFill/>
            <a:ln w="27426"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93C30250-CF61-A4B3-D202-2C160887F2C2}"/>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A931F7BB-8DA8-57D1-5838-91FC21FF45A1}"/>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grpFill/>
            <a:ln w="27426"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69482AE8-322B-7CE1-D21E-DC23D1494BB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DD1470"/>
            </a:solidFill>
            <a:ln w="27426" cap="flat">
              <a:noFill/>
              <a:prstDash val="solid"/>
              <a:miter/>
            </a:ln>
          </p:spPr>
          <p:txBody>
            <a:bodyPr rtlCol="0" anchor="ctr"/>
            <a:lstStyle/>
            <a:p>
              <a:endParaRPr lang="en-US"/>
            </a:p>
          </p:txBody>
        </p:sp>
      </p:grpSp>
      <p:sp>
        <p:nvSpPr>
          <p:cNvPr id="72" name="Text Placeholder 17">
            <a:extLst>
              <a:ext uri="{FF2B5EF4-FFF2-40B4-BE49-F238E27FC236}">
                <a16:creationId xmlns:a16="http://schemas.microsoft.com/office/drawing/2014/main" id="{699EDA2A-8951-7382-AB9C-ED576ED550A2}"/>
              </a:ext>
            </a:extLst>
          </p:cNvPr>
          <p:cNvSpPr txBox="1">
            <a:spLocks/>
          </p:cNvSpPr>
          <p:nvPr/>
        </p:nvSpPr>
        <p:spPr>
          <a:xfrm>
            <a:off x="4265865" y="8159496"/>
            <a:ext cx="2046414" cy="53152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dirty="0">
                <a:solidFill>
                  <a:srgbClr val="F79037"/>
                </a:solidFill>
                <a:cs typeface="+mn-cs"/>
              </a:rPr>
              <a:t>Para </a:t>
            </a:r>
            <a:r>
              <a:rPr lang="en-US" dirty="0" err="1">
                <a:solidFill>
                  <a:srgbClr val="F79037"/>
                </a:solidFill>
                <a:cs typeface="+mn-cs"/>
              </a:rPr>
              <a:t>criptomoedas</a:t>
            </a:r>
            <a:r>
              <a:rPr lang="en-US" dirty="0">
                <a:solidFill>
                  <a:srgbClr val="F79037"/>
                </a:solidFill>
                <a:cs typeface="+mn-cs"/>
              </a:rPr>
              <a:t>, </a:t>
            </a:r>
            <a:r>
              <a:rPr lang="en-US" dirty="0" err="1">
                <a:solidFill>
                  <a:srgbClr val="F79037"/>
                </a:solidFill>
                <a:cs typeface="+mn-cs"/>
              </a:rPr>
              <a:t>varia</a:t>
            </a:r>
            <a:r>
              <a:rPr lang="en-US" dirty="0">
                <a:solidFill>
                  <a:srgbClr val="F79037"/>
                </a:solidFill>
                <a:cs typeface="+mn-cs"/>
              </a:rPr>
              <a:t> de 3% a 8%</a:t>
            </a:r>
          </a:p>
        </p:txBody>
      </p:sp>
    </p:spTree>
    <p:extLst>
      <p:ext uri="{BB962C8B-B14F-4D97-AF65-F5344CB8AC3E}">
        <p14:creationId xmlns:p14="http://schemas.microsoft.com/office/powerpoint/2010/main" val="6514189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7F35BE-0B61-F88F-0E2B-8F11818E290C}"/>
              </a:ext>
            </a:extLst>
          </p:cNvPr>
          <p:cNvSpPr/>
          <p:nvPr/>
        </p:nvSpPr>
        <p:spPr>
          <a:xfrm flipV="1">
            <a:off x="-1" y="323002"/>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557086" y="665163"/>
            <a:ext cx="6577469" cy="4169686"/>
          </a:xfrm>
        </p:spPr>
        <p:txBody>
          <a:bodyPr numCol="2"/>
          <a:lstStyle/>
          <a:p>
            <a:r>
              <a:rPr lang="en-GB" b="1" dirty="0" err="1">
                <a:solidFill>
                  <a:srgbClr val="F79037"/>
                </a:solidFill>
              </a:rPr>
              <a:t>Diferentes</a:t>
            </a:r>
            <a:r>
              <a:rPr lang="en-GB" b="1" dirty="0">
                <a:solidFill>
                  <a:srgbClr val="F79037"/>
                </a:solidFill>
              </a:rPr>
              <a:t> </a:t>
            </a:r>
            <a:r>
              <a:rPr lang="en-GB" b="1" dirty="0" err="1">
                <a:solidFill>
                  <a:srgbClr val="F79037"/>
                </a:solidFill>
              </a:rPr>
              <a:t>tipos</a:t>
            </a:r>
            <a:r>
              <a:rPr lang="en-GB" b="1" dirty="0">
                <a:solidFill>
                  <a:srgbClr val="F79037"/>
                </a:solidFill>
              </a:rPr>
              <a:t> de </a:t>
            </a:r>
            <a:r>
              <a:rPr lang="en-GB" b="1" dirty="0" err="1">
                <a:solidFill>
                  <a:srgbClr val="F79037"/>
                </a:solidFill>
              </a:rPr>
              <a:t>empréstimos</a:t>
            </a:r>
            <a:r>
              <a:rPr lang="en-GB" b="1" dirty="0">
                <a:solidFill>
                  <a:srgbClr val="F79037"/>
                </a:solidFill>
              </a:rPr>
              <a:t> </a:t>
            </a:r>
            <a:r>
              <a:rPr lang="en-GB" b="1" dirty="0" err="1">
                <a:solidFill>
                  <a:srgbClr val="F79037"/>
                </a:solidFill>
              </a:rPr>
              <a:t>criptográficos</a:t>
            </a:r>
            <a:endParaRPr lang="en-GB" b="1" dirty="0">
              <a:solidFill>
                <a:srgbClr val="F79037"/>
              </a:solidFill>
            </a:endParaRPr>
          </a:p>
          <a:p>
            <a:r>
              <a:rPr lang="en-GB" dirty="0" err="1"/>
              <a:t>Conforme</a:t>
            </a:r>
            <a:r>
              <a:rPr lang="en-GB" dirty="0"/>
              <a:t> </a:t>
            </a:r>
            <a:r>
              <a:rPr lang="en-GB" dirty="0" err="1"/>
              <a:t>mencionado</a:t>
            </a:r>
            <a:r>
              <a:rPr lang="en-GB" dirty="0"/>
              <a:t>, </a:t>
            </a:r>
            <a:r>
              <a:rPr lang="en-GB" dirty="0" err="1"/>
              <a:t>existem</a:t>
            </a:r>
            <a:r>
              <a:rPr lang="en-GB" dirty="0"/>
              <a:t> </a:t>
            </a:r>
            <a:r>
              <a:rPr lang="en-GB" dirty="0" err="1"/>
              <a:t>dois</a:t>
            </a:r>
            <a:r>
              <a:rPr lang="en-GB" dirty="0"/>
              <a:t> </a:t>
            </a:r>
            <a:r>
              <a:rPr lang="en-GB" dirty="0" err="1"/>
              <a:t>tipos</a:t>
            </a:r>
            <a:r>
              <a:rPr lang="en-GB" dirty="0"/>
              <a:t> de </a:t>
            </a:r>
            <a:r>
              <a:rPr lang="en-GB" dirty="0" err="1"/>
              <a:t>empréstimos</a:t>
            </a:r>
            <a:r>
              <a:rPr lang="en-GB" dirty="0"/>
              <a:t> </a:t>
            </a:r>
            <a:r>
              <a:rPr lang="en-GB" dirty="0" err="1"/>
              <a:t>criptográficos</a:t>
            </a:r>
            <a:r>
              <a:rPr lang="en-GB" dirty="0"/>
              <a:t>: </a:t>
            </a:r>
            <a:r>
              <a:rPr lang="en-GB" dirty="0" err="1"/>
              <a:t>empréstimos</a:t>
            </a:r>
            <a:r>
              <a:rPr lang="en-GB" dirty="0"/>
              <a:t> flash e </a:t>
            </a:r>
            <a:r>
              <a:rPr lang="en-GB" dirty="0" err="1"/>
              <a:t>empréstimos</a:t>
            </a:r>
            <a:r>
              <a:rPr lang="en-GB" dirty="0"/>
              <a:t> </a:t>
            </a:r>
            <a:r>
              <a:rPr lang="en-GB" dirty="0" err="1"/>
              <a:t>garantidos</a:t>
            </a:r>
            <a:r>
              <a:rPr lang="en-GB" dirty="0"/>
              <a:t>. </a:t>
            </a:r>
            <a:r>
              <a:rPr lang="en-GB" dirty="0" err="1"/>
              <a:t>Vamos</a:t>
            </a:r>
            <a:r>
              <a:rPr lang="en-GB" dirty="0"/>
              <a:t> </a:t>
            </a:r>
            <a:r>
              <a:rPr lang="en-GB" dirty="0" err="1"/>
              <a:t>nos</a:t>
            </a:r>
            <a:r>
              <a:rPr lang="en-GB" dirty="0"/>
              <a:t> </a:t>
            </a:r>
            <a:r>
              <a:rPr lang="en-GB" dirty="0" err="1"/>
              <a:t>concentrar</a:t>
            </a:r>
            <a:r>
              <a:rPr lang="en-GB" dirty="0"/>
              <a:t> </a:t>
            </a:r>
            <a:r>
              <a:rPr lang="en-GB" dirty="0" err="1"/>
              <a:t>neles</a:t>
            </a:r>
            <a:r>
              <a:rPr lang="en-GB" dirty="0"/>
              <a:t> </a:t>
            </a:r>
            <a:r>
              <a:rPr lang="en-GB" dirty="0" err="1"/>
              <a:t>na</a:t>
            </a:r>
            <a:r>
              <a:rPr lang="en-GB" dirty="0"/>
              <a:t> </a:t>
            </a:r>
            <a:r>
              <a:rPr lang="en-GB" dirty="0" err="1"/>
              <a:t>próxima</a:t>
            </a:r>
            <a:r>
              <a:rPr lang="en-GB" dirty="0"/>
              <a:t> </a:t>
            </a:r>
            <a:r>
              <a:rPr lang="en-GB" dirty="0" err="1"/>
              <a:t>seção</a:t>
            </a:r>
            <a:r>
              <a:rPr lang="en-GB" dirty="0"/>
              <a:t>.</a:t>
            </a:r>
          </a:p>
          <a:p>
            <a:r>
              <a:rPr lang="en-GB" dirty="0"/>
              <a:t> </a:t>
            </a:r>
          </a:p>
          <a:p>
            <a:r>
              <a:rPr lang="en-GB" b="1" dirty="0" err="1">
                <a:solidFill>
                  <a:srgbClr val="F79037"/>
                </a:solidFill>
              </a:rPr>
              <a:t>Empréstimos</a:t>
            </a:r>
            <a:r>
              <a:rPr lang="en-GB" b="1" dirty="0">
                <a:solidFill>
                  <a:srgbClr val="F79037"/>
                </a:solidFill>
              </a:rPr>
              <a:t> </a:t>
            </a:r>
            <a:r>
              <a:rPr lang="en-GB" b="1" dirty="0" err="1">
                <a:solidFill>
                  <a:srgbClr val="F79037"/>
                </a:solidFill>
              </a:rPr>
              <a:t>instantâneos</a:t>
            </a:r>
            <a:endParaRPr lang="en-GB" b="1" dirty="0">
              <a:solidFill>
                <a:srgbClr val="F79037"/>
              </a:solidFill>
            </a:endParaRPr>
          </a:p>
          <a:p>
            <a:r>
              <a:rPr lang="en-GB" dirty="0" err="1"/>
              <a:t>Os</a:t>
            </a:r>
            <a:r>
              <a:rPr lang="en-GB" dirty="0"/>
              <a:t> </a:t>
            </a:r>
            <a:r>
              <a:rPr lang="en-GB" dirty="0" err="1"/>
              <a:t>empréstimos</a:t>
            </a:r>
            <a:r>
              <a:rPr lang="en-GB" dirty="0"/>
              <a:t> </a:t>
            </a:r>
            <a:r>
              <a:rPr lang="en-GB" dirty="0" err="1"/>
              <a:t>instantâneos</a:t>
            </a:r>
            <a:r>
              <a:rPr lang="en-GB" dirty="0"/>
              <a:t> </a:t>
            </a:r>
            <a:r>
              <a:rPr lang="en-GB" dirty="0" err="1"/>
              <a:t>permitem</a:t>
            </a:r>
            <a:r>
              <a:rPr lang="en-GB" dirty="0"/>
              <a:t> </a:t>
            </a:r>
            <a:r>
              <a:rPr lang="en-GB" dirty="0" err="1"/>
              <a:t>que</a:t>
            </a:r>
            <a:r>
              <a:rPr lang="en-GB" dirty="0"/>
              <a:t> </a:t>
            </a:r>
            <a:r>
              <a:rPr lang="en-GB" dirty="0" err="1"/>
              <a:t>empreste</a:t>
            </a:r>
            <a:r>
              <a:rPr lang="en-GB" dirty="0"/>
              <a:t> </a:t>
            </a:r>
            <a:r>
              <a:rPr lang="en-GB" dirty="0" err="1"/>
              <a:t>fundos</a:t>
            </a:r>
            <a:r>
              <a:rPr lang="en-GB" dirty="0"/>
              <a:t> </a:t>
            </a:r>
            <a:r>
              <a:rPr lang="en-GB" dirty="0" err="1"/>
              <a:t>criptográficos</a:t>
            </a:r>
            <a:r>
              <a:rPr lang="en-GB" dirty="0"/>
              <a:t> </a:t>
            </a:r>
            <a:r>
              <a:rPr lang="en-GB" dirty="0" err="1"/>
              <a:t>sem</a:t>
            </a:r>
            <a:r>
              <a:rPr lang="en-GB" dirty="0"/>
              <a:t> a </a:t>
            </a:r>
            <a:r>
              <a:rPr lang="en-GB" dirty="0" err="1"/>
              <a:t>necessidade</a:t>
            </a:r>
            <a:r>
              <a:rPr lang="en-GB" dirty="0"/>
              <a:t> de </a:t>
            </a:r>
            <a:r>
              <a:rPr lang="en-GB" dirty="0" err="1"/>
              <a:t>garantias</a:t>
            </a:r>
            <a:r>
              <a:rPr lang="en-GB" dirty="0"/>
              <a:t>. O </a:t>
            </a:r>
            <a:r>
              <a:rPr lang="en-GB" dirty="0" err="1"/>
              <a:t>nome</a:t>
            </a:r>
            <a:r>
              <a:rPr lang="en-GB" dirty="0"/>
              <a:t> </a:t>
            </a:r>
            <a:r>
              <a:rPr lang="en-GB" dirty="0" err="1"/>
              <a:t>empréstimo</a:t>
            </a:r>
            <a:r>
              <a:rPr lang="en-GB" dirty="0"/>
              <a:t> </a:t>
            </a:r>
            <a:r>
              <a:rPr lang="en-GB" dirty="0" err="1"/>
              <a:t>rápido</a:t>
            </a:r>
            <a:r>
              <a:rPr lang="en-GB" dirty="0"/>
              <a:t> </a:t>
            </a:r>
            <a:r>
              <a:rPr lang="en-GB" dirty="0" err="1"/>
              <a:t>vem</a:t>
            </a:r>
            <a:r>
              <a:rPr lang="en-GB" dirty="0"/>
              <a:t> do </a:t>
            </a:r>
            <a:r>
              <a:rPr lang="en-GB" dirty="0" err="1"/>
              <a:t>fato</a:t>
            </a:r>
            <a:r>
              <a:rPr lang="en-GB" dirty="0"/>
              <a:t> de o </a:t>
            </a:r>
            <a:r>
              <a:rPr lang="en-GB" dirty="0" err="1"/>
              <a:t>empréstimo</a:t>
            </a:r>
            <a:r>
              <a:rPr lang="en-GB" dirty="0"/>
              <a:t> </a:t>
            </a:r>
            <a:r>
              <a:rPr lang="en-GB" dirty="0" err="1"/>
              <a:t>ser</a:t>
            </a:r>
            <a:r>
              <a:rPr lang="en-GB" dirty="0"/>
              <a:t> </a:t>
            </a:r>
            <a:r>
              <a:rPr lang="en-GB" dirty="0" err="1"/>
              <a:t>concedido</a:t>
            </a:r>
            <a:r>
              <a:rPr lang="en-GB" dirty="0"/>
              <a:t>, dado e </a:t>
            </a:r>
            <a:r>
              <a:rPr lang="en-GB" dirty="0" err="1"/>
              <a:t>reembolsado</a:t>
            </a:r>
            <a:r>
              <a:rPr lang="en-GB" dirty="0"/>
              <a:t> </a:t>
            </a:r>
            <a:r>
              <a:rPr lang="en-GB" dirty="0" err="1"/>
              <a:t>num</a:t>
            </a:r>
            <a:r>
              <a:rPr lang="en-GB" dirty="0"/>
              <a:t> </a:t>
            </a:r>
            <a:r>
              <a:rPr lang="en-GB" dirty="0" err="1"/>
              <a:t>único</a:t>
            </a:r>
            <a:r>
              <a:rPr lang="en-GB" dirty="0"/>
              <a:t> </a:t>
            </a:r>
            <a:r>
              <a:rPr lang="en-GB" dirty="0" err="1"/>
              <a:t>bloco</a:t>
            </a:r>
            <a:r>
              <a:rPr lang="en-GB" dirty="0"/>
              <a:t>. </a:t>
            </a:r>
            <a:r>
              <a:rPr lang="en-GB" dirty="0" err="1"/>
              <a:t>Caso</a:t>
            </a:r>
            <a:r>
              <a:rPr lang="en-GB" dirty="0"/>
              <a:t> o </a:t>
            </a:r>
            <a:r>
              <a:rPr lang="en-GB" dirty="0" err="1"/>
              <a:t>valor</a:t>
            </a:r>
            <a:r>
              <a:rPr lang="en-GB" dirty="0"/>
              <a:t> do </a:t>
            </a:r>
            <a:r>
              <a:rPr lang="en-GB" dirty="0" err="1"/>
              <a:t>empréstimo</a:t>
            </a:r>
            <a:r>
              <a:rPr lang="en-GB" dirty="0"/>
              <a:t> </a:t>
            </a:r>
            <a:r>
              <a:rPr lang="en-GB" dirty="0" err="1"/>
              <a:t>não</a:t>
            </a:r>
            <a:r>
              <a:rPr lang="en-GB" dirty="0"/>
              <a:t> </a:t>
            </a:r>
            <a:r>
              <a:rPr lang="en-GB" dirty="0" err="1"/>
              <a:t>possa</a:t>
            </a:r>
            <a:r>
              <a:rPr lang="en-GB" dirty="0"/>
              <a:t> </a:t>
            </a:r>
            <a:r>
              <a:rPr lang="en-GB" dirty="0" err="1"/>
              <a:t>ser</a:t>
            </a:r>
            <a:r>
              <a:rPr lang="en-GB" dirty="0"/>
              <a:t> </a:t>
            </a:r>
            <a:r>
              <a:rPr lang="en-GB" dirty="0" err="1"/>
              <a:t>devolvido</a:t>
            </a:r>
            <a:r>
              <a:rPr lang="en-GB" dirty="0"/>
              <a:t> com </a:t>
            </a:r>
            <a:r>
              <a:rPr lang="en-GB" dirty="0" err="1"/>
              <a:t>juros</a:t>
            </a:r>
            <a:r>
              <a:rPr lang="en-GB" dirty="0"/>
              <a:t>, a </a:t>
            </a:r>
            <a:r>
              <a:rPr lang="en-GB" dirty="0" err="1"/>
              <a:t>transação</a:t>
            </a:r>
            <a:r>
              <a:rPr lang="en-GB" dirty="0"/>
              <a:t> </a:t>
            </a:r>
            <a:r>
              <a:rPr lang="en-GB" dirty="0" err="1"/>
              <a:t>é</a:t>
            </a:r>
            <a:r>
              <a:rPr lang="en-GB" dirty="0"/>
              <a:t> </a:t>
            </a:r>
            <a:r>
              <a:rPr lang="en-GB" dirty="0" err="1"/>
              <a:t>cancelada</a:t>
            </a:r>
            <a:r>
              <a:rPr lang="en-GB" dirty="0"/>
              <a:t> antes </a:t>
            </a:r>
            <a:r>
              <a:rPr lang="en-GB" dirty="0" err="1"/>
              <a:t>que</a:t>
            </a:r>
            <a:r>
              <a:rPr lang="en-GB" dirty="0"/>
              <a:t> </a:t>
            </a:r>
            <a:r>
              <a:rPr lang="en-GB" dirty="0" err="1"/>
              <a:t>possa</a:t>
            </a:r>
            <a:r>
              <a:rPr lang="en-GB" dirty="0"/>
              <a:t> </a:t>
            </a:r>
            <a:r>
              <a:rPr lang="en-GB" dirty="0" err="1"/>
              <a:t>ser</a:t>
            </a:r>
            <a:r>
              <a:rPr lang="en-GB" dirty="0"/>
              <a:t> </a:t>
            </a:r>
            <a:r>
              <a:rPr lang="en-GB" dirty="0" err="1"/>
              <a:t>validada</a:t>
            </a:r>
            <a:r>
              <a:rPr lang="en-GB" dirty="0"/>
              <a:t> </a:t>
            </a:r>
            <a:r>
              <a:rPr lang="en-GB" dirty="0" err="1"/>
              <a:t>em</a:t>
            </a:r>
            <a:r>
              <a:rPr lang="en-GB" dirty="0"/>
              <a:t> </a:t>
            </a:r>
            <a:r>
              <a:rPr lang="en-GB" dirty="0" err="1"/>
              <a:t>bloco</a:t>
            </a:r>
            <a:r>
              <a:rPr lang="en-GB" dirty="0"/>
              <a:t>. Do </a:t>
            </a:r>
            <a:r>
              <a:rPr lang="en-GB" dirty="0" err="1"/>
              <a:t>lado</a:t>
            </a:r>
            <a:r>
              <a:rPr lang="en-GB" dirty="0"/>
              <a:t> de </a:t>
            </a:r>
            <a:r>
              <a:rPr lang="en-GB" dirty="0" err="1"/>
              <a:t>fora</a:t>
            </a:r>
            <a:r>
              <a:rPr lang="en-GB" dirty="0"/>
              <a:t>, </a:t>
            </a:r>
            <a:r>
              <a:rPr lang="en-GB" dirty="0" err="1"/>
              <a:t>parece</a:t>
            </a:r>
            <a:r>
              <a:rPr lang="en-GB" dirty="0"/>
              <a:t> </a:t>
            </a:r>
            <a:r>
              <a:rPr lang="en-GB" dirty="0" err="1"/>
              <a:t>que</a:t>
            </a:r>
            <a:r>
              <a:rPr lang="en-GB" dirty="0"/>
              <a:t> o </a:t>
            </a:r>
            <a:r>
              <a:rPr lang="en-GB" dirty="0" err="1"/>
              <a:t>empréstimo</a:t>
            </a:r>
            <a:r>
              <a:rPr lang="en-GB" dirty="0"/>
              <a:t> </a:t>
            </a:r>
            <a:r>
              <a:rPr lang="en-GB" dirty="0" err="1"/>
              <a:t>nunca</a:t>
            </a:r>
            <a:r>
              <a:rPr lang="en-GB" dirty="0"/>
              <a:t> </a:t>
            </a:r>
            <a:r>
              <a:rPr lang="en-GB" dirty="0" err="1"/>
              <a:t>aconteceu</a:t>
            </a:r>
            <a:r>
              <a:rPr lang="en-GB" dirty="0"/>
              <a:t>, </a:t>
            </a:r>
            <a:r>
              <a:rPr lang="en-GB" dirty="0" err="1"/>
              <a:t>pois</a:t>
            </a:r>
            <a:r>
              <a:rPr lang="en-GB" dirty="0"/>
              <a:t> </a:t>
            </a:r>
            <a:r>
              <a:rPr lang="en-GB" dirty="0" err="1"/>
              <a:t>nunca</a:t>
            </a:r>
            <a:r>
              <a:rPr lang="en-GB" dirty="0"/>
              <a:t> </a:t>
            </a:r>
            <a:r>
              <a:rPr lang="en-GB" dirty="0" err="1"/>
              <a:t>foi</a:t>
            </a:r>
            <a:r>
              <a:rPr lang="en-GB" dirty="0"/>
              <a:t> </a:t>
            </a:r>
            <a:r>
              <a:rPr lang="en-GB" dirty="0" err="1"/>
              <a:t>confirmado</a:t>
            </a:r>
            <a:r>
              <a:rPr lang="en-GB" dirty="0"/>
              <a:t> e </a:t>
            </a:r>
            <a:r>
              <a:rPr lang="en-GB" dirty="0" err="1"/>
              <a:t>adicionado</a:t>
            </a:r>
            <a:r>
              <a:rPr lang="en-GB" dirty="0"/>
              <a:t> </a:t>
            </a:r>
            <a:r>
              <a:rPr lang="en-GB" dirty="0" err="1"/>
              <a:t>à</a:t>
            </a:r>
            <a:r>
              <a:rPr lang="en-GB" dirty="0"/>
              <a:t> </a:t>
            </a:r>
            <a:r>
              <a:rPr lang="en-GB" dirty="0" err="1"/>
              <a:t>cadeia</a:t>
            </a:r>
            <a:r>
              <a:rPr lang="en-GB" dirty="0"/>
              <a:t>. Um </a:t>
            </a:r>
            <a:r>
              <a:rPr lang="en-GB" dirty="0" err="1"/>
              <a:t>contrato</a:t>
            </a:r>
            <a:r>
              <a:rPr lang="en-GB" dirty="0"/>
              <a:t> </a:t>
            </a:r>
            <a:r>
              <a:rPr lang="en-GB" dirty="0" err="1"/>
              <a:t>inteligente</a:t>
            </a:r>
            <a:r>
              <a:rPr lang="en-GB" dirty="0"/>
              <a:t> </a:t>
            </a:r>
            <a:r>
              <a:rPr lang="en-GB" dirty="0" err="1"/>
              <a:t>controla</a:t>
            </a:r>
            <a:r>
              <a:rPr lang="en-GB" dirty="0"/>
              <a:t> </a:t>
            </a:r>
            <a:r>
              <a:rPr lang="en-GB" dirty="0" err="1"/>
              <a:t>todo</a:t>
            </a:r>
            <a:r>
              <a:rPr lang="en-GB" dirty="0"/>
              <a:t> o </a:t>
            </a:r>
            <a:r>
              <a:rPr lang="en-GB" dirty="0" err="1"/>
              <a:t>processo</a:t>
            </a:r>
            <a:r>
              <a:rPr lang="en-GB" dirty="0"/>
              <a:t>, </a:t>
            </a:r>
            <a:r>
              <a:rPr lang="en-GB" dirty="0" err="1"/>
              <a:t>tornando</a:t>
            </a:r>
            <a:r>
              <a:rPr lang="en-GB" dirty="0"/>
              <a:t> </a:t>
            </a:r>
            <a:r>
              <a:rPr lang="en-GB" dirty="0" err="1"/>
              <a:t>desnecessária</a:t>
            </a:r>
            <a:r>
              <a:rPr lang="en-GB" dirty="0"/>
              <a:t> a </a:t>
            </a:r>
            <a:r>
              <a:rPr lang="en-GB" dirty="0" err="1"/>
              <a:t>intervenção</a:t>
            </a:r>
            <a:r>
              <a:rPr lang="en-GB" dirty="0"/>
              <a:t> </a:t>
            </a:r>
            <a:r>
              <a:rPr lang="en-GB" dirty="0" err="1"/>
              <a:t>humana</a:t>
            </a:r>
            <a:r>
              <a:rPr lang="en-GB" dirty="0"/>
              <a:t>.</a:t>
            </a:r>
          </a:p>
          <a:p>
            <a:r>
              <a:rPr lang="en-GB" dirty="0"/>
              <a:t>Com </a:t>
            </a:r>
            <a:r>
              <a:rPr lang="en-GB" dirty="0" err="1"/>
              <a:t>empréstimos</a:t>
            </a:r>
            <a:r>
              <a:rPr lang="en-GB" dirty="0"/>
              <a:t> </a:t>
            </a:r>
            <a:r>
              <a:rPr lang="en-GB" dirty="0" err="1"/>
              <a:t>em</a:t>
            </a:r>
            <a:r>
              <a:rPr lang="en-GB" dirty="0"/>
              <a:t> </a:t>
            </a:r>
            <a:r>
              <a:rPr lang="en-GB" dirty="0" err="1"/>
              <a:t>finanças</a:t>
            </a:r>
            <a:r>
              <a:rPr lang="en-GB" dirty="0"/>
              <a:t> </a:t>
            </a:r>
            <a:r>
              <a:rPr lang="en-GB" dirty="0" err="1"/>
              <a:t>tradicionais</a:t>
            </a:r>
            <a:r>
              <a:rPr lang="en-GB" dirty="0"/>
              <a:t>, o </a:t>
            </a:r>
            <a:r>
              <a:rPr lang="en-GB" dirty="0" err="1"/>
              <a:t>credor</a:t>
            </a:r>
            <a:r>
              <a:rPr lang="en-GB" dirty="0"/>
              <a:t> </a:t>
            </a:r>
            <a:r>
              <a:rPr lang="en-GB" dirty="0" err="1"/>
              <a:t>geralmente</a:t>
            </a:r>
            <a:r>
              <a:rPr lang="en-GB" dirty="0"/>
              <a:t> </a:t>
            </a:r>
            <a:r>
              <a:rPr lang="en-GB" dirty="0" err="1"/>
              <a:t>quer</a:t>
            </a:r>
            <a:r>
              <a:rPr lang="en-GB" dirty="0"/>
              <a:t> </a:t>
            </a:r>
            <a:r>
              <a:rPr lang="en-GB" dirty="0" err="1"/>
              <a:t>algum</a:t>
            </a:r>
            <a:r>
              <a:rPr lang="en-GB" dirty="0"/>
              <a:t> </a:t>
            </a:r>
            <a:r>
              <a:rPr lang="en-GB" dirty="0" err="1"/>
              <a:t>tipo</a:t>
            </a:r>
            <a:r>
              <a:rPr lang="en-GB" dirty="0"/>
              <a:t> de </a:t>
            </a:r>
            <a:r>
              <a:rPr lang="en-GB" dirty="0" err="1"/>
              <a:t>garantia</a:t>
            </a:r>
            <a:r>
              <a:rPr lang="en-GB" dirty="0"/>
              <a:t> </a:t>
            </a:r>
            <a:r>
              <a:rPr lang="en-GB" dirty="0" err="1"/>
              <a:t>para</a:t>
            </a:r>
            <a:r>
              <a:rPr lang="en-GB" dirty="0"/>
              <a:t> </a:t>
            </a:r>
            <a:r>
              <a:rPr lang="en-GB" dirty="0" err="1"/>
              <a:t>garantir</a:t>
            </a:r>
            <a:r>
              <a:rPr lang="en-GB" dirty="0"/>
              <a:t> </a:t>
            </a:r>
            <a:r>
              <a:rPr lang="en-GB" dirty="0" err="1"/>
              <a:t>que</a:t>
            </a:r>
            <a:r>
              <a:rPr lang="en-GB" dirty="0"/>
              <a:t> </a:t>
            </a:r>
            <a:r>
              <a:rPr lang="en-GB" dirty="0" err="1"/>
              <a:t>receberá</a:t>
            </a:r>
            <a:r>
              <a:rPr lang="en-GB" dirty="0"/>
              <a:t> o </a:t>
            </a:r>
            <a:r>
              <a:rPr lang="en-GB" dirty="0" err="1"/>
              <a:t>dinheiro</a:t>
            </a:r>
            <a:r>
              <a:rPr lang="en-GB" dirty="0"/>
              <a:t> de </a:t>
            </a:r>
            <a:r>
              <a:rPr lang="en-GB" dirty="0" err="1"/>
              <a:t>volta</a:t>
            </a:r>
            <a:r>
              <a:rPr lang="en-GB" dirty="0"/>
              <a:t>. O </a:t>
            </a:r>
            <a:r>
              <a:rPr lang="en-GB" dirty="0" err="1"/>
              <a:t>estabelecimento</a:t>
            </a:r>
            <a:r>
              <a:rPr lang="en-GB" dirty="0"/>
              <a:t> do </a:t>
            </a:r>
            <a:r>
              <a:rPr lang="en-GB" dirty="0" err="1"/>
              <a:t>contrato</a:t>
            </a:r>
            <a:r>
              <a:rPr lang="en-GB" dirty="0"/>
              <a:t> </a:t>
            </a:r>
            <a:r>
              <a:rPr lang="en-GB" dirty="0" err="1"/>
              <a:t>geralmente</a:t>
            </a:r>
            <a:r>
              <a:rPr lang="en-GB" dirty="0"/>
              <a:t> </a:t>
            </a:r>
            <a:r>
              <a:rPr lang="en-GB" dirty="0" err="1"/>
              <a:t>leva</a:t>
            </a:r>
            <a:r>
              <a:rPr lang="en-GB" dirty="0"/>
              <a:t> </a:t>
            </a:r>
            <a:r>
              <a:rPr lang="en-GB" dirty="0" err="1"/>
              <a:t>semanas</a:t>
            </a:r>
            <a:r>
              <a:rPr lang="en-GB" dirty="0"/>
              <a:t> </a:t>
            </a:r>
            <a:r>
              <a:rPr lang="en-GB" dirty="0" err="1"/>
              <a:t>ou</a:t>
            </a:r>
            <a:r>
              <a:rPr lang="en-GB" dirty="0"/>
              <a:t> </a:t>
            </a:r>
            <a:r>
              <a:rPr lang="en-GB" dirty="0" err="1"/>
              <a:t>mais</a:t>
            </a:r>
            <a:r>
              <a:rPr lang="en-GB" dirty="0"/>
              <a:t> </a:t>
            </a:r>
            <a:r>
              <a:rPr lang="en-GB" dirty="0" err="1"/>
              <a:t>para</a:t>
            </a:r>
            <a:r>
              <a:rPr lang="en-GB" dirty="0"/>
              <a:t> </a:t>
            </a:r>
            <a:r>
              <a:rPr lang="en-GB" dirty="0" err="1"/>
              <a:t>ser</a:t>
            </a:r>
            <a:r>
              <a:rPr lang="en-GB" dirty="0"/>
              <a:t> </a:t>
            </a:r>
            <a:r>
              <a:rPr lang="en-GB" dirty="0" err="1"/>
              <a:t>aprovado</a:t>
            </a:r>
            <a:r>
              <a:rPr lang="en-GB" dirty="0"/>
              <a:t>, e o </a:t>
            </a:r>
            <a:r>
              <a:rPr lang="en-GB" dirty="0" err="1"/>
              <a:t>mutuário</a:t>
            </a:r>
            <a:r>
              <a:rPr lang="en-GB" dirty="0"/>
              <a:t> </a:t>
            </a:r>
            <a:r>
              <a:rPr lang="en-GB" dirty="0" err="1"/>
              <a:t>paga</a:t>
            </a:r>
            <a:r>
              <a:rPr lang="en-GB" dirty="0"/>
              <a:t> o </a:t>
            </a:r>
            <a:r>
              <a:rPr lang="en-GB" dirty="0" err="1"/>
              <a:t>empréstimo</a:t>
            </a:r>
            <a:r>
              <a:rPr lang="en-GB" dirty="0"/>
              <a:t>, com </a:t>
            </a:r>
            <a:r>
              <a:rPr lang="en-GB" dirty="0" err="1"/>
              <a:t>juros</a:t>
            </a:r>
            <a:r>
              <a:rPr lang="en-GB" dirty="0"/>
              <a:t>, </a:t>
            </a:r>
            <a:r>
              <a:rPr lang="en-GB" dirty="0" err="1"/>
              <a:t>num</a:t>
            </a:r>
            <a:r>
              <a:rPr lang="en-GB" dirty="0"/>
              <a:t> </a:t>
            </a:r>
            <a:r>
              <a:rPr lang="en-GB" dirty="0" err="1"/>
              <a:t>período</a:t>
            </a:r>
            <a:r>
              <a:rPr lang="en-GB" dirty="0"/>
              <a:t> de </a:t>
            </a:r>
            <a:r>
              <a:rPr lang="en-GB" dirty="0" err="1"/>
              <a:t>semanas</a:t>
            </a:r>
            <a:r>
              <a:rPr lang="en-GB" dirty="0"/>
              <a:t>, </a:t>
            </a:r>
            <a:r>
              <a:rPr lang="en-GB" dirty="0" err="1"/>
              <a:t>meses</a:t>
            </a:r>
            <a:r>
              <a:rPr lang="en-GB" dirty="0"/>
              <a:t> </a:t>
            </a:r>
            <a:r>
              <a:rPr lang="en-GB" dirty="0" err="1"/>
              <a:t>ou</a:t>
            </a:r>
            <a:r>
              <a:rPr lang="en-GB" dirty="0"/>
              <a:t> </a:t>
            </a:r>
            <a:r>
              <a:rPr lang="en-GB" dirty="0" err="1"/>
              <a:t>anos</a:t>
            </a:r>
            <a:r>
              <a:rPr lang="en-GB" dirty="0"/>
              <a:t>. </a:t>
            </a:r>
            <a:r>
              <a:rPr lang="en-GB" dirty="0" err="1"/>
              <a:t>Empréstimos</a:t>
            </a:r>
            <a:r>
              <a:rPr lang="en-GB" dirty="0"/>
              <a:t> </a:t>
            </a:r>
            <a:r>
              <a:rPr lang="en-GB" dirty="0" err="1"/>
              <a:t>instantâneos</a:t>
            </a:r>
            <a:r>
              <a:rPr lang="en-GB" dirty="0"/>
              <a:t> </a:t>
            </a:r>
            <a:r>
              <a:rPr lang="en-GB" dirty="0" err="1"/>
              <a:t>funcionam</a:t>
            </a:r>
            <a:r>
              <a:rPr lang="en-GB" dirty="0"/>
              <a:t> </a:t>
            </a:r>
            <a:r>
              <a:rPr lang="en-GB" dirty="0" err="1"/>
              <a:t>diametralmente</a:t>
            </a:r>
            <a:r>
              <a:rPr lang="en-GB" dirty="0"/>
              <a:t> a </a:t>
            </a:r>
            <a:r>
              <a:rPr lang="en-GB" dirty="0" err="1"/>
              <a:t>isso</a:t>
            </a:r>
            <a:r>
              <a:rPr lang="en-GB" dirty="0"/>
              <a:t>. </a:t>
            </a:r>
            <a:r>
              <a:rPr lang="en-GB" dirty="0" err="1"/>
              <a:t>Eles</a:t>
            </a:r>
            <a:r>
              <a:rPr lang="en-GB" dirty="0"/>
              <a:t> </a:t>
            </a:r>
            <a:r>
              <a:rPr lang="en-GB" dirty="0" err="1"/>
              <a:t>ocorrem</a:t>
            </a:r>
            <a:r>
              <a:rPr lang="en-GB" dirty="0"/>
              <a:t> </a:t>
            </a:r>
            <a:r>
              <a:rPr lang="en-GB" dirty="0" err="1"/>
              <a:t>num</a:t>
            </a:r>
            <a:r>
              <a:rPr lang="en-GB" dirty="0"/>
              <a:t> </a:t>
            </a:r>
            <a:r>
              <a:rPr lang="en-GB" dirty="0" err="1"/>
              <a:t>instante</a:t>
            </a:r>
            <a:r>
              <a:rPr lang="en-GB" dirty="0"/>
              <a:t> </a:t>
            </a:r>
            <a:r>
              <a:rPr lang="en-GB" dirty="0" err="1"/>
              <a:t>porque</a:t>
            </a:r>
            <a:r>
              <a:rPr lang="en-GB" dirty="0"/>
              <a:t> </a:t>
            </a:r>
            <a:r>
              <a:rPr lang="en-GB" dirty="0" err="1"/>
              <a:t>os</a:t>
            </a:r>
            <a:r>
              <a:rPr lang="en-GB" dirty="0"/>
              <a:t> </a:t>
            </a:r>
            <a:r>
              <a:rPr lang="en-GB" dirty="0" err="1"/>
              <a:t>fundos</a:t>
            </a:r>
            <a:r>
              <a:rPr lang="en-GB" dirty="0"/>
              <a:t> são </a:t>
            </a:r>
            <a:r>
              <a:rPr lang="en-GB" dirty="0" err="1"/>
              <a:t>emprestados</a:t>
            </a:r>
            <a:r>
              <a:rPr lang="en-GB" dirty="0"/>
              <a:t> e </a:t>
            </a:r>
            <a:r>
              <a:rPr lang="en-GB" dirty="0" err="1"/>
              <a:t>devolvidos</a:t>
            </a:r>
            <a:r>
              <a:rPr lang="en-GB" dirty="0"/>
              <a:t> </a:t>
            </a:r>
            <a:r>
              <a:rPr lang="en-GB" dirty="0" err="1"/>
              <a:t>em</a:t>
            </a:r>
            <a:r>
              <a:rPr lang="en-GB" dirty="0"/>
              <a:t> </a:t>
            </a:r>
            <a:r>
              <a:rPr lang="en-GB" dirty="0" err="1"/>
              <a:t>segundos</a:t>
            </a:r>
            <a:r>
              <a:rPr lang="en-GB" dirty="0"/>
              <a:t>.</a:t>
            </a:r>
          </a:p>
          <a:p>
            <a:endParaRPr lang="en-GB" dirty="0"/>
          </a:p>
          <a:p>
            <a:r>
              <a:rPr lang="en-GB" b="1" dirty="0">
                <a:solidFill>
                  <a:srgbClr val="F79037"/>
                </a:solidFill>
              </a:rPr>
              <a:t>Como </a:t>
            </a:r>
            <a:r>
              <a:rPr lang="en-GB" b="1" dirty="0" err="1">
                <a:solidFill>
                  <a:srgbClr val="F79037"/>
                </a:solidFill>
              </a:rPr>
              <a:t>funciona</a:t>
            </a:r>
            <a:r>
              <a:rPr lang="en-GB" b="1" dirty="0">
                <a:solidFill>
                  <a:srgbClr val="F79037"/>
                </a:solidFill>
              </a:rPr>
              <a:t> um </a:t>
            </a:r>
            <a:r>
              <a:rPr lang="en-GB" b="1" dirty="0" err="1">
                <a:solidFill>
                  <a:srgbClr val="F79037"/>
                </a:solidFill>
              </a:rPr>
              <a:t>empréstimo</a:t>
            </a:r>
            <a:r>
              <a:rPr lang="en-GB" b="1" dirty="0">
                <a:solidFill>
                  <a:srgbClr val="F79037"/>
                </a:solidFill>
              </a:rPr>
              <a:t> </a:t>
            </a:r>
            <a:r>
              <a:rPr lang="en-GB" b="1" dirty="0" err="1">
                <a:solidFill>
                  <a:srgbClr val="F79037"/>
                </a:solidFill>
              </a:rPr>
              <a:t>rápido</a:t>
            </a:r>
            <a:r>
              <a:rPr lang="en-GB" b="1" dirty="0">
                <a:solidFill>
                  <a:srgbClr val="F79037"/>
                </a:solidFill>
              </a:rPr>
              <a:t>?</a:t>
            </a:r>
          </a:p>
          <a:p>
            <a:r>
              <a:rPr lang="en-GB" dirty="0"/>
              <a:t>Para </a:t>
            </a:r>
            <a:r>
              <a:rPr lang="en-GB" dirty="0" err="1"/>
              <a:t>usar</a:t>
            </a:r>
            <a:r>
              <a:rPr lang="en-GB" dirty="0"/>
              <a:t> um </a:t>
            </a:r>
            <a:r>
              <a:rPr lang="en-GB" dirty="0" err="1"/>
              <a:t>empréstimo</a:t>
            </a:r>
            <a:r>
              <a:rPr lang="en-GB" dirty="0"/>
              <a:t> </a:t>
            </a:r>
            <a:r>
              <a:rPr lang="en-GB" dirty="0" err="1"/>
              <a:t>rápido</a:t>
            </a:r>
            <a:r>
              <a:rPr lang="en-GB" dirty="0"/>
              <a:t>, as </a:t>
            </a:r>
            <a:r>
              <a:rPr lang="en-GB" dirty="0" err="1"/>
              <a:t>partes</a:t>
            </a:r>
            <a:r>
              <a:rPr lang="en-GB" dirty="0"/>
              <a:t> </a:t>
            </a:r>
            <a:r>
              <a:rPr lang="en-GB" dirty="0" err="1"/>
              <a:t>envolvidas</a:t>
            </a:r>
            <a:r>
              <a:rPr lang="en-GB" dirty="0"/>
              <a:t> </a:t>
            </a:r>
            <a:r>
              <a:rPr lang="en-GB" dirty="0" err="1"/>
              <a:t>precisam</a:t>
            </a:r>
            <a:r>
              <a:rPr lang="en-GB" dirty="0"/>
              <a:t> </a:t>
            </a:r>
            <a:r>
              <a:rPr lang="en-GB" dirty="0" err="1"/>
              <a:t>agir</a:t>
            </a:r>
            <a:r>
              <a:rPr lang="en-GB" dirty="0"/>
              <a:t> </a:t>
            </a:r>
            <a:r>
              <a:rPr lang="en-GB" dirty="0" err="1"/>
              <a:t>rapidamente</a:t>
            </a:r>
            <a:r>
              <a:rPr lang="en-GB" dirty="0"/>
              <a:t>. Este </a:t>
            </a:r>
            <a:r>
              <a:rPr lang="en-GB" dirty="0" err="1"/>
              <a:t>requisito</a:t>
            </a:r>
            <a:r>
              <a:rPr lang="en-GB" dirty="0"/>
              <a:t> </a:t>
            </a:r>
            <a:r>
              <a:rPr lang="en-GB" dirty="0" err="1"/>
              <a:t>é</a:t>
            </a:r>
            <a:r>
              <a:rPr lang="en-GB" dirty="0"/>
              <a:t> </a:t>
            </a:r>
            <a:r>
              <a:rPr lang="en-GB" dirty="0" err="1"/>
              <a:t>onde</a:t>
            </a:r>
            <a:r>
              <a:rPr lang="en-GB" dirty="0"/>
              <a:t> </a:t>
            </a:r>
            <a:r>
              <a:rPr lang="en-GB" dirty="0" err="1"/>
              <a:t>os</a:t>
            </a:r>
            <a:r>
              <a:rPr lang="en-GB" dirty="0"/>
              <a:t> </a:t>
            </a:r>
            <a:r>
              <a:rPr lang="en-GB" dirty="0" err="1"/>
              <a:t>contratos</a:t>
            </a:r>
            <a:r>
              <a:rPr lang="en-GB" dirty="0"/>
              <a:t> </a:t>
            </a:r>
            <a:r>
              <a:rPr lang="en-GB" dirty="0" err="1"/>
              <a:t>inteligentes</a:t>
            </a:r>
            <a:r>
              <a:rPr lang="en-GB" dirty="0"/>
              <a:t> </a:t>
            </a:r>
            <a:r>
              <a:rPr lang="en-GB" dirty="0" err="1"/>
              <a:t>entram</a:t>
            </a:r>
            <a:r>
              <a:rPr lang="en-GB" dirty="0"/>
              <a:t> </a:t>
            </a:r>
            <a:r>
              <a:rPr lang="en-GB" dirty="0" err="1"/>
              <a:t>em</a:t>
            </a:r>
            <a:r>
              <a:rPr lang="en-GB" dirty="0"/>
              <a:t> </a:t>
            </a:r>
            <a:r>
              <a:rPr lang="en-GB" dirty="0" err="1"/>
              <a:t>jogo</a:t>
            </a:r>
            <a:r>
              <a:rPr lang="en-GB" dirty="0"/>
              <a:t> </a:t>
            </a:r>
            <a:r>
              <a:rPr lang="en-GB" dirty="0" err="1"/>
              <a:t>novamente</a:t>
            </a:r>
            <a:r>
              <a:rPr lang="en-GB" dirty="0"/>
              <a:t>. Com a </a:t>
            </a:r>
            <a:r>
              <a:rPr lang="en-GB" dirty="0" err="1"/>
              <a:t>lógica</a:t>
            </a:r>
            <a:r>
              <a:rPr lang="en-GB" dirty="0"/>
              <a:t> de </a:t>
            </a:r>
            <a:r>
              <a:rPr lang="en-GB" dirty="0" err="1"/>
              <a:t>contrato</a:t>
            </a:r>
            <a:r>
              <a:rPr lang="en-GB" dirty="0"/>
              <a:t> </a:t>
            </a:r>
            <a:r>
              <a:rPr lang="en-GB" dirty="0" err="1"/>
              <a:t>inteligente</a:t>
            </a:r>
            <a:r>
              <a:rPr lang="en-GB" dirty="0"/>
              <a:t>, </a:t>
            </a:r>
            <a:r>
              <a:rPr lang="en-GB" dirty="0" err="1"/>
              <a:t>pode</a:t>
            </a:r>
            <a:r>
              <a:rPr lang="en-GB" dirty="0"/>
              <a:t> </a:t>
            </a:r>
            <a:r>
              <a:rPr lang="en-GB" dirty="0" err="1"/>
              <a:t>criar</a:t>
            </a:r>
            <a:r>
              <a:rPr lang="en-GB" dirty="0"/>
              <a:t> </a:t>
            </a:r>
            <a:r>
              <a:rPr lang="en-GB" dirty="0" err="1"/>
              <a:t>uma</a:t>
            </a:r>
            <a:r>
              <a:rPr lang="en-GB" dirty="0"/>
              <a:t> </a:t>
            </a:r>
            <a:r>
              <a:rPr lang="en-GB" dirty="0" err="1"/>
              <a:t>transação</a:t>
            </a:r>
            <a:r>
              <a:rPr lang="en-GB" dirty="0"/>
              <a:t> de </a:t>
            </a:r>
            <a:r>
              <a:rPr lang="en-GB" dirty="0" err="1"/>
              <a:t>nível</a:t>
            </a:r>
            <a:r>
              <a:rPr lang="en-GB" dirty="0"/>
              <a:t> superior </a:t>
            </a:r>
            <a:r>
              <a:rPr lang="en-GB" dirty="0" err="1"/>
              <a:t>contendo</a:t>
            </a:r>
            <a:r>
              <a:rPr lang="en-GB" dirty="0"/>
              <a:t> </a:t>
            </a:r>
            <a:r>
              <a:rPr lang="en-GB" dirty="0" err="1"/>
              <a:t>subtransações</a:t>
            </a:r>
            <a:r>
              <a:rPr lang="en-GB" dirty="0"/>
              <a:t>. Se </a:t>
            </a:r>
            <a:r>
              <a:rPr lang="en-GB" dirty="0" err="1"/>
              <a:t>alguma</a:t>
            </a:r>
            <a:r>
              <a:rPr lang="en-GB" dirty="0"/>
              <a:t> </a:t>
            </a:r>
            <a:r>
              <a:rPr lang="en-GB" dirty="0" err="1"/>
              <a:t>subtransação</a:t>
            </a:r>
            <a:r>
              <a:rPr lang="en-GB" dirty="0"/>
              <a:t> </a:t>
            </a:r>
            <a:r>
              <a:rPr lang="en-GB" dirty="0" err="1"/>
              <a:t>falhar</a:t>
            </a:r>
            <a:r>
              <a:rPr lang="en-GB" dirty="0"/>
              <a:t>, a </a:t>
            </a:r>
            <a:r>
              <a:rPr lang="en-GB" dirty="0" err="1"/>
              <a:t>transação</a:t>
            </a:r>
            <a:r>
              <a:rPr lang="en-GB" dirty="0"/>
              <a:t> de </a:t>
            </a:r>
            <a:r>
              <a:rPr lang="en-GB" dirty="0" err="1"/>
              <a:t>nível</a:t>
            </a:r>
            <a:r>
              <a:rPr lang="en-GB" dirty="0"/>
              <a:t> superior </a:t>
            </a:r>
            <a:r>
              <a:rPr lang="en-GB" dirty="0" err="1"/>
              <a:t>não</a:t>
            </a:r>
            <a:r>
              <a:rPr lang="en-GB" dirty="0"/>
              <a:t> </a:t>
            </a:r>
            <a:r>
              <a:rPr lang="en-GB" dirty="0" err="1"/>
              <a:t>será</a:t>
            </a:r>
            <a:r>
              <a:rPr lang="en-GB" dirty="0"/>
              <a:t> </a:t>
            </a:r>
            <a:r>
              <a:rPr lang="en-GB" dirty="0" err="1"/>
              <a:t>concluída</a:t>
            </a:r>
            <a:r>
              <a:rPr lang="en-GB" dirty="0"/>
              <a:t>.</a:t>
            </a:r>
          </a:p>
          <a:p>
            <a:r>
              <a:rPr lang="en-GB" dirty="0"/>
              <a:t> </a:t>
            </a:r>
          </a:p>
          <a:p>
            <a:r>
              <a:rPr lang="en-GB" dirty="0"/>
              <a:t>Para fins de </a:t>
            </a:r>
            <a:r>
              <a:rPr lang="en-GB" dirty="0" err="1"/>
              <a:t>exemplo</a:t>
            </a:r>
            <a:r>
              <a:rPr lang="en-GB" dirty="0"/>
              <a:t>, um token </a:t>
            </a:r>
            <a:r>
              <a:rPr lang="en-GB" dirty="0" err="1"/>
              <a:t>está</a:t>
            </a:r>
            <a:r>
              <a:rPr lang="en-GB" dirty="0"/>
              <a:t> </a:t>
            </a:r>
            <a:r>
              <a:rPr lang="en-GB" dirty="0" err="1"/>
              <a:t>sendo</a:t>
            </a:r>
            <a:r>
              <a:rPr lang="en-GB" dirty="0"/>
              <a:t> </a:t>
            </a:r>
            <a:r>
              <a:rPr lang="en-GB" dirty="0" err="1"/>
              <a:t>negociado</a:t>
            </a:r>
            <a:r>
              <a:rPr lang="en-GB" dirty="0"/>
              <a:t> </a:t>
            </a:r>
            <a:r>
              <a:rPr lang="en-GB" dirty="0" err="1"/>
              <a:t>por</a:t>
            </a:r>
            <a:r>
              <a:rPr lang="en-GB" dirty="0"/>
              <a:t> US$ 1,00 (USD) no pool de </a:t>
            </a:r>
            <a:r>
              <a:rPr lang="en-GB" dirty="0" err="1"/>
              <a:t>liquidez</a:t>
            </a:r>
            <a:r>
              <a:rPr lang="en-GB" dirty="0"/>
              <a:t> A e US$ 1,10 no pool de </a:t>
            </a:r>
            <a:r>
              <a:rPr lang="en-GB" dirty="0" err="1"/>
              <a:t>liquidez</a:t>
            </a:r>
            <a:r>
              <a:rPr lang="en-GB" dirty="0"/>
              <a:t> B. Para </a:t>
            </a:r>
            <a:r>
              <a:rPr lang="en-GB" dirty="0" err="1"/>
              <a:t>aproveitar</a:t>
            </a:r>
            <a:r>
              <a:rPr lang="en-GB" dirty="0"/>
              <a:t> </a:t>
            </a:r>
            <a:r>
              <a:rPr lang="en-GB" dirty="0" err="1"/>
              <a:t>isso</a:t>
            </a:r>
            <a:r>
              <a:rPr lang="en-GB" dirty="0"/>
              <a:t> (</a:t>
            </a:r>
            <a:r>
              <a:rPr lang="en-GB" dirty="0" err="1"/>
              <a:t>arbitragem</a:t>
            </a:r>
            <a:r>
              <a:rPr lang="en-GB" dirty="0"/>
              <a:t>), </a:t>
            </a:r>
            <a:r>
              <a:rPr lang="en-GB" dirty="0" err="1"/>
              <a:t>atualmente</a:t>
            </a:r>
            <a:r>
              <a:rPr lang="en-GB" dirty="0"/>
              <a:t> </a:t>
            </a:r>
            <a:r>
              <a:rPr lang="en-GB" dirty="0" err="1"/>
              <a:t>não</a:t>
            </a:r>
            <a:r>
              <a:rPr lang="en-GB" dirty="0"/>
              <a:t> tem </a:t>
            </a:r>
            <a:r>
              <a:rPr lang="en-GB" dirty="0" err="1"/>
              <a:t>fundos</a:t>
            </a:r>
            <a:r>
              <a:rPr lang="en-GB" dirty="0"/>
              <a:t> </a:t>
            </a:r>
            <a:r>
              <a:rPr lang="en-GB" dirty="0" err="1"/>
              <a:t>suficientes</a:t>
            </a:r>
            <a:r>
              <a:rPr lang="en-GB" dirty="0"/>
              <a:t> </a:t>
            </a:r>
            <a:r>
              <a:rPr lang="en-GB" dirty="0" err="1"/>
              <a:t>para</a:t>
            </a:r>
            <a:r>
              <a:rPr lang="en-GB" dirty="0"/>
              <a:t> </a:t>
            </a:r>
            <a:r>
              <a:rPr lang="en-GB" dirty="0" err="1"/>
              <a:t>comprar</a:t>
            </a:r>
            <a:r>
              <a:rPr lang="en-GB" dirty="0"/>
              <a:t> tokens do </a:t>
            </a:r>
            <a:r>
              <a:rPr lang="en-GB" dirty="0" err="1"/>
              <a:t>primeiro</a:t>
            </a:r>
            <a:r>
              <a:rPr lang="en-GB" dirty="0"/>
              <a:t> pool </a:t>
            </a:r>
            <a:r>
              <a:rPr lang="en-GB" dirty="0" err="1"/>
              <a:t>para</a:t>
            </a:r>
            <a:r>
              <a:rPr lang="en-GB" dirty="0"/>
              <a:t> vender no </a:t>
            </a:r>
            <a:r>
              <a:rPr lang="en-GB" dirty="0" err="1"/>
              <a:t>segundo</a:t>
            </a:r>
            <a:r>
              <a:rPr lang="en-GB" dirty="0"/>
              <a:t>. Um </a:t>
            </a:r>
            <a:r>
              <a:rPr lang="en-GB" dirty="0" err="1"/>
              <a:t>empréstimo</a:t>
            </a:r>
            <a:r>
              <a:rPr lang="en-GB" dirty="0"/>
              <a:t> </a:t>
            </a:r>
            <a:r>
              <a:rPr lang="en-GB" dirty="0" err="1"/>
              <a:t>rápido</a:t>
            </a:r>
            <a:r>
              <a:rPr lang="en-GB" dirty="0"/>
              <a:t> </a:t>
            </a:r>
            <a:r>
              <a:rPr lang="en-GB" dirty="0" err="1"/>
              <a:t>pode</a:t>
            </a:r>
            <a:r>
              <a:rPr lang="en-GB" dirty="0"/>
              <a:t> </a:t>
            </a:r>
            <a:r>
              <a:rPr lang="en-GB" dirty="0" err="1"/>
              <a:t>ajudar</a:t>
            </a:r>
            <a:r>
              <a:rPr lang="en-GB" dirty="0"/>
              <a:t> a </a:t>
            </a:r>
            <a:r>
              <a:rPr lang="en-GB" dirty="0" err="1"/>
              <a:t>concluir</a:t>
            </a:r>
            <a:r>
              <a:rPr lang="en-GB" dirty="0"/>
              <a:t> </a:t>
            </a:r>
            <a:r>
              <a:rPr lang="en-GB" dirty="0" err="1"/>
              <a:t>essa</a:t>
            </a:r>
            <a:r>
              <a:rPr lang="en-GB" dirty="0"/>
              <a:t> </a:t>
            </a:r>
            <a:r>
              <a:rPr lang="en-GB" dirty="0" err="1"/>
              <a:t>arbitragem</a:t>
            </a:r>
            <a:r>
              <a:rPr lang="en-GB" dirty="0"/>
              <a:t> </a:t>
            </a:r>
            <a:r>
              <a:rPr lang="en-GB" dirty="0" err="1"/>
              <a:t>num</a:t>
            </a:r>
            <a:r>
              <a:rPr lang="en-GB" dirty="0"/>
              <a:t> </a:t>
            </a:r>
            <a:r>
              <a:rPr lang="en-GB" dirty="0" err="1"/>
              <a:t>bloco</a:t>
            </a:r>
            <a:r>
              <a:rPr lang="en-GB" dirty="0"/>
              <a:t>. </a:t>
            </a:r>
            <a:r>
              <a:rPr lang="en-GB" dirty="0" err="1"/>
              <a:t>Por</a:t>
            </a:r>
            <a:r>
              <a:rPr lang="en-GB" dirty="0"/>
              <a:t> </a:t>
            </a:r>
            <a:r>
              <a:rPr lang="en-GB" dirty="0" err="1"/>
              <a:t>exemplo</a:t>
            </a:r>
            <a:r>
              <a:rPr lang="en-GB" dirty="0"/>
              <a:t>, imagine </a:t>
            </a:r>
            <a:r>
              <a:rPr lang="en-GB" dirty="0" err="1"/>
              <a:t>que</a:t>
            </a:r>
            <a:r>
              <a:rPr lang="en-GB" dirty="0"/>
              <a:t>, </a:t>
            </a:r>
            <a:r>
              <a:rPr lang="en-GB" dirty="0" err="1"/>
              <a:t>para</a:t>
            </a:r>
            <a:r>
              <a:rPr lang="en-GB" dirty="0"/>
              <a:t> a </a:t>
            </a:r>
            <a:r>
              <a:rPr lang="en-GB" dirty="0" err="1"/>
              <a:t>transação</a:t>
            </a:r>
            <a:r>
              <a:rPr lang="en-GB" dirty="0"/>
              <a:t> principal, </a:t>
            </a:r>
            <a:r>
              <a:rPr lang="en-GB" dirty="0" err="1"/>
              <a:t>fará</a:t>
            </a:r>
            <a:r>
              <a:rPr lang="en-GB" dirty="0"/>
              <a:t> um </a:t>
            </a:r>
            <a:r>
              <a:rPr lang="en-GB" dirty="0" err="1"/>
              <a:t>empréstimo</a:t>
            </a:r>
            <a:r>
              <a:rPr lang="en-GB" dirty="0"/>
              <a:t> flash de 2.000 USDC de </a:t>
            </a:r>
            <a:r>
              <a:rPr lang="en-GB" dirty="0" err="1"/>
              <a:t>uma</a:t>
            </a:r>
            <a:r>
              <a:rPr lang="en-GB" dirty="0"/>
              <a:t> </a:t>
            </a:r>
            <a:r>
              <a:rPr lang="en-GB" dirty="0" err="1"/>
              <a:t>plataforma</a:t>
            </a:r>
            <a:r>
              <a:rPr lang="en-GB" dirty="0"/>
              <a:t> </a:t>
            </a:r>
            <a:r>
              <a:rPr lang="en-GB" dirty="0" err="1"/>
              <a:t>DeFi</a:t>
            </a:r>
            <a:r>
              <a:rPr lang="en-GB" dirty="0"/>
              <a:t> e o </a:t>
            </a:r>
            <a:r>
              <a:rPr lang="en-GB" dirty="0" err="1"/>
              <a:t>pagará</a:t>
            </a:r>
            <a:r>
              <a:rPr lang="en-GB" dirty="0"/>
              <a:t>.</a:t>
            </a:r>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fld id="{CB2079F2-58AF-ED44-82D7-E04B2F6FD686}" type="slidenum">
              <a:rPr lang="en-US" smtClean="0"/>
              <a:pPr/>
              <a:t>122</a:t>
            </a:fld>
            <a:endParaRPr lang="en-US" dirty="0"/>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551778"/>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fontAlgn="base"/>
            <a:r>
              <a:rPr lang="en-US" dirty="0" err="1">
                <a:solidFill>
                  <a:srgbClr val="000000"/>
                </a:solidFill>
                <a:ea typeface="Times New Roman" panose="02020603050405020304" pitchFamily="18" charset="0"/>
              </a:rPr>
              <a:t>Podemos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então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dividir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isso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subtransações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menores</a:t>
            </a:r>
            <a:r>
              <a:rPr lang="en-US" dirty="0">
                <a:solidFill>
                  <a:srgbClr val="000000"/>
                </a:solidFill>
                <a:ea typeface="Times New Roman" panose="02020603050405020304" pitchFamily="18" charset="0"/>
              </a:rPr>
              <a:t>:</a:t>
            </a:r>
            <a:endParaRPr lang="x-none" dirty="0">
              <a:effectLst/>
              <a:latin typeface="Times New Roman" panose="02020603050405020304" pitchFamily="18" charset="0"/>
              <a:ea typeface="Times New Roman" panose="02020603050405020304" pitchFamily="18" charset="0"/>
            </a:endParaRPr>
          </a:p>
        </p:txBody>
      </p:sp>
      <p:sp>
        <p:nvSpPr>
          <p:cNvPr id="4" name="Text Placeholder 17">
            <a:extLst>
              <a:ext uri="{FF2B5EF4-FFF2-40B4-BE49-F238E27FC236}">
                <a16:creationId xmlns:a16="http://schemas.microsoft.com/office/drawing/2014/main" id="{CEBE1ED6-8933-808B-2493-214BCDBF7B54}"/>
              </a:ext>
            </a:extLst>
          </p:cNvPr>
          <p:cNvSpPr txBox="1">
            <a:spLocks/>
          </p:cNvSpPr>
          <p:nvPr/>
        </p:nvSpPr>
        <p:spPr>
          <a:xfrm>
            <a:off x="1483047" y="64442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Os</a:t>
            </a:r>
            <a:r>
              <a:rPr lang="en-US" b="1" dirty="0">
                <a:solidFill>
                  <a:srgbClr val="F79037"/>
                </a:solidFill>
              </a:rPr>
              <a:t> </a:t>
            </a:r>
            <a:r>
              <a:rPr lang="en-US" b="1" dirty="0" err="1">
                <a:solidFill>
                  <a:srgbClr val="F79037"/>
                </a:solidFill>
              </a:rPr>
              <a:t>fundos</a:t>
            </a:r>
            <a:r>
              <a:rPr lang="en-US" b="1" dirty="0">
                <a:solidFill>
                  <a:srgbClr val="F79037"/>
                </a:solidFill>
              </a:rPr>
              <a:t> </a:t>
            </a:r>
            <a:r>
              <a:rPr lang="en-US" b="1" dirty="0" err="1">
                <a:solidFill>
                  <a:srgbClr val="F79037"/>
                </a:solidFill>
              </a:rPr>
              <a:t>emprestados</a:t>
            </a:r>
            <a:r>
              <a:rPr lang="en-US" b="1" dirty="0">
                <a:solidFill>
                  <a:srgbClr val="F79037"/>
                </a:solidFill>
              </a:rPr>
              <a:t> são </a:t>
            </a:r>
            <a:r>
              <a:rPr lang="en-US" b="1" dirty="0" err="1">
                <a:solidFill>
                  <a:srgbClr val="F79037"/>
                </a:solidFill>
              </a:rPr>
              <a:t>transferidos</a:t>
            </a:r>
            <a:r>
              <a:rPr lang="en-US" b="1" dirty="0">
                <a:solidFill>
                  <a:srgbClr val="F79037"/>
                </a:solidFill>
              </a:rPr>
              <a:t> </a:t>
            </a:r>
            <a:r>
              <a:rPr lang="en-US" b="1" dirty="0" err="1">
                <a:solidFill>
                  <a:srgbClr val="F79037"/>
                </a:solidFill>
              </a:rPr>
              <a:t>para</a:t>
            </a:r>
            <a:r>
              <a:rPr lang="en-US" b="1" dirty="0">
                <a:solidFill>
                  <a:srgbClr val="F79037"/>
                </a:solidFill>
              </a:rPr>
              <a:t> </a:t>
            </a:r>
            <a:r>
              <a:rPr lang="en-US" b="1" dirty="0" err="1">
                <a:solidFill>
                  <a:srgbClr val="F79037"/>
                </a:solidFill>
              </a:rPr>
              <a:t>sua</a:t>
            </a:r>
            <a:r>
              <a:rPr lang="en-US" b="1" dirty="0">
                <a:solidFill>
                  <a:srgbClr val="F79037"/>
                </a:solidFill>
              </a:rPr>
              <a:t> </a:t>
            </a:r>
            <a:r>
              <a:rPr lang="en-US" b="1" dirty="0" err="1">
                <a:solidFill>
                  <a:srgbClr val="F79037"/>
                </a:solidFill>
              </a:rPr>
              <a:t>carteira</a:t>
            </a:r>
            <a:r>
              <a:rPr lang="en-US" b="1" dirty="0">
                <a:solidFill>
                  <a:srgbClr val="F79037"/>
                </a:solidFill>
              </a:rPr>
              <a:t>.</a:t>
            </a:r>
          </a:p>
        </p:txBody>
      </p:sp>
      <p:sp>
        <p:nvSpPr>
          <p:cNvPr id="5" name="TextBox 4">
            <a:extLst>
              <a:ext uri="{FF2B5EF4-FFF2-40B4-BE49-F238E27FC236}">
                <a16:creationId xmlns:a16="http://schemas.microsoft.com/office/drawing/2014/main" id="{F99AB4A2-CFE0-B159-6522-04D354C1D7F9}"/>
              </a:ext>
            </a:extLst>
          </p:cNvPr>
          <p:cNvSpPr txBox="1"/>
          <p:nvPr/>
        </p:nvSpPr>
        <p:spPr>
          <a:xfrm>
            <a:off x="865097"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8" name="Text Placeholder 17">
            <a:extLst>
              <a:ext uri="{FF2B5EF4-FFF2-40B4-BE49-F238E27FC236}">
                <a16:creationId xmlns:a16="http://schemas.microsoft.com/office/drawing/2014/main" id="{BA2C9552-EE88-4187-5ADF-717DC280A578}"/>
              </a:ext>
            </a:extLst>
          </p:cNvPr>
          <p:cNvSpPr txBox="1">
            <a:spLocks/>
          </p:cNvSpPr>
          <p:nvPr/>
        </p:nvSpPr>
        <p:spPr>
          <a:xfrm>
            <a:off x="1504068" y="73890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Você</a:t>
            </a:r>
            <a:r>
              <a:rPr lang="en-US" b="1" dirty="0">
                <a:solidFill>
                  <a:srgbClr val="F79037"/>
                </a:solidFill>
              </a:rPr>
              <a:t> </a:t>
            </a:r>
            <a:r>
              <a:rPr lang="en-US" b="1" dirty="0" err="1">
                <a:solidFill>
                  <a:srgbClr val="F79037"/>
                </a:solidFill>
              </a:rPr>
              <a:t>compra</a:t>
            </a:r>
            <a:r>
              <a:rPr lang="en-US" b="1" dirty="0">
                <a:solidFill>
                  <a:srgbClr val="F79037"/>
                </a:solidFill>
              </a:rPr>
              <a:t> $ 2.000 </a:t>
            </a:r>
            <a:r>
              <a:rPr lang="en-US" b="1" dirty="0" err="1">
                <a:solidFill>
                  <a:srgbClr val="F79037"/>
                </a:solidFill>
              </a:rPr>
              <a:t>em</a:t>
            </a:r>
            <a:r>
              <a:rPr lang="en-US" b="1" dirty="0">
                <a:solidFill>
                  <a:srgbClr val="F79037"/>
                </a:solidFill>
              </a:rPr>
              <a:t> </a:t>
            </a:r>
            <a:r>
              <a:rPr lang="en-US" b="1" dirty="0" err="1">
                <a:solidFill>
                  <a:srgbClr val="F79037"/>
                </a:solidFill>
              </a:rPr>
              <a:t>cripto</a:t>
            </a:r>
            <a:r>
              <a:rPr lang="en-US" b="1" dirty="0">
                <a:solidFill>
                  <a:srgbClr val="F79037"/>
                </a:solidFill>
              </a:rPr>
              <a:t> do pool de </a:t>
            </a:r>
            <a:r>
              <a:rPr lang="en-US" b="1" dirty="0" err="1">
                <a:solidFill>
                  <a:srgbClr val="F79037"/>
                </a:solidFill>
              </a:rPr>
              <a:t>liquidez</a:t>
            </a:r>
            <a:r>
              <a:rPr lang="en-US" b="1" dirty="0">
                <a:solidFill>
                  <a:srgbClr val="F79037"/>
                </a:solidFill>
              </a:rPr>
              <a:t> A (2.000 tokens).</a:t>
            </a:r>
          </a:p>
        </p:txBody>
      </p:sp>
      <p:sp>
        <p:nvSpPr>
          <p:cNvPr id="9" name="TextBox 8">
            <a:extLst>
              <a:ext uri="{FF2B5EF4-FFF2-40B4-BE49-F238E27FC236}">
                <a16:creationId xmlns:a16="http://schemas.microsoft.com/office/drawing/2014/main" id="{0A6F2B8A-0C97-F988-990C-572DDB9853F5}"/>
              </a:ext>
            </a:extLst>
          </p:cNvPr>
          <p:cNvSpPr txBox="1"/>
          <p:nvPr/>
        </p:nvSpPr>
        <p:spPr>
          <a:xfrm>
            <a:off x="886118"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0B3D395B-549E-0BC0-4C2E-224B5AC5B2E5}"/>
              </a:ext>
            </a:extLst>
          </p:cNvPr>
          <p:cNvSpPr txBox="1">
            <a:spLocks/>
          </p:cNvSpPr>
          <p:nvPr/>
        </p:nvSpPr>
        <p:spPr>
          <a:xfrm>
            <a:off x="4510290" y="6377690"/>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Você</a:t>
            </a:r>
            <a:r>
              <a:rPr lang="en-US" b="1" dirty="0">
                <a:solidFill>
                  <a:srgbClr val="F79037"/>
                </a:solidFill>
              </a:rPr>
              <a:t> </a:t>
            </a:r>
            <a:r>
              <a:rPr lang="en-US" b="1" dirty="0" err="1">
                <a:solidFill>
                  <a:srgbClr val="F79037"/>
                </a:solidFill>
              </a:rPr>
              <a:t>vende</a:t>
            </a:r>
            <a:r>
              <a:rPr lang="en-US" b="1" dirty="0">
                <a:solidFill>
                  <a:srgbClr val="F79037"/>
                </a:solidFill>
              </a:rPr>
              <a:t> </a:t>
            </a:r>
            <a:r>
              <a:rPr lang="en-US" b="1" dirty="0" err="1">
                <a:solidFill>
                  <a:srgbClr val="F79037"/>
                </a:solidFill>
              </a:rPr>
              <a:t>os</a:t>
            </a:r>
            <a:r>
              <a:rPr lang="en-US" b="1" dirty="0">
                <a:solidFill>
                  <a:srgbClr val="F79037"/>
                </a:solidFill>
              </a:rPr>
              <a:t> 2.000 tokens </a:t>
            </a:r>
            <a:r>
              <a:rPr lang="en-US" b="1" dirty="0" err="1">
                <a:solidFill>
                  <a:srgbClr val="F79037"/>
                </a:solidFill>
              </a:rPr>
              <a:t>por</a:t>
            </a:r>
            <a:r>
              <a:rPr lang="en-US" b="1" dirty="0">
                <a:solidFill>
                  <a:srgbClr val="F79037"/>
                </a:solidFill>
              </a:rPr>
              <a:t> $ 1,10, </a:t>
            </a:r>
            <a:r>
              <a:rPr lang="en-US" b="1" dirty="0" err="1">
                <a:solidFill>
                  <a:srgbClr val="F79037"/>
                </a:solidFill>
              </a:rPr>
              <a:t>gerando</a:t>
            </a:r>
            <a:r>
              <a:rPr lang="en-US" b="1" dirty="0">
                <a:solidFill>
                  <a:srgbClr val="F79037"/>
                </a:solidFill>
              </a:rPr>
              <a:t> </a:t>
            </a:r>
            <a:r>
              <a:rPr lang="en-US" b="1" dirty="0" err="1">
                <a:solidFill>
                  <a:srgbClr val="F79037"/>
                </a:solidFill>
              </a:rPr>
              <a:t>uma</a:t>
            </a:r>
            <a:r>
              <a:rPr lang="en-US" b="1" dirty="0">
                <a:solidFill>
                  <a:srgbClr val="F79037"/>
                </a:solidFill>
              </a:rPr>
              <a:t> </a:t>
            </a:r>
            <a:r>
              <a:rPr lang="en-US" b="1" dirty="0" err="1">
                <a:solidFill>
                  <a:srgbClr val="F79037"/>
                </a:solidFill>
              </a:rPr>
              <a:t>receita</a:t>
            </a:r>
            <a:r>
              <a:rPr lang="en-US" b="1" dirty="0">
                <a:solidFill>
                  <a:srgbClr val="F79037"/>
                </a:solidFill>
              </a:rPr>
              <a:t> de $ 2.200.</a:t>
            </a:r>
          </a:p>
        </p:txBody>
      </p:sp>
      <p:sp>
        <p:nvSpPr>
          <p:cNvPr id="11" name="TextBox 10">
            <a:extLst>
              <a:ext uri="{FF2B5EF4-FFF2-40B4-BE49-F238E27FC236}">
                <a16:creationId xmlns:a16="http://schemas.microsoft.com/office/drawing/2014/main" id="{C0923E6B-3E4E-95DF-2BB5-9BAE9C94AECB}"/>
              </a:ext>
            </a:extLst>
          </p:cNvPr>
          <p:cNvSpPr txBox="1"/>
          <p:nvPr/>
        </p:nvSpPr>
        <p:spPr>
          <a:xfrm>
            <a:off x="3892340" y="6091755"/>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2" name="Text Placeholder 17">
            <a:extLst>
              <a:ext uri="{FF2B5EF4-FFF2-40B4-BE49-F238E27FC236}">
                <a16:creationId xmlns:a16="http://schemas.microsoft.com/office/drawing/2014/main" id="{AB725140-3D0E-6B47-CB1B-3B584752CD2F}"/>
              </a:ext>
            </a:extLst>
          </p:cNvPr>
          <p:cNvSpPr txBox="1">
            <a:spLocks/>
          </p:cNvSpPr>
          <p:nvPr/>
        </p:nvSpPr>
        <p:spPr>
          <a:xfrm>
            <a:off x="4498910" y="7447097"/>
            <a:ext cx="2260667"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dirty="0" err="1">
                <a:solidFill>
                  <a:srgbClr val="F79037"/>
                </a:solidFill>
              </a:rPr>
              <a:t>Você</a:t>
            </a:r>
            <a:r>
              <a:rPr lang="en-US" b="1" dirty="0">
                <a:solidFill>
                  <a:srgbClr val="F79037"/>
                </a:solidFill>
              </a:rPr>
              <a:t> </a:t>
            </a:r>
            <a:r>
              <a:rPr lang="en-US" b="1" dirty="0" err="1">
                <a:solidFill>
                  <a:srgbClr val="F79037"/>
                </a:solidFill>
              </a:rPr>
              <a:t>transfere</a:t>
            </a:r>
            <a:r>
              <a:rPr lang="en-US" b="1" dirty="0">
                <a:solidFill>
                  <a:srgbClr val="F79037"/>
                </a:solidFill>
              </a:rPr>
              <a:t> o </a:t>
            </a:r>
            <a:r>
              <a:rPr lang="en-US" b="1" dirty="0" err="1">
                <a:solidFill>
                  <a:srgbClr val="F79037"/>
                </a:solidFill>
              </a:rPr>
              <a:t>empréstimo</a:t>
            </a:r>
            <a:r>
              <a:rPr lang="en-US" b="1" dirty="0">
                <a:solidFill>
                  <a:srgbClr val="F79037"/>
                </a:solidFill>
              </a:rPr>
              <a:t> </a:t>
            </a:r>
            <a:r>
              <a:rPr lang="en-US" b="1" dirty="0" err="1">
                <a:solidFill>
                  <a:srgbClr val="F79037"/>
                </a:solidFill>
              </a:rPr>
              <a:t>mais</a:t>
            </a:r>
            <a:r>
              <a:rPr lang="en-US" b="1" dirty="0">
                <a:solidFill>
                  <a:srgbClr val="F79037"/>
                </a:solidFill>
              </a:rPr>
              <a:t> a taxa de </a:t>
            </a:r>
            <a:r>
              <a:rPr lang="en-US" b="1" dirty="0" err="1">
                <a:solidFill>
                  <a:srgbClr val="F79037"/>
                </a:solidFill>
              </a:rPr>
              <a:t>empréstimo</a:t>
            </a:r>
            <a:r>
              <a:rPr lang="en-US" b="1" dirty="0">
                <a:solidFill>
                  <a:srgbClr val="F79037"/>
                </a:solidFill>
              </a:rPr>
              <a:t> </a:t>
            </a:r>
            <a:r>
              <a:rPr lang="en-US" b="1" dirty="0" err="1">
                <a:solidFill>
                  <a:srgbClr val="F79037"/>
                </a:solidFill>
              </a:rPr>
              <a:t>para</a:t>
            </a:r>
            <a:r>
              <a:rPr lang="en-US" b="1" dirty="0">
                <a:solidFill>
                  <a:srgbClr val="F79037"/>
                </a:solidFill>
              </a:rPr>
              <a:t> o </a:t>
            </a:r>
            <a:r>
              <a:rPr lang="en-US" b="1" dirty="0" err="1">
                <a:solidFill>
                  <a:srgbClr val="F79037"/>
                </a:solidFill>
              </a:rPr>
              <a:t>contrato</a:t>
            </a:r>
            <a:r>
              <a:rPr lang="en-US" b="1" dirty="0">
                <a:solidFill>
                  <a:srgbClr val="F79037"/>
                </a:solidFill>
              </a:rPr>
              <a:t> </a:t>
            </a:r>
            <a:r>
              <a:rPr lang="en-US" b="1" dirty="0" err="1">
                <a:solidFill>
                  <a:srgbClr val="F79037"/>
                </a:solidFill>
              </a:rPr>
              <a:t>inteligente</a:t>
            </a:r>
            <a:r>
              <a:rPr lang="en-US" b="1" dirty="0">
                <a:solidFill>
                  <a:srgbClr val="F79037"/>
                </a:solidFill>
              </a:rPr>
              <a:t> de </a:t>
            </a:r>
            <a:r>
              <a:rPr lang="en-US" b="1" dirty="0" err="1">
                <a:solidFill>
                  <a:srgbClr val="F79037"/>
                </a:solidFill>
              </a:rPr>
              <a:t>empréstimo</a:t>
            </a:r>
            <a:r>
              <a:rPr lang="en-US" b="1" dirty="0">
                <a:solidFill>
                  <a:srgbClr val="F79037"/>
                </a:solidFill>
              </a:rPr>
              <a:t> </a:t>
            </a:r>
            <a:r>
              <a:rPr lang="en-US" b="1" dirty="0" err="1">
                <a:solidFill>
                  <a:srgbClr val="F79037"/>
                </a:solidFill>
              </a:rPr>
              <a:t>instantâneo</a:t>
            </a:r>
            <a:r>
              <a:rPr lang="en-US" b="1" dirty="0">
                <a:solidFill>
                  <a:srgbClr val="F79037"/>
                </a:solidFill>
              </a:rPr>
              <a:t>.</a:t>
            </a:r>
          </a:p>
        </p:txBody>
      </p:sp>
      <p:sp>
        <p:nvSpPr>
          <p:cNvPr id="13" name="TextBox 12">
            <a:extLst>
              <a:ext uri="{FF2B5EF4-FFF2-40B4-BE49-F238E27FC236}">
                <a16:creationId xmlns:a16="http://schemas.microsoft.com/office/drawing/2014/main" id="{979507A4-43D0-780E-CC1A-B0A32A6C75EE}"/>
              </a:ext>
            </a:extLst>
          </p:cNvPr>
          <p:cNvSpPr txBox="1"/>
          <p:nvPr/>
        </p:nvSpPr>
        <p:spPr>
          <a:xfrm>
            <a:off x="3880960" y="71275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15" name="Text Placeholder 17">
            <a:extLst>
              <a:ext uri="{FF2B5EF4-FFF2-40B4-BE49-F238E27FC236}">
                <a16:creationId xmlns:a16="http://schemas.microsoft.com/office/drawing/2014/main" id="{277E7091-15E4-243C-CFDA-FF9545D8437D}"/>
              </a:ext>
            </a:extLst>
          </p:cNvPr>
          <p:cNvSpPr txBox="1">
            <a:spLocks/>
          </p:cNvSpPr>
          <p:nvPr/>
        </p:nvSpPr>
        <p:spPr>
          <a:xfrm>
            <a:off x="755649" y="8392949"/>
            <a:ext cx="6011863" cy="35916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fontAlgn="base"/>
            <a:r>
              <a:rPr lang="en-US" dirty="0">
                <a:solidFill>
                  <a:srgbClr val="000000"/>
                </a:solidFill>
                <a:ea typeface="Times New Roman" panose="02020603050405020304" pitchFamily="18" charset="0"/>
              </a:rPr>
              <a:t>Se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ou</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dessas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subtransações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não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puderem</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executadas</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credor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cancelará</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empréstimo</a:t>
            </a:r>
            <a:r>
              <a:rPr lang="en-US" dirty="0">
                <a:solidFill>
                  <a:srgbClr val="000000"/>
                </a:solidFill>
                <a:ea typeface="Times New Roman" panose="02020603050405020304" pitchFamily="18" charset="0"/>
              </a:rPr>
              <a:t> antes </a:t>
            </a:r>
            <a:r>
              <a:rPr lang="en-US" dirty="0" err="1">
                <a:solidFill>
                  <a:srgbClr val="000000"/>
                </a:solidFill>
                <a:ea typeface="Times New Roman" panose="02020603050405020304" pitchFamily="18" charset="0"/>
              </a:rPr>
              <a:t>que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ele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ocorra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casos</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uso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mais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comuns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empréstimos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rápidos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incluem</a:t>
            </a:r>
            <a:r>
              <a:rPr lang="en-US" dirty="0">
                <a:solidFill>
                  <a:srgbClr val="000000"/>
                </a:solidFill>
                <a:ea typeface="Times New Roman" panose="02020603050405020304" pitchFamily="18" charset="0"/>
              </a:rPr>
              <a:t> swaps de </a:t>
            </a:r>
            <a:r>
              <a:rPr lang="en-US" dirty="0" err="1">
                <a:solidFill>
                  <a:srgbClr val="000000"/>
                </a:solidFill>
                <a:ea typeface="Times New Roman" panose="02020603050405020304" pitchFamily="18" charset="0"/>
              </a:rPr>
              <a:t>garantia</a:t>
            </a:r>
            <a:r>
              <a:rPr lang="en-US" dirty="0">
                <a:solidFill>
                  <a:srgbClr val="000000"/>
                </a:solidFill>
                <a:ea typeface="Times New Roman" panose="02020603050405020304" pitchFamily="18" charset="0"/>
              </a:rPr>
              <a:t> e </a:t>
            </a:r>
            <a:r>
              <a:rPr lang="en-US" dirty="0" err="1">
                <a:solidFill>
                  <a:srgbClr val="000000"/>
                </a:solidFill>
                <a:ea typeface="Times New Roman" panose="02020603050405020304" pitchFamily="18" charset="0"/>
              </a:rPr>
              <a:t>arbitragem</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preços</a:t>
            </a:r>
            <a:r>
              <a:rPr lang="en-US" dirty="0">
                <a:solidFill>
                  <a:srgbClr val="000000"/>
                </a:solidFill>
                <a:ea typeface="Times New Roman" panose="02020603050405020304" pitchFamily="18" charset="0"/>
              </a:rPr>
              <a:t>. No </a:t>
            </a:r>
            <a:r>
              <a:rPr lang="en-US" dirty="0" err="1">
                <a:solidFill>
                  <a:srgbClr val="000000"/>
                </a:solidFill>
                <a:ea typeface="Times New Roman" panose="02020603050405020304" pitchFamily="18" charset="0"/>
              </a:rPr>
              <a:t>entanto</a:t>
            </a:r>
            <a:r>
              <a:rPr lang="en-US" dirty="0">
                <a:solidFill>
                  <a:srgbClr val="000000"/>
                </a:solidFill>
                <a:ea typeface="Times New Roman" panose="02020603050405020304" pitchFamily="18" charset="0"/>
              </a:rPr>
              <a:t>, o </a:t>
            </a:r>
            <a:r>
              <a:rPr lang="en-US" dirty="0" err="1">
                <a:solidFill>
                  <a:srgbClr val="000000"/>
                </a:solidFill>
                <a:ea typeface="Times New Roman" panose="02020603050405020304" pitchFamily="18" charset="0"/>
              </a:rPr>
              <a:t>empréstimo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rápido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só</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pode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ser</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usado</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na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mesma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cadeia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pois</a:t>
            </a:r>
            <a:r>
              <a:rPr lang="en-US" dirty="0">
                <a:solidFill>
                  <a:srgbClr val="000000"/>
                </a:solidFill>
                <a:ea typeface="Times New Roman" panose="02020603050405020304" pitchFamily="18" charset="0"/>
              </a:rPr>
              <a:t> mover </a:t>
            </a:r>
            <a:r>
              <a:rPr lang="en-US" dirty="0" err="1">
                <a:solidFill>
                  <a:srgbClr val="000000"/>
                </a:solidFill>
                <a:ea typeface="Times New Roman" panose="02020603050405020304" pitchFamily="18" charset="0"/>
              </a:rPr>
              <a:t>fundos</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para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cadeia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diferente</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violaria</a:t>
            </a:r>
            <a:r>
              <a:rPr lang="en-US" dirty="0">
                <a:solidFill>
                  <a:srgbClr val="000000"/>
                </a:solidFill>
                <a:ea typeface="Times New Roman" panose="02020603050405020304" pitchFamily="18" charset="0"/>
              </a:rPr>
              <a:t> a </a:t>
            </a:r>
            <a:r>
              <a:rPr lang="en-US" dirty="0" err="1">
                <a:solidFill>
                  <a:srgbClr val="000000"/>
                </a:solidFill>
                <a:ea typeface="Times New Roman" panose="02020603050405020304" pitchFamily="18" charset="0"/>
              </a:rPr>
              <a:t>regra</a:t>
            </a:r>
            <a:r>
              <a:rPr lang="en-US" dirty="0">
                <a:solidFill>
                  <a:srgbClr val="000000"/>
                </a:solidFill>
                <a:ea typeface="Times New Roman" panose="02020603050405020304" pitchFamily="18" charset="0"/>
              </a:rPr>
              <a:t> de </a:t>
            </a:r>
            <a:r>
              <a:rPr lang="en-US" dirty="0" err="1">
                <a:solidFill>
                  <a:srgbClr val="000000"/>
                </a:solidFill>
                <a:ea typeface="Times New Roman" panose="02020603050405020304" pitchFamily="18" charset="0"/>
              </a:rPr>
              <a:t>uma</a:t>
            </a:r>
            <a:r>
              <a:rPr lang="en-US" dirty="0">
                <a:solidFill>
                  <a:srgbClr val="000000"/>
                </a:solidFill>
                <a:ea typeface="Times New Roman" panose="02020603050405020304" pitchFamily="18" charset="0"/>
              </a:rPr>
              <a:t> </a:t>
            </a:r>
            <a:r>
              <a:rPr lang="en-US" dirty="0" err="1">
                <a:solidFill>
                  <a:srgbClr val="000000"/>
                </a:solidFill>
                <a:ea typeface="Times New Roman" panose="02020603050405020304" pitchFamily="18" charset="0"/>
              </a:rPr>
              <a:t>transação</a:t>
            </a:r>
            <a:r>
              <a:rPr lang="en-US" dirty="0">
                <a:solidFill>
                  <a:srgbClr val="000000"/>
                </a:solidFill>
                <a:ea typeface="Times New Roman" panose="02020603050405020304" pitchFamily="18" charset="0"/>
              </a:rPr>
              <a:t>.</a:t>
            </a:r>
            <a:endParaRPr lang="en-US" dirty="0">
              <a:solidFill>
                <a:srgbClr val="000000"/>
              </a:solidFill>
              <a:effectLst/>
              <a:latin typeface="Calibri" panose="020F0502020204030204" pitchFamily="34" charset="0"/>
              <a:ea typeface="Times New Roman" panose="02020603050405020304" pitchFamily="18" charset="0"/>
            </a:endParaRPr>
          </a:p>
        </p:txBody>
      </p:sp>
      <p:sp>
        <p:nvSpPr>
          <p:cNvPr id="16" name="Rectangle 15">
            <a:extLst>
              <a:ext uri="{FF2B5EF4-FFF2-40B4-BE49-F238E27FC236}">
                <a16:creationId xmlns:a16="http://schemas.microsoft.com/office/drawing/2014/main" id="{31D9A469-EDF5-C417-17CE-704D9922E985}"/>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a:extLst>
              <a:ext uri="{FF2B5EF4-FFF2-40B4-BE49-F238E27FC236}">
                <a16:creationId xmlns:a16="http://schemas.microsoft.com/office/drawing/2014/main" id="{B76F7D5E-D3D8-6332-A020-927896FA0101}"/>
              </a:ext>
            </a:extLst>
          </p:cNvPr>
          <p:cNvGrpSpPr/>
          <p:nvPr/>
        </p:nvGrpSpPr>
        <p:grpSpPr>
          <a:xfrm flipH="1">
            <a:off x="6027754" y="9163937"/>
            <a:ext cx="1712396" cy="1673613"/>
            <a:chOff x="-220413" y="5797823"/>
            <a:chExt cx="1967946" cy="1923375"/>
          </a:xfrm>
        </p:grpSpPr>
        <p:sp>
          <p:nvSpPr>
            <p:cNvPr id="18" name="Freeform 17">
              <a:extLst>
                <a:ext uri="{FF2B5EF4-FFF2-40B4-BE49-F238E27FC236}">
                  <a16:creationId xmlns:a16="http://schemas.microsoft.com/office/drawing/2014/main" id="{99AC75C0-10D1-A2A4-6DD5-CF4ECC6BD564}"/>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1B472BFF-423A-DD9B-7932-21F1E9E5FB04}"/>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0CE51503-DAB8-0D48-2F40-9C3D24F7D7F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0AFD2E4-884B-4AE7-EAEF-0CBF6F821C0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97F739B-A5B8-C585-30A6-0471A71EEDE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D4EB8E36-F9A2-3532-19AD-0020BEC95E17}"/>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DE69A4E-65FC-4D4E-956E-5B3216AC9AE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776268CC-BC1E-7C63-F8C4-AB02DFDB45D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DA6A987D-AAE2-21AA-0857-B6E1AEA4CF2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B9A5F48C-E370-1856-0753-5E8197BCD1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A27BC497-FE98-F976-E82F-32A3B75CE37D}"/>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84EC655-DA70-461E-818F-23FB7A5693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C5FA5E34-9D42-5716-18CF-A0ACB6252DC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FDD2EEAC-17EC-0DBD-5B2C-B4273E459DA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942715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248C136-3A70-3B33-C3EA-EACD67B0F611}"/>
              </a:ext>
            </a:extLst>
          </p:cNvPr>
          <p:cNvSpPr/>
          <p:nvPr/>
        </p:nvSpPr>
        <p:spPr>
          <a:xfrm flipV="1">
            <a:off x="511317" y="-1"/>
            <a:ext cx="3194309" cy="10171750"/>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626746" y="490168"/>
            <a:ext cx="2989748" cy="9650495"/>
          </a:xfrm>
        </p:spPr>
        <p:txBody>
          <a:bodyPr/>
          <a:lstStyle/>
          <a:p>
            <a:pPr algn="just" fontAlgn="base"/>
            <a:r>
              <a:rPr lang="en-US" b="1" dirty="0" err="1">
                <a:solidFill>
                  <a:srgbClr val="F79037"/>
                </a:solidFill>
                <a:ea typeface="Times New Roman" panose="02020603050405020304" pitchFamily="18" charset="0"/>
              </a:rPr>
              <a:t>Empréstimos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garantidos</a:t>
            </a:r>
            <a:endParaRPr lang="en-US" b="1" dirty="0">
              <a:solidFill>
                <a:srgbClr val="F79037"/>
              </a:solidFill>
              <a:ea typeface="Times New Roman" panose="02020603050405020304" pitchFamily="18" charset="0"/>
            </a:endParaRPr>
          </a:p>
          <a:p>
            <a:pPr algn="just" fontAlgn="base"/>
            <a:r>
              <a:rPr lang="en-US" dirty="0">
                <a:ea typeface="Times New Roman" panose="02020603050405020304" pitchFamily="18" charset="0"/>
              </a:rPr>
              <a:t>Um </a:t>
            </a:r>
            <a:r>
              <a:rPr lang="en-US" dirty="0" err="1">
                <a:ea typeface="Times New Roman" panose="02020603050405020304" pitchFamily="18" charset="0"/>
              </a:rPr>
              <a:t>empréstimo</a:t>
            </a:r>
            <a:r>
              <a:rPr lang="en-US" dirty="0">
                <a:ea typeface="Times New Roman" panose="02020603050405020304" pitchFamily="18" charset="0"/>
              </a:rPr>
              <a:t> com </a:t>
            </a:r>
            <a:r>
              <a:rPr lang="en-US" dirty="0" err="1">
                <a:ea typeface="Times New Roman" panose="02020603050405020304" pitchFamily="18" charset="0"/>
              </a:rPr>
              <a:t>garantia</a:t>
            </a:r>
            <a:r>
              <a:rPr lang="en-US" dirty="0">
                <a:ea typeface="Times New Roman" panose="02020603050405020304" pitchFamily="18" charset="0"/>
              </a:rPr>
              <a:t> </a:t>
            </a:r>
            <a:r>
              <a:rPr lang="en-US" dirty="0" err="1">
                <a:ea typeface="Times New Roman" panose="02020603050405020304" pitchFamily="18" charset="0"/>
              </a:rPr>
              <a:t>dá</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mutuário</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tempo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usar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troca</a:t>
            </a:r>
            <a:r>
              <a:rPr lang="en-US" dirty="0">
                <a:ea typeface="Times New Roman" panose="02020603050405020304" pitchFamily="18" charset="0"/>
              </a:rPr>
              <a:t> do </a:t>
            </a:r>
            <a:r>
              <a:rPr lang="en-US" dirty="0" err="1">
                <a:ea typeface="Times New Roman" panose="02020603050405020304" pitchFamily="18" charset="0"/>
              </a:rPr>
              <a:t>fornecimento</a:t>
            </a:r>
            <a:r>
              <a:rPr lang="en-US" dirty="0">
                <a:ea typeface="Times New Roman" panose="02020603050405020304" pitchFamily="18" charset="0"/>
              </a:rPr>
              <a:t> de </a:t>
            </a:r>
            <a:r>
              <a:rPr lang="en-US" dirty="0" err="1">
                <a:ea typeface="Times New Roman" panose="02020603050405020304" pitchFamily="18" charset="0"/>
              </a:rPr>
              <a:t>garantias</a:t>
            </a:r>
            <a:r>
              <a:rPr lang="en-US" dirty="0">
                <a:ea typeface="Times New Roman" panose="02020603050405020304" pitchFamily="18" charset="0"/>
              </a:rPr>
              <a:t>. Este </a:t>
            </a:r>
            <a:r>
              <a:rPr lang="en-US" dirty="0" err="1">
                <a:ea typeface="Times New Roman" panose="02020603050405020304" pitchFamily="18" charset="0"/>
              </a:rPr>
              <a:t>tipo</a:t>
            </a:r>
            <a:r>
              <a:rPr lang="en-US" dirty="0">
                <a:ea typeface="Times New Roman" panose="02020603050405020304" pitchFamily="18" charset="0"/>
              </a:rPr>
              <a:t> de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 </a:t>
            </a:r>
            <a:r>
              <a:rPr lang="en-US" dirty="0" err="1">
                <a:ea typeface="Times New Roman" panose="02020603050405020304" pitchFamily="18" charset="0"/>
              </a:rPr>
              <a:t>espinha</a:t>
            </a:r>
            <a:r>
              <a:rPr lang="en-US" dirty="0">
                <a:ea typeface="Times New Roman" panose="02020603050405020304" pitchFamily="18" charset="0"/>
              </a:rPr>
              <a:t> dorsal dos </a:t>
            </a:r>
            <a:r>
              <a:rPr lang="en-US" dirty="0" err="1">
                <a:ea typeface="Times New Roman" panose="02020603050405020304" pitchFamily="18" charset="0"/>
              </a:rPr>
              <a:t>protocolos</a:t>
            </a:r>
            <a:r>
              <a:rPr lang="en-US" dirty="0">
                <a:ea typeface="Times New Roman" panose="02020603050405020304" pitchFamily="18" charset="0"/>
              </a:rPr>
              <a:t> de </a:t>
            </a:r>
            <a:r>
              <a:rPr lang="en-US" dirty="0" err="1">
                <a:ea typeface="Times New Roman" panose="02020603050405020304" pitchFamily="18" charset="0"/>
              </a:rPr>
              <a:t>empréstimos</a:t>
            </a:r>
            <a:r>
              <a:rPr lang="en-US" dirty="0">
                <a:ea typeface="Times New Roman" panose="02020603050405020304" pitchFamily="18" charset="0"/>
              </a:rPr>
              <a:t> </a:t>
            </a:r>
            <a:r>
              <a:rPr lang="en-US" dirty="0" err="1">
                <a:ea typeface="Times New Roman" panose="02020603050405020304" pitchFamily="18" charset="0"/>
              </a:rPr>
              <a:t>abertos</a:t>
            </a:r>
            <a:r>
              <a:rPr lang="en-US" dirty="0">
                <a:ea typeface="Times New Roman" panose="02020603050405020304" pitchFamily="18" charset="0"/>
              </a:rPr>
              <a:t>. Dado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DeFi</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sinónimo</a:t>
            </a:r>
            <a:r>
              <a:rPr lang="en-US" dirty="0">
                <a:ea typeface="Times New Roman" panose="02020603050405020304" pitchFamily="18" charset="0"/>
              </a:rPr>
              <a:t> de </a:t>
            </a:r>
            <a:r>
              <a:rPr lang="en-US" dirty="0" err="1">
                <a:ea typeface="Times New Roman" panose="02020603050405020304" pitchFamily="18" charset="0"/>
              </a:rPr>
              <a:t>finanças</a:t>
            </a:r>
            <a:r>
              <a:rPr lang="en-US" dirty="0">
                <a:ea typeface="Times New Roman" panose="02020603050405020304" pitchFamily="18" charset="0"/>
              </a:rPr>
              <a:t> </a:t>
            </a:r>
            <a:r>
              <a:rPr lang="en-US" dirty="0" err="1">
                <a:ea typeface="Times New Roman" panose="02020603050405020304" pitchFamily="18" charset="0"/>
              </a:rPr>
              <a:t>abertas</a:t>
            </a:r>
            <a:r>
              <a:rPr lang="en-US" dirty="0">
                <a:ea typeface="Times New Roman" panose="02020603050405020304" pitchFamily="18" charset="0"/>
              </a:rPr>
              <a:t> e pseudo-</a:t>
            </a:r>
            <a:r>
              <a:rPr lang="en-US" dirty="0" err="1">
                <a:ea typeface="Times New Roman" panose="02020603050405020304" pitchFamily="18" charset="0"/>
              </a:rPr>
              <a:t>anónimas</a:t>
            </a:r>
            <a:r>
              <a:rPr lang="en-US" dirty="0">
                <a:ea typeface="Times New Roman" panose="02020603050405020304" pitchFamily="18" charset="0"/>
              </a:rPr>
              <a:t>, a </a:t>
            </a:r>
            <a:r>
              <a:rPr lang="en-US" dirty="0" err="1">
                <a:ea typeface="Times New Roman" panose="02020603050405020304" pitchFamily="18" charset="0"/>
              </a:rPr>
              <a:t>pontuação</a:t>
            </a:r>
            <a:r>
              <a:rPr lang="en-US" dirty="0">
                <a:ea typeface="Times New Roman" panose="02020603050405020304" pitchFamily="18" charset="0"/>
              </a:rPr>
              <a:t> de </a:t>
            </a:r>
            <a:r>
              <a:rPr lang="en-US" dirty="0" err="1">
                <a:ea typeface="Times New Roman" panose="02020603050405020304" pitchFamily="18" charset="0"/>
              </a:rPr>
              <a:t>crédito</a:t>
            </a:r>
            <a:r>
              <a:rPr lang="en-US" dirty="0">
                <a:ea typeface="Times New Roman" panose="02020603050405020304" pitchFamily="18" charset="0"/>
              </a:rPr>
              <a:t> e as </a:t>
            </a:r>
            <a:r>
              <a:rPr lang="en-US" dirty="0" err="1">
                <a:ea typeface="Times New Roman" panose="02020603050405020304" pitchFamily="18" charset="0"/>
              </a:rPr>
              <a:t>verificações</a:t>
            </a:r>
            <a:r>
              <a:rPr lang="en-US" dirty="0">
                <a:ea typeface="Times New Roman" panose="02020603050405020304" pitchFamily="18" charset="0"/>
              </a:rPr>
              <a:t> </a:t>
            </a:r>
            <a:r>
              <a:rPr lang="en-US" dirty="0" err="1">
                <a:ea typeface="Times New Roman" panose="02020603050405020304" pitchFamily="18" charset="0"/>
              </a:rPr>
              <a:t>formais</a:t>
            </a:r>
            <a:r>
              <a:rPr lang="en-US" dirty="0">
                <a:ea typeface="Times New Roman" panose="02020603050405020304" pitchFamily="18" charset="0"/>
              </a:rPr>
              <a:t> de </a:t>
            </a:r>
            <a:r>
              <a:rPr lang="en-US" dirty="0" err="1">
                <a:ea typeface="Times New Roman" panose="02020603050405020304" pitchFamily="18" charset="0"/>
              </a:rPr>
              <a:t>identidade</a:t>
            </a:r>
            <a:r>
              <a:rPr lang="en-US" dirty="0">
                <a:ea typeface="Times New Roman" panose="02020603050405020304" pitchFamily="18" charset="0"/>
              </a:rPr>
              <a:t> </a:t>
            </a:r>
            <a:r>
              <a:rPr lang="en-US" dirty="0" err="1">
                <a:ea typeface="Times New Roman" panose="02020603050405020304" pitchFamily="18" charset="0"/>
              </a:rPr>
              <a:t>associadas</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não</a:t>
            </a:r>
            <a:r>
              <a:rPr lang="en-US" dirty="0">
                <a:ea typeface="Times New Roman" panose="02020603050405020304" pitchFamily="18" charset="0"/>
              </a:rPr>
              <a:t> </a:t>
            </a:r>
            <a:r>
              <a:rPr lang="en-US" dirty="0" err="1">
                <a:ea typeface="Times New Roman" panose="02020603050405020304" pitchFamily="18" charset="0"/>
              </a:rPr>
              <a:t>fazem</a:t>
            </a:r>
            <a:r>
              <a:rPr lang="en-US" dirty="0">
                <a:ea typeface="Times New Roman" panose="02020603050405020304" pitchFamily="18" charset="0"/>
              </a:rPr>
              <a:t> parte da </a:t>
            </a:r>
            <a:r>
              <a:rPr lang="en-US" dirty="0" err="1">
                <a:ea typeface="Times New Roman" panose="02020603050405020304" pitchFamily="18" charset="0"/>
              </a:rPr>
              <a:t>equação</a:t>
            </a:r>
            <a:r>
              <a:rPr lang="en-US" dirty="0">
                <a:ea typeface="Times New Roman" panose="02020603050405020304" pitchFamily="18" charset="0"/>
              </a:rPr>
              <a:t>. </a:t>
            </a:r>
            <a:r>
              <a:rPr lang="en-US" dirty="0" err="1">
                <a:ea typeface="Times New Roman" panose="02020603050405020304" pitchFamily="18" charset="0"/>
              </a:rPr>
              <a:t>Assim</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as </a:t>
            </a:r>
            <a:r>
              <a:rPr lang="en-US" dirty="0" err="1">
                <a:ea typeface="Times New Roman" panose="02020603050405020304" pitchFamily="18" charset="0"/>
              </a:rPr>
              <a:t>hipotecas</a:t>
            </a:r>
            <a:r>
              <a:rPr lang="en-US" dirty="0">
                <a:ea typeface="Times New Roman" panose="02020603050405020304" pitchFamily="18" charset="0"/>
              </a:rPr>
              <a:t>, a </a:t>
            </a:r>
            <a:r>
              <a:rPr lang="en-US" dirty="0" err="1">
                <a:ea typeface="Times New Roman" panose="02020603050405020304" pitchFamily="18" charset="0"/>
              </a:rPr>
              <a:t>maioria</a:t>
            </a:r>
            <a:r>
              <a:rPr lang="en-US" dirty="0">
                <a:ea typeface="Times New Roman" panose="02020603050405020304" pitchFamily="18" charset="0"/>
              </a:rPr>
              <a:t> dos </a:t>
            </a:r>
            <a:r>
              <a:rPr lang="en-US" dirty="0" err="1">
                <a:ea typeface="Times New Roman" panose="02020603050405020304" pitchFamily="18" charset="0"/>
              </a:rPr>
              <a:t>pedidos</a:t>
            </a:r>
            <a:r>
              <a:rPr lang="en-US" dirty="0">
                <a:ea typeface="Times New Roman" panose="02020603050405020304" pitchFamily="18" charset="0"/>
              </a:rPr>
              <a:t> de </a:t>
            </a:r>
            <a:r>
              <a:rPr lang="en-US" dirty="0" err="1">
                <a:ea typeface="Times New Roman" panose="02020603050405020304" pitchFamily="18" charset="0"/>
              </a:rPr>
              <a:t>empréstimos</a:t>
            </a:r>
            <a:r>
              <a:rPr lang="en-US" dirty="0">
                <a:ea typeface="Times New Roman" panose="02020603050405020304" pitchFamily="18" charset="0"/>
              </a:rPr>
              <a:t> </a:t>
            </a:r>
            <a:r>
              <a:rPr lang="en-US" dirty="0" err="1">
                <a:ea typeface="Times New Roman" panose="02020603050405020304" pitchFamily="18" charset="0"/>
              </a:rPr>
              <a:t>DeFi</a:t>
            </a:r>
            <a:r>
              <a:rPr lang="en-US" dirty="0">
                <a:ea typeface="Times New Roman" panose="02020603050405020304" pitchFamily="18" charset="0"/>
              </a:rPr>
              <a:t> </a:t>
            </a:r>
            <a:r>
              <a:rPr lang="en-US" dirty="0" err="1">
                <a:ea typeface="Times New Roman" panose="02020603050405020304" pitchFamily="18" charset="0"/>
              </a:rPr>
              <a:t>exigirá</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mutuários</a:t>
            </a:r>
            <a:r>
              <a:rPr lang="en-US" dirty="0">
                <a:ea typeface="Times New Roman" panose="02020603050405020304" pitchFamily="18" charset="0"/>
              </a:rPr>
              <a:t> </a:t>
            </a:r>
            <a:r>
              <a:rPr lang="en-US" dirty="0" err="1">
                <a:ea typeface="Times New Roman" panose="02020603050405020304" pitchFamily="18" charset="0"/>
              </a:rPr>
              <a:t>garantam</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empréstimos</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um </a:t>
            </a:r>
            <a:r>
              <a:rPr lang="en-US" dirty="0" err="1">
                <a:ea typeface="Times New Roman" panose="02020603050405020304" pitchFamily="18" charset="0"/>
              </a:rPr>
              <a:t>incentivo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responsabilizá</a:t>
            </a:r>
            <a:r>
              <a:rPr lang="en-US" dirty="0">
                <a:ea typeface="Times New Roman" panose="02020603050405020304" pitchFamily="18" charset="0"/>
              </a:rPr>
              <a:t>-los </a:t>
            </a:r>
            <a:r>
              <a:rPr lang="en-US" dirty="0" err="1">
                <a:ea typeface="Times New Roman" panose="02020603050405020304" pitchFamily="18" charset="0"/>
              </a:rPr>
              <a:t>pelo</a:t>
            </a:r>
            <a:r>
              <a:rPr lang="en-US" dirty="0">
                <a:ea typeface="Times New Roman" panose="02020603050405020304" pitchFamily="18" charset="0"/>
              </a:rPr>
              <a:t> </a:t>
            </a:r>
            <a:r>
              <a:rPr lang="en-US" dirty="0" err="1">
                <a:ea typeface="Times New Roman" panose="02020603050405020304" pitchFamily="18" charset="0"/>
              </a:rPr>
              <a:t>pagamento</a:t>
            </a:r>
            <a:r>
              <a:rPr lang="en-US" dirty="0">
                <a:ea typeface="Times New Roman" panose="02020603050405020304" pitchFamily="18" charset="0"/>
              </a:rPr>
              <a:t> da </a:t>
            </a:r>
            <a:r>
              <a:rPr lang="en-US" dirty="0" err="1">
                <a:ea typeface="Times New Roman" panose="02020603050405020304" pitchFamily="18" charset="0"/>
              </a:rPr>
              <a:t>dívida</a:t>
            </a:r>
            <a:r>
              <a:rPr lang="en-US" dirty="0">
                <a:ea typeface="Times New Roman" panose="02020603050405020304" pitchFamily="18" charset="0"/>
              </a:rPr>
              <a:t>. </a:t>
            </a:r>
            <a:r>
              <a:rPr lang="en-US" dirty="0" err="1">
                <a:ea typeface="Times New Roman" panose="02020603050405020304" pitchFamily="18" charset="0"/>
              </a:rPr>
              <a:t>Embora</a:t>
            </a:r>
            <a:r>
              <a:rPr lang="en-US" dirty="0">
                <a:ea typeface="Times New Roman" panose="02020603050405020304" pitchFamily="18" charset="0"/>
              </a:rPr>
              <a:t> </a:t>
            </a:r>
            <a:r>
              <a:rPr lang="en-US" dirty="0" err="1">
                <a:ea typeface="Times New Roman" panose="02020603050405020304" pitchFamily="18" charset="0"/>
              </a:rPr>
              <a:t>existam</a:t>
            </a:r>
            <a:r>
              <a:rPr lang="en-US" dirty="0">
                <a:ea typeface="Times New Roman" panose="02020603050405020304" pitchFamily="18" charset="0"/>
              </a:rPr>
              <a:t> </a:t>
            </a:r>
            <a:r>
              <a:rPr lang="en-US" dirty="0" err="1">
                <a:ea typeface="Times New Roman" panose="02020603050405020304" pitchFamily="18" charset="0"/>
              </a:rPr>
              <a:t>paralelos</a:t>
            </a:r>
            <a:r>
              <a:rPr lang="en-US" dirty="0">
                <a:ea typeface="Times New Roman" panose="02020603050405020304" pitchFamily="18" charset="0"/>
              </a:rPr>
              <a:t>, a principal </a:t>
            </a:r>
            <a:r>
              <a:rPr lang="en-US" dirty="0" err="1">
                <a:ea typeface="Times New Roman" panose="02020603050405020304" pitchFamily="18" charset="0"/>
              </a:rPr>
              <a:t>diferença</a:t>
            </a:r>
            <a:r>
              <a:rPr lang="en-US" dirty="0">
                <a:ea typeface="Times New Roman" panose="02020603050405020304" pitchFamily="18" charset="0"/>
              </a:rPr>
              <a:t> entre um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hipotecário</a:t>
            </a:r>
            <a:r>
              <a:rPr lang="en-US" dirty="0">
                <a:ea typeface="Times New Roman" panose="02020603050405020304" pitchFamily="18" charset="0"/>
              </a:rPr>
              <a:t> </a:t>
            </a:r>
            <a:r>
              <a:rPr lang="en-US" dirty="0" err="1">
                <a:ea typeface="Times New Roman" panose="02020603050405020304" pitchFamily="18" charset="0"/>
              </a:rPr>
              <a:t>tradicional</a:t>
            </a:r>
            <a:r>
              <a:rPr lang="en-US" dirty="0">
                <a:ea typeface="Times New Roman" panose="02020603050405020304" pitchFamily="18" charset="0"/>
              </a:rPr>
              <a:t> e um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garantido</a:t>
            </a:r>
            <a:r>
              <a:rPr lang="en-US" dirty="0">
                <a:ea typeface="Times New Roman" panose="02020603050405020304" pitchFamily="18" charset="0"/>
              </a:rPr>
              <a:t> no </a:t>
            </a:r>
            <a:r>
              <a:rPr lang="en-US" dirty="0" err="1">
                <a:ea typeface="Times New Roman" panose="02020603050405020304" pitchFamily="18" charset="0"/>
              </a:rPr>
              <a:t>MakerDAO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Compound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ele</a:t>
            </a:r>
            <a:r>
              <a:rPr lang="en-US" dirty="0">
                <a:ea typeface="Times New Roman" panose="02020603050405020304" pitchFamily="18" charset="0"/>
              </a:rPr>
              <a:t> </a:t>
            </a:r>
            <a:r>
              <a:rPr lang="en-US" dirty="0" err="1">
                <a:ea typeface="Times New Roman" panose="02020603050405020304" pitchFamily="18" charset="0"/>
              </a:rPr>
              <a:t>exige</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mutuário</a:t>
            </a:r>
            <a:r>
              <a:rPr lang="en-US" dirty="0">
                <a:ea typeface="Times New Roman" panose="02020603050405020304" pitchFamily="18" charset="0"/>
              </a:rPr>
              <a:t> </a:t>
            </a:r>
            <a:r>
              <a:rPr lang="en-US" dirty="0" err="1">
                <a:ea typeface="Times New Roman" panose="02020603050405020304" pitchFamily="18" charset="0"/>
              </a:rPr>
              <a:t>dê</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garantia</a:t>
            </a:r>
            <a:r>
              <a:rPr lang="en-US" dirty="0">
                <a:ea typeface="Times New Roman" panose="02020603050405020304" pitchFamily="18" charset="0"/>
              </a:rPr>
              <a:t> </a:t>
            </a:r>
            <a:r>
              <a:rPr lang="en-US" dirty="0" err="1">
                <a:ea typeface="Times New Roman" panose="02020603050405020304" pitchFamily="18" charset="0"/>
              </a:rPr>
              <a:t>excessiva</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empréstimo</a:t>
            </a:r>
            <a:r>
              <a:rPr lang="en-US" dirty="0">
                <a:ea typeface="Times New Roman" panose="02020603050405020304" pitchFamily="18" charset="0"/>
              </a:rPr>
              <a:t>.</a:t>
            </a:r>
          </a:p>
          <a:p>
            <a:pPr algn="just" fontAlgn="base"/>
            <a:r>
              <a:rPr lang="en-US" dirty="0">
                <a:effectLst/>
                <a:ea typeface="Times New Roman" panose="02020603050405020304" pitchFamily="18" charset="0"/>
              </a:rPr>
              <a:t> </a:t>
            </a:r>
            <a:endParaRPr lang="x-none" dirty="0">
              <a:effectLst/>
              <a:ea typeface="Times New Roman" panose="02020603050405020304" pitchFamily="18" charset="0"/>
            </a:endParaRPr>
          </a:p>
          <a:p>
            <a:pPr algn="just" fontAlgn="base"/>
            <a:r>
              <a:rPr lang="en-US" dirty="0" err="1">
                <a:ea typeface="Times New Roman" panose="02020603050405020304" pitchFamily="18" charset="0"/>
              </a:rPr>
              <a:t>MakerDAO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um </a:t>
            </a:r>
            <a:r>
              <a:rPr lang="en-US" dirty="0" err="1">
                <a:ea typeface="Times New Roman" panose="02020603050405020304" pitchFamily="18" charset="0"/>
              </a:rPr>
              <a:t>exemplo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um </a:t>
            </a:r>
            <a:r>
              <a:rPr lang="en-US" dirty="0" err="1">
                <a:ea typeface="Times New Roman" panose="02020603050405020304" pitchFamily="18" charset="0"/>
              </a:rPr>
              <a:t>provedor</a:t>
            </a:r>
            <a:r>
              <a:rPr lang="en-US" dirty="0">
                <a:ea typeface="Times New Roman" panose="02020603050405020304" pitchFamily="18" charset="0"/>
              </a:rPr>
              <a:t> de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garantido</a:t>
            </a:r>
            <a:r>
              <a:rPr lang="en-US" dirty="0">
                <a:ea typeface="Times New Roman" panose="02020603050405020304" pitchFamily="18" charset="0"/>
              </a:rPr>
              <a:t>. Como as </a:t>
            </a:r>
            <a:r>
              <a:rPr lang="en-US" dirty="0" err="1">
                <a:ea typeface="Times New Roman" panose="02020603050405020304" pitchFamily="18" charset="0"/>
              </a:rPr>
              <a:t>criptomoedas</a:t>
            </a:r>
            <a:r>
              <a:rPr lang="en-US" dirty="0">
                <a:ea typeface="Times New Roman" panose="02020603050405020304" pitchFamily="18" charset="0"/>
              </a:rPr>
              <a:t> são </a:t>
            </a:r>
            <a:r>
              <a:rPr lang="en-US" dirty="0" err="1">
                <a:ea typeface="Times New Roman" panose="02020603050405020304" pitchFamily="18" charset="0"/>
              </a:rPr>
              <a:t>voláteis</a:t>
            </a:r>
            <a:r>
              <a:rPr lang="en-US" dirty="0">
                <a:ea typeface="Times New Roman" panose="02020603050405020304" pitchFamily="18" charset="0"/>
              </a:rPr>
              <a:t>, a </a:t>
            </a:r>
            <a:r>
              <a:rPr lang="en-US" dirty="0" err="1">
                <a:ea typeface="Times New Roman" panose="02020603050405020304" pitchFamily="18" charset="0"/>
              </a:rPr>
              <a:t>relação</a:t>
            </a:r>
            <a:r>
              <a:rPr lang="en-US" dirty="0">
                <a:ea typeface="Times New Roman" panose="02020603050405020304" pitchFamily="18" charset="0"/>
              </a:rPr>
              <a:t> </a:t>
            </a:r>
            <a:r>
              <a:rPr lang="en-US" dirty="0" err="1">
                <a:ea typeface="Times New Roman" panose="02020603050405020304" pitchFamily="18" charset="0"/>
              </a:rPr>
              <a:t>empréstimo</a:t>
            </a:r>
            <a:r>
              <a:rPr lang="en-US" dirty="0">
                <a:ea typeface="Times New Roman" panose="02020603050405020304" pitchFamily="18" charset="0"/>
              </a:rPr>
              <a:t>-valor (LTV) </a:t>
            </a:r>
            <a:r>
              <a:rPr lang="en-US" dirty="0" err="1">
                <a:ea typeface="Times New Roman" panose="02020603050405020304" pitchFamily="18" charset="0"/>
              </a:rPr>
              <a:t>reflete</a:t>
            </a:r>
            <a:r>
              <a:rPr lang="en-US" dirty="0">
                <a:ea typeface="Times New Roman" panose="02020603050405020304" pitchFamily="18" charset="0"/>
              </a:rPr>
              <a:t> </a:t>
            </a:r>
            <a:r>
              <a:rPr lang="en-US" dirty="0" err="1">
                <a:ea typeface="Times New Roman" panose="02020603050405020304" pitchFamily="18" charset="0"/>
              </a:rPr>
              <a:t>essa</a:t>
            </a:r>
            <a:r>
              <a:rPr lang="en-US" dirty="0">
                <a:ea typeface="Times New Roman" panose="02020603050405020304" pitchFamily="18" charset="0"/>
              </a:rPr>
              <a:t> </a:t>
            </a:r>
            <a:r>
              <a:rPr lang="en-US" dirty="0" err="1">
                <a:ea typeface="Times New Roman" panose="02020603050405020304" pitchFamily="18" charset="0"/>
              </a:rPr>
              <a:t>volatilidade</a:t>
            </a:r>
            <a:r>
              <a:rPr lang="en-US" dirty="0">
                <a:ea typeface="Times New Roman" panose="02020603050405020304" pitchFamily="18" charset="0"/>
              </a:rPr>
              <a:t> (o LTV </a:t>
            </a:r>
            <a:r>
              <a:rPr lang="en-US" dirty="0" err="1">
                <a:ea typeface="Times New Roman" panose="02020603050405020304" pitchFamily="18" charset="0"/>
              </a:rPr>
              <a:t>geralmente</a:t>
            </a:r>
            <a:r>
              <a:rPr lang="en-US" dirty="0">
                <a:ea typeface="Times New Roman" panose="02020603050405020304" pitchFamily="18" charset="0"/>
              </a:rPr>
              <a:t> </a:t>
            </a:r>
            <a:r>
              <a:rPr lang="en-US" dirty="0" err="1">
                <a:ea typeface="Times New Roman" panose="02020603050405020304" pitchFamily="18" charset="0"/>
              </a:rPr>
              <a:t>fica</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torno</a:t>
            </a:r>
            <a:r>
              <a:rPr lang="en-US" dirty="0">
                <a:ea typeface="Times New Roman" panose="02020603050405020304" pitchFamily="18" charset="0"/>
              </a:rPr>
              <a:t> de 50%). </a:t>
            </a:r>
            <a:r>
              <a:rPr lang="en-US" dirty="0" err="1">
                <a:ea typeface="Times New Roman" panose="02020603050405020304" pitchFamily="18" charset="0"/>
              </a:rPr>
              <a:t>Isso</a:t>
            </a:r>
            <a:r>
              <a:rPr lang="en-US" dirty="0">
                <a:ea typeface="Times New Roman" panose="02020603050405020304" pitchFamily="18" charset="0"/>
              </a:rPr>
              <a:t> </a:t>
            </a:r>
            <a:r>
              <a:rPr lang="en-US" dirty="0" err="1">
                <a:ea typeface="Times New Roman" panose="02020603050405020304" pitchFamily="18" charset="0"/>
              </a:rPr>
              <a:t>indica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será</a:t>
            </a:r>
            <a:r>
              <a:rPr lang="en-US" dirty="0">
                <a:ea typeface="Times New Roman" panose="02020603050405020304" pitchFamily="18" charset="0"/>
              </a:rPr>
              <a:t> de </a:t>
            </a:r>
            <a:r>
              <a:rPr lang="en-US" dirty="0" err="1">
                <a:ea typeface="Times New Roman" panose="02020603050405020304" pitchFamily="18" charset="0"/>
              </a:rPr>
              <a:t>apenas</a:t>
            </a:r>
            <a:r>
              <a:rPr lang="en-US" dirty="0">
                <a:ea typeface="Times New Roman" panose="02020603050405020304" pitchFamily="18" charset="0"/>
              </a:rPr>
              <a:t> 50% do valor da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garantia</a:t>
            </a:r>
            <a:r>
              <a:rPr lang="en-US" dirty="0">
                <a:ea typeface="Times New Roman" panose="02020603050405020304" pitchFamily="18" charset="0"/>
              </a:rPr>
              <a:t>. </a:t>
            </a:r>
            <a:r>
              <a:rPr lang="en-US" dirty="0" err="1">
                <a:ea typeface="Times New Roman" panose="02020603050405020304" pitchFamily="18" charset="0"/>
              </a:rPr>
              <a:t>Essa</a:t>
            </a:r>
            <a:r>
              <a:rPr lang="en-US" dirty="0">
                <a:ea typeface="Times New Roman" panose="02020603050405020304" pitchFamily="18" charset="0"/>
              </a:rPr>
              <a:t> </a:t>
            </a:r>
            <a:r>
              <a:rPr lang="en-US" dirty="0" err="1">
                <a:ea typeface="Times New Roman" panose="02020603050405020304" pitchFamily="18" charset="0"/>
              </a:rPr>
              <a:t>discrepância</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o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oferece</a:t>
            </a:r>
            <a:r>
              <a:rPr lang="en-US" dirty="0">
                <a:ea typeface="Times New Roman" panose="02020603050405020304" pitchFamily="18" charset="0"/>
              </a:rPr>
              <a:t> </a:t>
            </a:r>
            <a:r>
              <a:rPr lang="en-US" dirty="0" err="1">
                <a:ea typeface="Times New Roman" panose="02020603050405020304" pitchFamily="18" charset="0"/>
              </a:rPr>
              <a:t>espaço</a:t>
            </a:r>
            <a:r>
              <a:rPr lang="en-US" dirty="0">
                <a:ea typeface="Times New Roman" panose="02020603050405020304" pitchFamily="18" charset="0"/>
              </a:rPr>
              <a:t> de </a:t>
            </a:r>
            <a:r>
              <a:rPr lang="en-US" dirty="0" err="1">
                <a:ea typeface="Times New Roman" panose="02020603050405020304" pitchFamily="18" charset="0"/>
              </a:rPr>
              <a:t>manobra</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valor da </a:t>
            </a:r>
            <a:r>
              <a:rPr lang="en-US" dirty="0" err="1">
                <a:ea typeface="Times New Roman" panose="02020603050405020304" pitchFamily="18" charset="0"/>
              </a:rPr>
              <a:t>garantia</a:t>
            </a:r>
            <a:r>
              <a:rPr lang="en-US" dirty="0">
                <a:ea typeface="Times New Roman" panose="02020603050405020304" pitchFamily="18" charset="0"/>
              </a:rPr>
              <a:t> </a:t>
            </a:r>
            <a:r>
              <a:rPr lang="en-US" dirty="0" err="1">
                <a:ea typeface="Times New Roman" panose="02020603050405020304" pitchFamily="18" charset="0"/>
              </a:rPr>
              <a:t>caso</a:t>
            </a:r>
            <a:r>
              <a:rPr lang="en-US" dirty="0">
                <a:ea typeface="Times New Roman" panose="02020603050405020304" pitchFamily="18" charset="0"/>
              </a:rPr>
              <a:t> </a:t>
            </a:r>
            <a:r>
              <a:rPr lang="en-US" dirty="0" err="1">
                <a:ea typeface="Times New Roman" panose="02020603050405020304" pitchFamily="18" charset="0"/>
              </a:rPr>
              <a:t>ele</a:t>
            </a:r>
            <a:r>
              <a:rPr lang="en-US" dirty="0">
                <a:ea typeface="Times New Roman" panose="02020603050405020304" pitchFamily="18" charset="0"/>
              </a:rPr>
              <a:t> </a:t>
            </a:r>
            <a:r>
              <a:rPr lang="en-US" dirty="0" err="1">
                <a:ea typeface="Times New Roman" panose="02020603050405020304" pitchFamily="18" charset="0"/>
              </a:rPr>
              <a:t>diminua</a:t>
            </a:r>
            <a:r>
              <a:rPr lang="en-US" dirty="0">
                <a:ea typeface="Times New Roman" panose="02020603050405020304" pitchFamily="18" charset="0"/>
              </a:rPr>
              <a:t>. Uma </a:t>
            </a:r>
            <a:r>
              <a:rPr lang="en-US" dirty="0" err="1">
                <a:ea typeface="Times New Roman" panose="02020603050405020304" pitchFamily="18" charset="0"/>
              </a:rPr>
              <a:t>vez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 </a:t>
            </a:r>
            <a:r>
              <a:rPr lang="en-US" dirty="0" err="1">
                <a:ea typeface="Times New Roman" panose="02020603050405020304" pitchFamily="18" charset="0"/>
              </a:rPr>
              <a:t>garantia</a:t>
            </a:r>
            <a:r>
              <a:rPr lang="en-US" dirty="0">
                <a:ea typeface="Times New Roman" panose="02020603050405020304" pitchFamily="18" charset="0"/>
              </a:rPr>
              <a:t> do </a:t>
            </a:r>
            <a:r>
              <a:rPr lang="en-US" dirty="0" err="1">
                <a:ea typeface="Times New Roman" panose="02020603050405020304" pitchFamily="18" charset="0"/>
              </a:rPr>
              <a:t>credor</a:t>
            </a:r>
            <a:r>
              <a:rPr lang="en-US" dirty="0">
                <a:ea typeface="Times New Roman" panose="02020603050405020304" pitchFamily="18" charset="0"/>
              </a:rPr>
              <a:t> </a:t>
            </a:r>
            <a:r>
              <a:rPr lang="en-US" dirty="0" err="1">
                <a:ea typeface="Times New Roman" panose="02020603050405020304" pitchFamily="18" charset="0"/>
              </a:rPr>
              <a:t>fica</a:t>
            </a:r>
            <a:r>
              <a:rPr lang="en-US" dirty="0">
                <a:ea typeface="Times New Roman" panose="02020603050405020304" pitchFamily="18" charset="0"/>
              </a:rPr>
              <a:t> </a:t>
            </a:r>
            <a:r>
              <a:rPr lang="en-US" dirty="0" err="1">
                <a:ea typeface="Times New Roman" panose="02020603050405020304" pitchFamily="18" charset="0"/>
              </a:rPr>
              <a:t>abaixo</a:t>
            </a:r>
            <a:r>
              <a:rPr lang="en-US" dirty="0">
                <a:ea typeface="Times New Roman" panose="02020603050405020304" pitchFamily="18" charset="0"/>
              </a:rPr>
              <a:t> do valor do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de </a:t>
            </a:r>
            <a:r>
              <a:rPr lang="en-US" dirty="0" err="1">
                <a:ea typeface="Times New Roman" panose="02020603050405020304" pitchFamily="18" charset="0"/>
              </a:rPr>
              <a:t>algum</a:t>
            </a:r>
            <a:r>
              <a:rPr lang="en-US" dirty="0">
                <a:ea typeface="Times New Roman" panose="02020603050405020304" pitchFamily="18" charset="0"/>
              </a:rPr>
              <a:t> outro valor </a:t>
            </a:r>
            <a:r>
              <a:rPr lang="en-US" dirty="0" err="1">
                <a:ea typeface="Times New Roman" panose="02020603050405020304" pitchFamily="18" charset="0"/>
              </a:rPr>
              <a:t>determinado</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são </a:t>
            </a:r>
            <a:r>
              <a:rPr lang="en-US" dirty="0" err="1">
                <a:ea typeface="Times New Roman" panose="02020603050405020304" pitchFamily="18" charset="0"/>
              </a:rPr>
              <a:t>automaticamente</a:t>
            </a:r>
            <a:r>
              <a:rPr lang="en-US" dirty="0">
                <a:ea typeface="Times New Roman" panose="02020603050405020304" pitchFamily="18" charset="0"/>
              </a:rPr>
              <a:t> </a:t>
            </a:r>
            <a:r>
              <a:rPr lang="en-US" dirty="0" err="1">
                <a:ea typeface="Times New Roman" panose="02020603050405020304" pitchFamily="18" charset="0"/>
              </a:rPr>
              <a:t>vendidos</a:t>
            </a:r>
            <a:r>
              <a:rPr lang="en-US" dirty="0">
                <a:ea typeface="Times New Roman" panose="02020603050405020304" pitchFamily="18" charset="0"/>
              </a:rPr>
              <a:t>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transferidos</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 </a:t>
            </a:r>
            <a:r>
              <a:rPr lang="en-US" dirty="0" err="1">
                <a:ea typeface="Times New Roman" panose="02020603050405020304" pitchFamily="18" charset="0"/>
              </a:rPr>
              <a:t>credor</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necessário</a:t>
            </a:r>
            <a:r>
              <a:rPr lang="en-US" dirty="0">
                <a:ea typeface="Times New Roman" panose="02020603050405020304" pitchFamily="18" charset="0"/>
              </a:rPr>
              <a:t> </a:t>
            </a:r>
            <a:r>
              <a:rPr lang="en-US" dirty="0" err="1">
                <a:ea typeface="Times New Roman" panose="02020603050405020304" pitchFamily="18" charset="0"/>
              </a:rPr>
              <a:t>completar</a:t>
            </a:r>
            <a:r>
              <a:rPr lang="en-US" dirty="0">
                <a:ea typeface="Times New Roman" panose="02020603050405020304" pitchFamily="18" charset="0"/>
              </a:rPr>
              <a:t> a </a:t>
            </a:r>
            <a:r>
              <a:rPr lang="en-US" dirty="0" err="1">
                <a:ea typeface="Times New Roman" panose="02020603050405020304" pitchFamily="18" charset="0"/>
              </a:rPr>
              <a:t>garantia</a:t>
            </a:r>
            <a:r>
              <a:rPr lang="en-US" dirty="0">
                <a:ea typeface="Times New Roman" panose="02020603050405020304" pitchFamily="18" charset="0"/>
              </a:rPr>
              <a:t> se </a:t>
            </a:r>
            <a:r>
              <a:rPr lang="en-US" dirty="0" err="1">
                <a:ea typeface="Times New Roman" panose="02020603050405020304" pitchFamily="18" charset="0"/>
              </a:rPr>
              <a:t>houver</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mudança</a:t>
            </a:r>
            <a:r>
              <a:rPr lang="en-US" dirty="0">
                <a:ea typeface="Times New Roman" panose="02020603050405020304" pitchFamily="18" charset="0"/>
              </a:rPr>
              <a:t> de </a:t>
            </a:r>
            <a:r>
              <a:rPr lang="en-US" dirty="0" err="1">
                <a:ea typeface="Times New Roman" panose="02020603050405020304" pitchFamily="18" charset="0"/>
              </a:rPr>
              <a:t>preço</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a:t>
            </a:r>
            <a:r>
              <a:rPr lang="en-US" dirty="0" err="1">
                <a:ea typeface="Times New Roman" panose="02020603050405020304" pitchFamily="18" charset="0"/>
              </a:rPr>
              <a:t>evitar</a:t>
            </a:r>
            <a:r>
              <a:rPr lang="en-US" dirty="0">
                <a:ea typeface="Times New Roman" panose="02020603050405020304" pitchFamily="18" charset="0"/>
              </a:rPr>
              <a:t> a </a:t>
            </a:r>
            <a:r>
              <a:rPr lang="en-US" dirty="0" err="1">
                <a:ea typeface="Times New Roman" panose="02020603050405020304" pitchFamily="18" charset="0"/>
              </a:rPr>
              <a:t>liquidação</a:t>
            </a:r>
            <a:r>
              <a:rPr lang="en-US" dirty="0">
                <a:ea typeface="Times New Roman" panose="02020603050405020304" pitchFamily="18" charset="0"/>
              </a:rPr>
              <a:t>. Se o </a:t>
            </a:r>
            <a:r>
              <a:rPr lang="en-US" dirty="0" err="1">
                <a:ea typeface="Times New Roman" panose="02020603050405020304" pitchFamily="18" charset="0"/>
              </a:rPr>
              <a:t>índice</a:t>
            </a:r>
            <a:r>
              <a:rPr lang="en-US" dirty="0">
                <a:ea typeface="Times New Roman" panose="02020603050405020304" pitchFamily="18" charset="0"/>
              </a:rPr>
              <a:t> LTF </a:t>
            </a:r>
            <a:r>
              <a:rPr lang="en-US" dirty="0" err="1">
                <a:ea typeface="Times New Roman" panose="02020603050405020304" pitchFamily="18" charset="0"/>
              </a:rPr>
              <a:t>ficar</a:t>
            </a:r>
            <a:r>
              <a:rPr lang="en-US" dirty="0">
                <a:ea typeface="Times New Roman" panose="02020603050405020304" pitchFamily="18" charset="0"/>
              </a:rPr>
              <a:t> </a:t>
            </a:r>
            <a:r>
              <a:rPr lang="en-US" dirty="0" err="1">
                <a:ea typeface="Times New Roman" panose="02020603050405020304" pitchFamily="18" charset="0"/>
              </a:rPr>
              <a:t>muito</a:t>
            </a:r>
            <a:r>
              <a:rPr lang="en-US" dirty="0">
                <a:ea typeface="Times New Roman" panose="02020603050405020304" pitchFamily="18" charset="0"/>
              </a:rPr>
              <a:t> alto, </a:t>
            </a:r>
            <a:r>
              <a:rPr lang="en-US" dirty="0" err="1">
                <a:ea typeface="Times New Roman" panose="02020603050405020304" pitchFamily="18" charset="0"/>
              </a:rPr>
              <a:t>há</a:t>
            </a:r>
            <a:r>
              <a:rPr lang="en-US" dirty="0">
                <a:ea typeface="Times New Roman" panose="02020603050405020304" pitchFamily="18" charset="0"/>
              </a:rPr>
              <a:t> </a:t>
            </a:r>
            <a:r>
              <a:rPr lang="en-US" dirty="0" err="1">
                <a:ea typeface="Times New Roman" panose="02020603050405020304" pitchFamily="18" charset="0"/>
              </a:rPr>
              <a:t>taxas</a:t>
            </a:r>
            <a:r>
              <a:rPr lang="en-US" dirty="0">
                <a:ea typeface="Times New Roman" panose="02020603050405020304" pitchFamily="18" charset="0"/>
              </a:rPr>
              <a:t> a </a:t>
            </a:r>
            <a:r>
              <a:rPr lang="en-US" dirty="0" err="1">
                <a:ea typeface="Times New Roman" panose="02020603050405020304" pitchFamily="18" charset="0"/>
              </a:rPr>
              <a:t>serem</a:t>
            </a:r>
            <a:r>
              <a:rPr lang="en-US" dirty="0">
                <a:ea typeface="Times New Roman" panose="02020603050405020304" pitchFamily="18" charset="0"/>
              </a:rPr>
              <a:t> </a:t>
            </a:r>
            <a:r>
              <a:rPr lang="en-US" dirty="0" err="1">
                <a:ea typeface="Times New Roman" panose="02020603050405020304" pitchFamily="18" charset="0"/>
              </a:rPr>
              <a:t>pagas</a:t>
            </a:r>
            <a:r>
              <a:rPr lang="en-US" dirty="0">
                <a:ea typeface="Times New Roman" panose="02020603050405020304" pitchFamily="18" charset="0"/>
              </a:rPr>
              <a:t>. </a:t>
            </a:r>
            <a:r>
              <a:rPr lang="en-US" dirty="0" err="1">
                <a:ea typeface="Times New Roman" panose="02020603050405020304" pitchFamily="18" charset="0"/>
              </a:rPr>
              <a:t>Esse</a:t>
            </a:r>
            <a:r>
              <a:rPr lang="en-US" dirty="0">
                <a:ea typeface="Times New Roman" panose="02020603050405020304" pitchFamily="18" charset="0"/>
              </a:rPr>
              <a:t> </a:t>
            </a:r>
            <a:r>
              <a:rPr lang="en-US" dirty="0" err="1">
                <a:ea typeface="Times New Roman" panose="02020603050405020304" pitchFamily="18" charset="0"/>
              </a:rPr>
              <a:t>monitoramento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feito</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um </a:t>
            </a:r>
            <a:r>
              <a:rPr lang="en-US" dirty="0" err="1">
                <a:ea typeface="Times New Roman" panose="02020603050405020304" pitchFamily="18" charset="0"/>
              </a:rPr>
              <a:t>contrato</a:t>
            </a:r>
            <a:r>
              <a:rPr lang="en-US" dirty="0">
                <a:ea typeface="Times New Roman" panose="02020603050405020304" pitchFamily="18" charset="0"/>
              </a:rPr>
              <a:t> </a:t>
            </a:r>
            <a:r>
              <a:rPr lang="en-US" dirty="0" err="1">
                <a:ea typeface="Times New Roman" panose="02020603050405020304" pitchFamily="18" charset="0"/>
              </a:rPr>
              <a:t>inteligente</a:t>
            </a:r>
            <a:r>
              <a:rPr lang="en-US" dirty="0">
                <a:ea typeface="Times New Roman" panose="02020603050405020304" pitchFamily="18" charset="0"/>
              </a:rPr>
              <a:t>. </a:t>
            </a:r>
            <a:r>
              <a:rPr lang="en-US" dirty="0" err="1">
                <a:ea typeface="Times New Roman" panose="02020603050405020304" pitchFamily="18" charset="0"/>
              </a:rPr>
              <a:t>Quando</a:t>
            </a:r>
            <a:r>
              <a:rPr lang="en-US" dirty="0">
                <a:ea typeface="Times New Roman" panose="02020603050405020304" pitchFamily="18" charset="0"/>
              </a:rPr>
              <a:t> o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reembolsado</a:t>
            </a:r>
            <a:r>
              <a:rPr lang="en-US" dirty="0">
                <a:ea typeface="Times New Roman" panose="02020603050405020304" pitchFamily="18" charset="0"/>
              </a:rPr>
              <a:t> (</a:t>
            </a:r>
            <a:r>
              <a:rPr lang="en-US" dirty="0" err="1">
                <a:ea typeface="Times New Roman" panose="02020603050405020304" pitchFamily="18" charset="0"/>
              </a:rPr>
              <a:t>acrescido</a:t>
            </a:r>
            <a:r>
              <a:rPr lang="en-US" dirty="0">
                <a:ea typeface="Times New Roman" panose="02020603050405020304" pitchFamily="18" charset="0"/>
              </a:rPr>
              <a:t> de </a:t>
            </a:r>
            <a:r>
              <a:rPr lang="en-US" dirty="0" err="1">
                <a:ea typeface="Times New Roman" panose="02020603050405020304" pitchFamily="18" charset="0"/>
              </a:rPr>
              <a:t>juros</a:t>
            </a:r>
            <a:r>
              <a:rPr lang="en-US" dirty="0">
                <a:ea typeface="Times New Roman" panose="02020603050405020304" pitchFamily="18" charset="0"/>
              </a:rPr>
              <a:t>), o </a:t>
            </a:r>
            <a:r>
              <a:rPr lang="en-US" dirty="0" err="1">
                <a:ea typeface="Times New Roman" panose="02020603050405020304" pitchFamily="18" charset="0"/>
              </a:rPr>
              <a:t>credor</a:t>
            </a:r>
            <a:r>
              <a:rPr lang="en-US" dirty="0">
                <a:ea typeface="Times New Roman" panose="02020603050405020304" pitchFamily="18" charset="0"/>
              </a:rPr>
              <a:t> </a:t>
            </a:r>
            <a:r>
              <a:rPr lang="en-US" dirty="0" err="1">
                <a:ea typeface="Times New Roman" panose="02020603050405020304" pitchFamily="18" charset="0"/>
              </a:rPr>
              <a:t>recupera</a:t>
            </a:r>
            <a:r>
              <a:rPr lang="en-US" dirty="0">
                <a:ea typeface="Times New Roman" panose="02020603050405020304" pitchFamily="18" charset="0"/>
              </a:rPr>
              <a:t>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garantia</a:t>
            </a:r>
            <a:r>
              <a:rPr lang="en-US" dirty="0">
                <a:ea typeface="Times New Roman" panose="02020603050405020304" pitchFamily="18" charset="0"/>
              </a:rPr>
              <a:t>.</a:t>
            </a:r>
          </a:p>
          <a:p>
            <a:pPr algn="just" fontAlgn="base"/>
            <a:endParaRPr lang="en-US" dirty="0">
              <a:ea typeface="Times New Roman" panose="02020603050405020304" pitchFamily="18" charset="0"/>
            </a:endParaRPr>
          </a:p>
          <a:p>
            <a:pPr algn="just" fontAlgn="base"/>
            <a:r>
              <a:rPr lang="en-US" dirty="0" err="1">
                <a:solidFill>
                  <a:srgbClr val="F79037"/>
                </a:solidFill>
                <a:effectLst/>
                <a:ea typeface="Times New Roman" panose="02020603050405020304" pitchFamily="18" charset="0"/>
              </a:rPr>
              <a:t>Exemplo</a:t>
            </a:r>
            <a:endParaRPr lang="en-US" dirty="0">
              <a:solidFill>
                <a:srgbClr val="F79037"/>
              </a:solidFill>
              <a:effectLst/>
              <a:ea typeface="Times New Roman" panose="02020603050405020304" pitchFamily="18" charset="0"/>
            </a:endParaRPr>
          </a:p>
          <a:p>
            <a:pPr algn="just" fontAlgn="base"/>
            <a:r>
              <a:rPr lang="en-US" dirty="0">
                <a:ea typeface="Times New Roman" panose="02020603050405020304" pitchFamily="18" charset="0"/>
              </a:rPr>
              <a:t>Um </a:t>
            </a:r>
            <a:r>
              <a:rPr lang="en-US" dirty="0" err="1">
                <a:ea typeface="Times New Roman" panose="02020603050405020304" pitchFamily="18" charset="0"/>
              </a:rPr>
              <a:t>empréstimo</a:t>
            </a:r>
            <a:r>
              <a:rPr lang="en-US" dirty="0">
                <a:ea typeface="Times New Roman" panose="02020603050405020304" pitchFamily="18" charset="0"/>
              </a:rPr>
              <a:t> LTV de 50% de $ 10.000 USDC </a:t>
            </a:r>
            <a:r>
              <a:rPr lang="en-US" dirty="0" err="1">
                <a:ea typeface="Times New Roman" panose="02020603050405020304" pitchFamily="18" charset="0"/>
              </a:rPr>
              <a:t>exigirá</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deposite</a:t>
            </a:r>
            <a:r>
              <a:rPr lang="en-US" dirty="0">
                <a:ea typeface="Times New Roman" panose="02020603050405020304" pitchFamily="18" charset="0"/>
              </a:rPr>
              <a:t> $ 20.000 (USD) de ether (ETH) </a:t>
            </a:r>
            <a:r>
              <a:rPr lang="en-US" dirty="0" err="1">
                <a:ea typeface="Times New Roman" panose="02020603050405020304" pitchFamily="18" charset="0"/>
              </a:rPr>
              <a:t>como</a:t>
            </a:r>
            <a:r>
              <a:rPr lang="en-US" dirty="0">
                <a:ea typeface="Times New Roman" panose="02020603050405020304" pitchFamily="18" charset="0"/>
              </a:rPr>
              <a:t> </a:t>
            </a:r>
            <a:r>
              <a:rPr lang="en-US" dirty="0" err="1">
                <a:ea typeface="Times New Roman" panose="02020603050405020304" pitchFamily="18" charset="0"/>
              </a:rPr>
              <a:t>garantia</a:t>
            </a:r>
            <a:r>
              <a:rPr lang="en-US" dirty="0">
                <a:ea typeface="Times New Roman" panose="02020603050405020304" pitchFamily="18" charset="0"/>
              </a:rPr>
              <a:t>. Se o valor </a:t>
            </a:r>
            <a:r>
              <a:rPr lang="en-US" dirty="0" err="1">
                <a:ea typeface="Times New Roman" panose="02020603050405020304" pitchFamily="18" charset="0"/>
              </a:rPr>
              <a:t>cair</a:t>
            </a:r>
            <a:r>
              <a:rPr lang="en-US" dirty="0">
                <a:ea typeface="Times New Roman" panose="02020603050405020304" pitchFamily="18" charset="0"/>
              </a:rPr>
              <a:t> </a:t>
            </a:r>
            <a:r>
              <a:rPr lang="en-US" dirty="0" err="1">
                <a:ea typeface="Times New Roman" panose="02020603050405020304" pitchFamily="18" charset="0"/>
              </a:rPr>
              <a:t>abaixo</a:t>
            </a:r>
            <a:r>
              <a:rPr lang="en-US" dirty="0">
                <a:ea typeface="Times New Roman" panose="02020603050405020304" pitchFamily="18" charset="0"/>
              </a:rPr>
              <a:t> de $ 20.000, </a:t>
            </a:r>
            <a:r>
              <a:rPr lang="en-US" dirty="0" err="1">
                <a:ea typeface="Times New Roman" panose="02020603050405020304" pitchFamily="18" charset="0"/>
              </a:rPr>
              <a:t>precisará</a:t>
            </a:r>
            <a:r>
              <a:rPr lang="en-US" dirty="0">
                <a:ea typeface="Times New Roman" panose="02020603050405020304" pitchFamily="18" charset="0"/>
              </a:rPr>
              <a:t> de </a:t>
            </a:r>
            <a:r>
              <a:rPr lang="en-US" dirty="0" err="1">
                <a:ea typeface="Times New Roman" panose="02020603050405020304" pitchFamily="18" charset="0"/>
              </a:rPr>
              <a:t>adicionar</a:t>
            </a:r>
            <a:r>
              <a:rPr lang="en-US" dirty="0">
                <a:ea typeface="Times New Roman" panose="02020603050405020304" pitchFamily="18" charset="0"/>
              </a:rPr>
              <a:t> </a:t>
            </a:r>
            <a:r>
              <a:rPr lang="en-US" dirty="0" err="1">
                <a:ea typeface="Times New Roman" panose="02020603050405020304" pitchFamily="18" charset="0"/>
              </a:rPr>
              <a:t>mais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Se </a:t>
            </a:r>
            <a:r>
              <a:rPr lang="en-US" dirty="0" err="1">
                <a:ea typeface="Times New Roman" panose="02020603050405020304" pitchFamily="18" charset="0"/>
              </a:rPr>
              <a:t>cair</a:t>
            </a:r>
            <a:r>
              <a:rPr lang="en-US" dirty="0">
                <a:ea typeface="Times New Roman" panose="02020603050405020304" pitchFamily="18" charset="0"/>
              </a:rPr>
              <a:t> </a:t>
            </a:r>
            <a:r>
              <a:rPr lang="en-US" dirty="0" err="1">
                <a:ea typeface="Times New Roman" panose="02020603050405020304" pitchFamily="18" charset="0"/>
              </a:rPr>
              <a:t>abaixo</a:t>
            </a:r>
            <a:r>
              <a:rPr lang="en-US" dirty="0">
                <a:ea typeface="Times New Roman" panose="02020603050405020304" pitchFamily="18" charset="0"/>
              </a:rPr>
              <a:t> de $ 12.000, </a:t>
            </a:r>
            <a:r>
              <a:rPr lang="en-US" dirty="0" err="1">
                <a:ea typeface="Times New Roman" panose="02020603050405020304" pitchFamily="18" charset="0"/>
              </a:rPr>
              <a:t>será</a:t>
            </a:r>
            <a:r>
              <a:rPr lang="en-US" dirty="0">
                <a:ea typeface="Times New Roman" panose="02020603050405020304" pitchFamily="18" charset="0"/>
              </a:rPr>
              <a:t> </a:t>
            </a:r>
            <a:r>
              <a:rPr lang="en-US" dirty="0" err="1">
                <a:ea typeface="Times New Roman" panose="02020603050405020304" pitchFamily="18" charset="0"/>
              </a:rPr>
              <a:t>liquidado</a:t>
            </a:r>
            <a:r>
              <a:rPr lang="en-US" dirty="0">
                <a:ea typeface="Times New Roman" panose="02020603050405020304" pitchFamily="18" charset="0"/>
              </a:rPr>
              <a:t> e o </a:t>
            </a:r>
            <a:r>
              <a:rPr lang="en-US" dirty="0" err="1">
                <a:ea typeface="Times New Roman" panose="02020603050405020304" pitchFamily="18" charset="0"/>
              </a:rPr>
              <a:t>credor</a:t>
            </a:r>
            <a:r>
              <a:rPr lang="en-US" dirty="0">
                <a:ea typeface="Times New Roman" panose="02020603050405020304" pitchFamily="18" charset="0"/>
              </a:rPr>
              <a:t> </a:t>
            </a:r>
            <a:r>
              <a:rPr lang="en-US" dirty="0" err="1">
                <a:ea typeface="Times New Roman" panose="02020603050405020304" pitchFamily="18" charset="0"/>
              </a:rPr>
              <a:t>receberá</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de </a:t>
            </a:r>
            <a:r>
              <a:rPr lang="en-US" dirty="0" err="1">
                <a:ea typeface="Times New Roman" panose="02020603050405020304" pitchFamily="18" charset="0"/>
              </a:rPr>
              <a:t>volta</a:t>
            </a:r>
            <a:r>
              <a:rPr lang="en-US" dirty="0">
                <a:ea typeface="Times New Roman" panose="02020603050405020304" pitchFamily="18" charset="0"/>
              </a:rPr>
              <a:t>.</a:t>
            </a:r>
          </a:p>
          <a:p>
            <a:pPr algn="just" fontAlgn="base"/>
            <a:r>
              <a:rPr lang="en-US" dirty="0">
                <a:effectLst/>
                <a:ea typeface="Times New Roman" panose="02020603050405020304" pitchFamily="18" charset="0"/>
              </a:rPr>
              <a:t> </a:t>
            </a:r>
          </a:p>
          <a:p>
            <a:pPr algn="just" fontAlgn="base"/>
            <a:r>
              <a:rPr lang="en-US" dirty="0" err="1">
                <a:ea typeface="Times New Roman" panose="02020603050405020304" pitchFamily="18" charset="0"/>
              </a:rPr>
              <a:t>Quando</a:t>
            </a:r>
            <a:r>
              <a:rPr lang="en-US" dirty="0">
                <a:ea typeface="Times New Roman" panose="02020603050405020304" pitchFamily="18" charset="0"/>
              </a:rPr>
              <a:t> </a:t>
            </a:r>
            <a:r>
              <a:rPr lang="en-US" dirty="0" err="1">
                <a:ea typeface="Times New Roman" panose="02020603050405020304" pitchFamily="18" charset="0"/>
              </a:rPr>
              <a:t>alguém</a:t>
            </a:r>
            <a:r>
              <a:rPr lang="en-US" dirty="0">
                <a:ea typeface="Times New Roman" panose="02020603050405020304" pitchFamily="18" charset="0"/>
              </a:rPr>
              <a:t> </a:t>
            </a:r>
            <a:r>
              <a:rPr lang="en-US" dirty="0" err="1">
                <a:ea typeface="Times New Roman" panose="02020603050405020304" pitchFamily="18" charset="0"/>
              </a:rPr>
              <a:t>faz</a:t>
            </a:r>
            <a:r>
              <a:rPr lang="en-US" dirty="0">
                <a:ea typeface="Times New Roman" panose="02020603050405020304" pitchFamily="18" charset="0"/>
              </a:rPr>
              <a:t> um </a:t>
            </a:r>
            <a:r>
              <a:rPr lang="en-US" dirty="0" err="1">
                <a:ea typeface="Times New Roman" panose="02020603050405020304" pitchFamily="18" charset="0"/>
              </a:rPr>
              <a:t>empréstimo</a:t>
            </a:r>
            <a:r>
              <a:rPr lang="en-US" dirty="0">
                <a:ea typeface="Times New Roman" panose="02020603050405020304" pitchFamily="18" charset="0"/>
              </a:rPr>
              <a:t>, </a:t>
            </a:r>
            <a:r>
              <a:rPr lang="en-US" dirty="0" err="1">
                <a:ea typeface="Times New Roman" panose="02020603050405020304" pitchFamily="18" charset="0"/>
              </a:rPr>
              <a:t>provavelmente</a:t>
            </a:r>
            <a:r>
              <a:rPr lang="en-US" dirty="0">
                <a:ea typeface="Times New Roman" panose="02020603050405020304" pitchFamily="18" charset="0"/>
              </a:rPr>
              <a:t> </a:t>
            </a:r>
            <a:r>
              <a:rPr lang="en-US" dirty="0" err="1">
                <a:ea typeface="Times New Roman" panose="02020603050405020304" pitchFamily="18" charset="0"/>
              </a:rPr>
              <a:t>receberá</a:t>
            </a:r>
            <a:r>
              <a:rPr lang="en-US" dirty="0">
                <a:ea typeface="Times New Roman" panose="02020603050405020304" pitchFamily="18" charset="0"/>
              </a:rPr>
              <a:t> </a:t>
            </a:r>
            <a:r>
              <a:rPr lang="en-US" dirty="0" err="1">
                <a:ea typeface="Times New Roman" panose="02020603050405020304" pitchFamily="18" charset="0"/>
              </a:rPr>
              <a:t>stablecoins</a:t>
            </a:r>
            <a:r>
              <a:rPr lang="en-US" dirty="0">
                <a:ea typeface="Times New Roman" panose="02020603050405020304" pitchFamily="18" charset="0"/>
              </a:rPr>
              <a:t> </a:t>
            </a:r>
            <a:r>
              <a:rPr lang="en-US" dirty="0" err="1">
                <a:ea typeface="Times New Roman" panose="02020603050405020304" pitchFamily="18" charset="0"/>
              </a:rPr>
              <a:t>recém-cunhadas</a:t>
            </a:r>
            <a:r>
              <a:rPr lang="en-US" dirty="0">
                <a:ea typeface="Times New Roman" panose="02020603050405020304" pitchFamily="18" charset="0"/>
              </a:rPr>
              <a:t> (</a:t>
            </a:r>
            <a:r>
              <a:rPr lang="en-US" dirty="0" err="1">
                <a:ea typeface="Times New Roman" panose="02020603050405020304" pitchFamily="18" charset="0"/>
              </a:rPr>
              <a:t>como</a:t>
            </a:r>
            <a:r>
              <a:rPr lang="en-US" dirty="0">
                <a:ea typeface="Times New Roman" panose="02020603050405020304" pitchFamily="18" charset="0"/>
              </a:rPr>
              <a:t> DAI) </a:t>
            </a:r>
            <a:r>
              <a:rPr lang="en-US" dirty="0" err="1">
                <a:ea typeface="Times New Roman" panose="02020603050405020304" pitchFamily="18" charset="0"/>
              </a:rPr>
              <a:t>ou</a:t>
            </a:r>
            <a:r>
              <a:rPr lang="en-US" dirty="0">
                <a:ea typeface="Times New Roman" panose="02020603050405020304" pitchFamily="18" charset="0"/>
              </a:rPr>
              <a:t> </a:t>
            </a:r>
            <a:r>
              <a:rPr lang="en-US" dirty="0" err="1">
                <a:ea typeface="Times New Roman" panose="02020603050405020304" pitchFamily="18" charset="0"/>
              </a:rPr>
              <a:t>criptomoeda</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alguém</a:t>
            </a:r>
            <a:r>
              <a:rPr lang="en-US" dirty="0">
                <a:ea typeface="Times New Roman" panose="02020603050405020304" pitchFamily="18" charset="0"/>
              </a:rPr>
              <a:t> </a:t>
            </a:r>
            <a:r>
              <a:rPr lang="en-US" dirty="0" err="1">
                <a:ea typeface="Times New Roman" panose="02020603050405020304" pitchFamily="18" charset="0"/>
              </a:rPr>
              <a:t>emprestou</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credores</a:t>
            </a:r>
            <a:r>
              <a:rPr lang="en-US" dirty="0">
                <a:ea typeface="Times New Roman" panose="02020603050405020304" pitchFamily="18" charset="0"/>
              </a:rPr>
              <a:t> </a:t>
            </a:r>
            <a:r>
              <a:rPr lang="en-US" dirty="0" err="1">
                <a:ea typeface="Times New Roman" panose="02020603050405020304" pitchFamily="18" charset="0"/>
              </a:rPr>
              <a:t>depositarão</a:t>
            </a:r>
            <a:r>
              <a:rPr lang="en-US" dirty="0">
                <a:ea typeface="Times New Roman" panose="02020603050405020304" pitchFamily="18" charset="0"/>
              </a:rPr>
              <a:t> </a:t>
            </a:r>
            <a:r>
              <a:rPr lang="en-US" dirty="0" err="1">
                <a:ea typeface="Times New Roman" panose="02020603050405020304" pitchFamily="18" charset="0"/>
              </a:rPr>
              <a:t>ativos</a:t>
            </a:r>
            <a:r>
              <a:rPr lang="en-US" dirty="0">
                <a:ea typeface="Times New Roman" panose="02020603050405020304" pitchFamily="18" charset="0"/>
              </a:rPr>
              <a:t> </a:t>
            </a:r>
            <a:r>
              <a:rPr lang="en-US" dirty="0" err="1">
                <a:ea typeface="Times New Roman" panose="02020603050405020304" pitchFamily="18" charset="0"/>
              </a:rPr>
              <a:t>num</a:t>
            </a:r>
            <a:r>
              <a:rPr lang="en-US" dirty="0">
                <a:ea typeface="Times New Roman" panose="02020603050405020304" pitchFamily="18" charset="0"/>
              </a:rPr>
              <a:t> </a:t>
            </a:r>
            <a:r>
              <a:rPr lang="en-US" dirty="0" err="1">
                <a:ea typeface="Times New Roman" panose="02020603050405020304" pitchFamily="18" charset="0"/>
              </a:rPr>
              <a:t>contrato</a:t>
            </a:r>
            <a:r>
              <a:rPr lang="en-US" dirty="0">
                <a:ea typeface="Times New Roman" panose="02020603050405020304" pitchFamily="18" charset="0"/>
              </a:rPr>
              <a:t> </a:t>
            </a:r>
            <a:r>
              <a:rPr lang="en-US" dirty="0" err="1">
                <a:ea typeface="Times New Roman" panose="02020603050405020304" pitchFamily="18" charset="0"/>
              </a:rPr>
              <a:t>inteligente</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também</a:t>
            </a:r>
            <a:r>
              <a:rPr lang="en-US" dirty="0">
                <a:ea typeface="Times New Roman" panose="02020603050405020304" pitchFamily="18" charset="0"/>
              </a:rPr>
              <a:t> </a:t>
            </a:r>
            <a:r>
              <a:rPr lang="en-US" dirty="0" err="1">
                <a:ea typeface="Times New Roman" panose="02020603050405020304" pitchFamily="18" charset="0"/>
              </a:rPr>
              <a:t>pode</a:t>
            </a:r>
            <a:r>
              <a:rPr lang="en-US" dirty="0">
                <a:ea typeface="Times New Roman" panose="02020603050405020304" pitchFamily="18" charset="0"/>
              </a:rPr>
              <a:t> </a:t>
            </a:r>
            <a:r>
              <a:rPr lang="en-US" dirty="0" err="1">
                <a:ea typeface="Times New Roman" panose="02020603050405020304" pitchFamily="18" charset="0"/>
              </a:rPr>
              <a:t>bloquear</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um </a:t>
            </a:r>
            <a:r>
              <a:rPr lang="en-US" dirty="0" err="1">
                <a:ea typeface="Times New Roman" panose="02020603050405020304" pitchFamily="18" charset="0"/>
              </a:rPr>
              <a:t>período</a:t>
            </a:r>
            <a:r>
              <a:rPr lang="en-US" dirty="0">
                <a:ea typeface="Times New Roman" panose="02020603050405020304" pitchFamily="18" charset="0"/>
              </a:rPr>
              <a:t> </a:t>
            </a:r>
            <a:r>
              <a:rPr lang="en-US" dirty="0" err="1">
                <a:ea typeface="Times New Roman" panose="02020603050405020304" pitchFamily="18" charset="0"/>
              </a:rPr>
              <a:t>específico</a:t>
            </a:r>
            <a:r>
              <a:rPr lang="en-US" dirty="0">
                <a:ea typeface="Times New Roman" panose="02020603050405020304" pitchFamily="18" charset="0"/>
              </a:rPr>
              <a:t>. Uma </a:t>
            </a:r>
            <a:r>
              <a:rPr lang="en-US" dirty="0" err="1">
                <a:ea typeface="Times New Roman" panose="02020603050405020304" pitchFamily="18" charset="0"/>
              </a:rPr>
              <a:t>vez</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o </a:t>
            </a:r>
            <a:r>
              <a:rPr lang="en-US" dirty="0" err="1">
                <a:ea typeface="Times New Roman" panose="02020603050405020304" pitchFamily="18" charset="0"/>
              </a:rPr>
              <a:t>mutuário</a:t>
            </a:r>
            <a:r>
              <a:rPr lang="en-US" dirty="0">
                <a:ea typeface="Times New Roman" panose="02020603050405020304" pitchFamily="18" charset="0"/>
              </a:rPr>
              <a:t> </a:t>
            </a:r>
            <a:r>
              <a:rPr lang="en-US" dirty="0" err="1">
                <a:ea typeface="Times New Roman" panose="02020603050405020304" pitchFamily="18" charset="0"/>
              </a:rPr>
              <a:t>recebe</a:t>
            </a:r>
            <a:r>
              <a:rPr lang="en-US" dirty="0">
                <a:ea typeface="Times New Roman" panose="02020603050405020304" pitchFamily="18" charset="0"/>
              </a:rPr>
              <a:t> </a:t>
            </a:r>
            <a:r>
              <a:rPr lang="en-US" dirty="0" err="1">
                <a:ea typeface="Times New Roman" panose="02020603050405020304" pitchFamily="18" charset="0"/>
              </a:rPr>
              <a:t>os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a:t>
            </a:r>
            <a:r>
              <a:rPr lang="en-US" dirty="0" err="1">
                <a:ea typeface="Times New Roman" panose="02020603050405020304" pitchFamily="18" charset="0"/>
              </a:rPr>
              <a:t>eles</a:t>
            </a:r>
            <a:r>
              <a:rPr lang="en-US" dirty="0">
                <a:ea typeface="Times New Roman" panose="02020603050405020304" pitchFamily="18" charset="0"/>
              </a:rPr>
              <a:t> </a:t>
            </a:r>
            <a:r>
              <a:rPr lang="en-US" dirty="0" err="1">
                <a:ea typeface="Times New Roman" panose="02020603050405020304" pitchFamily="18" charset="0"/>
              </a:rPr>
              <a:t>podem</a:t>
            </a:r>
            <a:r>
              <a:rPr lang="en-US" dirty="0">
                <a:ea typeface="Times New Roman" panose="02020603050405020304" pitchFamily="18" charset="0"/>
              </a:rPr>
              <a:t> </a:t>
            </a:r>
            <a:r>
              <a:rPr lang="en-US" dirty="0" err="1">
                <a:ea typeface="Times New Roman" panose="02020603050405020304" pitchFamily="18" charset="0"/>
              </a:rPr>
              <a:t>utilizá</a:t>
            </a:r>
            <a:r>
              <a:rPr lang="en-US" dirty="0">
                <a:ea typeface="Times New Roman" panose="02020603050405020304" pitchFamily="18" charset="0"/>
              </a:rPr>
              <a:t>-los </a:t>
            </a:r>
            <a:r>
              <a:rPr lang="en-US" dirty="0" err="1">
                <a:ea typeface="Times New Roman" panose="02020603050405020304" pitchFamily="18" charset="0"/>
              </a:rPr>
              <a:t>para</a:t>
            </a:r>
            <a:r>
              <a:rPr lang="en-US" dirty="0">
                <a:ea typeface="Times New Roman" panose="02020603050405020304" pitchFamily="18" charset="0"/>
              </a:rPr>
              <a:t> a </a:t>
            </a:r>
            <a:r>
              <a:rPr lang="en-US" dirty="0" err="1">
                <a:ea typeface="Times New Roman" panose="02020603050405020304" pitchFamily="18" charset="0"/>
              </a:rPr>
              <a:t>sua</a:t>
            </a:r>
            <a:r>
              <a:rPr lang="en-US" dirty="0">
                <a:ea typeface="Times New Roman" panose="02020603050405020304" pitchFamily="18" charset="0"/>
              </a:rPr>
              <a:t> </a:t>
            </a:r>
            <a:r>
              <a:rPr lang="en-US" dirty="0" err="1">
                <a:ea typeface="Times New Roman" panose="02020603050405020304" pitchFamily="18" charset="0"/>
              </a:rPr>
              <a:t>finalidade</a:t>
            </a:r>
            <a:r>
              <a:rPr lang="en-US" dirty="0">
                <a:ea typeface="Times New Roman" panose="02020603050405020304" pitchFamily="18" charset="0"/>
              </a:rPr>
              <a:t>.</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123</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792744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124</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fontAlgn="base"/>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Vantagens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e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desvantagens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dos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empréstimos</a:t>
            </a:r>
            <a:r>
              <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rPr>
              <a:t> </a:t>
            </a:r>
            <a:r>
              <a:rPr lang="en-US" sz="1100" b="1" dirty="0" err="1">
                <a:solidFill>
                  <a:srgbClr val="F79037"/>
                </a:solidFill>
                <a:latin typeface="Calibri" panose="020F0502020204030204" pitchFamily="34" charset="0"/>
                <a:ea typeface="Times New Roman" panose="02020603050405020304" pitchFamily="18" charset="0"/>
                <a:cs typeface="Calibri" panose="020F0502020204030204" pitchFamily="34" charset="0"/>
              </a:rPr>
              <a:t>criptográficos</a:t>
            </a:r>
            <a:endParaRPr lang="en-US" sz="1100" b="1" dirty="0">
              <a:solidFill>
                <a:srgbClr val="F79037"/>
              </a:solidFill>
              <a:latin typeface="Calibri" panose="020F0502020204030204" pitchFamily="34" charset="0"/>
              <a:ea typeface="Times New Roman" panose="02020603050405020304" pitchFamily="18" charset="0"/>
              <a:cs typeface="Calibri" panose="020F0502020204030204" pitchFamily="34" charset="0"/>
            </a:endParaRPr>
          </a:p>
          <a:p>
            <a:pPr algn="just" fontAlgn="base"/>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empréstimos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têm</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sido</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ferramentas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comumente</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usadas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no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espaço</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DeFi</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há</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anos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para</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várias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operações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Nesta</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seção</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verá</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as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vantagens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e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desvantagens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dos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empréstimos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 </a:t>
            </a:r>
            <a:r>
              <a:rPr lang="en-US" sz="1100" dirty="0" err="1">
                <a:solidFill>
                  <a:srgbClr val="1E2329"/>
                </a:solidFill>
                <a:latin typeface="Calibri" panose="020F0502020204030204" pitchFamily="34" charset="0"/>
                <a:ea typeface="Times New Roman" panose="02020603050405020304" pitchFamily="18" charset="0"/>
                <a:cs typeface="Calibri" panose="020F0502020204030204" pitchFamily="34" charset="0"/>
              </a:rPr>
              <a:t>criptográficos</a:t>
            </a:r>
            <a:r>
              <a:rPr lang="en-US" sz="1100" dirty="0">
                <a:solidFill>
                  <a:srgbClr val="1E2329"/>
                </a:solidFill>
                <a:latin typeface="Calibri" panose="020F0502020204030204" pitchFamily="34" charset="0"/>
                <a:ea typeface="Times New Roman" panose="02020603050405020304" pitchFamily="18" charset="0"/>
                <a:cs typeface="Calibri" panose="020F0502020204030204" pitchFamily="34" charset="0"/>
              </a:rPr>
              <a:t>:</a:t>
            </a:r>
            <a:endParaRPr lang="en-US" sz="1100" dirty="0">
              <a:effectLst/>
              <a:latin typeface="Calibri" panose="020F0502020204030204" pitchFamily="34" charset="0"/>
              <a:ea typeface="Times New Roman" panose="02020603050405020304" pitchFamily="18" charset="0"/>
              <a:cs typeface="Calibri" panose="020F0502020204030204" pitchFamily="34" charset="0"/>
            </a:endParaRPr>
          </a:p>
        </p:txBody>
      </p:sp>
      <p:graphicFrame>
        <p:nvGraphicFramePr>
          <p:cNvPr id="10" name="Table 10">
            <a:extLst>
              <a:ext uri="{FF2B5EF4-FFF2-40B4-BE49-F238E27FC236}">
                <a16:creationId xmlns:a16="http://schemas.microsoft.com/office/drawing/2014/main" id="{E78188CB-D952-003D-EC01-281B2D342AEF}"/>
              </a:ext>
            </a:extLst>
          </p:cNvPr>
          <p:cNvGraphicFramePr>
            <a:graphicFrameLocks noGrp="1"/>
          </p:cNvGraphicFramePr>
          <p:nvPr>
            <p:extLst>
              <p:ext uri="{D42A27DB-BD31-4B8C-83A1-F6EECF244321}">
                <p14:modId xmlns:p14="http://schemas.microsoft.com/office/powerpoint/2010/main" val="3698386366"/>
              </p:ext>
            </p:extLst>
          </p:nvPr>
        </p:nvGraphicFramePr>
        <p:xfrm>
          <a:off x="533117" y="2265457"/>
          <a:ext cx="6596203" cy="6847840"/>
        </p:xfrm>
        <a:graphic>
          <a:graphicData uri="http://schemas.openxmlformats.org/drawingml/2006/table">
            <a:tbl>
              <a:tblPr firstRow="1" bandRow="1">
                <a:tableStyleId>{5C22544A-7EE6-4342-B048-85BDC9FD1C3A}</a:tableStyleId>
              </a:tblPr>
              <a:tblGrid>
                <a:gridCol w="1050554">
                  <a:extLst>
                    <a:ext uri="{9D8B030D-6E8A-4147-A177-3AD203B41FA5}">
                      <a16:colId xmlns:a16="http://schemas.microsoft.com/office/drawing/2014/main" val="3339202448"/>
                    </a:ext>
                  </a:extLst>
                </a:gridCol>
                <a:gridCol w="2242226">
                  <a:extLst>
                    <a:ext uri="{9D8B030D-6E8A-4147-A177-3AD203B41FA5}">
                      <a16:colId xmlns:a16="http://schemas.microsoft.com/office/drawing/2014/main" val="2328539397"/>
                    </a:ext>
                  </a:extLst>
                </a:gridCol>
                <a:gridCol w="1213300">
                  <a:extLst>
                    <a:ext uri="{9D8B030D-6E8A-4147-A177-3AD203B41FA5}">
                      <a16:colId xmlns:a16="http://schemas.microsoft.com/office/drawing/2014/main" val="3028193724"/>
                    </a:ext>
                  </a:extLst>
                </a:gridCol>
                <a:gridCol w="2090123">
                  <a:extLst>
                    <a:ext uri="{9D8B030D-6E8A-4147-A177-3AD203B41FA5}">
                      <a16:colId xmlns:a16="http://schemas.microsoft.com/office/drawing/2014/main" val="146109531"/>
                    </a:ext>
                  </a:extLst>
                </a:gridCol>
              </a:tblGrid>
              <a:tr h="370840">
                <a:tc gridSpan="2">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Vantagens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hMerge="1">
                  <a:txBody>
                    <a:bodyPr/>
                    <a:lstStyle/>
                    <a:p>
                      <a:endParaRPr lang="en-GB"/>
                    </a:p>
                  </a:txBody>
                  <a:tcPr>
                    <a:solidFill>
                      <a:srgbClr val="8E2F91"/>
                    </a:solidFill>
                  </a:tcPr>
                </a:tc>
                <a:tc gridSpan="2">
                  <a:txBody>
                    <a:bodyPr/>
                    <a:lstStyle/>
                    <a:p>
                      <a:pPr algn="ctr"/>
                      <a:r>
                        <a:rPr lang="en-GB" sz="1100" b="1" kern="1200" dirty="0" err="1">
                          <a:solidFill>
                            <a:schemeClr val="bg1"/>
                          </a:solidFill>
                          <a:latin typeface="Calibri" panose="020F0502020204030204" pitchFamily="34" charset="0"/>
                          <a:ea typeface="+mn-ea"/>
                          <a:cs typeface="Calibri" panose="020F0502020204030204" pitchFamily="34" charset="0"/>
                        </a:rPr>
                        <a:t>Desvantagens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hMerge="1">
                  <a:txBody>
                    <a:bodyPr/>
                    <a:lstStyle/>
                    <a:p>
                      <a:endParaRPr lang="en-GB"/>
                    </a:p>
                  </a:txBody>
                  <a:tcPr>
                    <a:solidFill>
                      <a:srgbClr val="8E2F91"/>
                    </a:solidFill>
                  </a:tcPr>
                </a:tc>
                <a:extLst>
                  <a:ext uri="{0D108BD9-81ED-4DB2-BD59-A6C34878D82A}">
                    <a16:rowId xmlns:a16="http://schemas.microsoft.com/office/drawing/2014/main" val="317785713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a:solidFill>
                            <a:schemeClr val="bg1"/>
                          </a:solidFill>
                          <a:latin typeface="Calibri" panose="020F0502020204030204" pitchFamily="34" charset="0"/>
                          <a:ea typeface="+mn-ea"/>
                          <a:cs typeface="Calibri" panose="020F0502020204030204" pitchFamily="34" charset="0"/>
                        </a:rPr>
                        <a:t>Capital </a:t>
                      </a:r>
                      <a:r>
                        <a:rPr lang="en-GB" sz="1100" b="1" kern="1200" dirty="0" err="1">
                          <a:solidFill>
                            <a:schemeClr val="bg1"/>
                          </a:solidFill>
                          <a:latin typeface="Calibri" panose="020F0502020204030204" pitchFamily="34" charset="0"/>
                          <a:ea typeface="+mn-ea"/>
                          <a:cs typeface="Calibri" panose="020F0502020204030204" pitchFamily="34" charset="0"/>
                        </a:rPr>
                        <a:t>facilmente</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acessível</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a:txBody>
                    <a:bodyPr/>
                    <a:lstStyle/>
                    <a:p>
                      <a:pPr algn="l"/>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empréstimos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criptográficos</a:t>
                      </a:r>
                      <a:r>
                        <a:rPr lang="en-GB" sz="1100" b="0" kern="1200" dirty="0">
                          <a:solidFill>
                            <a:schemeClr val="bg1"/>
                          </a:solidFill>
                          <a:latin typeface="Calibri" panose="020F0502020204030204" pitchFamily="34" charset="0"/>
                          <a:ea typeface="+mn-ea"/>
                          <a:cs typeface="Calibri" panose="020F0502020204030204" pitchFamily="34" charset="0"/>
                        </a:rPr>
                        <a:t> são </a:t>
                      </a:r>
                      <a:r>
                        <a:rPr lang="en-GB" sz="1100" b="0" kern="1200" dirty="0" err="1">
                          <a:solidFill>
                            <a:schemeClr val="bg1"/>
                          </a:solidFill>
                          <a:latin typeface="Calibri" panose="020F0502020204030204" pitchFamily="34" charset="0"/>
                          <a:ea typeface="+mn-ea"/>
                          <a:cs typeface="Calibri" panose="020F0502020204030204" pitchFamily="34" charset="0"/>
                        </a:rPr>
                        <a:t>concedidos</a:t>
                      </a:r>
                      <a:r>
                        <a:rPr lang="en-GB" sz="1100" b="0" kern="1200" dirty="0">
                          <a:solidFill>
                            <a:schemeClr val="bg1"/>
                          </a:solidFill>
                          <a:latin typeface="Calibri" panose="020F0502020204030204" pitchFamily="34" charset="0"/>
                          <a:ea typeface="+mn-ea"/>
                          <a:cs typeface="Calibri" panose="020F0502020204030204" pitchFamily="34" charset="0"/>
                        </a:rPr>
                        <a:t> a </a:t>
                      </a:r>
                      <a:r>
                        <a:rPr lang="en-GB" sz="1100" b="0" kern="1200" dirty="0" err="1">
                          <a:solidFill>
                            <a:schemeClr val="bg1"/>
                          </a:solidFill>
                          <a:latin typeface="Calibri" panose="020F0502020204030204" pitchFamily="34" charset="0"/>
                          <a:ea typeface="+mn-ea"/>
                          <a:cs typeface="Calibri" panose="020F0502020204030204" pitchFamily="34" charset="0"/>
                        </a:rPr>
                        <a:t>qualquer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pessoa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que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possa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fornecer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garantias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ou</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devolver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fundos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num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empréstimo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rápido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Essa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qualidade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torna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mais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fáceis</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adquirir</a:t>
                      </a:r>
                      <a:r>
                        <a:rPr lang="en-GB" sz="1100" b="0" kern="1200" dirty="0">
                          <a:solidFill>
                            <a:schemeClr val="bg1"/>
                          </a:solidFill>
                          <a:latin typeface="Calibri" panose="020F0502020204030204" pitchFamily="34" charset="0"/>
                          <a:ea typeface="+mn-ea"/>
                          <a:cs typeface="Calibri" panose="020F0502020204030204" pitchFamily="34" charset="0"/>
                        </a:rPr>
                        <a:t> do </a:t>
                      </a:r>
                      <a:r>
                        <a:rPr lang="en-GB" sz="1100" b="0" kern="1200" dirty="0" err="1">
                          <a:solidFill>
                            <a:schemeClr val="bg1"/>
                          </a:solidFill>
                          <a:latin typeface="Calibri" panose="020F0502020204030204" pitchFamily="34" charset="0"/>
                          <a:ea typeface="+mn-ea"/>
                          <a:cs typeface="Calibri" panose="020F0502020204030204" pitchFamily="34" charset="0"/>
                        </a:rPr>
                        <a:t>que</a:t>
                      </a:r>
                      <a:r>
                        <a:rPr lang="en-GB" sz="1100" b="0" kern="1200" dirty="0">
                          <a:solidFill>
                            <a:schemeClr val="bg1"/>
                          </a:solidFill>
                          <a:latin typeface="Calibri" panose="020F0502020204030204" pitchFamily="34" charset="0"/>
                          <a:ea typeface="+mn-ea"/>
                          <a:cs typeface="Calibri" panose="020F0502020204030204" pitchFamily="34" charset="0"/>
                        </a:rPr>
                        <a:t> um </a:t>
                      </a:r>
                      <a:r>
                        <a:rPr lang="en-GB" sz="1100" b="0" kern="1200" dirty="0" err="1">
                          <a:solidFill>
                            <a:schemeClr val="bg1"/>
                          </a:solidFill>
                          <a:latin typeface="Calibri" panose="020F0502020204030204" pitchFamily="34" charset="0"/>
                          <a:ea typeface="+mn-ea"/>
                          <a:cs typeface="Calibri" panose="020F0502020204030204" pitchFamily="34" charset="0"/>
                        </a:rPr>
                        <a:t>empréstimo</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uma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instituição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financeira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tradicional</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não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há</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necessidade</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verificação</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crédito</a:t>
                      </a:r>
                      <a:r>
                        <a:rPr lang="en-GB" sz="1100" b="0" kern="1200" dirty="0">
                          <a:solidFill>
                            <a:schemeClr val="bg1"/>
                          </a:solidFill>
                          <a:latin typeface="Calibri" panose="020F0502020204030204" pitchFamily="34" charset="0"/>
                          <a:ea typeface="+mn-ea"/>
                          <a:cs typeface="Calibri" panose="020F0502020204030204" pitchFamily="34" charset="0"/>
                        </a:rPr>
                        <a:t>.</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a:solidFill>
                            <a:schemeClr val="bg1"/>
                          </a:solidFill>
                          <a:latin typeface="Calibri" panose="020F0502020204030204" pitchFamily="34" charset="0"/>
                          <a:ea typeface="+mn-ea"/>
                          <a:cs typeface="Calibri" panose="020F0502020204030204" pitchFamily="34" charset="0"/>
                        </a:rPr>
                        <a:t>Alto </a:t>
                      </a:r>
                      <a:r>
                        <a:rPr lang="en-GB" sz="1100" b="1" kern="1200" dirty="0" err="1">
                          <a:solidFill>
                            <a:schemeClr val="bg1"/>
                          </a:solidFill>
                          <a:latin typeface="Calibri" panose="020F0502020204030204" pitchFamily="34" charset="0"/>
                          <a:ea typeface="+mn-ea"/>
                          <a:cs typeface="Calibri" panose="020F0502020204030204" pitchFamily="34" charset="0"/>
                        </a:rPr>
                        <a:t>risco</a:t>
                      </a:r>
                      <a:r>
                        <a:rPr lang="en-GB" sz="1100" b="1" kern="1200" dirty="0">
                          <a:solidFill>
                            <a:schemeClr val="bg1"/>
                          </a:solidFill>
                          <a:latin typeface="Calibri" panose="020F0502020204030204" pitchFamily="34" charset="0"/>
                          <a:ea typeface="+mn-ea"/>
                          <a:cs typeface="Calibri" panose="020F0502020204030204" pitchFamily="34" charset="0"/>
                        </a:rPr>
                        <a:t> de </a:t>
                      </a:r>
                      <a:r>
                        <a:rPr lang="en-GB" sz="1100" b="1" kern="1200" dirty="0" err="1">
                          <a:solidFill>
                            <a:schemeClr val="bg1"/>
                          </a:solidFill>
                          <a:latin typeface="Calibri" panose="020F0502020204030204" pitchFamily="34" charset="0"/>
                          <a:ea typeface="+mn-ea"/>
                          <a:cs typeface="Calibri" panose="020F0502020204030204" pitchFamily="34" charset="0"/>
                        </a:rPr>
                        <a:t>liquidação</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l"/>
                      <a:r>
                        <a:rPr lang="en-GB" sz="1100" b="0" kern="1200" dirty="0" err="1">
                          <a:solidFill>
                            <a:schemeClr val="bg1"/>
                          </a:solidFill>
                          <a:latin typeface="Calibri" panose="020F0502020204030204" pitchFamily="34" charset="0"/>
                          <a:ea typeface="+mn-ea"/>
                          <a:cs typeface="Calibri" panose="020F0502020204030204" pitchFamily="34" charset="0"/>
                        </a:rPr>
                        <a:t>Mesmo</a:t>
                      </a:r>
                      <a:r>
                        <a:rPr lang="en-GB" sz="1100" b="0" kern="1200" dirty="0">
                          <a:solidFill>
                            <a:schemeClr val="bg1"/>
                          </a:solidFill>
                          <a:latin typeface="Calibri" panose="020F0502020204030204" pitchFamily="34" charset="0"/>
                          <a:ea typeface="+mn-ea"/>
                          <a:cs typeface="Calibri" panose="020F0502020204030204" pitchFamily="34" charset="0"/>
                        </a:rPr>
                        <a:t> com </a:t>
                      </a:r>
                      <a:r>
                        <a:rPr lang="en-GB" sz="1100" b="0" kern="1200" dirty="0" err="1">
                          <a:solidFill>
                            <a:schemeClr val="bg1"/>
                          </a:solidFill>
                          <a:latin typeface="Calibri" panose="020F0502020204030204" pitchFamily="34" charset="0"/>
                          <a:ea typeface="+mn-ea"/>
                          <a:cs typeface="Calibri" panose="020F0502020204030204" pitchFamily="34" charset="0"/>
                        </a:rPr>
                        <a:t>empréstimos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altamente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colateralizados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preços</a:t>
                      </a:r>
                      <a:r>
                        <a:rPr lang="en-GB" sz="1100" b="0" kern="1200" dirty="0">
                          <a:solidFill>
                            <a:schemeClr val="bg1"/>
                          </a:solidFill>
                          <a:latin typeface="Calibri" panose="020F0502020204030204" pitchFamily="34" charset="0"/>
                          <a:ea typeface="+mn-ea"/>
                          <a:cs typeface="Calibri" panose="020F0502020204030204" pitchFamily="34" charset="0"/>
                        </a:rPr>
                        <a:t> das </a:t>
                      </a:r>
                      <a:r>
                        <a:rPr lang="en-GB" sz="1100" b="0" kern="1200" dirty="0" err="1">
                          <a:solidFill>
                            <a:schemeClr val="bg1"/>
                          </a:solidFill>
                          <a:latin typeface="Calibri" panose="020F0502020204030204" pitchFamily="34" charset="0"/>
                          <a:ea typeface="+mn-ea"/>
                          <a:cs typeface="Calibri" panose="020F0502020204030204" pitchFamily="34" charset="0"/>
                        </a:rPr>
                        <a:t>criptomoedas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podem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cair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repentinamente</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levar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à</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liquidação</a:t>
                      </a:r>
                      <a:r>
                        <a:rPr lang="en-GB" sz="1100" b="0" kern="1200" dirty="0">
                          <a:solidFill>
                            <a:schemeClr val="bg1"/>
                          </a:solidFill>
                          <a:latin typeface="Calibri" panose="020F0502020204030204" pitchFamily="34" charset="0"/>
                          <a:ea typeface="+mn-ea"/>
                          <a:cs typeface="Calibri" panose="020F0502020204030204" pitchFamily="34" charset="0"/>
                        </a:rPr>
                        <a:t>.</a:t>
                      </a:r>
                    </a:p>
                  </a:txBody>
                  <a:tcPr anchor="ctr">
                    <a:solidFill>
                      <a:srgbClr val="F9A835"/>
                    </a:solidFill>
                  </a:tcPr>
                </a:tc>
                <a:extLst>
                  <a:ext uri="{0D108BD9-81ED-4DB2-BD59-A6C34878D82A}">
                    <a16:rowId xmlns:a16="http://schemas.microsoft.com/office/drawing/2014/main" val="1660789428"/>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Contratos</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inteligentes</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gerenciam</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empréstimos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a:txBody>
                    <a:bodyPr/>
                    <a:lstStyle/>
                    <a:p>
                      <a:pPr marL="0" marR="0" indent="0" algn="l" defTabSz="2073036" rtl="0" eaLnBrk="1" fontAlgn="auto" latinLnBrk="0" hangingPunct="1">
                        <a:lnSpc>
                          <a:spcPct val="100000"/>
                        </a:lnSpc>
                        <a:spcBef>
                          <a:spcPts val="0"/>
                        </a:spcBef>
                        <a:spcAft>
                          <a:spcPts val="0"/>
                        </a:spcAft>
                        <a:buClrTx/>
                        <a:buSzTx/>
                        <a:buFontTx/>
                        <a:buNone/>
                        <a:tabLst/>
                        <a:defRPr/>
                      </a:pPr>
                      <a:r>
                        <a:rPr lang="en-GB" sz="1100" b="0" kern="1200" dirty="0">
                          <a:solidFill>
                            <a:schemeClr val="bg1"/>
                          </a:solidFill>
                          <a:latin typeface="Calibri" panose="020F0502020204030204" pitchFamily="34" charset="0"/>
                          <a:ea typeface="+mn-ea"/>
                          <a:cs typeface="Calibri" panose="020F0502020204030204" pitchFamily="34" charset="0"/>
                        </a:rPr>
                        <a:t>Um </a:t>
                      </a:r>
                      <a:r>
                        <a:rPr lang="en-GB" sz="1100" b="0" kern="1200" dirty="0" err="1">
                          <a:solidFill>
                            <a:schemeClr val="bg1"/>
                          </a:solidFill>
                          <a:latin typeface="Calibri" panose="020F0502020204030204" pitchFamily="34" charset="0"/>
                          <a:ea typeface="+mn-ea"/>
                          <a:cs typeface="Calibri" panose="020F0502020204030204" pitchFamily="34" charset="0"/>
                        </a:rPr>
                        <a:t>contrato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inteligente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automatiza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todo</a:t>
                      </a:r>
                      <a:r>
                        <a:rPr lang="en-GB" sz="1100" b="0" kern="1200" dirty="0">
                          <a:solidFill>
                            <a:schemeClr val="bg1"/>
                          </a:solidFill>
                          <a:latin typeface="Calibri" panose="020F0502020204030204" pitchFamily="34" charset="0"/>
                          <a:ea typeface="+mn-ea"/>
                          <a:cs typeface="Calibri" panose="020F0502020204030204" pitchFamily="34" charset="0"/>
                        </a:rPr>
                        <a:t> o </a:t>
                      </a:r>
                      <a:r>
                        <a:rPr lang="en-GB" sz="1100" b="0" kern="1200" dirty="0" err="1">
                          <a:solidFill>
                            <a:schemeClr val="bg1"/>
                          </a:solidFill>
                          <a:latin typeface="Calibri" panose="020F0502020204030204" pitchFamily="34" charset="0"/>
                          <a:ea typeface="+mn-ea"/>
                          <a:cs typeface="Calibri" panose="020F0502020204030204" pitchFamily="34" charset="0"/>
                        </a:rPr>
                        <a:t>processo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tornando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empréstimos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empréstimos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mais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eficientes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escaláveis</a:t>
                      </a:r>
                      <a:r>
                        <a:rPr lang="en-GB" sz="1100" b="0" kern="1200" dirty="0">
                          <a:solidFill>
                            <a:schemeClr val="bg1"/>
                          </a:solidFill>
                          <a:latin typeface="Calibri" panose="020F0502020204030204" pitchFamily="34" charset="0"/>
                          <a:ea typeface="+mn-ea"/>
                          <a:cs typeface="Calibri" panose="020F0502020204030204" pitchFamily="34" charset="0"/>
                        </a:rPr>
                        <a:t>.</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Risco</a:t>
                      </a:r>
                      <a:r>
                        <a:rPr lang="en-GB" sz="1100" b="1" kern="1200" dirty="0">
                          <a:solidFill>
                            <a:schemeClr val="bg1"/>
                          </a:solidFill>
                          <a:latin typeface="Calibri" panose="020F0502020204030204" pitchFamily="34" charset="0"/>
                          <a:ea typeface="+mn-ea"/>
                          <a:cs typeface="Calibri" panose="020F0502020204030204" pitchFamily="34" charset="0"/>
                        </a:rPr>
                        <a:t> de </a:t>
                      </a:r>
                      <a:r>
                        <a:rPr lang="en-GB" sz="1100" b="1" kern="1200" dirty="0" err="1">
                          <a:solidFill>
                            <a:schemeClr val="bg1"/>
                          </a:solidFill>
                          <a:latin typeface="Calibri" panose="020F0502020204030204" pitchFamily="34" charset="0"/>
                          <a:ea typeface="+mn-ea"/>
                          <a:cs typeface="Calibri" panose="020F0502020204030204" pitchFamily="34" charset="0"/>
                        </a:rPr>
                        <a:t>ataque</a:t>
                      </a:r>
                      <a:r>
                        <a:rPr lang="en-GB" sz="1100" b="1" kern="1200" dirty="0">
                          <a:solidFill>
                            <a:schemeClr val="bg1"/>
                          </a:solidFill>
                          <a:latin typeface="Calibri" panose="020F0502020204030204" pitchFamily="34" charset="0"/>
                          <a:ea typeface="+mn-ea"/>
                          <a:cs typeface="Calibri" panose="020F0502020204030204" pitchFamily="34" charset="0"/>
                        </a:rPr>
                        <a:t> de </a:t>
                      </a:r>
                      <a:r>
                        <a:rPr lang="en-GB" sz="1100" b="1" kern="1200" dirty="0" err="1">
                          <a:solidFill>
                            <a:schemeClr val="bg1"/>
                          </a:solidFill>
                          <a:latin typeface="Calibri" panose="020F0502020204030204" pitchFamily="34" charset="0"/>
                          <a:ea typeface="+mn-ea"/>
                          <a:cs typeface="Calibri" panose="020F0502020204030204" pitchFamily="34" charset="0"/>
                        </a:rPr>
                        <a:t>contrato</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inteligente</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l"/>
                      <a:r>
                        <a:rPr lang="en-GB" sz="1100" b="0" kern="1200" dirty="0" err="1">
                          <a:solidFill>
                            <a:schemeClr val="bg1"/>
                          </a:solidFill>
                          <a:latin typeface="Calibri" panose="020F0502020204030204" pitchFamily="34" charset="0"/>
                          <a:ea typeface="+mn-ea"/>
                          <a:cs typeface="Calibri" panose="020F0502020204030204" pitchFamily="34" charset="0"/>
                        </a:rPr>
                        <a:t>Código</a:t>
                      </a:r>
                      <a:r>
                        <a:rPr lang="en-GB" sz="1100" b="0" kern="1200" dirty="0">
                          <a:solidFill>
                            <a:schemeClr val="bg1"/>
                          </a:solidFill>
                          <a:latin typeface="Calibri" panose="020F0502020204030204" pitchFamily="34" charset="0"/>
                          <a:ea typeface="+mn-ea"/>
                          <a:cs typeface="Calibri" panose="020F0502020204030204" pitchFamily="34" charset="0"/>
                        </a:rPr>
                        <a:t> mal </a:t>
                      </a:r>
                      <a:r>
                        <a:rPr lang="en-GB" sz="1100" b="0" kern="1200" dirty="0" err="1">
                          <a:solidFill>
                            <a:schemeClr val="bg1"/>
                          </a:solidFill>
                          <a:latin typeface="Calibri" panose="020F0502020204030204" pitchFamily="34" charset="0"/>
                          <a:ea typeface="+mn-ea"/>
                          <a:cs typeface="Calibri" panose="020F0502020204030204" pitchFamily="34" charset="0"/>
                        </a:rPr>
                        <a:t>escrito</a:t>
                      </a:r>
                      <a:r>
                        <a:rPr lang="en-GB" sz="1100" b="0" kern="1200" dirty="0">
                          <a:solidFill>
                            <a:schemeClr val="bg1"/>
                          </a:solidFill>
                          <a:latin typeface="Calibri" panose="020F0502020204030204" pitchFamily="34" charset="0"/>
                          <a:ea typeface="+mn-ea"/>
                          <a:cs typeface="Calibri" panose="020F0502020204030204" pitchFamily="34" charset="0"/>
                        </a:rPr>
                        <a:t> e exploits de back-door </a:t>
                      </a:r>
                      <a:r>
                        <a:rPr lang="en-GB" sz="1100" b="0" kern="1200" dirty="0" err="1">
                          <a:solidFill>
                            <a:schemeClr val="bg1"/>
                          </a:solidFill>
                          <a:latin typeface="Calibri" panose="020F0502020204030204" pitchFamily="34" charset="0"/>
                          <a:ea typeface="+mn-ea"/>
                          <a:cs typeface="Calibri" panose="020F0502020204030204" pitchFamily="34" charset="0"/>
                        </a:rPr>
                        <a:t>podem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levar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à</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perda</a:t>
                      </a:r>
                      <a:r>
                        <a:rPr lang="en-GB" sz="1100" b="0" kern="1200" dirty="0">
                          <a:solidFill>
                            <a:schemeClr val="bg1"/>
                          </a:solidFill>
                          <a:latin typeface="Calibri" panose="020F0502020204030204" pitchFamily="34" charset="0"/>
                          <a:ea typeface="+mn-ea"/>
                          <a:cs typeface="Calibri" panose="020F0502020204030204" pitchFamily="34" charset="0"/>
                        </a:rPr>
                        <a:t> dos </a:t>
                      </a:r>
                      <a:r>
                        <a:rPr lang="en-GB" sz="1100" b="0" kern="1200" dirty="0" err="1">
                          <a:solidFill>
                            <a:schemeClr val="bg1"/>
                          </a:solidFill>
                          <a:latin typeface="Calibri" panose="020F0502020204030204" pitchFamily="34" charset="0"/>
                          <a:ea typeface="+mn-ea"/>
                          <a:cs typeface="Calibri" panose="020F0502020204030204" pitchFamily="34" charset="0"/>
                        </a:rPr>
                        <a:t>fundos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emprestados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ou</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garantias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Contratos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projetos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inteligentes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podem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ser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alvo</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golpes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ataques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que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podem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resultar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na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perda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parcial</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ou</a:t>
                      </a:r>
                      <a:r>
                        <a:rPr lang="en-GB" sz="1100" b="0" kern="1200" dirty="0">
                          <a:solidFill>
                            <a:schemeClr val="bg1"/>
                          </a:solidFill>
                          <a:latin typeface="Calibri" panose="020F0502020204030204" pitchFamily="34" charset="0"/>
                          <a:ea typeface="+mn-ea"/>
                          <a:cs typeface="Calibri" panose="020F0502020204030204" pitchFamily="34" charset="0"/>
                        </a:rPr>
                        <a:t> total de </a:t>
                      </a:r>
                      <a:r>
                        <a:rPr lang="en-GB" sz="1100" b="0" kern="1200" dirty="0" err="1">
                          <a:solidFill>
                            <a:schemeClr val="bg1"/>
                          </a:solidFill>
                          <a:latin typeface="Calibri" panose="020F0502020204030204" pitchFamily="34" charset="0"/>
                          <a:ea typeface="+mn-ea"/>
                          <a:cs typeface="Calibri" panose="020F0502020204030204" pitchFamily="34" charset="0"/>
                        </a:rPr>
                        <a:t>moedas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bem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como</a:t>
                      </a:r>
                      <a:r>
                        <a:rPr lang="en-GB" sz="1100" b="0" kern="1200" dirty="0">
                          <a:solidFill>
                            <a:schemeClr val="bg1"/>
                          </a:solidFill>
                          <a:latin typeface="Calibri" panose="020F0502020204030204" pitchFamily="34" charset="0"/>
                          <a:ea typeface="+mn-ea"/>
                          <a:cs typeface="Calibri" panose="020F0502020204030204" pitchFamily="34" charset="0"/>
                        </a:rPr>
                        <a:t> no </a:t>
                      </a:r>
                      <a:r>
                        <a:rPr lang="en-GB" sz="1100" b="0" kern="1200" dirty="0" err="1">
                          <a:solidFill>
                            <a:schemeClr val="bg1"/>
                          </a:solidFill>
                          <a:latin typeface="Calibri" panose="020F0502020204030204" pitchFamily="34" charset="0"/>
                          <a:ea typeface="+mn-ea"/>
                          <a:cs typeface="Calibri" panose="020F0502020204030204" pitchFamily="34" charset="0"/>
                        </a:rPr>
                        <a:t>congelamento</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contas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impossibilitando</a:t>
                      </a:r>
                      <a:r>
                        <a:rPr lang="en-GB" sz="1100" b="0" kern="1200" dirty="0">
                          <a:solidFill>
                            <a:schemeClr val="bg1"/>
                          </a:solidFill>
                          <a:latin typeface="Calibri" panose="020F0502020204030204" pitchFamily="34" charset="0"/>
                          <a:ea typeface="+mn-ea"/>
                          <a:cs typeface="Calibri" panose="020F0502020204030204" pitchFamily="34" charset="0"/>
                        </a:rPr>
                        <a:t> a </a:t>
                      </a:r>
                      <a:r>
                        <a:rPr lang="en-GB" sz="1100" b="0" kern="1200" dirty="0" err="1">
                          <a:solidFill>
                            <a:schemeClr val="bg1"/>
                          </a:solidFill>
                          <a:latin typeface="Calibri" panose="020F0502020204030204" pitchFamily="34" charset="0"/>
                          <a:ea typeface="+mn-ea"/>
                          <a:cs typeface="Calibri" panose="020F0502020204030204" pitchFamily="34" charset="0"/>
                        </a:rPr>
                        <a:t>retirada</a:t>
                      </a:r>
                      <a:r>
                        <a:rPr lang="en-GB" sz="1100" b="0" kern="1200" dirty="0">
                          <a:solidFill>
                            <a:schemeClr val="bg1"/>
                          </a:solidFill>
                          <a:latin typeface="Calibri" panose="020F0502020204030204" pitchFamily="34" charset="0"/>
                          <a:ea typeface="+mn-ea"/>
                          <a:cs typeface="Calibri" panose="020F0502020204030204" pitchFamily="34" charset="0"/>
                        </a:rPr>
                        <a:t>.</a:t>
                      </a:r>
                    </a:p>
                  </a:txBody>
                  <a:tcPr anchor="ctr">
                    <a:solidFill>
                      <a:srgbClr val="F9A835"/>
                    </a:solidFill>
                  </a:tcPr>
                </a:tc>
                <a:extLst>
                  <a:ext uri="{0D108BD9-81ED-4DB2-BD59-A6C34878D82A}">
                    <a16:rowId xmlns:a16="http://schemas.microsoft.com/office/drawing/2014/main" val="545940047"/>
                  </a:ext>
                </a:extLst>
              </a:tr>
              <a:tr h="370840">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Investimento</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passivo</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através</a:t>
                      </a:r>
                      <a:r>
                        <a:rPr lang="en-GB" sz="1100" b="1" kern="1200" dirty="0">
                          <a:solidFill>
                            <a:schemeClr val="bg1"/>
                          </a:solidFill>
                          <a:latin typeface="Calibri" panose="020F0502020204030204" pitchFamily="34" charset="0"/>
                          <a:ea typeface="+mn-ea"/>
                          <a:cs typeface="Calibri" panose="020F0502020204030204" pitchFamily="34" charset="0"/>
                        </a:rPr>
                        <a:t> de </a:t>
                      </a:r>
                      <a:r>
                        <a:rPr lang="en-GB" sz="1100" b="1" kern="1200" dirty="0" err="1">
                          <a:solidFill>
                            <a:schemeClr val="bg1"/>
                          </a:solidFill>
                          <a:latin typeface="Calibri" panose="020F0502020204030204" pitchFamily="34" charset="0"/>
                          <a:ea typeface="+mn-ea"/>
                          <a:cs typeface="Calibri" panose="020F0502020204030204" pitchFamily="34" charset="0"/>
                        </a:rPr>
                        <a:t>cofres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8E2F91"/>
                    </a:solidFill>
                  </a:tcPr>
                </a:tc>
                <a:tc>
                  <a:txBody>
                    <a:bodyPr/>
                    <a:lstStyle/>
                    <a:p>
                      <a:pPr algn="l"/>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investidores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podem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colocar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suas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criptomoedas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num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cofre</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ganhar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uma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porcentagem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anual</a:t>
                      </a:r>
                      <a:endParaRPr lang="en-GB" sz="1100" b="0" kern="1200" dirty="0">
                        <a:solidFill>
                          <a:schemeClr val="bg1"/>
                        </a:solidFill>
                        <a:latin typeface="Calibri" panose="020F0502020204030204" pitchFamily="34" charset="0"/>
                        <a:ea typeface="+mn-ea"/>
                        <a:cs typeface="Calibri" panose="020F0502020204030204" pitchFamily="34" charset="0"/>
                      </a:endParaRPr>
                    </a:p>
                    <a:p>
                      <a:pPr algn="l"/>
                      <a:r>
                        <a:rPr lang="en-GB" sz="1100" b="0" kern="1200" dirty="0">
                          <a:solidFill>
                            <a:schemeClr val="bg1"/>
                          </a:solidFill>
                          <a:latin typeface="Calibri" panose="020F0502020204030204" pitchFamily="34" charset="0"/>
                          <a:ea typeface="+mn-ea"/>
                          <a:cs typeface="Calibri" panose="020F0502020204030204" pitchFamily="34" charset="0"/>
                        </a:rPr>
                        <a:t>yield (APY) </a:t>
                      </a:r>
                      <a:r>
                        <a:rPr lang="en-GB" sz="1100" b="0" kern="1200" dirty="0" err="1">
                          <a:solidFill>
                            <a:schemeClr val="bg1"/>
                          </a:solidFill>
                          <a:latin typeface="Calibri" panose="020F0502020204030204" pitchFamily="34" charset="0"/>
                          <a:ea typeface="+mn-ea"/>
                          <a:cs typeface="Calibri" panose="020F0502020204030204" pitchFamily="34" charset="0"/>
                        </a:rPr>
                        <a:t>sem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gerir</a:t>
                      </a:r>
                      <a:r>
                        <a:rPr lang="en-GB" sz="1100" b="0" kern="1200" dirty="0">
                          <a:solidFill>
                            <a:schemeClr val="bg1"/>
                          </a:solidFill>
                          <a:latin typeface="Calibri" panose="020F0502020204030204" pitchFamily="34" charset="0"/>
                          <a:ea typeface="+mn-ea"/>
                          <a:cs typeface="Calibri" panose="020F0502020204030204" pitchFamily="34" charset="0"/>
                        </a:rPr>
                        <a:t> o </a:t>
                      </a:r>
                      <a:r>
                        <a:rPr lang="en-GB" sz="1100" b="0" kern="1200" dirty="0" err="1">
                          <a:solidFill>
                            <a:schemeClr val="bg1"/>
                          </a:solidFill>
                          <a:latin typeface="Calibri" panose="020F0502020204030204" pitchFamily="34" charset="0"/>
                          <a:ea typeface="+mn-ea"/>
                          <a:cs typeface="Calibri" panose="020F0502020204030204" pitchFamily="34" charset="0"/>
                        </a:rPr>
                        <a:t>empréstimo</a:t>
                      </a:r>
                      <a:r>
                        <a:rPr lang="en-GB" sz="1100" b="0" kern="1200" dirty="0">
                          <a:solidFill>
                            <a:schemeClr val="bg1"/>
                          </a:solidFill>
                          <a:latin typeface="Calibri" panose="020F0502020204030204" pitchFamily="34" charset="0"/>
                          <a:ea typeface="+mn-ea"/>
                          <a:cs typeface="Calibri" panose="020F0502020204030204" pitchFamily="34" charset="0"/>
                        </a:rPr>
                        <a:t>.</a:t>
                      </a:r>
                    </a:p>
                  </a:txBody>
                  <a:tcPr anchor="ctr">
                    <a:solidFill>
                      <a:srgbClr val="F9A835"/>
                    </a:solidFill>
                  </a:tcPr>
                </a:tc>
                <a:tc>
                  <a:txBody>
                    <a:bodyPr/>
                    <a:lstStyle/>
                    <a:p>
                      <a:pPr marL="0" marR="0" indent="0" algn="ctr" defTabSz="2073036" rtl="0" eaLnBrk="1" fontAlgn="auto" latinLnBrk="0" hangingPunct="1">
                        <a:lnSpc>
                          <a:spcPct val="100000"/>
                        </a:lnSpc>
                        <a:spcBef>
                          <a:spcPts val="0"/>
                        </a:spcBef>
                        <a:spcAft>
                          <a:spcPts val="0"/>
                        </a:spcAft>
                        <a:buClrTx/>
                        <a:buSzTx/>
                        <a:buFontTx/>
                        <a:buNone/>
                        <a:tabLst/>
                        <a:defRPr/>
                      </a:pPr>
                      <a:r>
                        <a:rPr lang="en-GB" sz="1100" b="1" kern="1200" dirty="0" err="1">
                          <a:solidFill>
                            <a:schemeClr val="bg1"/>
                          </a:solidFill>
                          <a:latin typeface="Calibri" panose="020F0502020204030204" pitchFamily="34" charset="0"/>
                          <a:ea typeface="+mn-ea"/>
                          <a:cs typeface="Calibri" panose="020F0502020204030204" pitchFamily="34" charset="0"/>
                        </a:rPr>
                        <a:t>Risco</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por</a:t>
                      </a:r>
                      <a:r>
                        <a:rPr lang="en-GB" sz="1100" b="1" kern="1200" dirty="0">
                          <a:solidFill>
                            <a:schemeClr val="bg1"/>
                          </a:solidFill>
                          <a:latin typeface="Calibri" panose="020F0502020204030204" pitchFamily="34" charset="0"/>
                          <a:ea typeface="+mn-ea"/>
                          <a:cs typeface="Calibri" panose="020F0502020204030204" pitchFamily="34" charset="0"/>
                        </a:rPr>
                        <a:t> </a:t>
                      </a:r>
                      <a:r>
                        <a:rPr lang="en-GB" sz="1100" b="1" kern="1200" dirty="0" err="1">
                          <a:solidFill>
                            <a:schemeClr val="bg1"/>
                          </a:solidFill>
                          <a:latin typeface="Calibri" panose="020F0502020204030204" pitchFamily="34" charset="0"/>
                          <a:ea typeface="+mn-ea"/>
                          <a:cs typeface="Calibri" panose="020F0502020204030204" pitchFamily="34" charset="0"/>
                        </a:rPr>
                        <a:t>meio</a:t>
                      </a:r>
                      <a:r>
                        <a:rPr lang="en-GB" sz="1100" b="1" kern="1200" dirty="0">
                          <a:solidFill>
                            <a:schemeClr val="bg1"/>
                          </a:solidFill>
                          <a:latin typeface="Calibri" panose="020F0502020204030204" pitchFamily="34" charset="0"/>
                          <a:ea typeface="+mn-ea"/>
                          <a:cs typeface="Calibri" panose="020F0502020204030204" pitchFamily="34" charset="0"/>
                        </a:rPr>
                        <a:t> de </a:t>
                      </a:r>
                      <a:r>
                        <a:rPr lang="en-GB" sz="1100" b="1" kern="1200" dirty="0" err="1">
                          <a:solidFill>
                            <a:schemeClr val="bg1"/>
                          </a:solidFill>
                          <a:latin typeface="Calibri" panose="020F0502020204030204" pitchFamily="34" charset="0"/>
                          <a:ea typeface="+mn-ea"/>
                          <a:cs typeface="Calibri" panose="020F0502020204030204" pitchFamily="34" charset="0"/>
                        </a:rPr>
                        <a:t>empréstimos</a:t>
                      </a:r>
                      <a:r>
                        <a:rPr lang="en-GB" sz="1100" b="1" kern="1200" dirty="0">
                          <a:solidFill>
                            <a:schemeClr val="bg1"/>
                          </a:solidFill>
                          <a:latin typeface="Calibri" panose="020F0502020204030204" pitchFamily="34" charset="0"/>
                          <a:ea typeface="+mn-ea"/>
                          <a:cs typeface="Calibri" panose="020F0502020204030204" pitchFamily="34" charset="0"/>
                        </a:rPr>
                        <a:t> e </a:t>
                      </a:r>
                      <a:r>
                        <a:rPr lang="en-GB" sz="1100" b="1" kern="1200" dirty="0" err="1">
                          <a:solidFill>
                            <a:schemeClr val="bg1"/>
                          </a:solidFill>
                          <a:latin typeface="Calibri" panose="020F0502020204030204" pitchFamily="34" charset="0"/>
                          <a:ea typeface="+mn-ea"/>
                          <a:cs typeface="Calibri" panose="020F0502020204030204" pitchFamily="34" charset="0"/>
                        </a:rPr>
                        <a:t>empréstimos</a:t>
                      </a:r>
                      <a:endParaRPr lang="en-GB" sz="1100" b="1" kern="1200" dirty="0">
                        <a:solidFill>
                          <a:schemeClr val="bg1"/>
                        </a:solidFill>
                        <a:latin typeface="Calibri" panose="020F0502020204030204" pitchFamily="34" charset="0"/>
                        <a:ea typeface="+mn-ea"/>
                        <a:cs typeface="Calibri" panose="020F0502020204030204" pitchFamily="34" charset="0"/>
                      </a:endParaRPr>
                    </a:p>
                  </a:txBody>
                  <a:tcPr anchor="ctr">
                    <a:solidFill>
                      <a:srgbClr val="DD1470"/>
                    </a:solidFill>
                  </a:tcPr>
                </a:tc>
                <a:tc>
                  <a:txBody>
                    <a:bodyPr/>
                    <a:lstStyle/>
                    <a:p>
                      <a:pPr algn="l"/>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riscos</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empréstimos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pedir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emprestado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incluem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riscos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relacionados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à</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entrega</a:t>
                      </a:r>
                      <a:r>
                        <a:rPr lang="en-GB" sz="1100" b="0" kern="1200" dirty="0">
                          <a:solidFill>
                            <a:schemeClr val="bg1"/>
                          </a:solidFill>
                          <a:latin typeface="Calibri" panose="020F0502020204030204" pitchFamily="34" charset="0"/>
                          <a:ea typeface="+mn-ea"/>
                          <a:cs typeface="Calibri" panose="020F0502020204030204" pitchFamily="34" charset="0"/>
                        </a:rPr>
                        <a:t> da </a:t>
                      </a:r>
                      <a:r>
                        <a:rPr lang="en-GB" sz="1100" b="0" kern="1200" dirty="0" err="1">
                          <a:solidFill>
                            <a:schemeClr val="bg1"/>
                          </a:solidFill>
                          <a:latin typeface="Calibri" panose="020F0502020204030204" pitchFamily="34" charset="0"/>
                          <a:ea typeface="+mn-ea"/>
                          <a:cs typeface="Calibri" panose="020F0502020204030204" pitchFamily="34" charset="0"/>
                        </a:rPr>
                        <a:t>custódia</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criptomoedas</a:t>
                      </a:r>
                      <a:r>
                        <a:rPr lang="en-GB" sz="1100" b="0" kern="1200" dirty="0">
                          <a:solidFill>
                            <a:schemeClr val="bg1"/>
                          </a:solidFill>
                          <a:latin typeface="Calibri" panose="020F0502020204030204" pitchFamily="34" charset="0"/>
                          <a:ea typeface="+mn-ea"/>
                          <a:cs typeface="Calibri" panose="020F0502020204030204" pitchFamily="34" charset="0"/>
                        </a:rPr>
                        <a:t>. O </a:t>
                      </a:r>
                      <a:r>
                        <a:rPr lang="en-GB" sz="1100" b="0" kern="1200" dirty="0" err="1">
                          <a:solidFill>
                            <a:schemeClr val="bg1"/>
                          </a:solidFill>
                          <a:latin typeface="Calibri" panose="020F0502020204030204" pitchFamily="34" charset="0"/>
                          <a:ea typeface="+mn-ea"/>
                          <a:cs typeface="Calibri" panose="020F0502020204030204" pitchFamily="34" charset="0"/>
                        </a:rPr>
                        <a:t>que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acontece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nos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quais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cenários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geralmente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faz</a:t>
                      </a:r>
                      <a:r>
                        <a:rPr lang="en-GB" sz="1100" b="0" kern="1200" dirty="0">
                          <a:solidFill>
                            <a:schemeClr val="bg1"/>
                          </a:solidFill>
                          <a:latin typeface="Calibri" panose="020F0502020204030204" pitchFamily="34" charset="0"/>
                          <a:ea typeface="+mn-ea"/>
                          <a:cs typeface="Calibri" panose="020F0502020204030204" pitchFamily="34" charset="0"/>
                        </a:rPr>
                        <a:t> parte dos </a:t>
                      </a:r>
                      <a:r>
                        <a:rPr lang="en-GB" sz="1100" b="0" kern="1200" dirty="0" err="1">
                          <a:solidFill>
                            <a:schemeClr val="bg1"/>
                          </a:solidFill>
                          <a:latin typeface="Calibri" panose="020F0502020204030204" pitchFamily="34" charset="0"/>
                          <a:ea typeface="+mn-ea"/>
                          <a:cs typeface="Calibri" panose="020F0502020204030204" pitchFamily="34" charset="0"/>
                        </a:rPr>
                        <a:t>termos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condições</a:t>
                      </a:r>
                      <a:r>
                        <a:rPr lang="en-GB" sz="1100" b="0" kern="1200" dirty="0">
                          <a:solidFill>
                            <a:schemeClr val="bg1"/>
                          </a:solidFill>
                          <a:latin typeface="Calibri" panose="020F0502020204030204" pitchFamily="34" charset="0"/>
                          <a:ea typeface="+mn-ea"/>
                          <a:cs typeface="Calibri" panose="020F0502020204030204" pitchFamily="34" charset="0"/>
                        </a:rPr>
                        <a:t> do </a:t>
                      </a:r>
                      <a:r>
                        <a:rPr lang="en-GB" sz="1100" b="0" kern="1200" dirty="0" err="1">
                          <a:solidFill>
                            <a:schemeClr val="bg1"/>
                          </a:solidFill>
                          <a:latin typeface="Calibri" panose="020F0502020204030204" pitchFamily="34" charset="0"/>
                          <a:ea typeface="+mn-ea"/>
                          <a:cs typeface="Calibri" panose="020F0502020204030204" pitchFamily="34" charset="0"/>
                        </a:rPr>
                        <a:t>empréstimo</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que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devem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ser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estudados</a:t>
                      </a:r>
                      <a:endParaRPr lang="en-GB" sz="1100" b="0" kern="1200" dirty="0">
                        <a:solidFill>
                          <a:schemeClr val="bg1"/>
                        </a:solidFill>
                        <a:latin typeface="Calibri" panose="020F0502020204030204" pitchFamily="34" charset="0"/>
                        <a:ea typeface="+mn-ea"/>
                        <a:cs typeface="Calibri" panose="020F0502020204030204" pitchFamily="34" charset="0"/>
                      </a:endParaRPr>
                    </a:p>
                    <a:p>
                      <a:pPr algn="l"/>
                      <a:r>
                        <a:rPr lang="en-GB" sz="1100" b="0" kern="1200" dirty="0" err="1">
                          <a:solidFill>
                            <a:schemeClr val="bg1"/>
                          </a:solidFill>
                          <a:latin typeface="Calibri" panose="020F0502020204030204" pitchFamily="34" charset="0"/>
                          <a:ea typeface="+mn-ea"/>
                          <a:cs typeface="Calibri" panose="020F0502020204030204" pitchFamily="34" charset="0"/>
                        </a:rPr>
                        <a:t>em</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profundidade</a:t>
                      </a:r>
                      <a:r>
                        <a:rPr lang="en-GB" sz="1100" b="0" kern="1200" dirty="0">
                          <a:solidFill>
                            <a:schemeClr val="bg1"/>
                          </a:solidFill>
                          <a:latin typeface="Calibri" panose="020F0502020204030204" pitchFamily="34" charset="0"/>
                          <a:ea typeface="+mn-ea"/>
                          <a:cs typeface="Calibri" panose="020F0502020204030204" pitchFamily="34" charset="0"/>
                        </a:rPr>
                        <a:t> antes de </a:t>
                      </a:r>
                      <a:r>
                        <a:rPr lang="en-GB" sz="1100" b="0" kern="1200" dirty="0" err="1">
                          <a:solidFill>
                            <a:schemeClr val="bg1"/>
                          </a:solidFill>
                          <a:latin typeface="Calibri" panose="020F0502020204030204" pitchFamily="34" charset="0"/>
                          <a:ea typeface="+mn-ea"/>
                          <a:cs typeface="Calibri" panose="020F0502020204030204" pitchFamily="34" charset="0"/>
                        </a:rPr>
                        <a:t>emprestar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criptomoedas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Dependendo</a:t>
                      </a:r>
                      <a:r>
                        <a:rPr lang="en-GB" sz="1100" b="0" kern="1200" dirty="0">
                          <a:solidFill>
                            <a:schemeClr val="bg1"/>
                          </a:solidFill>
                          <a:latin typeface="Calibri" panose="020F0502020204030204" pitchFamily="34" charset="0"/>
                          <a:ea typeface="+mn-ea"/>
                          <a:cs typeface="Calibri" panose="020F0502020204030204" pitchFamily="34" charset="0"/>
                        </a:rPr>
                        <a:t> do </a:t>
                      </a:r>
                      <a:r>
                        <a:rPr lang="en-GB" sz="1100" b="0" kern="1200" dirty="0" err="1">
                          <a:solidFill>
                            <a:schemeClr val="bg1"/>
                          </a:solidFill>
                          <a:latin typeface="Calibri" panose="020F0502020204030204" pitchFamily="34" charset="0"/>
                          <a:ea typeface="+mn-ea"/>
                          <a:cs typeface="Calibri" panose="020F0502020204030204" pitchFamily="34" charset="0"/>
                        </a:rPr>
                        <a:t>empréstimo</a:t>
                      </a:r>
                      <a:r>
                        <a:rPr lang="en-GB" sz="1100" b="0" kern="1200" dirty="0">
                          <a:solidFill>
                            <a:schemeClr val="bg1"/>
                          </a:solidFill>
                          <a:latin typeface="Calibri" panose="020F0502020204030204" pitchFamily="34" charset="0"/>
                          <a:ea typeface="+mn-ea"/>
                          <a:cs typeface="Calibri" panose="020F0502020204030204" pitchFamily="34" charset="0"/>
                        </a:rPr>
                        <a:t>, o </a:t>
                      </a:r>
                      <a:r>
                        <a:rPr lang="en-GB" sz="1100" b="0" kern="1200" dirty="0" err="1">
                          <a:solidFill>
                            <a:schemeClr val="bg1"/>
                          </a:solidFill>
                          <a:latin typeface="Calibri" panose="020F0502020204030204" pitchFamily="34" charset="0"/>
                          <a:ea typeface="+mn-ea"/>
                          <a:cs typeface="Calibri" panose="020F0502020204030204" pitchFamily="34" charset="0"/>
                        </a:rPr>
                        <a:t>período</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bloqueio</a:t>
                      </a:r>
                      <a:r>
                        <a:rPr lang="en-GB" sz="1100" b="0" kern="1200" dirty="0">
                          <a:solidFill>
                            <a:schemeClr val="bg1"/>
                          </a:solidFill>
                          <a:latin typeface="Calibri" panose="020F0502020204030204" pitchFamily="34" charset="0"/>
                          <a:ea typeface="+mn-ea"/>
                          <a:cs typeface="Calibri" panose="020F0502020204030204" pitchFamily="34" charset="0"/>
                        </a:rPr>
                        <a:t> das </a:t>
                      </a:r>
                      <a:r>
                        <a:rPr lang="en-GB" sz="1100" b="0" kern="1200" dirty="0" err="1">
                          <a:solidFill>
                            <a:schemeClr val="bg1"/>
                          </a:solidFill>
                          <a:latin typeface="Calibri" panose="020F0502020204030204" pitchFamily="34" charset="0"/>
                          <a:ea typeface="+mn-ea"/>
                          <a:cs typeface="Calibri" panose="020F0502020204030204" pitchFamily="34" charset="0"/>
                        </a:rPr>
                        <a:t>criptomoedas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pode</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interferir</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na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capacidade</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uma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pessoa</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reagir</a:t>
                      </a:r>
                      <a:r>
                        <a:rPr lang="en-GB" sz="1100" b="0" kern="1200" dirty="0">
                          <a:solidFill>
                            <a:schemeClr val="bg1"/>
                          </a:solidFill>
                          <a:latin typeface="Calibri" panose="020F0502020204030204" pitchFamily="34" charset="0"/>
                          <a:ea typeface="+mn-ea"/>
                          <a:cs typeface="Calibri" panose="020F0502020204030204" pitchFamily="34" charset="0"/>
                        </a:rPr>
                        <a:t> a </a:t>
                      </a:r>
                      <a:r>
                        <a:rPr lang="en-GB" sz="1100" b="0" kern="1200" dirty="0" err="1">
                          <a:solidFill>
                            <a:schemeClr val="bg1"/>
                          </a:solidFill>
                          <a:latin typeface="Calibri" panose="020F0502020204030204" pitchFamily="34" charset="0"/>
                          <a:ea typeface="+mn-ea"/>
                          <a:cs typeface="Calibri" panose="020F0502020204030204" pitchFamily="34" charset="0"/>
                        </a:rPr>
                        <a:t>quedas</a:t>
                      </a:r>
                      <a:r>
                        <a:rPr lang="en-GB" sz="1100" b="0" kern="1200" dirty="0">
                          <a:solidFill>
                            <a:schemeClr val="bg1"/>
                          </a:solidFill>
                          <a:latin typeface="Calibri" panose="020F0502020204030204" pitchFamily="34" charset="0"/>
                          <a:ea typeface="+mn-ea"/>
                          <a:cs typeface="Calibri" panose="020F0502020204030204" pitchFamily="34" charset="0"/>
                        </a:rPr>
                        <a:t> do </a:t>
                      </a:r>
                      <a:r>
                        <a:rPr lang="en-GB" sz="1100" b="0" kern="1200" dirty="0" err="1">
                          <a:solidFill>
                            <a:schemeClr val="bg1"/>
                          </a:solidFill>
                          <a:latin typeface="Calibri" panose="020F0502020204030204" pitchFamily="34" charset="0"/>
                          <a:ea typeface="+mn-ea"/>
                          <a:cs typeface="Calibri" panose="020F0502020204030204" pitchFamily="34" charset="0"/>
                        </a:rPr>
                        <a:t>mercado</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criptomoedas</a:t>
                      </a:r>
                      <a:r>
                        <a:rPr lang="en-GB" sz="1100" b="0" kern="1200" dirty="0">
                          <a:solidFill>
                            <a:schemeClr val="bg1"/>
                          </a:solidFill>
                          <a:latin typeface="Calibri" panose="020F0502020204030204" pitchFamily="34" charset="0"/>
                          <a:ea typeface="+mn-ea"/>
                          <a:cs typeface="Calibri" panose="020F0502020204030204" pitchFamily="34" charset="0"/>
                        </a:rPr>
                        <a:t> e </a:t>
                      </a:r>
                      <a:r>
                        <a:rPr lang="en-GB" sz="1100" b="0" kern="1200" dirty="0" err="1">
                          <a:solidFill>
                            <a:schemeClr val="bg1"/>
                          </a:solidFill>
                          <a:latin typeface="Calibri" panose="020F0502020204030204" pitchFamily="34" charset="0"/>
                          <a:ea typeface="+mn-ea"/>
                          <a:cs typeface="Calibri" panose="020F0502020204030204" pitchFamily="34" charset="0"/>
                        </a:rPr>
                        <a:t>outras</a:t>
                      </a:r>
                      <a:r>
                        <a:rPr lang="en-GB" sz="1100" b="0" kern="1200" dirty="0">
                          <a:solidFill>
                            <a:schemeClr val="bg1"/>
                          </a:solidFill>
                          <a:latin typeface="Calibri" panose="020F0502020204030204" pitchFamily="34" charset="0"/>
                          <a:ea typeface="+mn-ea"/>
                          <a:cs typeface="Calibri" panose="020F0502020204030204" pitchFamily="34" charset="0"/>
                        </a:rPr>
                        <a:t> </a:t>
                      </a:r>
                      <a:r>
                        <a:rPr lang="en-GB" sz="1100" b="0" kern="1200" dirty="0" err="1">
                          <a:solidFill>
                            <a:schemeClr val="bg1"/>
                          </a:solidFill>
                          <a:latin typeface="Calibri" panose="020F0502020204030204" pitchFamily="34" charset="0"/>
                          <a:ea typeface="+mn-ea"/>
                          <a:cs typeface="Calibri" panose="020F0502020204030204" pitchFamily="34" charset="0"/>
                        </a:rPr>
                        <a:t>condições</a:t>
                      </a:r>
                      <a:r>
                        <a:rPr lang="en-GB" sz="1100" b="0" kern="1200" dirty="0">
                          <a:solidFill>
                            <a:schemeClr val="bg1"/>
                          </a:solidFill>
                          <a:latin typeface="Calibri" panose="020F0502020204030204" pitchFamily="34" charset="0"/>
                          <a:ea typeface="+mn-ea"/>
                          <a:cs typeface="Calibri" panose="020F0502020204030204" pitchFamily="34" charset="0"/>
                        </a:rPr>
                        <a:t> de </a:t>
                      </a:r>
                      <a:r>
                        <a:rPr lang="en-GB" sz="1100" b="0" kern="1200" dirty="0" err="1">
                          <a:solidFill>
                            <a:schemeClr val="bg1"/>
                          </a:solidFill>
                          <a:latin typeface="Calibri" panose="020F0502020204030204" pitchFamily="34" charset="0"/>
                          <a:ea typeface="+mn-ea"/>
                          <a:cs typeface="Calibri" panose="020F0502020204030204" pitchFamily="34" charset="0"/>
                        </a:rPr>
                        <a:t>mercado</a:t>
                      </a:r>
                      <a:r>
                        <a:rPr lang="en-GB" sz="1100" b="0" kern="1200" dirty="0">
                          <a:solidFill>
                            <a:schemeClr val="bg1"/>
                          </a:solidFill>
                          <a:latin typeface="Calibri" panose="020F0502020204030204" pitchFamily="34" charset="0"/>
                          <a:ea typeface="+mn-ea"/>
                          <a:cs typeface="Calibri" panose="020F0502020204030204" pitchFamily="34" charset="0"/>
                        </a:rPr>
                        <a:t>.</a:t>
                      </a:r>
                    </a:p>
                  </a:txBody>
                  <a:tcPr anchor="ctr">
                    <a:solidFill>
                      <a:srgbClr val="F9A835"/>
                    </a:solidFill>
                  </a:tcPr>
                </a:tc>
                <a:extLst>
                  <a:ext uri="{0D108BD9-81ED-4DB2-BD59-A6C34878D82A}">
                    <a16:rowId xmlns:a16="http://schemas.microsoft.com/office/drawing/2014/main" val="223087693"/>
                  </a:ext>
                </a:extLst>
              </a:tr>
            </a:tbl>
          </a:graphicData>
        </a:graphic>
      </p:graphicFrame>
    </p:spTree>
    <p:extLst>
      <p:ext uri="{BB962C8B-B14F-4D97-AF65-F5344CB8AC3E}">
        <p14:creationId xmlns:p14="http://schemas.microsoft.com/office/powerpoint/2010/main" val="1367167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6F8899-15F3-86B5-FEC7-6080E67CAD45}"/>
              </a:ext>
            </a:extLst>
          </p:cNvPr>
          <p:cNvSpPr/>
          <p:nvPr/>
        </p:nvSpPr>
        <p:spPr>
          <a:xfrm flipV="1">
            <a:off x="-1" y="323003"/>
            <a:ext cx="7559675" cy="48170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3437429"/>
          </a:xfrm>
        </p:spPr>
        <p:txBody>
          <a:bodyPr numCol="2"/>
          <a:lstStyle/>
          <a:p>
            <a:r>
              <a:rPr lang="en-US" spc="-5" dirty="0" err="1">
                <a:ea typeface="Times New Roman" panose="02020603050405020304" pitchFamily="18" charset="0"/>
              </a:rPr>
              <a:t>Quando</a:t>
            </a:r>
            <a:r>
              <a:rPr lang="en-US" spc="-5" dirty="0">
                <a:ea typeface="Times New Roman" panose="02020603050405020304" pitchFamily="18" charset="0"/>
              </a:rPr>
              <a:t> o </a:t>
            </a:r>
            <a:r>
              <a:rPr lang="en-US" spc="-5" dirty="0" err="1">
                <a:ea typeface="Times New Roman" panose="02020603050405020304" pitchFamily="18" charset="0"/>
              </a:rPr>
              <a:t>Bitcoin</a:t>
            </a:r>
            <a:r>
              <a:rPr lang="en-US" spc="-5" dirty="0">
                <a:ea typeface="Times New Roman" panose="02020603050405020304" pitchFamily="18" charset="0"/>
              </a:rPr>
              <a:t> </a:t>
            </a:r>
            <a:r>
              <a:rPr lang="en-US" spc="-5" dirty="0" err="1">
                <a:ea typeface="Times New Roman" panose="02020603050405020304" pitchFamily="18" charset="0"/>
              </a:rPr>
              <a:t>foi</a:t>
            </a:r>
            <a:r>
              <a:rPr lang="en-US" spc="-5" dirty="0">
                <a:ea typeface="Times New Roman" panose="02020603050405020304" pitchFamily="18" charset="0"/>
              </a:rPr>
              <a:t> </a:t>
            </a:r>
            <a:r>
              <a:rPr lang="en-US" spc="-5" dirty="0" err="1">
                <a:ea typeface="Times New Roman" panose="02020603050405020304" pitchFamily="18" charset="0"/>
              </a:rPr>
              <a:t>lançado</a:t>
            </a:r>
            <a:r>
              <a:rPr lang="en-US" spc="-5" dirty="0">
                <a:ea typeface="Times New Roman" panose="02020603050405020304" pitchFamily="18" charset="0"/>
              </a:rPr>
              <a:t> </a:t>
            </a:r>
            <a:r>
              <a:rPr lang="en-US" spc="-5" dirty="0" err="1">
                <a:ea typeface="Times New Roman" panose="02020603050405020304" pitchFamily="18" charset="0"/>
              </a:rPr>
              <a:t>pela</a:t>
            </a:r>
            <a:r>
              <a:rPr lang="en-US" spc="-5" dirty="0">
                <a:ea typeface="Times New Roman" panose="02020603050405020304" pitchFamily="18" charset="0"/>
              </a:rPr>
              <a:t> </a:t>
            </a:r>
            <a:r>
              <a:rPr lang="en-US" spc="-5" dirty="0" err="1">
                <a:ea typeface="Times New Roman" panose="02020603050405020304" pitchFamily="18" charset="0"/>
              </a:rPr>
              <a:t>primeira</a:t>
            </a:r>
            <a:r>
              <a:rPr lang="en-US" spc="-5" dirty="0">
                <a:ea typeface="Times New Roman" panose="02020603050405020304" pitchFamily="18" charset="0"/>
              </a:rPr>
              <a:t> </a:t>
            </a:r>
            <a:r>
              <a:rPr lang="en-US" spc="-5" dirty="0" err="1">
                <a:ea typeface="Times New Roman" panose="02020603050405020304" pitchFamily="18" charset="0"/>
              </a:rPr>
              <a:t>vez</a:t>
            </a:r>
            <a:r>
              <a:rPr lang="en-US" spc="-5" dirty="0">
                <a:ea typeface="Times New Roman" panose="02020603050405020304" pitchFamily="18" charset="0"/>
              </a:rPr>
              <a:t> </a:t>
            </a:r>
            <a:r>
              <a:rPr lang="en-US" spc="-5" dirty="0" err="1">
                <a:ea typeface="Times New Roman" panose="02020603050405020304" pitchFamily="18" charset="0"/>
              </a:rPr>
              <a:t>em</a:t>
            </a:r>
            <a:r>
              <a:rPr lang="en-US" spc="-5" dirty="0">
                <a:ea typeface="Times New Roman" panose="02020603050405020304" pitchFamily="18" charset="0"/>
              </a:rPr>
              <a:t> 2009, a </a:t>
            </a:r>
            <a:r>
              <a:rPr lang="en-US" spc="-5" dirty="0" err="1">
                <a:ea typeface="Times New Roman" panose="02020603050405020304" pitchFamily="18" charset="0"/>
              </a:rPr>
              <a:t>única</a:t>
            </a:r>
            <a:r>
              <a:rPr lang="en-US" spc="-5" dirty="0">
                <a:ea typeface="Times New Roman" panose="02020603050405020304" pitchFamily="18" charset="0"/>
              </a:rPr>
              <a:t> </a:t>
            </a:r>
            <a:r>
              <a:rPr lang="en-US" spc="-5" dirty="0" err="1">
                <a:ea typeface="Times New Roman" panose="02020603050405020304" pitchFamily="18" charset="0"/>
              </a:rPr>
              <a:t>maneira</a:t>
            </a:r>
            <a:r>
              <a:rPr lang="en-US" spc="-5" dirty="0">
                <a:ea typeface="Times New Roman" panose="02020603050405020304" pitchFamily="18" charset="0"/>
              </a:rPr>
              <a:t> de </a:t>
            </a:r>
            <a:r>
              <a:rPr lang="en-US" spc="-5" dirty="0" err="1">
                <a:ea typeface="Times New Roman" panose="02020603050405020304" pitchFamily="18" charset="0"/>
              </a:rPr>
              <a:t>adquirir</a:t>
            </a:r>
            <a:r>
              <a:rPr lang="en-US" spc="-5" dirty="0">
                <a:ea typeface="Times New Roman" panose="02020603050405020304" pitchFamily="18" charset="0"/>
              </a:rPr>
              <a:t> </a:t>
            </a:r>
            <a:r>
              <a:rPr lang="en-US" spc="-5" dirty="0" err="1">
                <a:ea typeface="Times New Roman" panose="02020603050405020304" pitchFamily="18" charset="0"/>
              </a:rPr>
              <a:t>bitcoin</a:t>
            </a:r>
            <a:r>
              <a:rPr lang="en-US" spc="-5" dirty="0">
                <a:ea typeface="Times New Roman" panose="02020603050405020304" pitchFamily="18" charset="0"/>
              </a:rPr>
              <a:t> era </a:t>
            </a:r>
            <a:r>
              <a:rPr lang="en-US" spc="-5" dirty="0" err="1">
                <a:ea typeface="Times New Roman" panose="02020603050405020304" pitchFamily="18" charset="0"/>
              </a:rPr>
              <a:t>negociando</a:t>
            </a:r>
            <a:r>
              <a:rPr lang="en-US" spc="-5" dirty="0">
                <a:ea typeface="Times New Roman" panose="02020603050405020304" pitchFamily="18" charset="0"/>
              </a:rPr>
              <a:t> </a:t>
            </a:r>
            <a:r>
              <a:rPr lang="en-US" spc="-5" dirty="0" err="1">
                <a:ea typeface="Times New Roman" panose="02020603050405020304" pitchFamily="18" charset="0"/>
              </a:rPr>
              <a:t>em</a:t>
            </a:r>
            <a:r>
              <a:rPr lang="en-US" spc="-5" dirty="0">
                <a:ea typeface="Times New Roman" panose="02020603050405020304" pitchFamily="18" charset="0"/>
              </a:rPr>
              <a:t> </a:t>
            </a:r>
            <a:r>
              <a:rPr lang="en-US" spc="-5" dirty="0" err="1">
                <a:ea typeface="Times New Roman" panose="02020603050405020304" pitchFamily="18" charset="0"/>
              </a:rPr>
              <a:t>fóruns</a:t>
            </a:r>
            <a:r>
              <a:rPr lang="en-US" spc="-5" dirty="0">
                <a:ea typeface="Times New Roman" panose="02020603050405020304" pitchFamily="18" charset="0"/>
              </a:rPr>
              <a:t> </a:t>
            </a:r>
            <a:r>
              <a:rPr lang="en-US" spc="-5" dirty="0" err="1">
                <a:ea typeface="Times New Roman" panose="02020603050405020304" pitchFamily="18" charset="0"/>
              </a:rPr>
              <a:t>ou</a:t>
            </a:r>
            <a:r>
              <a:rPr lang="en-US" spc="-5" dirty="0">
                <a:ea typeface="Times New Roman" panose="02020603050405020304" pitchFamily="18" charset="0"/>
              </a:rPr>
              <a:t> chats de </a:t>
            </a:r>
            <a:r>
              <a:rPr lang="en-US" spc="-5" dirty="0" err="1">
                <a:ea typeface="Times New Roman" panose="02020603050405020304" pitchFamily="18" charset="0"/>
              </a:rPr>
              <a:t>retransmissão</a:t>
            </a:r>
            <a:r>
              <a:rPr lang="en-US" spc="-5" dirty="0">
                <a:ea typeface="Times New Roman" panose="02020603050405020304" pitchFamily="18" charset="0"/>
              </a:rPr>
              <a:t> </a:t>
            </a:r>
            <a:r>
              <a:rPr lang="en-US" spc="-5" dirty="0" err="1">
                <a:ea typeface="Times New Roman" panose="02020603050405020304" pitchFamily="18" charset="0"/>
              </a:rPr>
              <a:t>na</a:t>
            </a:r>
            <a:r>
              <a:rPr lang="en-US" spc="-5" dirty="0">
                <a:ea typeface="Times New Roman" panose="02020603050405020304" pitchFamily="18" charset="0"/>
              </a:rPr>
              <a:t> Internet, </a:t>
            </a:r>
            <a:r>
              <a:rPr lang="en-US" spc="-5" dirty="0" err="1">
                <a:ea typeface="Times New Roman" panose="02020603050405020304" pitchFamily="18" charset="0"/>
              </a:rPr>
              <a:t>exigindo</a:t>
            </a:r>
            <a:r>
              <a:rPr lang="en-US" spc="-5" dirty="0">
                <a:ea typeface="Times New Roman" panose="02020603050405020304" pitchFamily="18" charset="0"/>
              </a:rPr>
              <a:t> </a:t>
            </a:r>
            <a:r>
              <a:rPr lang="en-US" spc="-5" dirty="0" err="1">
                <a:ea typeface="Times New Roman" panose="02020603050405020304" pitchFamily="18" charset="0"/>
              </a:rPr>
              <a:t>muita</a:t>
            </a:r>
            <a:r>
              <a:rPr lang="en-US" spc="-5" dirty="0">
                <a:ea typeface="Times New Roman" panose="02020603050405020304" pitchFamily="18" charset="0"/>
              </a:rPr>
              <a:t> </a:t>
            </a:r>
            <a:r>
              <a:rPr lang="en-US" spc="-5" dirty="0" err="1">
                <a:ea typeface="Times New Roman" panose="02020603050405020304" pitchFamily="18" charset="0"/>
              </a:rPr>
              <a:t>confiança</a:t>
            </a:r>
            <a:r>
              <a:rPr lang="en-US" spc="-5" dirty="0">
                <a:ea typeface="Times New Roman" panose="02020603050405020304" pitchFamily="18" charset="0"/>
              </a:rPr>
              <a:t>.</a:t>
            </a:r>
          </a:p>
          <a:p>
            <a:r>
              <a:rPr lang="en-US" spc="-5" dirty="0">
                <a:effectLst/>
                <a:ea typeface="Times New Roman" panose="02020603050405020304" pitchFamily="18" charset="0"/>
              </a:rPr>
              <a:t> </a:t>
            </a:r>
            <a:endParaRPr lang="x-none" dirty="0">
              <a:effectLst/>
              <a:ea typeface="Times New Roman" panose="02020603050405020304" pitchFamily="18" charset="0"/>
            </a:endParaRPr>
          </a:p>
          <a:p>
            <a:r>
              <a:rPr lang="en-US" spc="-5" dirty="0" err="1">
                <a:ea typeface="Times New Roman" panose="02020603050405020304" pitchFamily="18" charset="0"/>
              </a:rPr>
              <a:t>Em</a:t>
            </a:r>
            <a:r>
              <a:rPr lang="en-US" spc="-5" dirty="0">
                <a:ea typeface="Times New Roman" panose="02020603050405020304" pitchFamily="18" charset="0"/>
              </a:rPr>
              <a:t> </a:t>
            </a:r>
            <a:r>
              <a:rPr lang="en-US" spc="-5" dirty="0" err="1">
                <a:ea typeface="Times New Roman" panose="02020603050405020304" pitchFamily="18" charset="0"/>
              </a:rPr>
              <a:t>março</a:t>
            </a:r>
            <a:r>
              <a:rPr lang="en-US" spc="-5" dirty="0">
                <a:ea typeface="Times New Roman" panose="02020603050405020304" pitchFamily="18" charset="0"/>
              </a:rPr>
              <a:t> de 2010, a </a:t>
            </a:r>
            <a:r>
              <a:rPr lang="en-US" spc="-5" dirty="0" err="1">
                <a:ea typeface="Times New Roman" panose="02020603050405020304" pitchFamily="18" charset="0"/>
              </a:rPr>
              <a:t>primeira</a:t>
            </a:r>
            <a:r>
              <a:rPr lang="en-US" spc="-5" dirty="0">
                <a:ea typeface="Times New Roman" panose="02020603050405020304" pitchFamily="18" charset="0"/>
              </a:rPr>
              <a:t> </a:t>
            </a:r>
            <a:r>
              <a:rPr lang="en-US" spc="-5" dirty="0" err="1">
                <a:ea typeface="Times New Roman" panose="02020603050405020304" pitchFamily="18" charset="0"/>
              </a:rPr>
              <a:t>troca</a:t>
            </a:r>
            <a:r>
              <a:rPr lang="en-US" spc="-5" dirty="0">
                <a:ea typeface="Times New Roman" panose="02020603050405020304" pitchFamily="18" charset="0"/>
              </a:rPr>
              <a:t> de </a:t>
            </a:r>
            <a:r>
              <a:rPr lang="en-US" spc="-5" dirty="0" err="1">
                <a:ea typeface="Times New Roman" panose="02020603050405020304" pitchFamily="18" charset="0"/>
              </a:rPr>
              <a:t>criptomoedas</a:t>
            </a:r>
            <a:r>
              <a:rPr lang="en-US" spc="-5" dirty="0">
                <a:ea typeface="Times New Roman" panose="02020603050405020304" pitchFamily="18" charset="0"/>
              </a:rPr>
              <a:t> </a:t>
            </a:r>
            <a:r>
              <a:rPr lang="en-US" spc="-5" dirty="0" err="1">
                <a:ea typeface="Times New Roman" panose="02020603050405020304" pitchFamily="18" charset="0"/>
              </a:rPr>
              <a:t>chamada</a:t>
            </a:r>
            <a:r>
              <a:rPr lang="en-US" spc="-5" dirty="0">
                <a:ea typeface="Times New Roman" panose="02020603050405020304" pitchFamily="18" charset="0"/>
              </a:rPr>
              <a:t> </a:t>
            </a:r>
            <a:r>
              <a:rPr lang="en-US" spc="-5" dirty="0" err="1">
                <a:ea typeface="Times New Roman" panose="02020603050405020304" pitchFamily="18" charset="0"/>
              </a:rPr>
              <a:t>bitcoinmarket.com</a:t>
            </a:r>
            <a:r>
              <a:rPr lang="en-US" spc="-5" dirty="0">
                <a:ea typeface="Times New Roman" panose="02020603050405020304" pitchFamily="18" charset="0"/>
              </a:rPr>
              <a:t> </a:t>
            </a:r>
            <a:r>
              <a:rPr lang="en-US" spc="-5" dirty="0" err="1">
                <a:ea typeface="Times New Roman" panose="02020603050405020304" pitchFamily="18" charset="0"/>
              </a:rPr>
              <a:t>foi</a:t>
            </a:r>
            <a:r>
              <a:rPr lang="en-US" spc="-5" dirty="0">
                <a:ea typeface="Times New Roman" panose="02020603050405020304" pitchFamily="18" charset="0"/>
              </a:rPr>
              <a:t> </a:t>
            </a:r>
            <a:r>
              <a:rPr lang="en-US" spc="-5" dirty="0" err="1">
                <a:ea typeface="Times New Roman" panose="02020603050405020304" pitchFamily="18" charset="0"/>
              </a:rPr>
              <a:t>lançada</a:t>
            </a:r>
            <a:r>
              <a:rPr lang="en-US" spc="-5" dirty="0">
                <a:ea typeface="Times New Roman" panose="02020603050405020304" pitchFamily="18" charset="0"/>
              </a:rPr>
              <a:t>. Um </a:t>
            </a:r>
            <a:r>
              <a:rPr lang="en-US" spc="-5" dirty="0" err="1">
                <a:ea typeface="Times New Roman" panose="02020603050405020304" pitchFamily="18" charset="0"/>
              </a:rPr>
              <a:t>usuário</a:t>
            </a:r>
            <a:r>
              <a:rPr lang="en-US" spc="-5" dirty="0">
                <a:ea typeface="Times New Roman" panose="02020603050405020304" pitchFamily="18" charset="0"/>
              </a:rPr>
              <a:t> do </a:t>
            </a:r>
            <a:r>
              <a:rPr lang="en-US" spc="-5" dirty="0" err="1">
                <a:ea typeface="Times New Roman" panose="02020603050405020304" pitchFamily="18" charset="0"/>
              </a:rPr>
              <a:t>fórum</a:t>
            </a:r>
            <a:r>
              <a:rPr lang="en-US" spc="-5" dirty="0">
                <a:ea typeface="Times New Roman" panose="02020603050405020304" pitchFamily="18" charset="0"/>
              </a:rPr>
              <a:t> </a:t>
            </a:r>
            <a:r>
              <a:rPr lang="en-US" spc="-5" dirty="0" err="1">
                <a:ea typeface="Times New Roman" panose="02020603050405020304" pitchFamily="18" charset="0"/>
              </a:rPr>
              <a:t>Bitcointalk</a:t>
            </a:r>
            <a:r>
              <a:rPr lang="en-US" spc="-5" dirty="0">
                <a:ea typeface="Times New Roman" panose="02020603050405020304" pitchFamily="18" charset="0"/>
              </a:rPr>
              <a:t> </a:t>
            </a:r>
            <a:r>
              <a:rPr lang="en-US" spc="-5" dirty="0" err="1">
                <a:ea typeface="Times New Roman" panose="02020603050405020304" pitchFamily="18" charset="0"/>
              </a:rPr>
              <a:t>chamado</a:t>
            </a:r>
            <a:r>
              <a:rPr lang="en-US" spc="-5" dirty="0">
                <a:ea typeface="Times New Roman" panose="02020603050405020304" pitchFamily="18" charset="0"/>
              </a:rPr>
              <a:t> “</a:t>
            </a:r>
            <a:r>
              <a:rPr lang="en-US" spc="-5" dirty="0" err="1">
                <a:ea typeface="Times New Roman" panose="02020603050405020304" pitchFamily="18" charset="0"/>
              </a:rPr>
              <a:t>dwdollar</a:t>
            </a:r>
            <a:r>
              <a:rPr lang="en-US" spc="-5" dirty="0">
                <a:ea typeface="Times New Roman" panose="02020603050405020304" pitchFamily="18" charset="0"/>
              </a:rPr>
              <a:t>” </a:t>
            </a:r>
            <a:r>
              <a:rPr lang="en-US" spc="-5" dirty="0" err="1">
                <a:ea typeface="Times New Roman" panose="02020603050405020304" pitchFamily="18" charset="0"/>
              </a:rPr>
              <a:t>propôs</a:t>
            </a:r>
            <a:r>
              <a:rPr lang="en-US" spc="-5" dirty="0">
                <a:ea typeface="Times New Roman" panose="02020603050405020304" pitchFamily="18" charset="0"/>
              </a:rPr>
              <a:t> </a:t>
            </a:r>
            <a:r>
              <a:rPr lang="en-US" spc="-5" dirty="0" err="1">
                <a:ea typeface="Times New Roman" panose="02020603050405020304" pitchFamily="18" charset="0"/>
              </a:rPr>
              <a:t>criar</a:t>
            </a:r>
            <a:r>
              <a:rPr lang="en-US" spc="-5" dirty="0">
                <a:ea typeface="Times New Roman" panose="02020603050405020304" pitchFamily="18" charset="0"/>
              </a:rPr>
              <a:t> o </a:t>
            </a:r>
            <a:r>
              <a:rPr lang="en-US" spc="-5" dirty="0" err="1">
                <a:ea typeface="Times New Roman" panose="02020603050405020304" pitchFamily="18" charset="0"/>
              </a:rPr>
              <a:t>primeiro</a:t>
            </a:r>
            <a:r>
              <a:rPr lang="en-US" spc="-5" dirty="0">
                <a:ea typeface="Times New Roman" panose="02020603050405020304" pitchFamily="18" charset="0"/>
              </a:rPr>
              <a:t> </a:t>
            </a:r>
            <a:r>
              <a:rPr lang="en-US" spc="-5" dirty="0" err="1">
                <a:ea typeface="Times New Roman" panose="02020603050405020304" pitchFamily="18" charset="0"/>
              </a:rPr>
              <a:t>mercado</a:t>
            </a:r>
            <a:r>
              <a:rPr lang="en-US" spc="-5" dirty="0">
                <a:ea typeface="Times New Roman" panose="02020603050405020304" pitchFamily="18" charset="0"/>
              </a:rPr>
              <a:t> real </a:t>
            </a:r>
            <a:r>
              <a:rPr lang="en-US" spc="-5" dirty="0" err="1">
                <a:ea typeface="Times New Roman" panose="02020603050405020304" pitchFamily="18" charset="0"/>
              </a:rPr>
              <a:t>para</a:t>
            </a:r>
            <a:r>
              <a:rPr lang="en-US" spc="-5" dirty="0">
                <a:ea typeface="Times New Roman" panose="02020603050405020304" pitchFamily="18" charset="0"/>
              </a:rPr>
              <a:t> as </a:t>
            </a:r>
            <a:r>
              <a:rPr lang="en-US" spc="-5" dirty="0" err="1">
                <a:ea typeface="Times New Roman" panose="02020603050405020304" pitchFamily="18" charset="0"/>
              </a:rPr>
              <a:t>pessoas</a:t>
            </a:r>
            <a:r>
              <a:rPr lang="en-US" spc="-5" dirty="0">
                <a:ea typeface="Times New Roman" panose="02020603050405020304" pitchFamily="18" charset="0"/>
              </a:rPr>
              <a:t> </a:t>
            </a:r>
            <a:r>
              <a:rPr lang="en-US" spc="-5" dirty="0" err="1">
                <a:ea typeface="Times New Roman" panose="02020603050405020304" pitchFamily="18" charset="0"/>
              </a:rPr>
              <a:t>comprarem</a:t>
            </a:r>
            <a:r>
              <a:rPr lang="en-US" spc="-5" dirty="0">
                <a:ea typeface="Times New Roman" panose="02020603050405020304" pitchFamily="18" charset="0"/>
              </a:rPr>
              <a:t> e </a:t>
            </a:r>
            <a:r>
              <a:rPr lang="en-US" spc="-5" dirty="0" err="1">
                <a:ea typeface="Times New Roman" panose="02020603050405020304" pitchFamily="18" charset="0"/>
              </a:rPr>
              <a:t>venderem</a:t>
            </a:r>
            <a:r>
              <a:rPr lang="en-US" spc="-5" dirty="0">
                <a:ea typeface="Times New Roman" panose="02020603050405020304" pitchFamily="18" charset="0"/>
              </a:rPr>
              <a:t> </a:t>
            </a:r>
            <a:r>
              <a:rPr lang="en-US" spc="-5" dirty="0" err="1">
                <a:ea typeface="Times New Roman" panose="02020603050405020304" pitchFamily="18" charset="0"/>
              </a:rPr>
              <a:t>bitcoins</a:t>
            </a:r>
            <a:r>
              <a:rPr lang="en-US" spc="-5" dirty="0">
                <a:ea typeface="Times New Roman" panose="02020603050405020304" pitchFamily="18" charset="0"/>
              </a:rPr>
              <a:t> entre </a:t>
            </a:r>
            <a:r>
              <a:rPr lang="en-US" spc="-5" dirty="0" err="1">
                <a:ea typeface="Times New Roman" panose="02020603050405020304" pitchFamily="18" charset="0"/>
              </a:rPr>
              <a:t>si</a:t>
            </a:r>
            <a:r>
              <a:rPr lang="en-US" spc="-5" dirty="0">
                <a:ea typeface="Times New Roman" panose="02020603050405020304" pitchFamily="18" charset="0"/>
              </a:rPr>
              <a:t>. </a:t>
            </a:r>
            <a:r>
              <a:rPr lang="en-US" spc="-5" dirty="0" err="1">
                <a:ea typeface="Times New Roman" panose="02020603050405020304" pitchFamily="18" charset="0"/>
              </a:rPr>
              <a:t>Surgiu</a:t>
            </a:r>
            <a:r>
              <a:rPr lang="en-US" spc="-5" dirty="0">
                <a:ea typeface="Times New Roman" panose="02020603050405020304" pitchFamily="18" charset="0"/>
              </a:rPr>
              <a:t> a </a:t>
            </a:r>
            <a:r>
              <a:rPr lang="en-US" spc="-5" dirty="0" err="1">
                <a:ea typeface="Times New Roman" panose="02020603050405020304" pitchFamily="18" charset="0"/>
              </a:rPr>
              <a:t>necessidade</a:t>
            </a:r>
            <a:r>
              <a:rPr lang="en-US" spc="-5" dirty="0">
                <a:ea typeface="Times New Roman" panose="02020603050405020304" pitchFamily="18" charset="0"/>
              </a:rPr>
              <a:t> de um </a:t>
            </a:r>
            <a:r>
              <a:rPr lang="en-US" spc="-5" dirty="0" err="1">
                <a:ea typeface="Times New Roman" panose="02020603050405020304" pitchFamily="18" charset="0"/>
              </a:rPr>
              <a:t>sistema</a:t>
            </a:r>
            <a:r>
              <a:rPr lang="en-US" spc="-5" dirty="0">
                <a:ea typeface="Times New Roman" panose="02020603050405020304" pitchFamily="18" charset="0"/>
              </a:rPr>
              <a:t> de </a:t>
            </a:r>
            <a:r>
              <a:rPr lang="en-US" spc="-5" dirty="0" err="1">
                <a:ea typeface="Times New Roman" panose="02020603050405020304" pitchFamily="18" charset="0"/>
              </a:rPr>
              <a:t>preços</a:t>
            </a:r>
            <a:r>
              <a:rPr lang="en-US" spc="-5" dirty="0">
                <a:ea typeface="Times New Roman" panose="02020603050405020304" pitchFamily="18" charset="0"/>
              </a:rPr>
              <a:t> </a:t>
            </a:r>
            <a:r>
              <a:rPr lang="en-US" spc="-5" dirty="0" err="1">
                <a:ea typeface="Times New Roman" panose="02020603050405020304" pitchFamily="18" charset="0"/>
              </a:rPr>
              <a:t>útil</a:t>
            </a:r>
            <a:r>
              <a:rPr lang="en-US" spc="-5" dirty="0">
                <a:ea typeface="Times New Roman" panose="02020603050405020304" pitchFamily="18" charset="0"/>
              </a:rPr>
              <a:t> </a:t>
            </a:r>
            <a:r>
              <a:rPr lang="en-US" spc="-5" dirty="0" err="1">
                <a:ea typeface="Times New Roman" panose="02020603050405020304" pitchFamily="18" charset="0"/>
              </a:rPr>
              <a:t>como</a:t>
            </a:r>
            <a:r>
              <a:rPr lang="en-US" spc="-5" dirty="0">
                <a:ea typeface="Times New Roman" panose="02020603050405020304" pitchFamily="18" charset="0"/>
              </a:rPr>
              <a:t> </a:t>
            </a:r>
            <a:r>
              <a:rPr lang="en-US" spc="-5" dirty="0" err="1">
                <a:ea typeface="Times New Roman" panose="02020603050405020304" pitchFamily="18" charset="0"/>
              </a:rPr>
              <a:t>ponto</a:t>
            </a:r>
            <a:r>
              <a:rPr lang="en-US" spc="-5" dirty="0">
                <a:ea typeface="Times New Roman" panose="02020603050405020304" pitchFamily="18" charset="0"/>
              </a:rPr>
              <a:t> de </a:t>
            </a:r>
            <a:r>
              <a:rPr lang="en-US" spc="-5" dirty="0" err="1">
                <a:ea typeface="Times New Roman" panose="02020603050405020304" pitchFamily="18" charset="0"/>
              </a:rPr>
              <a:t>partida</a:t>
            </a:r>
            <a:r>
              <a:rPr lang="en-US" spc="-5" dirty="0">
                <a:ea typeface="Times New Roman" panose="02020603050405020304" pitchFamily="18" charset="0"/>
              </a:rPr>
              <a:t> </a:t>
            </a:r>
            <a:r>
              <a:rPr lang="en-US" spc="-5" dirty="0" err="1">
                <a:ea typeface="Times New Roman" panose="02020603050405020304" pitchFamily="18" charset="0"/>
              </a:rPr>
              <a:t>que</a:t>
            </a:r>
            <a:r>
              <a:rPr lang="en-US" spc="-5" dirty="0">
                <a:ea typeface="Times New Roman" panose="02020603050405020304" pitchFamily="18" charset="0"/>
              </a:rPr>
              <a:t> </a:t>
            </a:r>
            <a:r>
              <a:rPr lang="en-US" spc="-5" dirty="0" err="1">
                <a:ea typeface="Times New Roman" panose="02020603050405020304" pitchFamily="18" charset="0"/>
              </a:rPr>
              <a:t>deveria</a:t>
            </a:r>
            <a:r>
              <a:rPr lang="en-US" spc="-5" dirty="0">
                <a:ea typeface="Times New Roman" panose="02020603050405020304" pitchFamily="18" charset="0"/>
              </a:rPr>
              <a:t> </a:t>
            </a:r>
            <a:r>
              <a:rPr lang="en-US" spc="-5" dirty="0" err="1">
                <a:ea typeface="Times New Roman" panose="02020603050405020304" pitchFamily="18" charset="0"/>
              </a:rPr>
              <a:t>ser</a:t>
            </a:r>
            <a:r>
              <a:rPr lang="en-US" spc="-5" dirty="0">
                <a:ea typeface="Times New Roman" panose="02020603050405020304" pitchFamily="18" charset="0"/>
              </a:rPr>
              <a:t> </a:t>
            </a:r>
            <a:r>
              <a:rPr lang="en-US" spc="-5" dirty="0" err="1">
                <a:ea typeface="Times New Roman" panose="02020603050405020304" pitchFamily="18" charset="0"/>
              </a:rPr>
              <a:t>baseado</a:t>
            </a:r>
            <a:r>
              <a:rPr lang="en-US" spc="-5" dirty="0">
                <a:ea typeface="Times New Roman" panose="02020603050405020304" pitchFamily="18" charset="0"/>
              </a:rPr>
              <a:t> </a:t>
            </a:r>
            <a:r>
              <a:rPr lang="en-US" spc="-5" dirty="0" err="1">
                <a:ea typeface="Times New Roman" panose="02020603050405020304" pitchFamily="18" charset="0"/>
              </a:rPr>
              <a:t>na</a:t>
            </a:r>
            <a:r>
              <a:rPr lang="en-US" spc="-5" dirty="0">
                <a:ea typeface="Times New Roman" panose="02020603050405020304" pitchFamily="18" charset="0"/>
              </a:rPr>
              <a:t> </a:t>
            </a:r>
            <a:r>
              <a:rPr lang="en-US" spc="-5" dirty="0" err="1">
                <a:ea typeface="Times New Roman" panose="02020603050405020304" pitchFamily="18" charset="0"/>
              </a:rPr>
              <a:t>necessidade</a:t>
            </a:r>
            <a:r>
              <a:rPr lang="en-US" spc="-5" dirty="0">
                <a:ea typeface="Times New Roman" panose="02020603050405020304" pitchFamily="18" charset="0"/>
              </a:rPr>
              <a:t> de </a:t>
            </a:r>
            <a:r>
              <a:rPr lang="en-US" spc="-5" dirty="0" err="1">
                <a:ea typeface="Times New Roman" panose="02020603050405020304" pitchFamily="18" charset="0"/>
              </a:rPr>
              <a:t>energia</a:t>
            </a:r>
            <a:r>
              <a:rPr lang="en-US" spc="-5" dirty="0">
                <a:ea typeface="Times New Roman" panose="02020603050405020304" pitchFamily="18" charset="0"/>
              </a:rPr>
              <a:t> </a:t>
            </a:r>
            <a:r>
              <a:rPr lang="en-US" spc="-5" dirty="0" err="1">
                <a:ea typeface="Times New Roman" panose="02020603050405020304" pitchFamily="18" charset="0"/>
              </a:rPr>
              <a:t>para</a:t>
            </a:r>
            <a:r>
              <a:rPr lang="en-US" spc="-5" dirty="0">
                <a:ea typeface="Times New Roman" panose="02020603050405020304" pitchFamily="18" charset="0"/>
              </a:rPr>
              <a:t> </a:t>
            </a:r>
            <a:r>
              <a:rPr lang="en-US" spc="-5" dirty="0" err="1">
                <a:ea typeface="Times New Roman" panose="02020603050405020304" pitchFamily="18" charset="0"/>
              </a:rPr>
              <a:t>mineração</a:t>
            </a:r>
            <a:r>
              <a:rPr lang="en-US" spc="-5" dirty="0">
                <a:ea typeface="Times New Roman" panose="02020603050405020304" pitchFamily="18" charset="0"/>
              </a:rPr>
              <a:t>. </a:t>
            </a:r>
            <a:r>
              <a:rPr lang="en-US" spc="-5" dirty="0" err="1">
                <a:ea typeface="Times New Roman" panose="02020603050405020304" pitchFamily="18" charset="0"/>
              </a:rPr>
              <a:t>Em</a:t>
            </a:r>
            <a:r>
              <a:rPr lang="en-US" spc="-5" dirty="0">
                <a:ea typeface="Times New Roman" panose="02020603050405020304" pitchFamily="18" charset="0"/>
              </a:rPr>
              <a:t> 2010, o </a:t>
            </a:r>
            <a:r>
              <a:rPr lang="en-US" spc="-5" dirty="0" err="1">
                <a:ea typeface="Times New Roman" panose="02020603050405020304" pitchFamily="18" charset="0"/>
              </a:rPr>
              <a:t>Bitcoinmarket.com</a:t>
            </a:r>
            <a:r>
              <a:rPr lang="en-US" spc="-5" dirty="0">
                <a:ea typeface="Times New Roman" panose="02020603050405020304" pitchFamily="18" charset="0"/>
              </a:rPr>
              <a:t> </a:t>
            </a:r>
            <a:r>
              <a:rPr lang="en-US" spc="-5" dirty="0" err="1">
                <a:ea typeface="Times New Roman" panose="02020603050405020304" pitchFamily="18" charset="0"/>
              </a:rPr>
              <a:t>começou</a:t>
            </a:r>
            <a:r>
              <a:rPr lang="en-US" spc="-5" dirty="0">
                <a:ea typeface="Times New Roman" panose="02020603050405020304" pitchFamily="18" charset="0"/>
              </a:rPr>
              <a:t> com um </a:t>
            </a:r>
            <a:r>
              <a:rPr lang="en-US" spc="-5" dirty="0" err="1">
                <a:ea typeface="Times New Roman" panose="02020603050405020304" pitchFamily="18" charset="0"/>
              </a:rPr>
              <a:t>preço</a:t>
            </a:r>
            <a:r>
              <a:rPr lang="en-US" spc="-5" dirty="0">
                <a:ea typeface="Times New Roman" panose="02020603050405020304" pitchFamily="18" charset="0"/>
              </a:rPr>
              <a:t> de </a:t>
            </a:r>
            <a:r>
              <a:rPr lang="en-US" spc="-5" dirty="0" err="1">
                <a:ea typeface="Times New Roman" panose="02020603050405020304" pitchFamily="18" charset="0"/>
              </a:rPr>
              <a:t>lançamento</a:t>
            </a:r>
            <a:r>
              <a:rPr lang="en-US" spc="-5" dirty="0">
                <a:ea typeface="Times New Roman" panose="02020603050405020304" pitchFamily="18" charset="0"/>
              </a:rPr>
              <a:t> de </a:t>
            </a:r>
            <a:r>
              <a:rPr lang="en-US" spc="-5" dirty="0" err="1">
                <a:ea typeface="Times New Roman" panose="02020603050405020304" pitchFamily="18" charset="0"/>
              </a:rPr>
              <a:t>cerca</a:t>
            </a:r>
            <a:r>
              <a:rPr lang="en-US" spc="-5" dirty="0">
                <a:ea typeface="Times New Roman" panose="02020603050405020304" pitchFamily="18" charset="0"/>
              </a:rPr>
              <a:t> de US$ 0,003 </a:t>
            </a:r>
            <a:r>
              <a:rPr lang="en-US" spc="-5" dirty="0" err="1">
                <a:ea typeface="Times New Roman" panose="02020603050405020304" pitchFamily="18" charset="0"/>
              </a:rPr>
              <a:t>por</a:t>
            </a:r>
            <a:r>
              <a:rPr lang="en-US" spc="-5" dirty="0">
                <a:ea typeface="Times New Roman" panose="02020603050405020304" pitchFamily="18" charset="0"/>
              </a:rPr>
              <a:t> </a:t>
            </a:r>
            <a:r>
              <a:rPr lang="en-US" spc="-5" dirty="0" err="1">
                <a:ea typeface="Times New Roman" panose="02020603050405020304" pitchFamily="18" charset="0"/>
              </a:rPr>
              <a:t>Bitcoin</a:t>
            </a:r>
            <a:r>
              <a:rPr lang="en-US" spc="-5" dirty="0">
                <a:ea typeface="Times New Roman" panose="02020603050405020304" pitchFamily="18" charset="0"/>
              </a:rPr>
              <a:t>. </a:t>
            </a:r>
            <a:r>
              <a:rPr lang="en-US" spc="-5" dirty="0" err="1">
                <a:ea typeface="Times New Roman" panose="02020603050405020304" pitchFamily="18" charset="0"/>
              </a:rPr>
              <a:t>Bitcoinmarket.com</a:t>
            </a:r>
            <a:r>
              <a:rPr lang="en-US" spc="-5" dirty="0">
                <a:ea typeface="Times New Roman" panose="02020603050405020304" pitchFamily="18" charset="0"/>
              </a:rPr>
              <a:t> </a:t>
            </a:r>
            <a:r>
              <a:rPr lang="en-US" spc="-5" dirty="0" err="1">
                <a:ea typeface="Times New Roman" panose="02020603050405020304" pitchFamily="18" charset="0"/>
              </a:rPr>
              <a:t>usou</a:t>
            </a:r>
            <a:r>
              <a:rPr lang="en-US" spc="-5" dirty="0">
                <a:ea typeface="Times New Roman" panose="02020603050405020304" pitchFamily="18" charset="0"/>
              </a:rPr>
              <a:t> o PayPal </a:t>
            </a:r>
            <a:r>
              <a:rPr lang="en-US" spc="-5" dirty="0" err="1">
                <a:ea typeface="Times New Roman" panose="02020603050405020304" pitchFamily="18" charset="0"/>
              </a:rPr>
              <a:t>para</a:t>
            </a:r>
            <a:r>
              <a:rPr lang="en-US" spc="-5" dirty="0">
                <a:ea typeface="Times New Roman" panose="02020603050405020304" pitchFamily="18" charset="0"/>
              </a:rPr>
              <a:t> trocar </a:t>
            </a:r>
            <a:r>
              <a:rPr lang="en-US" spc="-5" dirty="0" err="1">
                <a:ea typeface="Times New Roman" panose="02020603050405020304" pitchFamily="18" charset="0"/>
              </a:rPr>
              <a:t>dinheiro</a:t>
            </a:r>
            <a:r>
              <a:rPr lang="en-US" spc="-5" dirty="0">
                <a:ea typeface="Times New Roman" panose="02020603050405020304" pitchFamily="18" charset="0"/>
              </a:rPr>
              <a:t> </a:t>
            </a:r>
            <a:r>
              <a:rPr lang="en-US" spc="-5" dirty="0" err="1">
                <a:ea typeface="Times New Roman" panose="02020603050405020304" pitchFamily="18" charset="0"/>
              </a:rPr>
              <a:t>fiduciário</a:t>
            </a:r>
            <a:r>
              <a:rPr lang="en-US" spc="-5" dirty="0">
                <a:ea typeface="Times New Roman" panose="02020603050405020304" pitchFamily="18" charset="0"/>
              </a:rPr>
              <a:t> </a:t>
            </a:r>
            <a:r>
              <a:rPr lang="en-US" spc="-5" dirty="0" err="1">
                <a:ea typeface="Times New Roman" panose="02020603050405020304" pitchFamily="18" charset="0"/>
              </a:rPr>
              <a:t>por</a:t>
            </a:r>
            <a:r>
              <a:rPr lang="en-US" spc="-5" dirty="0">
                <a:ea typeface="Times New Roman" panose="02020603050405020304" pitchFamily="18" charset="0"/>
              </a:rPr>
              <a:t> </a:t>
            </a:r>
            <a:r>
              <a:rPr lang="en-US" spc="-5" dirty="0" err="1">
                <a:ea typeface="Times New Roman" panose="02020603050405020304" pitchFamily="18" charset="0"/>
              </a:rPr>
              <a:t>Bitcoin</a:t>
            </a:r>
            <a:r>
              <a:rPr lang="en-US" spc="-5" dirty="0">
                <a:ea typeface="Times New Roman" panose="02020603050405020304" pitchFamily="18" charset="0"/>
              </a:rPr>
              <a:t>, mas </a:t>
            </a:r>
            <a:r>
              <a:rPr lang="en-US" spc="-5" dirty="0" err="1">
                <a:ea typeface="Times New Roman" panose="02020603050405020304" pitchFamily="18" charset="0"/>
              </a:rPr>
              <a:t>foi</a:t>
            </a:r>
            <a:r>
              <a:rPr lang="en-US" spc="-5" dirty="0">
                <a:ea typeface="Times New Roman" panose="02020603050405020304" pitchFamily="18" charset="0"/>
              </a:rPr>
              <a:t> </a:t>
            </a:r>
            <a:r>
              <a:rPr lang="en-US" spc="-5" dirty="0" err="1">
                <a:ea typeface="Times New Roman" panose="02020603050405020304" pitchFamily="18" charset="0"/>
              </a:rPr>
              <a:t>removido</a:t>
            </a:r>
            <a:r>
              <a:rPr lang="en-US" spc="-5" dirty="0">
                <a:ea typeface="Times New Roman" panose="02020603050405020304" pitchFamily="18" charset="0"/>
              </a:rPr>
              <a:t> </a:t>
            </a:r>
            <a:r>
              <a:rPr lang="en-US" spc="-5" dirty="0" err="1">
                <a:ea typeface="Times New Roman" panose="02020603050405020304" pitchFamily="18" charset="0"/>
              </a:rPr>
              <a:t>depois</a:t>
            </a:r>
            <a:r>
              <a:rPr lang="en-US" spc="-5" dirty="0">
                <a:ea typeface="Times New Roman" panose="02020603050405020304" pitchFamily="18" charset="0"/>
              </a:rPr>
              <a:t> de </a:t>
            </a:r>
            <a:r>
              <a:rPr lang="en-US" spc="-5" dirty="0" err="1">
                <a:ea typeface="Times New Roman" panose="02020603050405020304" pitchFamily="18" charset="0"/>
              </a:rPr>
              <a:t>aumentar</a:t>
            </a:r>
            <a:r>
              <a:rPr lang="en-US" spc="-5" dirty="0">
                <a:ea typeface="Times New Roman" panose="02020603050405020304" pitchFamily="18" charset="0"/>
              </a:rPr>
              <a:t> as </a:t>
            </a:r>
            <a:r>
              <a:rPr lang="en-US" spc="-5" dirty="0" err="1">
                <a:ea typeface="Times New Roman" panose="02020603050405020304" pitchFamily="18" charset="0"/>
              </a:rPr>
              <a:t>negociações</a:t>
            </a:r>
            <a:r>
              <a:rPr lang="en-US" spc="-5" dirty="0">
                <a:ea typeface="Times New Roman" panose="02020603050405020304" pitchFamily="18" charset="0"/>
              </a:rPr>
              <a:t> </a:t>
            </a:r>
            <a:r>
              <a:rPr lang="en-US" spc="-5" dirty="0" err="1">
                <a:ea typeface="Times New Roman" panose="02020603050405020304" pitchFamily="18" charset="0"/>
              </a:rPr>
              <a:t>fraudulentas</a:t>
            </a:r>
            <a:r>
              <a:rPr lang="en-US" spc="-5" dirty="0">
                <a:ea typeface="Times New Roman" panose="02020603050405020304" pitchFamily="18" charset="0"/>
              </a:rPr>
              <a:t> </a:t>
            </a:r>
            <a:r>
              <a:rPr lang="en-US" spc="-5" dirty="0" err="1">
                <a:ea typeface="Times New Roman" panose="02020603050405020304" pitchFamily="18" charset="0"/>
              </a:rPr>
              <a:t>em</a:t>
            </a:r>
            <a:r>
              <a:rPr lang="en-US" spc="-5" dirty="0">
                <a:ea typeface="Times New Roman" panose="02020603050405020304" pitchFamily="18" charset="0"/>
              </a:rPr>
              <a:t> </a:t>
            </a:r>
            <a:r>
              <a:rPr lang="en-US" spc="-5" dirty="0" err="1">
                <a:ea typeface="Times New Roman" panose="02020603050405020304" pitchFamily="18" charset="0"/>
              </a:rPr>
              <a:t>junho</a:t>
            </a:r>
            <a:r>
              <a:rPr lang="en-US" spc="-5" dirty="0">
                <a:ea typeface="Times New Roman" panose="02020603050405020304" pitchFamily="18" charset="0"/>
              </a:rPr>
              <a:t> de 2011, </a:t>
            </a:r>
            <a:r>
              <a:rPr lang="en-US" spc="-5" dirty="0" err="1">
                <a:ea typeface="Times New Roman" panose="02020603050405020304" pitchFamily="18" charset="0"/>
              </a:rPr>
              <a:t>quando</a:t>
            </a:r>
            <a:r>
              <a:rPr lang="en-US" spc="-5" dirty="0">
                <a:ea typeface="Times New Roman" panose="02020603050405020304" pitchFamily="18" charset="0"/>
              </a:rPr>
              <a:t> o </a:t>
            </a:r>
            <a:r>
              <a:rPr lang="en-US" spc="-5" dirty="0" err="1">
                <a:ea typeface="Times New Roman" panose="02020603050405020304" pitchFamily="18" charset="0"/>
              </a:rPr>
              <a:t>preço</a:t>
            </a:r>
            <a:r>
              <a:rPr lang="en-US" spc="-5" dirty="0">
                <a:ea typeface="Times New Roman" panose="02020603050405020304" pitchFamily="18" charset="0"/>
              </a:rPr>
              <a:t> do </a:t>
            </a:r>
            <a:r>
              <a:rPr lang="en-US" spc="-5" dirty="0" err="1">
                <a:ea typeface="Times New Roman" panose="02020603050405020304" pitchFamily="18" charset="0"/>
              </a:rPr>
              <a:t>Bitcoin</a:t>
            </a:r>
            <a:r>
              <a:rPr lang="en-US" spc="-5" dirty="0">
                <a:ea typeface="Times New Roman" panose="02020603050405020304" pitchFamily="18" charset="0"/>
              </a:rPr>
              <a:t> </a:t>
            </a:r>
            <a:r>
              <a:rPr lang="en-US" spc="-5" dirty="0" err="1">
                <a:ea typeface="Times New Roman" panose="02020603050405020304" pitchFamily="18" charset="0"/>
              </a:rPr>
              <a:t>atingiu</a:t>
            </a:r>
            <a:r>
              <a:rPr lang="en-US" spc="-5" dirty="0">
                <a:ea typeface="Times New Roman" panose="02020603050405020304" pitchFamily="18" charset="0"/>
              </a:rPr>
              <a:t> $ 23,99. O </a:t>
            </a:r>
            <a:r>
              <a:rPr lang="en-US" spc="-5" dirty="0" err="1">
                <a:ea typeface="Times New Roman" panose="02020603050405020304" pitchFamily="18" charset="0"/>
              </a:rPr>
              <a:t>Bitcoinmarket.com</a:t>
            </a:r>
            <a:r>
              <a:rPr lang="en-US" spc="-5" dirty="0">
                <a:ea typeface="Times New Roman" panose="02020603050405020304" pitchFamily="18" charset="0"/>
              </a:rPr>
              <a:t> </a:t>
            </a:r>
            <a:r>
              <a:rPr lang="en-US" spc="-5" dirty="0" err="1">
                <a:ea typeface="Times New Roman" panose="02020603050405020304" pitchFamily="18" charset="0"/>
              </a:rPr>
              <a:t>foi</a:t>
            </a:r>
            <a:r>
              <a:rPr lang="en-US" spc="-5" dirty="0">
                <a:ea typeface="Times New Roman" panose="02020603050405020304" pitchFamily="18" charset="0"/>
              </a:rPr>
              <a:t> </a:t>
            </a:r>
            <a:r>
              <a:rPr lang="en-US" spc="-5" dirty="0" err="1">
                <a:ea typeface="Times New Roman" panose="02020603050405020304" pitchFamily="18" charset="0"/>
              </a:rPr>
              <a:t>certamente</a:t>
            </a:r>
            <a:r>
              <a:rPr lang="en-US" spc="-5" dirty="0">
                <a:ea typeface="Times New Roman" panose="02020603050405020304" pitchFamily="18" charset="0"/>
              </a:rPr>
              <a:t> </a:t>
            </a:r>
            <a:r>
              <a:rPr lang="en-US" spc="-5" dirty="0" err="1">
                <a:ea typeface="Times New Roman" panose="02020603050405020304" pitchFamily="18" charset="0"/>
              </a:rPr>
              <a:t>uma</a:t>
            </a:r>
            <a:r>
              <a:rPr lang="en-US" spc="-5" dirty="0">
                <a:ea typeface="Times New Roman" panose="02020603050405020304" pitchFamily="18" charset="0"/>
              </a:rPr>
              <a:t> </a:t>
            </a:r>
            <a:r>
              <a:rPr lang="en-US" spc="-5" dirty="0" err="1">
                <a:ea typeface="Times New Roman" panose="02020603050405020304" pitchFamily="18" charset="0"/>
              </a:rPr>
              <a:t>melhoria</a:t>
            </a:r>
            <a:r>
              <a:rPr lang="en-US" spc="-5" dirty="0">
                <a:ea typeface="Times New Roman" panose="02020603050405020304" pitchFamily="18" charset="0"/>
              </a:rPr>
              <a:t> </a:t>
            </a:r>
            <a:r>
              <a:rPr lang="en-US" spc="-5" dirty="0" err="1">
                <a:ea typeface="Times New Roman" panose="02020603050405020304" pitchFamily="18" charset="0"/>
              </a:rPr>
              <a:t>em</a:t>
            </a:r>
            <a:r>
              <a:rPr lang="en-US" spc="-5" dirty="0">
                <a:ea typeface="Times New Roman" panose="02020603050405020304" pitchFamily="18" charset="0"/>
              </a:rPr>
              <a:t> </a:t>
            </a:r>
            <a:r>
              <a:rPr lang="en-US" spc="-5" dirty="0" err="1">
                <a:ea typeface="Times New Roman" panose="02020603050405020304" pitchFamily="18" charset="0"/>
              </a:rPr>
              <a:t>relação</a:t>
            </a:r>
            <a:r>
              <a:rPr lang="en-US" spc="-5" dirty="0">
                <a:ea typeface="Times New Roman" panose="02020603050405020304" pitchFamily="18" charset="0"/>
              </a:rPr>
              <a:t> </a:t>
            </a:r>
            <a:r>
              <a:rPr lang="en-US" spc="-5" dirty="0" err="1">
                <a:ea typeface="Times New Roman" panose="02020603050405020304" pitchFamily="18" charset="0"/>
              </a:rPr>
              <a:t>à</a:t>
            </a:r>
            <a:r>
              <a:rPr lang="en-US" spc="-5" dirty="0">
                <a:ea typeface="Times New Roman" panose="02020603050405020304" pitchFamily="18" charset="0"/>
              </a:rPr>
              <a:t> </a:t>
            </a:r>
            <a:r>
              <a:rPr lang="en-US" spc="-5" dirty="0" err="1">
                <a:ea typeface="Times New Roman" panose="02020603050405020304" pitchFamily="18" charset="0"/>
              </a:rPr>
              <a:t>troca</a:t>
            </a:r>
            <a:r>
              <a:rPr lang="en-US" spc="-5" dirty="0">
                <a:ea typeface="Times New Roman" panose="02020603050405020304" pitchFamily="18" charset="0"/>
              </a:rPr>
              <a:t> de </a:t>
            </a:r>
            <a:r>
              <a:rPr lang="en-US" spc="-5" dirty="0" err="1">
                <a:ea typeface="Times New Roman" panose="02020603050405020304" pitchFamily="18" charset="0"/>
              </a:rPr>
              <a:t>Bitcoin</a:t>
            </a:r>
            <a:r>
              <a:rPr lang="en-US" spc="-5" dirty="0">
                <a:ea typeface="Times New Roman" panose="02020603050405020304" pitchFamily="18" charset="0"/>
              </a:rPr>
              <a:t> </a:t>
            </a:r>
            <a:r>
              <a:rPr lang="en-US" spc="-5" dirty="0" err="1">
                <a:ea typeface="Times New Roman" panose="02020603050405020304" pitchFamily="18" charset="0"/>
              </a:rPr>
              <a:t>em</a:t>
            </a:r>
            <a:r>
              <a:rPr lang="en-US" spc="-5" dirty="0">
                <a:ea typeface="Times New Roman" panose="02020603050405020304" pitchFamily="18" charset="0"/>
              </a:rPr>
              <a:t> </a:t>
            </a:r>
            <a:r>
              <a:rPr lang="en-US" spc="-5" dirty="0" err="1">
                <a:ea typeface="Times New Roman" panose="02020603050405020304" pitchFamily="18" charset="0"/>
              </a:rPr>
              <a:t>fóruns</a:t>
            </a:r>
            <a:r>
              <a:rPr lang="en-US" spc="-5" dirty="0">
                <a:ea typeface="Times New Roman" panose="02020603050405020304" pitchFamily="18" charset="0"/>
              </a:rPr>
              <a:t>, mas </a:t>
            </a:r>
            <a:r>
              <a:rPr lang="en-US" spc="-5" dirty="0" err="1">
                <a:ea typeface="Times New Roman" panose="02020603050405020304" pitchFamily="18" charset="0"/>
              </a:rPr>
              <a:t>começou</a:t>
            </a:r>
            <a:r>
              <a:rPr lang="en-US" spc="-5" dirty="0">
                <a:ea typeface="Times New Roman" panose="02020603050405020304" pitchFamily="18" charset="0"/>
              </a:rPr>
              <a:t> a </a:t>
            </a:r>
            <a:r>
              <a:rPr lang="en-US" spc="-5" dirty="0" err="1">
                <a:ea typeface="Times New Roman" panose="02020603050405020304" pitchFamily="18" charset="0"/>
              </a:rPr>
              <a:t>ver</a:t>
            </a:r>
            <a:r>
              <a:rPr lang="en-US" spc="-5" dirty="0">
                <a:ea typeface="Times New Roman" panose="02020603050405020304" pitchFamily="18" charset="0"/>
              </a:rPr>
              <a:t> as </a:t>
            </a:r>
            <a:r>
              <a:rPr lang="en-US" spc="-5" dirty="0" err="1">
                <a:ea typeface="Times New Roman" panose="02020603050405020304" pitchFamily="18" charset="0"/>
              </a:rPr>
              <a:t>trocas</a:t>
            </a:r>
            <a:r>
              <a:rPr lang="en-US" spc="-5" dirty="0">
                <a:ea typeface="Times New Roman" panose="02020603050405020304" pitchFamily="18" charset="0"/>
              </a:rPr>
              <a:t> </a:t>
            </a:r>
            <a:r>
              <a:rPr lang="en-US" spc="-5" dirty="0" err="1">
                <a:ea typeface="Times New Roman" panose="02020603050405020304" pitchFamily="18" charset="0"/>
              </a:rPr>
              <a:t>concorrentes</a:t>
            </a:r>
            <a:r>
              <a:rPr lang="en-US" spc="-5" dirty="0">
                <a:ea typeface="Times New Roman" panose="02020603050405020304" pitchFamily="18" charset="0"/>
              </a:rPr>
              <a:t> </a:t>
            </a:r>
            <a:r>
              <a:rPr lang="en-US" spc="-5" dirty="0" err="1">
                <a:ea typeface="Times New Roman" panose="02020603050405020304" pitchFamily="18" charset="0"/>
              </a:rPr>
              <a:t>ganharem</a:t>
            </a:r>
            <a:r>
              <a:rPr lang="en-US" spc="-5" dirty="0">
                <a:ea typeface="Times New Roman" panose="02020603050405020304" pitchFamily="18" charset="0"/>
              </a:rPr>
              <a:t> </a:t>
            </a:r>
            <a:r>
              <a:rPr lang="en-US" spc="-5" dirty="0" err="1">
                <a:ea typeface="Times New Roman" panose="02020603050405020304" pitchFamily="18" charset="0"/>
              </a:rPr>
              <a:t>popularidade</a:t>
            </a:r>
            <a:r>
              <a:rPr lang="en-US" spc="-5" dirty="0">
                <a:ea typeface="Times New Roman" panose="02020603050405020304" pitchFamily="18" charset="0"/>
              </a:rPr>
              <a:t>.</a:t>
            </a:r>
          </a:p>
          <a:p>
            <a:endParaRPr lang="en-US" spc="-5" dirty="0">
              <a:effectLst/>
              <a:ea typeface="Times New Roman" panose="02020603050405020304" pitchFamily="18" charset="0"/>
            </a:endParaRPr>
          </a:p>
          <a:p>
            <a:r>
              <a:rPr lang="en-US" b="1" dirty="0">
                <a:solidFill>
                  <a:srgbClr val="F79037"/>
                </a:solidFill>
                <a:ea typeface="Times New Roman" panose="02020603050405020304" pitchFamily="18" charset="0"/>
              </a:rPr>
              <a:t>Mt. </a:t>
            </a:r>
            <a:r>
              <a:rPr lang="en-US" b="1" dirty="0" err="1">
                <a:solidFill>
                  <a:srgbClr val="F79037"/>
                </a:solidFill>
                <a:ea typeface="Times New Roman" panose="02020603050405020304" pitchFamily="18" charset="0"/>
              </a:rPr>
              <a:t>Gox</a:t>
            </a:r>
            <a:r>
              <a:rPr lang="en-US" b="1" dirty="0">
                <a:solidFill>
                  <a:srgbClr val="F79037"/>
                </a:solidFill>
                <a:ea typeface="Times New Roman" panose="02020603050405020304" pitchFamily="18" charset="0"/>
              </a:rPr>
              <a:t> e </a:t>
            </a:r>
            <a:r>
              <a:rPr lang="en-US" b="1" dirty="0" err="1">
                <a:solidFill>
                  <a:srgbClr val="F79037"/>
                </a:solidFill>
                <a:ea typeface="Times New Roman" panose="02020603050405020304" pitchFamily="18" charset="0"/>
              </a:rPr>
              <a:t>plataformas</a:t>
            </a:r>
            <a:r>
              <a:rPr lang="en-US" b="1" dirty="0">
                <a:solidFill>
                  <a:srgbClr val="F79037"/>
                </a:solidFill>
                <a:ea typeface="Times New Roman" panose="02020603050405020304" pitchFamily="18" charset="0"/>
              </a:rPr>
              <a:t> </a:t>
            </a:r>
            <a:r>
              <a:rPr lang="en-US" b="1" dirty="0" err="1">
                <a:solidFill>
                  <a:srgbClr val="F79037"/>
                </a:solidFill>
                <a:ea typeface="Times New Roman" panose="02020603050405020304" pitchFamily="18" charset="0"/>
              </a:rPr>
              <a:t>antigas</a:t>
            </a:r>
            <a:endParaRPr lang="en-US" b="1" dirty="0">
              <a:solidFill>
                <a:srgbClr val="F79037"/>
              </a:solidFill>
              <a:ea typeface="Times New Roman" panose="02020603050405020304" pitchFamily="18" charset="0"/>
            </a:endParaRPr>
          </a:p>
          <a:p>
            <a:r>
              <a:rPr lang="en-US" dirty="0" err="1">
                <a:ea typeface="Times New Roman" panose="02020603050405020304" pitchFamily="18" charset="0"/>
              </a:rPr>
              <a:t>Em</a:t>
            </a:r>
            <a:r>
              <a:rPr lang="en-US" dirty="0">
                <a:ea typeface="Times New Roman" panose="02020603050405020304" pitchFamily="18" charset="0"/>
              </a:rPr>
              <a:t> 2010, Jed </a:t>
            </a:r>
            <a:r>
              <a:rPr lang="en-US" dirty="0" err="1">
                <a:ea typeface="Times New Roman" panose="02020603050405020304" pitchFamily="18" charset="0"/>
              </a:rPr>
              <a:t>McCaleb</a:t>
            </a:r>
            <a:r>
              <a:rPr lang="en-US" dirty="0">
                <a:ea typeface="Times New Roman" panose="02020603050405020304" pitchFamily="18" charset="0"/>
              </a:rPr>
              <a:t> </a:t>
            </a:r>
            <a:r>
              <a:rPr lang="en-US" dirty="0" err="1">
                <a:ea typeface="Times New Roman" panose="02020603050405020304" pitchFamily="18" charset="0"/>
              </a:rPr>
              <a:t>desenvolveu</a:t>
            </a:r>
            <a:r>
              <a:rPr lang="en-US" dirty="0">
                <a:ea typeface="Times New Roman" panose="02020603050405020304" pitchFamily="18" charset="0"/>
              </a:rPr>
              <a:t> o Monte. </a:t>
            </a:r>
            <a:r>
              <a:rPr lang="en-US" dirty="0" err="1">
                <a:ea typeface="Times New Roman" panose="02020603050405020304" pitchFamily="18" charset="0"/>
              </a:rPr>
              <a:t>Gox</a:t>
            </a:r>
            <a:r>
              <a:rPr lang="en-US" dirty="0">
                <a:ea typeface="Times New Roman" panose="02020603050405020304" pitchFamily="18" charset="0"/>
              </a:rPr>
              <a:t>. O </a:t>
            </a:r>
            <a:r>
              <a:rPr lang="en-US" dirty="0" err="1">
                <a:ea typeface="Times New Roman" panose="02020603050405020304" pitchFamily="18" charset="0"/>
              </a:rPr>
              <a:t>nome</a:t>
            </a:r>
            <a:r>
              <a:rPr lang="en-US" dirty="0">
                <a:ea typeface="Times New Roman" panose="02020603050405020304" pitchFamily="18" charset="0"/>
              </a:rPr>
              <a:t> </a:t>
            </a:r>
            <a:r>
              <a:rPr lang="en-US" dirty="0" err="1">
                <a:ea typeface="Times New Roman" panose="02020603050405020304" pitchFamily="18" charset="0"/>
              </a:rPr>
              <a:t>inicial</a:t>
            </a:r>
            <a:r>
              <a:rPr lang="en-US" dirty="0">
                <a:ea typeface="Times New Roman" panose="02020603050405020304" pitchFamily="18" charset="0"/>
              </a:rPr>
              <a:t> da </a:t>
            </a:r>
            <a:r>
              <a:rPr lang="en-US" dirty="0" err="1">
                <a:ea typeface="Times New Roman" panose="02020603050405020304" pitchFamily="18" charset="0"/>
              </a:rPr>
              <a:t>troca</a:t>
            </a:r>
            <a:r>
              <a:rPr lang="en-US" dirty="0">
                <a:ea typeface="Times New Roman" panose="02020603050405020304" pitchFamily="18" charset="0"/>
              </a:rPr>
              <a:t> era </a:t>
            </a:r>
            <a:r>
              <a:rPr lang="en-US" dirty="0" err="1">
                <a:ea typeface="Times New Roman" panose="02020603050405020304" pitchFamily="18" charset="0"/>
              </a:rPr>
              <a:t>mtgox.com</a:t>
            </a:r>
            <a:r>
              <a:rPr lang="en-US" dirty="0">
                <a:ea typeface="Times New Roman" panose="02020603050405020304" pitchFamily="18" charset="0"/>
              </a:rPr>
              <a:t>, </a:t>
            </a:r>
            <a:r>
              <a:rPr lang="en-US" dirty="0" err="1">
                <a:ea typeface="Times New Roman" panose="02020603050405020304" pitchFamily="18" charset="0"/>
              </a:rPr>
              <a:t>que</a:t>
            </a:r>
            <a:r>
              <a:rPr lang="en-US" dirty="0">
                <a:ea typeface="Times New Roman" panose="02020603050405020304" pitchFamily="18" charset="0"/>
              </a:rPr>
              <a:t> </a:t>
            </a:r>
            <a:r>
              <a:rPr lang="en-US" dirty="0" err="1">
                <a:ea typeface="Times New Roman" panose="02020603050405020304" pitchFamily="18" charset="0"/>
              </a:rPr>
              <a:t>é</a:t>
            </a:r>
            <a:r>
              <a:rPr lang="en-US" dirty="0">
                <a:ea typeface="Times New Roman" panose="02020603050405020304" pitchFamily="18" charset="0"/>
              </a:rPr>
              <a:t> </a:t>
            </a:r>
            <a:r>
              <a:rPr lang="en-US" dirty="0" err="1">
                <a:ea typeface="Times New Roman" panose="02020603050405020304" pitchFamily="18" charset="0"/>
              </a:rPr>
              <a:t>uma</a:t>
            </a:r>
            <a:r>
              <a:rPr lang="en-US" dirty="0">
                <a:ea typeface="Times New Roman" panose="02020603050405020304" pitchFamily="18" charset="0"/>
              </a:rPr>
              <a:t> </a:t>
            </a:r>
            <a:r>
              <a:rPr lang="en-US" dirty="0" err="1">
                <a:ea typeface="Times New Roman" panose="02020603050405020304" pitchFamily="18" charset="0"/>
              </a:rPr>
              <a:t>referência</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a:t>
            </a:r>
            <a:r>
              <a:rPr lang="en-US" dirty="0" err="1">
                <a:ea typeface="Times New Roman" panose="02020603050405020304" pitchFamily="18" charset="0"/>
              </a:rPr>
              <a:t>jogo</a:t>
            </a:r>
            <a:r>
              <a:rPr lang="en-US" dirty="0">
                <a:ea typeface="Times New Roman" panose="02020603050405020304" pitchFamily="18" charset="0"/>
              </a:rPr>
              <a:t> de </a:t>
            </a:r>
            <a:r>
              <a:rPr lang="en-US" dirty="0" err="1">
                <a:ea typeface="Times New Roman" panose="02020603050405020304" pitchFamily="18" charset="0"/>
              </a:rPr>
              <a:t>cartas</a:t>
            </a:r>
            <a:r>
              <a:rPr lang="en-US" dirty="0">
                <a:ea typeface="Times New Roman" panose="02020603050405020304" pitchFamily="18" charset="0"/>
              </a:rPr>
              <a:t> </a:t>
            </a:r>
            <a:r>
              <a:rPr lang="en-US" dirty="0" err="1">
                <a:ea typeface="Times New Roman" panose="02020603050405020304" pitchFamily="18" charset="0"/>
              </a:rPr>
              <a:t>colecionáveis</a:t>
            </a:r>
            <a:r>
              <a:rPr lang="en-US" dirty="0">
                <a:ea typeface="Times New Roman" panose="02020603050405020304" pitchFamily="18" charset="0"/>
              </a:rPr>
              <a:t> </a:t>
            </a:r>
            <a:r>
              <a:rPr lang="en-US" dirty="0" err="1">
                <a:ea typeface="Times New Roman" panose="02020603050405020304" pitchFamily="18" charset="0"/>
              </a:rPr>
              <a:t>digitais</a:t>
            </a:r>
            <a:r>
              <a:rPr lang="en-US" dirty="0">
                <a:ea typeface="Times New Roman" panose="02020603050405020304" pitchFamily="18" charset="0"/>
              </a:rPr>
              <a:t> “Magic: The Gathering Online </a:t>
            </a:r>
            <a:r>
              <a:rPr lang="en-US" dirty="0" err="1">
                <a:ea typeface="Times New Roman" panose="02020603050405020304" pitchFamily="18" charset="0"/>
              </a:rPr>
              <a:t>eXchange</a:t>
            </a:r>
            <a:r>
              <a:rPr lang="en-US" dirty="0">
                <a:ea typeface="Times New Roman" panose="02020603050405020304" pitchFamily="18" charset="0"/>
              </a:rPr>
              <a:t>”. </a:t>
            </a:r>
            <a:r>
              <a:rPr lang="en-US" dirty="0" err="1">
                <a:ea typeface="Times New Roman" panose="02020603050405020304" pitchFamily="18" charset="0"/>
              </a:rPr>
              <a:t>Nos</a:t>
            </a:r>
            <a:r>
              <a:rPr lang="en-US" dirty="0">
                <a:ea typeface="Times New Roman" panose="02020603050405020304" pitchFamily="18" charset="0"/>
              </a:rPr>
              <a:t> </a:t>
            </a:r>
            <a:r>
              <a:rPr lang="en-US" dirty="0" err="1">
                <a:ea typeface="Times New Roman" panose="02020603050405020304" pitchFamily="18" charset="0"/>
              </a:rPr>
              <a:t>três</a:t>
            </a:r>
            <a:r>
              <a:rPr lang="en-US" dirty="0">
                <a:ea typeface="Times New Roman" panose="02020603050405020304" pitchFamily="18" charset="0"/>
              </a:rPr>
              <a:t> </a:t>
            </a:r>
            <a:r>
              <a:rPr lang="en-US" dirty="0" err="1">
                <a:ea typeface="Times New Roman" panose="02020603050405020304" pitchFamily="18" charset="0"/>
              </a:rPr>
              <a:t>anos</a:t>
            </a:r>
            <a:r>
              <a:rPr lang="en-US" dirty="0">
                <a:ea typeface="Times New Roman" panose="02020603050405020304" pitchFamily="18" charset="0"/>
              </a:rPr>
              <a:t> </a:t>
            </a:r>
            <a:r>
              <a:rPr lang="en-US" dirty="0" err="1">
                <a:ea typeface="Times New Roman" panose="02020603050405020304" pitchFamily="18" charset="0"/>
              </a:rPr>
              <a:t>seguintes</a:t>
            </a:r>
            <a:r>
              <a:rPr lang="en-US" dirty="0">
                <a:ea typeface="Times New Roman" panose="02020603050405020304" pitchFamily="18" charset="0"/>
              </a:rPr>
              <a:t>, 70% de </a:t>
            </a:r>
            <a:r>
              <a:rPr lang="en-US" dirty="0" err="1">
                <a:ea typeface="Times New Roman" panose="02020603050405020304" pitchFamily="18" charset="0"/>
              </a:rPr>
              <a:t>todas</a:t>
            </a:r>
            <a:r>
              <a:rPr lang="en-US" dirty="0">
                <a:ea typeface="Times New Roman" panose="02020603050405020304" pitchFamily="18" charset="0"/>
              </a:rPr>
              <a:t> as </a:t>
            </a:r>
            <a:r>
              <a:rPr lang="en-US" dirty="0" err="1">
                <a:ea typeface="Times New Roman" panose="02020603050405020304" pitchFamily="18" charset="0"/>
              </a:rPr>
              <a:t>negociações</a:t>
            </a:r>
            <a:r>
              <a:rPr lang="en-US" dirty="0">
                <a:ea typeface="Times New Roman" panose="02020603050405020304" pitchFamily="18" charset="0"/>
              </a:rPr>
              <a:t> de </a:t>
            </a:r>
            <a:r>
              <a:rPr lang="en-US" dirty="0" err="1">
                <a:ea typeface="Times New Roman" panose="02020603050405020304" pitchFamily="18" charset="0"/>
              </a:rPr>
              <a:t>bitcoin</a:t>
            </a:r>
            <a:r>
              <a:rPr lang="en-US" dirty="0">
                <a:ea typeface="Times New Roman" panose="02020603050405020304" pitchFamily="18" charset="0"/>
              </a:rPr>
              <a:t> </a:t>
            </a:r>
            <a:r>
              <a:rPr lang="en-US" dirty="0" err="1">
                <a:ea typeface="Times New Roman" panose="02020603050405020304" pitchFamily="18" charset="0"/>
              </a:rPr>
              <a:t>foram</a:t>
            </a:r>
            <a:r>
              <a:rPr lang="en-US" dirty="0">
                <a:ea typeface="Times New Roman" panose="02020603050405020304" pitchFamily="18" charset="0"/>
              </a:rPr>
              <a:t> </a:t>
            </a:r>
            <a:r>
              <a:rPr lang="en-US" dirty="0" err="1">
                <a:ea typeface="Times New Roman" panose="02020603050405020304" pitchFamily="18" charset="0"/>
              </a:rPr>
              <a:t>realizadas</a:t>
            </a:r>
            <a:r>
              <a:rPr lang="en-US" dirty="0">
                <a:ea typeface="Times New Roman" panose="02020603050405020304" pitchFamily="18" charset="0"/>
              </a:rPr>
              <a:t>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meio</a:t>
            </a:r>
            <a:r>
              <a:rPr lang="en-US" dirty="0">
                <a:ea typeface="Times New Roman" panose="02020603050405020304" pitchFamily="18" charset="0"/>
              </a:rPr>
              <a:t> da </a:t>
            </a:r>
            <a:r>
              <a:rPr lang="en-US" dirty="0" err="1">
                <a:ea typeface="Times New Roman" panose="02020603050405020304" pitchFamily="18" charset="0"/>
              </a:rPr>
              <a:t>plataforma</a:t>
            </a:r>
            <a:r>
              <a:rPr lang="en-US" dirty="0">
                <a:ea typeface="Times New Roman" panose="02020603050405020304" pitchFamily="18" charset="0"/>
              </a:rPr>
              <a:t> Mt. </a:t>
            </a:r>
            <a:r>
              <a:rPr lang="en-US" dirty="0" err="1">
                <a:ea typeface="Times New Roman" panose="02020603050405020304" pitchFamily="18" charset="0"/>
              </a:rPr>
              <a:t>Gox</a:t>
            </a:r>
            <a:r>
              <a:rPr lang="en-US" dirty="0">
                <a:ea typeface="Times New Roman" panose="02020603050405020304" pitchFamily="18" charset="0"/>
              </a:rPr>
              <a:t>. </a:t>
            </a:r>
            <a:r>
              <a:rPr lang="en-US" dirty="0" err="1">
                <a:ea typeface="Times New Roman" panose="02020603050405020304" pitchFamily="18" charset="0"/>
              </a:rPr>
              <a:t>McCaleb</a:t>
            </a:r>
            <a:r>
              <a:rPr lang="en-US" dirty="0">
                <a:ea typeface="Times New Roman" panose="02020603050405020304" pitchFamily="18" charset="0"/>
              </a:rPr>
              <a:t> </a:t>
            </a:r>
            <a:r>
              <a:rPr lang="en-US" dirty="0" err="1">
                <a:ea typeface="Times New Roman" panose="02020603050405020304" pitchFamily="18" charset="0"/>
              </a:rPr>
              <a:t>começou</a:t>
            </a:r>
            <a:r>
              <a:rPr lang="en-US" dirty="0">
                <a:ea typeface="Times New Roman" panose="02020603050405020304" pitchFamily="18" charset="0"/>
              </a:rPr>
              <a:t> a </a:t>
            </a:r>
            <a:r>
              <a:rPr lang="en-US" dirty="0" err="1">
                <a:ea typeface="Times New Roman" panose="02020603050405020304" pitchFamily="18" charset="0"/>
              </a:rPr>
              <a:t>usar</a:t>
            </a:r>
            <a:r>
              <a:rPr lang="en-US" dirty="0">
                <a:ea typeface="Times New Roman" panose="02020603050405020304" pitchFamily="18" charset="0"/>
              </a:rPr>
              <a:t> o site </a:t>
            </a:r>
            <a:r>
              <a:rPr lang="en-US" dirty="0" err="1">
                <a:ea typeface="Times New Roman" panose="02020603050405020304" pitchFamily="18" charset="0"/>
              </a:rPr>
              <a:t>para</a:t>
            </a:r>
            <a:r>
              <a:rPr lang="en-US" dirty="0">
                <a:ea typeface="Times New Roman" panose="02020603050405020304" pitchFamily="18" charset="0"/>
              </a:rPr>
              <a:t> trocar USD </a:t>
            </a:r>
            <a:r>
              <a:rPr lang="en-US" dirty="0" err="1">
                <a:ea typeface="Times New Roman" panose="02020603050405020304" pitchFamily="18" charset="0"/>
              </a:rPr>
              <a:t>por</a:t>
            </a:r>
            <a:r>
              <a:rPr lang="en-US" dirty="0">
                <a:ea typeface="Times New Roman" panose="02020603050405020304" pitchFamily="18" charset="0"/>
              </a:rPr>
              <a:t> </a:t>
            </a:r>
            <a:r>
              <a:rPr lang="en-US" dirty="0" err="1">
                <a:ea typeface="Times New Roman" panose="02020603050405020304" pitchFamily="18" charset="0"/>
              </a:rPr>
              <a:t>Bitcoin</a:t>
            </a:r>
            <a:r>
              <a:rPr lang="en-US" dirty="0">
                <a:ea typeface="Times New Roman" panose="02020603050405020304" pitchFamily="18" charset="0"/>
              </a:rPr>
              <a:t>. Logo </a:t>
            </a:r>
            <a:r>
              <a:rPr lang="en-US" dirty="0" err="1">
                <a:ea typeface="Times New Roman" panose="02020603050405020304" pitchFamily="18" charset="0"/>
              </a:rPr>
              <a:t>após</a:t>
            </a:r>
            <a:r>
              <a:rPr lang="en-US" dirty="0">
                <a:ea typeface="Times New Roman" panose="02020603050405020304" pitchFamily="18" charset="0"/>
              </a:rPr>
              <a:t> o </a:t>
            </a:r>
            <a:r>
              <a:rPr lang="en-US" dirty="0" err="1">
                <a:ea typeface="Times New Roman" panose="02020603050405020304" pitchFamily="18" charset="0"/>
              </a:rPr>
              <a:t>período</a:t>
            </a:r>
            <a:r>
              <a:rPr lang="en-US" dirty="0">
                <a:ea typeface="Times New Roman" panose="02020603050405020304" pitchFamily="18" charset="0"/>
              </a:rPr>
              <a:t> de </a:t>
            </a:r>
            <a:r>
              <a:rPr lang="en-US" dirty="0" err="1">
                <a:ea typeface="Times New Roman" panose="02020603050405020304" pitchFamily="18" charset="0"/>
              </a:rPr>
              <a:t>iniciação</a:t>
            </a:r>
            <a:r>
              <a:rPr lang="en-US" dirty="0">
                <a:ea typeface="Times New Roman" panose="02020603050405020304" pitchFamily="18" charset="0"/>
              </a:rPr>
              <a:t> </a:t>
            </a:r>
            <a:r>
              <a:rPr lang="en-US" dirty="0" err="1">
                <a:ea typeface="Times New Roman" panose="02020603050405020304" pitchFamily="18" charset="0"/>
              </a:rPr>
              <a:t>bem-sucedido</a:t>
            </a:r>
            <a:r>
              <a:rPr lang="en-US" dirty="0">
                <a:ea typeface="Times New Roman" panose="02020603050405020304" pitchFamily="18" charset="0"/>
              </a:rPr>
              <a:t>, </a:t>
            </a:r>
            <a:r>
              <a:rPr lang="en-US" dirty="0" err="1">
                <a:ea typeface="Times New Roman" panose="02020603050405020304" pitchFamily="18" charset="0"/>
              </a:rPr>
              <a:t>ele</a:t>
            </a:r>
            <a:r>
              <a:rPr lang="en-US" dirty="0">
                <a:ea typeface="Times New Roman" panose="02020603050405020304" pitchFamily="18" charset="0"/>
              </a:rPr>
              <a:t> </a:t>
            </a:r>
            <a:r>
              <a:rPr lang="en-US" dirty="0" err="1">
                <a:ea typeface="Times New Roman" panose="02020603050405020304" pitchFamily="18" charset="0"/>
              </a:rPr>
              <a:t>vendeu</a:t>
            </a:r>
            <a:r>
              <a:rPr lang="en-US" dirty="0">
                <a:ea typeface="Times New Roman" panose="02020603050405020304" pitchFamily="18" charset="0"/>
              </a:rPr>
              <a:t> a Mt. </a:t>
            </a:r>
            <a:r>
              <a:rPr lang="en-US" dirty="0" err="1">
                <a:ea typeface="Times New Roman" panose="02020603050405020304" pitchFamily="18" charset="0"/>
              </a:rPr>
              <a:t>Gox</a:t>
            </a:r>
            <a:r>
              <a:rPr lang="en-US" dirty="0">
                <a:ea typeface="Times New Roman" panose="02020603050405020304" pitchFamily="18" charset="0"/>
              </a:rPr>
              <a:t> </a:t>
            </a:r>
            <a:r>
              <a:rPr lang="en-US" dirty="0" err="1">
                <a:ea typeface="Times New Roman" panose="02020603050405020304" pitchFamily="18" charset="0"/>
              </a:rPr>
              <a:t>para</a:t>
            </a:r>
            <a:r>
              <a:rPr lang="en-US" dirty="0">
                <a:ea typeface="Times New Roman" panose="02020603050405020304" pitchFamily="18" charset="0"/>
              </a:rPr>
              <a:t> outro </a:t>
            </a:r>
            <a:r>
              <a:rPr lang="en-US" dirty="0" err="1">
                <a:ea typeface="Times New Roman" panose="02020603050405020304" pitchFamily="18" charset="0"/>
              </a:rPr>
              <a:t>executivo</a:t>
            </a:r>
            <a:r>
              <a:rPr lang="en-US" dirty="0">
                <a:ea typeface="Times New Roman" panose="02020603050405020304" pitchFamily="18" charset="0"/>
              </a:rPr>
              <a:t> </a:t>
            </a:r>
            <a:r>
              <a:rPr lang="en-US" dirty="0" err="1">
                <a:ea typeface="Times New Roman" panose="02020603050405020304" pitchFamily="18" charset="0"/>
              </a:rPr>
              <a:t>ativo</a:t>
            </a:r>
            <a:r>
              <a:rPr lang="en-US" dirty="0">
                <a:ea typeface="Times New Roman" panose="02020603050405020304" pitchFamily="18" charset="0"/>
              </a:rPr>
              <a:t>. </a:t>
            </a:r>
            <a:r>
              <a:rPr lang="en-US" dirty="0" err="1">
                <a:ea typeface="Times New Roman" panose="02020603050405020304" pitchFamily="18" charset="0"/>
              </a:rPr>
              <a:t>Em</a:t>
            </a:r>
            <a:r>
              <a:rPr lang="en-US" dirty="0">
                <a:ea typeface="Times New Roman" panose="02020603050405020304" pitchFamily="18" charset="0"/>
              </a:rPr>
              <a:t> </a:t>
            </a:r>
            <a:r>
              <a:rPr lang="en-US" dirty="0" err="1">
                <a:ea typeface="Times New Roman" panose="02020603050405020304" pitchFamily="18" charset="0"/>
              </a:rPr>
              <a:t>relação</a:t>
            </a:r>
            <a:r>
              <a:rPr lang="en-US" dirty="0">
                <a:ea typeface="Times New Roman" panose="02020603050405020304" pitchFamily="18" charset="0"/>
              </a:rPr>
              <a:t> </a:t>
            </a:r>
            <a:r>
              <a:rPr lang="en-US" dirty="0" err="1">
                <a:ea typeface="Times New Roman" panose="02020603050405020304" pitchFamily="18" charset="0"/>
              </a:rPr>
              <a:t>ao</a:t>
            </a:r>
            <a:r>
              <a:rPr lang="en-US" dirty="0">
                <a:ea typeface="Times New Roman" panose="02020603050405020304" pitchFamily="18" charset="0"/>
              </a:rPr>
              <a:t> Mt. </a:t>
            </a:r>
            <a:r>
              <a:rPr lang="en-US" dirty="0" err="1">
                <a:ea typeface="Times New Roman" panose="02020603050405020304" pitchFamily="18" charset="0"/>
              </a:rPr>
              <a:t>Gox</a:t>
            </a:r>
            <a:r>
              <a:rPr lang="en-US" dirty="0">
                <a:ea typeface="Times New Roman" panose="02020603050405020304" pitchFamily="18" charset="0"/>
              </a:rPr>
              <a:t>, </a:t>
            </a:r>
            <a:r>
              <a:rPr lang="en-US" dirty="0" err="1">
                <a:ea typeface="Times New Roman" panose="02020603050405020304" pitchFamily="18" charset="0"/>
              </a:rPr>
              <a:t>existem</a:t>
            </a:r>
            <a:r>
              <a:rPr lang="en-US" dirty="0">
                <a:ea typeface="Times New Roman" panose="02020603050405020304" pitchFamily="18" charset="0"/>
              </a:rPr>
              <a:t> </a:t>
            </a:r>
            <a:r>
              <a:rPr lang="en-US" dirty="0" err="1">
                <a:ea typeface="Times New Roman" panose="02020603050405020304" pitchFamily="18" charset="0"/>
              </a:rPr>
              <a:t>vários</a:t>
            </a:r>
            <a:r>
              <a:rPr lang="en-US" dirty="0">
                <a:ea typeface="Times New Roman" panose="02020603050405020304" pitchFamily="18" charset="0"/>
              </a:rPr>
              <a:t> </a:t>
            </a:r>
            <a:r>
              <a:rPr lang="en-US" dirty="0" err="1">
                <a:ea typeface="Times New Roman" panose="02020603050405020304" pitchFamily="18" charset="0"/>
              </a:rPr>
              <a:t>registros</a:t>
            </a:r>
            <a:r>
              <a:rPr lang="en-US" dirty="0">
                <a:ea typeface="Times New Roman" panose="02020603050405020304" pitchFamily="18" charset="0"/>
              </a:rPr>
              <a:t> </a:t>
            </a:r>
            <a:r>
              <a:rPr lang="en-US" dirty="0" err="1">
                <a:ea typeface="Times New Roman" panose="02020603050405020304" pitchFamily="18" charset="0"/>
              </a:rPr>
              <a:t>diferentes</a:t>
            </a:r>
            <a:r>
              <a:rPr lang="en-US" dirty="0">
                <a:ea typeface="Times New Roman" panose="02020603050405020304" pitchFamily="18" charset="0"/>
              </a:rPr>
              <a:t> de </a:t>
            </a:r>
            <a:r>
              <a:rPr lang="en-US" dirty="0" err="1">
                <a:ea typeface="Times New Roman" panose="02020603050405020304" pitchFamily="18" charset="0"/>
              </a:rPr>
              <a:t>operações</a:t>
            </a:r>
            <a:r>
              <a:rPr lang="en-US" dirty="0">
                <a:ea typeface="Times New Roman" panose="02020603050405020304" pitchFamily="18" charset="0"/>
              </a:rPr>
              <a:t> </a:t>
            </a:r>
            <a:r>
              <a:rPr lang="en-US" dirty="0" err="1">
                <a:ea typeface="Times New Roman" panose="02020603050405020304" pitchFamily="18" charset="0"/>
              </a:rPr>
              <a:t>comerciais</a:t>
            </a:r>
            <a:r>
              <a:rPr lang="en-US" dirty="0">
                <a:ea typeface="Times New Roman" panose="02020603050405020304" pitchFamily="18" charset="0"/>
              </a:rPr>
              <a:t> </a:t>
            </a:r>
            <a:r>
              <a:rPr lang="en-US" dirty="0" err="1">
                <a:ea typeface="Times New Roman" panose="02020603050405020304" pitchFamily="18" charset="0"/>
              </a:rPr>
              <a:t>fraudulentas</a:t>
            </a:r>
            <a:r>
              <a:rPr lang="en-US" dirty="0">
                <a:ea typeface="Times New Roman" panose="02020603050405020304" pitchFamily="18" charset="0"/>
              </a:rPr>
              <a:t>. </a:t>
            </a:r>
            <a:r>
              <a:rPr lang="en-US" dirty="0" err="1">
                <a:ea typeface="Times New Roman" panose="02020603050405020304" pitchFamily="18" charset="0"/>
              </a:rPr>
              <a:t>Fundos</a:t>
            </a:r>
            <a:r>
              <a:rPr lang="en-US" dirty="0">
                <a:ea typeface="Times New Roman" panose="02020603050405020304" pitchFamily="18" charset="0"/>
              </a:rPr>
              <a:t> </a:t>
            </a:r>
            <a:r>
              <a:rPr lang="en-US" dirty="0" err="1">
                <a:ea typeface="Times New Roman" panose="02020603050405020304" pitchFamily="18" charset="0"/>
              </a:rPr>
              <a:t>perdidos</a:t>
            </a:r>
            <a:r>
              <a:rPr lang="en-US" dirty="0">
                <a:ea typeface="Times New Roman" panose="02020603050405020304" pitchFamily="18" charset="0"/>
              </a:rPr>
              <a:t>, hacks e </a:t>
            </a:r>
            <a:r>
              <a:rPr lang="en-US" dirty="0" err="1">
                <a:ea typeface="Times New Roman" panose="02020603050405020304" pitchFamily="18" charset="0"/>
              </a:rPr>
              <a:t>disputas</a:t>
            </a:r>
            <a:r>
              <a:rPr lang="en-US" dirty="0">
                <a:ea typeface="Times New Roman" panose="02020603050405020304" pitchFamily="18" charset="0"/>
              </a:rPr>
              <a:t> </a:t>
            </a:r>
            <a:r>
              <a:rPr lang="en-US" dirty="0" err="1">
                <a:ea typeface="Times New Roman" panose="02020603050405020304" pitchFamily="18" charset="0"/>
              </a:rPr>
              <a:t>legais</a:t>
            </a:r>
            <a:r>
              <a:rPr lang="en-US" dirty="0">
                <a:ea typeface="Times New Roman" panose="02020603050405020304" pitchFamily="18" charset="0"/>
              </a:rPr>
              <a:t> </a:t>
            </a:r>
            <a:r>
              <a:rPr lang="en-US" dirty="0" err="1">
                <a:ea typeface="Times New Roman" panose="02020603050405020304" pitchFamily="18" charset="0"/>
              </a:rPr>
              <a:t>eram</a:t>
            </a:r>
            <a:r>
              <a:rPr lang="en-US" dirty="0">
                <a:ea typeface="Times New Roman" panose="02020603050405020304" pitchFamily="18" charset="0"/>
              </a:rPr>
              <a:t> </a:t>
            </a:r>
            <a:r>
              <a:rPr lang="en-US" dirty="0" err="1">
                <a:ea typeface="Times New Roman" panose="02020603050405020304" pitchFamily="18" charset="0"/>
              </a:rPr>
              <a:t>apenas</a:t>
            </a:r>
            <a:r>
              <a:rPr lang="en-US" dirty="0">
                <a:ea typeface="Times New Roman" panose="02020603050405020304" pitchFamily="18" charset="0"/>
              </a:rPr>
              <a:t> a </a:t>
            </a:r>
            <a:r>
              <a:rPr lang="en-US" dirty="0" err="1">
                <a:ea typeface="Times New Roman" panose="02020603050405020304" pitchFamily="18" charset="0"/>
              </a:rPr>
              <a:t>ponta</a:t>
            </a:r>
            <a:r>
              <a:rPr lang="en-US" dirty="0">
                <a:ea typeface="Times New Roman" panose="02020603050405020304" pitchFamily="18" charset="0"/>
              </a:rPr>
              <a:t> do iceberg.</a:t>
            </a:r>
            <a:endParaRPr lang="x-none"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pPr/>
              <a:t>125</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effectLst/>
                <a:latin typeface="Calibri" panose="020F0502020204030204" pitchFamily="34" charset="0"/>
                <a:ea typeface="Times New Roman" panose="02020603050405020304" pitchFamily="18" charset="0"/>
              </a:rPr>
              <a:t>1.2 </a:t>
            </a:r>
            <a:r>
              <a:rPr lang="en-US" sz="1800" b="0">
                <a:solidFill>
                  <a:srgbClr val="F79037"/>
                </a:solidFill>
                <a:effectLst/>
                <a:ea typeface="Times New Roman" panose="02020603050405020304" pitchFamily="18" charset="0"/>
                <a:cs typeface="Calibri" panose="020F0502020204030204" pitchFamily="34" charset="0"/>
              </a:rPr>
              <a:t>Exchanges</a:t>
            </a:r>
            <a:endParaRPr lang="x-none" sz="1800" b="0">
              <a:solidFill>
                <a:srgbClr val="F79037"/>
              </a:solidFill>
              <a:effectLst/>
              <a:ea typeface="Times New Roman" panose="02020603050405020304" pitchFamily="18" charset="0"/>
              <a:cs typeface="Calibri" panose="020F0502020204030204" pitchFamily="34" charset="0"/>
            </a:endParaRPr>
          </a:p>
          <a:p>
            <a:pPr algn="just"/>
            <a:endParaRPr lang="en-US" sz="1800" b="0">
              <a:effectLst/>
              <a:latin typeface="Calibri" panose="020F0502020204030204" pitchFamily="34" charset="0"/>
              <a:ea typeface="Times New Roman" panose="02020603050405020304" pitchFamily="18" charset="0"/>
            </a:endParaRPr>
          </a:p>
          <a:p>
            <a:pPr algn="just"/>
            <a:endParaRPr lang="x-none" sz="1800" b="0">
              <a:effectLst/>
              <a:latin typeface="Times New Roman" panose="02020603050405020304" pitchFamily="18" charset="0"/>
              <a:ea typeface="Times New Roman" panose="02020603050405020304" pitchFamily="18" charset="0"/>
            </a:endParaRPr>
          </a:p>
        </p:txBody>
      </p:sp>
      <p:sp>
        <p:nvSpPr>
          <p:cNvPr id="10" name="Text Placeholder 17">
            <a:extLst>
              <a:ext uri="{FF2B5EF4-FFF2-40B4-BE49-F238E27FC236}">
                <a16:creationId xmlns:a16="http://schemas.microsoft.com/office/drawing/2014/main" id="{6BA3FB0F-85E6-5A30-B5C4-5AF57893F8EC}"/>
              </a:ext>
            </a:extLst>
          </p:cNvPr>
          <p:cNvSpPr txBox="1">
            <a:spLocks/>
          </p:cNvSpPr>
          <p:nvPr/>
        </p:nvSpPr>
        <p:spPr>
          <a:xfrm>
            <a:off x="771149" y="5666510"/>
            <a:ext cx="6051578" cy="2286000"/>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solidFill>
                  <a:srgbClr val="F79037"/>
                </a:solidFill>
              </a:rPr>
              <a:t>Exemplos</a:t>
            </a:r>
            <a:r>
              <a:rPr lang="en-US" b="1" dirty="0">
                <a:solidFill>
                  <a:srgbClr val="F79037"/>
                </a:solidFill>
              </a:rPr>
              <a:t> de </a:t>
            </a:r>
            <a:r>
              <a:rPr lang="en-US" b="1" dirty="0" err="1">
                <a:solidFill>
                  <a:srgbClr val="F79037"/>
                </a:solidFill>
              </a:rPr>
              <a:t>operações</a:t>
            </a:r>
            <a:r>
              <a:rPr lang="en-US" b="1" dirty="0">
                <a:solidFill>
                  <a:srgbClr val="F79037"/>
                </a:solidFill>
              </a:rPr>
              <a:t> </a:t>
            </a:r>
            <a:r>
              <a:rPr lang="en-US" b="1" dirty="0" err="1">
                <a:solidFill>
                  <a:srgbClr val="F79037"/>
                </a:solidFill>
              </a:rPr>
              <a:t>comerciais</a:t>
            </a:r>
            <a:r>
              <a:rPr lang="en-US" b="1" dirty="0">
                <a:solidFill>
                  <a:srgbClr val="F79037"/>
                </a:solidFill>
              </a:rPr>
              <a:t> </a:t>
            </a:r>
            <a:r>
              <a:rPr lang="en-US" b="1" dirty="0" err="1">
                <a:solidFill>
                  <a:srgbClr val="F79037"/>
                </a:solidFill>
              </a:rPr>
              <a:t>fraudulentas</a:t>
            </a:r>
            <a:endParaRPr lang="en-US" b="1" dirty="0">
              <a:solidFill>
                <a:srgbClr val="F79037"/>
              </a:solidFill>
            </a:endParaRPr>
          </a:p>
          <a:p>
            <a:r>
              <a:rPr lang="en-US" dirty="0">
                <a:solidFill>
                  <a:srgbClr val="000000"/>
                </a:solidFill>
              </a:rPr>
              <a:t>De </a:t>
            </a:r>
            <a:r>
              <a:rPr lang="en-US" dirty="0" err="1">
                <a:solidFill>
                  <a:srgbClr val="000000"/>
                </a:solidFill>
              </a:rPr>
              <a:t>acordo</a:t>
            </a:r>
            <a:r>
              <a:rPr lang="en-US" dirty="0">
                <a:solidFill>
                  <a:srgbClr val="000000"/>
                </a:solidFill>
              </a:rPr>
              <a:t> com </a:t>
            </a:r>
            <a:r>
              <a:rPr lang="en-US" dirty="0" err="1">
                <a:solidFill>
                  <a:srgbClr val="000000"/>
                </a:solidFill>
              </a:rPr>
              <a:t>documentos</a:t>
            </a:r>
            <a:r>
              <a:rPr lang="en-US" dirty="0">
                <a:solidFill>
                  <a:srgbClr val="000000"/>
                </a:solidFill>
              </a:rPr>
              <a:t> </a:t>
            </a:r>
            <a:r>
              <a:rPr lang="en-US" dirty="0" err="1">
                <a:solidFill>
                  <a:srgbClr val="000000"/>
                </a:solidFill>
              </a:rPr>
              <a:t>judiciais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datam</a:t>
            </a:r>
            <a:r>
              <a:rPr lang="en-US" dirty="0">
                <a:solidFill>
                  <a:srgbClr val="000000"/>
                </a:solidFill>
              </a:rPr>
              <a:t> da </a:t>
            </a:r>
            <a:r>
              <a:rPr lang="en-US" dirty="0" err="1">
                <a:solidFill>
                  <a:srgbClr val="000000"/>
                </a:solidFill>
              </a:rPr>
              <a:t>época</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que</a:t>
            </a:r>
            <a:r>
              <a:rPr lang="en-US" dirty="0">
                <a:solidFill>
                  <a:srgbClr val="000000"/>
                </a:solidFill>
              </a:rPr>
              <a:t> Mt. </a:t>
            </a:r>
            <a:r>
              <a:rPr lang="en-US" dirty="0" err="1">
                <a:solidFill>
                  <a:srgbClr val="000000"/>
                </a:solidFill>
              </a:rPr>
              <a:t>Gox</a:t>
            </a:r>
            <a:r>
              <a:rPr lang="en-US" dirty="0">
                <a:solidFill>
                  <a:srgbClr val="000000"/>
                </a:solidFill>
              </a:rPr>
              <a:t> </a:t>
            </a:r>
            <a:r>
              <a:rPr lang="en-US" dirty="0" err="1">
                <a:solidFill>
                  <a:srgbClr val="000000"/>
                </a:solidFill>
              </a:rPr>
              <a:t>foi</a:t>
            </a:r>
            <a:r>
              <a:rPr lang="en-US" dirty="0">
                <a:solidFill>
                  <a:srgbClr val="000000"/>
                </a:solidFill>
              </a:rPr>
              <a:t> </a:t>
            </a:r>
            <a:r>
              <a:rPr lang="en-US" dirty="0" err="1">
                <a:solidFill>
                  <a:srgbClr val="000000"/>
                </a:solidFill>
              </a:rPr>
              <a:t>vendido</a:t>
            </a:r>
            <a:r>
              <a:rPr lang="en-US" dirty="0">
                <a:solidFill>
                  <a:srgbClr val="000000"/>
                </a:solidFill>
              </a:rPr>
              <a:t>, 80.000 </a:t>
            </a:r>
            <a:r>
              <a:rPr lang="en-US" dirty="0" err="1">
                <a:solidFill>
                  <a:srgbClr val="000000"/>
                </a:solidFill>
              </a:rPr>
              <a:t>bitcoins</a:t>
            </a:r>
            <a:r>
              <a:rPr lang="en-US" dirty="0">
                <a:solidFill>
                  <a:srgbClr val="000000"/>
                </a:solidFill>
              </a:rPr>
              <a:t> </a:t>
            </a:r>
            <a:r>
              <a:rPr lang="en-US" dirty="0" err="1">
                <a:solidFill>
                  <a:srgbClr val="000000"/>
                </a:solidFill>
              </a:rPr>
              <a:t>já</a:t>
            </a:r>
            <a:r>
              <a:rPr lang="en-US" dirty="0">
                <a:solidFill>
                  <a:srgbClr val="000000"/>
                </a:solidFill>
              </a:rPr>
              <a:t> </a:t>
            </a:r>
            <a:r>
              <a:rPr lang="en-US" dirty="0" err="1">
                <a:solidFill>
                  <a:srgbClr val="000000"/>
                </a:solidFill>
              </a:rPr>
              <a:t>estavam</a:t>
            </a:r>
            <a:r>
              <a:rPr lang="en-US" dirty="0">
                <a:solidFill>
                  <a:srgbClr val="000000"/>
                </a:solidFill>
              </a:rPr>
              <a:t> </a:t>
            </a:r>
            <a:r>
              <a:rPr lang="en-US" dirty="0" err="1">
                <a:solidFill>
                  <a:srgbClr val="000000"/>
                </a:solidFill>
              </a:rPr>
              <a:t>desaparecidos</a:t>
            </a:r>
            <a:r>
              <a:rPr lang="en-US" dirty="0">
                <a:solidFill>
                  <a:srgbClr val="000000"/>
                </a:solidFill>
              </a:rPr>
              <a:t>, o </a:t>
            </a:r>
            <a:r>
              <a:rPr lang="en-US" dirty="0" err="1">
                <a:solidFill>
                  <a:srgbClr val="000000"/>
                </a:solidFill>
              </a:rPr>
              <a:t>que</a:t>
            </a:r>
            <a:r>
              <a:rPr lang="en-US" dirty="0">
                <a:solidFill>
                  <a:srgbClr val="000000"/>
                </a:solidFill>
              </a:rPr>
              <a:t> </a:t>
            </a:r>
            <a:r>
              <a:rPr lang="en-US" dirty="0" err="1">
                <a:solidFill>
                  <a:srgbClr val="000000"/>
                </a:solidFill>
              </a:rPr>
              <a:t>foi</a:t>
            </a:r>
            <a:r>
              <a:rPr lang="en-US" dirty="0">
                <a:solidFill>
                  <a:srgbClr val="000000"/>
                </a:solidFill>
              </a:rPr>
              <a:t> </a:t>
            </a:r>
            <a:r>
              <a:rPr lang="en-US" dirty="0" err="1">
                <a:solidFill>
                  <a:srgbClr val="000000"/>
                </a:solidFill>
              </a:rPr>
              <a:t>seguido</a:t>
            </a:r>
            <a:r>
              <a:rPr lang="en-US" dirty="0">
                <a:solidFill>
                  <a:srgbClr val="000000"/>
                </a:solidFill>
              </a:rPr>
              <a:t> </a:t>
            </a:r>
            <a:r>
              <a:rPr lang="en-US" dirty="0" err="1">
                <a:solidFill>
                  <a:srgbClr val="000000"/>
                </a:solidFill>
              </a:rPr>
              <a:t>pelo</a:t>
            </a:r>
            <a:r>
              <a:rPr lang="en-US" dirty="0">
                <a:solidFill>
                  <a:srgbClr val="000000"/>
                </a:solidFill>
              </a:rPr>
              <a:t> </a:t>
            </a:r>
            <a:r>
              <a:rPr lang="en-US" dirty="0" err="1">
                <a:solidFill>
                  <a:srgbClr val="000000"/>
                </a:solidFill>
              </a:rPr>
              <a:t>primeiro</a:t>
            </a:r>
            <a:r>
              <a:rPr lang="en-US" dirty="0">
                <a:solidFill>
                  <a:srgbClr val="000000"/>
                </a:solidFill>
              </a:rPr>
              <a:t> de </a:t>
            </a:r>
            <a:r>
              <a:rPr lang="en-US" dirty="0" err="1">
                <a:solidFill>
                  <a:srgbClr val="000000"/>
                </a:solidFill>
              </a:rPr>
              <a:t>vários</a:t>
            </a:r>
            <a:r>
              <a:rPr lang="en-US" dirty="0">
                <a:solidFill>
                  <a:srgbClr val="000000"/>
                </a:solidFill>
              </a:rPr>
              <a:t> hacks </a:t>
            </a:r>
            <a:r>
              <a:rPr lang="en-US" dirty="0" err="1">
                <a:solidFill>
                  <a:srgbClr val="000000"/>
                </a:solidFill>
              </a:rPr>
              <a:t>onde</a:t>
            </a:r>
            <a:r>
              <a:rPr lang="en-US" dirty="0">
                <a:solidFill>
                  <a:srgbClr val="000000"/>
                </a:solidFill>
              </a:rPr>
              <a:t> um total de 2.650 BTC </a:t>
            </a:r>
            <a:r>
              <a:rPr lang="en-US" dirty="0" err="1">
                <a:solidFill>
                  <a:srgbClr val="000000"/>
                </a:solidFill>
              </a:rPr>
              <a:t>foi</a:t>
            </a:r>
            <a:r>
              <a:rPr lang="en-US" dirty="0">
                <a:solidFill>
                  <a:srgbClr val="000000"/>
                </a:solidFill>
              </a:rPr>
              <a:t> </a:t>
            </a:r>
            <a:r>
              <a:rPr lang="en-US" dirty="0" err="1">
                <a:solidFill>
                  <a:srgbClr val="000000"/>
                </a:solidFill>
              </a:rPr>
              <a:t>roubado</a:t>
            </a:r>
            <a:r>
              <a:rPr lang="en-US" dirty="0">
                <a:solidFill>
                  <a:srgbClr val="000000"/>
                </a:solidFill>
              </a:rPr>
              <a:t>. No </a:t>
            </a:r>
            <a:r>
              <a:rPr lang="en-US" dirty="0" err="1">
                <a:solidFill>
                  <a:srgbClr val="000000"/>
                </a:solidFill>
              </a:rPr>
              <a:t>entanto</a:t>
            </a:r>
            <a:r>
              <a:rPr lang="en-US" dirty="0">
                <a:solidFill>
                  <a:srgbClr val="000000"/>
                </a:solidFill>
              </a:rPr>
              <a:t>, o site </a:t>
            </a:r>
            <a:r>
              <a:rPr lang="en-US" dirty="0" err="1">
                <a:solidFill>
                  <a:srgbClr val="000000"/>
                </a:solidFill>
              </a:rPr>
              <a:t>ganhou</a:t>
            </a:r>
            <a:r>
              <a:rPr lang="en-US" dirty="0">
                <a:solidFill>
                  <a:srgbClr val="000000"/>
                </a:solidFill>
              </a:rPr>
              <a:t> </a:t>
            </a:r>
            <a:r>
              <a:rPr lang="en-US" dirty="0" err="1">
                <a:solidFill>
                  <a:srgbClr val="000000"/>
                </a:solidFill>
              </a:rPr>
              <a:t>força</a:t>
            </a:r>
            <a:r>
              <a:rPr lang="en-US" dirty="0">
                <a:solidFill>
                  <a:srgbClr val="000000"/>
                </a:solidFill>
              </a:rPr>
              <a:t> e </a:t>
            </a:r>
            <a:r>
              <a:rPr lang="en-US" dirty="0" err="1">
                <a:solidFill>
                  <a:srgbClr val="000000"/>
                </a:solidFill>
              </a:rPr>
              <a:t>tornou</a:t>
            </a:r>
            <a:r>
              <a:rPr lang="en-US" dirty="0">
                <a:solidFill>
                  <a:srgbClr val="000000"/>
                </a:solidFill>
              </a:rPr>
              <a:t>-se a </a:t>
            </a:r>
            <a:r>
              <a:rPr lang="en-US" dirty="0" err="1">
                <a:solidFill>
                  <a:srgbClr val="000000"/>
                </a:solidFill>
              </a:rPr>
              <a:t>maior</a:t>
            </a:r>
            <a:r>
              <a:rPr lang="en-US" dirty="0">
                <a:solidFill>
                  <a:srgbClr val="000000"/>
                </a:solidFill>
              </a:rPr>
              <a:t> </a:t>
            </a:r>
            <a:r>
              <a:rPr lang="en-US" dirty="0" err="1">
                <a:solidFill>
                  <a:srgbClr val="000000"/>
                </a:solidFill>
              </a:rPr>
              <a:t>bolsa</a:t>
            </a:r>
            <a:r>
              <a:rPr lang="en-US" dirty="0">
                <a:solidFill>
                  <a:srgbClr val="000000"/>
                </a:solidFill>
              </a:rPr>
              <a:t> de </a:t>
            </a:r>
            <a:r>
              <a:rPr lang="en-US" dirty="0" err="1">
                <a:solidFill>
                  <a:srgbClr val="000000"/>
                </a:solidFill>
              </a:rPr>
              <a:t>bitcoin</a:t>
            </a:r>
            <a:r>
              <a:rPr lang="en-US" dirty="0">
                <a:solidFill>
                  <a:srgbClr val="000000"/>
                </a:solidFill>
              </a:rPr>
              <a:t> do </a:t>
            </a:r>
            <a:r>
              <a:rPr lang="en-US" dirty="0" err="1">
                <a:solidFill>
                  <a:srgbClr val="000000"/>
                </a:solidFill>
              </a:rPr>
              <a:t>mundo</a:t>
            </a:r>
            <a:r>
              <a:rPr lang="en-US" dirty="0">
                <a:solidFill>
                  <a:srgbClr val="000000"/>
                </a:solidFill>
              </a:rPr>
              <a:t> </a:t>
            </a:r>
            <a:r>
              <a:rPr lang="en-US" dirty="0" err="1">
                <a:solidFill>
                  <a:srgbClr val="000000"/>
                </a:solidFill>
              </a:rPr>
              <a:t>em</a:t>
            </a:r>
            <a:r>
              <a:rPr lang="en-US" dirty="0">
                <a:solidFill>
                  <a:srgbClr val="000000"/>
                </a:solidFill>
              </a:rPr>
              <a:t> 2013. Mt. </a:t>
            </a:r>
            <a:r>
              <a:rPr lang="en-US" dirty="0" err="1">
                <a:solidFill>
                  <a:srgbClr val="000000"/>
                </a:solidFill>
              </a:rPr>
              <a:t>Gox</a:t>
            </a:r>
            <a:r>
              <a:rPr lang="en-US" dirty="0">
                <a:solidFill>
                  <a:srgbClr val="000000"/>
                </a:solidFill>
              </a:rPr>
              <a:t> </a:t>
            </a:r>
            <a:r>
              <a:rPr lang="en-US" dirty="0" err="1">
                <a:solidFill>
                  <a:srgbClr val="000000"/>
                </a:solidFill>
              </a:rPr>
              <a:t>provou</a:t>
            </a:r>
            <a:r>
              <a:rPr lang="en-US" dirty="0">
                <a:solidFill>
                  <a:srgbClr val="000000"/>
                </a:solidFill>
              </a:rPr>
              <a:t> </a:t>
            </a:r>
            <a:r>
              <a:rPr lang="en-US" dirty="0" err="1">
                <a:solidFill>
                  <a:srgbClr val="000000"/>
                </a:solidFill>
              </a:rPr>
              <a:t>ter</a:t>
            </a:r>
            <a:r>
              <a:rPr lang="en-US" dirty="0">
                <a:solidFill>
                  <a:srgbClr val="000000"/>
                </a:solidFill>
              </a:rPr>
              <a:t> graves </a:t>
            </a:r>
            <a:r>
              <a:rPr lang="en-US" dirty="0" err="1">
                <a:solidFill>
                  <a:srgbClr val="000000"/>
                </a:solidFill>
              </a:rPr>
              <a:t>problemas</a:t>
            </a:r>
            <a:r>
              <a:rPr lang="en-US" dirty="0">
                <a:solidFill>
                  <a:srgbClr val="000000"/>
                </a:solidFill>
              </a:rPr>
              <a:t> de </a:t>
            </a:r>
            <a:r>
              <a:rPr lang="en-US" dirty="0" err="1">
                <a:solidFill>
                  <a:srgbClr val="000000"/>
                </a:solidFill>
              </a:rPr>
              <a:t>codificação</a:t>
            </a:r>
            <a:r>
              <a:rPr lang="en-US" dirty="0">
                <a:solidFill>
                  <a:srgbClr val="000000"/>
                </a:solidFill>
              </a:rPr>
              <a:t> de sites e </a:t>
            </a:r>
            <a:r>
              <a:rPr lang="en-US" dirty="0" err="1">
                <a:solidFill>
                  <a:srgbClr val="000000"/>
                </a:solidFill>
              </a:rPr>
              <a:t>medidas</a:t>
            </a:r>
            <a:r>
              <a:rPr lang="en-US" dirty="0">
                <a:solidFill>
                  <a:srgbClr val="000000"/>
                </a:solidFill>
              </a:rPr>
              <a:t> de </a:t>
            </a:r>
            <a:r>
              <a:rPr lang="en-US" dirty="0" err="1">
                <a:solidFill>
                  <a:srgbClr val="000000"/>
                </a:solidFill>
              </a:rPr>
              <a:t>segurança</a:t>
            </a:r>
            <a:r>
              <a:rPr lang="en-US" dirty="0">
                <a:solidFill>
                  <a:srgbClr val="000000"/>
                </a:solidFill>
              </a:rPr>
              <a:t> </a:t>
            </a:r>
            <a:r>
              <a:rPr lang="en-US" dirty="0" err="1">
                <a:solidFill>
                  <a:srgbClr val="000000"/>
                </a:solidFill>
              </a:rPr>
              <a:t>precárias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facilitaram</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ataques</a:t>
            </a:r>
            <a:r>
              <a:rPr lang="en-US" dirty="0">
                <a:solidFill>
                  <a:srgbClr val="000000"/>
                </a:solidFill>
              </a:rPr>
              <a:t>. O </a:t>
            </a:r>
            <a:r>
              <a:rPr lang="en-US" dirty="0" err="1">
                <a:solidFill>
                  <a:srgbClr val="000000"/>
                </a:solidFill>
              </a:rPr>
              <a:t>Departamento</a:t>
            </a:r>
            <a:r>
              <a:rPr lang="en-US" dirty="0">
                <a:solidFill>
                  <a:srgbClr val="000000"/>
                </a:solidFill>
              </a:rPr>
              <a:t> de </a:t>
            </a:r>
            <a:r>
              <a:rPr lang="en-US" dirty="0" err="1">
                <a:solidFill>
                  <a:srgbClr val="000000"/>
                </a:solidFill>
              </a:rPr>
              <a:t>Segurança</a:t>
            </a:r>
            <a:r>
              <a:rPr lang="en-US" dirty="0">
                <a:solidFill>
                  <a:srgbClr val="000000"/>
                </a:solidFill>
              </a:rPr>
              <a:t> </a:t>
            </a:r>
            <a:r>
              <a:rPr lang="en-US" dirty="0" err="1">
                <a:solidFill>
                  <a:srgbClr val="000000"/>
                </a:solidFill>
              </a:rPr>
              <a:t>Interna</a:t>
            </a:r>
            <a:r>
              <a:rPr lang="en-US" dirty="0">
                <a:solidFill>
                  <a:srgbClr val="000000"/>
                </a:solidFill>
              </a:rPr>
              <a:t> dos EUA </a:t>
            </a:r>
            <a:r>
              <a:rPr lang="en-US" dirty="0" err="1">
                <a:solidFill>
                  <a:srgbClr val="000000"/>
                </a:solidFill>
              </a:rPr>
              <a:t>acusou-os</a:t>
            </a:r>
            <a:r>
              <a:rPr lang="en-US" dirty="0">
                <a:solidFill>
                  <a:srgbClr val="000000"/>
                </a:solidFill>
              </a:rPr>
              <a:t> de </a:t>
            </a:r>
            <a:r>
              <a:rPr lang="en-US" dirty="0" err="1">
                <a:solidFill>
                  <a:srgbClr val="000000"/>
                </a:solidFill>
              </a:rPr>
              <a:t>agir</a:t>
            </a:r>
            <a:r>
              <a:rPr lang="en-US" dirty="0">
                <a:solidFill>
                  <a:srgbClr val="000000"/>
                </a:solidFill>
              </a:rPr>
              <a:t> </a:t>
            </a:r>
            <a:r>
              <a:rPr lang="en-US" dirty="0" err="1">
                <a:solidFill>
                  <a:srgbClr val="000000"/>
                </a:solidFill>
              </a:rPr>
              <a:t>como</a:t>
            </a:r>
            <a:r>
              <a:rPr lang="en-US" dirty="0">
                <a:solidFill>
                  <a:srgbClr val="000000"/>
                </a:solidFill>
              </a:rPr>
              <a:t> um </a:t>
            </a:r>
            <a:r>
              <a:rPr lang="en-US" dirty="0" err="1">
                <a:solidFill>
                  <a:srgbClr val="000000"/>
                </a:solidFill>
              </a:rPr>
              <a:t>transmissor</a:t>
            </a:r>
            <a:r>
              <a:rPr lang="en-US" dirty="0">
                <a:solidFill>
                  <a:srgbClr val="000000"/>
                </a:solidFill>
              </a:rPr>
              <a:t> de </a:t>
            </a:r>
            <a:r>
              <a:rPr lang="en-US" dirty="0" err="1">
                <a:solidFill>
                  <a:srgbClr val="000000"/>
                </a:solidFill>
              </a:rPr>
              <a:t>dinheiro</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registrado</a:t>
            </a:r>
            <a:r>
              <a:rPr lang="en-US" dirty="0">
                <a:solidFill>
                  <a:srgbClr val="000000"/>
                </a:solidFill>
              </a:rPr>
              <a:t>, o </a:t>
            </a:r>
            <a:r>
              <a:rPr lang="en-US" dirty="0" err="1">
                <a:solidFill>
                  <a:srgbClr val="000000"/>
                </a:solidFill>
              </a:rPr>
              <a:t>que</a:t>
            </a:r>
            <a:r>
              <a:rPr lang="en-US" dirty="0">
                <a:solidFill>
                  <a:srgbClr val="000000"/>
                </a:solidFill>
              </a:rPr>
              <a:t> </a:t>
            </a:r>
            <a:r>
              <a:rPr lang="en-US" dirty="0" err="1">
                <a:solidFill>
                  <a:srgbClr val="000000"/>
                </a:solidFill>
              </a:rPr>
              <a:t>resultou</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mais</a:t>
            </a:r>
            <a:r>
              <a:rPr lang="en-US" dirty="0">
                <a:solidFill>
                  <a:srgbClr val="000000"/>
                </a:solidFill>
              </a:rPr>
              <a:t> de US$ 5 </a:t>
            </a:r>
            <a:r>
              <a:rPr lang="en-US" dirty="0" err="1">
                <a:solidFill>
                  <a:srgbClr val="000000"/>
                </a:solidFill>
              </a:rPr>
              <a:t>milhões</a:t>
            </a:r>
            <a:r>
              <a:rPr lang="en-US" dirty="0">
                <a:solidFill>
                  <a:srgbClr val="000000"/>
                </a:solidFill>
              </a:rPr>
              <a:t> </a:t>
            </a:r>
            <a:r>
              <a:rPr lang="en-US" dirty="0" err="1">
                <a:solidFill>
                  <a:srgbClr val="000000"/>
                </a:solidFill>
              </a:rPr>
              <a:t>apreendidos</a:t>
            </a:r>
            <a:r>
              <a:rPr lang="en-US" dirty="0">
                <a:solidFill>
                  <a:srgbClr val="000000"/>
                </a:solidFill>
              </a:rPr>
              <a:t> </a:t>
            </a:r>
            <a:r>
              <a:rPr lang="en-US" dirty="0" err="1">
                <a:solidFill>
                  <a:srgbClr val="000000"/>
                </a:solidFill>
              </a:rPr>
              <a:t>pelo</a:t>
            </a:r>
            <a:r>
              <a:rPr lang="en-US" dirty="0">
                <a:solidFill>
                  <a:srgbClr val="000000"/>
                </a:solidFill>
              </a:rPr>
              <a:t> </a:t>
            </a:r>
            <a:r>
              <a:rPr lang="en-US" dirty="0" err="1">
                <a:solidFill>
                  <a:srgbClr val="000000"/>
                </a:solidFill>
              </a:rPr>
              <a:t>governo</a:t>
            </a:r>
            <a:r>
              <a:rPr lang="en-US" dirty="0">
                <a:solidFill>
                  <a:srgbClr val="000000"/>
                </a:solidFill>
              </a:rPr>
              <a:t> dos EUA das </a:t>
            </a:r>
            <a:r>
              <a:rPr lang="en-US" dirty="0" err="1">
                <a:solidFill>
                  <a:srgbClr val="000000"/>
                </a:solidFill>
              </a:rPr>
              <a:t>contas</a:t>
            </a:r>
            <a:r>
              <a:rPr lang="en-US" dirty="0">
                <a:solidFill>
                  <a:srgbClr val="000000"/>
                </a:solidFill>
              </a:rPr>
              <a:t> </a:t>
            </a:r>
            <a:r>
              <a:rPr lang="en-US" dirty="0" err="1">
                <a:solidFill>
                  <a:srgbClr val="000000"/>
                </a:solidFill>
              </a:rPr>
              <a:t>bancárias</a:t>
            </a:r>
            <a:r>
              <a:rPr lang="en-US" dirty="0">
                <a:solidFill>
                  <a:srgbClr val="000000"/>
                </a:solidFill>
              </a:rPr>
              <a:t> da </a:t>
            </a:r>
            <a:r>
              <a:rPr lang="en-US" dirty="0" err="1">
                <a:solidFill>
                  <a:srgbClr val="000000"/>
                </a:solidFill>
              </a:rPr>
              <a:t>empresa</a:t>
            </a:r>
            <a:r>
              <a:rPr lang="en-US" dirty="0">
                <a:solidFill>
                  <a:srgbClr val="000000"/>
                </a:solidFill>
              </a:rPr>
              <a:t>. </a:t>
            </a:r>
            <a:r>
              <a:rPr lang="en-US" dirty="0" err="1">
                <a:solidFill>
                  <a:srgbClr val="000000"/>
                </a:solidFill>
              </a:rPr>
              <a:t>Por</a:t>
            </a:r>
            <a:r>
              <a:rPr lang="en-US" dirty="0">
                <a:solidFill>
                  <a:srgbClr val="000000"/>
                </a:solidFill>
              </a:rPr>
              <a:t> </a:t>
            </a:r>
            <a:r>
              <a:rPr lang="en-US" dirty="0" err="1">
                <a:solidFill>
                  <a:srgbClr val="000000"/>
                </a:solidFill>
              </a:rPr>
              <a:t>sua</a:t>
            </a:r>
            <a:r>
              <a:rPr lang="en-US" dirty="0">
                <a:solidFill>
                  <a:srgbClr val="000000"/>
                </a:solidFill>
              </a:rPr>
              <a:t> </a:t>
            </a:r>
            <a:r>
              <a:rPr lang="en-US" dirty="0" err="1">
                <a:solidFill>
                  <a:srgbClr val="000000"/>
                </a:solidFill>
              </a:rPr>
              <a:t>vez</a:t>
            </a:r>
            <a:r>
              <a:rPr lang="en-US" dirty="0">
                <a:solidFill>
                  <a:srgbClr val="000000"/>
                </a:solidFill>
              </a:rPr>
              <a:t>, </a:t>
            </a:r>
            <a:r>
              <a:rPr lang="en-US" dirty="0" err="1">
                <a:solidFill>
                  <a:srgbClr val="000000"/>
                </a:solidFill>
              </a:rPr>
              <a:t>isso</a:t>
            </a:r>
            <a:r>
              <a:rPr lang="en-US" dirty="0">
                <a:solidFill>
                  <a:srgbClr val="000000"/>
                </a:solidFill>
              </a:rPr>
              <a:t> </a:t>
            </a:r>
            <a:r>
              <a:rPr lang="en-US" dirty="0" err="1">
                <a:solidFill>
                  <a:srgbClr val="000000"/>
                </a:solidFill>
              </a:rPr>
              <a:t>levou</a:t>
            </a:r>
            <a:r>
              <a:rPr lang="en-US" dirty="0">
                <a:solidFill>
                  <a:srgbClr val="000000"/>
                </a:solidFill>
              </a:rPr>
              <a:t> </a:t>
            </a:r>
            <a:r>
              <a:rPr lang="en-US" dirty="0" err="1">
                <a:solidFill>
                  <a:srgbClr val="000000"/>
                </a:solidFill>
              </a:rPr>
              <a:t>à</a:t>
            </a:r>
            <a:r>
              <a:rPr lang="en-US" dirty="0">
                <a:solidFill>
                  <a:srgbClr val="000000"/>
                </a:solidFill>
              </a:rPr>
              <a:t> </a:t>
            </a:r>
            <a:r>
              <a:rPr lang="en-US" dirty="0" err="1">
                <a:solidFill>
                  <a:srgbClr val="000000"/>
                </a:solidFill>
              </a:rPr>
              <a:t>suspensão</a:t>
            </a:r>
            <a:r>
              <a:rPr lang="en-US" dirty="0">
                <a:solidFill>
                  <a:srgbClr val="000000"/>
                </a:solidFill>
              </a:rPr>
              <a:t> dos </a:t>
            </a:r>
            <a:r>
              <a:rPr lang="en-US" dirty="0" err="1">
                <a:solidFill>
                  <a:srgbClr val="000000"/>
                </a:solidFill>
              </a:rPr>
              <a:t>saques</a:t>
            </a:r>
            <a:r>
              <a:rPr lang="en-US" dirty="0">
                <a:solidFill>
                  <a:srgbClr val="000000"/>
                </a:solidFill>
              </a:rPr>
              <a:t> </a:t>
            </a:r>
            <a:r>
              <a:rPr lang="en-US" dirty="0" err="1">
                <a:solidFill>
                  <a:srgbClr val="000000"/>
                </a:solidFill>
              </a:rPr>
              <a:t>em</a:t>
            </a:r>
            <a:r>
              <a:rPr lang="en-US" dirty="0">
                <a:solidFill>
                  <a:srgbClr val="000000"/>
                </a:solidFill>
              </a:rPr>
              <a:t> </a:t>
            </a:r>
            <a:r>
              <a:rPr lang="en-US" dirty="0" err="1">
                <a:solidFill>
                  <a:srgbClr val="000000"/>
                </a:solidFill>
              </a:rPr>
              <a:t>dólares</a:t>
            </a:r>
            <a:r>
              <a:rPr lang="en-US" dirty="0">
                <a:solidFill>
                  <a:srgbClr val="000000"/>
                </a:solidFill>
              </a:rPr>
              <a:t> e a </a:t>
            </a:r>
            <a:r>
              <a:rPr lang="en-US" dirty="0" err="1">
                <a:solidFill>
                  <a:srgbClr val="000000"/>
                </a:solidFill>
              </a:rPr>
              <a:t>longos</a:t>
            </a:r>
            <a:r>
              <a:rPr lang="en-US" dirty="0">
                <a:solidFill>
                  <a:srgbClr val="000000"/>
                </a:solidFill>
              </a:rPr>
              <a:t> </a:t>
            </a:r>
            <a:r>
              <a:rPr lang="en-US" dirty="0" err="1">
                <a:solidFill>
                  <a:srgbClr val="000000"/>
                </a:solidFill>
              </a:rPr>
              <a:t>atrasos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clientes</a:t>
            </a:r>
            <a:r>
              <a:rPr lang="en-US" dirty="0">
                <a:solidFill>
                  <a:srgbClr val="000000"/>
                </a:solidFill>
              </a:rPr>
              <a:t> da Mt. </a:t>
            </a:r>
            <a:r>
              <a:rPr lang="en-US" dirty="0" err="1">
                <a:solidFill>
                  <a:srgbClr val="000000"/>
                </a:solidFill>
              </a:rPr>
              <a:t>Gox</a:t>
            </a:r>
            <a:r>
              <a:rPr lang="en-US" dirty="0">
                <a:solidFill>
                  <a:srgbClr val="000000"/>
                </a:solidFill>
              </a:rPr>
              <a:t>. </a:t>
            </a:r>
            <a:r>
              <a:rPr lang="en-US" dirty="0" err="1">
                <a:solidFill>
                  <a:srgbClr val="000000"/>
                </a:solidFill>
              </a:rPr>
              <a:t>Em</a:t>
            </a:r>
            <a:r>
              <a:rPr lang="en-US" dirty="0">
                <a:solidFill>
                  <a:srgbClr val="000000"/>
                </a:solidFill>
              </a:rPr>
              <a:t> 2024, a </a:t>
            </a:r>
            <a:r>
              <a:rPr lang="en-US" dirty="0" err="1">
                <a:solidFill>
                  <a:srgbClr val="000000"/>
                </a:solidFill>
              </a:rPr>
              <a:t>situação</a:t>
            </a:r>
            <a:r>
              <a:rPr lang="en-US" dirty="0">
                <a:solidFill>
                  <a:srgbClr val="000000"/>
                </a:solidFill>
              </a:rPr>
              <a:t> </a:t>
            </a:r>
            <a:r>
              <a:rPr lang="en-US" dirty="0" err="1">
                <a:solidFill>
                  <a:srgbClr val="000000"/>
                </a:solidFill>
              </a:rPr>
              <a:t>vacilou</a:t>
            </a:r>
            <a:r>
              <a:rPr lang="en-US" dirty="0">
                <a:solidFill>
                  <a:srgbClr val="000000"/>
                </a:solidFill>
              </a:rPr>
              <a:t>. </a:t>
            </a:r>
            <a:r>
              <a:rPr lang="en-US" dirty="0" err="1">
                <a:solidFill>
                  <a:srgbClr val="000000"/>
                </a:solidFill>
              </a:rPr>
              <a:t>Algumas</a:t>
            </a:r>
            <a:r>
              <a:rPr lang="en-US" dirty="0">
                <a:solidFill>
                  <a:srgbClr val="000000"/>
                </a:solidFill>
              </a:rPr>
              <a:t> </a:t>
            </a:r>
            <a:r>
              <a:rPr lang="en-US" dirty="0" err="1">
                <a:solidFill>
                  <a:srgbClr val="000000"/>
                </a:solidFill>
              </a:rPr>
              <a:t>semanas</a:t>
            </a:r>
            <a:r>
              <a:rPr lang="en-US" dirty="0">
                <a:solidFill>
                  <a:srgbClr val="000000"/>
                </a:solidFill>
              </a:rPr>
              <a:t> </a:t>
            </a:r>
            <a:r>
              <a:rPr lang="en-US" dirty="0" err="1">
                <a:solidFill>
                  <a:srgbClr val="000000"/>
                </a:solidFill>
              </a:rPr>
              <a:t>depois</a:t>
            </a:r>
            <a:r>
              <a:rPr lang="en-US" dirty="0">
                <a:solidFill>
                  <a:srgbClr val="000000"/>
                </a:solidFill>
              </a:rPr>
              <a:t>, a Mt. </a:t>
            </a:r>
            <a:r>
              <a:rPr lang="en-US" dirty="0" err="1">
                <a:solidFill>
                  <a:srgbClr val="000000"/>
                </a:solidFill>
              </a:rPr>
              <a:t>Gox</a:t>
            </a:r>
            <a:r>
              <a:rPr lang="en-US" dirty="0">
                <a:solidFill>
                  <a:srgbClr val="000000"/>
                </a:solidFill>
              </a:rPr>
              <a:t> </a:t>
            </a:r>
            <a:r>
              <a:rPr lang="en-US" dirty="0" err="1">
                <a:solidFill>
                  <a:srgbClr val="000000"/>
                </a:solidFill>
              </a:rPr>
              <a:t>suspendeu</a:t>
            </a:r>
            <a:r>
              <a:rPr lang="en-US" dirty="0">
                <a:solidFill>
                  <a:srgbClr val="000000"/>
                </a:solidFill>
              </a:rPr>
              <a:t> </a:t>
            </a:r>
            <a:r>
              <a:rPr lang="en-US" dirty="0" err="1">
                <a:solidFill>
                  <a:srgbClr val="000000"/>
                </a:solidFill>
              </a:rPr>
              <a:t>todas</a:t>
            </a:r>
            <a:r>
              <a:rPr lang="en-US" dirty="0">
                <a:solidFill>
                  <a:srgbClr val="000000"/>
                </a:solidFill>
              </a:rPr>
              <a:t> as </a:t>
            </a:r>
            <a:r>
              <a:rPr lang="en-US" dirty="0" err="1">
                <a:solidFill>
                  <a:srgbClr val="000000"/>
                </a:solidFill>
              </a:rPr>
              <a:t>negociações</a:t>
            </a:r>
            <a:r>
              <a:rPr lang="en-US" dirty="0">
                <a:solidFill>
                  <a:srgbClr val="000000"/>
                </a:solidFill>
              </a:rPr>
              <a:t> </a:t>
            </a:r>
            <a:r>
              <a:rPr lang="en-US" dirty="0" err="1">
                <a:solidFill>
                  <a:srgbClr val="000000"/>
                </a:solidFill>
              </a:rPr>
              <a:t>para</a:t>
            </a:r>
            <a:r>
              <a:rPr lang="en-US" dirty="0">
                <a:solidFill>
                  <a:srgbClr val="000000"/>
                </a:solidFill>
              </a:rPr>
              <a:t> </a:t>
            </a:r>
            <a:r>
              <a:rPr lang="en-US" dirty="0" err="1">
                <a:solidFill>
                  <a:srgbClr val="000000"/>
                </a:solidFill>
              </a:rPr>
              <a:t>os</a:t>
            </a:r>
            <a:r>
              <a:rPr lang="en-US" dirty="0">
                <a:solidFill>
                  <a:srgbClr val="000000"/>
                </a:solidFill>
              </a:rPr>
              <a:t> </a:t>
            </a:r>
            <a:r>
              <a:rPr lang="en-US" dirty="0" err="1">
                <a:solidFill>
                  <a:srgbClr val="000000"/>
                </a:solidFill>
              </a:rPr>
              <a:t>clientes</a:t>
            </a:r>
            <a:r>
              <a:rPr lang="en-US" dirty="0">
                <a:solidFill>
                  <a:srgbClr val="000000"/>
                </a:solidFill>
              </a:rPr>
              <a:t>, o site </a:t>
            </a:r>
            <a:r>
              <a:rPr lang="en-US" dirty="0" err="1">
                <a:solidFill>
                  <a:srgbClr val="000000"/>
                </a:solidFill>
              </a:rPr>
              <a:t>saiu</a:t>
            </a:r>
            <a:r>
              <a:rPr lang="en-US" dirty="0">
                <a:solidFill>
                  <a:srgbClr val="000000"/>
                </a:solidFill>
              </a:rPr>
              <a:t> do </a:t>
            </a:r>
            <a:r>
              <a:rPr lang="en-US" dirty="0" err="1">
                <a:solidFill>
                  <a:srgbClr val="000000"/>
                </a:solidFill>
              </a:rPr>
              <a:t>ar</a:t>
            </a:r>
            <a:r>
              <a:rPr lang="en-US" dirty="0">
                <a:solidFill>
                  <a:srgbClr val="000000"/>
                </a:solidFill>
              </a:rPr>
              <a:t> e </a:t>
            </a:r>
            <a:r>
              <a:rPr lang="en-US" dirty="0" err="1">
                <a:solidFill>
                  <a:srgbClr val="000000"/>
                </a:solidFill>
              </a:rPr>
              <a:t>entrou</a:t>
            </a:r>
            <a:r>
              <a:rPr lang="en-US" dirty="0">
                <a:solidFill>
                  <a:srgbClr val="000000"/>
                </a:solidFill>
              </a:rPr>
              <a:t> com </a:t>
            </a:r>
            <a:r>
              <a:rPr lang="en-US" dirty="0" err="1">
                <a:solidFill>
                  <a:srgbClr val="000000"/>
                </a:solidFill>
              </a:rPr>
              <a:t>pedido</a:t>
            </a:r>
            <a:r>
              <a:rPr lang="en-US" dirty="0">
                <a:solidFill>
                  <a:srgbClr val="000000"/>
                </a:solidFill>
              </a:rPr>
              <a:t> de </a:t>
            </a:r>
            <a:r>
              <a:rPr lang="en-US" dirty="0" err="1">
                <a:solidFill>
                  <a:srgbClr val="000000"/>
                </a:solidFill>
              </a:rPr>
              <a:t>proteção</a:t>
            </a:r>
            <a:r>
              <a:rPr lang="en-US" dirty="0">
                <a:solidFill>
                  <a:srgbClr val="000000"/>
                </a:solidFill>
              </a:rPr>
              <a:t> contra </a:t>
            </a:r>
            <a:r>
              <a:rPr lang="en-US" dirty="0" err="1">
                <a:solidFill>
                  <a:srgbClr val="000000"/>
                </a:solidFill>
              </a:rPr>
              <a:t>falência</a:t>
            </a:r>
            <a:r>
              <a:rPr lang="en-US" dirty="0">
                <a:solidFill>
                  <a:srgbClr val="000000"/>
                </a:solidFill>
              </a:rPr>
              <a:t>. O </a:t>
            </a:r>
            <a:r>
              <a:rPr lang="en-US" dirty="0" err="1">
                <a:solidFill>
                  <a:srgbClr val="000000"/>
                </a:solidFill>
              </a:rPr>
              <a:t>motivo</a:t>
            </a:r>
            <a:r>
              <a:rPr lang="en-US" dirty="0">
                <a:solidFill>
                  <a:srgbClr val="000000"/>
                </a:solidFill>
              </a:rPr>
              <a:t> </a:t>
            </a:r>
            <a:r>
              <a:rPr lang="en-US" dirty="0" err="1">
                <a:solidFill>
                  <a:srgbClr val="000000"/>
                </a:solidFill>
              </a:rPr>
              <a:t>foi</a:t>
            </a:r>
            <a:r>
              <a:rPr lang="en-US" dirty="0">
                <a:solidFill>
                  <a:srgbClr val="000000"/>
                </a:solidFill>
              </a:rPr>
              <a:t> um hack </a:t>
            </a:r>
            <a:r>
              <a:rPr lang="en-US" dirty="0" err="1">
                <a:solidFill>
                  <a:srgbClr val="000000"/>
                </a:solidFill>
              </a:rPr>
              <a:t>em</a:t>
            </a:r>
            <a:r>
              <a:rPr lang="en-US" dirty="0">
                <a:solidFill>
                  <a:srgbClr val="000000"/>
                </a:solidFill>
              </a:rPr>
              <a:t> </a:t>
            </a:r>
            <a:r>
              <a:rPr lang="en-US" dirty="0" err="1">
                <a:solidFill>
                  <a:srgbClr val="000000"/>
                </a:solidFill>
              </a:rPr>
              <a:t>andamento</a:t>
            </a:r>
            <a:r>
              <a:rPr lang="en-US" dirty="0">
                <a:solidFill>
                  <a:srgbClr val="000000"/>
                </a:solidFill>
              </a:rPr>
              <a:t> </a:t>
            </a:r>
            <a:r>
              <a:rPr lang="en-US" dirty="0" err="1">
                <a:solidFill>
                  <a:srgbClr val="000000"/>
                </a:solidFill>
              </a:rPr>
              <a:t>durante</a:t>
            </a:r>
            <a:r>
              <a:rPr lang="en-US" dirty="0">
                <a:solidFill>
                  <a:srgbClr val="000000"/>
                </a:solidFill>
              </a:rPr>
              <a:t> </a:t>
            </a:r>
            <a:r>
              <a:rPr lang="en-US" dirty="0" err="1">
                <a:solidFill>
                  <a:srgbClr val="000000"/>
                </a:solidFill>
              </a:rPr>
              <a:t>anos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totalizou</a:t>
            </a:r>
            <a:r>
              <a:rPr lang="en-US" dirty="0">
                <a:solidFill>
                  <a:srgbClr val="000000"/>
                </a:solidFill>
              </a:rPr>
              <a:t> 844.408 </a:t>
            </a:r>
            <a:r>
              <a:rPr lang="en-US" dirty="0" err="1">
                <a:solidFill>
                  <a:srgbClr val="000000"/>
                </a:solidFill>
              </a:rPr>
              <a:t>Bitcoins</a:t>
            </a:r>
            <a:r>
              <a:rPr lang="en-US" dirty="0">
                <a:solidFill>
                  <a:srgbClr val="000000"/>
                </a:solidFill>
              </a:rPr>
              <a:t> </a:t>
            </a:r>
            <a:r>
              <a:rPr lang="en-US" dirty="0" err="1">
                <a:solidFill>
                  <a:srgbClr val="000000"/>
                </a:solidFill>
              </a:rPr>
              <a:t>roubados</a:t>
            </a:r>
            <a:r>
              <a:rPr lang="en-US" dirty="0">
                <a:solidFill>
                  <a:srgbClr val="000000"/>
                </a:solidFill>
              </a:rPr>
              <a:t> das </a:t>
            </a:r>
            <a:r>
              <a:rPr lang="en-US" dirty="0" err="1">
                <a:solidFill>
                  <a:srgbClr val="000000"/>
                </a:solidFill>
              </a:rPr>
              <a:t>carteiras</a:t>
            </a:r>
            <a:r>
              <a:rPr lang="en-US" dirty="0">
                <a:solidFill>
                  <a:srgbClr val="000000"/>
                </a:solidFill>
              </a:rPr>
              <a:t> </a:t>
            </a:r>
            <a:r>
              <a:rPr lang="en-US" dirty="0" err="1">
                <a:solidFill>
                  <a:srgbClr val="000000"/>
                </a:solidFill>
              </a:rPr>
              <a:t>quentes</a:t>
            </a:r>
            <a:r>
              <a:rPr lang="en-US" dirty="0">
                <a:solidFill>
                  <a:srgbClr val="000000"/>
                </a:solidFill>
              </a:rPr>
              <a:t> de </a:t>
            </a:r>
            <a:r>
              <a:rPr lang="en-US" dirty="0" err="1">
                <a:solidFill>
                  <a:srgbClr val="000000"/>
                </a:solidFill>
              </a:rPr>
              <a:t>clientes</a:t>
            </a:r>
            <a:r>
              <a:rPr lang="en-US" dirty="0">
                <a:solidFill>
                  <a:srgbClr val="000000"/>
                </a:solidFill>
              </a:rPr>
              <a:t> </a:t>
            </a:r>
            <a:r>
              <a:rPr lang="en-US" dirty="0" err="1">
                <a:solidFill>
                  <a:srgbClr val="000000"/>
                </a:solidFill>
              </a:rPr>
              <a:t>que</a:t>
            </a:r>
            <a:r>
              <a:rPr lang="en-US" dirty="0">
                <a:solidFill>
                  <a:srgbClr val="000000"/>
                </a:solidFill>
              </a:rPr>
              <a:t> </a:t>
            </a:r>
            <a:r>
              <a:rPr lang="en-US" dirty="0" err="1">
                <a:solidFill>
                  <a:srgbClr val="000000"/>
                </a:solidFill>
              </a:rPr>
              <a:t>não</a:t>
            </a:r>
            <a:r>
              <a:rPr lang="en-US" dirty="0">
                <a:solidFill>
                  <a:srgbClr val="000000"/>
                </a:solidFill>
              </a:rPr>
              <a:t> </a:t>
            </a:r>
            <a:r>
              <a:rPr lang="en-US" dirty="0" err="1">
                <a:solidFill>
                  <a:srgbClr val="000000"/>
                </a:solidFill>
              </a:rPr>
              <a:t>puderam</a:t>
            </a:r>
            <a:r>
              <a:rPr lang="en-US" dirty="0">
                <a:solidFill>
                  <a:srgbClr val="000000"/>
                </a:solidFill>
              </a:rPr>
              <a:t> </a:t>
            </a:r>
            <a:r>
              <a:rPr lang="en-US" dirty="0" err="1">
                <a:solidFill>
                  <a:srgbClr val="000000"/>
                </a:solidFill>
              </a:rPr>
              <a:t>ser</a:t>
            </a:r>
            <a:r>
              <a:rPr lang="en-US" dirty="0">
                <a:solidFill>
                  <a:srgbClr val="000000"/>
                </a:solidFill>
              </a:rPr>
              <a:t> </a:t>
            </a:r>
            <a:r>
              <a:rPr lang="en-US" dirty="0" err="1">
                <a:solidFill>
                  <a:srgbClr val="000000"/>
                </a:solidFill>
              </a:rPr>
              <a:t>recuperados</a:t>
            </a:r>
            <a:r>
              <a:rPr lang="en-US" dirty="0">
                <a:solidFill>
                  <a:srgbClr val="000000"/>
                </a:solidFill>
              </a:rPr>
              <a:t>.</a:t>
            </a:r>
          </a:p>
        </p:txBody>
      </p:sp>
      <p:pic>
        <p:nvPicPr>
          <p:cNvPr id="11" name="Picture Placeholder 33">
            <a:extLst>
              <a:ext uri="{FF2B5EF4-FFF2-40B4-BE49-F238E27FC236}">
                <a16:creationId xmlns:a16="http://schemas.microsoft.com/office/drawing/2014/main" id="{B85B0041-2BA1-8C5B-120C-9FC10DE6F6E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8150087"/>
            <a:ext cx="7559675" cy="254172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Tree>
    <p:extLst>
      <p:ext uri="{BB962C8B-B14F-4D97-AF65-F5344CB8AC3E}">
        <p14:creationId xmlns:p14="http://schemas.microsoft.com/office/powerpoint/2010/main" val="240906797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6488</TotalTime>
  <Words>8341</Words>
  <Application>Microsoft Macintosh PowerPoint</Application>
  <PresentationFormat>Personalizados</PresentationFormat>
  <Paragraphs>341</Paragraphs>
  <Slides>26</Slides>
  <Notes>0</Notes>
  <HiddenSlides>0</HiddenSlides>
  <MMClips>0</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26</vt:i4>
      </vt:variant>
    </vt:vector>
  </HeadingPairs>
  <TitlesOfParts>
    <vt:vector size="34" baseType="lpstr">
      <vt:lpstr>Arial</vt:lpstr>
      <vt:lpstr>Calibri</vt:lpstr>
      <vt:lpstr>Century Schoolbook</vt:lpstr>
      <vt:lpstr>Montserrat</vt:lpstr>
      <vt:lpstr>Poppins</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Fábio Duarte</cp:lastModifiedBy>
  <cp:revision>473</cp:revision>
  <dcterms:created xsi:type="dcterms:W3CDTF">2021-06-15T11:45:52Z</dcterms:created>
  <dcterms:modified xsi:type="dcterms:W3CDTF">2023-06-22T11:37:55Z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