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17" saveSubsetFonts="1" autoCompressPictures="0">
  <p:sldMasterIdLst>
    <p:sldMasterId id="2147483660" r:id="rId4"/>
  </p:sldMasterIdLst>
  <p:notesMasterIdLst>
    <p:notesMasterId r:id="rId31"/>
  </p:notesMasterIdLst>
  <p:handoutMasterIdLst>
    <p:handoutMasterId r:id="rId32"/>
  </p:handoutMasterIdLst>
  <p:sldIdLst>
    <p:sldId id="256" r:id="rId5"/>
    <p:sldId id="377" r:id="rId6"/>
    <p:sldId id="378" r:id="rId7"/>
    <p:sldId id="379" r:id="rId8"/>
    <p:sldId id="382" r:id="rId9"/>
    <p:sldId id="383" r:id="rId10"/>
    <p:sldId id="384" r:id="rId11"/>
    <p:sldId id="385" r:id="rId12"/>
    <p:sldId id="386" r:id="rId13"/>
    <p:sldId id="387" r:id="rId14"/>
    <p:sldId id="388" r:id="rId15"/>
    <p:sldId id="389" r:id="rId16"/>
    <p:sldId id="390" r:id="rId17"/>
    <p:sldId id="391" r:id="rId18"/>
    <p:sldId id="392" r:id="rId19"/>
    <p:sldId id="393" r:id="rId20"/>
    <p:sldId id="394" r:id="rId21"/>
    <p:sldId id="395" r:id="rId22"/>
    <p:sldId id="396" r:id="rId23"/>
    <p:sldId id="397" r:id="rId24"/>
    <p:sldId id="398" r:id="rId25"/>
    <p:sldId id="399" r:id="rId26"/>
    <p:sldId id="400" r:id="rId27"/>
    <p:sldId id="401" r:id="rId28"/>
    <p:sldId id="402" r:id="rId29"/>
    <p:sldId id="268" r:id="rId30"/>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2" pos="476" userDrawn="1">
          <p15:clr>
            <a:srgbClr val="A4A3A4"/>
          </p15:clr>
        </p15:guide>
        <p15:guide id="3" pos="4263" userDrawn="1">
          <p15:clr>
            <a:srgbClr val="A4A3A4"/>
          </p15:clr>
        </p15:guide>
        <p15:guide id="4" orient="horz" pos="4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037"/>
    <a:srgbClr val="DD1470"/>
    <a:srgbClr val="8E2F91"/>
    <a:srgbClr val="F9A835"/>
    <a:srgbClr val="F8A36A"/>
    <a:srgbClr val="000000"/>
    <a:srgbClr val="ECECEC"/>
    <a:srgbClr val="F48043"/>
    <a:srgbClr val="EF543F"/>
    <a:srgbClr val="8D5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43" autoAdjust="0"/>
    <p:restoredTop sz="96281"/>
  </p:normalViewPr>
  <p:slideViewPr>
    <p:cSldViewPr snapToGrid="0" snapToObjects="1">
      <p:cViewPr varScale="1">
        <p:scale>
          <a:sx n="79" d="100"/>
          <a:sy n="79" d="100"/>
        </p:scale>
        <p:origin x="3064" y="224"/>
      </p:cViewPr>
      <p:guideLst>
        <p:guide pos="476"/>
        <p:guide pos="4263"/>
        <p:guide orient="horz" pos="419"/>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6/22/23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‹nº›</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6/22/23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‹nº›</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1F08D-FE95-F3CF-457A-493763E8E5A4}"/>
              </a:ext>
            </a:extLst>
          </p:cNvPr>
          <p:cNvSpPr/>
          <p:nvPr/>
        </p:nvSpPr>
        <p:spPr>
          <a:xfrm>
            <a:off x="0" y="5681479"/>
            <a:ext cx="7559683" cy="3768090"/>
          </a:xfrm>
          <a:custGeom>
            <a:avLst/>
            <a:gdLst>
              <a:gd name="connsiteX0" fmla="*/ 0 w 7559683"/>
              <a:gd name="connsiteY0" fmla="*/ 0 h 3768090"/>
              <a:gd name="connsiteX1" fmla="*/ 7559683 w 7559683"/>
              <a:gd name="connsiteY1" fmla="*/ 0 h 3768090"/>
              <a:gd name="connsiteX2" fmla="*/ 7559683 w 7559683"/>
              <a:gd name="connsiteY2" fmla="*/ 3768090 h 3768090"/>
              <a:gd name="connsiteX3" fmla="*/ 0 w 7559683"/>
              <a:gd name="connsiteY3" fmla="*/ 3768090 h 3768090"/>
            </a:gdLst>
            <a:ahLst/>
            <a:cxnLst>
              <a:cxn ang="0">
                <a:pos x="connsiteX0" y="connsiteY0"/>
              </a:cxn>
              <a:cxn ang="0">
                <a:pos x="connsiteX1" y="connsiteY1"/>
              </a:cxn>
              <a:cxn ang="0">
                <a:pos x="connsiteX2" y="connsiteY2"/>
              </a:cxn>
              <a:cxn ang="0">
                <a:pos x="connsiteX3" y="connsiteY3"/>
              </a:cxn>
            </a:cxnLst>
            <a:rect l="l" t="t" r="r" b="b"/>
            <a:pathLst>
              <a:path w="7559683" h="3768090">
                <a:moveTo>
                  <a:pt x="0" y="0"/>
                </a:moveTo>
                <a:lnTo>
                  <a:pt x="7559683" y="0"/>
                </a:lnTo>
                <a:lnTo>
                  <a:pt x="7559683" y="3768090"/>
                </a:lnTo>
                <a:lnTo>
                  <a:pt x="0" y="3768090"/>
                </a:lnTo>
                <a:close/>
              </a:path>
            </a:pathLst>
          </a:custGeom>
          <a:solidFill>
            <a:srgbClr val="8F3092"/>
          </a:solidFill>
          <a:ln w="3060" cap="flat">
            <a:noFill/>
            <a:prstDash val="solid"/>
            <a:miter/>
          </a:ln>
        </p:spPr>
        <p:txBody>
          <a:bodyPr wrap="square" rtlCol="0" anchor="ctr">
            <a:noAutofit/>
          </a:bodyPr>
          <a:lstStyle/>
          <a:p>
            <a:endParaRPr lang="en-US"/>
          </a:p>
        </p:txBody>
      </p:sp>
      <p:sp>
        <p:nvSpPr>
          <p:cNvPr id="1101" name="Graphic 6">
            <a:extLst>
              <a:ext uri="{FF2B5EF4-FFF2-40B4-BE49-F238E27FC236}">
                <a16:creationId xmlns:a16="http://schemas.microsoft.com/office/drawing/2014/main" id="{44A94AD3-A131-9441-82E4-9C561BFA098B}"/>
              </a:ext>
            </a:extLst>
          </p:cNvPr>
          <p:cNvSpPr/>
          <p:nvPr/>
        </p:nvSpPr>
        <p:spPr>
          <a:xfrm rot="5400000">
            <a:off x="5437872" y="7591913"/>
            <a:ext cx="476911" cy="3792981"/>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6" y="9277003"/>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386" name="Graphic 4">
            <a:extLst>
              <a:ext uri="{FF2B5EF4-FFF2-40B4-BE49-F238E27FC236}">
                <a16:creationId xmlns:a16="http://schemas.microsoft.com/office/drawing/2014/main" id="{19ED8EC5-715B-804E-96EE-454182E6E4D7}"/>
              </a:ext>
            </a:extLst>
          </p:cNvPr>
          <p:cNvGrpSpPr/>
          <p:nvPr/>
        </p:nvGrpSpPr>
        <p:grpSpPr>
          <a:xfrm>
            <a:off x="508184" y="255793"/>
            <a:ext cx="2641746" cy="2042532"/>
            <a:chOff x="4615814" y="443638"/>
            <a:chExt cx="1766649" cy="1365928"/>
          </a:xfrm>
        </p:grpSpPr>
        <p:grpSp>
          <p:nvGrpSpPr>
            <p:cNvPr id="1387" name="Graphic 4">
              <a:extLst>
                <a:ext uri="{FF2B5EF4-FFF2-40B4-BE49-F238E27FC236}">
                  <a16:creationId xmlns:a16="http://schemas.microsoft.com/office/drawing/2014/main" id="{00FE1F4E-2FA7-DB47-B916-B1FF8481D533}"/>
                </a:ext>
              </a:extLst>
            </p:cNvPr>
            <p:cNvGrpSpPr/>
            <p:nvPr/>
          </p:nvGrpSpPr>
          <p:grpSpPr>
            <a:xfrm>
              <a:off x="4742730" y="443638"/>
              <a:ext cx="1170517" cy="1365928"/>
              <a:chOff x="4742730" y="443638"/>
              <a:chExt cx="1170517" cy="1365928"/>
            </a:xfrm>
          </p:grpSpPr>
          <p:grpSp>
            <p:nvGrpSpPr>
              <p:cNvPr id="1410" name="Graphic 4">
                <a:extLst>
                  <a:ext uri="{FF2B5EF4-FFF2-40B4-BE49-F238E27FC236}">
                    <a16:creationId xmlns:a16="http://schemas.microsoft.com/office/drawing/2014/main" id="{6F4470D3-5A7F-7A49-A749-C2D93ADCE745}"/>
                  </a:ext>
                </a:extLst>
              </p:cNvPr>
              <p:cNvGrpSpPr/>
              <p:nvPr/>
            </p:nvGrpSpPr>
            <p:grpSpPr>
              <a:xfrm>
                <a:off x="4742730" y="638391"/>
                <a:ext cx="1170517" cy="976214"/>
                <a:chOff x="4742730" y="638391"/>
                <a:chExt cx="1170517" cy="976214"/>
              </a:xfrm>
            </p:grpSpPr>
            <p:grpSp>
              <p:nvGrpSpPr>
                <p:cNvPr id="1413" name="Graphic 4">
                  <a:extLst>
                    <a:ext uri="{FF2B5EF4-FFF2-40B4-BE49-F238E27FC236}">
                      <a16:creationId xmlns:a16="http://schemas.microsoft.com/office/drawing/2014/main" id="{50A06F06-6AD3-CD40-A9FD-8901CC775073}"/>
                    </a:ext>
                  </a:extLst>
                </p:cNvPr>
                <p:cNvGrpSpPr/>
                <p:nvPr/>
              </p:nvGrpSpPr>
              <p:grpSpPr>
                <a:xfrm>
                  <a:off x="4743075" y="736557"/>
                  <a:ext cx="974982" cy="877952"/>
                  <a:chOff x="4743075" y="736557"/>
                  <a:chExt cx="974982" cy="877952"/>
                </a:xfrm>
              </p:grpSpPr>
              <p:sp>
                <p:nvSpPr>
                  <p:cNvPr id="1432" name="Freeform 1431">
                    <a:extLst>
                      <a:ext uri="{FF2B5EF4-FFF2-40B4-BE49-F238E27FC236}">
                        <a16:creationId xmlns:a16="http://schemas.microsoft.com/office/drawing/2014/main" id="{E3214892-75F6-FB41-8CE5-E5C9B5556548}"/>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3" name="Freeform 1432">
                    <a:extLst>
                      <a:ext uri="{FF2B5EF4-FFF2-40B4-BE49-F238E27FC236}">
                        <a16:creationId xmlns:a16="http://schemas.microsoft.com/office/drawing/2014/main" id="{FF1151FB-E14A-E04D-90C1-8B69C49F6C4C}"/>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4" name="Freeform 1433">
                    <a:extLst>
                      <a:ext uri="{FF2B5EF4-FFF2-40B4-BE49-F238E27FC236}">
                        <a16:creationId xmlns:a16="http://schemas.microsoft.com/office/drawing/2014/main" id="{6234933B-B9D0-A641-9BF5-E8F09BE0BEF4}"/>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5" name="Freeform 1434">
                    <a:extLst>
                      <a:ext uri="{FF2B5EF4-FFF2-40B4-BE49-F238E27FC236}">
                        <a16:creationId xmlns:a16="http://schemas.microsoft.com/office/drawing/2014/main" id="{1F8C7EFD-FF5D-844F-868F-2AA36F24E4AA}"/>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6" name="Freeform 1435">
                    <a:extLst>
                      <a:ext uri="{FF2B5EF4-FFF2-40B4-BE49-F238E27FC236}">
                        <a16:creationId xmlns:a16="http://schemas.microsoft.com/office/drawing/2014/main" id="{690FE6AF-247A-F642-9CD9-6282A220468D}"/>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7" name="Freeform 1436">
                    <a:extLst>
                      <a:ext uri="{FF2B5EF4-FFF2-40B4-BE49-F238E27FC236}">
                        <a16:creationId xmlns:a16="http://schemas.microsoft.com/office/drawing/2014/main" id="{745F39D0-4A77-CE4F-8E31-09FEBBBD9542}"/>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8" name="Freeform 1437">
                    <a:extLst>
                      <a:ext uri="{FF2B5EF4-FFF2-40B4-BE49-F238E27FC236}">
                        <a16:creationId xmlns:a16="http://schemas.microsoft.com/office/drawing/2014/main" id="{E2CD8497-7546-FC4E-BCB4-205CFDBDD7E5}"/>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9" name="Freeform 1438">
                    <a:extLst>
                      <a:ext uri="{FF2B5EF4-FFF2-40B4-BE49-F238E27FC236}">
                        <a16:creationId xmlns:a16="http://schemas.microsoft.com/office/drawing/2014/main" id="{9B63B55E-6886-BC48-AD2D-4CB0E28B765F}"/>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0" name="Freeform 1439">
                    <a:extLst>
                      <a:ext uri="{FF2B5EF4-FFF2-40B4-BE49-F238E27FC236}">
                        <a16:creationId xmlns:a16="http://schemas.microsoft.com/office/drawing/2014/main" id="{1FD01003-5FD9-3044-91BC-867F9FAE0897}"/>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1" name="Freeform 1440">
                    <a:extLst>
                      <a:ext uri="{FF2B5EF4-FFF2-40B4-BE49-F238E27FC236}">
                        <a16:creationId xmlns:a16="http://schemas.microsoft.com/office/drawing/2014/main" id="{ACD5616E-48BC-1543-A499-27F36C1857A1}"/>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2" name="Freeform 1441">
                    <a:extLst>
                      <a:ext uri="{FF2B5EF4-FFF2-40B4-BE49-F238E27FC236}">
                        <a16:creationId xmlns:a16="http://schemas.microsoft.com/office/drawing/2014/main" id="{06ADA605-AC27-0C4C-A052-2D20D6BA7F42}"/>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3" name="Freeform 1442">
                    <a:extLst>
                      <a:ext uri="{FF2B5EF4-FFF2-40B4-BE49-F238E27FC236}">
                        <a16:creationId xmlns:a16="http://schemas.microsoft.com/office/drawing/2014/main" id="{90A2A168-F29B-BA40-9ED3-40D8E0CE5527}"/>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4" name="Freeform 1443">
                    <a:extLst>
                      <a:ext uri="{FF2B5EF4-FFF2-40B4-BE49-F238E27FC236}">
                        <a16:creationId xmlns:a16="http://schemas.microsoft.com/office/drawing/2014/main" id="{C763DB65-B5D5-914F-9ADB-FAE2389B3393}"/>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5" name="Freeform 1444">
                    <a:extLst>
                      <a:ext uri="{FF2B5EF4-FFF2-40B4-BE49-F238E27FC236}">
                        <a16:creationId xmlns:a16="http://schemas.microsoft.com/office/drawing/2014/main" id="{B7F4D9FC-C681-D541-926B-B6EF29AE2C1B}"/>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4" name="Freeform 1413">
                  <a:extLst>
                    <a:ext uri="{FF2B5EF4-FFF2-40B4-BE49-F238E27FC236}">
                      <a16:creationId xmlns:a16="http://schemas.microsoft.com/office/drawing/2014/main" id="{79F5D590-2581-7F44-A931-4B712B8D27B8}"/>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5" name="Freeform 1414">
                  <a:extLst>
                    <a:ext uri="{FF2B5EF4-FFF2-40B4-BE49-F238E27FC236}">
                      <a16:creationId xmlns:a16="http://schemas.microsoft.com/office/drawing/2014/main" id="{9BC0C768-A4B2-8347-A43A-E334A82D1CAD}"/>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6" name="Freeform 1415">
                  <a:extLst>
                    <a:ext uri="{FF2B5EF4-FFF2-40B4-BE49-F238E27FC236}">
                      <a16:creationId xmlns:a16="http://schemas.microsoft.com/office/drawing/2014/main" id="{F59E2423-65F3-894C-8C20-6FECE31BA85B}"/>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7" name="Freeform 1416">
                  <a:extLst>
                    <a:ext uri="{FF2B5EF4-FFF2-40B4-BE49-F238E27FC236}">
                      <a16:creationId xmlns:a16="http://schemas.microsoft.com/office/drawing/2014/main" id="{227D1EAF-4A82-EC45-A772-93CF018732B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8" name="Freeform 1417">
                  <a:extLst>
                    <a:ext uri="{FF2B5EF4-FFF2-40B4-BE49-F238E27FC236}">
                      <a16:creationId xmlns:a16="http://schemas.microsoft.com/office/drawing/2014/main" id="{49052911-D1EA-5E48-A9F2-41B12C33F413}"/>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9" name="Freeform 1418">
                  <a:extLst>
                    <a:ext uri="{FF2B5EF4-FFF2-40B4-BE49-F238E27FC236}">
                      <a16:creationId xmlns:a16="http://schemas.microsoft.com/office/drawing/2014/main" id="{2241E813-550C-CF48-9855-049806901F5C}"/>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0" name="Freeform 1419">
                  <a:extLst>
                    <a:ext uri="{FF2B5EF4-FFF2-40B4-BE49-F238E27FC236}">
                      <a16:creationId xmlns:a16="http://schemas.microsoft.com/office/drawing/2014/main" id="{AA53A79A-0E42-8248-A267-A346F2C82153}"/>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1" name="Freeform 1420">
                  <a:extLst>
                    <a:ext uri="{FF2B5EF4-FFF2-40B4-BE49-F238E27FC236}">
                      <a16:creationId xmlns:a16="http://schemas.microsoft.com/office/drawing/2014/main" id="{C070C6BF-0F24-F54C-BEC9-4EA0335AEBDD}"/>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2" name="Freeform 1421">
                  <a:extLst>
                    <a:ext uri="{FF2B5EF4-FFF2-40B4-BE49-F238E27FC236}">
                      <a16:creationId xmlns:a16="http://schemas.microsoft.com/office/drawing/2014/main" id="{296D60D5-FF8C-BA49-B5CA-EDC7C79E1FCE}"/>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3" name="Freeform 1422">
                  <a:extLst>
                    <a:ext uri="{FF2B5EF4-FFF2-40B4-BE49-F238E27FC236}">
                      <a16:creationId xmlns:a16="http://schemas.microsoft.com/office/drawing/2014/main" id="{E557BCA4-D435-E645-9F36-C71D4D54CD4E}"/>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4" name="Freeform 1423">
                  <a:extLst>
                    <a:ext uri="{FF2B5EF4-FFF2-40B4-BE49-F238E27FC236}">
                      <a16:creationId xmlns:a16="http://schemas.microsoft.com/office/drawing/2014/main" id="{A628E911-6AE2-A949-AA60-65F8999DF7DD}"/>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5" name="Freeform 1424">
                  <a:extLst>
                    <a:ext uri="{FF2B5EF4-FFF2-40B4-BE49-F238E27FC236}">
                      <a16:creationId xmlns:a16="http://schemas.microsoft.com/office/drawing/2014/main" id="{CCADD45E-468D-914C-960E-E77E157CF6A5}"/>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6" name="Freeform 1425">
                  <a:extLst>
                    <a:ext uri="{FF2B5EF4-FFF2-40B4-BE49-F238E27FC236}">
                      <a16:creationId xmlns:a16="http://schemas.microsoft.com/office/drawing/2014/main" id="{2FEFEF4B-CC46-FB4C-8506-DF6442B2A8A3}"/>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7" name="Freeform 1426">
                  <a:extLst>
                    <a:ext uri="{FF2B5EF4-FFF2-40B4-BE49-F238E27FC236}">
                      <a16:creationId xmlns:a16="http://schemas.microsoft.com/office/drawing/2014/main" id="{401DB7F7-380D-CE48-846C-0B5152681042}"/>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8" name="Freeform 1427">
                  <a:extLst>
                    <a:ext uri="{FF2B5EF4-FFF2-40B4-BE49-F238E27FC236}">
                      <a16:creationId xmlns:a16="http://schemas.microsoft.com/office/drawing/2014/main" id="{04BBB77C-ECBC-C644-8153-8DFA5705F897}"/>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9" name="Freeform 1428">
                  <a:extLst>
                    <a:ext uri="{FF2B5EF4-FFF2-40B4-BE49-F238E27FC236}">
                      <a16:creationId xmlns:a16="http://schemas.microsoft.com/office/drawing/2014/main" id="{39EBD2D8-2899-284E-A50C-ABDD96E10B4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0" name="Freeform 1429">
                  <a:extLst>
                    <a:ext uri="{FF2B5EF4-FFF2-40B4-BE49-F238E27FC236}">
                      <a16:creationId xmlns:a16="http://schemas.microsoft.com/office/drawing/2014/main" id="{D5579365-16C7-DE4C-A74F-6E8B28DA0862}"/>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1" name="Freeform 1430">
                  <a:extLst>
                    <a:ext uri="{FF2B5EF4-FFF2-40B4-BE49-F238E27FC236}">
                      <a16:creationId xmlns:a16="http://schemas.microsoft.com/office/drawing/2014/main" id="{484DEC3C-E117-4A43-8671-785F4FA355D5}"/>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1" name="Freeform 1410">
                <a:extLst>
                  <a:ext uri="{FF2B5EF4-FFF2-40B4-BE49-F238E27FC236}">
                    <a16:creationId xmlns:a16="http://schemas.microsoft.com/office/drawing/2014/main" id="{63A2273E-B022-C44E-91E9-3955D7B3F6D3}"/>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2" name="Freeform 1411">
                <a:extLst>
                  <a:ext uri="{FF2B5EF4-FFF2-40B4-BE49-F238E27FC236}">
                    <a16:creationId xmlns:a16="http://schemas.microsoft.com/office/drawing/2014/main" id="{FAF4A694-9870-6F46-ACCA-1BE5E781901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1388" name="Graphic 4">
              <a:extLst>
                <a:ext uri="{FF2B5EF4-FFF2-40B4-BE49-F238E27FC236}">
                  <a16:creationId xmlns:a16="http://schemas.microsoft.com/office/drawing/2014/main" id="{6C0FC87E-1D9E-3E44-9483-22EC2D9DCEE6}"/>
                </a:ext>
              </a:extLst>
            </p:cNvPr>
            <p:cNvGrpSpPr/>
            <p:nvPr/>
          </p:nvGrpSpPr>
          <p:grpSpPr>
            <a:xfrm>
              <a:off x="4615814" y="1067990"/>
              <a:ext cx="1534477" cy="127873"/>
              <a:chOff x="4615814" y="1067990"/>
              <a:chExt cx="1534477" cy="127873"/>
            </a:xfrm>
          </p:grpSpPr>
          <p:sp>
            <p:nvSpPr>
              <p:cNvPr id="1400" name="Freeform 1399">
                <a:extLst>
                  <a:ext uri="{FF2B5EF4-FFF2-40B4-BE49-F238E27FC236}">
                    <a16:creationId xmlns:a16="http://schemas.microsoft.com/office/drawing/2014/main" id="{2A07E15C-2211-4348-A53E-3BE4EA4DE2E6}"/>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1" name="Freeform 1400">
                <a:extLst>
                  <a:ext uri="{FF2B5EF4-FFF2-40B4-BE49-F238E27FC236}">
                    <a16:creationId xmlns:a16="http://schemas.microsoft.com/office/drawing/2014/main" id="{E77A3E35-1A7F-1049-A9FD-03D1C109B5F1}"/>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2" name="Freeform 1401">
                <a:extLst>
                  <a:ext uri="{FF2B5EF4-FFF2-40B4-BE49-F238E27FC236}">
                    <a16:creationId xmlns:a16="http://schemas.microsoft.com/office/drawing/2014/main" id="{5C05A5AB-7269-B349-9BBA-384F2743E1F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3" name="Freeform 1402">
                <a:extLst>
                  <a:ext uri="{FF2B5EF4-FFF2-40B4-BE49-F238E27FC236}">
                    <a16:creationId xmlns:a16="http://schemas.microsoft.com/office/drawing/2014/main" id="{6E187645-E787-2848-9E3F-83650B80D6B7}"/>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4" name="Freeform 1403">
                <a:extLst>
                  <a:ext uri="{FF2B5EF4-FFF2-40B4-BE49-F238E27FC236}">
                    <a16:creationId xmlns:a16="http://schemas.microsoft.com/office/drawing/2014/main" id="{9648FD5D-FD74-0A4D-9C33-37604856B739}"/>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5" name="Freeform 1404">
                <a:extLst>
                  <a:ext uri="{FF2B5EF4-FFF2-40B4-BE49-F238E27FC236}">
                    <a16:creationId xmlns:a16="http://schemas.microsoft.com/office/drawing/2014/main" id="{2FF95BA5-CDC7-EF46-ACBC-B94016D1BCC1}"/>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6" name="Freeform 1405">
                <a:extLst>
                  <a:ext uri="{FF2B5EF4-FFF2-40B4-BE49-F238E27FC236}">
                    <a16:creationId xmlns:a16="http://schemas.microsoft.com/office/drawing/2014/main" id="{702D4E50-C9EB-B34A-AC76-53EFA40DC6F8}"/>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7" name="Freeform 1406">
                <a:extLst>
                  <a:ext uri="{FF2B5EF4-FFF2-40B4-BE49-F238E27FC236}">
                    <a16:creationId xmlns:a16="http://schemas.microsoft.com/office/drawing/2014/main" id="{3E7A9EE5-310A-7249-942A-B0FAE7FEFA3C}"/>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8" name="Freeform 1407">
                <a:extLst>
                  <a:ext uri="{FF2B5EF4-FFF2-40B4-BE49-F238E27FC236}">
                    <a16:creationId xmlns:a16="http://schemas.microsoft.com/office/drawing/2014/main" id="{C3F68CED-0196-584D-AC91-76644AF131C3}"/>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9" name="Freeform 1408">
                <a:extLst>
                  <a:ext uri="{FF2B5EF4-FFF2-40B4-BE49-F238E27FC236}">
                    <a16:creationId xmlns:a16="http://schemas.microsoft.com/office/drawing/2014/main" id="{851D9268-59A2-884B-AFA7-3B6A92FC03EF}"/>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1389" name="Graphic 4">
              <a:extLst>
                <a:ext uri="{FF2B5EF4-FFF2-40B4-BE49-F238E27FC236}">
                  <a16:creationId xmlns:a16="http://schemas.microsoft.com/office/drawing/2014/main" id="{E489B28D-7C08-5F4B-BD53-E43FF54DA4BB}"/>
                </a:ext>
              </a:extLst>
            </p:cNvPr>
            <p:cNvGrpSpPr/>
            <p:nvPr/>
          </p:nvGrpSpPr>
          <p:grpSpPr>
            <a:xfrm>
              <a:off x="4965858" y="1238726"/>
              <a:ext cx="1416605" cy="128587"/>
              <a:chOff x="4965858" y="1238726"/>
              <a:chExt cx="1416605" cy="128587"/>
            </a:xfrm>
          </p:grpSpPr>
          <p:sp>
            <p:nvSpPr>
              <p:cNvPr id="1390" name="Freeform 1389">
                <a:extLst>
                  <a:ext uri="{FF2B5EF4-FFF2-40B4-BE49-F238E27FC236}">
                    <a16:creationId xmlns:a16="http://schemas.microsoft.com/office/drawing/2014/main" id="{69D4F77E-A74C-4840-9C7D-8367244CEA65}"/>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1" name="Freeform 1390">
                <a:extLst>
                  <a:ext uri="{FF2B5EF4-FFF2-40B4-BE49-F238E27FC236}">
                    <a16:creationId xmlns:a16="http://schemas.microsoft.com/office/drawing/2014/main" id="{DF083B27-2882-6F4B-B29F-1906E6D7434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2" name="Freeform 1391">
                <a:extLst>
                  <a:ext uri="{FF2B5EF4-FFF2-40B4-BE49-F238E27FC236}">
                    <a16:creationId xmlns:a16="http://schemas.microsoft.com/office/drawing/2014/main" id="{FCAFE8B0-7864-6449-B831-D2BC607C55D9}"/>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3" name="Freeform 1392">
                <a:extLst>
                  <a:ext uri="{FF2B5EF4-FFF2-40B4-BE49-F238E27FC236}">
                    <a16:creationId xmlns:a16="http://schemas.microsoft.com/office/drawing/2014/main" id="{32F40949-5605-384E-B834-B1724F2387DD}"/>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4" name="Freeform 1393">
                <a:extLst>
                  <a:ext uri="{FF2B5EF4-FFF2-40B4-BE49-F238E27FC236}">
                    <a16:creationId xmlns:a16="http://schemas.microsoft.com/office/drawing/2014/main" id="{9CBB493A-AA77-F945-A16D-EE92699DADAC}"/>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5" name="Freeform 1394">
                <a:extLst>
                  <a:ext uri="{FF2B5EF4-FFF2-40B4-BE49-F238E27FC236}">
                    <a16:creationId xmlns:a16="http://schemas.microsoft.com/office/drawing/2014/main" id="{D13F2185-C022-AE49-9832-4F9E647184CD}"/>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6" name="Freeform 1395">
                <a:extLst>
                  <a:ext uri="{FF2B5EF4-FFF2-40B4-BE49-F238E27FC236}">
                    <a16:creationId xmlns:a16="http://schemas.microsoft.com/office/drawing/2014/main" id="{432B049F-8176-0F49-B252-2A4791FDA8EC}"/>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7" name="Freeform 1396">
                <a:extLst>
                  <a:ext uri="{FF2B5EF4-FFF2-40B4-BE49-F238E27FC236}">
                    <a16:creationId xmlns:a16="http://schemas.microsoft.com/office/drawing/2014/main" id="{39C06F05-1C1C-FF43-BB08-94A75B59C017}"/>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8" name="Freeform 1397">
                <a:extLst>
                  <a:ext uri="{FF2B5EF4-FFF2-40B4-BE49-F238E27FC236}">
                    <a16:creationId xmlns:a16="http://schemas.microsoft.com/office/drawing/2014/main" id="{E18F5CA2-FFF9-274F-B286-8BFA74362B25}"/>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9" name="Freeform 1398">
                <a:extLst>
                  <a:ext uri="{FF2B5EF4-FFF2-40B4-BE49-F238E27FC236}">
                    <a16:creationId xmlns:a16="http://schemas.microsoft.com/office/drawing/2014/main" id="{6ABF229F-0045-C840-AB46-B65D70369D6C}"/>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pic>
        <p:nvPicPr>
          <p:cNvPr id="1446" name="Picture 1445">
            <a:extLst>
              <a:ext uri="{FF2B5EF4-FFF2-40B4-BE49-F238E27FC236}">
                <a16:creationId xmlns:a16="http://schemas.microsoft.com/office/drawing/2014/main" id="{0F2457AE-783E-EC4E-AD25-380F9E121DA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5932648" y="10160564"/>
            <a:ext cx="1184829" cy="272079"/>
          </a:xfrm>
          <a:prstGeom prst="rect">
            <a:avLst/>
          </a:prstGeom>
          <a:ln>
            <a:noFill/>
          </a:ln>
          <a:extLst>
            <a:ext uri="{53640926-AAD7-44d8-BBD7-CCE9431645EC}">
              <a14:shadowObscured xmlns="" xmlns:a14="http://schemas.microsoft.com/office/drawing/2010/main"/>
            </a:ext>
          </a:extLst>
        </p:spPr>
      </p:pic>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Generation Blockchain</a:t>
            </a:r>
          </a:p>
        </p:txBody>
      </p:sp>
      <p:sp>
        <p:nvSpPr>
          <p:cNvPr id="1473" name="Picture Placeholder 1472">
            <a:extLst>
              <a:ext uri="{FF2B5EF4-FFF2-40B4-BE49-F238E27FC236}">
                <a16:creationId xmlns:a16="http://schemas.microsoft.com/office/drawing/2014/main" id="{99E2BC31-4602-A441-8044-51B0B0052516}"/>
              </a:ext>
            </a:extLst>
          </p:cNvPr>
          <p:cNvSpPr>
            <a:spLocks noGrp="1"/>
          </p:cNvSpPr>
          <p:nvPr>
            <p:ph type="pic" sz="quarter" idx="43"/>
          </p:nvPr>
        </p:nvSpPr>
        <p:spPr>
          <a:xfrm>
            <a:off x="474023" y="2538270"/>
            <a:ext cx="6643973" cy="4072431"/>
          </a:xfrm>
          <a:custGeom>
            <a:avLst/>
            <a:gdLst>
              <a:gd name="connsiteX0" fmla="*/ 0 w 6643973"/>
              <a:gd name="connsiteY0" fmla="*/ 0 h 4072431"/>
              <a:gd name="connsiteX1" fmla="*/ 6643973 w 6643973"/>
              <a:gd name="connsiteY1" fmla="*/ 0 h 4072431"/>
              <a:gd name="connsiteX2" fmla="*/ 6643973 w 6643973"/>
              <a:gd name="connsiteY2" fmla="*/ 3156631 h 4072431"/>
              <a:gd name="connsiteX3" fmla="*/ 6455384 w 6643973"/>
              <a:gd name="connsiteY3" fmla="*/ 3341080 h 4072431"/>
              <a:gd name="connsiteX4" fmla="*/ 6643973 w 6643973"/>
              <a:gd name="connsiteY4" fmla="*/ 3533903 h 4072431"/>
              <a:gd name="connsiteX5" fmla="*/ 6643973 w 6643973"/>
              <a:gd name="connsiteY5" fmla="*/ 3637561 h 4072431"/>
              <a:gd name="connsiteX6" fmla="*/ 6451702 w 6643973"/>
              <a:gd name="connsiteY6" fmla="*/ 3825609 h 4072431"/>
              <a:gd name="connsiteX7" fmla="*/ 6215631 w 6643973"/>
              <a:gd name="connsiteY7" fmla="*/ 3579899 h 4072431"/>
              <a:gd name="connsiteX8" fmla="*/ 5968043 w 6643973"/>
              <a:gd name="connsiteY8" fmla="*/ 3822767 h 4072431"/>
              <a:gd name="connsiteX9" fmla="*/ 6208420 w 6643973"/>
              <a:gd name="connsiteY9" fmla="*/ 4065643 h 4072431"/>
              <a:gd name="connsiteX10" fmla="*/ 6452595 w 6643973"/>
              <a:gd name="connsiteY10" fmla="*/ 3828556 h 4072431"/>
              <a:gd name="connsiteX11" fmla="*/ 6643973 w 6643973"/>
              <a:gd name="connsiteY11" fmla="*/ 4024230 h 4072431"/>
              <a:gd name="connsiteX12" fmla="*/ 6643973 w 6643973"/>
              <a:gd name="connsiteY12" fmla="*/ 4072431 h 4072431"/>
              <a:gd name="connsiteX13" fmla="*/ 6212526 w 6643973"/>
              <a:gd name="connsiteY13" fmla="*/ 4072431 h 4072431"/>
              <a:gd name="connsiteX14" fmla="*/ 6206757 w 6643973"/>
              <a:gd name="connsiteY14" fmla="*/ 4066531 h 4072431"/>
              <a:gd name="connsiteX15" fmla="*/ 6200723 w 6643973"/>
              <a:gd name="connsiteY15" fmla="*/ 4072431 h 4072431"/>
              <a:gd name="connsiteX16" fmla="*/ 0 w 6643973"/>
              <a:gd name="connsiteY16" fmla="*/ 4072431 h 40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3973" h="4072431">
                <a:moveTo>
                  <a:pt x="0" y="0"/>
                </a:moveTo>
                <a:lnTo>
                  <a:pt x="6643973" y="0"/>
                </a:lnTo>
                <a:lnTo>
                  <a:pt x="6643973" y="3156631"/>
                </a:lnTo>
                <a:lnTo>
                  <a:pt x="6455384" y="3341080"/>
                </a:lnTo>
                <a:lnTo>
                  <a:pt x="6643973" y="3533903"/>
                </a:lnTo>
                <a:lnTo>
                  <a:pt x="6643973" y="3637561"/>
                </a:lnTo>
                <a:lnTo>
                  <a:pt x="6451702" y="3825609"/>
                </a:lnTo>
                <a:lnTo>
                  <a:pt x="6215631" y="3579899"/>
                </a:lnTo>
                <a:lnTo>
                  <a:pt x="5968043" y="3822767"/>
                </a:lnTo>
                <a:lnTo>
                  <a:pt x="6208420" y="4065643"/>
                </a:lnTo>
                <a:lnTo>
                  <a:pt x="6452595" y="3828556"/>
                </a:lnTo>
                <a:lnTo>
                  <a:pt x="6643973" y="4024230"/>
                </a:lnTo>
                <a:lnTo>
                  <a:pt x="6643973" y="4072431"/>
                </a:lnTo>
                <a:lnTo>
                  <a:pt x="6212526" y="4072431"/>
                </a:lnTo>
                <a:lnTo>
                  <a:pt x="6206757" y="4066531"/>
                </a:lnTo>
                <a:lnTo>
                  <a:pt x="6200723" y="4072431"/>
                </a:lnTo>
                <a:lnTo>
                  <a:pt x="0" y="4072431"/>
                </a:lnTo>
                <a:close/>
              </a:path>
            </a:pathLst>
          </a:custGeom>
          <a:solidFill>
            <a:schemeClr val="bg1">
              <a:lumMod val="95000"/>
            </a:schemeClr>
          </a:solidFill>
        </p:spPr>
        <p:txBody>
          <a:bodyPr wrap="square">
            <a:noAutofit/>
          </a:bodyPr>
          <a:lstStyle>
            <a:lvl1pPr algn="ctr">
              <a:defRPr sz="1000">
                <a:solidFill>
                  <a:schemeClr val="bg1">
                    <a:lumMod val="85000"/>
                  </a:schemeClr>
                </a:solidFill>
                <a:latin typeface="Calibri" panose="020F0502020204030204" pitchFamily="34" charset="0"/>
                <a:cs typeface="Calibri" panose="020F0502020204030204" pitchFamily="34" charset="0"/>
              </a:defRPr>
            </a:lvl1pPr>
          </a:lstStyle>
          <a:p>
            <a:endParaRPr lang="en-US"/>
          </a:p>
        </p:txBody>
      </p:sp>
      <p:grpSp>
        <p:nvGrpSpPr>
          <p:cNvPr id="1474" name="Graphic 4">
            <a:extLst>
              <a:ext uri="{FF2B5EF4-FFF2-40B4-BE49-F238E27FC236}">
                <a16:creationId xmlns:a16="http://schemas.microsoft.com/office/drawing/2014/main" id="{9AD6BEA7-BF13-D544-AF26-982D8FA6A334}"/>
              </a:ext>
            </a:extLst>
          </p:cNvPr>
          <p:cNvGrpSpPr/>
          <p:nvPr userDrawn="1"/>
        </p:nvGrpSpPr>
        <p:grpSpPr>
          <a:xfrm>
            <a:off x="6435051" y="5638967"/>
            <a:ext cx="1467497" cy="1452048"/>
            <a:chOff x="7591367" y="5580305"/>
            <a:chExt cx="186842" cy="184875"/>
          </a:xfrm>
        </p:grpSpPr>
        <p:sp>
          <p:nvSpPr>
            <p:cNvPr id="1475" name="Freeform 1474">
              <a:extLst>
                <a:ext uri="{FF2B5EF4-FFF2-40B4-BE49-F238E27FC236}">
                  <a16:creationId xmlns:a16="http://schemas.microsoft.com/office/drawing/2014/main" id="{92F9BC61-D214-5A48-81E0-08223418E6F7}"/>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DDA58ED6-F757-B345-BE6B-DBDDD7919B7A}"/>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752F4EA1-33D3-8E4E-9E2F-27C8B8C0AF0C}"/>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478" name="Freeform 1477">
              <a:extLst>
                <a:ext uri="{FF2B5EF4-FFF2-40B4-BE49-F238E27FC236}">
                  <a16:creationId xmlns:a16="http://schemas.microsoft.com/office/drawing/2014/main" id="{DB7EBE19-7BB0-924F-9520-E6EF4BD3C414}"/>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FB205A69-8227-6847-981A-CE932603D463}"/>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50F1CF2A-CA14-384C-B625-A113BDA62BC7}"/>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6C2B9265-A4CC-2D43-AA2A-AA07CB3283FD}"/>
              </a:ext>
            </a:extLst>
          </p:cNvPr>
          <p:cNvSpPr/>
          <p:nvPr userDrawn="1"/>
        </p:nvSpPr>
        <p:spPr>
          <a:xfrm>
            <a:off x="7554905" y="-1"/>
            <a:ext cx="186146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5905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58BCBF-41C7-D874-BCB9-D20379EDAD9B}"/>
              </a:ext>
            </a:extLst>
          </p:cNvPr>
          <p:cNvSpPr>
            <a:spLocks noGrp="1"/>
          </p:cNvSpPr>
          <p:nvPr>
            <p:ph type="sldNum" sz="quarter" idx="10"/>
          </p:nvPr>
        </p:nvSpPr>
        <p:spPr/>
        <p:txBody>
          <a:body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193099633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114589632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32221702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68689"/>
            <a:ext cx="6187616" cy="187668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1" y="323003"/>
            <a:ext cx="7559675" cy="428165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27311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2434990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79037"/>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9" name="Graphic 4">
            <a:extLst>
              <a:ext uri="{FF2B5EF4-FFF2-40B4-BE49-F238E27FC236}">
                <a16:creationId xmlns:a16="http://schemas.microsoft.com/office/drawing/2014/main" id="{CDF1A75C-D88C-1E48-974A-E934CEA2104B}"/>
              </a:ext>
            </a:extLst>
          </p:cNvPr>
          <p:cNvGrpSpPr/>
          <p:nvPr userDrawn="1"/>
        </p:nvGrpSpPr>
        <p:grpSpPr>
          <a:xfrm>
            <a:off x="6339340" y="364142"/>
            <a:ext cx="1467497" cy="1452048"/>
            <a:chOff x="7591367" y="5580305"/>
            <a:chExt cx="186842" cy="184875"/>
          </a:xfrm>
        </p:grpSpPr>
        <p:sp>
          <p:nvSpPr>
            <p:cNvPr id="10" name="Freeform 9">
              <a:extLst>
                <a:ext uri="{FF2B5EF4-FFF2-40B4-BE49-F238E27FC236}">
                  <a16:creationId xmlns:a16="http://schemas.microsoft.com/office/drawing/2014/main" id="{655559F1-0A6C-0C44-B176-FBA925998351}"/>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E59F4DC-B7C2-C14A-A094-D08C92546421}"/>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24009F9-1ED9-8142-85AE-74BC214E1CD1}"/>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3C0420B-BD8A-D54D-AD08-7E8F459C88C5}"/>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0B3799B-DF17-C045-8607-CD662D29130F}"/>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5B4495-0E9A-F34B-8A01-FC50B76542F9}"/>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66603582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D196901-D3CC-600B-C414-E160572BF7E7}"/>
              </a:ext>
            </a:extLst>
          </p:cNvPr>
          <p:cNvGrpSpPr/>
          <p:nvPr userDrawn="1"/>
        </p:nvGrpSpPr>
        <p:grpSpPr>
          <a:xfrm>
            <a:off x="3960856" y="8668782"/>
            <a:ext cx="3060031" cy="338554"/>
            <a:chOff x="3960856" y="8668782"/>
            <a:chExt cx="3060031" cy="338554"/>
          </a:xfrm>
        </p:grpSpPr>
        <p:pic>
          <p:nvPicPr>
            <p:cNvPr id="6" name="Picture 5">
              <a:extLst>
                <a:ext uri="{FF2B5EF4-FFF2-40B4-BE49-F238E27FC236}">
                  <a16:creationId xmlns:a16="http://schemas.microsoft.com/office/drawing/2014/main" id="{8F41C017-D8A2-18CB-B61D-F613EE48AA2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6044160" y="8725914"/>
              <a:ext cx="976727" cy="224291"/>
            </a:xfrm>
            <a:prstGeom prst="rect">
              <a:avLst/>
            </a:prstGeom>
            <a:extLst>
              <a:ext uri="{53640926-AAD7-44d8-BBD7-CCE9431645EC}">
                <a14:shadowObscured xmlns="" xmlns:a14="http://schemas.microsoft.com/office/drawing/2010/main"/>
              </a:ext>
            </a:extLst>
          </p:spPr>
        </p:pic>
        <p:sp>
          <p:nvSpPr>
            <p:cNvPr id="7" name="Rectangle 6">
              <a:extLst>
                <a:ext uri="{FF2B5EF4-FFF2-40B4-BE49-F238E27FC236}">
                  <a16:creationId xmlns:a16="http://schemas.microsoft.com/office/drawing/2014/main" id="{82F9DDDB-587E-5BCF-7165-3EF64EFFFD34}"/>
                </a:ext>
              </a:extLst>
            </p:cNvPr>
            <p:cNvSpPr/>
            <p:nvPr userDrawn="1"/>
          </p:nvSpPr>
          <p:spPr>
            <a:xfrm>
              <a:off x="3960856" y="8668782"/>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8"/>
            <a:ext cx="3700956" cy="800284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54" name="Group 453">
            <a:extLst>
              <a:ext uri="{FF2B5EF4-FFF2-40B4-BE49-F238E27FC236}">
                <a16:creationId xmlns:a16="http://schemas.microsoft.com/office/drawing/2014/main" id="{1F401027-9669-C843-9901-9EC1D00E173A}"/>
              </a:ext>
            </a:extLst>
          </p:cNvPr>
          <p:cNvGrpSpPr/>
          <p:nvPr userDrawn="1"/>
        </p:nvGrpSpPr>
        <p:grpSpPr>
          <a:xfrm rot="10800000">
            <a:off x="5150866" y="-143638"/>
            <a:ext cx="2590079" cy="2250924"/>
            <a:chOff x="-220413" y="5470274"/>
            <a:chExt cx="2590079" cy="2250924"/>
          </a:xfrm>
        </p:grpSpPr>
        <p:sp>
          <p:nvSpPr>
            <p:cNvPr id="455" name="Freeform 454">
              <a:extLst>
                <a:ext uri="{FF2B5EF4-FFF2-40B4-BE49-F238E27FC236}">
                  <a16:creationId xmlns:a16="http://schemas.microsoft.com/office/drawing/2014/main" id="{79CD6517-6BD8-004C-A8DC-CFEBA327E62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6" name="Freeform 455">
              <a:extLst>
                <a:ext uri="{FF2B5EF4-FFF2-40B4-BE49-F238E27FC236}">
                  <a16:creationId xmlns:a16="http://schemas.microsoft.com/office/drawing/2014/main" id="{BC33FBCC-B8EF-3B4E-99E7-A42F56C53EF3}"/>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7" name="Freeform 456">
              <a:extLst>
                <a:ext uri="{FF2B5EF4-FFF2-40B4-BE49-F238E27FC236}">
                  <a16:creationId xmlns:a16="http://schemas.microsoft.com/office/drawing/2014/main" id="{C47663D2-1B6C-F74F-A8FC-4DB229DD54B7}"/>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8" name="Freeform 457">
              <a:extLst>
                <a:ext uri="{FF2B5EF4-FFF2-40B4-BE49-F238E27FC236}">
                  <a16:creationId xmlns:a16="http://schemas.microsoft.com/office/drawing/2014/main" id="{E6FE8C96-C577-FC45-A761-61A78623DA3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9" name="Freeform 458">
              <a:extLst>
                <a:ext uri="{FF2B5EF4-FFF2-40B4-BE49-F238E27FC236}">
                  <a16:creationId xmlns:a16="http://schemas.microsoft.com/office/drawing/2014/main" id="{27E947AE-D1E0-F443-9D43-785501C2D50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0" name="Freeform 459">
              <a:extLst>
                <a:ext uri="{FF2B5EF4-FFF2-40B4-BE49-F238E27FC236}">
                  <a16:creationId xmlns:a16="http://schemas.microsoft.com/office/drawing/2014/main" id="{32856248-2BFA-814A-A4D6-286BA1FACCC0}"/>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1" name="Freeform 460">
              <a:extLst>
                <a:ext uri="{FF2B5EF4-FFF2-40B4-BE49-F238E27FC236}">
                  <a16:creationId xmlns:a16="http://schemas.microsoft.com/office/drawing/2014/main" id="{1F2E9557-6D2B-5F4D-A3C9-964DDAC7C1D2}"/>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2" name="Freeform 461">
              <a:extLst>
                <a:ext uri="{FF2B5EF4-FFF2-40B4-BE49-F238E27FC236}">
                  <a16:creationId xmlns:a16="http://schemas.microsoft.com/office/drawing/2014/main" id="{E1E840BF-C469-AA44-B417-157DCFD91B7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3" name="Freeform 462">
              <a:extLst>
                <a:ext uri="{FF2B5EF4-FFF2-40B4-BE49-F238E27FC236}">
                  <a16:creationId xmlns:a16="http://schemas.microsoft.com/office/drawing/2014/main" id="{BE452CC7-51DC-464B-B1E4-76437D0F9D3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4" name="Freeform 463">
              <a:extLst>
                <a:ext uri="{FF2B5EF4-FFF2-40B4-BE49-F238E27FC236}">
                  <a16:creationId xmlns:a16="http://schemas.microsoft.com/office/drawing/2014/main" id="{4225764C-6E98-6146-B4E7-604AA0260AF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5" name="Freeform 464">
              <a:extLst>
                <a:ext uri="{FF2B5EF4-FFF2-40B4-BE49-F238E27FC236}">
                  <a16:creationId xmlns:a16="http://schemas.microsoft.com/office/drawing/2014/main" id="{0FF8280C-77AF-8240-A8ED-A243D4F2C26B}"/>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6" name="Freeform 465">
              <a:extLst>
                <a:ext uri="{FF2B5EF4-FFF2-40B4-BE49-F238E27FC236}">
                  <a16:creationId xmlns:a16="http://schemas.microsoft.com/office/drawing/2014/main" id="{F2E25B46-8688-684C-BBC0-A6C59EC6CA1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7" name="Freeform 466">
              <a:extLst>
                <a:ext uri="{FF2B5EF4-FFF2-40B4-BE49-F238E27FC236}">
                  <a16:creationId xmlns:a16="http://schemas.microsoft.com/office/drawing/2014/main" id="{72911F31-3EBA-8D48-AB86-A2EDA4A03B8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8" name="Freeform 467">
              <a:extLst>
                <a:ext uri="{FF2B5EF4-FFF2-40B4-BE49-F238E27FC236}">
                  <a16:creationId xmlns:a16="http://schemas.microsoft.com/office/drawing/2014/main" id="{852C7EE5-3D06-F541-A048-E4E50E83C3A3}"/>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4D38DE2B-1381-AA42-8C0E-3816335514F6}"/>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664B66CF-FE40-934B-BF73-DD007AADB988}"/>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335A49C-E2BE-784E-B8CF-8439C385AA3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9C744156-D5C3-7B4F-B167-C2DB90E136C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73" name="Graphic 6">
            <a:extLst>
              <a:ext uri="{FF2B5EF4-FFF2-40B4-BE49-F238E27FC236}">
                <a16:creationId xmlns:a16="http://schemas.microsoft.com/office/drawing/2014/main" id="{C72BFB70-55E0-DF46-B577-19EFAE6F109E}"/>
              </a:ext>
            </a:extLst>
          </p:cNvPr>
          <p:cNvSpPr/>
          <p:nvPr userDrawn="1"/>
        </p:nvSpPr>
        <p:spPr>
          <a:xfrm rot="5400000">
            <a:off x="1537185" y="7013165"/>
            <a:ext cx="434928" cy="3562569"/>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5" name="Group 4">
            <a:extLst>
              <a:ext uri="{FF2B5EF4-FFF2-40B4-BE49-F238E27FC236}">
                <a16:creationId xmlns:a16="http://schemas.microsoft.com/office/drawing/2014/main" id="{6D892F91-E25A-7C4E-BE62-A5F7A8D2DCC7}"/>
              </a:ext>
            </a:extLst>
          </p:cNvPr>
          <p:cNvGrpSpPr/>
          <p:nvPr userDrawn="1"/>
        </p:nvGrpSpPr>
        <p:grpSpPr>
          <a:xfrm>
            <a:off x="10574" y="9665387"/>
            <a:ext cx="6827767" cy="606265"/>
            <a:chOff x="46096" y="9219338"/>
            <a:chExt cx="5971324" cy="530218"/>
          </a:xfrm>
        </p:grpSpPr>
        <p:pic>
          <p:nvPicPr>
            <p:cNvPr id="4" name="Picture 3">
              <a:extLst>
                <a:ext uri="{FF2B5EF4-FFF2-40B4-BE49-F238E27FC236}">
                  <a16:creationId xmlns:a16="http://schemas.microsoft.com/office/drawing/2014/main" id="{7C510740-CF35-2140-B41D-1028686FD8B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665" t="-101"/>
            <a:stretch/>
          </p:blipFill>
          <p:spPr>
            <a:xfrm>
              <a:off x="46096" y="9270410"/>
              <a:ext cx="2237583" cy="434929"/>
            </a:xfrm>
            <a:prstGeom prst="rect">
              <a:avLst/>
            </a:prstGeom>
          </p:spPr>
        </p:pic>
        <p:pic>
          <p:nvPicPr>
            <p:cNvPr id="475" name="Picture 474">
              <a:extLst>
                <a:ext uri="{FF2B5EF4-FFF2-40B4-BE49-F238E27FC236}">
                  <a16:creationId xmlns:a16="http://schemas.microsoft.com/office/drawing/2014/main" id="{4EEC7D9D-3CDC-1C42-8BFE-5D5B32E8EA7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061411" y="9272439"/>
              <a:ext cx="1892844" cy="432899"/>
            </a:xfrm>
            <a:prstGeom prst="rect">
              <a:avLst/>
            </a:prstGeom>
          </p:spPr>
        </p:pic>
        <p:pic>
          <p:nvPicPr>
            <p:cNvPr id="476" name="Picture 475">
              <a:extLst>
                <a:ext uri="{FF2B5EF4-FFF2-40B4-BE49-F238E27FC236}">
                  <a16:creationId xmlns:a16="http://schemas.microsoft.com/office/drawing/2014/main" id="{E986673F-B32F-8246-9153-90229AC4EFB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r="-2204" b="-26508"/>
            <a:stretch/>
          </p:blipFill>
          <p:spPr>
            <a:xfrm>
              <a:off x="3779837" y="9219338"/>
              <a:ext cx="2237583" cy="530218"/>
            </a:xfrm>
            <a:prstGeom prst="rect">
              <a:avLst/>
            </a:prstGeom>
          </p:spPr>
        </p:pic>
      </p:grpSp>
    </p:spTree>
    <p:extLst>
      <p:ext uri="{BB962C8B-B14F-4D97-AF65-F5344CB8AC3E}">
        <p14:creationId xmlns:p14="http://schemas.microsoft.com/office/powerpoint/2010/main" val="35879930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6A87AF-0382-3F0A-F1E5-69A23F701B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2355669" y="9941456"/>
            <a:ext cx="1184829" cy="272079"/>
          </a:xfrm>
          <a:prstGeom prst="rect">
            <a:avLst/>
          </a:prstGeom>
          <a:ln>
            <a:noFill/>
          </a:ln>
          <a:extLst>
            <a:ext uri="{53640926-AAD7-44d8-BBD7-CCE9431645EC}">
              <a14:shadowObscured xmlns="" xmlns:a14="http://schemas.microsoft.com/office/drawing/2010/main"/>
            </a:ext>
          </a:extLst>
        </p:spPr>
      </p:pic>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239" y="2914275"/>
            <a:ext cx="7560153" cy="959777"/>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10151" y="4525106"/>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793117" y="452510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10151" y="5000348"/>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793117" y="5000348"/>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10151" y="5501482"/>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793117" y="5501482"/>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10151" y="600243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793117" y="600243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10151" y="650422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793117" y="650422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19791" y="7033423"/>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02757" y="703342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19791" y="7523655"/>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02757" y="7523655"/>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44" name="Rectangle 343">
            <a:extLst>
              <a:ext uri="{FF2B5EF4-FFF2-40B4-BE49-F238E27FC236}">
                <a16:creationId xmlns:a16="http://schemas.microsoft.com/office/drawing/2014/main" id="{72F68190-18F9-DF4D-83C1-0EFA2EB257C4}"/>
              </a:ext>
            </a:extLst>
          </p:cNvPr>
          <p:cNvSpPr/>
          <p:nvPr userDrawn="1"/>
        </p:nvSpPr>
        <p:spPr>
          <a:xfrm>
            <a:off x="3969762" y="984666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1889178" y="2833642"/>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363" name="Group 362">
            <a:extLst>
              <a:ext uri="{FF2B5EF4-FFF2-40B4-BE49-F238E27FC236}">
                <a16:creationId xmlns:a16="http://schemas.microsoft.com/office/drawing/2014/main" id="{C9C7A155-CFF8-4E44-A020-7CC6DFA0FFB7}"/>
              </a:ext>
            </a:extLst>
          </p:cNvPr>
          <p:cNvGrpSpPr/>
          <p:nvPr userDrawn="1"/>
        </p:nvGrpSpPr>
        <p:grpSpPr>
          <a:xfrm rot="10800000" flipH="1">
            <a:off x="-162801" y="-169822"/>
            <a:ext cx="2182728" cy="1896913"/>
            <a:chOff x="-220413" y="5470274"/>
            <a:chExt cx="2590079" cy="2250924"/>
          </a:xfrm>
        </p:grpSpPr>
        <p:sp>
          <p:nvSpPr>
            <p:cNvPr id="364" name="Freeform 363">
              <a:extLst>
                <a:ext uri="{FF2B5EF4-FFF2-40B4-BE49-F238E27FC236}">
                  <a16:creationId xmlns:a16="http://schemas.microsoft.com/office/drawing/2014/main" id="{813CAC25-DDBA-F947-817D-6DF6AD055AED}"/>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5" name="Freeform 364">
              <a:extLst>
                <a:ext uri="{FF2B5EF4-FFF2-40B4-BE49-F238E27FC236}">
                  <a16:creationId xmlns:a16="http://schemas.microsoft.com/office/drawing/2014/main" id="{1C2CC948-D531-8F46-BD1A-9DE6BE1A20DC}"/>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6" name="Freeform 365">
              <a:extLst>
                <a:ext uri="{FF2B5EF4-FFF2-40B4-BE49-F238E27FC236}">
                  <a16:creationId xmlns:a16="http://schemas.microsoft.com/office/drawing/2014/main" id="{3E44B105-B689-E04C-A756-3E0D0368FE7E}"/>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7" name="Freeform 366">
              <a:extLst>
                <a:ext uri="{FF2B5EF4-FFF2-40B4-BE49-F238E27FC236}">
                  <a16:creationId xmlns:a16="http://schemas.microsoft.com/office/drawing/2014/main" id="{D72A6685-FB67-BD4F-BEC3-475E2F3E4D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8" name="Freeform 367">
              <a:extLst>
                <a:ext uri="{FF2B5EF4-FFF2-40B4-BE49-F238E27FC236}">
                  <a16:creationId xmlns:a16="http://schemas.microsoft.com/office/drawing/2014/main" id="{F3F84D2A-865F-AE4F-A746-0BBEDD73DD2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9" name="Freeform 368">
              <a:extLst>
                <a:ext uri="{FF2B5EF4-FFF2-40B4-BE49-F238E27FC236}">
                  <a16:creationId xmlns:a16="http://schemas.microsoft.com/office/drawing/2014/main" id="{8DF0A456-D7E1-CE45-B3F0-5EA3CDA9E28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0" name="Freeform 369">
              <a:extLst>
                <a:ext uri="{FF2B5EF4-FFF2-40B4-BE49-F238E27FC236}">
                  <a16:creationId xmlns:a16="http://schemas.microsoft.com/office/drawing/2014/main" id="{9E53BC88-FAFD-4246-AC8F-07A07FCB3F8A}"/>
                </a:ext>
              </a:extLst>
            </p:cNvPr>
            <p:cNvSpPr/>
            <p:nvPr/>
          </p:nvSpPr>
          <p:spPr>
            <a:xfrm rot="18900000">
              <a:off x="684927" y="6806208"/>
              <a:ext cx="439784"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1" name="Freeform 370">
              <a:extLst>
                <a:ext uri="{FF2B5EF4-FFF2-40B4-BE49-F238E27FC236}">
                  <a16:creationId xmlns:a16="http://schemas.microsoft.com/office/drawing/2014/main" id="{741C1162-9143-AC46-B6DC-8BF2CDAB7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2" name="Freeform 371">
              <a:extLst>
                <a:ext uri="{FF2B5EF4-FFF2-40B4-BE49-F238E27FC236}">
                  <a16:creationId xmlns:a16="http://schemas.microsoft.com/office/drawing/2014/main" id="{0EFD97DF-E31F-5640-8079-78FF8D7F94F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3" name="Freeform 372">
              <a:extLst>
                <a:ext uri="{FF2B5EF4-FFF2-40B4-BE49-F238E27FC236}">
                  <a16:creationId xmlns:a16="http://schemas.microsoft.com/office/drawing/2014/main" id="{43B61CBD-B44A-CF4F-A8B3-E95409FB2E3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4" name="Freeform 373">
              <a:extLst>
                <a:ext uri="{FF2B5EF4-FFF2-40B4-BE49-F238E27FC236}">
                  <a16:creationId xmlns:a16="http://schemas.microsoft.com/office/drawing/2014/main" id="{6B520F88-318B-634F-A7A4-9A84419D436D}"/>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5" name="Freeform 374">
              <a:extLst>
                <a:ext uri="{FF2B5EF4-FFF2-40B4-BE49-F238E27FC236}">
                  <a16:creationId xmlns:a16="http://schemas.microsoft.com/office/drawing/2014/main" id="{0840E134-A18E-DC4C-9EC8-B4BB9A040DE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6" name="Freeform 375">
              <a:extLst>
                <a:ext uri="{FF2B5EF4-FFF2-40B4-BE49-F238E27FC236}">
                  <a16:creationId xmlns:a16="http://schemas.microsoft.com/office/drawing/2014/main" id="{391D687F-4508-FA4A-ADDF-CCACD4B9616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7" name="Freeform 376">
              <a:extLst>
                <a:ext uri="{FF2B5EF4-FFF2-40B4-BE49-F238E27FC236}">
                  <a16:creationId xmlns:a16="http://schemas.microsoft.com/office/drawing/2014/main" id="{921F4CFF-8AB4-4849-9514-810E85508177}"/>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8" name="Freeform 377">
              <a:extLst>
                <a:ext uri="{FF2B5EF4-FFF2-40B4-BE49-F238E27FC236}">
                  <a16:creationId xmlns:a16="http://schemas.microsoft.com/office/drawing/2014/main" id="{64FE09DE-7548-CA46-AF8A-503C8EF2DDD3}"/>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9" name="Freeform 378">
              <a:extLst>
                <a:ext uri="{FF2B5EF4-FFF2-40B4-BE49-F238E27FC236}">
                  <a16:creationId xmlns:a16="http://schemas.microsoft.com/office/drawing/2014/main" id="{21A00AB0-C253-D94A-9899-78670090CDD0}"/>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0" name="Freeform 379">
              <a:extLst>
                <a:ext uri="{FF2B5EF4-FFF2-40B4-BE49-F238E27FC236}">
                  <a16:creationId xmlns:a16="http://schemas.microsoft.com/office/drawing/2014/main" id="{711AC874-4820-9E42-9B0E-9A226DFFAD5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1" name="Freeform 380">
              <a:extLst>
                <a:ext uri="{FF2B5EF4-FFF2-40B4-BE49-F238E27FC236}">
                  <a16:creationId xmlns:a16="http://schemas.microsoft.com/office/drawing/2014/main" id="{B636E255-B910-094F-A7B4-6017DC5BB3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4854890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144358"/>
            <a:ext cx="5509099" cy="621340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8F3092"/>
          </a:solidFill>
          <a:ln w="3060"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5FFB20B7-4C27-6D4B-A984-E57613A1C2FB}"/>
              </a:ext>
            </a:extLst>
          </p:cNvPr>
          <p:cNvGrpSpPr/>
          <p:nvPr/>
        </p:nvGrpSpPr>
        <p:grpSpPr>
          <a:xfrm>
            <a:off x="5900554" y="1135635"/>
            <a:ext cx="1652365" cy="1967219"/>
            <a:chOff x="9106388" y="5023053"/>
            <a:chExt cx="255737" cy="304467"/>
          </a:xfrm>
        </p:grpSpPr>
        <p:sp>
          <p:nvSpPr>
            <p:cNvPr id="46" name="Freeform 45">
              <a:extLst>
                <a:ext uri="{FF2B5EF4-FFF2-40B4-BE49-F238E27FC236}">
                  <a16:creationId xmlns:a16="http://schemas.microsoft.com/office/drawing/2014/main" id="{526472E7-34F0-0345-9BE6-39B0798C342D}"/>
                </a:ext>
              </a:extLst>
            </p:cNvPr>
            <p:cNvSpPr/>
            <p:nvPr/>
          </p:nvSpPr>
          <p:spPr>
            <a:xfrm>
              <a:off x="9334888" y="5109822"/>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B1C32"/>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30FA5F2-0587-9148-948D-03405128E24F}"/>
                </a:ext>
              </a:extLst>
            </p:cNvPr>
            <p:cNvSpPr/>
            <p:nvPr/>
          </p:nvSpPr>
          <p:spPr>
            <a:xfrm>
              <a:off x="9296632" y="5137376"/>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DB166E"/>
            </a:solidFill>
            <a:ln w="306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1982BA5-9E3E-4D4B-ADD3-F28CC955D85C}"/>
                </a:ext>
              </a:extLst>
            </p:cNvPr>
            <p:cNvSpPr/>
            <p:nvPr/>
          </p:nvSpPr>
          <p:spPr>
            <a:xfrm>
              <a:off x="9334888" y="5186056"/>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00C92E3-8F52-EA4F-B167-A387D966431F}"/>
                </a:ext>
              </a:extLst>
            </p:cNvPr>
            <p:cNvSpPr/>
            <p:nvPr/>
          </p:nvSpPr>
          <p:spPr>
            <a:xfrm>
              <a:off x="9296632" y="5061142"/>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F9A61F"/>
            </a:solidFill>
            <a:ln w="306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E692E3-BE7E-E14F-8B2D-09FA94CA16E1}"/>
                </a:ext>
              </a:extLst>
            </p:cNvPr>
            <p:cNvSpPr/>
            <p:nvPr/>
          </p:nvSpPr>
          <p:spPr>
            <a:xfrm>
              <a:off x="9258682" y="5023178"/>
              <a:ext cx="76205" cy="76234"/>
            </a:xfrm>
            <a:custGeom>
              <a:avLst/>
              <a:gdLst>
                <a:gd name="connsiteX0" fmla="*/ 0 w 76205"/>
                <a:gd name="connsiteY0" fmla="*/ 38270 h 76234"/>
                <a:gd name="connsiteX1" fmla="*/ 38256 w 76205"/>
                <a:gd name="connsiteY1" fmla="*/ 0 h 76234"/>
                <a:gd name="connsiteX2" fmla="*/ 76206 w 76205"/>
                <a:gd name="connsiteY2" fmla="*/ 38270 h 76234"/>
                <a:gd name="connsiteX3" fmla="*/ 38256 w 76205"/>
                <a:gd name="connsiteY3" fmla="*/ 76234 h 76234"/>
              </a:gdLst>
              <a:ahLst/>
              <a:cxnLst>
                <a:cxn ang="0">
                  <a:pos x="connsiteX0" y="connsiteY0"/>
                </a:cxn>
                <a:cxn ang="0">
                  <a:pos x="connsiteX1" y="connsiteY1"/>
                </a:cxn>
                <a:cxn ang="0">
                  <a:pos x="connsiteX2" y="connsiteY2"/>
                </a:cxn>
                <a:cxn ang="0">
                  <a:pos x="connsiteX3" y="connsiteY3"/>
                </a:cxn>
              </a:cxnLst>
              <a:rect l="l" t="t" r="r" b="b"/>
              <a:pathLst>
                <a:path w="76205" h="76234">
                  <a:moveTo>
                    <a:pt x="0" y="38270"/>
                  </a:moveTo>
                  <a:lnTo>
                    <a:pt x="38256" y="0"/>
                  </a:lnTo>
                  <a:lnTo>
                    <a:pt x="76206" y="38270"/>
                  </a:lnTo>
                  <a:lnTo>
                    <a:pt x="38256" y="76234"/>
                  </a:lnTo>
                  <a:close/>
                </a:path>
              </a:pathLst>
            </a:custGeom>
            <a:solidFill>
              <a:srgbClr val="EF4A2E"/>
            </a:solidFill>
            <a:ln w="306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F5F5459-00BE-BB4C-AB82-F531B93F8363}"/>
                </a:ext>
              </a:extLst>
            </p:cNvPr>
            <p:cNvSpPr/>
            <p:nvPr/>
          </p:nvSpPr>
          <p:spPr>
            <a:xfrm rot="-2699514">
              <a:off x="9231335" y="507225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B1C32"/>
            </a:solidFill>
            <a:ln w="306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CAF9A2-2626-AB47-A688-E3FBB0D79212}"/>
                </a:ext>
              </a:extLst>
            </p:cNvPr>
            <p:cNvSpPr/>
            <p:nvPr/>
          </p:nvSpPr>
          <p:spPr>
            <a:xfrm rot="-2700000">
              <a:off x="9269610" y="5110112"/>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CA7BFA9-9D8F-1C4D-8AB3-ED3A908A3AD3}"/>
                </a:ext>
              </a:extLst>
            </p:cNvPr>
            <p:cNvSpPr/>
            <p:nvPr/>
          </p:nvSpPr>
          <p:spPr>
            <a:xfrm>
              <a:off x="9222569" y="5024709"/>
              <a:ext cx="72226" cy="36127"/>
            </a:xfrm>
            <a:custGeom>
              <a:avLst/>
              <a:gdLst>
                <a:gd name="connsiteX0" fmla="*/ 0 w 72226"/>
                <a:gd name="connsiteY0" fmla="*/ 0 h 36127"/>
                <a:gd name="connsiteX1" fmla="*/ 36113 w 72226"/>
                <a:gd name="connsiteY1" fmla="*/ 36127 h 36127"/>
                <a:gd name="connsiteX2" fmla="*/ 72226 w 72226"/>
                <a:gd name="connsiteY2" fmla="*/ 0 h 36127"/>
              </a:gdLst>
              <a:ahLst/>
              <a:cxnLst>
                <a:cxn ang="0">
                  <a:pos x="connsiteX0" y="connsiteY0"/>
                </a:cxn>
                <a:cxn ang="0">
                  <a:pos x="connsiteX1" y="connsiteY1"/>
                </a:cxn>
                <a:cxn ang="0">
                  <a:pos x="connsiteX2" y="connsiteY2"/>
                </a:cxn>
              </a:cxnLst>
              <a:rect l="l" t="t" r="r" b="b"/>
              <a:pathLst>
                <a:path w="72226" h="36127">
                  <a:moveTo>
                    <a:pt x="0" y="0"/>
                  </a:moveTo>
                  <a:lnTo>
                    <a:pt x="36113" y="36127"/>
                  </a:lnTo>
                  <a:lnTo>
                    <a:pt x="72226" y="0"/>
                  </a:lnTo>
                  <a:close/>
                </a:path>
              </a:pathLst>
            </a:custGeom>
            <a:solidFill>
              <a:srgbClr val="DB166E"/>
            </a:solidFill>
            <a:ln w="306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51EE98E-0F62-4042-8A49-E0F460679182}"/>
                </a:ext>
              </a:extLst>
            </p:cNvPr>
            <p:cNvSpPr/>
            <p:nvPr/>
          </p:nvSpPr>
          <p:spPr>
            <a:xfrm>
              <a:off x="9146057" y="5024709"/>
              <a:ext cx="72226" cy="36739"/>
            </a:xfrm>
            <a:custGeom>
              <a:avLst/>
              <a:gdLst>
                <a:gd name="connsiteX0" fmla="*/ 0 w 72226"/>
                <a:gd name="connsiteY0" fmla="*/ 0 h 36739"/>
                <a:gd name="connsiteX1" fmla="*/ 36113 w 72226"/>
                <a:gd name="connsiteY1" fmla="*/ 36739 h 36739"/>
                <a:gd name="connsiteX2" fmla="*/ 72226 w 72226"/>
                <a:gd name="connsiteY2" fmla="*/ 0 h 36739"/>
              </a:gdLst>
              <a:ahLst/>
              <a:cxnLst>
                <a:cxn ang="0">
                  <a:pos x="connsiteX0" y="connsiteY0"/>
                </a:cxn>
                <a:cxn ang="0">
                  <a:pos x="connsiteX1" y="connsiteY1"/>
                </a:cxn>
                <a:cxn ang="0">
                  <a:pos x="connsiteX2" y="connsiteY2"/>
                </a:cxn>
              </a:cxnLst>
              <a:rect l="l" t="t" r="r" b="b"/>
              <a:pathLst>
                <a:path w="72226" h="36739">
                  <a:moveTo>
                    <a:pt x="0" y="0"/>
                  </a:moveTo>
                  <a:lnTo>
                    <a:pt x="36113" y="36739"/>
                  </a:lnTo>
                  <a:lnTo>
                    <a:pt x="72226" y="0"/>
                  </a:lnTo>
                  <a:close/>
                </a:path>
              </a:pathLst>
            </a:custGeom>
            <a:solidFill>
              <a:srgbClr val="F9A61F"/>
            </a:solidFill>
            <a:ln w="30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D33BE1C-7E91-9549-A6DE-2423BDC9DB25}"/>
                </a:ext>
              </a:extLst>
            </p:cNvPr>
            <p:cNvSpPr/>
            <p:nvPr/>
          </p:nvSpPr>
          <p:spPr>
            <a:xfrm rot="-2700486">
              <a:off x="9193544" y="5034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36E865E-EC0A-D240-80BE-2BCE3E9C3A1E}"/>
                </a:ext>
              </a:extLst>
            </p:cNvPr>
            <p:cNvSpPr/>
            <p:nvPr/>
          </p:nvSpPr>
          <p:spPr>
            <a:xfrm rot="-2700000">
              <a:off x="9117544" y="5262477"/>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9A61F"/>
            </a:solidFill>
            <a:ln w="30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CEE3EF0-F97F-024D-964B-2826106804A4}"/>
                </a:ext>
              </a:extLst>
            </p:cNvPr>
            <p:cNvSpPr/>
            <p:nvPr/>
          </p:nvSpPr>
          <p:spPr>
            <a:xfrm>
              <a:off x="9106577" y="5175646"/>
              <a:ext cx="76205" cy="75928"/>
            </a:xfrm>
            <a:custGeom>
              <a:avLst/>
              <a:gdLst>
                <a:gd name="connsiteX0" fmla="*/ 38256 w 76205"/>
                <a:gd name="connsiteY0" fmla="*/ 0 h 75928"/>
                <a:gd name="connsiteX1" fmla="*/ 76206 w 76205"/>
                <a:gd name="connsiteY1" fmla="*/ 38270 h 75928"/>
                <a:gd name="connsiteX2" fmla="*/ 38256 w 76205"/>
                <a:gd name="connsiteY2" fmla="*/ 75928 h 75928"/>
                <a:gd name="connsiteX3" fmla="*/ 0 w 76205"/>
                <a:gd name="connsiteY3" fmla="*/ 38270 h 75928"/>
              </a:gdLst>
              <a:ahLst/>
              <a:cxnLst>
                <a:cxn ang="0">
                  <a:pos x="connsiteX0" y="connsiteY0"/>
                </a:cxn>
                <a:cxn ang="0">
                  <a:pos x="connsiteX1" y="connsiteY1"/>
                </a:cxn>
                <a:cxn ang="0">
                  <a:pos x="connsiteX2" y="connsiteY2"/>
                </a:cxn>
                <a:cxn ang="0">
                  <a:pos x="connsiteX3" y="connsiteY3"/>
                </a:cxn>
              </a:cxnLst>
              <a:rect l="l" t="t" r="r" b="b"/>
              <a:pathLst>
                <a:path w="76205" h="75928">
                  <a:moveTo>
                    <a:pt x="38256" y="0"/>
                  </a:moveTo>
                  <a:lnTo>
                    <a:pt x="76206" y="38270"/>
                  </a:lnTo>
                  <a:lnTo>
                    <a:pt x="38256" y="75928"/>
                  </a:lnTo>
                  <a:lnTo>
                    <a:pt x="0" y="38270"/>
                  </a:lnTo>
                  <a:close/>
                </a:path>
              </a:pathLst>
            </a:custGeom>
            <a:solidFill>
              <a:srgbClr val="DB166E"/>
            </a:solidFill>
            <a:ln w="30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C0AF9BF-9647-2E43-AD44-A5D190826211}"/>
                </a:ext>
              </a:extLst>
            </p:cNvPr>
            <p:cNvSpPr/>
            <p:nvPr/>
          </p:nvSpPr>
          <p:spPr>
            <a:xfrm rot="-2700486">
              <a:off x="9193674" y="518624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DB166E"/>
            </a:solidFill>
            <a:ln w="30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D192FB8-16E0-014E-A335-61981659DB20}"/>
                </a:ext>
              </a:extLst>
            </p:cNvPr>
            <p:cNvSpPr/>
            <p:nvPr/>
          </p:nvSpPr>
          <p:spPr>
            <a:xfrm rot="-2700000">
              <a:off x="9231406" y="5148466"/>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A7228B"/>
            </a:solidFill>
            <a:ln w="30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6B89EB8-DE69-D646-B4B9-1A776BF2057C}"/>
                </a:ext>
              </a:extLst>
            </p:cNvPr>
            <p:cNvSpPr/>
            <p:nvPr/>
          </p:nvSpPr>
          <p:spPr>
            <a:xfrm rot="-2700486">
              <a:off x="9193389" y="5110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CF167B"/>
            </a:solidFill>
            <a:ln w="30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42C9BC2-8A42-C24C-9464-27382DC6B451}"/>
                </a:ext>
              </a:extLst>
            </p:cNvPr>
            <p:cNvSpPr/>
            <p:nvPr/>
          </p:nvSpPr>
          <p:spPr>
            <a:xfrm rot="-2700000">
              <a:off x="9155399" y="5148454"/>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F4A2E"/>
            </a:solidFill>
            <a:ln w="306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9CEFB89-5195-8546-9A82-2D5F3BE1F3C5}"/>
                </a:ext>
              </a:extLst>
            </p:cNvPr>
            <p:cNvSpPr/>
            <p:nvPr/>
          </p:nvSpPr>
          <p:spPr>
            <a:xfrm>
              <a:off x="9334888" y="5033588"/>
              <a:ext cx="27237" cy="54802"/>
            </a:xfrm>
            <a:custGeom>
              <a:avLst/>
              <a:gdLst>
                <a:gd name="connsiteX0" fmla="*/ 0 w 27237"/>
                <a:gd name="connsiteY0" fmla="*/ 27554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554"/>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B5780A4-3C55-1C4D-AE41-53A0352E7CE1}"/>
                </a:ext>
              </a:extLst>
            </p:cNvPr>
            <p:cNvSpPr/>
            <p:nvPr/>
          </p:nvSpPr>
          <p:spPr>
            <a:xfrm>
              <a:off x="9298468" y="5024709"/>
              <a:ext cx="63657" cy="36739"/>
            </a:xfrm>
            <a:custGeom>
              <a:avLst/>
              <a:gdLst>
                <a:gd name="connsiteX0" fmla="*/ 0 w 63657"/>
                <a:gd name="connsiteY0" fmla="*/ 0 h 36739"/>
                <a:gd name="connsiteX1" fmla="*/ 36114 w 63657"/>
                <a:gd name="connsiteY1" fmla="*/ 36739 h 36739"/>
                <a:gd name="connsiteX2" fmla="*/ 63658 w 63657"/>
                <a:gd name="connsiteY2" fmla="*/ 8879 h 36739"/>
                <a:gd name="connsiteX3" fmla="*/ 63658 w 63657"/>
                <a:gd name="connsiteY3" fmla="*/ 0 h 36739"/>
              </a:gdLst>
              <a:ahLst/>
              <a:cxnLst>
                <a:cxn ang="0">
                  <a:pos x="connsiteX0" y="connsiteY0"/>
                </a:cxn>
                <a:cxn ang="0">
                  <a:pos x="connsiteX1" y="connsiteY1"/>
                </a:cxn>
                <a:cxn ang="0">
                  <a:pos x="connsiteX2" y="connsiteY2"/>
                </a:cxn>
                <a:cxn ang="0">
                  <a:pos x="connsiteX3" y="connsiteY3"/>
                </a:cxn>
              </a:cxnLst>
              <a:rect l="l" t="t" r="r" b="b"/>
              <a:pathLst>
                <a:path w="63657" h="36739">
                  <a:moveTo>
                    <a:pt x="0" y="0"/>
                  </a:moveTo>
                  <a:lnTo>
                    <a:pt x="36114" y="36739"/>
                  </a:lnTo>
                  <a:lnTo>
                    <a:pt x="63658" y="8879"/>
                  </a:lnTo>
                  <a:lnTo>
                    <a:pt x="63658" y="0"/>
                  </a:lnTo>
                  <a:close/>
                </a:path>
              </a:pathLst>
            </a:custGeom>
            <a:solidFill>
              <a:srgbClr val="EB1C32"/>
            </a:solidFill>
            <a:ln w="3060"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C0E97728-1EA5-EA41-8AAC-21AA33A5FC2A}"/>
              </a:ext>
            </a:extLst>
          </p:cNvPr>
          <p:cNvSpPr/>
          <p:nvPr userDrawn="1"/>
        </p:nvSpPr>
        <p:spPr>
          <a:xfrm>
            <a:off x="0" y="4032470"/>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F79037"/>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2871389"/>
            <a:ext cx="1829216" cy="1555732"/>
          </a:xfrm>
          <a:prstGeom prst="rect">
            <a:avLst/>
          </a:prstGeom>
        </p:spPr>
        <p:txBody>
          <a:bodyPr anchor="t">
            <a:noAutofit/>
          </a:bodyPr>
          <a:lstStyle>
            <a:lvl1pPr marL="0" indent="0" algn="l">
              <a:buNone/>
              <a:defRPr sz="72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3865695"/>
            <a:ext cx="3486126" cy="108477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239043421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707534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753625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978155"/>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843801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userDrawn="1"/>
        </p:nvSpPr>
        <p:spPr>
          <a:xfrm rot="5400000">
            <a:off x="5893216" y="8005274"/>
            <a:ext cx="434928" cy="292427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4" name="Text Placeholder 32">
            <a:extLst>
              <a:ext uri="{FF2B5EF4-FFF2-40B4-BE49-F238E27FC236}">
                <a16:creationId xmlns:a16="http://schemas.microsoft.com/office/drawing/2014/main" id="{2968FB37-61FE-904E-9779-BCBD1D6648C9}"/>
              </a:ext>
            </a:extLst>
          </p:cNvPr>
          <p:cNvSpPr>
            <a:spLocks noGrp="1"/>
          </p:cNvSpPr>
          <p:nvPr userDrawn="1">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cxnSp>
        <p:nvCxnSpPr>
          <p:cNvPr id="8" name="Straight Connector 7">
            <a:extLst>
              <a:ext uri="{FF2B5EF4-FFF2-40B4-BE49-F238E27FC236}">
                <a16:creationId xmlns:a16="http://schemas.microsoft.com/office/drawing/2014/main" id="{D8D3C9F0-666A-7446-9730-936D1A841747}"/>
              </a:ext>
            </a:extLst>
          </p:cNvPr>
          <p:cNvCxnSpPr>
            <a:cxnSpLocks/>
          </p:cNvCxnSpPr>
          <p:nvPr userDrawn="1"/>
        </p:nvCxnSpPr>
        <p:spPr>
          <a:xfrm>
            <a:off x="4434011" y="7483811"/>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DD426BA-1B2F-D240-B651-47DDDCB9B170}"/>
              </a:ext>
            </a:extLst>
          </p:cNvPr>
          <p:cNvCxnSpPr>
            <a:cxnSpLocks/>
          </p:cNvCxnSpPr>
          <p:nvPr userDrawn="1"/>
        </p:nvCxnSpPr>
        <p:spPr>
          <a:xfrm>
            <a:off x="4434011" y="7920225"/>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4F9D008A-20E2-9E47-B5EE-F7E0BAAB9A63}"/>
              </a:ext>
            </a:extLst>
          </p:cNvPr>
          <p:cNvCxnSpPr>
            <a:cxnSpLocks/>
          </p:cNvCxnSpPr>
          <p:nvPr userDrawn="1"/>
        </p:nvCxnSpPr>
        <p:spPr>
          <a:xfrm>
            <a:off x="4434011" y="8358609"/>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 name="Picture Placeholder 1048">
            <a:extLst>
              <a:ext uri="{FF2B5EF4-FFF2-40B4-BE49-F238E27FC236}">
                <a16:creationId xmlns:a16="http://schemas.microsoft.com/office/drawing/2014/main" id="{A794E290-0FFB-354A-BF56-97B2013A791F}"/>
              </a:ext>
            </a:extLst>
          </p:cNvPr>
          <p:cNvSpPr>
            <a:spLocks noGrp="1"/>
          </p:cNvSpPr>
          <p:nvPr userDrawn="1">
            <p:ph type="pic" sz="quarter" idx="41"/>
          </p:nvPr>
        </p:nvSpPr>
        <p:spPr>
          <a:xfrm>
            <a:off x="3635" y="2212693"/>
            <a:ext cx="7538481" cy="3477631"/>
          </a:xfrm>
          <a:custGeom>
            <a:avLst/>
            <a:gdLst>
              <a:gd name="connsiteX0" fmla="*/ 5730963 w 7538481"/>
              <a:gd name="connsiteY0" fmla="*/ 1228129 h 3477631"/>
              <a:gd name="connsiteX1" fmla="*/ 5468897 w 7538481"/>
              <a:gd name="connsiteY1" fmla="*/ 1490195 h 3477631"/>
              <a:gd name="connsiteX2" fmla="*/ 5730963 w 7538481"/>
              <a:gd name="connsiteY2" fmla="*/ 1752262 h 3477631"/>
              <a:gd name="connsiteX3" fmla="*/ 5993030 w 7538481"/>
              <a:gd name="connsiteY3" fmla="*/ 1490195 h 3477631"/>
              <a:gd name="connsiteX4" fmla="*/ 6516724 w 7538481"/>
              <a:gd name="connsiteY4" fmla="*/ 442361 h 3477631"/>
              <a:gd name="connsiteX5" fmla="*/ 6255419 w 7538481"/>
              <a:gd name="connsiteY5" fmla="*/ 703666 h 3477631"/>
              <a:gd name="connsiteX6" fmla="*/ 6255288 w 7538481"/>
              <a:gd name="connsiteY6" fmla="*/ 703536 h 3477631"/>
              <a:gd name="connsiteX7" fmla="*/ 5993184 w 7538481"/>
              <a:gd name="connsiteY7" fmla="*/ 965565 h 3477631"/>
              <a:gd name="connsiteX8" fmla="*/ 6254614 w 7538481"/>
              <a:gd name="connsiteY8" fmla="*/ 1227070 h 3477631"/>
              <a:gd name="connsiteX9" fmla="*/ 6253856 w 7538481"/>
              <a:gd name="connsiteY9" fmla="*/ 1227828 h 3477631"/>
              <a:gd name="connsiteX10" fmla="*/ 6338069 w 7538481"/>
              <a:gd name="connsiteY10" fmla="*/ 1312040 h 3477631"/>
              <a:gd name="connsiteX11" fmla="*/ 6254247 w 7538481"/>
              <a:gd name="connsiteY11" fmla="*/ 1228831 h 3477631"/>
              <a:gd name="connsiteX12" fmla="*/ 5993084 w 7538481"/>
              <a:gd name="connsiteY12" fmla="*/ 1489995 h 3477631"/>
              <a:gd name="connsiteX13" fmla="*/ 6254248 w 7538481"/>
              <a:gd name="connsiteY13" fmla="*/ 1753078 h 3477631"/>
              <a:gd name="connsiteX14" fmla="*/ 6517330 w 7538481"/>
              <a:gd name="connsiteY14" fmla="*/ 1489995 h 3477631"/>
              <a:gd name="connsiteX15" fmla="*/ 6516573 w 7538481"/>
              <a:gd name="connsiteY15" fmla="*/ 1489244 h 3477631"/>
              <a:gd name="connsiteX16" fmla="*/ 6777989 w 7538481"/>
              <a:gd name="connsiteY16" fmla="*/ 1227828 h 3477631"/>
              <a:gd name="connsiteX17" fmla="*/ 6516559 w 7538481"/>
              <a:gd name="connsiteY17" fmla="*/ 966398 h 3477631"/>
              <a:gd name="connsiteX18" fmla="*/ 6516594 w 7538481"/>
              <a:gd name="connsiteY18" fmla="*/ 966363 h 3477631"/>
              <a:gd name="connsiteX19" fmla="*/ 6516724 w 7538481"/>
              <a:gd name="connsiteY19" fmla="*/ 966494 h 3477631"/>
              <a:gd name="connsiteX20" fmla="*/ 6778791 w 7538481"/>
              <a:gd name="connsiteY20" fmla="*/ 704427 h 3477631"/>
              <a:gd name="connsiteX21" fmla="*/ 7042103 w 7538481"/>
              <a:gd name="connsiteY21" fmla="*/ 442024 h 3477631"/>
              <a:gd name="connsiteX22" fmla="*/ 7250010 w 7538481"/>
              <a:gd name="connsiteY22" fmla="*/ 651459 h 3477631"/>
              <a:gd name="connsiteX23" fmla="*/ 7041309 w 7538481"/>
              <a:gd name="connsiteY23" fmla="*/ 442818 h 3477631"/>
              <a:gd name="connsiteX24" fmla="*/ 7461350 w 7538481"/>
              <a:gd name="connsiteY24" fmla="*/ 337019 h 3477631"/>
              <a:gd name="connsiteX25" fmla="*/ 7534583 w 7538481"/>
              <a:gd name="connsiteY25" fmla="*/ 410252 h 3477631"/>
              <a:gd name="connsiteX26" fmla="*/ 7534583 w 7538481"/>
              <a:gd name="connsiteY26" fmla="*/ 410253 h 3477631"/>
              <a:gd name="connsiteX27" fmla="*/ 7481470 w 7538481"/>
              <a:gd name="connsiteY27" fmla="*/ 0 h 3477631"/>
              <a:gd name="connsiteX28" fmla="*/ 7482465 w 7538481"/>
              <a:gd name="connsiteY28" fmla="*/ 0 h 3477631"/>
              <a:gd name="connsiteX29" fmla="*/ 7355777 w 7538481"/>
              <a:gd name="connsiteY29" fmla="*/ 125764 h 3477631"/>
              <a:gd name="connsiteX30" fmla="*/ 7123187 w 7538481"/>
              <a:gd name="connsiteY30" fmla="*/ 0 h 3477631"/>
              <a:gd name="connsiteX31" fmla="*/ 7124905 w 7538481"/>
              <a:gd name="connsiteY31" fmla="*/ 0 h 3477631"/>
              <a:gd name="connsiteX32" fmla="*/ 7303082 w 7538481"/>
              <a:gd name="connsiteY32" fmla="*/ 178075 h 3477631"/>
              <a:gd name="connsiteX33" fmla="*/ 7302741 w 7538481"/>
              <a:gd name="connsiteY33" fmla="*/ 178413 h 3477631"/>
              <a:gd name="connsiteX34" fmla="*/ 7302224 w 7538481"/>
              <a:gd name="connsiteY34" fmla="*/ 178935 h 3477631"/>
              <a:gd name="connsiteX35" fmla="*/ 0 w 7538481"/>
              <a:gd name="connsiteY35" fmla="*/ 0 h 3477631"/>
              <a:gd name="connsiteX36" fmla="*/ 6076570 w 7538481"/>
              <a:gd name="connsiteY36" fmla="*/ 0 h 3477631"/>
              <a:gd name="connsiteX37" fmla="*/ 6254684 w 7538481"/>
              <a:gd name="connsiteY37" fmla="*/ 178114 h 3477631"/>
              <a:gd name="connsiteX38" fmla="*/ 6432798 w 7538481"/>
              <a:gd name="connsiteY38" fmla="*/ 0 h 3477631"/>
              <a:gd name="connsiteX39" fmla="*/ 6434013 w 7538481"/>
              <a:gd name="connsiteY39" fmla="*/ 0 h 3477631"/>
              <a:gd name="connsiteX40" fmla="*/ 6254572 w 7538481"/>
              <a:gd name="connsiteY40" fmla="*/ 179543 h 3477631"/>
              <a:gd name="connsiteX41" fmla="*/ 6516712 w 7538481"/>
              <a:gd name="connsiteY41" fmla="*/ 441535 h 3477631"/>
              <a:gd name="connsiteX42" fmla="*/ 6778705 w 7538481"/>
              <a:gd name="connsiteY42" fmla="*/ 179395 h 3477631"/>
              <a:gd name="connsiteX43" fmla="*/ 6599209 w 7538481"/>
              <a:gd name="connsiteY43" fmla="*/ 0 h 3477631"/>
              <a:gd name="connsiteX44" fmla="*/ 6600685 w 7538481"/>
              <a:gd name="connsiteY44" fmla="*/ 0 h 3477631"/>
              <a:gd name="connsiteX45" fmla="*/ 6779014 w 7538481"/>
              <a:gd name="connsiteY45" fmla="*/ 178330 h 3477631"/>
              <a:gd name="connsiteX46" fmla="*/ 6957344 w 7538481"/>
              <a:gd name="connsiteY46" fmla="*/ 0 h 3477631"/>
              <a:gd name="connsiteX47" fmla="*/ 6959019 w 7538481"/>
              <a:gd name="connsiteY47" fmla="*/ 0 h 3477631"/>
              <a:gd name="connsiteX48" fmla="*/ 6779064 w 7538481"/>
              <a:gd name="connsiteY48" fmla="*/ 180057 h 3477631"/>
              <a:gd name="connsiteX49" fmla="*/ 6779501 w 7538481"/>
              <a:gd name="connsiteY49" fmla="*/ 180494 h 3477631"/>
              <a:gd name="connsiteX50" fmla="*/ 6518052 w 7538481"/>
              <a:gd name="connsiteY50" fmla="*/ 441942 h 3477631"/>
              <a:gd name="connsiteX51" fmla="*/ 6779789 w 7538481"/>
              <a:gd name="connsiteY51" fmla="*/ 703678 h 3477631"/>
              <a:gd name="connsiteX52" fmla="*/ 6779669 w 7538481"/>
              <a:gd name="connsiteY52" fmla="*/ 703798 h 3477631"/>
              <a:gd name="connsiteX53" fmla="*/ 6779634 w 7538481"/>
              <a:gd name="connsiteY53" fmla="*/ 703763 h 3477631"/>
              <a:gd name="connsiteX54" fmla="*/ 6517531 w 7538481"/>
              <a:gd name="connsiteY54" fmla="*/ 965793 h 3477631"/>
              <a:gd name="connsiteX55" fmla="*/ 6779560 w 7538481"/>
              <a:gd name="connsiteY55" fmla="*/ 1227897 h 3477631"/>
              <a:gd name="connsiteX56" fmla="*/ 7040982 w 7538481"/>
              <a:gd name="connsiteY56" fmla="*/ 966549 h 3477631"/>
              <a:gd name="connsiteX57" fmla="*/ 7041016 w 7538481"/>
              <a:gd name="connsiteY57" fmla="*/ 966583 h 3477631"/>
              <a:gd name="connsiteX58" fmla="*/ 7303046 w 7538481"/>
              <a:gd name="connsiteY58" fmla="*/ 704480 h 3477631"/>
              <a:gd name="connsiteX59" fmla="*/ 7302944 w 7538481"/>
              <a:gd name="connsiteY59" fmla="*/ 704378 h 3477631"/>
              <a:gd name="connsiteX60" fmla="*/ 7534583 w 7538481"/>
              <a:gd name="connsiteY60" fmla="*/ 472740 h 3477631"/>
              <a:gd name="connsiteX61" fmla="*/ 7534583 w 7538481"/>
              <a:gd name="connsiteY61" fmla="*/ 472851 h 3477631"/>
              <a:gd name="connsiteX62" fmla="*/ 7304410 w 7538481"/>
              <a:gd name="connsiteY62" fmla="*/ 703089 h 3477631"/>
              <a:gd name="connsiteX63" fmla="*/ 7534583 w 7538481"/>
              <a:gd name="connsiteY63" fmla="*/ 933196 h 3477631"/>
              <a:gd name="connsiteX64" fmla="*/ 7534583 w 7538481"/>
              <a:gd name="connsiteY64" fmla="*/ 934690 h 3477631"/>
              <a:gd name="connsiteX65" fmla="*/ 7304029 w 7538481"/>
              <a:gd name="connsiteY65" fmla="*/ 704072 h 3477631"/>
              <a:gd name="connsiteX66" fmla="*/ 7041926 w 7538481"/>
              <a:gd name="connsiteY66" fmla="*/ 966101 h 3477631"/>
              <a:gd name="connsiteX67" fmla="*/ 7303661 w 7538481"/>
              <a:gd name="connsiteY67" fmla="*/ 1227910 h 3477631"/>
              <a:gd name="connsiteX68" fmla="*/ 7302741 w 7538481"/>
              <a:gd name="connsiteY68" fmla="*/ 1228830 h 3477631"/>
              <a:gd name="connsiteX69" fmla="*/ 7538481 w 7538481"/>
              <a:gd name="connsiteY69" fmla="*/ 1462849 h 3477631"/>
              <a:gd name="connsiteX70" fmla="*/ 7538481 w 7538481"/>
              <a:gd name="connsiteY70" fmla="*/ 3349554 h 3477631"/>
              <a:gd name="connsiteX71" fmla="*/ 7534583 w 7538481"/>
              <a:gd name="connsiteY71" fmla="*/ 3349554 h 3477631"/>
              <a:gd name="connsiteX72" fmla="*/ 7534583 w 7538481"/>
              <a:gd name="connsiteY72" fmla="*/ 3477631 h 3477631"/>
              <a:gd name="connsiteX73" fmla="*/ 0 w 7538481"/>
              <a:gd name="connsiteY73" fmla="*/ 3477631 h 34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538481" h="3477631">
                <a:moveTo>
                  <a:pt x="5730963" y="1228129"/>
                </a:moveTo>
                <a:lnTo>
                  <a:pt x="5468897" y="1490195"/>
                </a:lnTo>
                <a:lnTo>
                  <a:pt x="5730963" y="1752262"/>
                </a:lnTo>
                <a:lnTo>
                  <a:pt x="5993030" y="1490195"/>
                </a:lnTo>
                <a:close/>
                <a:moveTo>
                  <a:pt x="6516724" y="442361"/>
                </a:moveTo>
                <a:lnTo>
                  <a:pt x="6255419" y="703666"/>
                </a:lnTo>
                <a:lnTo>
                  <a:pt x="6255288" y="703536"/>
                </a:lnTo>
                <a:lnTo>
                  <a:pt x="5993184" y="965565"/>
                </a:lnTo>
                <a:lnTo>
                  <a:pt x="6254614" y="1227070"/>
                </a:lnTo>
                <a:lnTo>
                  <a:pt x="6253856" y="1227828"/>
                </a:lnTo>
                <a:lnTo>
                  <a:pt x="6338069" y="1312040"/>
                </a:lnTo>
                <a:lnTo>
                  <a:pt x="6254247" y="1228831"/>
                </a:lnTo>
                <a:lnTo>
                  <a:pt x="5993084" y="1489995"/>
                </a:lnTo>
                <a:lnTo>
                  <a:pt x="6254248" y="1753078"/>
                </a:lnTo>
                <a:lnTo>
                  <a:pt x="6517330" y="1489995"/>
                </a:lnTo>
                <a:lnTo>
                  <a:pt x="6516573" y="1489244"/>
                </a:lnTo>
                <a:lnTo>
                  <a:pt x="6777989" y="1227828"/>
                </a:lnTo>
                <a:lnTo>
                  <a:pt x="6516559" y="966398"/>
                </a:lnTo>
                <a:lnTo>
                  <a:pt x="6516594" y="966363"/>
                </a:lnTo>
                <a:lnTo>
                  <a:pt x="6516724" y="966494"/>
                </a:lnTo>
                <a:lnTo>
                  <a:pt x="6778791" y="704427"/>
                </a:lnTo>
                <a:close/>
                <a:moveTo>
                  <a:pt x="7042103" y="442024"/>
                </a:moveTo>
                <a:lnTo>
                  <a:pt x="7250010" y="651459"/>
                </a:lnTo>
                <a:lnTo>
                  <a:pt x="7041309" y="442818"/>
                </a:lnTo>
                <a:close/>
                <a:moveTo>
                  <a:pt x="7461350" y="337019"/>
                </a:moveTo>
                <a:lnTo>
                  <a:pt x="7534583" y="410252"/>
                </a:lnTo>
                <a:lnTo>
                  <a:pt x="7534583" y="410253"/>
                </a:lnTo>
                <a:close/>
                <a:moveTo>
                  <a:pt x="7481470" y="0"/>
                </a:moveTo>
                <a:lnTo>
                  <a:pt x="7482465" y="0"/>
                </a:lnTo>
                <a:lnTo>
                  <a:pt x="7355777" y="125764"/>
                </a:lnTo>
                <a:close/>
                <a:moveTo>
                  <a:pt x="7123187" y="0"/>
                </a:moveTo>
                <a:lnTo>
                  <a:pt x="7124905" y="0"/>
                </a:lnTo>
                <a:lnTo>
                  <a:pt x="7303082" y="178075"/>
                </a:lnTo>
                <a:lnTo>
                  <a:pt x="7302741" y="178413"/>
                </a:lnTo>
                <a:lnTo>
                  <a:pt x="7302224" y="178935"/>
                </a:lnTo>
                <a:close/>
                <a:moveTo>
                  <a:pt x="0" y="0"/>
                </a:moveTo>
                <a:lnTo>
                  <a:pt x="6076570" y="0"/>
                </a:lnTo>
                <a:lnTo>
                  <a:pt x="6254684" y="178114"/>
                </a:lnTo>
                <a:lnTo>
                  <a:pt x="6432798" y="0"/>
                </a:lnTo>
                <a:lnTo>
                  <a:pt x="6434013" y="0"/>
                </a:lnTo>
                <a:lnTo>
                  <a:pt x="6254572" y="179543"/>
                </a:lnTo>
                <a:lnTo>
                  <a:pt x="6516712" y="441535"/>
                </a:lnTo>
                <a:lnTo>
                  <a:pt x="6778705" y="179395"/>
                </a:lnTo>
                <a:lnTo>
                  <a:pt x="6599209" y="0"/>
                </a:lnTo>
                <a:lnTo>
                  <a:pt x="6600685" y="0"/>
                </a:lnTo>
                <a:lnTo>
                  <a:pt x="6779014" y="178330"/>
                </a:lnTo>
                <a:lnTo>
                  <a:pt x="6957344" y="0"/>
                </a:lnTo>
                <a:lnTo>
                  <a:pt x="6959019" y="0"/>
                </a:lnTo>
                <a:lnTo>
                  <a:pt x="6779064" y="180057"/>
                </a:lnTo>
                <a:lnTo>
                  <a:pt x="6779501" y="180494"/>
                </a:lnTo>
                <a:lnTo>
                  <a:pt x="6518052" y="441942"/>
                </a:lnTo>
                <a:lnTo>
                  <a:pt x="6779789" y="703678"/>
                </a:lnTo>
                <a:lnTo>
                  <a:pt x="6779669" y="703798"/>
                </a:lnTo>
                <a:lnTo>
                  <a:pt x="6779634" y="703763"/>
                </a:lnTo>
                <a:lnTo>
                  <a:pt x="6517531" y="965793"/>
                </a:lnTo>
                <a:lnTo>
                  <a:pt x="6779560" y="1227897"/>
                </a:lnTo>
                <a:lnTo>
                  <a:pt x="7040982" y="966549"/>
                </a:lnTo>
                <a:lnTo>
                  <a:pt x="7041016" y="966583"/>
                </a:lnTo>
                <a:lnTo>
                  <a:pt x="7303046" y="704480"/>
                </a:lnTo>
                <a:lnTo>
                  <a:pt x="7302944" y="704378"/>
                </a:lnTo>
                <a:lnTo>
                  <a:pt x="7534583" y="472740"/>
                </a:lnTo>
                <a:lnTo>
                  <a:pt x="7534583" y="472851"/>
                </a:lnTo>
                <a:lnTo>
                  <a:pt x="7304410" y="703089"/>
                </a:lnTo>
                <a:lnTo>
                  <a:pt x="7534583" y="933196"/>
                </a:lnTo>
                <a:lnTo>
                  <a:pt x="7534583" y="934690"/>
                </a:lnTo>
                <a:lnTo>
                  <a:pt x="7304029" y="704072"/>
                </a:lnTo>
                <a:lnTo>
                  <a:pt x="7041926" y="966101"/>
                </a:lnTo>
                <a:lnTo>
                  <a:pt x="7303661" y="1227910"/>
                </a:lnTo>
                <a:lnTo>
                  <a:pt x="7302741" y="1228830"/>
                </a:lnTo>
                <a:lnTo>
                  <a:pt x="7538481" y="1462849"/>
                </a:lnTo>
                <a:lnTo>
                  <a:pt x="7538481" y="3349554"/>
                </a:lnTo>
                <a:lnTo>
                  <a:pt x="7534583" y="3349554"/>
                </a:lnTo>
                <a:lnTo>
                  <a:pt x="7534583" y="3477631"/>
                </a:lnTo>
                <a:lnTo>
                  <a:pt x="0" y="347763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grpSp>
        <p:nvGrpSpPr>
          <p:cNvPr id="464" name="Graphic 4">
            <a:extLst>
              <a:ext uri="{FF2B5EF4-FFF2-40B4-BE49-F238E27FC236}">
                <a16:creationId xmlns:a16="http://schemas.microsoft.com/office/drawing/2014/main" id="{2ED43EE4-75AC-1D4F-95E3-23E3C2FFDE45}"/>
              </a:ext>
            </a:extLst>
          </p:cNvPr>
          <p:cNvGrpSpPr>
            <a:grpSpLocks noChangeAspect="1"/>
          </p:cNvGrpSpPr>
          <p:nvPr userDrawn="1"/>
        </p:nvGrpSpPr>
        <p:grpSpPr>
          <a:xfrm>
            <a:off x="443999" y="211079"/>
            <a:ext cx="2374625" cy="1836000"/>
            <a:chOff x="4615814" y="443638"/>
            <a:chExt cx="1766649" cy="1365928"/>
          </a:xfrm>
        </p:grpSpPr>
        <p:grpSp>
          <p:nvGrpSpPr>
            <p:cNvPr id="465" name="Graphic 4">
              <a:extLst>
                <a:ext uri="{FF2B5EF4-FFF2-40B4-BE49-F238E27FC236}">
                  <a16:creationId xmlns:a16="http://schemas.microsoft.com/office/drawing/2014/main" id="{48AA887B-BC69-5649-AA50-331FBE7679F7}"/>
                </a:ext>
              </a:extLst>
            </p:cNvPr>
            <p:cNvGrpSpPr/>
            <p:nvPr/>
          </p:nvGrpSpPr>
          <p:grpSpPr>
            <a:xfrm>
              <a:off x="4742730" y="443638"/>
              <a:ext cx="1170517" cy="1365928"/>
              <a:chOff x="4742730" y="443638"/>
              <a:chExt cx="1170517" cy="1365928"/>
            </a:xfrm>
          </p:grpSpPr>
          <p:grpSp>
            <p:nvGrpSpPr>
              <p:cNvPr id="510" name="Graphic 4">
                <a:extLst>
                  <a:ext uri="{FF2B5EF4-FFF2-40B4-BE49-F238E27FC236}">
                    <a16:creationId xmlns:a16="http://schemas.microsoft.com/office/drawing/2014/main" id="{CA961DCF-4C1F-8B46-85DA-67CC5D07F696}"/>
                  </a:ext>
                </a:extLst>
              </p:cNvPr>
              <p:cNvGrpSpPr/>
              <p:nvPr/>
            </p:nvGrpSpPr>
            <p:grpSpPr>
              <a:xfrm>
                <a:off x="4742730" y="638391"/>
                <a:ext cx="1170517" cy="976214"/>
                <a:chOff x="4742730" y="638391"/>
                <a:chExt cx="1170517" cy="976214"/>
              </a:xfrm>
            </p:grpSpPr>
            <p:grpSp>
              <p:nvGrpSpPr>
                <p:cNvPr id="516" name="Graphic 4">
                  <a:extLst>
                    <a:ext uri="{FF2B5EF4-FFF2-40B4-BE49-F238E27FC236}">
                      <a16:creationId xmlns:a16="http://schemas.microsoft.com/office/drawing/2014/main" id="{1451EC36-2137-D94B-BCD1-4D9CD531D19C}"/>
                    </a:ext>
                  </a:extLst>
                </p:cNvPr>
                <p:cNvGrpSpPr/>
                <p:nvPr/>
              </p:nvGrpSpPr>
              <p:grpSpPr>
                <a:xfrm>
                  <a:off x="4743075" y="736557"/>
                  <a:ext cx="974982" cy="877952"/>
                  <a:chOff x="4743075" y="736557"/>
                  <a:chExt cx="974982" cy="877952"/>
                </a:xfrm>
              </p:grpSpPr>
              <p:sp>
                <p:nvSpPr>
                  <p:cNvPr id="669" name="Freeform 668">
                    <a:extLst>
                      <a:ext uri="{FF2B5EF4-FFF2-40B4-BE49-F238E27FC236}">
                        <a16:creationId xmlns:a16="http://schemas.microsoft.com/office/drawing/2014/main" id="{09D2401B-83FF-134D-8D2D-EF17D8B838A2}"/>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89F9421E-F97E-1146-ADE5-F482C4334FA0}"/>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0454DB33-5BC2-974B-A818-18AD3B507328}"/>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0" name="Freeform 679">
                    <a:extLst>
                      <a:ext uri="{FF2B5EF4-FFF2-40B4-BE49-F238E27FC236}">
                        <a16:creationId xmlns:a16="http://schemas.microsoft.com/office/drawing/2014/main" id="{BA3EE924-7B95-4040-956D-D077902071F4}"/>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1" name="Freeform 680">
                    <a:extLst>
                      <a:ext uri="{FF2B5EF4-FFF2-40B4-BE49-F238E27FC236}">
                        <a16:creationId xmlns:a16="http://schemas.microsoft.com/office/drawing/2014/main" id="{987AFCAE-D981-514A-8DB2-70A212053EC8}"/>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2" name="Freeform 681">
                    <a:extLst>
                      <a:ext uri="{FF2B5EF4-FFF2-40B4-BE49-F238E27FC236}">
                        <a16:creationId xmlns:a16="http://schemas.microsoft.com/office/drawing/2014/main" id="{F508009A-2558-E047-B637-BA058EE551AD}"/>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3" name="Freeform 682">
                    <a:extLst>
                      <a:ext uri="{FF2B5EF4-FFF2-40B4-BE49-F238E27FC236}">
                        <a16:creationId xmlns:a16="http://schemas.microsoft.com/office/drawing/2014/main" id="{E2444555-C4CB-AE49-AA07-D8518F3053AE}"/>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6BA971EF-F092-F84F-B301-F1B7C3A11C89}"/>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944D30C4-A08B-DE4F-8F1F-C4B3239A6C73}"/>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03F670A1-0594-3F47-9E0E-F7495A118932}"/>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9" name="Freeform 978">
                    <a:extLst>
                      <a:ext uri="{FF2B5EF4-FFF2-40B4-BE49-F238E27FC236}">
                        <a16:creationId xmlns:a16="http://schemas.microsoft.com/office/drawing/2014/main" id="{AEE8CC79-D9A5-D342-9E97-3719DA4AA95C}"/>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9E3750E6-DE68-714C-A8C9-FB9E7F1E518C}"/>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DCA12E78-1296-2745-8ADD-2E9CED32BF01}"/>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00CBB529-BC18-0243-A02D-64F3BFF1987E}"/>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7" name="Freeform 516">
                  <a:extLst>
                    <a:ext uri="{FF2B5EF4-FFF2-40B4-BE49-F238E27FC236}">
                      <a16:creationId xmlns:a16="http://schemas.microsoft.com/office/drawing/2014/main" id="{A709D2F4-E5A3-534D-B141-FE033E3954C0}"/>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271A28F8-2A6C-A14D-9031-5B84AEAC45F8}"/>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9" name="Freeform 518">
                  <a:extLst>
                    <a:ext uri="{FF2B5EF4-FFF2-40B4-BE49-F238E27FC236}">
                      <a16:creationId xmlns:a16="http://schemas.microsoft.com/office/drawing/2014/main" id="{3A665B89-2E0D-5F4C-814E-2974907C7C1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0" name="Freeform 519">
                  <a:extLst>
                    <a:ext uri="{FF2B5EF4-FFF2-40B4-BE49-F238E27FC236}">
                      <a16:creationId xmlns:a16="http://schemas.microsoft.com/office/drawing/2014/main" id="{77BDE50F-64B5-F849-AE07-D53D90EAA3A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325C71D7-F4C7-D042-BCE7-AE7CDB59BE51}"/>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2" name="Freeform 521">
                  <a:extLst>
                    <a:ext uri="{FF2B5EF4-FFF2-40B4-BE49-F238E27FC236}">
                      <a16:creationId xmlns:a16="http://schemas.microsoft.com/office/drawing/2014/main" id="{283252C1-F8D1-D74E-9B57-874FB45B143A}"/>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3" name="Freeform 522">
                  <a:extLst>
                    <a:ext uri="{FF2B5EF4-FFF2-40B4-BE49-F238E27FC236}">
                      <a16:creationId xmlns:a16="http://schemas.microsoft.com/office/drawing/2014/main" id="{37FD6E72-8F35-934D-9573-EC3E7B05C0F2}"/>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E6BA0A31-A262-FF4B-93DE-4EA64C536B83}"/>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903604B8-881D-294E-BB94-F57B64F7D0CD}"/>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F1069D46-980F-2144-92F8-774E2D7D7349}"/>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A729D27-C91B-1B49-B2D7-E52DF01A96E8}"/>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1CAFF3D2-6C0A-FF42-A41D-55FA96F2A042}"/>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A0D9663-BF9C-5A4F-B520-F6582D41C57B}"/>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94E0A8A1-88A3-954E-85A8-9482D01BC949}"/>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E92610E6-00D5-554E-80EB-39DA6B5A8BA4}"/>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8CDB319B-D9EB-5C44-BC3A-559B85B0F2A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83DC9E47-57DF-B14A-BE1E-6A71B3992F43}"/>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8F549AD4-2D8A-2A4E-9F8A-0DD323A3195C}"/>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4" name="Freeform 513">
                <a:extLst>
                  <a:ext uri="{FF2B5EF4-FFF2-40B4-BE49-F238E27FC236}">
                    <a16:creationId xmlns:a16="http://schemas.microsoft.com/office/drawing/2014/main" id="{16BB3C3E-5028-BD48-B02B-7685E945616B}"/>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5E14FBEA-106D-C64B-867A-02482919F78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66" name="Graphic 4">
              <a:extLst>
                <a:ext uri="{FF2B5EF4-FFF2-40B4-BE49-F238E27FC236}">
                  <a16:creationId xmlns:a16="http://schemas.microsoft.com/office/drawing/2014/main" id="{9D909B5F-C456-2443-8700-600560301EF1}"/>
                </a:ext>
              </a:extLst>
            </p:cNvPr>
            <p:cNvGrpSpPr/>
            <p:nvPr/>
          </p:nvGrpSpPr>
          <p:grpSpPr>
            <a:xfrm>
              <a:off x="4615814" y="1067990"/>
              <a:ext cx="1534477" cy="127873"/>
              <a:chOff x="4615814" y="1067990"/>
              <a:chExt cx="1534477" cy="127873"/>
            </a:xfrm>
          </p:grpSpPr>
          <p:sp>
            <p:nvSpPr>
              <p:cNvPr id="498" name="Freeform 497">
                <a:extLst>
                  <a:ext uri="{FF2B5EF4-FFF2-40B4-BE49-F238E27FC236}">
                    <a16:creationId xmlns:a16="http://schemas.microsoft.com/office/drawing/2014/main" id="{8C25C6C9-7A3E-8E45-87B7-AD8185AE727A}"/>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D25E7AAF-022A-344F-988A-E88D44C823C6}"/>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9AD417E0-E138-5349-B241-BB4027D83C97}"/>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010659B0-E5EE-8141-95B5-A168F23895D2}"/>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2" name="Freeform 501">
                <a:extLst>
                  <a:ext uri="{FF2B5EF4-FFF2-40B4-BE49-F238E27FC236}">
                    <a16:creationId xmlns:a16="http://schemas.microsoft.com/office/drawing/2014/main" id="{4E0955CE-D638-ED4A-9476-57D97A47FA6C}"/>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5" name="Freeform 504">
                <a:extLst>
                  <a:ext uri="{FF2B5EF4-FFF2-40B4-BE49-F238E27FC236}">
                    <a16:creationId xmlns:a16="http://schemas.microsoft.com/office/drawing/2014/main" id="{8BA72A6D-ACAF-BB40-9406-1809C627AAB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6" name="Freeform 505">
                <a:extLst>
                  <a:ext uri="{FF2B5EF4-FFF2-40B4-BE49-F238E27FC236}">
                    <a16:creationId xmlns:a16="http://schemas.microsoft.com/office/drawing/2014/main" id="{5808A7A7-1162-7444-B0B3-8BC39237C1D3}"/>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A4694EB-2D90-3B4A-9896-04FC58615DBB}"/>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8" name="Freeform 507">
                <a:extLst>
                  <a:ext uri="{FF2B5EF4-FFF2-40B4-BE49-F238E27FC236}">
                    <a16:creationId xmlns:a16="http://schemas.microsoft.com/office/drawing/2014/main" id="{EDD6AF0D-E91C-DA40-A937-4C1733BFFCA4}"/>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9" name="Freeform 508">
                <a:extLst>
                  <a:ext uri="{FF2B5EF4-FFF2-40B4-BE49-F238E27FC236}">
                    <a16:creationId xmlns:a16="http://schemas.microsoft.com/office/drawing/2014/main" id="{6ED48EAF-A731-E741-A71A-6EA7F42DE45A}"/>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67" name="Graphic 4">
              <a:extLst>
                <a:ext uri="{FF2B5EF4-FFF2-40B4-BE49-F238E27FC236}">
                  <a16:creationId xmlns:a16="http://schemas.microsoft.com/office/drawing/2014/main" id="{743A09C7-A495-CE4E-9E68-43657DDF03B6}"/>
                </a:ext>
              </a:extLst>
            </p:cNvPr>
            <p:cNvGrpSpPr/>
            <p:nvPr/>
          </p:nvGrpSpPr>
          <p:grpSpPr>
            <a:xfrm>
              <a:off x="4965858" y="1238726"/>
              <a:ext cx="1416605" cy="128587"/>
              <a:chOff x="4965858" y="1238726"/>
              <a:chExt cx="1416605" cy="128587"/>
            </a:xfrm>
          </p:grpSpPr>
          <p:sp>
            <p:nvSpPr>
              <p:cNvPr id="468" name="Freeform 467">
                <a:extLst>
                  <a:ext uri="{FF2B5EF4-FFF2-40B4-BE49-F238E27FC236}">
                    <a16:creationId xmlns:a16="http://schemas.microsoft.com/office/drawing/2014/main" id="{19ECD6AE-2A68-7A45-9CFD-9D36EB455F8E}"/>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996C2F87-4D2A-CA45-BE56-BA8962CFD5C2}"/>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4117EF48-D1C7-654C-9353-5377AD98D2F0}"/>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FF4642D-E598-854B-AB24-1913D394D244}"/>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D7593A82-3E08-B147-8466-E3D68191B24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3" name="Freeform 472">
                <a:extLst>
                  <a:ext uri="{FF2B5EF4-FFF2-40B4-BE49-F238E27FC236}">
                    <a16:creationId xmlns:a16="http://schemas.microsoft.com/office/drawing/2014/main" id="{B7C78FBC-7C56-8549-A7C5-E594D3ECD353}"/>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4F410A37-0823-8F40-9912-E41FBF24F4EB}"/>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A0A3B41A-E641-DD4F-B4CB-FBFAE3EB99E6}"/>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0280C9A9-60F4-FB47-B89A-A598B57542A8}"/>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C16EA8D9-8D13-3045-AD6C-276B44C0D240}"/>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03" name="Text Placeholder 32">
            <a:extLst>
              <a:ext uri="{FF2B5EF4-FFF2-40B4-BE49-F238E27FC236}">
                <a16:creationId xmlns:a16="http://schemas.microsoft.com/office/drawing/2014/main" id="{C920BACB-B591-7646-87AD-605C33C4A319}"/>
              </a:ext>
            </a:extLst>
          </p:cNvPr>
          <p:cNvSpPr>
            <a:spLocks noGrp="1"/>
          </p:cNvSpPr>
          <p:nvPr userDrawn="1">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026" name="Group 1025">
            <a:extLst>
              <a:ext uri="{FF2B5EF4-FFF2-40B4-BE49-F238E27FC236}">
                <a16:creationId xmlns:a16="http://schemas.microsoft.com/office/drawing/2014/main" id="{2AC925F2-66A4-B847-B7E0-AB1D6434879C}"/>
              </a:ext>
            </a:extLst>
          </p:cNvPr>
          <p:cNvGrpSpPr/>
          <p:nvPr userDrawn="1"/>
        </p:nvGrpSpPr>
        <p:grpSpPr>
          <a:xfrm rot="10800000">
            <a:off x="5549289" y="2068858"/>
            <a:ext cx="2182728" cy="1896913"/>
            <a:chOff x="-220413" y="5470274"/>
            <a:chExt cx="2590079" cy="2250924"/>
          </a:xfrm>
        </p:grpSpPr>
        <p:sp>
          <p:nvSpPr>
            <p:cNvPr id="1027" name="Freeform 1026">
              <a:extLst>
                <a:ext uri="{FF2B5EF4-FFF2-40B4-BE49-F238E27FC236}">
                  <a16:creationId xmlns:a16="http://schemas.microsoft.com/office/drawing/2014/main" id="{85A9DC6E-59E3-604B-A344-42C1DBCDEAE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8" name="Freeform 1027">
              <a:extLst>
                <a:ext uri="{FF2B5EF4-FFF2-40B4-BE49-F238E27FC236}">
                  <a16:creationId xmlns:a16="http://schemas.microsoft.com/office/drawing/2014/main" id="{55B4E33D-C645-6D47-9D9D-25410F8E5258}"/>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9" name="Freeform 1028">
              <a:extLst>
                <a:ext uri="{FF2B5EF4-FFF2-40B4-BE49-F238E27FC236}">
                  <a16:creationId xmlns:a16="http://schemas.microsoft.com/office/drawing/2014/main" id="{9DD30832-9E1D-8A46-B504-BBAB69226794}"/>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0" name="Freeform 1029">
              <a:extLst>
                <a:ext uri="{FF2B5EF4-FFF2-40B4-BE49-F238E27FC236}">
                  <a16:creationId xmlns:a16="http://schemas.microsoft.com/office/drawing/2014/main" id="{12C5B326-CB45-6746-8EEA-9884567395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1" name="Freeform 1030">
              <a:extLst>
                <a:ext uri="{FF2B5EF4-FFF2-40B4-BE49-F238E27FC236}">
                  <a16:creationId xmlns:a16="http://schemas.microsoft.com/office/drawing/2014/main" id="{49E9B41C-DBE5-544B-8A10-F9C16D6EF4A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2" name="Freeform 1031">
              <a:extLst>
                <a:ext uri="{FF2B5EF4-FFF2-40B4-BE49-F238E27FC236}">
                  <a16:creationId xmlns:a16="http://schemas.microsoft.com/office/drawing/2014/main" id="{D2DD27AF-E0ED-A644-88AF-179550D3ACE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3" name="Freeform 1032">
              <a:extLst>
                <a:ext uri="{FF2B5EF4-FFF2-40B4-BE49-F238E27FC236}">
                  <a16:creationId xmlns:a16="http://schemas.microsoft.com/office/drawing/2014/main" id="{C9673A58-5D76-5845-9425-DBF742785181}"/>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4" name="Freeform 1033">
              <a:extLst>
                <a:ext uri="{FF2B5EF4-FFF2-40B4-BE49-F238E27FC236}">
                  <a16:creationId xmlns:a16="http://schemas.microsoft.com/office/drawing/2014/main" id="{E50658A9-831A-6045-9887-A8672F7A976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5" name="Freeform 1034">
              <a:extLst>
                <a:ext uri="{FF2B5EF4-FFF2-40B4-BE49-F238E27FC236}">
                  <a16:creationId xmlns:a16="http://schemas.microsoft.com/office/drawing/2014/main" id="{4EF86B70-C7D0-644B-B087-698F78919B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6" name="Freeform 1035">
              <a:extLst>
                <a:ext uri="{FF2B5EF4-FFF2-40B4-BE49-F238E27FC236}">
                  <a16:creationId xmlns:a16="http://schemas.microsoft.com/office/drawing/2014/main" id="{555F821E-C0D8-DA45-9E5D-58D6C178AD5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7" name="Freeform 1036">
              <a:extLst>
                <a:ext uri="{FF2B5EF4-FFF2-40B4-BE49-F238E27FC236}">
                  <a16:creationId xmlns:a16="http://schemas.microsoft.com/office/drawing/2014/main" id="{20569C5D-D4CC-C547-8999-8208D1325607}"/>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8" name="Freeform 1037">
              <a:extLst>
                <a:ext uri="{FF2B5EF4-FFF2-40B4-BE49-F238E27FC236}">
                  <a16:creationId xmlns:a16="http://schemas.microsoft.com/office/drawing/2014/main" id="{C9A9B08C-39D8-7B46-84C2-0C5512A344F6}"/>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9" name="Freeform 1038">
              <a:extLst>
                <a:ext uri="{FF2B5EF4-FFF2-40B4-BE49-F238E27FC236}">
                  <a16:creationId xmlns:a16="http://schemas.microsoft.com/office/drawing/2014/main" id="{A9C782D1-2C80-0349-BF3D-226FE2AF639E}"/>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0" name="Freeform 1039">
              <a:extLst>
                <a:ext uri="{FF2B5EF4-FFF2-40B4-BE49-F238E27FC236}">
                  <a16:creationId xmlns:a16="http://schemas.microsoft.com/office/drawing/2014/main" id="{A2D4E4A1-2012-1C44-93F7-B57E0227336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1" name="Freeform 1040">
              <a:extLst>
                <a:ext uri="{FF2B5EF4-FFF2-40B4-BE49-F238E27FC236}">
                  <a16:creationId xmlns:a16="http://schemas.microsoft.com/office/drawing/2014/main" id="{9BFF0AF1-1EE3-434C-8147-D7A60A802DCE}"/>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2" name="Freeform 1041">
              <a:extLst>
                <a:ext uri="{FF2B5EF4-FFF2-40B4-BE49-F238E27FC236}">
                  <a16:creationId xmlns:a16="http://schemas.microsoft.com/office/drawing/2014/main" id="{9AFA9BD5-EC38-E14E-B0CE-C8BA3C232EA7}"/>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3" name="Freeform 1042">
              <a:extLst>
                <a:ext uri="{FF2B5EF4-FFF2-40B4-BE49-F238E27FC236}">
                  <a16:creationId xmlns:a16="http://schemas.microsoft.com/office/drawing/2014/main" id="{F6FD16D5-DA13-4B4A-9292-033CB5877A0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4" name="Freeform 1043">
              <a:extLst>
                <a:ext uri="{FF2B5EF4-FFF2-40B4-BE49-F238E27FC236}">
                  <a16:creationId xmlns:a16="http://schemas.microsoft.com/office/drawing/2014/main" id="{590AA980-73D3-644C-9A95-DB4C98CDA0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2" name="Rectangle 1">
            <a:extLst>
              <a:ext uri="{FF2B5EF4-FFF2-40B4-BE49-F238E27FC236}">
                <a16:creationId xmlns:a16="http://schemas.microsoft.com/office/drawing/2014/main" id="{093CA3AB-71D7-748E-967A-80A6E2BADD41}"/>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E8C5820-D9D0-020F-777D-26C23A209362}"/>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248430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1CD360-A072-B1DD-94A9-8E1F42F5B6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6385770" y="10194830"/>
            <a:ext cx="976727" cy="224291"/>
          </a:xfrm>
          <a:prstGeom prst="rect">
            <a:avLst/>
          </a:prstGeom>
          <a:extLst>
            <a:ext uri="{53640926-AAD7-44d8-BBD7-CCE9431645EC}">
              <a14:shadowObscured xmlns="" xmlns:a14="http://schemas.microsoft.com/office/drawing/2010/main"/>
            </a:ext>
          </a:extLst>
        </p:spPr>
      </p:pic>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85000"/>
            </a:schemeClr>
          </a:solidFill>
        </p:spPr>
        <p:txBody>
          <a:bodyPr wrap="square">
            <a:noAutofit/>
          </a:bodyPr>
          <a:lstStyle>
            <a:lvl1pPr marL="0" indent="0">
              <a:buNone/>
              <a:defRPr sz="1101" b="0" i="0">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69" name="Graphic 4">
            <a:extLst>
              <a:ext uri="{FF2B5EF4-FFF2-40B4-BE49-F238E27FC236}">
                <a16:creationId xmlns:a16="http://schemas.microsoft.com/office/drawing/2014/main" id="{04CECEEB-0470-6C4C-8519-95AEEB74F913}"/>
              </a:ext>
            </a:extLst>
          </p:cNvPr>
          <p:cNvGrpSpPr/>
          <p:nvPr userDrawn="1"/>
        </p:nvGrpSpPr>
        <p:grpSpPr>
          <a:xfrm>
            <a:off x="632168" y="244060"/>
            <a:ext cx="1944845" cy="1503706"/>
            <a:chOff x="4615814" y="443638"/>
            <a:chExt cx="1766649" cy="1365928"/>
          </a:xfrm>
        </p:grpSpPr>
        <p:grpSp>
          <p:nvGrpSpPr>
            <p:cNvPr id="470" name="Graphic 4">
              <a:extLst>
                <a:ext uri="{FF2B5EF4-FFF2-40B4-BE49-F238E27FC236}">
                  <a16:creationId xmlns:a16="http://schemas.microsoft.com/office/drawing/2014/main" id="{46521048-CC21-2144-A7E3-F1856829E936}"/>
                </a:ext>
              </a:extLst>
            </p:cNvPr>
            <p:cNvGrpSpPr/>
            <p:nvPr/>
          </p:nvGrpSpPr>
          <p:grpSpPr>
            <a:xfrm>
              <a:off x="4742730" y="443638"/>
              <a:ext cx="1170517" cy="1365928"/>
              <a:chOff x="4742730" y="443638"/>
              <a:chExt cx="1170517" cy="1365928"/>
            </a:xfrm>
          </p:grpSpPr>
          <p:grpSp>
            <p:nvGrpSpPr>
              <p:cNvPr id="519" name="Graphic 4">
                <a:extLst>
                  <a:ext uri="{FF2B5EF4-FFF2-40B4-BE49-F238E27FC236}">
                    <a16:creationId xmlns:a16="http://schemas.microsoft.com/office/drawing/2014/main" id="{5DA5FC83-7AF2-AD4D-940F-182ABB08796E}"/>
                  </a:ext>
                </a:extLst>
              </p:cNvPr>
              <p:cNvGrpSpPr/>
              <p:nvPr/>
            </p:nvGrpSpPr>
            <p:grpSpPr>
              <a:xfrm>
                <a:off x="4742730" y="638391"/>
                <a:ext cx="1170517" cy="976214"/>
                <a:chOff x="4742730" y="638391"/>
                <a:chExt cx="1170517" cy="976214"/>
              </a:xfrm>
            </p:grpSpPr>
            <p:grpSp>
              <p:nvGrpSpPr>
                <p:cNvPr id="522" name="Graphic 4">
                  <a:extLst>
                    <a:ext uri="{FF2B5EF4-FFF2-40B4-BE49-F238E27FC236}">
                      <a16:creationId xmlns:a16="http://schemas.microsoft.com/office/drawing/2014/main" id="{C45C2402-04A3-B741-A66C-B860F392AEFC}"/>
                    </a:ext>
                  </a:extLst>
                </p:cNvPr>
                <p:cNvGrpSpPr/>
                <p:nvPr/>
              </p:nvGrpSpPr>
              <p:grpSpPr>
                <a:xfrm>
                  <a:off x="4743075" y="736557"/>
                  <a:ext cx="974982" cy="877952"/>
                  <a:chOff x="4743075" y="736557"/>
                  <a:chExt cx="974982" cy="877952"/>
                </a:xfrm>
              </p:grpSpPr>
              <p:sp>
                <p:nvSpPr>
                  <p:cNvPr id="979" name="Freeform 978">
                    <a:extLst>
                      <a:ext uri="{FF2B5EF4-FFF2-40B4-BE49-F238E27FC236}">
                        <a16:creationId xmlns:a16="http://schemas.microsoft.com/office/drawing/2014/main" id="{530FC9E6-E1D7-3E48-8FC5-6E684F3FBA27}"/>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D7661FE1-3C29-A344-AABF-FEDD697D72A3}"/>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3C24D2F7-9B51-0C43-B0C4-2B257139E38C}"/>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B8D2605E-71A0-184A-BED2-5334B95236A8}"/>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3" name="Freeform 982">
                    <a:extLst>
                      <a:ext uri="{FF2B5EF4-FFF2-40B4-BE49-F238E27FC236}">
                        <a16:creationId xmlns:a16="http://schemas.microsoft.com/office/drawing/2014/main" id="{82908F57-DA74-944D-98AC-7D0D2BE9DB45}"/>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4" name="Freeform 983">
                    <a:extLst>
                      <a:ext uri="{FF2B5EF4-FFF2-40B4-BE49-F238E27FC236}">
                        <a16:creationId xmlns:a16="http://schemas.microsoft.com/office/drawing/2014/main" id="{1075E506-776C-0847-886F-278DB582E2F8}"/>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5" name="Freeform 984">
                    <a:extLst>
                      <a:ext uri="{FF2B5EF4-FFF2-40B4-BE49-F238E27FC236}">
                        <a16:creationId xmlns:a16="http://schemas.microsoft.com/office/drawing/2014/main" id="{1634915D-DD6B-2F47-A99B-3DABF476A706}"/>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6" name="Freeform 985">
                    <a:extLst>
                      <a:ext uri="{FF2B5EF4-FFF2-40B4-BE49-F238E27FC236}">
                        <a16:creationId xmlns:a16="http://schemas.microsoft.com/office/drawing/2014/main" id="{2390CB51-125A-9C40-BC81-1FF5C747E628}"/>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8" name="Freeform 987">
                    <a:extLst>
                      <a:ext uri="{FF2B5EF4-FFF2-40B4-BE49-F238E27FC236}">
                        <a16:creationId xmlns:a16="http://schemas.microsoft.com/office/drawing/2014/main" id="{5759D848-59CB-2142-9754-C85D25745802}"/>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9" name="Freeform 988">
                    <a:extLst>
                      <a:ext uri="{FF2B5EF4-FFF2-40B4-BE49-F238E27FC236}">
                        <a16:creationId xmlns:a16="http://schemas.microsoft.com/office/drawing/2014/main" id="{D7ADE636-AA21-4E46-8038-890E07D043D0}"/>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0" name="Freeform 989">
                    <a:extLst>
                      <a:ext uri="{FF2B5EF4-FFF2-40B4-BE49-F238E27FC236}">
                        <a16:creationId xmlns:a16="http://schemas.microsoft.com/office/drawing/2014/main" id="{4C63A89D-9B69-EB4B-B2EB-18DA0506C99F}"/>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1" name="Freeform 990">
                    <a:extLst>
                      <a:ext uri="{FF2B5EF4-FFF2-40B4-BE49-F238E27FC236}">
                        <a16:creationId xmlns:a16="http://schemas.microsoft.com/office/drawing/2014/main" id="{239E2332-28B1-174F-975E-0265E8790525}"/>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2" name="Freeform 991">
                    <a:extLst>
                      <a:ext uri="{FF2B5EF4-FFF2-40B4-BE49-F238E27FC236}">
                        <a16:creationId xmlns:a16="http://schemas.microsoft.com/office/drawing/2014/main" id="{6B630F43-8C97-D740-B526-A7441FED6A30}"/>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3" name="Freeform 992">
                    <a:extLst>
                      <a:ext uri="{FF2B5EF4-FFF2-40B4-BE49-F238E27FC236}">
                        <a16:creationId xmlns:a16="http://schemas.microsoft.com/office/drawing/2014/main" id="{6D56C7CA-4E07-454A-BB70-F9E2A245A166}"/>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3" name="Freeform 522">
                  <a:extLst>
                    <a:ext uri="{FF2B5EF4-FFF2-40B4-BE49-F238E27FC236}">
                      <a16:creationId xmlns:a16="http://schemas.microsoft.com/office/drawing/2014/main" id="{F3720722-E200-5C4F-AB1C-7366A0A5477B}"/>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918389E7-68F8-2A4B-BC85-A5D9C6E80545}"/>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1B37B858-779E-094F-B3F9-0D710C38B07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68ED2BA5-CB56-8042-84B7-96DCFAA10D0A}"/>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96401BD-DFEC-6A4D-BACA-B1657FB8B888}"/>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206BBEAA-2FEF-B04E-AF5A-2E60F3952070}"/>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D58493F-FBB7-734B-9F1C-E8811E5F7AB7}"/>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20767AD1-4DA4-3942-A6FF-51F598A9FF8A}"/>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0DB6F49B-0137-D34F-822C-3C78AE3BD56F}"/>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77F28461-DBAF-B44F-AE80-F80F513A0717}"/>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D2D99752-F4F5-954A-B14A-A6F720F2111A}"/>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F3E6AEBF-56D0-3947-9A76-CEB9D9A58C1C}"/>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9" name="Freeform 668">
                  <a:extLst>
                    <a:ext uri="{FF2B5EF4-FFF2-40B4-BE49-F238E27FC236}">
                      <a16:creationId xmlns:a16="http://schemas.microsoft.com/office/drawing/2014/main" id="{81339174-3BE7-7F48-93EE-6E8E57AB333F}"/>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FF71F60E-21A9-464A-8D9D-96FF5CFD06B7}"/>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BF7E0593-911C-314A-B0EB-403CC2B085FA}"/>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D202E4E9-435B-3546-8D9D-EADFF3E0EA85}"/>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335C266E-DE1A-E546-8BD6-935D28659FC1}"/>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94EC91CD-CA28-584E-943A-265EE50EC661}"/>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0" name="Freeform 519">
                <a:extLst>
                  <a:ext uri="{FF2B5EF4-FFF2-40B4-BE49-F238E27FC236}">
                    <a16:creationId xmlns:a16="http://schemas.microsoft.com/office/drawing/2014/main" id="{4D6AFDB2-BBE9-CE42-B195-EADC9571FE8F}"/>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9F06BA30-F863-DB49-A486-08021334A2EC}"/>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71" name="Graphic 4">
              <a:extLst>
                <a:ext uri="{FF2B5EF4-FFF2-40B4-BE49-F238E27FC236}">
                  <a16:creationId xmlns:a16="http://schemas.microsoft.com/office/drawing/2014/main" id="{D33836E0-8F91-D948-9B7E-25CEA330F0B0}"/>
                </a:ext>
              </a:extLst>
            </p:cNvPr>
            <p:cNvGrpSpPr/>
            <p:nvPr/>
          </p:nvGrpSpPr>
          <p:grpSpPr>
            <a:xfrm>
              <a:off x="4615814" y="1067990"/>
              <a:ext cx="1534477" cy="127873"/>
              <a:chOff x="4615814" y="1067990"/>
              <a:chExt cx="1534477" cy="127873"/>
            </a:xfrm>
          </p:grpSpPr>
          <p:sp>
            <p:nvSpPr>
              <p:cNvPr id="509" name="Freeform 508">
                <a:extLst>
                  <a:ext uri="{FF2B5EF4-FFF2-40B4-BE49-F238E27FC236}">
                    <a16:creationId xmlns:a16="http://schemas.microsoft.com/office/drawing/2014/main" id="{7B9AD1B0-795E-C648-BF13-137806BEF600}"/>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0" name="Freeform 509">
                <a:extLst>
                  <a:ext uri="{FF2B5EF4-FFF2-40B4-BE49-F238E27FC236}">
                    <a16:creationId xmlns:a16="http://schemas.microsoft.com/office/drawing/2014/main" id="{859A0FEC-AF1E-C449-9460-227328568B92}"/>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1" name="Freeform 510">
                <a:extLst>
                  <a:ext uri="{FF2B5EF4-FFF2-40B4-BE49-F238E27FC236}">
                    <a16:creationId xmlns:a16="http://schemas.microsoft.com/office/drawing/2014/main" id="{9961D0C8-287C-E247-B854-499765ED8B9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2" name="Freeform 511">
                <a:extLst>
                  <a:ext uri="{FF2B5EF4-FFF2-40B4-BE49-F238E27FC236}">
                    <a16:creationId xmlns:a16="http://schemas.microsoft.com/office/drawing/2014/main" id="{F14A4876-5D94-6F43-94F3-5A70ECFFB8E0}"/>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3" name="Freeform 512">
                <a:extLst>
                  <a:ext uri="{FF2B5EF4-FFF2-40B4-BE49-F238E27FC236}">
                    <a16:creationId xmlns:a16="http://schemas.microsoft.com/office/drawing/2014/main" id="{64E6BB74-F374-8147-8E0B-71879F1A9838}"/>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4" name="Freeform 513">
                <a:extLst>
                  <a:ext uri="{FF2B5EF4-FFF2-40B4-BE49-F238E27FC236}">
                    <a16:creationId xmlns:a16="http://schemas.microsoft.com/office/drawing/2014/main" id="{05706DE0-DA88-2B40-9FED-07E359BDA1A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ABF164A9-CC00-604E-9612-78D60B0891DE}"/>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6" name="Freeform 515">
                <a:extLst>
                  <a:ext uri="{FF2B5EF4-FFF2-40B4-BE49-F238E27FC236}">
                    <a16:creationId xmlns:a16="http://schemas.microsoft.com/office/drawing/2014/main" id="{BF789A10-5074-5E48-BF99-A6EA95E98886}"/>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7" name="Freeform 516">
                <a:extLst>
                  <a:ext uri="{FF2B5EF4-FFF2-40B4-BE49-F238E27FC236}">
                    <a16:creationId xmlns:a16="http://schemas.microsoft.com/office/drawing/2014/main" id="{23BF8FF9-ACD6-B245-BBCC-6BBDA9E3CCC1}"/>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89B7C4E7-BFE4-1C42-90EB-74B396FA7BF3}"/>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72" name="Graphic 4">
              <a:extLst>
                <a:ext uri="{FF2B5EF4-FFF2-40B4-BE49-F238E27FC236}">
                  <a16:creationId xmlns:a16="http://schemas.microsoft.com/office/drawing/2014/main" id="{62BA2AB4-CC30-FD4C-8312-D126E33CDEF0}"/>
                </a:ext>
              </a:extLst>
            </p:cNvPr>
            <p:cNvGrpSpPr/>
            <p:nvPr/>
          </p:nvGrpSpPr>
          <p:grpSpPr>
            <a:xfrm>
              <a:off x="4965858" y="1238726"/>
              <a:ext cx="1416605" cy="128587"/>
              <a:chOff x="4965858" y="1238726"/>
              <a:chExt cx="1416605" cy="128587"/>
            </a:xfrm>
          </p:grpSpPr>
          <p:sp>
            <p:nvSpPr>
              <p:cNvPr id="473" name="Freeform 472">
                <a:extLst>
                  <a:ext uri="{FF2B5EF4-FFF2-40B4-BE49-F238E27FC236}">
                    <a16:creationId xmlns:a16="http://schemas.microsoft.com/office/drawing/2014/main" id="{6509A45A-EA5E-214C-B6EA-65CBAC18B923}"/>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B693F67D-2890-804E-A7B1-89CC6156CFD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CBDD61B2-558E-EB47-A8D9-DF57593FB563}"/>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5776EB2F-6706-484C-B21E-A1B9210D8735}"/>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279F0551-0D01-EF47-A707-0D3408F4FD6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8" name="Freeform 497">
                <a:extLst>
                  <a:ext uri="{FF2B5EF4-FFF2-40B4-BE49-F238E27FC236}">
                    <a16:creationId xmlns:a16="http://schemas.microsoft.com/office/drawing/2014/main" id="{1619744B-4C25-2D48-8720-7D51DC9FC8B1}"/>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60DF0F67-4353-8840-AC4F-F86903F40BD7}"/>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B6CB827A-3BC6-0745-A301-8E616F9A4891}"/>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31EFD271-D7C3-8D47-BF6A-4FDAECFDF553}"/>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B0E9476-0E80-2741-AA95-862F283F8FF2}"/>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2" name="Rectangle 1">
            <a:extLst>
              <a:ext uri="{FF2B5EF4-FFF2-40B4-BE49-F238E27FC236}">
                <a16:creationId xmlns:a16="http://schemas.microsoft.com/office/drawing/2014/main" id="{7467EF47-A4DC-9D08-87C8-D8408ADB25EC}"/>
              </a:ext>
            </a:extLst>
          </p:cNvPr>
          <p:cNvSpPr/>
          <p:nvPr userDrawn="1"/>
        </p:nvSpPr>
        <p:spPr>
          <a:xfrm>
            <a:off x="4302466" y="10137698"/>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5" y="6594763"/>
            <a:ext cx="2392080"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3" name="Picture Placeholder 52">
            <a:extLst>
              <a:ext uri="{FF2B5EF4-FFF2-40B4-BE49-F238E27FC236}">
                <a16:creationId xmlns:a16="http://schemas.microsoft.com/office/drawing/2014/main" id="{6230EC48-5B6A-9942-9FBF-14B4F6033A44}"/>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84612490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6"/>
            <a:ext cx="4174526" cy="3690885"/>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4" name="Picture Placeholder 103">
            <a:extLst>
              <a:ext uri="{FF2B5EF4-FFF2-40B4-BE49-F238E27FC236}">
                <a16:creationId xmlns:a16="http://schemas.microsoft.com/office/drawing/2014/main" id="{54051B8E-7186-ED46-BFA3-8240E84B794A}"/>
              </a:ext>
            </a:extLst>
          </p:cNvPr>
          <p:cNvSpPr>
            <a:spLocks noGrp="1"/>
          </p:cNvSpPr>
          <p:nvPr>
            <p:ph type="pic" sz="quarter" idx="41"/>
          </p:nvPr>
        </p:nvSpPr>
        <p:spPr>
          <a:xfrm>
            <a:off x="361694" y="472749"/>
            <a:ext cx="6781936" cy="9229189"/>
          </a:xfrm>
          <a:custGeom>
            <a:avLst/>
            <a:gdLst>
              <a:gd name="connsiteX0" fmla="*/ 215873 w 6781936"/>
              <a:gd name="connsiteY0" fmla="*/ 9081722 h 9229189"/>
              <a:gd name="connsiteX1" fmla="*/ 68489 w 6781936"/>
              <a:gd name="connsiteY1" fmla="*/ 9229189 h 9229189"/>
              <a:gd name="connsiteX2" fmla="*/ 67321 w 6781936"/>
              <a:gd name="connsiteY2" fmla="*/ 9229189 h 9229189"/>
              <a:gd name="connsiteX3" fmla="*/ 279371 w 6781936"/>
              <a:gd name="connsiteY3" fmla="*/ 9018677 h 9229189"/>
              <a:gd name="connsiteX4" fmla="*/ 490001 w 6781936"/>
              <a:gd name="connsiteY4" fmla="*/ 9229189 h 9229189"/>
              <a:gd name="connsiteX5" fmla="*/ 487961 w 6781936"/>
              <a:gd name="connsiteY5" fmla="*/ 9229189 h 9229189"/>
              <a:gd name="connsiteX6" fmla="*/ 278353 w 6781936"/>
              <a:gd name="connsiteY6" fmla="*/ 9019699 h 9229189"/>
              <a:gd name="connsiteX7" fmla="*/ 278756 w 6781936"/>
              <a:gd name="connsiteY7" fmla="*/ 9019298 h 9229189"/>
              <a:gd name="connsiteX8" fmla="*/ 278756 w 6781936"/>
              <a:gd name="connsiteY8" fmla="*/ 9019297 h 9229189"/>
              <a:gd name="connsiteX9" fmla="*/ 0 w 6781936"/>
              <a:gd name="connsiteY9" fmla="*/ 8740543 h 9229189"/>
              <a:gd name="connsiteX10" fmla="*/ 97131 w 6781936"/>
              <a:gd name="connsiteY10" fmla="*/ 8837675 h 9229189"/>
              <a:gd name="connsiteX11" fmla="*/ 0 w 6781936"/>
              <a:gd name="connsiteY11" fmla="*/ 8740545 h 9229189"/>
              <a:gd name="connsiteX12" fmla="*/ 341327 w 6781936"/>
              <a:gd name="connsiteY12" fmla="*/ 8457967 h 9229189"/>
              <a:gd name="connsiteX13" fmla="*/ 588978 w 6781936"/>
              <a:gd name="connsiteY13" fmla="*/ 8705548 h 9229189"/>
              <a:gd name="connsiteX14" fmla="*/ 588036 w 6781936"/>
              <a:gd name="connsiteY14" fmla="*/ 8706491 h 9229189"/>
              <a:gd name="connsiteX15" fmla="*/ 2143865 w 6781936"/>
              <a:gd name="connsiteY15" fmla="*/ 7151730 h 9229189"/>
              <a:gd name="connsiteX16" fmla="*/ 1832890 w 6781936"/>
              <a:gd name="connsiteY16" fmla="*/ 7462705 h 9229189"/>
              <a:gd name="connsiteX17" fmla="*/ 2143865 w 6781936"/>
              <a:gd name="connsiteY17" fmla="*/ 7773680 h 9229189"/>
              <a:gd name="connsiteX18" fmla="*/ 2454840 w 6781936"/>
              <a:gd name="connsiteY18" fmla="*/ 7462705 h 9229189"/>
              <a:gd name="connsiteX19" fmla="*/ 1522925 w 6781936"/>
              <a:gd name="connsiteY19" fmla="*/ 7150761 h 9229189"/>
              <a:gd name="connsiteX20" fmla="*/ 1210743 w 6781936"/>
              <a:gd name="connsiteY20" fmla="*/ 7462942 h 9229189"/>
              <a:gd name="connsiteX21" fmla="*/ 1211642 w 6781936"/>
              <a:gd name="connsiteY21" fmla="*/ 7463833 h 9229189"/>
              <a:gd name="connsiteX22" fmla="*/ 901440 w 6781936"/>
              <a:gd name="connsiteY22" fmla="*/ 7774035 h 9229189"/>
              <a:gd name="connsiteX23" fmla="*/ 1211659 w 6781936"/>
              <a:gd name="connsiteY23" fmla="*/ 8084255 h 9229189"/>
              <a:gd name="connsiteX24" fmla="*/ 1211618 w 6781936"/>
              <a:gd name="connsiteY24" fmla="*/ 8084296 h 9229189"/>
              <a:gd name="connsiteX25" fmla="*/ 1211464 w 6781936"/>
              <a:gd name="connsiteY25" fmla="*/ 8084141 h 9229189"/>
              <a:gd name="connsiteX26" fmla="*/ 900489 w 6781936"/>
              <a:gd name="connsiteY26" fmla="*/ 8395116 h 9229189"/>
              <a:gd name="connsiteX27" fmla="*/ 1211464 w 6781936"/>
              <a:gd name="connsiteY27" fmla="*/ 8706090 h 9229189"/>
              <a:gd name="connsiteX28" fmla="*/ 1521536 w 6781936"/>
              <a:gd name="connsiteY28" fmla="*/ 8396019 h 9229189"/>
              <a:gd name="connsiteX29" fmla="*/ 1521689 w 6781936"/>
              <a:gd name="connsiteY29" fmla="*/ 8396174 h 9229189"/>
              <a:gd name="connsiteX30" fmla="*/ 1832709 w 6781936"/>
              <a:gd name="connsiteY30" fmla="*/ 8085243 h 9229189"/>
              <a:gd name="connsiteX31" fmla="*/ 1522489 w 6781936"/>
              <a:gd name="connsiteY31" fmla="*/ 7774936 h 9229189"/>
              <a:gd name="connsiteX32" fmla="*/ 1523390 w 6781936"/>
              <a:gd name="connsiteY32" fmla="*/ 7774035 h 9229189"/>
              <a:gd name="connsiteX33" fmla="*/ 1423638 w 6781936"/>
              <a:gd name="connsiteY33" fmla="*/ 7674284 h 9229189"/>
              <a:gd name="connsiteX34" fmla="*/ 1522924 w 6781936"/>
              <a:gd name="connsiteY34" fmla="*/ 7772846 h 9229189"/>
              <a:gd name="connsiteX35" fmla="*/ 1832828 w 6781936"/>
              <a:gd name="connsiteY35" fmla="*/ 7462942 h 9229189"/>
              <a:gd name="connsiteX36" fmla="*/ 0 w 6781936"/>
              <a:gd name="connsiteY36" fmla="*/ 0 h 9229189"/>
              <a:gd name="connsiteX37" fmla="*/ 6781936 w 6781936"/>
              <a:gd name="connsiteY37" fmla="*/ 0 h 9229189"/>
              <a:gd name="connsiteX38" fmla="*/ 6781936 w 6781936"/>
              <a:gd name="connsiteY38" fmla="*/ 9229189 h 9229189"/>
              <a:gd name="connsiteX39" fmla="*/ 1731942 w 6781936"/>
              <a:gd name="connsiteY39" fmla="*/ 9229189 h 9229189"/>
              <a:gd name="connsiteX40" fmla="*/ 1522405 w 6781936"/>
              <a:gd name="connsiteY40" fmla="*/ 9019652 h 9229189"/>
              <a:gd name="connsiteX41" fmla="*/ 1312869 w 6781936"/>
              <a:gd name="connsiteY41" fmla="*/ 9229189 h 9229189"/>
              <a:gd name="connsiteX42" fmla="*/ 1311427 w 6781936"/>
              <a:gd name="connsiteY42" fmla="*/ 9229189 h 9229189"/>
              <a:gd name="connsiteX43" fmla="*/ 1522540 w 6781936"/>
              <a:gd name="connsiteY43" fmla="*/ 9017956 h 9229189"/>
              <a:gd name="connsiteX44" fmla="*/ 1211477 w 6781936"/>
              <a:gd name="connsiteY44" fmla="*/ 8707070 h 9229189"/>
              <a:gd name="connsiteX45" fmla="*/ 900590 w 6781936"/>
              <a:gd name="connsiteY45" fmla="*/ 9018132 h 9229189"/>
              <a:gd name="connsiteX46" fmla="*/ 1111766 w 6781936"/>
              <a:gd name="connsiteY46" fmla="*/ 9229189 h 9229189"/>
              <a:gd name="connsiteX47" fmla="*/ 1110016 w 6781936"/>
              <a:gd name="connsiteY47" fmla="*/ 9229189 h 9229189"/>
              <a:gd name="connsiteX48" fmla="*/ 900224 w 6781936"/>
              <a:gd name="connsiteY48" fmla="*/ 9019397 h 9229189"/>
              <a:gd name="connsiteX49" fmla="*/ 690432 w 6781936"/>
              <a:gd name="connsiteY49" fmla="*/ 9229189 h 9229189"/>
              <a:gd name="connsiteX50" fmla="*/ 688444 w 6781936"/>
              <a:gd name="connsiteY50" fmla="*/ 9229189 h 9229189"/>
              <a:gd name="connsiteX51" fmla="*/ 900165 w 6781936"/>
              <a:gd name="connsiteY51" fmla="*/ 9017348 h 9229189"/>
              <a:gd name="connsiteX52" fmla="*/ 899646 w 6781936"/>
              <a:gd name="connsiteY52" fmla="*/ 9016829 h 9229189"/>
              <a:gd name="connsiteX53" fmla="*/ 1209887 w 6781936"/>
              <a:gd name="connsiteY53" fmla="*/ 8706588 h 9229189"/>
              <a:gd name="connsiteX54" fmla="*/ 899305 w 6781936"/>
              <a:gd name="connsiteY54" fmla="*/ 8396006 h 9229189"/>
              <a:gd name="connsiteX55" fmla="*/ 899448 w 6781936"/>
              <a:gd name="connsiteY55" fmla="*/ 8395863 h 9229189"/>
              <a:gd name="connsiteX56" fmla="*/ 899488 w 6781936"/>
              <a:gd name="connsiteY56" fmla="*/ 8395903 h 9229189"/>
              <a:gd name="connsiteX57" fmla="*/ 1210507 w 6781936"/>
              <a:gd name="connsiteY57" fmla="*/ 8084972 h 9229189"/>
              <a:gd name="connsiteX58" fmla="*/ 899576 w 6781936"/>
              <a:gd name="connsiteY58" fmla="*/ 7773953 h 9229189"/>
              <a:gd name="connsiteX59" fmla="*/ 589366 w 6781936"/>
              <a:gd name="connsiteY59" fmla="*/ 8084075 h 9229189"/>
              <a:gd name="connsiteX60" fmla="*/ 589326 w 6781936"/>
              <a:gd name="connsiteY60" fmla="*/ 8084034 h 9229189"/>
              <a:gd name="connsiteX61" fmla="*/ 278395 w 6781936"/>
              <a:gd name="connsiteY61" fmla="*/ 8395053 h 9229189"/>
              <a:gd name="connsiteX62" fmla="*/ 278515 w 6781936"/>
              <a:gd name="connsiteY62" fmla="*/ 8395173 h 9229189"/>
              <a:gd name="connsiteX63" fmla="*/ 0 w 6781936"/>
              <a:gd name="connsiteY63" fmla="*/ 8673687 h 9229189"/>
              <a:gd name="connsiteX64" fmla="*/ 0 w 6781936"/>
              <a:gd name="connsiteY64" fmla="*/ 8673557 h 9229189"/>
              <a:gd name="connsiteX65" fmla="*/ 276777 w 6781936"/>
              <a:gd name="connsiteY65" fmla="*/ 8396704 h 9229189"/>
              <a:gd name="connsiteX66" fmla="*/ 0 w 6781936"/>
              <a:gd name="connsiteY66" fmla="*/ 8120005 h 9229189"/>
              <a:gd name="connsiteX67" fmla="*/ 0 w 6781936"/>
              <a:gd name="connsiteY67" fmla="*/ 8118233 h 9229189"/>
              <a:gd name="connsiteX68" fmla="*/ 277228 w 6781936"/>
              <a:gd name="connsiteY68" fmla="*/ 8395538 h 9229189"/>
              <a:gd name="connsiteX69" fmla="*/ 588247 w 6781936"/>
              <a:gd name="connsiteY69" fmla="*/ 8084607 h 9229189"/>
              <a:gd name="connsiteX70" fmla="*/ 277665 w 6781936"/>
              <a:gd name="connsiteY70" fmla="*/ 7773938 h 9229189"/>
              <a:gd name="connsiteX71" fmla="*/ 278756 w 6781936"/>
              <a:gd name="connsiteY71" fmla="*/ 7772847 h 9229189"/>
              <a:gd name="connsiteX72" fmla="*/ 0 w 6781936"/>
              <a:gd name="connsiteY72" fmla="*/ 7496127 h 9229189"/>
              <a:gd name="connsiteX73" fmla="*/ 0 w 6781936"/>
              <a:gd name="connsiteY73" fmla="*/ 4495779 h 9229189"/>
              <a:gd name="connsiteX74" fmla="*/ 3826583 w 6781936"/>
              <a:gd name="connsiteY74" fmla="*/ 4495779 h 9229189"/>
              <a:gd name="connsiteX75" fmla="*/ 3826583 w 6781936"/>
              <a:gd name="connsiteY75" fmla="*/ 804894 h 9229189"/>
              <a:gd name="connsiteX76" fmla="*/ 0 w 6781936"/>
              <a:gd name="connsiteY76"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781936" h="9229189">
                <a:moveTo>
                  <a:pt x="215873" y="9081722"/>
                </a:moveTo>
                <a:lnTo>
                  <a:pt x="68489" y="9229189"/>
                </a:lnTo>
                <a:lnTo>
                  <a:pt x="67321" y="9229189"/>
                </a:lnTo>
                <a:close/>
                <a:moveTo>
                  <a:pt x="279371" y="9018677"/>
                </a:moveTo>
                <a:lnTo>
                  <a:pt x="490001" y="9229189"/>
                </a:lnTo>
                <a:lnTo>
                  <a:pt x="487961" y="9229189"/>
                </a:lnTo>
                <a:lnTo>
                  <a:pt x="278353" y="9019699"/>
                </a:lnTo>
                <a:lnTo>
                  <a:pt x="278756" y="9019298"/>
                </a:lnTo>
                <a:lnTo>
                  <a:pt x="278756" y="9019297"/>
                </a:lnTo>
                <a:close/>
                <a:moveTo>
                  <a:pt x="0" y="8740543"/>
                </a:moveTo>
                <a:lnTo>
                  <a:pt x="97131" y="8837675"/>
                </a:lnTo>
                <a:lnTo>
                  <a:pt x="0" y="8740545"/>
                </a:lnTo>
                <a:close/>
                <a:moveTo>
                  <a:pt x="341327" y="8457967"/>
                </a:moveTo>
                <a:lnTo>
                  <a:pt x="588978" y="8705548"/>
                </a:lnTo>
                <a:lnTo>
                  <a:pt x="588036" y="8706491"/>
                </a:lnTo>
                <a:close/>
                <a:moveTo>
                  <a:pt x="2143865" y="7151730"/>
                </a:moveTo>
                <a:lnTo>
                  <a:pt x="1832890" y="7462705"/>
                </a:lnTo>
                <a:lnTo>
                  <a:pt x="2143865" y="7773680"/>
                </a:lnTo>
                <a:lnTo>
                  <a:pt x="2454840" y="7462705"/>
                </a:lnTo>
                <a:close/>
                <a:moveTo>
                  <a:pt x="1522925" y="7150761"/>
                </a:moveTo>
                <a:lnTo>
                  <a:pt x="1210743" y="7462942"/>
                </a:lnTo>
                <a:lnTo>
                  <a:pt x="1211642" y="7463833"/>
                </a:lnTo>
                <a:lnTo>
                  <a:pt x="901440" y="7774035"/>
                </a:lnTo>
                <a:lnTo>
                  <a:pt x="1211659" y="8084255"/>
                </a:lnTo>
                <a:lnTo>
                  <a:pt x="1211618" y="8084296"/>
                </a:lnTo>
                <a:lnTo>
                  <a:pt x="1211464" y="8084141"/>
                </a:lnTo>
                <a:lnTo>
                  <a:pt x="900489" y="8395116"/>
                </a:lnTo>
                <a:lnTo>
                  <a:pt x="1211464" y="8706090"/>
                </a:lnTo>
                <a:lnTo>
                  <a:pt x="1521536" y="8396019"/>
                </a:lnTo>
                <a:lnTo>
                  <a:pt x="1521689" y="8396174"/>
                </a:lnTo>
                <a:lnTo>
                  <a:pt x="1832709" y="8085243"/>
                </a:lnTo>
                <a:lnTo>
                  <a:pt x="1522489" y="7774936"/>
                </a:lnTo>
                <a:lnTo>
                  <a:pt x="1523390" y="7774035"/>
                </a:lnTo>
                <a:lnTo>
                  <a:pt x="1423638" y="7674284"/>
                </a:lnTo>
                <a:lnTo>
                  <a:pt x="1522924" y="7772846"/>
                </a:lnTo>
                <a:lnTo>
                  <a:pt x="1832828" y="7462942"/>
                </a:lnTo>
                <a:close/>
                <a:moveTo>
                  <a:pt x="0" y="0"/>
                </a:moveTo>
                <a:lnTo>
                  <a:pt x="6781936" y="0"/>
                </a:lnTo>
                <a:lnTo>
                  <a:pt x="6781936" y="9229189"/>
                </a:lnTo>
                <a:lnTo>
                  <a:pt x="1731942" y="9229189"/>
                </a:lnTo>
                <a:lnTo>
                  <a:pt x="1522405" y="9019652"/>
                </a:lnTo>
                <a:lnTo>
                  <a:pt x="1312869" y="9229189"/>
                </a:lnTo>
                <a:lnTo>
                  <a:pt x="1311427" y="9229189"/>
                </a:lnTo>
                <a:lnTo>
                  <a:pt x="1522540" y="9017956"/>
                </a:lnTo>
                <a:lnTo>
                  <a:pt x="1211477" y="8707070"/>
                </a:lnTo>
                <a:lnTo>
                  <a:pt x="900590" y="9018132"/>
                </a:lnTo>
                <a:lnTo>
                  <a:pt x="1111766" y="9229189"/>
                </a:lnTo>
                <a:lnTo>
                  <a:pt x="1110016" y="9229189"/>
                </a:lnTo>
                <a:lnTo>
                  <a:pt x="900224" y="9019397"/>
                </a:lnTo>
                <a:lnTo>
                  <a:pt x="690432" y="9229189"/>
                </a:lnTo>
                <a:lnTo>
                  <a:pt x="688444" y="9229189"/>
                </a:lnTo>
                <a:lnTo>
                  <a:pt x="900165" y="9017348"/>
                </a:lnTo>
                <a:lnTo>
                  <a:pt x="899646" y="9016829"/>
                </a:lnTo>
                <a:lnTo>
                  <a:pt x="1209887" y="8706588"/>
                </a:lnTo>
                <a:lnTo>
                  <a:pt x="899305" y="8396006"/>
                </a:lnTo>
                <a:lnTo>
                  <a:pt x="899448" y="8395863"/>
                </a:lnTo>
                <a:lnTo>
                  <a:pt x="899488" y="8395903"/>
                </a:lnTo>
                <a:lnTo>
                  <a:pt x="1210507" y="8084972"/>
                </a:lnTo>
                <a:lnTo>
                  <a:pt x="899576" y="7773953"/>
                </a:lnTo>
                <a:lnTo>
                  <a:pt x="589366" y="8084075"/>
                </a:lnTo>
                <a:lnTo>
                  <a:pt x="589326" y="8084034"/>
                </a:lnTo>
                <a:lnTo>
                  <a:pt x="278395" y="8395053"/>
                </a:lnTo>
                <a:lnTo>
                  <a:pt x="278515" y="8395173"/>
                </a:lnTo>
                <a:lnTo>
                  <a:pt x="0" y="8673687"/>
                </a:lnTo>
                <a:lnTo>
                  <a:pt x="0" y="8673557"/>
                </a:lnTo>
                <a:lnTo>
                  <a:pt x="276777" y="8396704"/>
                </a:lnTo>
                <a:lnTo>
                  <a:pt x="0" y="8120005"/>
                </a:lnTo>
                <a:lnTo>
                  <a:pt x="0" y="8118233"/>
                </a:lnTo>
                <a:lnTo>
                  <a:pt x="277228" y="8395538"/>
                </a:lnTo>
                <a:lnTo>
                  <a:pt x="588247" y="8084607"/>
                </a:lnTo>
                <a:lnTo>
                  <a:pt x="277665" y="7773938"/>
                </a:lnTo>
                <a:lnTo>
                  <a:pt x="278756" y="7772847"/>
                </a:lnTo>
                <a:lnTo>
                  <a:pt x="0" y="7496127"/>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grpSp>
        <p:nvGrpSpPr>
          <p:cNvPr id="81" name="Group 80">
            <a:extLst>
              <a:ext uri="{FF2B5EF4-FFF2-40B4-BE49-F238E27FC236}">
                <a16:creationId xmlns:a16="http://schemas.microsoft.com/office/drawing/2014/main" id="{C5588AED-56DD-DB4D-9C84-93FCAD6731A0}"/>
              </a:ext>
            </a:extLst>
          </p:cNvPr>
          <p:cNvGrpSpPr/>
          <p:nvPr userDrawn="1"/>
        </p:nvGrpSpPr>
        <p:grpSpPr>
          <a:xfrm>
            <a:off x="135375" y="7623509"/>
            <a:ext cx="2590078" cy="2250924"/>
            <a:chOff x="-220413" y="5470274"/>
            <a:chExt cx="2590079" cy="2250924"/>
          </a:xfrm>
        </p:grpSpPr>
        <p:sp>
          <p:nvSpPr>
            <p:cNvPr id="82" name="Freeform 81">
              <a:extLst>
                <a:ext uri="{FF2B5EF4-FFF2-40B4-BE49-F238E27FC236}">
                  <a16:creationId xmlns:a16="http://schemas.microsoft.com/office/drawing/2014/main" id="{61FE8491-FC71-6E4C-89EC-3D542256B445}"/>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57002ED-A16C-4A48-B204-77A789F5C920}"/>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D56F8157-B6DD-494D-9ED1-FEA5E7D0E500}"/>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1697B2EA-B986-A849-A1AA-53F9F9B54D5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19BE3A7F-D35B-1D49-9006-6A60087807B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088043D3-B577-4F49-BEB7-739571F35EE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AC6B0B02-D62A-D741-9C26-E4CB94B05995}"/>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90257E80-BD1F-7446-9818-2ECBE0C1B3B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686A58B8-6778-7E47-BC1C-46DEF49094CD}"/>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32B872EF-7BF4-8E4B-9567-0EF5A82B3D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B736276B-CF26-CA43-9770-A660CBE4AD6C}"/>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FEB0E57B-011F-E44C-B932-78E9755D5752}"/>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6BE1BAC7-BCEA-F64A-9E0B-36E283E04B26}"/>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C93C8C0B-FB80-2440-AF60-4463CA55C1A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B13510DC-D5FE-3D47-86C7-428E03EAC491}"/>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CF2B8C82-A22F-2940-A581-1812C3F4A0BF}"/>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BAE497C-0D6A-3446-BD01-FC64B522DE6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52D0E8A2-511B-904D-8EB9-96DB62CC260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00" name="Slide Number Placeholder 5">
            <a:extLst>
              <a:ext uri="{FF2B5EF4-FFF2-40B4-BE49-F238E27FC236}">
                <a16:creationId xmlns:a16="http://schemas.microsoft.com/office/drawing/2014/main" id="{83960161-A61D-6B4B-A296-0BCF9509109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40928" y="6920404"/>
            <a:ext cx="6832572" cy="310817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1081382"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4156750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Photo Slide 1">
    <p:spTree>
      <p:nvGrpSpPr>
        <p:cNvPr id="1" name=""/>
        <p:cNvGrpSpPr/>
        <p:nvPr/>
      </p:nvGrpSpPr>
      <p:grpSpPr>
        <a:xfrm>
          <a:off x="0" y="0"/>
          <a:ext cx="0" cy="0"/>
          <a:chOff x="0" y="0"/>
          <a:chExt cx="0" cy="0"/>
        </a:xfrm>
      </p:grpSpPr>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15841636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Generation Blockchain</a:t>
            </a:r>
            <a:endParaRPr lang="en-IE"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8E2F91"/>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61" r:id="rId4"/>
    <p:sldLayoutId id="2147483689" r:id="rId5"/>
    <p:sldLayoutId id="2147483672" r:id="rId6"/>
    <p:sldLayoutId id="2147483684" r:id="rId7"/>
    <p:sldLayoutId id="2147483681" r:id="rId8"/>
    <p:sldLayoutId id="2147483695" r:id="rId9"/>
    <p:sldLayoutId id="2147483694" r:id="rId10"/>
    <p:sldLayoutId id="2147483662" r:id="rId11"/>
    <p:sldLayoutId id="2147483682" r:id="rId12"/>
    <p:sldLayoutId id="2147483663" r:id="rId13"/>
    <p:sldLayoutId id="2147483664" r:id="rId14"/>
    <p:sldLayoutId id="2147483693" r:id="rId15"/>
    <p:sldLayoutId id="2147483665" r:id="rId16"/>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soundcloud.com/catherine-318107926/tokenization-of-assets?in=catherine-318107926/sets/generation-blockchain&amp;utm_source=clipboard&amp;utm_medium=text&amp;utm_campaign=social_sharing" TargetMode="Externa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youtube.com/watch?v=K4OlOgIK9Nk" TargetMode="External"/><Relationship Id="rId7" Type="http://schemas.openxmlformats.org/officeDocument/2006/relationships/image" Target="../media/image12.png"/><Relationship Id="rId2" Type="http://schemas.openxmlformats.org/officeDocument/2006/relationships/image" Target="../media/image24.jpeg"/><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docs.google.com/forms/d/e/1FAIpQLScNztUtVN07OQcipwn9ZIgrG3EjSudFLxJz38zeinlvoDQadg/viewform" TargetMode="External"/><Relationship Id="rId7" Type="http://schemas.openxmlformats.org/officeDocument/2006/relationships/image" Target="../media/image12.pn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6.xml"/><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hyperlink" Target="https://money.usnews.com/loans/personal-loans/articles/what-are-crypto-loans" TargetMode="Externa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1A7443-50AF-6841-9B83-DE994FF30474}"/>
              </a:ext>
            </a:extLst>
          </p:cNvPr>
          <p:cNvSpPr>
            <a:spLocks noGrp="1"/>
          </p:cNvSpPr>
          <p:nvPr>
            <p:ph type="body" sz="quarter" idx="17"/>
          </p:nvPr>
        </p:nvSpPr>
        <p:spPr/>
        <p:txBody>
          <a:bodyPr/>
          <a:lstStyle/>
          <a:p>
            <a:r>
              <a:rPr lang="en-US" b="1" dirty="0"/>
              <a:t>2022-2024</a:t>
            </a:r>
          </a:p>
          <a:p>
            <a:r>
              <a:rPr lang="en-US" dirty="0"/>
              <a:t>OERS</a:t>
            </a:r>
          </a:p>
        </p:txBody>
      </p:sp>
      <p:sp>
        <p:nvSpPr>
          <p:cNvPr id="9" name="Text Placeholder 8">
            <a:extLst>
              <a:ext uri="{FF2B5EF4-FFF2-40B4-BE49-F238E27FC236}">
                <a16:creationId xmlns:a16="http://schemas.microsoft.com/office/drawing/2014/main" id="{66BF8509-8F0B-6D46-898D-B662022E8B4C}"/>
              </a:ext>
            </a:extLst>
          </p:cNvPr>
          <p:cNvSpPr>
            <a:spLocks noGrp="1"/>
          </p:cNvSpPr>
          <p:nvPr>
            <p:ph type="body" sz="quarter" idx="18"/>
          </p:nvPr>
        </p:nvSpPr>
        <p:spPr>
          <a:xfrm>
            <a:off x="2204238" y="9981336"/>
            <a:ext cx="2791967" cy="419205"/>
          </a:xfrm>
        </p:spPr>
        <p:txBody>
          <a:bodyPr/>
          <a:lstStyle/>
          <a:p>
            <a:r>
              <a:rPr lang="en-US" b="1" dirty="0"/>
              <a:t>By</a:t>
            </a:r>
          </a:p>
          <a:p>
            <a:r>
              <a:rPr lang="en-US" dirty="0"/>
              <a:t>Frankfurt School of Finance &amp; Management</a:t>
            </a:r>
          </a:p>
        </p:txBody>
      </p:sp>
      <p:sp>
        <p:nvSpPr>
          <p:cNvPr id="7" name="Text Placeholder 6">
            <a:extLst>
              <a:ext uri="{FF2B5EF4-FFF2-40B4-BE49-F238E27FC236}">
                <a16:creationId xmlns:a16="http://schemas.microsoft.com/office/drawing/2014/main" id="{5CC3D78D-571C-3349-9B96-DC1B11CD436E}"/>
              </a:ext>
            </a:extLst>
          </p:cNvPr>
          <p:cNvSpPr>
            <a:spLocks noGrp="1"/>
          </p:cNvSpPr>
          <p:nvPr>
            <p:ph type="body" sz="quarter" idx="16"/>
          </p:nvPr>
        </p:nvSpPr>
        <p:spPr>
          <a:xfrm>
            <a:off x="605556" y="7156000"/>
            <a:ext cx="5121208" cy="1224685"/>
          </a:xfrm>
        </p:spPr>
        <p:txBody>
          <a:bodyPr/>
          <a:lstStyle/>
          <a:p>
            <a:r>
              <a:rPr lang="en-US" dirty="0" err="1"/>
              <a:t>Currículo</a:t>
            </a:r>
            <a:r>
              <a:rPr lang="en-US" dirty="0"/>
              <a:t> de </a:t>
            </a:r>
            <a:r>
              <a:rPr lang="en-US" dirty="0" err="1"/>
              <a:t>Licenciatura</a:t>
            </a:r>
            <a:r>
              <a:rPr lang="en-US" dirty="0"/>
              <a:t> </a:t>
            </a:r>
            <a:r>
              <a:rPr lang="en-US" b="0" dirty="0" err="1"/>
              <a:t>Tecnologia</a:t>
            </a:r>
            <a:r>
              <a:rPr lang="en-US" b="0" dirty="0"/>
              <a:t> Blockchain e </a:t>
            </a:r>
            <a:r>
              <a:rPr lang="en-US" b="0" dirty="0" err="1"/>
              <a:t>Criptomoedas</a:t>
            </a:r>
            <a:endParaRPr lang="en-US" b="0" dirty="0"/>
          </a:p>
        </p:txBody>
      </p:sp>
      <p:pic>
        <p:nvPicPr>
          <p:cNvPr id="13" name="Picture Placeholder 12">
            <a:extLst>
              <a:ext uri="{FF2B5EF4-FFF2-40B4-BE49-F238E27FC236}">
                <a16:creationId xmlns:a16="http://schemas.microsoft.com/office/drawing/2014/main" id="{94A26A15-0AB6-DF4A-BE6C-6CCC6135B605}"/>
              </a:ext>
            </a:extLst>
          </p:cNvPr>
          <p:cNvPicPr>
            <a:picLocks noGrp="1" noChangeAspect="1"/>
          </p:cNvPicPr>
          <p:nvPr>
            <p:ph type="pic" sz="quarter" idx="43"/>
          </p:nvPr>
        </p:nvPicPr>
        <p:blipFill>
          <a:blip r:embed="rId2" cstate="screen">
            <a:extLst>
              <a:ext uri="{28A0092B-C50C-407E-A947-70E740481C1C}">
                <a14:useLocalDpi xmlns:a14="http://schemas.microsoft.com/office/drawing/2010/main"/>
              </a:ext>
            </a:extLst>
          </a:blip>
          <a:srcRect/>
          <a:stretch/>
        </p:blipFill>
        <p:spPr/>
      </p:pic>
      <p:sp>
        <p:nvSpPr>
          <p:cNvPr id="5" name="Text Placeholder 18">
            <a:extLst>
              <a:ext uri="{FF2B5EF4-FFF2-40B4-BE49-F238E27FC236}">
                <a16:creationId xmlns:a16="http://schemas.microsoft.com/office/drawing/2014/main" id="{805C8FCC-1A2D-B64B-A082-2905F3985134}"/>
              </a:ext>
            </a:extLst>
          </p:cNvPr>
          <p:cNvSpPr>
            <a:spLocks noGrp="1"/>
          </p:cNvSpPr>
          <p:nvPr/>
        </p:nvSpPr>
        <p:spPr>
          <a:xfrm>
            <a:off x="4018472" y="9259174"/>
            <a:ext cx="3376103" cy="606265"/>
          </a:xfrm>
          <a:prstGeom prst="rect">
            <a:avLst/>
          </a:prstGeom>
        </p:spPr>
        <p:txBody>
          <a:bodyPr>
            <a:noAutofit/>
          </a:bodyPr>
          <a:lstStyle>
            <a:lvl1pPr marL="0" indent="0" algn="l" defTabSz="2073036" rtl="0" eaLnBrk="1" latinLnBrk="0" hangingPunct="1">
              <a:lnSpc>
                <a:spcPct val="100000"/>
              </a:lnSpc>
              <a:spcBef>
                <a:spcPts val="0"/>
              </a:spcBef>
              <a:buFont typeface="Arial" panose="020B0604020202020204" pitchFamily="34" charset="0"/>
              <a:buNone/>
              <a:defRPr sz="2000" b="0" i="0" kern="1200">
                <a:solidFill>
                  <a:schemeClr val="bg1"/>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t>www.</a:t>
            </a:r>
            <a:r>
              <a:rPr lang="en-US" b="1" dirty="0" err="1"/>
              <a:t>generationblockchain</a:t>
            </a:r>
            <a:r>
              <a:rPr lang="en-US" dirty="0" err="1"/>
              <a:t>.eu</a:t>
            </a:r>
            <a:endParaRPr lang="en-US" dirty="0"/>
          </a:p>
        </p:txBody>
      </p:sp>
    </p:spTree>
    <p:extLst>
      <p:ext uri="{BB962C8B-B14F-4D97-AF65-F5344CB8AC3E}">
        <p14:creationId xmlns:p14="http://schemas.microsoft.com/office/powerpoint/2010/main" val="265397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1B189F-5127-FFC8-C640-E02D55947170}"/>
              </a:ext>
            </a:extLst>
          </p:cNvPr>
          <p:cNvSpPr/>
          <p:nvPr/>
        </p:nvSpPr>
        <p:spPr>
          <a:xfrm flipV="1">
            <a:off x="740928" y="5792041"/>
            <a:ext cx="6832572" cy="432352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126</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4841" y="0"/>
            <a:ext cx="3568659" cy="5338311"/>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6333237"/>
            <a:ext cx="6143488" cy="3670616"/>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rPr>
              <a:t>Desenvolvimentos</a:t>
            </a:r>
            <a:r>
              <a:rPr lang="en-US" b="1" dirty="0">
                <a:solidFill>
                  <a:srgbClr val="F79037"/>
                </a:solidFill>
              </a:rPr>
              <a:t> </a:t>
            </a:r>
            <a:r>
              <a:rPr lang="en-US" b="1" dirty="0" err="1">
                <a:solidFill>
                  <a:srgbClr val="F79037"/>
                </a:solidFill>
              </a:rPr>
              <a:t>Atuais</a:t>
            </a:r>
            <a:endParaRPr lang="en-US" b="1" dirty="0">
              <a:solidFill>
                <a:srgbClr val="F79037"/>
              </a:solidFill>
            </a:endParaRPr>
          </a:p>
          <a:p>
            <a:r>
              <a:rPr lang="en-US" dirty="0" err="1"/>
              <a:t>Em</a:t>
            </a:r>
            <a:r>
              <a:rPr lang="en-US" dirty="0"/>
              <a:t> 2018 e 2019, o restante do </a:t>
            </a:r>
            <a:r>
              <a:rPr lang="en-US" dirty="0" err="1"/>
              <a:t>mercado</a:t>
            </a:r>
            <a:r>
              <a:rPr lang="en-US" dirty="0"/>
              <a:t> de </a:t>
            </a:r>
            <a:r>
              <a:rPr lang="en-US" dirty="0" err="1"/>
              <a:t>câmbio</a:t>
            </a:r>
            <a:r>
              <a:rPr lang="en-US" dirty="0"/>
              <a:t> </a:t>
            </a:r>
            <a:r>
              <a:rPr lang="en-US" dirty="0" err="1"/>
              <a:t>criptográfico</a:t>
            </a:r>
            <a:r>
              <a:rPr lang="en-US" dirty="0"/>
              <a:t> no </a:t>
            </a:r>
            <a:r>
              <a:rPr lang="en-US" dirty="0" err="1"/>
              <a:t>mundo</a:t>
            </a:r>
            <a:r>
              <a:rPr lang="en-US" dirty="0"/>
              <a:t> </a:t>
            </a:r>
            <a:r>
              <a:rPr lang="en-US" dirty="0" err="1"/>
              <a:t>todo</a:t>
            </a:r>
            <a:r>
              <a:rPr lang="en-US" dirty="0"/>
              <a:t> </a:t>
            </a:r>
            <a:r>
              <a:rPr lang="en-US" dirty="0" err="1"/>
              <a:t>tentou</a:t>
            </a:r>
            <a:r>
              <a:rPr lang="en-US" dirty="0"/>
              <a:t> </a:t>
            </a:r>
            <a:r>
              <a:rPr lang="en-US" dirty="0" err="1"/>
              <a:t>recuperar</a:t>
            </a:r>
            <a:r>
              <a:rPr lang="en-US" dirty="0"/>
              <a:t> o </a:t>
            </a:r>
            <a:r>
              <a:rPr lang="en-US" dirty="0" err="1"/>
              <a:t>atraso</a:t>
            </a:r>
            <a:r>
              <a:rPr lang="en-US" dirty="0"/>
              <a:t> e </a:t>
            </a:r>
            <a:r>
              <a:rPr lang="en-US" dirty="0" err="1"/>
              <a:t>recuperar</a:t>
            </a:r>
            <a:r>
              <a:rPr lang="en-US" dirty="0"/>
              <a:t> a </a:t>
            </a:r>
            <a:r>
              <a:rPr lang="en-US" dirty="0" err="1"/>
              <a:t>participação</a:t>
            </a:r>
            <a:r>
              <a:rPr lang="en-US" dirty="0"/>
              <a:t> no </a:t>
            </a:r>
            <a:r>
              <a:rPr lang="en-US" dirty="0" err="1"/>
              <a:t>mercado</a:t>
            </a:r>
            <a:r>
              <a:rPr lang="en-US" dirty="0"/>
              <a:t>. Como </a:t>
            </a:r>
            <a:r>
              <a:rPr lang="en-US" dirty="0" err="1"/>
              <a:t>tendência</a:t>
            </a:r>
            <a:r>
              <a:rPr lang="en-US" dirty="0"/>
              <a:t> </a:t>
            </a:r>
            <a:r>
              <a:rPr lang="en-US" dirty="0" err="1"/>
              <a:t>geral</a:t>
            </a:r>
            <a:r>
              <a:rPr lang="en-US" dirty="0"/>
              <a:t>, </a:t>
            </a:r>
            <a:r>
              <a:rPr lang="en-US" dirty="0" err="1"/>
              <a:t>algumas</a:t>
            </a:r>
            <a:r>
              <a:rPr lang="en-US" dirty="0"/>
              <a:t> </a:t>
            </a:r>
            <a:r>
              <a:rPr lang="en-US" dirty="0" err="1"/>
              <a:t>trocas</a:t>
            </a:r>
            <a:r>
              <a:rPr lang="en-US" dirty="0"/>
              <a:t>, </a:t>
            </a:r>
            <a:r>
              <a:rPr lang="en-US" dirty="0" err="1"/>
              <a:t>como</a:t>
            </a:r>
            <a:r>
              <a:rPr lang="en-US" dirty="0"/>
              <a:t> a </a:t>
            </a:r>
            <a:r>
              <a:rPr lang="en-US" dirty="0" err="1"/>
              <a:t>Binance</a:t>
            </a:r>
            <a:r>
              <a:rPr lang="en-US" dirty="0"/>
              <a:t>, </a:t>
            </a:r>
            <a:r>
              <a:rPr lang="en-US" dirty="0" err="1"/>
              <a:t>distribuíram</a:t>
            </a:r>
            <a:r>
              <a:rPr lang="en-US" dirty="0"/>
              <a:t> o </a:t>
            </a:r>
            <a:r>
              <a:rPr lang="en-US" dirty="0" err="1"/>
              <a:t>próprio</a:t>
            </a:r>
            <a:r>
              <a:rPr lang="en-US" dirty="0"/>
              <a:t> token de </a:t>
            </a:r>
            <a:r>
              <a:rPr lang="en-US" dirty="0" err="1"/>
              <a:t>utilidade</a:t>
            </a:r>
            <a:r>
              <a:rPr lang="en-US" dirty="0"/>
              <a:t> </a:t>
            </a:r>
            <a:r>
              <a:rPr lang="en-US" dirty="0" err="1"/>
              <a:t>chamado</a:t>
            </a:r>
            <a:r>
              <a:rPr lang="en-US" dirty="0"/>
              <a:t> BNB. </a:t>
            </a:r>
            <a:r>
              <a:rPr lang="en-US" dirty="0" err="1"/>
              <a:t>Ele</a:t>
            </a:r>
            <a:r>
              <a:rPr lang="en-US" dirty="0"/>
              <a:t> </a:t>
            </a:r>
            <a:r>
              <a:rPr lang="en-US" dirty="0" err="1"/>
              <a:t>atua</a:t>
            </a:r>
            <a:r>
              <a:rPr lang="en-US" dirty="0"/>
              <a:t> </a:t>
            </a:r>
            <a:r>
              <a:rPr lang="en-US" dirty="0" err="1"/>
              <a:t>principalmente</a:t>
            </a:r>
            <a:r>
              <a:rPr lang="en-US" dirty="0"/>
              <a:t> </a:t>
            </a:r>
            <a:r>
              <a:rPr lang="en-US" dirty="0" err="1"/>
              <a:t>como</a:t>
            </a:r>
            <a:r>
              <a:rPr lang="en-US" dirty="0"/>
              <a:t> um token de </a:t>
            </a:r>
            <a:r>
              <a:rPr lang="en-US" dirty="0" err="1"/>
              <a:t>desconto</a:t>
            </a:r>
            <a:r>
              <a:rPr lang="en-US" dirty="0"/>
              <a:t> </a:t>
            </a:r>
            <a:r>
              <a:rPr lang="en-US" dirty="0" err="1"/>
              <a:t>para</a:t>
            </a:r>
            <a:r>
              <a:rPr lang="en-US" dirty="0"/>
              <a:t> </a:t>
            </a:r>
            <a:r>
              <a:rPr lang="en-US" dirty="0" err="1"/>
              <a:t>pagar</a:t>
            </a:r>
            <a:r>
              <a:rPr lang="en-US" dirty="0"/>
              <a:t> </a:t>
            </a:r>
            <a:r>
              <a:rPr lang="en-US" dirty="0" err="1"/>
              <a:t>taxas</a:t>
            </a:r>
            <a:r>
              <a:rPr lang="en-US" dirty="0"/>
              <a:t> de </a:t>
            </a:r>
            <a:r>
              <a:rPr lang="en-US" dirty="0" err="1"/>
              <a:t>negociação</a:t>
            </a:r>
            <a:r>
              <a:rPr lang="en-US" dirty="0"/>
              <a:t> </a:t>
            </a:r>
            <a:r>
              <a:rPr lang="en-US" dirty="0" err="1"/>
              <a:t>na</a:t>
            </a:r>
            <a:r>
              <a:rPr lang="en-US" dirty="0"/>
              <a:t> </a:t>
            </a:r>
            <a:r>
              <a:rPr lang="en-US" dirty="0" err="1"/>
              <a:t>bolsa</a:t>
            </a:r>
            <a:r>
              <a:rPr lang="en-US" dirty="0"/>
              <a:t> </a:t>
            </a:r>
            <a:r>
              <a:rPr lang="en-US" dirty="0" err="1"/>
              <a:t>Binance</a:t>
            </a:r>
            <a:r>
              <a:rPr lang="en-US" dirty="0"/>
              <a:t> e </a:t>
            </a:r>
            <a:r>
              <a:rPr lang="en-US" dirty="0" err="1"/>
              <a:t>para</a:t>
            </a:r>
            <a:r>
              <a:rPr lang="en-US" dirty="0"/>
              <a:t> </a:t>
            </a:r>
            <a:r>
              <a:rPr lang="en-US" dirty="0" err="1"/>
              <a:t>pagar</a:t>
            </a:r>
            <a:r>
              <a:rPr lang="en-US" dirty="0"/>
              <a:t> </a:t>
            </a:r>
            <a:r>
              <a:rPr lang="en-US" dirty="0" err="1"/>
              <a:t>por</a:t>
            </a:r>
            <a:r>
              <a:rPr lang="en-US" dirty="0"/>
              <a:t> bens e </a:t>
            </a:r>
            <a:r>
              <a:rPr lang="en-US" dirty="0" err="1"/>
              <a:t>serviços</a:t>
            </a:r>
            <a:r>
              <a:rPr lang="en-US" dirty="0"/>
              <a:t>. </a:t>
            </a:r>
            <a:r>
              <a:rPr lang="en-US" dirty="0" err="1"/>
              <a:t>Incentivos</a:t>
            </a:r>
            <a:r>
              <a:rPr lang="en-US" dirty="0"/>
              <a:t> </a:t>
            </a:r>
            <a:r>
              <a:rPr lang="en-US" dirty="0" err="1"/>
              <a:t>semelhantes</a:t>
            </a:r>
            <a:r>
              <a:rPr lang="en-US" dirty="0"/>
              <a:t> </a:t>
            </a:r>
            <a:r>
              <a:rPr lang="en-US" dirty="0" err="1"/>
              <a:t>baseados</a:t>
            </a:r>
            <a:r>
              <a:rPr lang="en-US" dirty="0"/>
              <a:t> </a:t>
            </a:r>
            <a:r>
              <a:rPr lang="en-US" dirty="0" err="1"/>
              <a:t>em</a:t>
            </a:r>
            <a:r>
              <a:rPr lang="en-US" dirty="0"/>
              <a:t> </a:t>
            </a:r>
            <a:r>
              <a:rPr lang="en-US" dirty="0" err="1"/>
              <a:t>fidelidade</a:t>
            </a:r>
            <a:r>
              <a:rPr lang="en-US" dirty="0"/>
              <a:t>, </a:t>
            </a:r>
            <a:r>
              <a:rPr lang="en-US" dirty="0" err="1"/>
              <a:t>os</a:t>
            </a:r>
            <a:r>
              <a:rPr lang="en-US" dirty="0"/>
              <a:t> </a:t>
            </a:r>
            <a:r>
              <a:rPr lang="en-US" dirty="0" err="1"/>
              <a:t>chamados</a:t>
            </a:r>
            <a:r>
              <a:rPr lang="en-US" dirty="0"/>
              <a:t> IEOs (Initial Exchange Offers), </a:t>
            </a:r>
            <a:r>
              <a:rPr lang="en-US" dirty="0" err="1"/>
              <a:t>foram</a:t>
            </a:r>
            <a:r>
              <a:rPr lang="en-US" dirty="0"/>
              <a:t> </a:t>
            </a:r>
            <a:r>
              <a:rPr lang="en-US" dirty="0" err="1"/>
              <a:t>introduzidos</a:t>
            </a:r>
            <a:r>
              <a:rPr lang="en-US" dirty="0"/>
              <a:t> </a:t>
            </a:r>
            <a:r>
              <a:rPr lang="en-US" dirty="0" err="1"/>
              <a:t>por</a:t>
            </a:r>
            <a:r>
              <a:rPr lang="en-US" dirty="0"/>
              <a:t> </a:t>
            </a:r>
            <a:r>
              <a:rPr lang="en-US" dirty="0" err="1"/>
              <a:t>projetos</a:t>
            </a:r>
            <a:r>
              <a:rPr lang="en-US" dirty="0"/>
              <a:t> </a:t>
            </a:r>
            <a:r>
              <a:rPr lang="en-US" dirty="0" err="1"/>
              <a:t>para</a:t>
            </a:r>
            <a:r>
              <a:rPr lang="en-US" dirty="0"/>
              <a:t> </a:t>
            </a:r>
            <a:r>
              <a:rPr lang="en-US" dirty="0" err="1"/>
              <a:t>tentar</a:t>
            </a:r>
            <a:r>
              <a:rPr lang="en-US" dirty="0"/>
              <a:t> </a:t>
            </a:r>
            <a:r>
              <a:rPr lang="en-US" dirty="0" err="1"/>
              <a:t>ganhar</a:t>
            </a:r>
            <a:r>
              <a:rPr lang="en-US" dirty="0"/>
              <a:t> e </a:t>
            </a:r>
            <a:r>
              <a:rPr lang="en-US" dirty="0" err="1"/>
              <a:t>reter</a:t>
            </a:r>
            <a:r>
              <a:rPr lang="en-US" dirty="0"/>
              <a:t> </a:t>
            </a:r>
            <a:r>
              <a:rPr lang="en-US" dirty="0" err="1"/>
              <a:t>clientes</a:t>
            </a:r>
            <a:r>
              <a:rPr lang="en-US" dirty="0"/>
              <a:t>. </a:t>
            </a:r>
            <a:r>
              <a:rPr lang="en-US" dirty="0" err="1"/>
              <a:t>Eles</a:t>
            </a:r>
            <a:r>
              <a:rPr lang="en-US" dirty="0"/>
              <a:t> </a:t>
            </a:r>
            <a:r>
              <a:rPr lang="en-US" dirty="0" err="1"/>
              <a:t>tiveram</a:t>
            </a:r>
            <a:r>
              <a:rPr lang="en-US" dirty="0"/>
              <a:t> </a:t>
            </a:r>
            <a:r>
              <a:rPr lang="en-US" dirty="0" err="1"/>
              <a:t>precedência</a:t>
            </a:r>
            <a:r>
              <a:rPr lang="en-US" dirty="0"/>
              <a:t> </a:t>
            </a:r>
            <a:r>
              <a:rPr lang="en-US" dirty="0" err="1"/>
              <a:t>sobre</a:t>
            </a:r>
            <a:r>
              <a:rPr lang="en-US" dirty="0"/>
              <a:t> </a:t>
            </a:r>
            <a:r>
              <a:rPr lang="en-US" dirty="0" err="1"/>
              <a:t>os</a:t>
            </a:r>
            <a:r>
              <a:rPr lang="en-US" dirty="0"/>
              <a:t> </a:t>
            </a:r>
            <a:r>
              <a:rPr lang="en-US" dirty="0" err="1"/>
              <a:t>lançamentos</a:t>
            </a:r>
            <a:r>
              <a:rPr lang="en-US" dirty="0"/>
              <a:t> da ICO de </a:t>
            </a:r>
            <a:r>
              <a:rPr lang="en-US" dirty="0" err="1"/>
              <a:t>anos</a:t>
            </a:r>
            <a:r>
              <a:rPr lang="en-US" dirty="0"/>
              <a:t> </a:t>
            </a:r>
            <a:r>
              <a:rPr lang="en-US" dirty="0" err="1"/>
              <a:t>anteriores</a:t>
            </a:r>
            <a:r>
              <a:rPr lang="en-US" dirty="0"/>
              <a:t>. </a:t>
            </a:r>
            <a:r>
              <a:rPr lang="en-US" dirty="0" err="1"/>
              <a:t>Por</a:t>
            </a:r>
            <a:r>
              <a:rPr lang="en-US" dirty="0"/>
              <a:t> </a:t>
            </a:r>
            <a:r>
              <a:rPr lang="en-US" dirty="0" err="1"/>
              <a:t>meio</a:t>
            </a:r>
            <a:r>
              <a:rPr lang="en-US" dirty="0"/>
              <a:t> de IEOs, </a:t>
            </a:r>
            <a:r>
              <a:rPr lang="en-US" dirty="0" err="1"/>
              <a:t>projetos</a:t>
            </a:r>
            <a:r>
              <a:rPr lang="en-US" dirty="0"/>
              <a:t> </a:t>
            </a:r>
            <a:r>
              <a:rPr lang="en-US" dirty="0" err="1"/>
              <a:t>bem-sucedidos</a:t>
            </a:r>
            <a:r>
              <a:rPr lang="en-US" dirty="0"/>
              <a:t> </a:t>
            </a:r>
            <a:r>
              <a:rPr lang="en-US" dirty="0" err="1"/>
              <a:t>receberam</a:t>
            </a:r>
            <a:r>
              <a:rPr lang="en-US" dirty="0"/>
              <a:t> </a:t>
            </a:r>
            <a:r>
              <a:rPr lang="en-US" dirty="0" err="1"/>
              <a:t>disponibilidade</a:t>
            </a:r>
            <a:r>
              <a:rPr lang="en-US" dirty="0"/>
              <a:t> </a:t>
            </a:r>
            <a:r>
              <a:rPr lang="en-US" dirty="0" err="1"/>
              <a:t>instantânea</a:t>
            </a:r>
            <a:r>
              <a:rPr lang="en-US" dirty="0"/>
              <a:t> </a:t>
            </a:r>
            <a:r>
              <a:rPr lang="en-US" dirty="0" err="1"/>
              <a:t>numa</a:t>
            </a:r>
            <a:r>
              <a:rPr lang="en-US" dirty="0"/>
              <a:t> </a:t>
            </a:r>
            <a:r>
              <a:rPr lang="en-US" dirty="0" err="1"/>
              <a:t>grande</a:t>
            </a:r>
            <a:r>
              <a:rPr lang="en-US" dirty="0"/>
              <a:t> </a:t>
            </a:r>
            <a:r>
              <a:rPr lang="en-US" dirty="0" err="1"/>
              <a:t>bolsa</a:t>
            </a:r>
            <a:r>
              <a:rPr lang="en-US" dirty="0"/>
              <a:t> </a:t>
            </a:r>
            <a:r>
              <a:rPr lang="en-US" dirty="0" err="1"/>
              <a:t>desde</a:t>
            </a:r>
            <a:r>
              <a:rPr lang="en-US" dirty="0"/>
              <a:t> o </a:t>
            </a:r>
            <a:r>
              <a:rPr lang="en-US" dirty="0" err="1"/>
              <a:t>primeiro</a:t>
            </a:r>
            <a:r>
              <a:rPr lang="en-US" dirty="0"/>
              <a:t> </a:t>
            </a:r>
            <a:r>
              <a:rPr lang="en-US" dirty="0" err="1"/>
              <a:t>dia</a:t>
            </a:r>
            <a:r>
              <a:rPr lang="en-US" dirty="0"/>
              <a:t>, a </a:t>
            </a:r>
            <a:r>
              <a:rPr lang="en-US" dirty="0" err="1"/>
              <a:t>bolsa</a:t>
            </a:r>
            <a:r>
              <a:rPr lang="en-US" dirty="0"/>
              <a:t> </a:t>
            </a:r>
            <a:r>
              <a:rPr lang="en-US" dirty="0" err="1"/>
              <a:t>foi</a:t>
            </a:r>
            <a:r>
              <a:rPr lang="en-US" dirty="0"/>
              <a:t> </a:t>
            </a:r>
            <a:r>
              <a:rPr lang="en-US" dirty="0" err="1"/>
              <a:t>capaz</a:t>
            </a:r>
            <a:r>
              <a:rPr lang="en-US" dirty="0"/>
              <a:t> de </a:t>
            </a:r>
            <a:r>
              <a:rPr lang="en-US" dirty="0" err="1"/>
              <a:t>determinar</a:t>
            </a:r>
            <a:r>
              <a:rPr lang="en-US" dirty="0"/>
              <a:t> as </a:t>
            </a:r>
            <a:r>
              <a:rPr lang="en-US" dirty="0" err="1"/>
              <a:t>futuras</a:t>
            </a:r>
            <a:r>
              <a:rPr lang="en-US" dirty="0"/>
              <a:t> </a:t>
            </a:r>
            <a:r>
              <a:rPr lang="en-US" dirty="0" err="1"/>
              <a:t>taxas</a:t>
            </a:r>
            <a:r>
              <a:rPr lang="en-US" dirty="0"/>
              <a:t> de </a:t>
            </a:r>
            <a:r>
              <a:rPr lang="en-US" dirty="0" err="1"/>
              <a:t>câmbio</a:t>
            </a:r>
            <a:r>
              <a:rPr lang="en-US" dirty="0"/>
              <a:t> </a:t>
            </a:r>
            <a:r>
              <a:rPr lang="en-US" dirty="0" err="1"/>
              <a:t>imediatamente</a:t>
            </a:r>
            <a:r>
              <a:rPr lang="en-US" dirty="0"/>
              <a:t> e </a:t>
            </a:r>
            <a:r>
              <a:rPr lang="en-US" dirty="0" err="1"/>
              <a:t>também</a:t>
            </a:r>
            <a:r>
              <a:rPr lang="en-US" dirty="0"/>
              <a:t> </a:t>
            </a:r>
            <a:r>
              <a:rPr lang="en-US" dirty="0" err="1"/>
              <a:t>beneficiou</a:t>
            </a:r>
            <a:r>
              <a:rPr lang="en-US" dirty="0"/>
              <a:t>-se do </a:t>
            </a:r>
            <a:r>
              <a:rPr lang="en-US" dirty="0" err="1"/>
              <a:t>aumento</a:t>
            </a:r>
            <a:r>
              <a:rPr lang="en-US" dirty="0"/>
              <a:t> do IEO </a:t>
            </a:r>
            <a:r>
              <a:rPr lang="en-US" dirty="0" err="1"/>
              <a:t>sendo</a:t>
            </a:r>
            <a:r>
              <a:rPr lang="en-US" dirty="0"/>
              <a:t> </a:t>
            </a:r>
            <a:r>
              <a:rPr lang="en-US" dirty="0" err="1"/>
              <a:t>denominado</a:t>
            </a:r>
            <a:r>
              <a:rPr lang="en-US" dirty="0"/>
              <a:t> o </a:t>
            </a:r>
            <a:r>
              <a:rPr lang="en-US" dirty="0" err="1"/>
              <a:t>seu</a:t>
            </a:r>
            <a:r>
              <a:rPr lang="en-US" dirty="0"/>
              <a:t> </a:t>
            </a:r>
            <a:r>
              <a:rPr lang="en-US" dirty="0" err="1"/>
              <a:t>próprio</a:t>
            </a:r>
            <a:r>
              <a:rPr lang="en-US" dirty="0"/>
              <a:t> token de </a:t>
            </a:r>
            <a:r>
              <a:rPr lang="en-US" dirty="0" err="1"/>
              <a:t>troca</a:t>
            </a:r>
            <a:r>
              <a:rPr lang="en-US" dirty="0"/>
              <a:t>. As </a:t>
            </a:r>
            <a:r>
              <a:rPr lang="en-US" dirty="0" err="1"/>
              <a:t>trocas</a:t>
            </a:r>
            <a:r>
              <a:rPr lang="en-US" dirty="0"/>
              <a:t> de </a:t>
            </a:r>
            <a:r>
              <a:rPr lang="en-US" dirty="0" err="1"/>
              <a:t>criptomoedas</a:t>
            </a:r>
            <a:r>
              <a:rPr lang="en-US" dirty="0"/>
              <a:t> </a:t>
            </a:r>
            <a:r>
              <a:rPr lang="en-US" dirty="0" err="1"/>
              <a:t>oferecem</a:t>
            </a:r>
            <a:r>
              <a:rPr lang="en-US" dirty="0"/>
              <a:t> </a:t>
            </a:r>
            <a:r>
              <a:rPr lang="en-US" dirty="0" err="1"/>
              <a:t>altcoins</a:t>
            </a:r>
            <a:r>
              <a:rPr lang="en-US" dirty="0"/>
              <a:t> </a:t>
            </a:r>
            <a:r>
              <a:rPr lang="en-US" dirty="0" err="1"/>
              <a:t>na</a:t>
            </a:r>
            <a:r>
              <a:rPr lang="en-US" dirty="0"/>
              <a:t> </a:t>
            </a:r>
            <a:r>
              <a:rPr lang="en-US" dirty="0" err="1"/>
              <a:t>sua</a:t>
            </a:r>
            <a:r>
              <a:rPr lang="en-US" dirty="0"/>
              <a:t> </a:t>
            </a:r>
            <a:r>
              <a:rPr lang="en-US" dirty="0" err="1"/>
              <a:t>oferta</a:t>
            </a:r>
            <a:r>
              <a:rPr lang="en-US" dirty="0"/>
              <a:t> e </a:t>
            </a:r>
            <a:r>
              <a:rPr lang="en-US" dirty="0" err="1"/>
              <a:t>algumas</a:t>
            </a:r>
            <a:r>
              <a:rPr lang="en-US" dirty="0"/>
              <a:t> </a:t>
            </a:r>
            <a:r>
              <a:rPr lang="en-US" dirty="0" err="1"/>
              <a:t>oferecem</a:t>
            </a:r>
            <a:r>
              <a:rPr lang="en-US" dirty="0"/>
              <a:t> </a:t>
            </a:r>
            <a:r>
              <a:rPr lang="en-US" dirty="0" err="1"/>
              <a:t>recursos</a:t>
            </a:r>
            <a:r>
              <a:rPr lang="en-US" dirty="0"/>
              <a:t> NFT </a:t>
            </a:r>
            <a:r>
              <a:rPr lang="en-US" dirty="0" err="1"/>
              <a:t>ou</a:t>
            </a:r>
            <a:r>
              <a:rPr lang="en-US" dirty="0"/>
              <a:t> </a:t>
            </a:r>
            <a:r>
              <a:rPr lang="en-US" dirty="0" err="1"/>
              <a:t>aplicativos</a:t>
            </a:r>
            <a:r>
              <a:rPr lang="en-US" dirty="0"/>
              <a:t> de </a:t>
            </a:r>
            <a:r>
              <a:rPr lang="en-US" dirty="0" err="1"/>
              <a:t>carteira</a:t>
            </a:r>
            <a:r>
              <a:rPr lang="en-US" dirty="0"/>
              <a:t> </a:t>
            </a:r>
            <a:r>
              <a:rPr lang="en-US" dirty="0" err="1"/>
              <a:t>separados</a:t>
            </a:r>
            <a:r>
              <a:rPr lang="en-US" dirty="0"/>
              <a:t>. </a:t>
            </a:r>
            <a:r>
              <a:rPr lang="en-US" dirty="0" err="1"/>
              <a:t>Exemplarmente</a:t>
            </a:r>
            <a:r>
              <a:rPr lang="en-US" dirty="0"/>
              <a:t>, a </a:t>
            </a:r>
            <a:r>
              <a:rPr lang="en-US" dirty="0" err="1"/>
              <a:t>Coinbase</a:t>
            </a:r>
            <a:r>
              <a:rPr lang="en-US" dirty="0"/>
              <a:t> </a:t>
            </a:r>
            <a:r>
              <a:rPr lang="en-US" dirty="0" err="1"/>
              <a:t>adicionou</a:t>
            </a:r>
            <a:r>
              <a:rPr lang="en-US" dirty="0"/>
              <a:t> </a:t>
            </a:r>
            <a:r>
              <a:rPr lang="en-US" dirty="0" err="1"/>
              <a:t>várias</a:t>
            </a:r>
            <a:r>
              <a:rPr lang="en-US" dirty="0"/>
              <a:t> </a:t>
            </a:r>
            <a:r>
              <a:rPr lang="en-US" dirty="0" err="1"/>
              <a:t>altcoins</a:t>
            </a:r>
            <a:r>
              <a:rPr lang="en-US" dirty="0"/>
              <a:t> </a:t>
            </a:r>
            <a:r>
              <a:rPr lang="en-US" dirty="0" err="1"/>
              <a:t>à</a:t>
            </a:r>
            <a:r>
              <a:rPr lang="en-US" dirty="0"/>
              <a:t> </a:t>
            </a:r>
            <a:r>
              <a:rPr lang="en-US" dirty="0" err="1"/>
              <a:t>sua</a:t>
            </a:r>
            <a:r>
              <a:rPr lang="en-US" dirty="0"/>
              <a:t> </a:t>
            </a:r>
            <a:r>
              <a:rPr lang="en-US" dirty="0" err="1"/>
              <a:t>oferta</a:t>
            </a:r>
            <a:r>
              <a:rPr lang="en-US" dirty="0"/>
              <a:t> de 2017, e </a:t>
            </a:r>
            <a:r>
              <a:rPr lang="en-US" dirty="0" err="1"/>
              <a:t>outras</a:t>
            </a:r>
            <a:r>
              <a:rPr lang="en-US" dirty="0"/>
              <a:t> </a:t>
            </a:r>
            <a:r>
              <a:rPr lang="en-US" dirty="0" err="1"/>
              <a:t>trocas</a:t>
            </a:r>
            <a:r>
              <a:rPr lang="en-US" dirty="0"/>
              <a:t> </a:t>
            </a:r>
            <a:r>
              <a:rPr lang="en-US" dirty="0" err="1"/>
              <a:t>como</a:t>
            </a:r>
            <a:r>
              <a:rPr lang="en-US" dirty="0"/>
              <a:t> </a:t>
            </a:r>
            <a:r>
              <a:rPr lang="en-US" dirty="0" err="1"/>
              <a:t>Huobi</a:t>
            </a:r>
            <a:r>
              <a:rPr lang="en-US" dirty="0"/>
              <a:t> e </a:t>
            </a:r>
            <a:r>
              <a:rPr lang="en-US" dirty="0" err="1"/>
              <a:t>Bitfinex</a:t>
            </a:r>
            <a:r>
              <a:rPr lang="en-US" dirty="0"/>
              <a:t> </a:t>
            </a:r>
            <a:r>
              <a:rPr lang="en-US" dirty="0" err="1"/>
              <a:t>seguiram</a:t>
            </a:r>
            <a:r>
              <a:rPr lang="en-US" dirty="0"/>
              <a:t> </a:t>
            </a:r>
            <a:r>
              <a:rPr lang="en-US" dirty="0" err="1"/>
              <a:t>desde</a:t>
            </a:r>
            <a:r>
              <a:rPr lang="en-US" dirty="0"/>
              <a:t> </a:t>
            </a:r>
            <a:r>
              <a:rPr lang="en-US" dirty="0" err="1"/>
              <a:t>então</a:t>
            </a:r>
            <a:r>
              <a:rPr lang="en-US" dirty="0"/>
              <a:t>. A </a:t>
            </a:r>
            <a:r>
              <a:rPr lang="en-US" dirty="0" err="1"/>
              <a:t>recente</a:t>
            </a:r>
            <a:r>
              <a:rPr lang="en-US" dirty="0"/>
              <a:t> </a:t>
            </a:r>
            <a:r>
              <a:rPr lang="en-US" dirty="0" err="1"/>
              <a:t>crise</a:t>
            </a:r>
            <a:r>
              <a:rPr lang="en-US" dirty="0"/>
              <a:t> </a:t>
            </a:r>
            <a:r>
              <a:rPr lang="en-US" dirty="0" err="1"/>
              <a:t>relacionada</a:t>
            </a:r>
            <a:r>
              <a:rPr lang="en-US" dirty="0"/>
              <a:t> </a:t>
            </a:r>
            <a:r>
              <a:rPr lang="en-US" dirty="0" err="1"/>
              <a:t>às</a:t>
            </a:r>
            <a:r>
              <a:rPr lang="en-US" dirty="0"/>
              <a:t> exchanges de </a:t>
            </a:r>
            <a:r>
              <a:rPr lang="en-US" dirty="0" err="1"/>
              <a:t>criptomoedas</a:t>
            </a:r>
            <a:r>
              <a:rPr lang="en-US" dirty="0"/>
              <a:t> e a </a:t>
            </a:r>
            <a:r>
              <a:rPr lang="en-US" dirty="0" err="1"/>
              <a:t>subsequente</a:t>
            </a:r>
            <a:r>
              <a:rPr lang="en-US" dirty="0"/>
              <a:t> </a:t>
            </a:r>
            <a:r>
              <a:rPr lang="en-US" dirty="0" err="1"/>
              <a:t>falência</a:t>
            </a:r>
            <a:r>
              <a:rPr lang="en-US" dirty="0"/>
              <a:t> da FTX </a:t>
            </a:r>
            <a:r>
              <a:rPr lang="en-US" dirty="0" err="1"/>
              <a:t>como</a:t>
            </a:r>
            <a:r>
              <a:rPr lang="en-US" dirty="0"/>
              <a:t> </a:t>
            </a:r>
            <a:r>
              <a:rPr lang="en-US" dirty="0" err="1"/>
              <a:t>uma</a:t>
            </a:r>
            <a:r>
              <a:rPr lang="en-US" dirty="0"/>
              <a:t> das </a:t>
            </a:r>
            <a:r>
              <a:rPr lang="en-US" dirty="0" err="1"/>
              <a:t>maiores</a:t>
            </a:r>
            <a:r>
              <a:rPr lang="en-US" dirty="0"/>
              <a:t> exchanges de </a:t>
            </a:r>
            <a:r>
              <a:rPr lang="en-US" dirty="0" err="1"/>
              <a:t>criptomoedas</a:t>
            </a:r>
            <a:r>
              <a:rPr lang="en-US" dirty="0"/>
              <a:t> </a:t>
            </a:r>
            <a:r>
              <a:rPr lang="en-US" dirty="0" err="1"/>
              <a:t>está</a:t>
            </a:r>
            <a:r>
              <a:rPr lang="en-US" dirty="0"/>
              <a:t> a </a:t>
            </a:r>
            <a:r>
              <a:rPr lang="en-US" dirty="0" err="1"/>
              <a:t>afetar</a:t>
            </a:r>
            <a:r>
              <a:rPr lang="en-US" dirty="0"/>
              <a:t> </a:t>
            </a:r>
            <a:r>
              <a:rPr lang="en-US" dirty="0" err="1"/>
              <a:t>todo</a:t>
            </a:r>
            <a:r>
              <a:rPr lang="en-US" dirty="0"/>
              <a:t> o </a:t>
            </a:r>
            <a:r>
              <a:rPr lang="en-US" dirty="0" err="1"/>
              <a:t>mercado</a:t>
            </a:r>
            <a:r>
              <a:rPr lang="en-US" dirty="0"/>
              <a:t> de exchanges de </a:t>
            </a:r>
            <a:r>
              <a:rPr lang="en-US" dirty="0" err="1"/>
              <a:t>criptomoedas</a:t>
            </a:r>
            <a:r>
              <a:rPr lang="en-US" dirty="0"/>
              <a:t> e a </a:t>
            </a:r>
            <a:r>
              <a:rPr lang="en-US" dirty="0" err="1"/>
              <a:t>proteção</a:t>
            </a:r>
            <a:r>
              <a:rPr lang="en-US" dirty="0"/>
              <a:t> do </a:t>
            </a:r>
            <a:r>
              <a:rPr lang="en-US" dirty="0" err="1"/>
              <a:t>consumidor</a:t>
            </a:r>
            <a:r>
              <a:rPr lang="en-US" dirty="0"/>
              <a:t> nesses </a:t>
            </a:r>
            <a:r>
              <a:rPr lang="en-US" dirty="0" err="1"/>
              <a:t>casos</a:t>
            </a:r>
            <a:r>
              <a:rPr lang="en-US" dirty="0"/>
              <a:t>. No </a:t>
            </a:r>
            <a:r>
              <a:rPr lang="en-US" dirty="0" err="1"/>
              <a:t>início</a:t>
            </a:r>
            <a:r>
              <a:rPr lang="en-US" dirty="0"/>
              <a:t> de 2023, a </a:t>
            </a:r>
            <a:r>
              <a:rPr lang="en-US" dirty="0" err="1"/>
              <a:t>liquidação</a:t>
            </a:r>
            <a:r>
              <a:rPr lang="en-US" dirty="0"/>
              <a:t> da </a:t>
            </a:r>
            <a:r>
              <a:rPr lang="en-US" dirty="0" err="1"/>
              <a:t>bolsa</a:t>
            </a:r>
            <a:r>
              <a:rPr lang="en-US" dirty="0"/>
              <a:t> de </a:t>
            </a:r>
            <a:r>
              <a:rPr lang="en-US" dirty="0" err="1"/>
              <a:t>criptomoedas</a:t>
            </a:r>
            <a:r>
              <a:rPr lang="en-US" dirty="0"/>
              <a:t> FTX com </a:t>
            </a:r>
            <a:r>
              <a:rPr lang="en-US" dirty="0" err="1"/>
              <a:t>sede</a:t>
            </a:r>
            <a:r>
              <a:rPr lang="en-US" dirty="0"/>
              <a:t> </a:t>
            </a:r>
            <a:r>
              <a:rPr lang="en-US" dirty="0" err="1"/>
              <a:t>nas</a:t>
            </a:r>
            <a:r>
              <a:rPr lang="en-US" dirty="0"/>
              <a:t> Bahamas </a:t>
            </a:r>
            <a:r>
              <a:rPr lang="en-US" dirty="0" err="1"/>
              <a:t>ainda</a:t>
            </a:r>
            <a:r>
              <a:rPr lang="en-US" dirty="0"/>
              <a:t> </a:t>
            </a:r>
            <a:r>
              <a:rPr lang="en-US" dirty="0" err="1"/>
              <a:t>está</a:t>
            </a:r>
            <a:r>
              <a:rPr lang="en-US" dirty="0"/>
              <a:t> </a:t>
            </a:r>
            <a:r>
              <a:rPr lang="en-US" dirty="0" err="1"/>
              <a:t>em</a:t>
            </a:r>
            <a:r>
              <a:rPr lang="en-US" dirty="0"/>
              <a:t> </a:t>
            </a:r>
            <a:r>
              <a:rPr lang="en-US" dirty="0" err="1"/>
              <a:t>andamento</a:t>
            </a:r>
            <a:r>
              <a:rPr lang="en-US" dirty="0"/>
              <a:t>. O </a:t>
            </a:r>
            <a:r>
              <a:rPr lang="en-US" dirty="0" err="1"/>
              <a:t>colapso</a:t>
            </a:r>
            <a:r>
              <a:rPr lang="en-US" dirty="0"/>
              <a:t> da FTX </a:t>
            </a:r>
            <a:r>
              <a:rPr lang="en-US" dirty="0" err="1"/>
              <a:t>foi</a:t>
            </a:r>
            <a:r>
              <a:rPr lang="en-US" dirty="0"/>
              <a:t> </a:t>
            </a:r>
            <a:r>
              <a:rPr lang="en-US" dirty="0" err="1"/>
              <a:t>causado</a:t>
            </a:r>
            <a:r>
              <a:rPr lang="en-US" dirty="0"/>
              <a:t> </a:t>
            </a:r>
            <a:r>
              <a:rPr lang="en-US" dirty="0" err="1"/>
              <a:t>por</a:t>
            </a:r>
            <a:r>
              <a:rPr lang="en-US" dirty="0"/>
              <a:t> </a:t>
            </a:r>
            <a:r>
              <a:rPr lang="en-US" dirty="0" err="1"/>
              <a:t>uma</a:t>
            </a:r>
            <a:r>
              <a:rPr lang="en-US" dirty="0"/>
              <a:t> </a:t>
            </a:r>
            <a:r>
              <a:rPr lang="en-US" dirty="0" err="1"/>
              <a:t>crise</a:t>
            </a:r>
            <a:r>
              <a:rPr lang="en-US" dirty="0"/>
              <a:t> de </a:t>
            </a:r>
            <a:r>
              <a:rPr lang="en-US" dirty="0" err="1"/>
              <a:t>liquidez</a:t>
            </a:r>
            <a:r>
              <a:rPr lang="en-US" dirty="0"/>
              <a:t> do token da </a:t>
            </a:r>
            <a:r>
              <a:rPr lang="en-US" dirty="0" err="1"/>
              <a:t>empresa</a:t>
            </a:r>
            <a:r>
              <a:rPr lang="en-US" dirty="0"/>
              <a:t> (FTT) e </a:t>
            </a:r>
            <a:r>
              <a:rPr lang="en-US" dirty="0" err="1"/>
              <a:t>uso</a:t>
            </a:r>
            <a:r>
              <a:rPr lang="en-US" dirty="0"/>
              <a:t> </a:t>
            </a:r>
            <a:r>
              <a:rPr lang="en-US" dirty="0" err="1"/>
              <a:t>ilegal</a:t>
            </a:r>
            <a:r>
              <a:rPr lang="en-US" dirty="0"/>
              <a:t> de </a:t>
            </a:r>
            <a:r>
              <a:rPr lang="en-US" dirty="0" err="1"/>
              <a:t>fundos</a:t>
            </a:r>
            <a:r>
              <a:rPr lang="en-US" dirty="0"/>
              <a:t> de </a:t>
            </a:r>
            <a:r>
              <a:rPr lang="en-US" dirty="0" err="1"/>
              <a:t>clientes</a:t>
            </a:r>
            <a:r>
              <a:rPr lang="en-US" dirty="0"/>
              <a:t> </a:t>
            </a:r>
            <a:r>
              <a:rPr lang="en-US" dirty="0" err="1"/>
              <a:t>em</a:t>
            </a:r>
            <a:r>
              <a:rPr lang="en-US" dirty="0"/>
              <a:t> </a:t>
            </a:r>
            <a:r>
              <a:rPr lang="en-US" dirty="0" err="1"/>
              <a:t>segundo</a:t>
            </a:r>
            <a:r>
              <a:rPr lang="en-US" dirty="0"/>
              <a:t> </a:t>
            </a:r>
            <a:r>
              <a:rPr lang="en-US" dirty="0" err="1"/>
              <a:t>plano</a:t>
            </a:r>
            <a:r>
              <a:rPr lang="en-US" dirty="0"/>
              <a:t>. </a:t>
            </a:r>
            <a:r>
              <a:rPr lang="en-US" dirty="0" err="1"/>
              <a:t>Os</a:t>
            </a:r>
            <a:r>
              <a:rPr lang="en-US" dirty="0"/>
              <a:t> </a:t>
            </a:r>
            <a:r>
              <a:rPr lang="en-US" dirty="0" err="1"/>
              <a:t>efeitos</a:t>
            </a:r>
            <a:r>
              <a:rPr lang="en-US" dirty="0"/>
              <a:t> de </a:t>
            </a:r>
            <a:r>
              <a:rPr lang="en-US" dirty="0" err="1"/>
              <a:t>contágio</a:t>
            </a:r>
            <a:r>
              <a:rPr lang="en-US" dirty="0"/>
              <a:t> no </a:t>
            </a:r>
            <a:r>
              <a:rPr lang="en-US" dirty="0" err="1"/>
              <a:t>mundo</a:t>
            </a:r>
            <a:r>
              <a:rPr lang="en-US" dirty="0"/>
              <a:t> das </a:t>
            </a:r>
            <a:r>
              <a:rPr lang="en-US" dirty="0" err="1"/>
              <a:t>criptomoedas</a:t>
            </a:r>
            <a:r>
              <a:rPr lang="en-US" dirty="0"/>
              <a:t> e </a:t>
            </a:r>
            <a:r>
              <a:rPr lang="en-US" dirty="0" err="1"/>
              <a:t>especificamente</a:t>
            </a:r>
            <a:r>
              <a:rPr lang="en-US" dirty="0"/>
              <a:t> entre as exchanges </a:t>
            </a:r>
            <a:r>
              <a:rPr lang="en-US" dirty="0" err="1"/>
              <a:t>não</a:t>
            </a:r>
            <a:r>
              <a:rPr lang="en-US" dirty="0"/>
              <a:t> </a:t>
            </a:r>
            <a:r>
              <a:rPr lang="en-US" dirty="0" err="1"/>
              <a:t>podem</a:t>
            </a:r>
            <a:r>
              <a:rPr lang="en-US" dirty="0"/>
              <a:t> </a:t>
            </a:r>
            <a:r>
              <a:rPr lang="en-US" dirty="0" err="1"/>
              <a:t>ser</a:t>
            </a:r>
            <a:r>
              <a:rPr lang="en-US" dirty="0"/>
              <a:t> </a:t>
            </a:r>
            <a:r>
              <a:rPr lang="en-US" dirty="0" err="1"/>
              <a:t>negados</a:t>
            </a:r>
            <a:r>
              <a:rPr lang="en-US" dirty="0"/>
              <a:t> e </a:t>
            </a:r>
            <a:r>
              <a:rPr lang="en-US" dirty="0" err="1"/>
              <a:t>foram</a:t>
            </a:r>
            <a:r>
              <a:rPr lang="en-US" dirty="0"/>
              <a:t> </a:t>
            </a:r>
            <a:r>
              <a:rPr lang="en-US" dirty="0" err="1"/>
              <a:t>observados</a:t>
            </a:r>
            <a:r>
              <a:rPr lang="en-US" dirty="0"/>
              <a:t> </a:t>
            </a:r>
            <a:r>
              <a:rPr lang="en-US" dirty="0" err="1"/>
              <a:t>em</a:t>
            </a:r>
            <a:r>
              <a:rPr lang="en-US" dirty="0"/>
              <a:t> </a:t>
            </a:r>
            <a:r>
              <a:rPr lang="en-US" dirty="0" err="1"/>
              <a:t>diferentes</a:t>
            </a:r>
            <a:r>
              <a:rPr lang="en-US" dirty="0"/>
              <a:t> </a:t>
            </a:r>
            <a:r>
              <a:rPr lang="en-US" dirty="0" err="1"/>
              <a:t>mercados</a:t>
            </a:r>
            <a:r>
              <a:rPr lang="en-US" dirty="0"/>
              <a:t> de </a:t>
            </a:r>
            <a:r>
              <a:rPr lang="en-US" dirty="0" err="1"/>
              <a:t>baixa</a:t>
            </a:r>
            <a:r>
              <a:rPr lang="en-US" dirty="0"/>
              <a:t> e crises.</a:t>
            </a: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344960"/>
            <a:ext cx="3049154" cy="4643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rgbClr val="000000"/>
                </a:solidFill>
                <a:latin typeface="Calibri" panose="020F0502020204030204" pitchFamily="34" charset="0"/>
              </a:rPr>
              <a:t>A </a:t>
            </a:r>
            <a:r>
              <a:rPr lang="en-US" sz="1100" dirty="0" err="1">
                <a:solidFill>
                  <a:srgbClr val="000000"/>
                </a:solidFill>
                <a:latin typeface="Calibri" panose="020F0502020204030204" pitchFamily="34" charset="0"/>
              </a:rPr>
              <a:t>administração</a:t>
            </a:r>
            <a:r>
              <a:rPr lang="en-US" sz="1100" dirty="0">
                <a:solidFill>
                  <a:srgbClr val="000000"/>
                </a:solidFill>
                <a:latin typeface="Calibri" panose="020F0502020204030204" pitchFamily="34" charset="0"/>
              </a:rPr>
              <a:t> do Mt. </a:t>
            </a:r>
            <a:r>
              <a:rPr lang="en-US" sz="1100" dirty="0" err="1">
                <a:solidFill>
                  <a:srgbClr val="000000"/>
                </a:solidFill>
                <a:latin typeface="Calibri" panose="020F0502020204030204" pitchFamily="34" charset="0"/>
              </a:rPr>
              <a:t>Gox</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alegou</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não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ter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conhecimento</a:t>
            </a:r>
            <a:r>
              <a:rPr lang="en-US" sz="1100" dirty="0">
                <a:solidFill>
                  <a:srgbClr val="000000"/>
                </a:solidFill>
                <a:latin typeface="Calibri" panose="020F0502020204030204" pitchFamily="34" charset="0"/>
              </a:rPr>
              <a:t> dos </a:t>
            </a:r>
            <a:r>
              <a:rPr lang="en-US" sz="1100" dirty="0" err="1">
                <a:solidFill>
                  <a:srgbClr val="000000"/>
                </a:solidFill>
                <a:latin typeface="Calibri" panose="020F0502020204030204" pitchFamily="34" charset="0"/>
              </a:rPr>
              <a:t>fundos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perdidos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Karpelès</a:t>
            </a:r>
            <a:r>
              <a:rPr lang="en-US" sz="1100" dirty="0">
                <a:solidFill>
                  <a:srgbClr val="000000"/>
                </a:solidFill>
                <a:latin typeface="Calibri" panose="020F0502020204030204" pitchFamily="34" charset="0"/>
              </a:rPr>
              <a:t>, o </a:t>
            </a:r>
            <a:r>
              <a:rPr lang="en-US" sz="1100" dirty="0" err="1">
                <a:solidFill>
                  <a:srgbClr val="000000"/>
                </a:solidFill>
                <a:latin typeface="Calibri" panose="020F0502020204030204" pitchFamily="34" charset="0"/>
              </a:rPr>
              <a:t>sucessor</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McCaleb</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foi</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fato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acusado</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fraude</a:t>
            </a:r>
            <a:r>
              <a:rPr lang="en-US" sz="1100" dirty="0">
                <a:solidFill>
                  <a:srgbClr val="000000"/>
                </a:solidFill>
                <a:latin typeface="Calibri" panose="020F0502020204030204" pitchFamily="34" charset="0"/>
              </a:rPr>
              <a:t> e </a:t>
            </a:r>
            <a:r>
              <a:rPr lang="en-US" sz="1100" dirty="0" err="1">
                <a:solidFill>
                  <a:srgbClr val="000000"/>
                </a:solidFill>
                <a:latin typeface="Calibri" panose="020F0502020204030204" pitchFamily="34" charset="0"/>
              </a:rPr>
              <a:t>peculato</a:t>
            </a:r>
            <a:r>
              <a:rPr lang="en-US" sz="1100" dirty="0">
                <a:solidFill>
                  <a:srgbClr val="000000"/>
                </a:solidFill>
                <a:latin typeface="Calibri" panose="020F0502020204030204" pitchFamily="34" charset="0"/>
              </a:rPr>
              <a:t>, no </a:t>
            </a:r>
            <a:r>
              <a:rPr lang="en-US" sz="1100" dirty="0" err="1">
                <a:solidFill>
                  <a:srgbClr val="000000"/>
                </a:solidFill>
                <a:latin typeface="Calibri" panose="020F0502020204030204" pitchFamily="34" charset="0"/>
              </a:rPr>
              <a:t>entanto</a:t>
            </a:r>
            <a:r>
              <a:rPr lang="en-US" sz="1100" dirty="0">
                <a:solidFill>
                  <a:srgbClr val="000000"/>
                </a:solidFill>
                <a:latin typeface="Calibri" panose="020F0502020204030204" pitchFamily="34" charset="0"/>
              </a:rPr>
              <a:t>, as </a:t>
            </a:r>
            <a:r>
              <a:rPr lang="en-US" sz="1100" dirty="0" err="1">
                <a:solidFill>
                  <a:srgbClr val="000000"/>
                </a:solidFill>
                <a:latin typeface="Calibri" panose="020F0502020204030204" pitchFamily="34" charset="0"/>
              </a:rPr>
              <a:t>consequências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como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ações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judiciais</a:t>
            </a:r>
            <a:r>
              <a:rPr lang="en-US" sz="1100" dirty="0">
                <a:solidFill>
                  <a:srgbClr val="000000"/>
                </a:solidFill>
                <a:latin typeface="Calibri" panose="020F0502020204030204" pitchFamily="34" charset="0"/>
              </a:rPr>
              <a:t>) do hack </a:t>
            </a:r>
            <a:r>
              <a:rPr lang="en-US" sz="1100" dirty="0" err="1">
                <a:solidFill>
                  <a:srgbClr val="000000"/>
                </a:solidFill>
                <a:latin typeface="Calibri" panose="020F0502020204030204" pitchFamily="34" charset="0"/>
              </a:rPr>
              <a:t>ainda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não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chegaram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fim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usuários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podem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esperar</a:t>
            </a:r>
            <a:r>
              <a:rPr lang="en-US" sz="1100" dirty="0">
                <a:solidFill>
                  <a:srgbClr val="000000"/>
                </a:solidFill>
                <a:latin typeface="Calibri" panose="020F0502020204030204" pitchFamily="34" charset="0"/>
              </a:rPr>
              <a:t> um </a:t>
            </a:r>
            <a:r>
              <a:rPr lang="en-US" sz="1100" dirty="0" err="1">
                <a:solidFill>
                  <a:srgbClr val="000000"/>
                </a:solidFill>
                <a:latin typeface="Calibri" panose="020F0502020204030204" pitchFamily="34" charset="0"/>
              </a:rPr>
              <a:t>certo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retorno</a:t>
            </a:r>
            <a:r>
              <a:rPr lang="en-US" sz="1100" dirty="0">
                <a:solidFill>
                  <a:srgbClr val="000000"/>
                </a:solidFill>
                <a:latin typeface="Calibri" panose="020F0502020204030204" pitchFamily="34" charset="0"/>
              </a:rPr>
              <a:t> dos </a:t>
            </a:r>
            <a:r>
              <a:rPr lang="en-US" sz="1100" dirty="0" err="1">
                <a:solidFill>
                  <a:srgbClr val="000000"/>
                </a:solidFill>
                <a:latin typeface="Calibri" panose="020F0502020204030204" pitchFamily="34" charset="0"/>
              </a:rPr>
              <a:t>seus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fundos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perdidos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na</a:t>
            </a:r>
            <a:r>
              <a:rPr lang="en-US" sz="1100" dirty="0">
                <a:solidFill>
                  <a:srgbClr val="000000"/>
                </a:solidFill>
                <a:latin typeface="Calibri" panose="020F0502020204030204" pitchFamily="34" charset="0"/>
              </a:rPr>
              <a:t> forma de USD, no </a:t>
            </a:r>
            <a:r>
              <a:rPr lang="en-US" sz="1100" dirty="0" err="1">
                <a:solidFill>
                  <a:srgbClr val="000000"/>
                </a:solidFill>
                <a:latin typeface="Calibri" panose="020F0502020204030204" pitchFamily="34" charset="0"/>
              </a:rPr>
              <a:t>entanto</a:t>
            </a:r>
            <a:r>
              <a:rPr lang="en-US" sz="1100" dirty="0">
                <a:solidFill>
                  <a:srgbClr val="000000"/>
                </a:solidFill>
                <a:latin typeface="Calibri" panose="020F0502020204030204" pitchFamily="34" charset="0"/>
              </a:rPr>
              <a:t>, o </a:t>
            </a:r>
            <a:r>
              <a:rPr lang="en-US" sz="1100" dirty="0" err="1">
                <a:solidFill>
                  <a:srgbClr val="000000"/>
                </a:solidFill>
                <a:latin typeface="Calibri" panose="020F0502020204030204" pitchFamily="34" charset="0"/>
              </a:rPr>
              <a:t>lucro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perdido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seus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bitcoins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desde</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compra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não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será</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reembolsado</a:t>
            </a:r>
            <a:r>
              <a:rPr lang="en-US" sz="1100" dirty="0">
                <a:solidFill>
                  <a:srgbClr val="000000"/>
                </a:solidFill>
                <a:latin typeface="Calibri" panose="020F0502020204030204" pitchFamily="34" charset="0"/>
              </a:rPr>
              <a:t>.</a:t>
            </a:r>
          </a:p>
          <a:p>
            <a:pPr algn="just"/>
            <a:r>
              <a:rPr lang="en-US" sz="1100" dirty="0">
                <a:solidFill>
                  <a:srgbClr val="000000"/>
                </a:solidFill>
                <a:latin typeface="Calibri" panose="020F0502020204030204" pitchFamily="34" charset="0"/>
              </a:rPr>
              <a:t> </a:t>
            </a:r>
          </a:p>
          <a:p>
            <a:pPr algn="just"/>
            <a:r>
              <a:rPr lang="en-US" sz="1100" dirty="0">
                <a:solidFill>
                  <a:srgbClr val="000000"/>
                </a:solidFill>
                <a:latin typeface="Calibri" panose="020F0502020204030204" pitchFamily="34" charset="0"/>
              </a:rPr>
              <a:t>O </a:t>
            </a:r>
            <a:r>
              <a:rPr lang="en-US" sz="1100" dirty="0" err="1">
                <a:solidFill>
                  <a:srgbClr val="000000"/>
                </a:solidFill>
                <a:latin typeface="Calibri" panose="020F0502020204030204" pitchFamily="34" charset="0"/>
              </a:rPr>
              <a:t>exemplo</a:t>
            </a:r>
            <a:r>
              <a:rPr lang="en-US" sz="1100" dirty="0">
                <a:solidFill>
                  <a:srgbClr val="000000"/>
                </a:solidFill>
                <a:latin typeface="Calibri" panose="020F0502020204030204" pitchFamily="34" charset="0"/>
              </a:rPr>
              <a:t> de Mt. </a:t>
            </a:r>
            <a:r>
              <a:rPr lang="en-US" sz="1100" dirty="0" err="1">
                <a:solidFill>
                  <a:srgbClr val="000000"/>
                </a:solidFill>
                <a:latin typeface="Calibri" panose="020F0502020204030204" pitchFamily="34" charset="0"/>
              </a:rPr>
              <a:t>Gox</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destaca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perfeitamente</a:t>
            </a:r>
            <a:r>
              <a:rPr lang="en-US" sz="1100" dirty="0">
                <a:solidFill>
                  <a:srgbClr val="000000"/>
                </a:solidFill>
                <a:latin typeface="Calibri" panose="020F0502020204030204" pitchFamily="34" charset="0"/>
              </a:rPr>
              <a:t> o </a:t>
            </a:r>
            <a:r>
              <a:rPr lang="en-US" sz="1100" dirty="0" err="1">
                <a:solidFill>
                  <a:srgbClr val="000000"/>
                </a:solidFill>
                <a:latin typeface="Calibri" panose="020F0502020204030204" pitchFamily="34" charset="0"/>
              </a:rPr>
              <a:t>cenário</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risco</a:t>
            </a:r>
            <a:r>
              <a:rPr lang="en-US" sz="1100" dirty="0">
                <a:solidFill>
                  <a:srgbClr val="000000"/>
                </a:solidFill>
                <a:latin typeface="Calibri" panose="020F0502020204030204" pitchFamily="34" charset="0"/>
              </a:rPr>
              <a:t> das exchanges </a:t>
            </a:r>
            <a:r>
              <a:rPr lang="en-US" sz="1100" dirty="0" err="1">
                <a:solidFill>
                  <a:srgbClr val="000000"/>
                </a:solidFill>
                <a:latin typeface="Calibri" panose="020F0502020204030204" pitchFamily="34" charset="0"/>
              </a:rPr>
              <a:t>centralizadas</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ser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reintroduzidas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numa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visão</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dinheiro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descentralizada</a:t>
            </a:r>
            <a:r>
              <a:rPr lang="en-US" sz="1100" dirty="0">
                <a:solidFill>
                  <a:srgbClr val="000000"/>
                </a:solidFill>
                <a:latin typeface="Calibri" panose="020F0502020204030204" pitchFamily="34" charset="0"/>
              </a:rPr>
              <a:t>. Mt. </a:t>
            </a:r>
            <a:r>
              <a:rPr lang="en-US" sz="1100" dirty="0" err="1">
                <a:solidFill>
                  <a:srgbClr val="000000"/>
                </a:solidFill>
                <a:latin typeface="Calibri" panose="020F0502020204030204" pitchFamily="34" charset="0"/>
              </a:rPr>
              <a:t>Gox</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é</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apenas</a:t>
            </a:r>
            <a:r>
              <a:rPr lang="en-US" sz="1100" dirty="0">
                <a:solidFill>
                  <a:srgbClr val="000000"/>
                </a:solidFill>
                <a:latin typeface="Calibri" panose="020F0502020204030204" pitchFamily="34" charset="0"/>
              </a:rPr>
              <a:t> o </a:t>
            </a:r>
            <a:r>
              <a:rPr lang="en-US" sz="1100" dirty="0" err="1">
                <a:solidFill>
                  <a:srgbClr val="000000"/>
                </a:solidFill>
                <a:latin typeface="Calibri" panose="020F0502020204030204" pitchFamily="34" charset="0"/>
              </a:rPr>
              <a:t>exemplo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mais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notável</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trocas</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criptografia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que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mais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tarde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foram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processadas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por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vários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motivos</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má</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conduta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negócios</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regulamentação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só</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cresceu</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partir</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exemplos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negativos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como</a:t>
            </a:r>
            <a:r>
              <a:rPr lang="en-US" sz="1100" dirty="0">
                <a:solidFill>
                  <a:srgbClr val="000000"/>
                </a:solidFill>
                <a:latin typeface="Calibri" panose="020F0502020204030204" pitchFamily="34" charset="0"/>
              </a:rPr>
              <a:t> o Mt. </a:t>
            </a:r>
            <a:r>
              <a:rPr lang="en-US" sz="1100" dirty="0" err="1">
                <a:solidFill>
                  <a:srgbClr val="000000"/>
                </a:solidFill>
                <a:latin typeface="Calibri" panose="020F0502020204030204" pitchFamily="34" charset="0"/>
              </a:rPr>
              <a:t>Gox</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Medidas</a:t>
            </a:r>
            <a:r>
              <a:rPr lang="en-US" sz="1100" dirty="0">
                <a:solidFill>
                  <a:srgbClr val="000000"/>
                </a:solidFill>
                <a:latin typeface="Calibri" panose="020F0502020204030204" pitchFamily="34" charset="0"/>
              </a:rPr>
              <a:t>, leis e </a:t>
            </a:r>
            <a:r>
              <a:rPr lang="en-US" sz="1100" dirty="0" err="1">
                <a:solidFill>
                  <a:srgbClr val="000000"/>
                </a:solidFill>
                <a:latin typeface="Calibri" panose="020F0502020204030204" pitchFamily="34" charset="0"/>
              </a:rPr>
              <a:t>códigos</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conduta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equivalentes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que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já</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existem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para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finanças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tradicionais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foram</a:t>
            </a:r>
            <a:r>
              <a:rPr lang="en-US" sz="1100" dirty="0">
                <a:solidFill>
                  <a:srgbClr val="000000"/>
                </a:solidFill>
                <a:latin typeface="Calibri" panose="020F0502020204030204" pitchFamily="34" charset="0"/>
              </a:rPr>
              <a:t> e </a:t>
            </a:r>
            <a:r>
              <a:rPr lang="en-US" sz="1100" dirty="0" err="1">
                <a:solidFill>
                  <a:srgbClr val="000000"/>
                </a:solidFill>
                <a:latin typeface="Calibri" panose="020F0502020204030204" pitchFamily="34" charset="0"/>
              </a:rPr>
              <a:t>ainda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devem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ser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introduzidos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para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DeFi</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Gox</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serviu</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como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uma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lição</a:t>
            </a:r>
            <a:r>
              <a:rPr lang="en-US" sz="1100" dirty="0">
                <a:solidFill>
                  <a:srgbClr val="000000"/>
                </a:solidFill>
                <a:latin typeface="Calibri" panose="020F0502020204030204" pitchFamily="34" charset="0"/>
              </a:rPr>
              <a:t> dolorosa </a:t>
            </a:r>
            <a:r>
              <a:rPr lang="en-US" sz="1100" dirty="0" err="1">
                <a:solidFill>
                  <a:srgbClr val="000000"/>
                </a:solidFill>
                <a:latin typeface="Calibri" panose="020F0502020204030204" pitchFamily="34" charset="0"/>
              </a:rPr>
              <a:t>que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dá</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origem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ao</a:t>
            </a:r>
            <a:r>
              <a:rPr lang="en-US" sz="1100" dirty="0">
                <a:solidFill>
                  <a:srgbClr val="000000"/>
                </a:solidFill>
                <a:latin typeface="Calibri" panose="020F0502020204030204" pitchFamily="34" charset="0"/>
              </a:rPr>
              <a:t> credo dos </a:t>
            </a:r>
            <a:r>
              <a:rPr lang="en-US" sz="1100" dirty="0" err="1">
                <a:solidFill>
                  <a:srgbClr val="000000"/>
                </a:solidFill>
                <a:latin typeface="Calibri" panose="020F0502020204030204" pitchFamily="34" charset="0"/>
              </a:rPr>
              <a:t>Bitcoiners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pregando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não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suas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chaves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não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suas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moedas</a:t>
            </a:r>
            <a:r>
              <a:rPr lang="en-US" sz="1100" dirty="0">
                <a:solidFill>
                  <a:srgbClr val="000000"/>
                </a:solidFill>
                <a:latin typeface="Calibri" panose="020F0502020204030204" pitchFamily="34" charset="0"/>
              </a:rPr>
              <a:t>”. O credo </a:t>
            </a:r>
            <a:r>
              <a:rPr lang="en-US" sz="1100" dirty="0" err="1">
                <a:solidFill>
                  <a:srgbClr val="000000"/>
                </a:solidFill>
                <a:latin typeface="Calibri" panose="020F0502020204030204" pitchFamily="34" charset="0"/>
              </a:rPr>
              <a:t>também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provou</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ser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sábio</a:t>
            </a:r>
            <a:r>
              <a:rPr lang="en-US" sz="1100" dirty="0">
                <a:solidFill>
                  <a:srgbClr val="000000"/>
                </a:solidFill>
                <a:latin typeface="Calibri" panose="020F0502020204030204" pitchFamily="34" charset="0"/>
              </a:rPr>
              <a:t> no </a:t>
            </a:r>
            <a:r>
              <a:rPr lang="en-US" sz="1100" dirty="0" err="1">
                <a:solidFill>
                  <a:srgbClr val="000000"/>
                </a:solidFill>
                <a:latin typeface="Calibri" panose="020F0502020204030204" pitchFamily="34" charset="0"/>
              </a:rPr>
              <a:t>desenvolvimento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mais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recente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torno</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uma</a:t>
            </a:r>
            <a:r>
              <a:rPr lang="en-US" sz="1100" dirty="0">
                <a:solidFill>
                  <a:srgbClr val="000000"/>
                </a:solidFill>
                <a:latin typeface="Calibri" panose="020F0502020204030204" pitchFamily="34" charset="0"/>
              </a:rPr>
              <a:t> das </a:t>
            </a:r>
            <a:r>
              <a:rPr lang="en-US" sz="1100" dirty="0" err="1">
                <a:solidFill>
                  <a:srgbClr val="000000"/>
                </a:solidFill>
                <a:latin typeface="Calibri" panose="020F0502020204030204" pitchFamily="34" charset="0"/>
              </a:rPr>
              <a:t>maiores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bolsas</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criptomoedas</a:t>
            </a:r>
            <a:r>
              <a:rPr lang="en-US" sz="1100" dirty="0">
                <a:solidFill>
                  <a:srgbClr val="000000"/>
                </a:solidFill>
                <a:latin typeface="Calibri" panose="020F0502020204030204" pitchFamily="34" charset="0"/>
              </a:rPr>
              <a:t> do </a:t>
            </a:r>
            <a:r>
              <a:rPr lang="en-US" sz="1100" dirty="0" err="1">
                <a:solidFill>
                  <a:srgbClr val="000000"/>
                </a:solidFill>
                <a:latin typeface="Calibri" panose="020F0502020204030204" pitchFamily="34" charset="0"/>
              </a:rPr>
              <a:t>mundo</a:t>
            </a:r>
            <a:r>
              <a:rPr lang="en-US" sz="1100" dirty="0">
                <a:solidFill>
                  <a:srgbClr val="000000"/>
                </a:solidFill>
                <a:latin typeface="Calibri" panose="020F0502020204030204" pitchFamily="34" charset="0"/>
              </a:rPr>
              <a:t>, a FTX, </a:t>
            </a:r>
            <a:r>
              <a:rPr lang="en-US" sz="1100" dirty="0" err="1">
                <a:solidFill>
                  <a:srgbClr val="000000"/>
                </a:solidFill>
                <a:latin typeface="Calibri" panose="020F0502020204030204" pitchFamily="34" charset="0"/>
              </a:rPr>
              <a:t>até</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que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eles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também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pediram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falência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devido</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operações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comerciais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fraudulentas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envolvendo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fundos</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clientes</a:t>
            </a:r>
            <a:r>
              <a:rPr lang="en-US" sz="1100" dirty="0">
                <a:solidFill>
                  <a:srgbClr val="000000"/>
                </a:solidFill>
                <a:latin typeface="Calibri" panose="020F0502020204030204" pitchFamily="34" charset="0"/>
              </a:rPr>
              <a:t>.</a:t>
            </a:r>
          </a:p>
        </p:txBody>
      </p:sp>
      <p:grpSp>
        <p:nvGrpSpPr>
          <p:cNvPr id="42" name="Group 41">
            <a:extLst>
              <a:ext uri="{FF2B5EF4-FFF2-40B4-BE49-F238E27FC236}">
                <a16:creationId xmlns:a16="http://schemas.microsoft.com/office/drawing/2014/main" id="{FA7479DA-60DD-A107-74CD-C68F23B6EA99}"/>
              </a:ext>
            </a:extLst>
          </p:cNvPr>
          <p:cNvGrpSpPr/>
          <p:nvPr/>
        </p:nvGrpSpPr>
        <p:grpSpPr>
          <a:xfrm flipV="1">
            <a:off x="6351212" y="3653040"/>
            <a:ext cx="1389318" cy="1309652"/>
            <a:chOff x="-1915504" y="2196046"/>
            <a:chExt cx="1389318" cy="1309652"/>
          </a:xfrm>
        </p:grpSpPr>
        <p:sp>
          <p:nvSpPr>
            <p:cNvPr id="41" name="Freeform 40">
              <a:extLst>
                <a:ext uri="{FF2B5EF4-FFF2-40B4-BE49-F238E27FC236}">
                  <a16:creationId xmlns:a16="http://schemas.microsoft.com/office/drawing/2014/main" id="{6FF2CD0B-5695-1935-9EBE-E25D0429D07D}"/>
                </a:ext>
              </a:extLst>
            </p:cNvPr>
            <p:cNvSpPr/>
            <p:nvPr/>
          </p:nvSpPr>
          <p:spPr>
            <a:xfrm rot="18938652">
              <a:off x="-869918" y="2202342"/>
              <a:ext cx="343732" cy="343866"/>
            </a:xfrm>
            <a:custGeom>
              <a:avLst/>
              <a:gdLst>
                <a:gd name="connsiteX0" fmla="*/ 343732 w 343732"/>
                <a:gd name="connsiteY0" fmla="*/ 0 h 343866"/>
                <a:gd name="connsiteX1" fmla="*/ 343732 w 343732"/>
                <a:gd name="connsiteY1" fmla="*/ 10025 h 343866"/>
                <a:gd name="connsiteX2" fmla="*/ 17315 w 343732"/>
                <a:gd name="connsiteY2" fmla="*/ 343866 h 343866"/>
                <a:gd name="connsiteX3" fmla="*/ 0 w 343732"/>
                <a:gd name="connsiteY3" fmla="*/ 343866 h 343866"/>
                <a:gd name="connsiteX4" fmla="*/ 0 w 343732"/>
                <a:gd name="connsiteY4" fmla="*/ 0 h 34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32" h="343866">
                  <a:moveTo>
                    <a:pt x="343732" y="0"/>
                  </a:moveTo>
                  <a:lnTo>
                    <a:pt x="343732" y="10025"/>
                  </a:lnTo>
                  <a:lnTo>
                    <a:pt x="17315" y="343866"/>
                  </a:lnTo>
                  <a:lnTo>
                    <a:pt x="0" y="343866"/>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35" name="Freeform 34">
              <a:extLst>
                <a:ext uri="{FF2B5EF4-FFF2-40B4-BE49-F238E27FC236}">
                  <a16:creationId xmlns:a16="http://schemas.microsoft.com/office/drawing/2014/main" id="{FF5762A8-CF9B-E833-94D9-74DF8CCBCE32}"/>
                </a:ext>
              </a:extLst>
            </p:cNvPr>
            <p:cNvSpPr/>
            <p:nvPr/>
          </p:nvSpPr>
          <p:spPr>
            <a:xfrm rot="18938652">
              <a:off x="-1851343" y="31618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C88D7A5-FECE-F8AB-A0E3-4728698D2EB5}"/>
                </a:ext>
              </a:extLst>
            </p:cNvPr>
            <p:cNvSpPr/>
            <p:nvPr/>
          </p:nvSpPr>
          <p:spPr>
            <a:xfrm>
              <a:off x="-1915504" y="2604049"/>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BE5E42-26B2-FE89-2846-ADDA28FBEE1A}"/>
                </a:ext>
              </a:extLst>
            </p:cNvPr>
            <p:cNvSpPr/>
            <p:nvPr/>
          </p:nvSpPr>
          <p:spPr>
            <a:xfrm rot="18938166">
              <a:off x="-1361641" y="268157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D86EC0A-992C-FE4E-E67E-0DE01BE94ABF}"/>
                </a:ext>
              </a:extLst>
            </p:cNvPr>
            <p:cNvSpPr/>
            <p:nvPr/>
          </p:nvSpPr>
          <p:spPr>
            <a:xfrm rot="18938652">
              <a:off x="-1115678" y="2442582"/>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A80B519D-5101-2C74-0014-BD8A90753C8F}"/>
                </a:ext>
              </a:extLst>
            </p:cNvPr>
            <p:cNvSpPr/>
            <p:nvPr/>
          </p:nvSpPr>
          <p:spPr>
            <a:xfrm rot="18938166">
              <a:off x="-1356944" y="2196046"/>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2980070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127</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564478" y="668129"/>
            <a:ext cx="6390278" cy="647452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err="1">
                <a:solidFill>
                  <a:srgbClr val="F79037"/>
                </a:solidFill>
                <a:latin typeface="Calibri" panose="020F0502020204030204" pitchFamily="34" charset="0"/>
              </a:rPr>
              <a:t>Intercâmbios</a:t>
            </a:r>
            <a:r>
              <a:rPr lang="en-US" sz="1100" b="1" dirty="0">
                <a:solidFill>
                  <a:srgbClr val="F79037"/>
                </a:solidFill>
                <a:latin typeface="Calibri" panose="020F0502020204030204" pitchFamily="34" charset="0"/>
              </a:rPr>
              <a:t> </a:t>
            </a:r>
            <a:r>
              <a:rPr lang="en-US" sz="1100" b="1" dirty="0" err="1">
                <a:solidFill>
                  <a:srgbClr val="F79037"/>
                </a:solidFill>
                <a:latin typeface="Calibri" panose="020F0502020204030204" pitchFamily="34" charset="0"/>
              </a:rPr>
              <a:t>pelo</a:t>
            </a:r>
            <a:r>
              <a:rPr lang="en-US" sz="1100" b="1" dirty="0">
                <a:solidFill>
                  <a:srgbClr val="F79037"/>
                </a:solidFill>
                <a:latin typeface="Calibri" panose="020F0502020204030204" pitchFamily="34" charset="0"/>
              </a:rPr>
              <a:t> </a:t>
            </a:r>
            <a:r>
              <a:rPr lang="en-US" sz="1100" b="1" dirty="0" err="1">
                <a:solidFill>
                  <a:srgbClr val="F79037"/>
                </a:solidFill>
                <a:latin typeface="Calibri" panose="020F0502020204030204" pitchFamily="34" charset="0"/>
              </a:rPr>
              <a:t>mundo</a:t>
            </a:r>
            <a:endParaRPr lang="en-US" sz="1100" b="1" dirty="0">
              <a:solidFill>
                <a:srgbClr val="F79037"/>
              </a:solidFill>
              <a:latin typeface="Calibri" panose="020F0502020204030204" pitchFamily="34" charset="0"/>
            </a:endParaRPr>
          </a:p>
          <a:p>
            <a:pPr algn="just">
              <a:tabLst>
                <a:tab pos="93663" algn="l"/>
              </a:tabLst>
            </a:pPr>
            <a:r>
              <a:rPr lang="en-US" sz="1100" dirty="0">
                <a:solidFill>
                  <a:srgbClr val="000000"/>
                </a:solidFill>
                <a:latin typeface="Calibri" panose="020F0502020204030204" pitchFamily="34" charset="0"/>
              </a:rPr>
              <a:t>De </a:t>
            </a:r>
            <a:r>
              <a:rPr lang="en-US" sz="1100" dirty="0" err="1">
                <a:solidFill>
                  <a:srgbClr val="000000"/>
                </a:solidFill>
                <a:latin typeface="Calibri" panose="020F0502020204030204" pitchFamily="34" charset="0"/>
              </a:rPr>
              <a:t>acordo</a:t>
            </a:r>
            <a:r>
              <a:rPr lang="en-US" sz="1100" dirty="0">
                <a:solidFill>
                  <a:srgbClr val="000000"/>
                </a:solidFill>
                <a:latin typeface="Calibri" panose="020F0502020204030204" pitchFamily="34" charset="0"/>
              </a:rPr>
              <a:t> com o </a:t>
            </a:r>
            <a:r>
              <a:rPr lang="en-US" sz="1100" dirty="0" err="1">
                <a:solidFill>
                  <a:srgbClr val="000000"/>
                </a:solidFill>
                <a:latin typeface="Calibri" panose="020F0502020204030204" pitchFamily="34" charset="0"/>
              </a:rPr>
              <a:t>CoinMarketCap</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existem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mais</a:t>
            </a:r>
            <a:r>
              <a:rPr lang="en-US" sz="1100" dirty="0">
                <a:solidFill>
                  <a:srgbClr val="000000"/>
                </a:solidFill>
                <a:latin typeface="Calibri" panose="020F0502020204030204" pitchFamily="34" charset="0"/>
              </a:rPr>
              <a:t> de 13.000 exchanges </a:t>
            </a:r>
            <a:r>
              <a:rPr lang="en-US" sz="1100" dirty="0" err="1">
                <a:solidFill>
                  <a:srgbClr val="000000"/>
                </a:solidFill>
                <a:latin typeface="Calibri" panose="020F0502020204030204" pitchFamily="34" charset="0"/>
              </a:rPr>
              <a:t>listadas</a:t>
            </a:r>
            <a:r>
              <a:rPr lang="en-US" sz="1100" dirty="0">
                <a:solidFill>
                  <a:srgbClr val="000000"/>
                </a:solidFill>
                <a:latin typeface="Calibri" panose="020F0502020204030204" pitchFamily="34" charset="0"/>
              </a:rPr>
              <a:t> com </a:t>
            </a:r>
            <a:r>
              <a:rPr lang="en-US" sz="1100" dirty="0" err="1">
                <a:solidFill>
                  <a:srgbClr val="000000"/>
                </a:solidFill>
                <a:latin typeface="Calibri" panose="020F0502020204030204" pitchFamily="34" charset="0"/>
              </a:rPr>
              <a:t>tendência</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crescimento</a:t>
            </a:r>
            <a:r>
              <a:rPr lang="en-US" sz="1100" dirty="0">
                <a:solidFill>
                  <a:srgbClr val="000000"/>
                </a:solidFill>
                <a:latin typeface="Calibri" panose="020F0502020204030204" pitchFamily="34" charset="0"/>
              </a:rPr>
              <a:t>. As </a:t>
            </a:r>
            <a:r>
              <a:rPr lang="en-US" sz="1100" dirty="0" err="1">
                <a:solidFill>
                  <a:srgbClr val="000000"/>
                </a:solidFill>
                <a:latin typeface="Calibri" panose="020F0502020204030204" pitchFamily="34" charset="0"/>
              </a:rPr>
              <a:t>jurisdições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começam</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regulamentar</a:t>
            </a:r>
            <a:r>
              <a:rPr lang="en-US" sz="1100" dirty="0">
                <a:solidFill>
                  <a:srgbClr val="000000"/>
                </a:solidFill>
                <a:latin typeface="Calibri" panose="020F0502020204030204" pitchFamily="34" charset="0"/>
              </a:rPr>
              <a:t> e </a:t>
            </a:r>
            <a:r>
              <a:rPr lang="en-US" sz="1100" dirty="0" err="1">
                <a:solidFill>
                  <a:srgbClr val="000000"/>
                </a:solidFill>
                <a:latin typeface="Calibri" panose="020F0502020204030204" pitchFamily="34" charset="0"/>
              </a:rPr>
              <a:t>estabelecer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regras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específicas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para</a:t>
            </a:r>
            <a:r>
              <a:rPr lang="en-US" sz="1100" dirty="0">
                <a:solidFill>
                  <a:srgbClr val="000000"/>
                </a:solidFill>
                <a:latin typeface="Calibri" panose="020F0502020204030204" pitchFamily="34" charset="0"/>
              </a:rPr>
              <a:t> o </a:t>
            </a:r>
            <a:r>
              <a:rPr lang="en-US" sz="1100" dirty="0" err="1">
                <a:solidFill>
                  <a:srgbClr val="000000"/>
                </a:solidFill>
                <a:latin typeface="Calibri" panose="020F0502020204030204" pitchFamily="34" charset="0"/>
              </a:rPr>
              <a:t>funcionamento</a:t>
            </a:r>
            <a:r>
              <a:rPr lang="en-US" sz="1100" dirty="0">
                <a:solidFill>
                  <a:srgbClr val="000000"/>
                </a:solidFill>
                <a:latin typeface="Calibri" panose="020F0502020204030204" pitchFamily="34" charset="0"/>
              </a:rPr>
              <a:t> das </a:t>
            </a:r>
            <a:r>
              <a:rPr lang="en-US" sz="1100" dirty="0" err="1">
                <a:solidFill>
                  <a:srgbClr val="000000"/>
                </a:solidFill>
                <a:latin typeface="Calibri" panose="020F0502020204030204" pitchFamily="34" charset="0"/>
              </a:rPr>
              <a:t>bolsas</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Coréia</a:t>
            </a:r>
            <a:r>
              <a:rPr lang="en-US" sz="1100" dirty="0">
                <a:solidFill>
                  <a:srgbClr val="000000"/>
                </a:solidFill>
                <a:latin typeface="Calibri" panose="020F0502020204030204" pitchFamily="34" charset="0"/>
              </a:rPr>
              <a:t> do </a:t>
            </a:r>
            <a:r>
              <a:rPr lang="en-US" sz="1100" dirty="0" err="1">
                <a:solidFill>
                  <a:srgbClr val="000000"/>
                </a:solidFill>
                <a:latin typeface="Calibri" panose="020F0502020204030204" pitchFamily="34" charset="0"/>
              </a:rPr>
              <a:t>Sul</a:t>
            </a:r>
            <a:r>
              <a:rPr lang="en-US" sz="1100" dirty="0">
                <a:solidFill>
                  <a:srgbClr val="000000"/>
                </a:solidFill>
                <a:latin typeface="Calibri" panose="020F0502020204030204" pitchFamily="34" charset="0"/>
              </a:rPr>
              <a:t> e o </a:t>
            </a:r>
            <a:r>
              <a:rPr lang="en-US" sz="1100" dirty="0" err="1">
                <a:solidFill>
                  <a:srgbClr val="000000"/>
                </a:solidFill>
                <a:latin typeface="Calibri" panose="020F0502020204030204" pitchFamily="34" charset="0"/>
              </a:rPr>
              <a:t>Japão</a:t>
            </a:r>
            <a:r>
              <a:rPr lang="en-US" sz="1100" dirty="0">
                <a:solidFill>
                  <a:srgbClr val="000000"/>
                </a:solidFill>
                <a:latin typeface="Calibri" panose="020F0502020204030204" pitchFamily="34" charset="0"/>
              </a:rPr>
              <a:t> são </a:t>
            </a:r>
            <a:r>
              <a:rPr lang="en-US" sz="1100" dirty="0" err="1">
                <a:solidFill>
                  <a:srgbClr val="000000"/>
                </a:solidFill>
                <a:latin typeface="Calibri" panose="020F0502020204030204" pitchFamily="34" charset="0"/>
              </a:rPr>
              <a:t>bastante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progressistas</a:t>
            </a:r>
            <a:r>
              <a:rPr lang="en-US" sz="1100" dirty="0">
                <a:solidFill>
                  <a:srgbClr val="000000"/>
                </a:solidFill>
                <a:latin typeface="Calibri" panose="020F0502020204030204" pitchFamily="34" charset="0"/>
              </a:rPr>
              <a:t> e </a:t>
            </a:r>
            <a:r>
              <a:rPr lang="en-US" sz="1100" dirty="0" err="1">
                <a:solidFill>
                  <a:srgbClr val="000000"/>
                </a:solidFill>
                <a:latin typeface="Calibri" panose="020F0502020204030204" pitchFamily="34" charset="0"/>
              </a:rPr>
              <a:t>mais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abertos</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essas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plataformas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desde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que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cumpram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certas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regras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focadas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transparência</a:t>
            </a:r>
            <a:r>
              <a:rPr lang="en-US" sz="1100" dirty="0">
                <a:solidFill>
                  <a:srgbClr val="000000"/>
                </a:solidFill>
                <a:latin typeface="Calibri" panose="020F0502020204030204" pitchFamily="34" charset="0"/>
              </a:rPr>
              <a:t> e </a:t>
            </a:r>
            <a:r>
              <a:rPr lang="en-US" sz="1100" dirty="0" err="1">
                <a:solidFill>
                  <a:srgbClr val="000000"/>
                </a:solidFill>
                <a:latin typeface="Calibri" panose="020F0502020204030204" pitchFamily="34" charset="0"/>
              </a:rPr>
              <a:t>na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prevenção</a:t>
            </a:r>
            <a:r>
              <a:rPr lang="en-US" sz="1100" dirty="0">
                <a:solidFill>
                  <a:srgbClr val="000000"/>
                </a:solidFill>
                <a:latin typeface="Calibri" panose="020F0502020204030204" pitchFamily="34" charset="0"/>
              </a:rPr>
              <a:t> da </a:t>
            </a:r>
            <a:r>
              <a:rPr lang="en-US" sz="1100" dirty="0" err="1">
                <a:solidFill>
                  <a:srgbClr val="000000"/>
                </a:solidFill>
                <a:latin typeface="Calibri" panose="020F0502020204030204" pitchFamily="34" charset="0"/>
              </a:rPr>
              <a:t>lavagem</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dinheiro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Suíça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Estónia</a:t>
            </a:r>
            <a:r>
              <a:rPr lang="en-US" sz="1100" dirty="0">
                <a:solidFill>
                  <a:srgbClr val="000000"/>
                </a:solidFill>
                <a:latin typeface="Calibri" panose="020F0502020204030204" pitchFamily="34" charset="0"/>
              </a:rPr>
              <a:t> e Malta são </a:t>
            </a:r>
            <a:r>
              <a:rPr lang="en-US" sz="1100" dirty="0" err="1">
                <a:solidFill>
                  <a:srgbClr val="000000"/>
                </a:solidFill>
                <a:latin typeface="Calibri" panose="020F0502020204030204" pitchFamily="34" charset="0"/>
              </a:rPr>
              <a: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que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mais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facilidades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oferecem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hora</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estabelecer</a:t>
            </a:r>
            <a:r>
              <a:rPr lang="en-US" sz="1100" dirty="0">
                <a:solidFill>
                  <a:srgbClr val="000000"/>
                </a:solidFill>
                <a:latin typeface="Calibri" panose="020F0502020204030204" pitchFamily="34" charset="0"/>
              </a:rPr>
              <a:t> exchanges e outros </a:t>
            </a:r>
            <a:r>
              <a:rPr lang="en-US" sz="1100" dirty="0" err="1">
                <a:solidFill>
                  <a:srgbClr val="000000"/>
                </a:solidFill>
                <a:latin typeface="Calibri" panose="020F0502020204030204" pitchFamily="34" charset="0"/>
              </a:rPr>
              <a:t>projetos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baseados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criptomoedas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pois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possuem</a:t>
            </a:r>
            <a:r>
              <a:rPr lang="en-US" sz="1100" dirty="0">
                <a:solidFill>
                  <a:srgbClr val="000000"/>
                </a:solidFill>
                <a:latin typeface="Calibri" panose="020F0502020204030204" pitchFamily="34" charset="0"/>
              </a:rPr>
              <a:t> leis </a:t>
            </a:r>
            <a:r>
              <a:rPr lang="en-US" sz="1100" dirty="0" err="1">
                <a:solidFill>
                  <a:srgbClr val="000000"/>
                </a:solidFill>
                <a:latin typeface="Calibri" panose="020F0502020204030204" pitchFamily="34" charset="0"/>
              </a:rPr>
              <a:t>claras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que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devem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ser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cumpridas</a:t>
            </a:r>
            <a:r>
              <a:rPr lang="en-US" sz="1100" dirty="0">
                <a:solidFill>
                  <a:srgbClr val="000000"/>
                </a:solidFill>
                <a:latin typeface="Calibri" panose="020F0502020204030204" pitchFamily="34" charset="0"/>
              </a:rPr>
              <a:t> e </a:t>
            </a:r>
            <a:r>
              <a:rPr lang="en-US" sz="1100" dirty="0" err="1">
                <a:solidFill>
                  <a:srgbClr val="000000"/>
                </a:solidFill>
                <a:latin typeface="Calibri" panose="020F0502020204030204" pitchFamily="34" charset="0"/>
              </a:rPr>
              <a:t>que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visam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proteger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usuários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Estados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Unidos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apóiam</a:t>
            </a:r>
            <a:r>
              <a:rPr lang="en-US" sz="1100" dirty="0">
                <a:solidFill>
                  <a:srgbClr val="000000"/>
                </a:solidFill>
                <a:latin typeface="Calibri" panose="020F0502020204030204" pitchFamily="34" charset="0"/>
              </a:rPr>
              <a:t> e </a:t>
            </a:r>
            <a:r>
              <a:rPr lang="en-US" sz="1100" dirty="0" err="1">
                <a:solidFill>
                  <a:srgbClr val="000000"/>
                </a:solidFill>
                <a:latin typeface="Calibri" panose="020F0502020204030204" pitchFamily="34" charset="0"/>
              </a:rPr>
              <a:t>controlam</a:t>
            </a:r>
            <a:r>
              <a:rPr lang="en-US" sz="1100" dirty="0">
                <a:solidFill>
                  <a:srgbClr val="000000"/>
                </a:solidFill>
                <a:latin typeface="Calibri" panose="020F0502020204030204" pitchFamily="34" charset="0"/>
              </a:rPr>
              <a:t> as </a:t>
            </a:r>
            <a:r>
              <a:rPr lang="en-US" sz="1100" dirty="0" err="1">
                <a:solidFill>
                  <a:srgbClr val="000000"/>
                </a:solidFill>
                <a:latin typeface="Calibri" panose="020F0502020204030204" pitchFamily="34" charset="0"/>
              </a:rPr>
              <a:t>bolsas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embora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não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tenham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regras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claras</a:t>
            </a:r>
            <a:r>
              <a:rPr lang="en-US" sz="1100" dirty="0">
                <a:solidFill>
                  <a:srgbClr val="000000"/>
                </a:solidFill>
                <a:latin typeface="Calibri" panose="020F0502020204030204" pitchFamily="34" charset="0"/>
              </a:rPr>
              <a:t> a favor </a:t>
            </a:r>
            <a:r>
              <a:rPr lang="en-US" sz="1100" dirty="0" err="1">
                <a:solidFill>
                  <a:srgbClr val="000000"/>
                </a:solidFill>
                <a:latin typeface="Calibri" panose="020F0502020204030204" pitchFamily="34" charset="0"/>
              </a:rPr>
              <a:t>ou</a:t>
            </a:r>
            <a:r>
              <a:rPr lang="en-US" sz="1100" dirty="0">
                <a:solidFill>
                  <a:srgbClr val="000000"/>
                </a:solidFill>
                <a:latin typeface="Calibri" panose="020F0502020204030204" pitchFamily="34" charset="0"/>
              </a:rPr>
              <a:t> contra, e a </a:t>
            </a:r>
            <a:r>
              <a:rPr lang="en-US" sz="1100" dirty="0" err="1">
                <a:solidFill>
                  <a:srgbClr val="000000"/>
                </a:solidFill>
                <a:latin typeface="Calibri" panose="020F0502020204030204" pitchFamily="34" charset="0"/>
              </a:rPr>
              <a:t>posição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é</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bastante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ambígua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apesar</a:t>
            </a:r>
            <a:r>
              <a:rPr lang="en-US" sz="1100" dirty="0">
                <a:solidFill>
                  <a:srgbClr val="000000"/>
                </a:solidFill>
                <a:latin typeface="Calibri" panose="020F0502020204030204" pitchFamily="34" charset="0"/>
              </a:rPr>
              <a:t> das </a:t>
            </a:r>
            <a:r>
              <a:rPr lang="en-US" sz="1100" dirty="0" err="1">
                <a:solidFill>
                  <a:srgbClr val="000000"/>
                </a:solidFill>
                <a:latin typeface="Calibri" panose="020F0502020204030204" pitchFamily="34" charset="0"/>
              </a:rPr>
              <a:t>bolsas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terem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permissão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para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operar</a:t>
            </a:r>
            <a:r>
              <a:rPr lang="en-US" sz="1100" dirty="0">
                <a:solidFill>
                  <a:srgbClr val="000000"/>
                </a:solidFill>
                <a:latin typeface="Calibri" panose="020F0502020204030204" pitchFamily="34" charset="0"/>
              </a:rPr>
              <a:t>.</a:t>
            </a:r>
          </a:p>
          <a:p>
            <a:pPr algn="just">
              <a:tabLst>
                <a:tab pos="93663" algn="l"/>
              </a:tabLst>
            </a:pPr>
            <a:r>
              <a:rPr lang="en-US" sz="1100" dirty="0">
                <a:solidFill>
                  <a:srgbClr val="000000"/>
                </a:solidFill>
                <a:latin typeface="Calibri" panose="020F0502020204030204" pitchFamily="34" charset="0"/>
              </a:rPr>
              <a:t> </a:t>
            </a:r>
          </a:p>
          <a:p>
            <a:pPr algn="just">
              <a:tabLst>
                <a:tab pos="93663" algn="l"/>
              </a:tabLst>
            </a:pPr>
            <a:r>
              <a:rPr lang="en-US" sz="1100" b="1" dirty="0" err="1">
                <a:solidFill>
                  <a:srgbClr val="F79037"/>
                </a:solidFill>
                <a:latin typeface="Calibri" panose="020F0502020204030204" pitchFamily="34" charset="0"/>
              </a:rPr>
              <a:t>Intercâmbios</a:t>
            </a:r>
            <a:r>
              <a:rPr lang="en-US" sz="1100" b="1" dirty="0">
                <a:solidFill>
                  <a:srgbClr val="F79037"/>
                </a:solidFill>
                <a:latin typeface="Calibri" panose="020F0502020204030204" pitchFamily="34" charset="0"/>
              </a:rPr>
              <a:t> </a:t>
            </a:r>
            <a:r>
              <a:rPr lang="en-US" sz="1100" b="1" dirty="0" err="1">
                <a:solidFill>
                  <a:srgbClr val="F79037"/>
                </a:solidFill>
                <a:latin typeface="Calibri" panose="020F0502020204030204" pitchFamily="34" charset="0"/>
              </a:rPr>
              <a:t>na</a:t>
            </a:r>
            <a:r>
              <a:rPr lang="en-US" sz="1100" b="1" dirty="0">
                <a:solidFill>
                  <a:srgbClr val="F79037"/>
                </a:solidFill>
                <a:latin typeface="Calibri" panose="020F0502020204030204" pitchFamily="34" charset="0"/>
              </a:rPr>
              <a:t> Europa</a:t>
            </a:r>
          </a:p>
          <a:p>
            <a:pPr algn="just">
              <a:tabLst>
                <a:tab pos="93663" algn="l"/>
              </a:tabLst>
            </a:pPr>
            <a:r>
              <a:rPr lang="en-US" sz="1100" dirty="0" err="1">
                <a:solidFill>
                  <a:srgbClr val="000000"/>
                </a:solidFill>
                <a:latin typeface="Calibri" panose="020F0502020204030204" pitchFamily="34" charset="0"/>
              </a:rPr>
              <a:t>Bitstamp</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é</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primeira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bolsa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desenvolvida</a:t>
            </a:r>
            <a:r>
              <a:rPr lang="en-US" sz="1100" dirty="0">
                <a:solidFill>
                  <a:srgbClr val="000000"/>
                </a:solidFill>
                <a:latin typeface="Calibri" panose="020F0502020204030204" pitchFamily="34" charset="0"/>
              </a:rPr>
              <a:t> e </a:t>
            </a:r>
            <a:r>
              <a:rPr lang="en-US" sz="1100" dirty="0" err="1">
                <a:solidFill>
                  <a:srgbClr val="000000"/>
                </a:solidFill>
                <a:latin typeface="Calibri" panose="020F0502020204030204" pitchFamily="34" charset="0"/>
              </a:rPr>
              <a:t>sediada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na</a:t>
            </a:r>
            <a:r>
              <a:rPr lang="en-US" sz="1100" dirty="0">
                <a:solidFill>
                  <a:srgbClr val="000000"/>
                </a:solidFill>
                <a:latin typeface="Calibri" panose="020F0502020204030204" pitchFamily="34" charset="0"/>
              </a:rPr>
              <a:t> Europa e </a:t>
            </a:r>
            <a:r>
              <a:rPr lang="en-US" sz="1100" dirty="0" err="1">
                <a:solidFill>
                  <a:srgbClr val="000000"/>
                </a:solidFill>
                <a:latin typeface="Calibri" panose="020F0502020204030204" pitchFamily="34" charset="0"/>
              </a:rPr>
              <a:t>localizada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Luxemburgo</a:t>
            </a:r>
            <a:r>
              <a:rPr lang="en-US" sz="1100" dirty="0">
                <a:solidFill>
                  <a:srgbClr val="000000"/>
                </a:solidFill>
                <a:latin typeface="Calibri" panose="020F0502020204030204" pitchFamily="34" charset="0"/>
              </a:rPr>
              <a:t> e </a:t>
            </a:r>
            <a:r>
              <a:rPr lang="en-US" sz="1100" dirty="0" err="1">
                <a:solidFill>
                  <a:srgbClr val="000000"/>
                </a:solidFill>
                <a:latin typeface="Calibri" panose="020F0502020204030204" pitchFamily="34" charset="0"/>
              </a:rPr>
              <a:t>foi</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fundada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por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Nejc</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Kodric</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2011. </a:t>
            </a:r>
            <a:r>
              <a:rPr lang="en-US" sz="1100" dirty="0" err="1">
                <a:solidFill>
                  <a:srgbClr val="000000"/>
                </a:solidFill>
                <a:latin typeface="Calibri" panose="020F0502020204030204" pitchFamily="34" charset="0"/>
              </a:rPr>
              <a:t>É</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altamente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valorizada</a:t>
            </a:r>
            <a:r>
              <a:rPr lang="en-US" sz="1100" dirty="0">
                <a:solidFill>
                  <a:srgbClr val="000000"/>
                </a:solidFill>
                <a:latin typeface="Calibri" panose="020F0502020204030204" pitchFamily="34" charset="0"/>
              </a:rPr>
              <a:t> e opera </a:t>
            </a:r>
            <a:r>
              <a:rPr lang="en-US" sz="1100" dirty="0" err="1">
                <a:solidFill>
                  <a:srgbClr val="000000"/>
                </a:solidFill>
                <a:latin typeface="Calibri" panose="020F0502020204030204" pitchFamily="34" charset="0"/>
              </a:rPr>
              <a:t>globalmente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LocationBitcoins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é</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bolsa</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criptomoedas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europeia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mais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conceituada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hoje</a:t>
            </a:r>
            <a:r>
              <a:rPr lang="en-US" sz="1100" dirty="0">
                <a:solidFill>
                  <a:srgbClr val="000000"/>
                </a:solidFill>
                <a:latin typeface="Calibri" panose="020F0502020204030204" pitchFamily="34" charset="0"/>
              </a:rPr>
              <a:t> e </a:t>
            </a:r>
            <a:r>
              <a:rPr lang="en-US" sz="1100" dirty="0" err="1">
                <a:solidFill>
                  <a:srgbClr val="000000"/>
                </a:solidFill>
                <a:latin typeface="Calibri" panose="020F0502020204030204" pitchFamily="34" charset="0"/>
              </a:rPr>
              <a:t>aquela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que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movimenta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maiores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fundos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suas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operações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comerciais</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nível</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europeu</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Foi</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fundada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pelos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irmãos</a:t>
            </a:r>
            <a:r>
              <a:rPr lang="en-US" sz="1100" dirty="0">
                <a:solidFill>
                  <a:srgbClr val="000000"/>
                </a:solidFill>
                <a:latin typeface="Calibri" panose="020F0502020204030204" pitchFamily="34" charset="0"/>
              </a:rPr>
              <a:t> Nicholas e </a:t>
            </a:r>
            <a:r>
              <a:rPr lang="en-US" sz="1100" dirty="0" err="1">
                <a:solidFill>
                  <a:srgbClr val="000000"/>
                </a:solidFill>
                <a:latin typeface="Calibri" panose="020F0502020204030204" pitchFamily="34" charset="0"/>
              </a:rPr>
              <a:t>Jeremias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Kangas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Helsínquia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Finlândia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2012. </a:t>
            </a:r>
            <a:r>
              <a:rPr lang="en-US" sz="1100" dirty="0" err="1">
                <a:solidFill>
                  <a:srgbClr val="000000"/>
                </a:solidFill>
                <a:latin typeface="Calibri" panose="020F0502020204030204" pitchFamily="34" charset="0"/>
              </a:rPr>
              <a:t>CEX.io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é</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uma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agência</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câmbio</a:t>
            </a:r>
            <a:r>
              <a:rPr lang="en-US" sz="1100" dirty="0">
                <a:solidFill>
                  <a:srgbClr val="000000"/>
                </a:solidFill>
                <a:latin typeface="Calibri" panose="020F0502020204030204" pitchFamily="34" charset="0"/>
              </a:rPr>
              <a:t> com </a:t>
            </a:r>
            <a:r>
              <a:rPr lang="en-US" sz="1100" dirty="0" err="1">
                <a:solidFill>
                  <a:srgbClr val="000000"/>
                </a:solidFill>
                <a:latin typeface="Calibri" panose="020F0502020204030204" pitchFamily="34" charset="0"/>
              </a:rPr>
              <a:t>sede</a:t>
            </a:r>
            <a:r>
              <a:rPr lang="en-US" sz="1100" dirty="0">
                <a:solidFill>
                  <a:srgbClr val="000000"/>
                </a:solidFill>
                <a:latin typeface="Calibri" panose="020F0502020204030204" pitchFamily="34" charset="0"/>
              </a:rPr>
              <a:t> no </a:t>
            </a:r>
            <a:r>
              <a:rPr lang="en-US" sz="1100" dirty="0" err="1">
                <a:solidFill>
                  <a:srgbClr val="000000"/>
                </a:solidFill>
                <a:latin typeface="Calibri" panose="020F0502020204030204" pitchFamily="34" charset="0"/>
              </a:rPr>
              <a:t>Reino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Unido</a:t>
            </a:r>
            <a:r>
              <a:rPr lang="en-US" sz="1100" dirty="0">
                <a:solidFill>
                  <a:srgbClr val="000000"/>
                </a:solidFill>
                <a:latin typeface="Calibri" panose="020F0502020204030204" pitchFamily="34" charset="0"/>
              </a:rPr>
              <a:t> e </a:t>
            </a:r>
            <a:r>
              <a:rPr lang="en-US" sz="1100" dirty="0" err="1">
                <a:solidFill>
                  <a:srgbClr val="000000"/>
                </a:solidFill>
                <a:latin typeface="Calibri" panose="020F0502020204030204" pitchFamily="34" charset="0"/>
              </a:rPr>
              <a:t>foi</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fundada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2013 </a:t>
            </a:r>
            <a:r>
              <a:rPr lang="en-US" sz="1100" dirty="0" err="1">
                <a:solidFill>
                  <a:srgbClr val="000000"/>
                </a:solidFill>
                <a:latin typeface="Calibri" panose="020F0502020204030204" pitchFamily="34" charset="0"/>
              </a:rPr>
              <a:t>por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Oleksandr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Lutskevych</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CEX.io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é</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conhecida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por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adicionar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novas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criptomoedas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portfólio</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produtos</a:t>
            </a:r>
            <a:r>
              <a:rPr lang="en-US" sz="1100" dirty="0">
                <a:solidFill>
                  <a:srgbClr val="000000"/>
                </a:solidFill>
                <a:latin typeface="Calibri" panose="020F0502020204030204" pitchFamily="34" charset="0"/>
              </a:rPr>
              <a:t> com </a:t>
            </a:r>
            <a:r>
              <a:rPr lang="en-US" sz="1100" dirty="0" err="1">
                <a:solidFill>
                  <a:srgbClr val="000000"/>
                </a:solidFill>
                <a:latin typeface="Calibri" panose="020F0502020204030204" pitchFamily="34" charset="0"/>
              </a:rPr>
              <a:t>frequência</a:t>
            </a:r>
            <a:r>
              <a:rPr lang="en-US" sz="1100" dirty="0">
                <a:solidFill>
                  <a:srgbClr val="000000"/>
                </a:solidFill>
                <a:latin typeface="Calibri" panose="020F0502020204030204" pitchFamily="34" charset="0"/>
              </a:rPr>
              <a:t>.</a:t>
            </a:r>
          </a:p>
          <a:p>
            <a:pPr algn="just">
              <a:tabLst>
                <a:tab pos="93663" algn="l"/>
              </a:tabLst>
            </a:pPr>
            <a:endParaRPr lang="en-US" sz="1100" dirty="0">
              <a:solidFill>
                <a:srgbClr val="000000"/>
              </a:solidFill>
              <a:latin typeface="Calibri" panose="020F0502020204030204" pitchFamily="34" charset="0"/>
            </a:endParaRPr>
          </a:p>
          <a:p>
            <a:pPr algn="just">
              <a:tabLst>
                <a:tab pos="93663" algn="l"/>
              </a:tabLst>
            </a:pPr>
            <a:endParaRPr lang="en-US" sz="1100" dirty="0">
              <a:solidFill>
                <a:srgbClr val="000000"/>
              </a:solidFill>
              <a:latin typeface="Calibri" panose="020F0502020204030204" pitchFamily="34" charset="0"/>
            </a:endParaRPr>
          </a:p>
          <a:p>
            <a:pPr algn="just">
              <a:tabLst>
                <a:tab pos="93663" algn="l"/>
              </a:tabLst>
            </a:pPr>
            <a:endParaRPr lang="en-US" sz="1100" dirty="0">
              <a:solidFill>
                <a:srgbClr val="000000"/>
              </a:solidFill>
              <a:latin typeface="Calibri" panose="020F0502020204030204" pitchFamily="34" charset="0"/>
            </a:endParaRPr>
          </a:p>
          <a:p>
            <a:pPr algn="just">
              <a:tabLst>
                <a:tab pos="93663" algn="l"/>
              </a:tabLst>
            </a:pPr>
            <a:r>
              <a:rPr lang="en-US" sz="1100" dirty="0">
                <a:solidFill>
                  <a:srgbClr val="000000"/>
                </a:solidFill>
                <a:latin typeface="Calibri" panose="020F0502020204030204" pitchFamily="34" charset="0"/>
              </a:rPr>
              <a:t> </a:t>
            </a:r>
          </a:p>
          <a:p>
            <a:pPr algn="just">
              <a:tabLst>
                <a:tab pos="93663" algn="l"/>
              </a:tabLst>
            </a:pPr>
            <a:endParaRPr lang="en-US" sz="1100" dirty="0">
              <a:solidFill>
                <a:srgbClr val="000000"/>
              </a:solidFill>
              <a:latin typeface="Calibri" panose="020F0502020204030204" pitchFamily="34" charset="0"/>
            </a:endParaRPr>
          </a:p>
          <a:p>
            <a:pPr algn="just">
              <a:tabLst>
                <a:tab pos="93663" algn="l"/>
              </a:tabLst>
            </a:pPr>
            <a:endParaRPr lang="en-US" sz="1100" dirty="0">
              <a:solidFill>
                <a:srgbClr val="000000"/>
              </a:solidFill>
              <a:latin typeface="Calibri" panose="020F0502020204030204" pitchFamily="34" charset="0"/>
            </a:endParaRPr>
          </a:p>
          <a:p>
            <a:pPr algn="just">
              <a:tabLst>
                <a:tab pos="93663" algn="l"/>
              </a:tabLst>
            </a:pPr>
            <a:endParaRPr lang="en-US" sz="1100" dirty="0">
              <a:solidFill>
                <a:srgbClr val="000000"/>
              </a:solidFill>
              <a:latin typeface="Calibri" panose="020F0502020204030204" pitchFamily="34" charset="0"/>
            </a:endParaRPr>
          </a:p>
          <a:p>
            <a:pPr algn="just">
              <a:tabLst>
                <a:tab pos="93663" algn="l"/>
              </a:tabLst>
            </a:pPr>
            <a:endParaRPr lang="en-US" sz="1100" dirty="0">
              <a:solidFill>
                <a:srgbClr val="000000"/>
              </a:solidFill>
              <a:latin typeface="Calibri" panose="020F0502020204030204" pitchFamily="34" charset="0"/>
            </a:endParaRPr>
          </a:p>
          <a:p>
            <a:pPr algn="just">
              <a:tabLst>
                <a:tab pos="93663" algn="l"/>
              </a:tabLst>
            </a:pPr>
            <a:endParaRPr lang="en-US" sz="1100" dirty="0">
              <a:solidFill>
                <a:srgbClr val="000000"/>
              </a:solidFill>
              <a:latin typeface="Calibri" panose="020F0502020204030204" pitchFamily="34" charset="0"/>
            </a:endParaRPr>
          </a:p>
          <a:p>
            <a:pPr algn="just">
              <a:tabLst>
                <a:tab pos="93663" algn="l"/>
              </a:tabLst>
            </a:pPr>
            <a:endParaRPr lang="en-US" sz="1100" dirty="0">
              <a:solidFill>
                <a:srgbClr val="000000"/>
              </a:solidFill>
              <a:latin typeface="Calibri" panose="020F0502020204030204" pitchFamily="34" charset="0"/>
            </a:endParaRPr>
          </a:p>
          <a:p>
            <a:pPr algn="just">
              <a:tabLst>
                <a:tab pos="93663" algn="l"/>
              </a:tabLst>
            </a:pPr>
            <a:endParaRPr lang="en-US" sz="1100" dirty="0">
              <a:solidFill>
                <a:srgbClr val="000000"/>
              </a:solidFill>
              <a:latin typeface="Calibri" panose="020F0502020204030204" pitchFamily="34" charset="0"/>
            </a:endParaRPr>
          </a:p>
          <a:p>
            <a:pPr algn="just">
              <a:tabLst>
                <a:tab pos="93663" algn="l"/>
              </a:tabLst>
            </a:pPr>
            <a:endParaRPr lang="en-US" sz="1100" dirty="0">
              <a:solidFill>
                <a:srgbClr val="000000"/>
              </a:solidFill>
              <a:latin typeface="Calibri" panose="020F0502020204030204" pitchFamily="34" charset="0"/>
            </a:endParaRPr>
          </a:p>
          <a:p>
            <a:pPr algn="just">
              <a:tabLst>
                <a:tab pos="93663" algn="l"/>
              </a:tabLst>
            </a:pPr>
            <a:r>
              <a:rPr lang="en-US" sz="1100" b="1" dirty="0" err="1">
                <a:solidFill>
                  <a:srgbClr val="F79037"/>
                </a:solidFill>
                <a:latin typeface="Calibri" panose="020F0502020204030204" pitchFamily="34" charset="0"/>
              </a:rPr>
              <a:t>Intercâmbio</a:t>
            </a:r>
            <a:r>
              <a:rPr lang="en-US" sz="1100" b="1" dirty="0">
                <a:solidFill>
                  <a:srgbClr val="F79037"/>
                </a:solidFill>
                <a:latin typeface="Calibri" panose="020F0502020204030204" pitchFamily="34" charset="0"/>
              </a:rPr>
              <a:t> </a:t>
            </a:r>
            <a:r>
              <a:rPr lang="en-US" sz="1100" b="1" dirty="0" err="1">
                <a:solidFill>
                  <a:srgbClr val="F79037"/>
                </a:solidFill>
                <a:latin typeface="Calibri" panose="020F0502020204030204" pitchFamily="34" charset="0"/>
              </a:rPr>
              <a:t>nos</a:t>
            </a:r>
            <a:r>
              <a:rPr lang="en-US" sz="1100" b="1" dirty="0">
                <a:solidFill>
                  <a:srgbClr val="F79037"/>
                </a:solidFill>
                <a:latin typeface="Calibri" panose="020F0502020204030204" pitchFamily="34" charset="0"/>
              </a:rPr>
              <a:t> </a:t>
            </a:r>
            <a:r>
              <a:rPr lang="en-US" sz="1100" b="1" dirty="0" err="1">
                <a:solidFill>
                  <a:srgbClr val="F79037"/>
                </a:solidFill>
                <a:latin typeface="Calibri" panose="020F0502020204030204" pitchFamily="34" charset="0"/>
              </a:rPr>
              <a:t>Estados</a:t>
            </a:r>
            <a:r>
              <a:rPr lang="en-US" sz="1100" b="1" dirty="0">
                <a:solidFill>
                  <a:srgbClr val="F79037"/>
                </a:solidFill>
                <a:latin typeface="Calibri" panose="020F0502020204030204" pitchFamily="34" charset="0"/>
              </a:rPr>
              <a:t> </a:t>
            </a:r>
            <a:r>
              <a:rPr lang="en-US" sz="1100" b="1" dirty="0" err="1">
                <a:solidFill>
                  <a:srgbClr val="F79037"/>
                </a:solidFill>
                <a:latin typeface="Calibri" panose="020F0502020204030204" pitchFamily="34" charset="0"/>
              </a:rPr>
              <a:t>Unidos</a:t>
            </a:r>
            <a:endParaRPr lang="en-US" sz="1100" b="1" dirty="0">
              <a:solidFill>
                <a:srgbClr val="F79037"/>
              </a:solidFill>
              <a:latin typeface="Calibri" panose="020F0502020204030204" pitchFamily="34" charset="0"/>
            </a:endParaRPr>
          </a:p>
          <a:p>
            <a:pPr algn="just">
              <a:tabLst>
                <a:tab pos="93663" algn="l"/>
              </a:tabLst>
            </a:pPr>
            <a:r>
              <a:rPr lang="en-US" sz="1100" dirty="0" err="1">
                <a:solidFill>
                  <a:srgbClr val="000000"/>
                </a:solidFill>
                <a:latin typeface="Calibri" panose="020F0502020204030204" pitchFamily="34" charset="0"/>
              </a:rPr>
              <a:t>Nos</a:t>
            </a:r>
            <a:r>
              <a:rPr lang="en-US" sz="1100" dirty="0">
                <a:solidFill>
                  <a:srgbClr val="000000"/>
                </a:solidFill>
                <a:latin typeface="Calibri" panose="020F0502020204030204" pitchFamily="34" charset="0"/>
              </a:rPr>
              <a:t> EUA, a exchange de </a:t>
            </a:r>
            <a:r>
              <a:rPr lang="en-US" sz="1100" dirty="0" err="1">
                <a:solidFill>
                  <a:srgbClr val="000000"/>
                </a:solidFill>
                <a:latin typeface="Calibri" panose="020F0502020204030204" pitchFamily="34" charset="0"/>
              </a:rPr>
              <a:t>criptomoedas</a:t>
            </a:r>
            <a:r>
              <a:rPr lang="en-US" sz="1100" dirty="0">
                <a:solidFill>
                  <a:srgbClr val="000000"/>
                </a:solidFill>
                <a:latin typeface="Calibri" panose="020F0502020204030204" pitchFamily="34" charset="0"/>
              </a:rPr>
              <a:t> Kraken, com </a:t>
            </a:r>
            <a:r>
              <a:rPr lang="en-US" sz="1100" dirty="0" err="1">
                <a:solidFill>
                  <a:srgbClr val="000000"/>
                </a:solidFill>
                <a:latin typeface="Calibri" panose="020F0502020204030204" pitchFamily="34" charset="0"/>
              </a:rPr>
              <a:t>sede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São Francisco, </a:t>
            </a:r>
            <a:r>
              <a:rPr lang="en-US" sz="1100" dirty="0" err="1">
                <a:solidFill>
                  <a:srgbClr val="000000"/>
                </a:solidFill>
                <a:latin typeface="Calibri" panose="020F0502020204030204" pitchFamily="34" charset="0"/>
              </a:rPr>
              <a:t>foi</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primeira</a:t>
            </a:r>
            <a:r>
              <a:rPr lang="en-US" sz="1100" dirty="0">
                <a:solidFill>
                  <a:srgbClr val="000000"/>
                </a:solidFill>
                <a:latin typeface="Calibri" panose="020F0502020204030204" pitchFamily="34" charset="0"/>
              </a:rPr>
              <a:t> exchange de </a:t>
            </a:r>
            <a:r>
              <a:rPr lang="en-US" sz="1100" dirty="0" err="1">
                <a:solidFill>
                  <a:srgbClr val="000000"/>
                </a:solidFill>
                <a:latin typeface="Calibri" panose="020F0502020204030204" pitchFamily="34" charset="0"/>
              </a:rPr>
              <a:t>criptomoedas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americana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fundada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2011 </a:t>
            </a:r>
            <a:r>
              <a:rPr lang="en-US" sz="1100" dirty="0" err="1">
                <a:solidFill>
                  <a:srgbClr val="000000"/>
                </a:solidFill>
                <a:latin typeface="Calibri" panose="020F0502020204030204" pitchFamily="34" charset="0"/>
              </a:rPr>
              <a:t>por</a:t>
            </a:r>
            <a:r>
              <a:rPr lang="en-US" sz="1100" dirty="0">
                <a:solidFill>
                  <a:srgbClr val="000000"/>
                </a:solidFill>
                <a:latin typeface="Calibri" panose="020F0502020204030204" pitchFamily="34" charset="0"/>
              </a:rPr>
              <a:t> Jesse Powell. Tem </a:t>
            </a:r>
            <a:r>
              <a:rPr lang="en-US" sz="1100" dirty="0" err="1">
                <a:solidFill>
                  <a:srgbClr val="000000"/>
                </a:solidFill>
                <a:latin typeface="Calibri" panose="020F0502020204030204" pitchFamily="34" charset="0"/>
              </a:rPr>
              <a:t>grande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prestígio</a:t>
            </a:r>
            <a:r>
              <a:rPr lang="en-US" sz="1100" dirty="0">
                <a:solidFill>
                  <a:srgbClr val="000000"/>
                </a:solidFill>
                <a:latin typeface="Calibri" panose="020F0502020204030204" pitchFamily="34" charset="0"/>
              </a:rPr>
              <a:t> e,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comparação</a:t>
            </a:r>
            <a:r>
              <a:rPr lang="en-US" sz="1100" dirty="0">
                <a:solidFill>
                  <a:srgbClr val="000000"/>
                </a:solidFill>
                <a:latin typeface="Calibri" panose="020F0502020204030204" pitchFamily="34" charset="0"/>
              </a:rPr>
              <a:t> com </a:t>
            </a:r>
            <a:r>
              <a:rPr lang="en-US" sz="1100" dirty="0" err="1">
                <a:solidFill>
                  <a:srgbClr val="000000"/>
                </a:solidFill>
                <a:latin typeface="Calibri" panose="020F0502020204030204" pitchFamily="34" charset="0"/>
              </a:rPr>
              <a:t>outras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bolsas</a:t>
            </a:r>
            <a:r>
              <a:rPr lang="en-US" sz="1100" dirty="0">
                <a:solidFill>
                  <a:srgbClr val="000000"/>
                </a:solidFill>
                <a:latin typeface="Calibri" panose="020F0502020204030204" pitchFamily="34" charset="0"/>
              </a:rPr>
              <a:t> dos EUA, </a:t>
            </a:r>
            <a:r>
              <a:rPr lang="en-US" sz="1100" dirty="0" err="1">
                <a:solidFill>
                  <a:srgbClr val="000000"/>
                </a:solidFill>
                <a:latin typeface="Calibri" panose="020F0502020204030204" pitchFamily="34" charset="0"/>
              </a:rPr>
              <a:t>movimenta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maiores</a:t>
            </a:r>
            <a:r>
              <a:rPr lang="en-US" sz="1100" dirty="0">
                <a:solidFill>
                  <a:srgbClr val="000000"/>
                </a:solidFill>
                <a:latin typeface="Calibri" panose="020F0502020204030204" pitchFamily="34" charset="0"/>
              </a:rPr>
              <a:t> volumes de </a:t>
            </a:r>
            <a:r>
              <a:rPr lang="en-US" sz="1100" dirty="0" err="1">
                <a:solidFill>
                  <a:srgbClr val="000000"/>
                </a:solidFill>
                <a:latin typeface="Calibri" panose="020F0502020204030204" pitchFamily="34" charset="0"/>
              </a:rPr>
              <a:t>Bitcoin</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todos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dias</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Coinbase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também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é</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uma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bolsa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sediada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São Francisco, </a:t>
            </a:r>
            <a:r>
              <a:rPr lang="en-US" sz="1100" dirty="0" err="1">
                <a:solidFill>
                  <a:srgbClr val="000000"/>
                </a:solidFill>
                <a:latin typeface="Calibri" panose="020F0502020204030204" pitchFamily="34" charset="0"/>
              </a:rPr>
              <a:t>fundada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junho</a:t>
            </a:r>
            <a:r>
              <a:rPr lang="en-US" sz="1100" dirty="0">
                <a:solidFill>
                  <a:srgbClr val="000000"/>
                </a:solidFill>
                <a:latin typeface="Calibri" panose="020F0502020204030204" pitchFamily="34" charset="0"/>
              </a:rPr>
              <a:t> de 2012 </a:t>
            </a:r>
            <a:r>
              <a:rPr lang="en-US" sz="1100" dirty="0" err="1">
                <a:solidFill>
                  <a:srgbClr val="000000"/>
                </a:solidFill>
                <a:latin typeface="Calibri" panose="020F0502020204030204" pitchFamily="34" charset="0"/>
              </a:rPr>
              <a:t>por</a:t>
            </a:r>
            <a:r>
              <a:rPr lang="en-US" sz="1100" dirty="0">
                <a:solidFill>
                  <a:srgbClr val="000000"/>
                </a:solidFill>
                <a:latin typeface="Calibri" panose="020F0502020204030204" pitchFamily="34" charset="0"/>
              </a:rPr>
              <a:t> Brian Armstrong. A exchange </a:t>
            </a:r>
            <a:r>
              <a:rPr lang="en-US" sz="1100" dirty="0" err="1">
                <a:solidFill>
                  <a:srgbClr val="000000"/>
                </a:solidFill>
                <a:latin typeface="Calibri" panose="020F0502020204030204" pitchFamily="34" charset="0"/>
              </a:rPr>
              <a:t>Bittrex</a:t>
            </a:r>
            <a:r>
              <a:rPr lang="en-US" sz="1100" dirty="0">
                <a:solidFill>
                  <a:srgbClr val="000000"/>
                </a:solidFill>
                <a:latin typeface="Calibri" panose="020F0502020204030204" pitchFamily="34" charset="0"/>
              </a:rPr>
              <a:t> tem </a:t>
            </a:r>
            <a:r>
              <a:rPr lang="en-US" sz="1100" dirty="0" err="1">
                <a:solidFill>
                  <a:srgbClr val="000000"/>
                </a:solidFill>
                <a:latin typeface="Calibri" panose="020F0502020204030204" pitchFamily="34" charset="0"/>
              </a:rPr>
              <a:t>sede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Seattle e </a:t>
            </a:r>
            <a:r>
              <a:rPr lang="en-US" sz="1100" dirty="0" err="1">
                <a:solidFill>
                  <a:srgbClr val="000000"/>
                </a:solidFill>
                <a:latin typeface="Calibri" panose="020F0502020204030204" pitchFamily="34" charset="0"/>
              </a:rPr>
              <a:t>foi</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fundada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2013. </a:t>
            </a:r>
            <a:r>
              <a:rPr lang="en-US" sz="1100" dirty="0" err="1">
                <a:solidFill>
                  <a:srgbClr val="000000"/>
                </a:solidFill>
                <a:latin typeface="Calibri" panose="020F0502020204030204" pitchFamily="34" charset="0"/>
              </a:rPr>
              <a:t>Oferece</a:t>
            </a:r>
            <a:r>
              <a:rPr lang="en-US" sz="1100" dirty="0">
                <a:solidFill>
                  <a:srgbClr val="000000"/>
                </a:solidFill>
                <a:latin typeface="Calibri" panose="020F0502020204030204" pitchFamily="34" charset="0"/>
              </a:rPr>
              <a:t> pares de </a:t>
            </a:r>
            <a:r>
              <a:rPr lang="en-US" sz="1100" dirty="0" err="1">
                <a:solidFill>
                  <a:srgbClr val="000000"/>
                </a:solidFill>
                <a:latin typeface="Calibri" panose="020F0502020204030204" pitchFamily="34" charset="0"/>
              </a:rPr>
              <a:t>opções</a:t>
            </a:r>
            <a:r>
              <a:rPr lang="en-US" sz="1100" dirty="0">
                <a:solidFill>
                  <a:srgbClr val="000000"/>
                </a:solidFill>
                <a:latin typeface="Calibri" panose="020F0502020204030204" pitchFamily="34" charset="0"/>
              </a:rPr>
              <a:t> com </a:t>
            </a:r>
            <a:r>
              <a:rPr lang="en-US" sz="1100" dirty="0" err="1">
                <a:solidFill>
                  <a:srgbClr val="000000"/>
                </a:solidFill>
                <a:latin typeface="Calibri" panose="020F0502020204030204" pitchFamily="34" charset="0"/>
              </a:rPr>
              <a:t>dólares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americanos</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Poloniex</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Delaware, </a:t>
            </a:r>
            <a:r>
              <a:rPr lang="en-US" sz="1100" dirty="0" err="1">
                <a:solidFill>
                  <a:srgbClr val="000000"/>
                </a:solidFill>
                <a:latin typeface="Calibri" panose="020F0502020204030204" pitchFamily="34" charset="0"/>
              </a:rPr>
              <a:t>Estados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Unidos</a:t>
            </a:r>
            <a:r>
              <a:rPr lang="en-US" sz="1100" dirty="0">
                <a:solidFill>
                  <a:srgbClr val="000000"/>
                </a:solidFill>
                <a:latin typeface="Calibri" panose="020F0502020204030204" pitchFamily="34" charset="0"/>
              </a:rPr>
              <a:t> e </a:t>
            </a:r>
            <a:r>
              <a:rPr lang="en-US" sz="1100" dirty="0" err="1">
                <a:solidFill>
                  <a:srgbClr val="000000"/>
                </a:solidFill>
                <a:latin typeface="Calibri" panose="020F0502020204030204" pitchFamily="34" charset="0"/>
              </a:rPr>
              <a:t>fundada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por</a:t>
            </a:r>
            <a:r>
              <a:rPr lang="en-US" sz="1100" dirty="0">
                <a:solidFill>
                  <a:srgbClr val="000000"/>
                </a:solidFill>
                <a:latin typeface="Calibri" panose="020F0502020204030204" pitchFamily="34" charset="0"/>
              </a:rPr>
              <a:t> Tristan </a:t>
            </a:r>
            <a:r>
              <a:rPr lang="en-US" sz="1100" dirty="0" err="1">
                <a:solidFill>
                  <a:srgbClr val="000000"/>
                </a:solidFill>
                <a:latin typeface="Calibri" panose="020F0502020204030204" pitchFamily="34" charset="0"/>
              </a:rPr>
              <a:t>D'Agosta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janeiro</a:t>
            </a:r>
            <a:r>
              <a:rPr lang="en-US" sz="1100" dirty="0">
                <a:solidFill>
                  <a:srgbClr val="000000"/>
                </a:solidFill>
                <a:latin typeface="Calibri" panose="020F0502020204030204" pitchFamily="34" charset="0"/>
              </a:rPr>
              <a:t> de 2014, </a:t>
            </a:r>
            <a:r>
              <a:rPr lang="en-US" sz="1100" dirty="0" err="1">
                <a:solidFill>
                  <a:srgbClr val="000000"/>
                </a:solidFill>
                <a:latin typeface="Calibri" panose="020F0502020204030204" pitchFamily="34" charset="0"/>
              </a:rPr>
              <a:t>é</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uma</a:t>
            </a:r>
            <a:r>
              <a:rPr lang="en-US" sz="1100" dirty="0">
                <a:solidFill>
                  <a:srgbClr val="000000"/>
                </a:solidFill>
                <a:latin typeface="Calibri" panose="020F0502020204030204" pitchFamily="34" charset="0"/>
              </a:rPr>
              <a:t> das </a:t>
            </a:r>
            <a:r>
              <a:rPr lang="en-US" sz="1100" dirty="0" err="1">
                <a:solidFill>
                  <a:srgbClr val="000000"/>
                </a:solidFill>
                <a:latin typeface="Calibri" panose="020F0502020204030204" pitchFamily="34" charset="0"/>
              </a:rPr>
              <a:t>mais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exigentes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quando</a:t>
            </a:r>
            <a:r>
              <a:rPr lang="en-US" sz="1100" dirty="0">
                <a:solidFill>
                  <a:srgbClr val="000000"/>
                </a:solidFill>
                <a:latin typeface="Calibri" panose="020F0502020204030204" pitchFamily="34" charset="0"/>
              </a:rPr>
              <a:t> se </a:t>
            </a:r>
            <a:r>
              <a:rPr lang="en-US" sz="1100" dirty="0" err="1">
                <a:solidFill>
                  <a:srgbClr val="000000"/>
                </a:solidFill>
                <a:latin typeface="Calibri" panose="020F0502020204030204" pitchFamily="34" charset="0"/>
              </a:rPr>
              <a:t>trata</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adicionar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criptomoedas</a:t>
            </a:r>
            <a:r>
              <a:rPr lang="en-US" sz="1100" dirty="0">
                <a:solidFill>
                  <a:srgbClr val="000000"/>
                </a:solidFill>
                <a:latin typeface="Calibri" panose="020F0502020204030204" pitchFamily="34" charset="0"/>
              </a:rPr>
              <a:t> e </a:t>
            </a:r>
            <a:r>
              <a:rPr lang="en-US" sz="1100" dirty="0" err="1">
                <a:solidFill>
                  <a:srgbClr val="000000"/>
                </a:solidFill>
                <a:latin typeface="Calibri" panose="020F0502020204030204" pitchFamily="34" charset="0"/>
              </a:rPr>
              <a:t>oferece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medidas</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alta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segurança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para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proteger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usuários</a:t>
            </a:r>
            <a:r>
              <a:rPr lang="en-US" sz="1100" dirty="0">
                <a:solidFill>
                  <a:srgbClr val="000000"/>
                </a:solidFill>
                <a:latin typeface="Calibri" panose="020F0502020204030204" pitchFamily="34" charset="0"/>
              </a:rPr>
              <a:t>.</a:t>
            </a:r>
          </a:p>
          <a:p>
            <a:pPr algn="just">
              <a:tabLst>
                <a:tab pos="93663" algn="l"/>
              </a:tabLst>
            </a:pPr>
            <a:r>
              <a:rPr lang="en-US" sz="1100" dirty="0">
                <a:solidFill>
                  <a:srgbClr val="000000"/>
                </a:solidFill>
                <a:latin typeface="Calibri" panose="020F0502020204030204" pitchFamily="34" charset="0"/>
              </a:rPr>
              <a:t> </a:t>
            </a:r>
          </a:p>
          <a:p>
            <a:pPr algn="just">
              <a:tabLst>
                <a:tab pos="93663" algn="l"/>
              </a:tabLst>
            </a:pPr>
            <a:r>
              <a:rPr lang="en-US" sz="1100" b="1" dirty="0" err="1">
                <a:solidFill>
                  <a:srgbClr val="F79037"/>
                </a:solidFill>
                <a:latin typeface="Calibri" panose="020F0502020204030204" pitchFamily="34" charset="0"/>
              </a:rPr>
              <a:t>Intercâmbios</a:t>
            </a:r>
            <a:r>
              <a:rPr lang="en-US" sz="1100" b="1" dirty="0">
                <a:solidFill>
                  <a:srgbClr val="F79037"/>
                </a:solidFill>
                <a:latin typeface="Calibri" panose="020F0502020204030204" pitchFamily="34" charset="0"/>
              </a:rPr>
              <a:t> </a:t>
            </a:r>
            <a:r>
              <a:rPr lang="en-US" sz="1100" b="1" dirty="0" err="1">
                <a:solidFill>
                  <a:srgbClr val="F79037"/>
                </a:solidFill>
                <a:latin typeface="Calibri" panose="020F0502020204030204" pitchFamily="34" charset="0"/>
              </a:rPr>
              <a:t>na</a:t>
            </a:r>
            <a:r>
              <a:rPr lang="en-US" sz="1100" b="1" dirty="0">
                <a:solidFill>
                  <a:srgbClr val="F79037"/>
                </a:solidFill>
                <a:latin typeface="Calibri" panose="020F0502020204030204" pitchFamily="34" charset="0"/>
              </a:rPr>
              <a:t> </a:t>
            </a:r>
            <a:r>
              <a:rPr lang="en-US" sz="1100" b="1" dirty="0" err="1">
                <a:solidFill>
                  <a:srgbClr val="F79037"/>
                </a:solidFill>
                <a:latin typeface="Calibri" panose="020F0502020204030204" pitchFamily="34" charset="0"/>
              </a:rPr>
              <a:t>Ásia</a:t>
            </a:r>
            <a:endParaRPr lang="en-US" sz="1100" b="1" dirty="0">
              <a:solidFill>
                <a:srgbClr val="F79037"/>
              </a:solidFill>
              <a:latin typeface="Calibri" panose="020F0502020204030204" pitchFamily="34" charset="0"/>
            </a:endParaRPr>
          </a:p>
          <a:p>
            <a:pPr algn="just">
              <a:tabLst>
                <a:tab pos="93663" algn="l"/>
              </a:tabLst>
            </a:pPr>
            <a:r>
              <a:rPr lang="en-US" sz="1100" dirty="0">
                <a:solidFill>
                  <a:srgbClr val="000000"/>
                </a:solidFill>
                <a:latin typeface="Calibri" panose="020F0502020204030204" pitchFamily="34" charset="0"/>
              </a:rPr>
              <a:t>No </a:t>
            </a:r>
            <a:r>
              <a:rPr lang="en-US" sz="1100" dirty="0" err="1">
                <a:solidFill>
                  <a:srgbClr val="000000"/>
                </a:solidFill>
                <a:latin typeface="Calibri" panose="020F0502020204030204" pitchFamily="34" charset="0"/>
              </a:rPr>
              <a:t>mercado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asiático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existe</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Bitfinex</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sediada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Hong Kong e </a:t>
            </a:r>
            <a:r>
              <a:rPr lang="en-US" sz="1100" dirty="0" err="1">
                <a:solidFill>
                  <a:srgbClr val="000000"/>
                </a:solidFill>
                <a:latin typeface="Calibri" panose="020F0502020204030204" pitchFamily="34" charset="0"/>
              </a:rPr>
              <a:t>fundada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2012 </a:t>
            </a:r>
            <a:r>
              <a:rPr lang="en-US" sz="1100" dirty="0" err="1">
                <a:solidFill>
                  <a:srgbClr val="000000"/>
                </a:solidFill>
                <a:latin typeface="Calibri" panose="020F0502020204030204" pitchFamily="34" charset="0"/>
              </a:rPr>
              <a:t>por</a:t>
            </a:r>
            <a:r>
              <a:rPr lang="en-US" sz="1100" dirty="0">
                <a:solidFill>
                  <a:srgbClr val="000000"/>
                </a:solidFill>
                <a:latin typeface="Calibri" panose="020F0502020204030204" pitchFamily="34" charset="0"/>
              </a:rPr>
              <a:t> Raphael Nicolle e Giancarlo </a:t>
            </a:r>
            <a:r>
              <a:rPr lang="en-US" sz="1100" dirty="0" err="1">
                <a:solidFill>
                  <a:srgbClr val="000000"/>
                </a:solidFill>
                <a:latin typeface="Calibri" panose="020F0502020204030204" pitchFamily="34" charset="0"/>
              </a:rPr>
              <a:t>Devasini</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Caracteriza</a:t>
            </a:r>
            <a:r>
              <a:rPr lang="en-US" sz="1100" dirty="0">
                <a:solidFill>
                  <a:srgbClr val="000000"/>
                </a:solidFill>
                <a:latin typeface="Calibri" panose="020F0502020204030204" pitchFamily="34" charset="0"/>
              </a:rPr>
              <a:t>-se </a:t>
            </a:r>
            <a:r>
              <a:rPr lang="en-US" sz="1100" dirty="0" err="1">
                <a:solidFill>
                  <a:srgbClr val="000000"/>
                </a:solidFill>
                <a:latin typeface="Calibri" panose="020F0502020204030204" pitchFamily="34" charset="0"/>
              </a:rPr>
              <a:t>por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ser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confiável</a:t>
            </a:r>
            <a:r>
              <a:rPr lang="en-US" sz="1100" dirty="0">
                <a:solidFill>
                  <a:srgbClr val="000000"/>
                </a:solidFill>
                <a:latin typeface="Calibri" panose="020F0502020204030204" pitchFamily="34" charset="0"/>
              </a:rPr>
              <a:t> e </a:t>
            </a:r>
            <a:r>
              <a:rPr lang="en-US" sz="1100" dirty="0" err="1">
                <a:solidFill>
                  <a:srgbClr val="000000"/>
                </a:solidFill>
                <a:latin typeface="Calibri" panose="020F0502020204030204" pitchFamily="34" charset="0"/>
              </a:rPr>
              <a:t>seguro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beneficiando</a:t>
            </a:r>
            <a:r>
              <a:rPr lang="en-US" sz="1100" dirty="0">
                <a:solidFill>
                  <a:srgbClr val="000000"/>
                </a:solidFill>
                <a:latin typeface="Calibri" panose="020F0502020204030204" pitchFamily="34" charset="0"/>
              </a:rPr>
              <a:t> da </a:t>
            </a:r>
            <a:r>
              <a:rPr lang="en-US" sz="1100" dirty="0" err="1">
                <a:solidFill>
                  <a:srgbClr val="000000"/>
                </a:solidFill>
                <a:latin typeface="Calibri" panose="020F0502020204030204" pitchFamily="34" charset="0"/>
              </a:rPr>
              <a:t>vantagem</a:t>
            </a:r>
            <a:r>
              <a:rPr lang="en-US" sz="1100" dirty="0">
                <a:solidFill>
                  <a:srgbClr val="000000"/>
                </a:solidFill>
                <a:latin typeface="Calibri" panose="020F0502020204030204" pitchFamily="34" charset="0"/>
              </a:rPr>
              <a:t> do </a:t>
            </a:r>
            <a:r>
              <a:rPr lang="en-US" sz="1100" dirty="0" err="1">
                <a:solidFill>
                  <a:srgbClr val="000000"/>
                </a:solidFill>
                <a:latin typeface="Calibri" panose="020F0502020204030204" pitchFamily="34" charset="0"/>
              </a:rPr>
              <a:t>primeiro</a:t>
            </a:r>
            <a:r>
              <a:rPr lang="en-US" sz="1100" dirty="0">
                <a:solidFill>
                  <a:srgbClr val="000000"/>
                </a:solidFill>
                <a:latin typeface="Calibri" panose="020F0502020204030204" pitchFamily="34" charset="0"/>
              </a:rPr>
              <a:t> motor. </a:t>
            </a:r>
            <a:r>
              <a:rPr lang="en-US" sz="1100" dirty="0" err="1">
                <a:solidFill>
                  <a:srgbClr val="000000"/>
                </a:solidFill>
                <a:latin typeface="Calibri" panose="020F0502020204030204" pitchFamily="34" charset="0"/>
              </a:rPr>
              <a:t>É</a:t>
            </a:r>
            <a:r>
              <a:rPr lang="en-US" sz="1100" dirty="0">
                <a:solidFill>
                  <a:srgbClr val="000000"/>
                </a:solidFill>
                <a:latin typeface="Calibri" panose="020F0502020204030204" pitchFamily="34" charset="0"/>
              </a:rPr>
              <a:t> o </a:t>
            </a:r>
            <a:r>
              <a:rPr lang="en-US" sz="1100" dirty="0" err="1">
                <a:solidFill>
                  <a:srgbClr val="000000"/>
                </a:solidFill>
                <a:latin typeface="Calibri" panose="020F0502020204030204" pitchFamily="34" charset="0"/>
              </a:rPr>
              <a:t>segundo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maior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termos</a:t>
            </a:r>
            <a:r>
              <a:rPr lang="en-US" sz="1100" dirty="0">
                <a:solidFill>
                  <a:srgbClr val="000000"/>
                </a:solidFill>
                <a:latin typeface="Calibri" panose="020F0502020204030204" pitchFamily="34" charset="0"/>
              </a:rPr>
              <a:t> de volume de </a:t>
            </a:r>
            <a:r>
              <a:rPr lang="en-US" sz="1100" dirty="0" err="1">
                <a:solidFill>
                  <a:srgbClr val="000000"/>
                </a:solidFill>
                <a:latin typeface="Calibri" panose="020F0502020204030204" pitchFamily="34" charset="0"/>
              </a:rPr>
              <a:t>movimentos</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Bitcoin</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Huobi</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é</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uma</a:t>
            </a:r>
            <a:r>
              <a:rPr lang="en-US" sz="1100" dirty="0">
                <a:solidFill>
                  <a:srgbClr val="000000"/>
                </a:solidFill>
                <a:latin typeface="Calibri" panose="020F0502020204030204" pitchFamily="34" charset="0"/>
              </a:rPr>
              <a:t> exchange com </a:t>
            </a:r>
            <a:r>
              <a:rPr lang="en-US" sz="1100" dirty="0" err="1">
                <a:solidFill>
                  <a:srgbClr val="000000"/>
                </a:solidFill>
                <a:latin typeface="Calibri" panose="020F0502020204030204" pitchFamily="34" charset="0"/>
              </a:rPr>
              <a:t>sede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Cingapura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fundada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2013 </a:t>
            </a:r>
            <a:r>
              <a:rPr lang="en-US" sz="1100" dirty="0" err="1">
                <a:solidFill>
                  <a:srgbClr val="000000"/>
                </a:solidFill>
                <a:latin typeface="Calibri" panose="020F0502020204030204" pitchFamily="34" charset="0"/>
              </a:rPr>
              <a:t>por</a:t>
            </a:r>
            <a:r>
              <a:rPr lang="en-US" sz="1100" dirty="0">
                <a:solidFill>
                  <a:srgbClr val="000000"/>
                </a:solidFill>
                <a:latin typeface="Calibri" panose="020F0502020204030204" pitchFamily="34" charset="0"/>
              </a:rPr>
              <a:t> Leon Li e </a:t>
            </a:r>
            <a:r>
              <a:rPr lang="en-US" sz="1100" dirty="0" err="1">
                <a:solidFill>
                  <a:srgbClr val="000000"/>
                </a:solidFill>
                <a:latin typeface="Calibri" panose="020F0502020204030204" pitchFamily="34" charset="0"/>
              </a:rPr>
              <a:t>possui</a:t>
            </a:r>
            <a:r>
              <a:rPr lang="en-US" sz="1100" dirty="0">
                <a:solidFill>
                  <a:srgbClr val="000000"/>
                </a:solidFill>
                <a:latin typeface="Calibri" panose="020F0502020204030204" pitchFamily="34" charset="0"/>
              </a:rPr>
              <a:t> o </a:t>
            </a:r>
            <a:r>
              <a:rPr lang="en-US" sz="1100" dirty="0" err="1">
                <a:solidFill>
                  <a:srgbClr val="000000"/>
                </a:solidFill>
                <a:latin typeface="Calibri" panose="020F0502020204030204" pitchFamily="34" charset="0"/>
              </a:rPr>
              <a:t>maior</a:t>
            </a:r>
            <a:r>
              <a:rPr lang="en-US" sz="1100" dirty="0">
                <a:solidFill>
                  <a:srgbClr val="000000"/>
                </a:solidFill>
                <a:latin typeface="Calibri" panose="020F0502020204030204" pitchFamily="34" charset="0"/>
              </a:rPr>
              <a:t> volume de </a:t>
            </a:r>
            <a:r>
              <a:rPr lang="en-US" sz="1100" dirty="0" err="1">
                <a:solidFill>
                  <a:srgbClr val="000000"/>
                </a:solidFill>
                <a:latin typeface="Calibri" panose="020F0502020204030204" pitchFamily="34" charset="0"/>
              </a:rPr>
              <a:t>Bitcoin</a:t>
            </a:r>
            <a:r>
              <a:rPr lang="en-US" sz="1100" dirty="0">
                <a:solidFill>
                  <a:srgbClr val="000000"/>
                </a:solidFill>
                <a:latin typeface="Calibri" panose="020F0502020204030204" pitchFamily="34" charset="0"/>
              </a:rPr>
              <a:t> e </a:t>
            </a:r>
            <a:r>
              <a:rPr lang="en-US" sz="1100" dirty="0" err="1">
                <a:solidFill>
                  <a:srgbClr val="000000"/>
                </a:solidFill>
                <a:latin typeface="Calibri" panose="020F0502020204030204" pitchFamily="34" charset="0"/>
              </a:rPr>
              <a:t>outras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criptomoedas</a:t>
            </a:r>
            <a:r>
              <a:rPr lang="en-US" sz="1100" dirty="0">
                <a:solidFill>
                  <a:srgbClr val="000000"/>
                </a:solidFill>
                <a:latin typeface="Calibri" panose="020F0502020204030204" pitchFamily="34" charset="0"/>
              </a:rPr>
              <a:t> do </a:t>
            </a:r>
            <a:r>
              <a:rPr lang="en-US" sz="1100" dirty="0" err="1">
                <a:solidFill>
                  <a:srgbClr val="000000"/>
                </a:solidFill>
                <a:latin typeface="Calibri" panose="020F0502020204030204" pitchFamily="34" charset="0"/>
              </a:rPr>
              <a:t>mercado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Okex</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é</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uma</a:t>
            </a:r>
            <a:r>
              <a:rPr lang="en-US" sz="1100" dirty="0">
                <a:solidFill>
                  <a:srgbClr val="000000"/>
                </a:solidFill>
                <a:latin typeface="Calibri" panose="020F0502020204030204" pitchFamily="34" charset="0"/>
              </a:rPr>
              <a:t> casa de </a:t>
            </a:r>
            <a:r>
              <a:rPr lang="en-US" sz="1100" dirty="0" err="1">
                <a:solidFill>
                  <a:srgbClr val="000000"/>
                </a:solidFill>
                <a:latin typeface="Calibri" panose="020F0502020204030204" pitchFamily="34" charset="0"/>
              </a:rPr>
              <a:t>câmbio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fundada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2013 </a:t>
            </a:r>
            <a:r>
              <a:rPr lang="en-US" sz="1100" dirty="0" err="1">
                <a:solidFill>
                  <a:srgbClr val="000000"/>
                </a:solidFill>
                <a:latin typeface="Calibri" panose="020F0502020204030204" pitchFamily="34" charset="0"/>
              </a:rPr>
              <a:t>por</a:t>
            </a:r>
            <a:r>
              <a:rPr lang="en-US" sz="1100" dirty="0">
                <a:solidFill>
                  <a:srgbClr val="000000"/>
                </a:solidFill>
                <a:latin typeface="Calibri" panose="020F0502020204030204" pitchFamily="34" charset="0"/>
              </a:rPr>
              <a:t> Star </a:t>
            </a:r>
            <a:r>
              <a:rPr lang="en-US" sz="1100" dirty="0" err="1">
                <a:solidFill>
                  <a:srgbClr val="000000"/>
                </a:solidFill>
                <a:latin typeface="Calibri" panose="020F0502020204030204" pitchFamily="34" charset="0"/>
              </a:rPr>
              <a:t>Xu</a:t>
            </a:r>
            <a:r>
              <a:rPr lang="en-US" sz="1100" dirty="0">
                <a:solidFill>
                  <a:srgbClr val="000000"/>
                </a:solidFill>
                <a:latin typeface="Calibri" panose="020F0502020204030204" pitchFamily="34" charset="0"/>
              </a:rPr>
              <a:t> com </a:t>
            </a:r>
            <a:r>
              <a:rPr lang="en-US" sz="1100" dirty="0" err="1">
                <a:solidFill>
                  <a:srgbClr val="000000"/>
                </a:solidFill>
                <a:latin typeface="Calibri" panose="020F0502020204030204" pitchFamily="34" charset="0"/>
              </a:rPr>
              <a:t>sede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Pequim</a:t>
            </a:r>
            <a:r>
              <a:rPr lang="en-US" sz="1100" dirty="0">
                <a:solidFill>
                  <a:srgbClr val="000000"/>
                </a:solidFill>
                <a:latin typeface="Calibri" panose="020F0502020204030204" pitchFamily="34" charset="0"/>
              </a:rPr>
              <a:t>, China. </a:t>
            </a:r>
            <a:r>
              <a:rPr lang="en-US" sz="1100" dirty="0" err="1">
                <a:solidFill>
                  <a:srgbClr val="000000"/>
                </a:solidFill>
                <a:latin typeface="Calibri" panose="020F0502020204030204" pitchFamily="34" charset="0"/>
              </a:rPr>
              <a:t>É</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terceira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volume de </a:t>
            </a:r>
            <a:r>
              <a:rPr lang="en-US" sz="1100" dirty="0" err="1">
                <a:solidFill>
                  <a:srgbClr val="000000"/>
                </a:solidFill>
                <a:latin typeface="Calibri" panose="020F0502020204030204" pitchFamily="34" charset="0"/>
              </a:rPr>
              <a:t>troca</a:t>
            </a:r>
            <a:r>
              <a:rPr lang="en-US" sz="1100" dirty="0">
                <a:solidFill>
                  <a:srgbClr val="000000"/>
                </a:solidFill>
                <a:latin typeface="Calibri" panose="020F0502020204030204" pitchFamily="34" charset="0"/>
              </a:rPr>
              <a:t> de BTC e a </a:t>
            </a:r>
            <a:r>
              <a:rPr lang="en-US" sz="1100" dirty="0" err="1">
                <a:solidFill>
                  <a:srgbClr val="000000"/>
                </a:solidFill>
                <a:latin typeface="Calibri" panose="020F0502020204030204" pitchFamily="34" charset="0"/>
              </a:rPr>
              <a:t>primeira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Ethereum</a:t>
            </a:r>
            <a:r>
              <a:rPr lang="en-US" sz="1100" dirty="0">
                <a:solidFill>
                  <a:srgbClr val="000000"/>
                </a:solidFill>
                <a:latin typeface="Calibri" panose="020F0502020204030204" pitchFamily="34" charset="0"/>
              </a:rPr>
              <a:t> e EOS, entre </a:t>
            </a:r>
            <a:r>
              <a:rPr lang="en-US" sz="1100" dirty="0" err="1">
                <a:solidFill>
                  <a:srgbClr val="000000"/>
                </a:solidFill>
                <a:latin typeface="Calibri" panose="020F0502020204030204" pitchFamily="34" charset="0"/>
              </a:rPr>
              <a:t>outras</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Binance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foi</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fundada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2017 </a:t>
            </a:r>
            <a:r>
              <a:rPr lang="en-US" sz="1100" dirty="0" err="1">
                <a:solidFill>
                  <a:srgbClr val="000000"/>
                </a:solidFill>
                <a:latin typeface="Calibri" panose="020F0502020204030204" pitchFamily="34" charset="0"/>
              </a:rPr>
              <a:t>por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Chanpeng</a:t>
            </a:r>
            <a:r>
              <a:rPr lang="en-US" sz="1100" dirty="0">
                <a:solidFill>
                  <a:srgbClr val="000000"/>
                </a:solidFill>
                <a:latin typeface="Calibri" panose="020F0502020204030204" pitchFamily="34" charset="0"/>
              </a:rPr>
              <a:t> Zhao e </a:t>
            </a:r>
            <a:r>
              <a:rPr lang="en-US" sz="1100" dirty="0" err="1">
                <a:solidFill>
                  <a:srgbClr val="000000"/>
                </a:solidFill>
                <a:latin typeface="Calibri" panose="020F0502020204030204" pitchFamily="34" charset="0"/>
              </a:rPr>
              <a:t>está</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sediada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Xangai</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na</a:t>
            </a:r>
            <a:r>
              <a:rPr lang="en-US" sz="1100" dirty="0">
                <a:solidFill>
                  <a:srgbClr val="000000"/>
                </a:solidFill>
                <a:latin typeface="Calibri" panose="020F0502020204030204" pitchFamily="34" charset="0"/>
              </a:rPr>
              <a:t> China. </a:t>
            </a:r>
            <a:r>
              <a:rPr lang="en-US" sz="1100" dirty="0" err="1">
                <a:solidFill>
                  <a:srgbClr val="000000"/>
                </a:solidFill>
                <a:latin typeface="Calibri" panose="020F0502020204030204" pitchFamily="34" charset="0"/>
              </a:rPr>
              <a:t>É</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que</a:t>
            </a:r>
            <a:r>
              <a:rPr lang="en-US" sz="1100" dirty="0">
                <a:solidFill>
                  <a:srgbClr val="000000"/>
                </a:solidFill>
                <a:latin typeface="Calibri" panose="020F0502020204030204" pitchFamily="34" charset="0"/>
              </a:rPr>
              <a:t> tem o </a:t>
            </a:r>
            <a:r>
              <a:rPr lang="en-US" sz="1100" dirty="0" err="1">
                <a:solidFill>
                  <a:srgbClr val="000000"/>
                </a:solidFill>
                <a:latin typeface="Calibri" panose="020F0502020204030204" pitchFamily="34" charset="0"/>
              </a:rPr>
              <a:t>maior</a:t>
            </a:r>
            <a:r>
              <a:rPr lang="en-US" sz="1100" dirty="0">
                <a:solidFill>
                  <a:srgbClr val="000000"/>
                </a:solidFill>
                <a:latin typeface="Calibri" panose="020F0502020204030204" pitchFamily="34" charset="0"/>
              </a:rPr>
              <a:t> volume de </a:t>
            </a:r>
            <a:r>
              <a:rPr lang="en-US" sz="1100" dirty="0" err="1">
                <a:solidFill>
                  <a:srgbClr val="000000"/>
                </a:solidFill>
                <a:latin typeface="Calibri" panose="020F0502020204030204" pitchFamily="34" charset="0"/>
              </a:rPr>
              <a:t>Bitcoin</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hoje</a:t>
            </a:r>
            <a:r>
              <a:rPr lang="en-US" sz="1100" dirty="0">
                <a:solidFill>
                  <a:srgbClr val="000000"/>
                </a:solidFill>
                <a:latin typeface="Calibri" panose="020F0502020204030204" pitchFamily="34" charset="0"/>
              </a:rPr>
              <a:t>.</a:t>
            </a:r>
            <a:br>
              <a:rPr lang="en-US" sz="1100" dirty="0">
                <a:solidFill>
                  <a:srgbClr val="000000"/>
                </a:solidFill>
                <a:latin typeface="Calibri" panose="020F0502020204030204" pitchFamily="34" charset="0"/>
              </a:rPr>
            </a:br>
            <a:r>
              <a:rPr lang="en-US" sz="1100" dirty="0">
                <a:solidFill>
                  <a:srgbClr val="000000"/>
                </a:solidFill>
                <a:latin typeface="Calibri" panose="020F0502020204030204" pitchFamily="34" charset="0"/>
              </a:rPr>
              <a:t> </a:t>
            </a:r>
          </a:p>
          <a:p>
            <a:pPr algn="just"/>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21" name="Picture 20">
            <a:extLst>
              <a:ext uri="{FF2B5EF4-FFF2-40B4-BE49-F238E27FC236}">
                <a16:creationId xmlns:a16="http://schemas.microsoft.com/office/drawing/2014/main" id="{B06D8371-3894-C29A-F34D-E37C0948A8F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6644247"/>
            <a:ext cx="3555848" cy="4047565"/>
          </a:xfrm>
          <a:prstGeom prst="rect">
            <a:avLst/>
          </a:prstGeom>
        </p:spPr>
      </p:pic>
      <p:sp>
        <p:nvSpPr>
          <p:cNvPr id="7" name="Rectangle 6">
            <a:extLst>
              <a:ext uri="{FF2B5EF4-FFF2-40B4-BE49-F238E27FC236}">
                <a16:creationId xmlns:a16="http://schemas.microsoft.com/office/drawing/2014/main" id="{70F65561-DD3A-2DE3-BE44-D7062F66C4CD}"/>
              </a:ext>
            </a:extLst>
          </p:cNvPr>
          <p:cNvSpPr/>
          <p:nvPr/>
        </p:nvSpPr>
        <p:spPr>
          <a:xfrm>
            <a:off x="7018372" y="8739006"/>
            <a:ext cx="541303" cy="1952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E82854C3-B991-65D7-6ED4-2A00DE4FD13F}"/>
              </a:ext>
            </a:extLst>
          </p:cNvPr>
          <p:cNvGrpSpPr/>
          <p:nvPr/>
        </p:nvGrpSpPr>
        <p:grpSpPr>
          <a:xfrm flipH="1">
            <a:off x="6027754" y="9163937"/>
            <a:ext cx="1712396" cy="1673613"/>
            <a:chOff x="-220413" y="5797823"/>
            <a:chExt cx="1967946" cy="1923375"/>
          </a:xfrm>
        </p:grpSpPr>
        <p:sp>
          <p:nvSpPr>
            <p:cNvPr id="12" name="Freeform 11">
              <a:extLst>
                <a:ext uri="{FF2B5EF4-FFF2-40B4-BE49-F238E27FC236}">
                  <a16:creationId xmlns:a16="http://schemas.microsoft.com/office/drawing/2014/main" id="{3184DB8A-7A28-D64D-E7B9-EEB122954191}"/>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5B0820E7-5785-BCAD-1897-BAE43A5175F3}"/>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701CA10E-31C3-229C-4CA0-2CA35B790F1D}"/>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1759D386-7961-8538-06EE-173044763590}"/>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0A7B253B-B09A-B1A0-0515-EA11949AC29A}"/>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03135AAE-766A-A307-B3C9-2F018EFF3E9B}"/>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4E472B23-0EE2-DE8A-7EA0-E199853C99CC}"/>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3240E2CA-9B17-3836-ACBB-AA3CB49BE71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4B8106F7-8734-6AA4-A18E-6559531CB567}"/>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7AF51FF2-B286-0E3A-CC1E-91161CFD0885}"/>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84228F2F-77EE-A1A1-1209-0A0F95AEFA8B}"/>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4AFE2510-2269-8860-0D35-A5A9412E3AD9}"/>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5AF91C50-C096-57E0-34A3-06472EC3059F}"/>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7E4BAA12-05F0-896C-AA53-77837C9DD46D}"/>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104339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02</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a:xfrm>
            <a:off x="3059266" y="3583455"/>
            <a:ext cx="3486126" cy="1084774"/>
          </a:xfrm>
        </p:spPr>
        <p:txBody>
          <a:bodyPr/>
          <a:lstStyle/>
          <a:p>
            <a:r>
              <a:rPr lang="en-US" dirty="0"/>
              <a:t>TOKENIZAÇÃO DE ATIVOS</a:t>
            </a:r>
            <a:endParaRPr lang="en-GB" dirty="0"/>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pPr/>
              <a:t>128</a:t>
            </a:fld>
            <a:endParaRPr lang="en-US" dirty="0"/>
          </a:p>
        </p:txBody>
      </p:sp>
    </p:spTree>
    <p:extLst>
      <p:ext uri="{BB962C8B-B14F-4D97-AF65-F5344CB8AC3E}">
        <p14:creationId xmlns:p14="http://schemas.microsoft.com/office/powerpoint/2010/main" val="3982921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129</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686094" y="2310108"/>
            <a:ext cx="6530705" cy="8176308"/>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tokenização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ativos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é</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um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processo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essencialmente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converte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um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ativo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como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um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imóvel</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tokens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podem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distribuídos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negociados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transferidos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fragmentados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armazenados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numa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tecnologia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contabilidade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distribuída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Especificamente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tokenização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é</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processo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transformação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propriedades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direitos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ativos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num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formato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digital.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tokenização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você</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pode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transformar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ativos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indivisíveis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formas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token.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Esse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processo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está</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tranformar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maneira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como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ativos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podem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financiados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permitindo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proprietários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ativos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coloquem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no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blockchain</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distribuam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maneira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avançada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tecnologicamente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económica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tokenização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como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um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termo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blockchain</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pode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definida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como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processo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emissão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um token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blockchain</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representa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vários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ativos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ou</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seja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imóveis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títulos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empresas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itens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luxo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etc.).</a:t>
            </a:r>
          </a:p>
          <a:p>
            <a:pPr algn="just"/>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x-none"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Após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 boom das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Ofertas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Iniciais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Moedas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(ICOs)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regulamentadas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2018, as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Ofertas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Tokens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Segurança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(STO)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surgiram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como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uma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maneira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nova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regulamentada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aumentar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liquidez</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vários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projetos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tokenizando-os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Este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é</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um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exemplo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tokenização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ativos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tokenizados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podem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assumir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diferentes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formas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Eles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podem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tokens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segurança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tokens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plataforma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tokens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utilidade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tokens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fungíveis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ou</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fungíveis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algn="just"/>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imóveis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são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vistos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como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um dos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principais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ativos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podem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tokenizados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Tradicionalmente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era um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ativo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ilíquido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acessível</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apenas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um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pequeno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grupo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indivíduos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ricos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enquanto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investidores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menores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só</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podiam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beneficiar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investimento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ações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do Real Estate Investment Trust (REIT). No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entanto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isso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está</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mudar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rapidamente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investidores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terão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acesso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investimentos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imobiliários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ativos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únicos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podem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negociar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como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tokens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bolsas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descentralizadas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DEXes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Concretamente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isso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significaria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alguém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pode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proprietário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1/25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uma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casa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precisar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possuir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fundos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comprar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casa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inteira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Divisibilidade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ativos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transações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rápidas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baratas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maior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liquidez</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mercados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pouco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líquidos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transparência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são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alguns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dos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benefícios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tokenização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algn="just"/>
            <a:endPar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Para saber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sobre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tokenização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ouça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episódio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do podcast Generation Blockchain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sobre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tokenização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ativos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algn="just"/>
            <a:endPar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r>
              <a:rPr lang="en-US" sz="1100" u="sng" dirty="0">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2"/>
              </a:rPr>
              <a:t>Clique </a:t>
            </a:r>
            <a:r>
              <a:rPr lang="en-US" sz="1100" u="sng" dirty="0" err="1">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2"/>
              </a:rPr>
              <a:t>aqui</a:t>
            </a:r>
            <a:r>
              <a:rPr lang="en-US" sz="1100" u="sng" dirty="0">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2"/>
              </a:rPr>
              <a:t> para </a:t>
            </a:r>
            <a:r>
              <a:rPr lang="en-US" sz="1100" u="sng" dirty="0" err="1">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2"/>
              </a:rPr>
              <a:t>ouvir</a:t>
            </a:r>
            <a:r>
              <a:rPr lang="en-US" sz="1100" u="sng" dirty="0">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2"/>
              </a:rPr>
              <a:t> o podcast Generation Blockchain </a:t>
            </a:r>
            <a:r>
              <a:rPr lang="en-US" sz="1100" u="sng" dirty="0" err="1">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2"/>
              </a:rPr>
              <a:t>sobre</a:t>
            </a:r>
            <a:r>
              <a:rPr lang="en-US" sz="1100" u="sng" dirty="0">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2"/>
              </a:rPr>
              <a:t> </a:t>
            </a:r>
            <a:r>
              <a:rPr lang="en-US" sz="1100" u="sng" dirty="0" err="1">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2"/>
              </a:rPr>
              <a:t>tokenização</a:t>
            </a:r>
            <a:r>
              <a:rPr lang="en-US" sz="1100" u="sng" dirty="0">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2"/>
              </a:rPr>
              <a:t> de </a:t>
            </a:r>
            <a:r>
              <a:rPr lang="en-US" sz="1100" u="sng" dirty="0" err="1">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2"/>
              </a:rPr>
              <a:t>ativos</a:t>
            </a:r>
            <a:r>
              <a:rPr lang="en-US" sz="1100" u="sng" dirty="0">
                <a:solidFill>
                  <a:srgbClr val="59911D"/>
                </a:solidFill>
                <a:latin typeface="Calibri" panose="020F0502020204030204" pitchFamily="34" charset="0"/>
                <a:ea typeface="Times New Roman" panose="02020603050405020304" pitchFamily="18" charset="0"/>
                <a:cs typeface="Calibri" panose="020F0502020204030204" pitchFamily="34" charset="0"/>
              </a:rPr>
              <a:t>.</a:t>
            </a:r>
            <a:endParaRPr lang="x-none" sz="1100" u="sng" dirty="0">
              <a:solidFill>
                <a:srgbClr val="59911D"/>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15445" y="1604845"/>
            <a:ext cx="3064394"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dirty="0"/>
              <a:t>2.1 </a:t>
            </a:r>
            <a:r>
              <a:rPr lang="en-US" sz="1800" b="0" dirty="0" err="1"/>
              <a:t>Tokenização</a:t>
            </a:r>
            <a:r>
              <a:rPr lang="en-US" sz="1800" b="0" dirty="0"/>
              <a:t> de </a:t>
            </a:r>
            <a:r>
              <a:rPr lang="en-US" sz="1800" b="0" dirty="0" err="1"/>
              <a:t>ativos</a:t>
            </a:r>
            <a:r>
              <a:rPr lang="en-US" sz="1800" b="0" dirty="0"/>
              <a:t> da </a:t>
            </a:r>
            <a:r>
              <a:rPr lang="en-US" sz="1800" b="0" dirty="0" err="1"/>
              <a:t>vida</a:t>
            </a:r>
            <a:r>
              <a:rPr lang="en-US" sz="1800" b="0" dirty="0"/>
              <a:t> real</a:t>
            </a:r>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003827" y="5843588"/>
            <a:ext cx="3555848" cy="4848225"/>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21" name="Text Placeholder 17">
            <a:extLst>
              <a:ext uri="{FF2B5EF4-FFF2-40B4-BE49-F238E27FC236}">
                <a16:creationId xmlns:a16="http://schemas.microsoft.com/office/drawing/2014/main" id="{CF621938-E87D-F3C9-48ED-E21569CF0713}"/>
              </a:ext>
            </a:extLst>
          </p:cNvPr>
          <p:cNvSpPr txBox="1">
            <a:spLocks/>
          </p:cNvSpPr>
          <p:nvPr/>
        </p:nvSpPr>
        <p:spPr>
          <a:xfrm>
            <a:off x="686094" y="858999"/>
            <a:ext cx="3200106" cy="727101"/>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Na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próxima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abordaremos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processo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tokenização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ativos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vida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real, 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conceito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NFTs e web3.</a:t>
            </a:r>
            <a:endParaRPr lang="x-none" sz="1100" dirty="0">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36" name="Group 35">
            <a:extLst>
              <a:ext uri="{FF2B5EF4-FFF2-40B4-BE49-F238E27FC236}">
                <a16:creationId xmlns:a16="http://schemas.microsoft.com/office/drawing/2014/main" id="{474CAFC9-8D26-7851-BF6E-05125D3B71E6}"/>
              </a:ext>
            </a:extLst>
          </p:cNvPr>
          <p:cNvGrpSpPr/>
          <p:nvPr/>
        </p:nvGrpSpPr>
        <p:grpSpPr>
          <a:xfrm>
            <a:off x="5308862" y="4046999"/>
            <a:ext cx="847095" cy="1129232"/>
            <a:chOff x="1778162" y="2675755"/>
            <a:chExt cx="4006677" cy="5341157"/>
          </a:xfrm>
        </p:grpSpPr>
        <p:sp>
          <p:nvSpPr>
            <p:cNvPr id="37" name="Freeform 36">
              <a:extLst>
                <a:ext uri="{FF2B5EF4-FFF2-40B4-BE49-F238E27FC236}">
                  <a16:creationId xmlns:a16="http://schemas.microsoft.com/office/drawing/2014/main" id="{E65390CE-3177-E069-659F-C46B402A985A}"/>
                </a:ext>
              </a:extLst>
            </p:cNvPr>
            <p:cNvSpPr/>
            <p:nvPr/>
          </p:nvSpPr>
          <p:spPr>
            <a:xfrm>
              <a:off x="1960374" y="2742012"/>
              <a:ext cx="3824465" cy="5208739"/>
            </a:xfrm>
            <a:custGeom>
              <a:avLst/>
              <a:gdLst>
                <a:gd name="connsiteX0" fmla="*/ 3502741 w 3824465"/>
                <a:gd name="connsiteY0" fmla="*/ 0 h 5208739"/>
                <a:gd name="connsiteX1" fmla="*/ 321820 w 3824465"/>
                <a:gd name="connsiteY1" fmla="*/ 0 h 5208739"/>
                <a:gd name="connsiteX2" fmla="*/ 0 w 3824465"/>
                <a:gd name="connsiteY2" fmla="*/ 322143 h 5208739"/>
                <a:gd name="connsiteX3" fmla="*/ 0 w 3824465"/>
                <a:gd name="connsiteY3" fmla="*/ 4886597 h 5208739"/>
                <a:gd name="connsiteX4" fmla="*/ 321820 w 3824465"/>
                <a:gd name="connsiteY4" fmla="*/ 5208740 h 5208739"/>
                <a:gd name="connsiteX5" fmla="*/ 3502741 w 3824465"/>
                <a:gd name="connsiteY5" fmla="*/ 5208740 h 5208739"/>
                <a:gd name="connsiteX6" fmla="*/ 3824466 w 3824465"/>
                <a:gd name="connsiteY6" fmla="*/ 4886597 h 5208739"/>
                <a:gd name="connsiteX7" fmla="*/ 3824466 w 3824465"/>
                <a:gd name="connsiteY7" fmla="*/ 322143 h 5208739"/>
                <a:gd name="connsiteX8" fmla="*/ 3502741 w 3824465"/>
                <a:gd name="connsiteY8" fmla="*/ 0 h 5208739"/>
                <a:gd name="connsiteX9" fmla="*/ 1912280 w 3824465"/>
                <a:gd name="connsiteY9" fmla="*/ 4665742 h 5208739"/>
                <a:gd name="connsiteX10" fmla="*/ 1112485 w 3824465"/>
                <a:gd name="connsiteY10" fmla="*/ 3865144 h 5208739"/>
                <a:gd name="connsiteX11" fmla="*/ 1912280 w 3824465"/>
                <a:gd name="connsiteY11" fmla="*/ 3064547 h 5208739"/>
                <a:gd name="connsiteX12" fmla="*/ 2712075 w 3824465"/>
                <a:gd name="connsiteY12" fmla="*/ 3865144 h 5208739"/>
                <a:gd name="connsiteX13" fmla="*/ 1912280 w 3824465"/>
                <a:gd name="connsiteY13" fmla="*/ 4665742 h 5208739"/>
                <a:gd name="connsiteX14" fmla="*/ 3272883 w 3824465"/>
                <a:gd name="connsiteY14" fmla="*/ 2475570 h 5208739"/>
                <a:gd name="connsiteX15" fmla="*/ 2969512 w 3824465"/>
                <a:gd name="connsiteY15" fmla="*/ 2779245 h 5208739"/>
                <a:gd name="connsiteX16" fmla="*/ 855048 w 3824465"/>
                <a:gd name="connsiteY16" fmla="*/ 2779245 h 5208739"/>
                <a:gd name="connsiteX17" fmla="*/ 551678 w 3824465"/>
                <a:gd name="connsiteY17" fmla="*/ 2475570 h 5208739"/>
                <a:gd name="connsiteX18" fmla="*/ 551678 w 3824465"/>
                <a:gd name="connsiteY18" fmla="*/ 777655 h 5208739"/>
                <a:gd name="connsiteX19" fmla="*/ 855048 w 3824465"/>
                <a:gd name="connsiteY19" fmla="*/ 473980 h 5208739"/>
                <a:gd name="connsiteX20" fmla="*/ 2969512 w 3824465"/>
                <a:gd name="connsiteY20" fmla="*/ 473980 h 5208739"/>
                <a:gd name="connsiteX21" fmla="*/ 3272883 w 3824465"/>
                <a:gd name="connsiteY21" fmla="*/ 777655 h 5208739"/>
                <a:gd name="connsiteX22" fmla="*/ 3272883 w 3824465"/>
                <a:gd name="connsiteY22" fmla="*/ 2475570 h 520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24465" h="5208739">
                  <a:moveTo>
                    <a:pt x="3502741" y="0"/>
                  </a:moveTo>
                  <a:lnTo>
                    <a:pt x="321820" y="0"/>
                  </a:lnTo>
                  <a:cubicBezTo>
                    <a:pt x="144077" y="0"/>
                    <a:pt x="0" y="144222"/>
                    <a:pt x="0" y="322143"/>
                  </a:cubicBezTo>
                  <a:lnTo>
                    <a:pt x="0" y="4886597"/>
                  </a:lnTo>
                  <a:cubicBezTo>
                    <a:pt x="0" y="5064518"/>
                    <a:pt x="144077" y="5208740"/>
                    <a:pt x="321820" y="5208740"/>
                  </a:cubicBezTo>
                  <a:lnTo>
                    <a:pt x="3502741" y="5208740"/>
                  </a:lnTo>
                  <a:cubicBezTo>
                    <a:pt x="3680483" y="5208740"/>
                    <a:pt x="3824466" y="5064518"/>
                    <a:pt x="3824466" y="4886597"/>
                  </a:cubicBezTo>
                  <a:lnTo>
                    <a:pt x="3824466" y="322143"/>
                  </a:lnTo>
                  <a:cubicBezTo>
                    <a:pt x="3824466" y="144222"/>
                    <a:pt x="3680388" y="0"/>
                    <a:pt x="3502741" y="0"/>
                  </a:cubicBezTo>
                  <a:close/>
                  <a:moveTo>
                    <a:pt x="1912280" y="4665742"/>
                  </a:moveTo>
                  <a:cubicBezTo>
                    <a:pt x="1470539" y="4665742"/>
                    <a:pt x="1112485" y="4307330"/>
                    <a:pt x="1112485" y="3865144"/>
                  </a:cubicBezTo>
                  <a:cubicBezTo>
                    <a:pt x="1112485" y="3422960"/>
                    <a:pt x="1470539" y="3064547"/>
                    <a:pt x="1912280" y="3064547"/>
                  </a:cubicBezTo>
                  <a:cubicBezTo>
                    <a:pt x="2354022" y="3064547"/>
                    <a:pt x="2712075" y="3422960"/>
                    <a:pt x="2712075" y="3865144"/>
                  </a:cubicBezTo>
                  <a:cubicBezTo>
                    <a:pt x="2712075" y="4307330"/>
                    <a:pt x="2354022" y="4665742"/>
                    <a:pt x="1912280" y="4665742"/>
                  </a:cubicBezTo>
                  <a:close/>
                  <a:moveTo>
                    <a:pt x="3272883" y="2475570"/>
                  </a:moveTo>
                  <a:cubicBezTo>
                    <a:pt x="3272883" y="2643305"/>
                    <a:pt x="3137079" y="2779245"/>
                    <a:pt x="2969512" y="2779245"/>
                  </a:cubicBezTo>
                  <a:lnTo>
                    <a:pt x="855048" y="2779245"/>
                  </a:lnTo>
                  <a:cubicBezTo>
                    <a:pt x="687481" y="2779245"/>
                    <a:pt x="551678" y="2643305"/>
                    <a:pt x="551678" y="2475570"/>
                  </a:cubicBezTo>
                  <a:lnTo>
                    <a:pt x="551678" y="777655"/>
                  </a:lnTo>
                  <a:cubicBezTo>
                    <a:pt x="551678" y="609920"/>
                    <a:pt x="687481" y="473980"/>
                    <a:pt x="855048" y="473980"/>
                  </a:cubicBezTo>
                  <a:lnTo>
                    <a:pt x="2969512" y="473980"/>
                  </a:lnTo>
                  <a:cubicBezTo>
                    <a:pt x="3137079" y="473980"/>
                    <a:pt x="3272883" y="609920"/>
                    <a:pt x="3272883" y="777655"/>
                  </a:cubicBezTo>
                  <a:lnTo>
                    <a:pt x="3272883" y="2475570"/>
                  </a:lnTo>
                  <a:close/>
                </a:path>
              </a:pathLst>
            </a:custGeom>
            <a:solidFill>
              <a:srgbClr val="C8326D"/>
            </a:solidFill>
            <a:ln w="9510" cap="flat">
              <a:noFill/>
              <a:prstDash val="solid"/>
              <a:miter/>
            </a:ln>
          </p:spPr>
          <p:txBody>
            <a:bodyPr rtlCol="0" anchor="ctr"/>
            <a:lstStyle/>
            <a:p>
              <a:endParaRPr lang="en-GB"/>
            </a:p>
          </p:txBody>
        </p:sp>
        <p:sp>
          <p:nvSpPr>
            <p:cNvPr id="38" name="Freeform 37">
              <a:extLst>
                <a:ext uri="{FF2B5EF4-FFF2-40B4-BE49-F238E27FC236}">
                  <a16:creationId xmlns:a16="http://schemas.microsoft.com/office/drawing/2014/main" id="{244FFF2E-4E72-5C67-0ABB-3F114A652D3D}"/>
                </a:ext>
              </a:extLst>
            </p:cNvPr>
            <p:cNvSpPr/>
            <p:nvPr/>
          </p:nvSpPr>
          <p:spPr>
            <a:xfrm>
              <a:off x="1778162" y="2675755"/>
              <a:ext cx="3956750" cy="5341157"/>
            </a:xfrm>
            <a:custGeom>
              <a:avLst/>
              <a:gdLst>
                <a:gd name="connsiteX0" fmla="*/ 3568836 w 3956750"/>
                <a:gd name="connsiteY0" fmla="*/ 5341157 h 5341157"/>
                <a:gd name="connsiteX1" fmla="*/ 387915 w 3956750"/>
                <a:gd name="connsiteY1" fmla="*/ 5341157 h 5341157"/>
                <a:gd name="connsiteX2" fmla="*/ 0 w 3956750"/>
                <a:gd name="connsiteY2" fmla="*/ 4952853 h 5341157"/>
                <a:gd name="connsiteX3" fmla="*/ 0 w 3956750"/>
                <a:gd name="connsiteY3" fmla="*/ 388304 h 5341157"/>
                <a:gd name="connsiteX4" fmla="*/ 387915 w 3956750"/>
                <a:gd name="connsiteY4" fmla="*/ 0 h 5341157"/>
                <a:gd name="connsiteX5" fmla="*/ 3568836 w 3956750"/>
                <a:gd name="connsiteY5" fmla="*/ 0 h 5341157"/>
                <a:gd name="connsiteX6" fmla="*/ 3956751 w 3956750"/>
                <a:gd name="connsiteY6" fmla="*/ 388304 h 5341157"/>
                <a:gd name="connsiteX7" fmla="*/ 3956751 w 3956750"/>
                <a:gd name="connsiteY7" fmla="*/ 4952758 h 5341157"/>
                <a:gd name="connsiteX8" fmla="*/ 3568836 w 3956750"/>
                <a:gd name="connsiteY8" fmla="*/ 5341062 h 5341157"/>
                <a:gd name="connsiteX9" fmla="*/ 387915 w 3956750"/>
                <a:gd name="connsiteY9" fmla="*/ 132513 h 5341157"/>
                <a:gd name="connsiteX10" fmla="*/ 132285 w 3956750"/>
                <a:gd name="connsiteY10" fmla="*/ 388399 h 5341157"/>
                <a:gd name="connsiteX11" fmla="*/ 132285 w 3956750"/>
                <a:gd name="connsiteY11" fmla="*/ 4952853 h 5341157"/>
                <a:gd name="connsiteX12" fmla="*/ 387915 w 3956750"/>
                <a:gd name="connsiteY12" fmla="*/ 5208740 h 5341157"/>
                <a:gd name="connsiteX13" fmla="*/ 3568836 w 3956750"/>
                <a:gd name="connsiteY13" fmla="*/ 5208740 h 5341157"/>
                <a:gd name="connsiteX14" fmla="*/ 3824466 w 3956750"/>
                <a:gd name="connsiteY14" fmla="*/ 4952853 h 5341157"/>
                <a:gd name="connsiteX15" fmla="*/ 3824466 w 3956750"/>
                <a:gd name="connsiteY15" fmla="*/ 388304 h 5341157"/>
                <a:gd name="connsiteX16" fmla="*/ 3568836 w 3956750"/>
                <a:gd name="connsiteY16" fmla="*/ 132418 h 5341157"/>
                <a:gd name="connsiteX17" fmla="*/ 387915 w 3956750"/>
                <a:gd name="connsiteY17" fmla="*/ 132418 h 5341157"/>
                <a:gd name="connsiteX18" fmla="*/ 1978375 w 3956750"/>
                <a:gd name="connsiteY18" fmla="*/ 4798255 h 5341157"/>
                <a:gd name="connsiteX19" fmla="*/ 1112390 w 3956750"/>
                <a:gd name="connsiteY19" fmla="*/ 3931401 h 5341157"/>
                <a:gd name="connsiteX20" fmla="*/ 1978375 w 3956750"/>
                <a:gd name="connsiteY20" fmla="*/ 3064547 h 5341157"/>
                <a:gd name="connsiteX21" fmla="*/ 2844360 w 3956750"/>
                <a:gd name="connsiteY21" fmla="*/ 3931401 h 5341157"/>
                <a:gd name="connsiteX22" fmla="*/ 1978375 w 3956750"/>
                <a:gd name="connsiteY22" fmla="*/ 4798255 h 5341157"/>
                <a:gd name="connsiteX23" fmla="*/ 1978375 w 3956750"/>
                <a:gd name="connsiteY23" fmla="*/ 3196964 h 5341157"/>
                <a:gd name="connsiteX24" fmla="*/ 1244675 w 3956750"/>
                <a:gd name="connsiteY24" fmla="*/ 3931401 h 5341157"/>
                <a:gd name="connsiteX25" fmla="*/ 1978375 w 3956750"/>
                <a:gd name="connsiteY25" fmla="*/ 4665838 h 5341157"/>
                <a:gd name="connsiteX26" fmla="*/ 2712076 w 3956750"/>
                <a:gd name="connsiteY26" fmla="*/ 3931401 h 5341157"/>
                <a:gd name="connsiteX27" fmla="*/ 1978375 w 3956750"/>
                <a:gd name="connsiteY27" fmla="*/ 3196964 h 5341157"/>
                <a:gd name="connsiteX28" fmla="*/ 3035607 w 3956750"/>
                <a:gd name="connsiteY28" fmla="*/ 2911662 h 5341157"/>
                <a:gd name="connsiteX29" fmla="*/ 921143 w 3956750"/>
                <a:gd name="connsiteY29" fmla="*/ 2911662 h 5341157"/>
                <a:gd name="connsiteX30" fmla="*/ 551583 w 3956750"/>
                <a:gd name="connsiteY30" fmla="*/ 2541731 h 5341157"/>
                <a:gd name="connsiteX31" fmla="*/ 551583 w 3956750"/>
                <a:gd name="connsiteY31" fmla="*/ 843912 h 5341157"/>
                <a:gd name="connsiteX32" fmla="*/ 921143 w 3956750"/>
                <a:gd name="connsiteY32" fmla="*/ 473980 h 5341157"/>
                <a:gd name="connsiteX33" fmla="*/ 3035607 w 3956750"/>
                <a:gd name="connsiteY33" fmla="*/ 473980 h 5341157"/>
                <a:gd name="connsiteX34" fmla="*/ 3405167 w 3956750"/>
                <a:gd name="connsiteY34" fmla="*/ 843912 h 5341157"/>
                <a:gd name="connsiteX35" fmla="*/ 3405167 w 3956750"/>
                <a:gd name="connsiteY35" fmla="*/ 2541826 h 5341157"/>
                <a:gd name="connsiteX36" fmla="*/ 3035607 w 3956750"/>
                <a:gd name="connsiteY36" fmla="*/ 2911758 h 5341157"/>
                <a:gd name="connsiteX37" fmla="*/ 921143 w 3956750"/>
                <a:gd name="connsiteY37" fmla="*/ 606398 h 5341157"/>
                <a:gd name="connsiteX38" fmla="*/ 683963 w 3956750"/>
                <a:gd name="connsiteY38" fmla="*/ 843912 h 5341157"/>
                <a:gd name="connsiteX39" fmla="*/ 683963 w 3956750"/>
                <a:gd name="connsiteY39" fmla="*/ 2541826 h 5341157"/>
                <a:gd name="connsiteX40" fmla="*/ 921143 w 3956750"/>
                <a:gd name="connsiteY40" fmla="*/ 2779340 h 5341157"/>
                <a:gd name="connsiteX41" fmla="*/ 3035607 w 3956750"/>
                <a:gd name="connsiteY41" fmla="*/ 2779340 h 5341157"/>
                <a:gd name="connsiteX42" fmla="*/ 3272788 w 3956750"/>
                <a:gd name="connsiteY42" fmla="*/ 2541826 h 5341157"/>
                <a:gd name="connsiteX43" fmla="*/ 3272788 w 3956750"/>
                <a:gd name="connsiteY43" fmla="*/ 843912 h 5341157"/>
                <a:gd name="connsiteX44" fmla="*/ 3035607 w 3956750"/>
                <a:gd name="connsiteY44" fmla="*/ 606398 h 5341157"/>
                <a:gd name="connsiteX45" fmla="*/ 921143 w 3956750"/>
                <a:gd name="connsiteY45" fmla="*/ 606398 h 53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56750" h="5341157">
                  <a:moveTo>
                    <a:pt x="3568836" y="5341157"/>
                  </a:moveTo>
                  <a:lnTo>
                    <a:pt x="387915" y="5341157"/>
                  </a:lnTo>
                  <a:cubicBezTo>
                    <a:pt x="174034" y="5341157"/>
                    <a:pt x="0" y="5166949"/>
                    <a:pt x="0" y="4952853"/>
                  </a:cubicBezTo>
                  <a:lnTo>
                    <a:pt x="0" y="388304"/>
                  </a:lnTo>
                  <a:cubicBezTo>
                    <a:pt x="0" y="174209"/>
                    <a:pt x="174034" y="0"/>
                    <a:pt x="387915" y="0"/>
                  </a:cubicBezTo>
                  <a:lnTo>
                    <a:pt x="3568836" y="0"/>
                  </a:lnTo>
                  <a:cubicBezTo>
                    <a:pt x="3782716" y="0"/>
                    <a:pt x="3956751" y="174209"/>
                    <a:pt x="3956751" y="388304"/>
                  </a:cubicBezTo>
                  <a:lnTo>
                    <a:pt x="3956751" y="4952758"/>
                  </a:lnTo>
                  <a:cubicBezTo>
                    <a:pt x="3956751" y="5166854"/>
                    <a:pt x="3782716" y="5341062"/>
                    <a:pt x="3568836" y="5341062"/>
                  </a:cubicBezTo>
                  <a:close/>
                  <a:moveTo>
                    <a:pt x="387915" y="132513"/>
                  </a:moveTo>
                  <a:cubicBezTo>
                    <a:pt x="246976" y="132513"/>
                    <a:pt x="132285" y="247319"/>
                    <a:pt x="132285" y="388399"/>
                  </a:cubicBezTo>
                  <a:lnTo>
                    <a:pt x="132285" y="4952853"/>
                  </a:lnTo>
                  <a:cubicBezTo>
                    <a:pt x="132285" y="5093933"/>
                    <a:pt x="246976" y="5208740"/>
                    <a:pt x="387915" y="5208740"/>
                  </a:cubicBezTo>
                  <a:lnTo>
                    <a:pt x="3568836" y="5208740"/>
                  </a:lnTo>
                  <a:cubicBezTo>
                    <a:pt x="3709774" y="5208740"/>
                    <a:pt x="3824466" y="5093933"/>
                    <a:pt x="3824466" y="4952853"/>
                  </a:cubicBezTo>
                  <a:lnTo>
                    <a:pt x="3824466" y="388304"/>
                  </a:lnTo>
                  <a:cubicBezTo>
                    <a:pt x="3824466" y="247224"/>
                    <a:pt x="3709774" y="132418"/>
                    <a:pt x="3568836" y="132418"/>
                  </a:cubicBezTo>
                  <a:lnTo>
                    <a:pt x="387915" y="132418"/>
                  </a:lnTo>
                  <a:close/>
                  <a:moveTo>
                    <a:pt x="1978375" y="4798255"/>
                  </a:moveTo>
                  <a:cubicBezTo>
                    <a:pt x="1500876" y="4798255"/>
                    <a:pt x="1112390" y="4409380"/>
                    <a:pt x="1112390" y="3931401"/>
                  </a:cubicBezTo>
                  <a:cubicBezTo>
                    <a:pt x="1112390" y="3453422"/>
                    <a:pt x="1500876" y="3064547"/>
                    <a:pt x="1978375" y="3064547"/>
                  </a:cubicBezTo>
                  <a:cubicBezTo>
                    <a:pt x="2455875" y="3064547"/>
                    <a:pt x="2844360" y="3453422"/>
                    <a:pt x="2844360" y="3931401"/>
                  </a:cubicBezTo>
                  <a:cubicBezTo>
                    <a:pt x="2844360" y="4409380"/>
                    <a:pt x="2455875" y="4798255"/>
                    <a:pt x="1978375" y="4798255"/>
                  </a:cubicBezTo>
                  <a:close/>
                  <a:moveTo>
                    <a:pt x="1978375" y="3196964"/>
                  </a:moveTo>
                  <a:cubicBezTo>
                    <a:pt x="1573818" y="3196964"/>
                    <a:pt x="1244675" y="3526438"/>
                    <a:pt x="1244675" y="3931401"/>
                  </a:cubicBezTo>
                  <a:cubicBezTo>
                    <a:pt x="1244675" y="4336364"/>
                    <a:pt x="1573818" y="4665838"/>
                    <a:pt x="1978375" y="4665838"/>
                  </a:cubicBezTo>
                  <a:cubicBezTo>
                    <a:pt x="2382933" y="4665838"/>
                    <a:pt x="2712076" y="4336364"/>
                    <a:pt x="2712076" y="3931401"/>
                  </a:cubicBezTo>
                  <a:cubicBezTo>
                    <a:pt x="2712076" y="3526438"/>
                    <a:pt x="2382933" y="3196964"/>
                    <a:pt x="1978375" y="3196964"/>
                  </a:cubicBezTo>
                  <a:close/>
                  <a:moveTo>
                    <a:pt x="3035607" y="2911662"/>
                  </a:moveTo>
                  <a:lnTo>
                    <a:pt x="921143" y="2911662"/>
                  </a:lnTo>
                  <a:cubicBezTo>
                    <a:pt x="717343" y="2911662"/>
                    <a:pt x="551583" y="2745736"/>
                    <a:pt x="551583" y="2541731"/>
                  </a:cubicBezTo>
                  <a:lnTo>
                    <a:pt x="551583" y="843912"/>
                  </a:lnTo>
                  <a:cubicBezTo>
                    <a:pt x="551583" y="639907"/>
                    <a:pt x="717343" y="473980"/>
                    <a:pt x="921143" y="473980"/>
                  </a:cubicBezTo>
                  <a:lnTo>
                    <a:pt x="3035607" y="473980"/>
                  </a:lnTo>
                  <a:cubicBezTo>
                    <a:pt x="3239407" y="473980"/>
                    <a:pt x="3405167" y="639907"/>
                    <a:pt x="3405167" y="843912"/>
                  </a:cubicBezTo>
                  <a:lnTo>
                    <a:pt x="3405167" y="2541826"/>
                  </a:lnTo>
                  <a:cubicBezTo>
                    <a:pt x="3405167" y="2745831"/>
                    <a:pt x="3239407" y="2911758"/>
                    <a:pt x="3035607" y="2911758"/>
                  </a:cubicBezTo>
                  <a:close/>
                  <a:moveTo>
                    <a:pt x="921143" y="606398"/>
                  </a:moveTo>
                  <a:cubicBezTo>
                    <a:pt x="790285" y="606398"/>
                    <a:pt x="683963" y="712922"/>
                    <a:pt x="683963" y="843912"/>
                  </a:cubicBezTo>
                  <a:lnTo>
                    <a:pt x="683963" y="2541826"/>
                  </a:lnTo>
                  <a:cubicBezTo>
                    <a:pt x="683963" y="2672816"/>
                    <a:pt x="790380" y="2779340"/>
                    <a:pt x="921143" y="2779340"/>
                  </a:cubicBezTo>
                  <a:lnTo>
                    <a:pt x="3035607" y="2779340"/>
                  </a:lnTo>
                  <a:cubicBezTo>
                    <a:pt x="3166466" y="2779340"/>
                    <a:pt x="3272788" y="2672816"/>
                    <a:pt x="3272788" y="2541826"/>
                  </a:cubicBezTo>
                  <a:lnTo>
                    <a:pt x="3272788" y="843912"/>
                  </a:lnTo>
                  <a:cubicBezTo>
                    <a:pt x="3272788" y="712922"/>
                    <a:pt x="3166370" y="606398"/>
                    <a:pt x="3035607" y="606398"/>
                  </a:cubicBezTo>
                  <a:lnTo>
                    <a:pt x="921143" y="606398"/>
                  </a:lnTo>
                  <a:close/>
                </a:path>
              </a:pathLst>
            </a:custGeom>
            <a:solidFill>
              <a:srgbClr val="E38046"/>
            </a:solidFill>
            <a:ln w="9510" cap="flat">
              <a:noFill/>
              <a:prstDash val="solid"/>
              <a:miter/>
            </a:ln>
          </p:spPr>
          <p:txBody>
            <a:bodyPr rtlCol="0" anchor="ctr"/>
            <a:lstStyle/>
            <a:p>
              <a:endParaRPr lang="en-GB"/>
            </a:p>
          </p:txBody>
        </p:sp>
        <p:sp>
          <p:nvSpPr>
            <p:cNvPr id="39" name="Freeform 38">
              <a:extLst>
                <a:ext uri="{FF2B5EF4-FFF2-40B4-BE49-F238E27FC236}">
                  <a16:creationId xmlns:a16="http://schemas.microsoft.com/office/drawing/2014/main" id="{10AF8003-90C3-8EBA-F6C4-0507C73FAF06}"/>
                </a:ext>
              </a:extLst>
            </p:cNvPr>
            <p:cNvSpPr/>
            <p:nvPr/>
          </p:nvSpPr>
          <p:spPr>
            <a:xfrm>
              <a:off x="3487307" y="6150692"/>
              <a:ext cx="726567" cy="925113"/>
            </a:xfrm>
            <a:custGeom>
              <a:avLst/>
              <a:gdLst>
                <a:gd name="connsiteX0" fmla="*/ 0 w 726567"/>
                <a:gd name="connsiteY0" fmla="*/ 0 h 925113"/>
                <a:gd name="connsiteX1" fmla="*/ 726568 w 726567"/>
                <a:gd name="connsiteY1" fmla="*/ 462557 h 925113"/>
                <a:gd name="connsiteX2" fmla="*/ 0 w 726567"/>
                <a:gd name="connsiteY2" fmla="*/ 925114 h 925113"/>
                <a:gd name="connsiteX3" fmla="*/ 0 w 726567"/>
                <a:gd name="connsiteY3" fmla="*/ 0 h 925113"/>
              </a:gdLst>
              <a:ahLst/>
              <a:cxnLst>
                <a:cxn ang="0">
                  <a:pos x="connsiteX0" y="connsiteY0"/>
                </a:cxn>
                <a:cxn ang="0">
                  <a:pos x="connsiteX1" y="connsiteY1"/>
                </a:cxn>
                <a:cxn ang="0">
                  <a:pos x="connsiteX2" y="connsiteY2"/>
                </a:cxn>
                <a:cxn ang="0">
                  <a:pos x="connsiteX3" y="connsiteY3"/>
                </a:cxn>
              </a:cxnLst>
              <a:rect l="l" t="t" r="r" b="b"/>
              <a:pathLst>
                <a:path w="726567" h="925113">
                  <a:moveTo>
                    <a:pt x="0" y="0"/>
                  </a:moveTo>
                  <a:lnTo>
                    <a:pt x="726568" y="462557"/>
                  </a:lnTo>
                  <a:lnTo>
                    <a:pt x="0" y="925114"/>
                  </a:lnTo>
                  <a:lnTo>
                    <a:pt x="0" y="0"/>
                  </a:lnTo>
                  <a:close/>
                </a:path>
              </a:pathLst>
            </a:custGeom>
            <a:solidFill>
              <a:srgbClr val="E38046"/>
            </a:solidFill>
            <a:ln w="9510" cap="flat">
              <a:noFill/>
              <a:prstDash val="solid"/>
              <a:miter/>
            </a:ln>
          </p:spPr>
          <p:txBody>
            <a:bodyPr rtlCol="0" anchor="ctr"/>
            <a:lstStyle/>
            <a:p>
              <a:endParaRPr lang="en-GB"/>
            </a:p>
          </p:txBody>
        </p:sp>
      </p:grpSp>
      <p:cxnSp>
        <p:nvCxnSpPr>
          <p:cNvPr id="40" name="Straight Connector 39">
            <a:extLst>
              <a:ext uri="{FF2B5EF4-FFF2-40B4-BE49-F238E27FC236}">
                <a16:creationId xmlns:a16="http://schemas.microsoft.com/office/drawing/2014/main" id="{80C2B760-5DFF-4F68-2589-7BF25FD789EF}"/>
              </a:ext>
            </a:extLst>
          </p:cNvPr>
          <p:cNvCxnSpPr>
            <a:cxnSpLocks/>
          </p:cNvCxnSpPr>
          <p:nvPr/>
        </p:nvCxnSpPr>
        <p:spPr>
          <a:xfrm>
            <a:off x="4004841" y="4711727"/>
            <a:ext cx="1152976"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35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FED0288-FE45-C34D-80A8-732D306C1FFF}"/>
              </a:ext>
            </a:extLst>
          </p:cNvPr>
          <p:cNvSpPr>
            <a:spLocks noGrp="1"/>
          </p:cNvSpPr>
          <p:nvPr>
            <p:ph type="body" sz="quarter" idx="30"/>
          </p:nvPr>
        </p:nvSpPr>
        <p:spPr/>
        <p:txBody>
          <a:bodyPr/>
          <a:lstStyle/>
          <a:p>
            <a:r>
              <a:rPr lang="en-US" sz="1800" b="0" dirty="0"/>
              <a:t>2.2 NFTs</a:t>
            </a:r>
            <a:endParaRPr lang="en-US" dirty="0"/>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1067820"/>
            <a:ext cx="2693750" cy="8090554"/>
          </a:xfrm>
        </p:spPr>
        <p:txBody>
          <a:bodyPr/>
          <a:lstStyle/>
          <a:p>
            <a:pPr algn="just">
              <a:spcBef>
                <a:spcPts val="200"/>
              </a:spcBef>
            </a:pPr>
            <a:r>
              <a:rPr lang="en-US" dirty="0" err="1"/>
              <a:t>Os</a:t>
            </a:r>
            <a:r>
              <a:rPr lang="en-US" dirty="0"/>
              <a:t> tokens </a:t>
            </a:r>
            <a:r>
              <a:rPr lang="en-US" dirty="0" err="1"/>
              <a:t>não</a:t>
            </a:r>
            <a:r>
              <a:rPr lang="en-US" dirty="0"/>
              <a:t> </a:t>
            </a:r>
            <a:r>
              <a:rPr lang="en-US" dirty="0" err="1"/>
              <a:t>fungíveis</a:t>
            </a:r>
            <a:r>
              <a:rPr lang="en-US" dirty="0"/>
              <a:t> são </a:t>
            </a:r>
            <a:r>
              <a:rPr lang="en-US" dirty="0" err="1"/>
              <a:t>uma</a:t>
            </a:r>
            <a:r>
              <a:rPr lang="en-US" dirty="0"/>
              <a:t> </a:t>
            </a:r>
            <a:r>
              <a:rPr lang="en-US" dirty="0" err="1"/>
              <a:t>prova</a:t>
            </a:r>
            <a:r>
              <a:rPr lang="en-US" dirty="0"/>
              <a:t> de </a:t>
            </a:r>
            <a:r>
              <a:rPr lang="en-US" dirty="0" err="1"/>
              <a:t>propriedade</a:t>
            </a:r>
            <a:r>
              <a:rPr lang="en-US" dirty="0"/>
              <a:t> </a:t>
            </a:r>
            <a:r>
              <a:rPr lang="en-US" dirty="0" err="1"/>
              <a:t>programável</a:t>
            </a:r>
            <a:r>
              <a:rPr lang="en-US" dirty="0"/>
              <a:t> </a:t>
            </a:r>
            <a:r>
              <a:rPr lang="en-US" dirty="0" err="1"/>
              <a:t>baseada</a:t>
            </a:r>
            <a:r>
              <a:rPr lang="en-US" dirty="0"/>
              <a:t> </a:t>
            </a:r>
            <a:r>
              <a:rPr lang="en-US" dirty="0" err="1"/>
              <a:t>em</a:t>
            </a:r>
            <a:r>
              <a:rPr lang="en-US" dirty="0"/>
              <a:t> </a:t>
            </a:r>
            <a:r>
              <a:rPr lang="en-US" dirty="0" err="1"/>
              <a:t>blockchain</a:t>
            </a:r>
            <a:r>
              <a:rPr lang="en-US" dirty="0"/>
              <a:t> </a:t>
            </a:r>
            <a:r>
              <a:rPr lang="en-US" dirty="0" err="1"/>
              <a:t>para</a:t>
            </a:r>
            <a:r>
              <a:rPr lang="en-US" dirty="0"/>
              <a:t> um </a:t>
            </a:r>
            <a:r>
              <a:rPr lang="en-US" dirty="0" err="1"/>
              <a:t>ativo</a:t>
            </a:r>
            <a:r>
              <a:rPr lang="en-US" dirty="0"/>
              <a:t>. </a:t>
            </a:r>
            <a:r>
              <a:rPr lang="en-US" dirty="0" err="1"/>
              <a:t>Esta</a:t>
            </a:r>
            <a:r>
              <a:rPr lang="en-US" dirty="0"/>
              <a:t> </a:t>
            </a:r>
            <a:r>
              <a:rPr lang="en-US" dirty="0" err="1"/>
              <a:t>prova</a:t>
            </a:r>
            <a:r>
              <a:rPr lang="en-US" dirty="0"/>
              <a:t> digital </a:t>
            </a:r>
            <a:r>
              <a:rPr lang="en-US" dirty="0" err="1"/>
              <a:t>dá</a:t>
            </a:r>
            <a:r>
              <a:rPr lang="en-US" dirty="0"/>
              <a:t> </a:t>
            </a:r>
            <a:r>
              <a:rPr lang="en-US" dirty="0" err="1"/>
              <a:t>ao</a:t>
            </a:r>
            <a:r>
              <a:rPr lang="en-US" dirty="0"/>
              <a:t> </a:t>
            </a:r>
            <a:r>
              <a:rPr lang="en-US" dirty="0" err="1"/>
              <a:t>seu</a:t>
            </a:r>
            <a:r>
              <a:rPr lang="en-US" dirty="0"/>
              <a:t> titular a </a:t>
            </a:r>
            <a:r>
              <a:rPr lang="en-US" dirty="0" err="1"/>
              <a:t>capacidade</a:t>
            </a:r>
            <a:r>
              <a:rPr lang="en-US" dirty="0"/>
              <a:t> </a:t>
            </a:r>
            <a:r>
              <a:rPr lang="en-US" dirty="0" err="1"/>
              <a:t>exclusiva</a:t>
            </a:r>
            <a:r>
              <a:rPr lang="en-US" dirty="0"/>
              <a:t> de </a:t>
            </a:r>
            <a:r>
              <a:rPr lang="en-US" dirty="0" err="1"/>
              <a:t>usar</a:t>
            </a:r>
            <a:r>
              <a:rPr lang="en-US" dirty="0"/>
              <a:t>, vender e </a:t>
            </a:r>
            <a:r>
              <a:rPr lang="en-US" dirty="0" err="1"/>
              <a:t>transferir</a:t>
            </a:r>
            <a:r>
              <a:rPr lang="en-US" dirty="0"/>
              <a:t> </a:t>
            </a:r>
            <a:r>
              <a:rPr lang="en-US" dirty="0" err="1"/>
              <a:t>os</a:t>
            </a:r>
            <a:r>
              <a:rPr lang="en-US" dirty="0"/>
              <a:t> </a:t>
            </a:r>
            <a:r>
              <a:rPr lang="en-US" dirty="0" err="1"/>
              <a:t>direitos</a:t>
            </a:r>
            <a:r>
              <a:rPr lang="en-US" dirty="0"/>
              <a:t> de </a:t>
            </a:r>
            <a:r>
              <a:rPr lang="en-US" dirty="0" err="1"/>
              <a:t>propriedade</a:t>
            </a:r>
            <a:r>
              <a:rPr lang="en-US" dirty="0"/>
              <a:t> do </a:t>
            </a:r>
            <a:r>
              <a:rPr lang="en-US" dirty="0" err="1"/>
              <a:t>ativo</a:t>
            </a:r>
            <a:r>
              <a:rPr lang="en-US" dirty="0"/>
              <a:t>, </a:t>
            </a:r>
            <a:r>
              <a:rPr lang="en-US" dirty="0" err="1"/>
              <a:t>conforme</a:t>
            </a:r>
            <a:r>
              <a:rPr lang="en-US" dirty="0"/>
              <a:t> </a:t>
            </a:r>
            <a:r>
              <a:rPr lang="en-US" dirty="0" err="1"/>
              <a:t>ditado</a:t>
            </a:r>
            <a:r>
              <a:rPr lang="en-US" dirty="0"/>
              <a:t> </a:t>
            </a:r>
            <a:r>
              <a:rPr lang="en-US" dirty="0" err="1"/>
              <a:t>por</a:t>
            </a:r>
            <a:r>
              <a:rPr lang="en-US" dirty="0"/>
              <a:t> </a:t>
            </a:r>
            <a:r>
              <a:rPr lang="en-US" dirty="0" err="1"/>
              <a:t>sua</a:t>
            </a:r>
            <a:r>
              <a:rPr lang="en-US" dirty="0"/>
              <a:t> </a:t>
            </a:r>
            <a:r>
              <a:rPr lang="en-US" dirty="0" err="1"/>
              <a:t>assinatura</a:t>
            </a:r>
            <a:r>
              <a:rPr lang="en-US" dirty="0"/>
              <a:t> de </a:t>
            </a:r>
            <a:r>
              <a:rPr lang="en-US" dirty="0" err="1"/>
              <a:t>chave</a:t>
            </a:r>
            <a:r>
              <a:rPr lang="en-US" dirty="0"/>
              <a:t> </a:t>
            </a:r>
            <a:r>
              <a:rPr lang="en-US" dirty="0" err="1"/>
              <a:t>privada</a:t>
            </a:r>
            <a:r>
              <a:rPr lang="en-US" dirty="0"/>
              <a:t>.</a:t>
            </a:r>
          </a:p>
          <a:p>
            <a:pPr algn="just">
              <a:spcBef>
                <a:spcPts val="200"/>
              </a:spcBef>
            </a:pPr>
            <a:endParaRPr lang="en-US" dirty="0"/>
          </a:p>
          <a:p>
            <a:pPr algn="just">
              <a:spcBef>
                <a:spcPts val="200"/>
              </a:spcBef>
            </a:pPr>
            <a:r>
              <a:rPr lang="en-US" dirty="0" err="1"/>
              <a:t>Esses</a:t>
            </a:r>
            <a:r>
              <a:rPr lang="en-US" dirty="0"/>
              <a:t> </a:t>
            </a:r>
            <a:r>
              <a:rPr lang="en-US" dirty="0" err="1"/>
              <a:t>direitos</a:t>
            </a:r>
            <a:r>
              <a:rPr lang="en-US" dirty="0"/>
              <a:t> </a:t>
            </a:r>
            <a:r>
              <a:rPr lang="en-US" dirty="0" err="1"/>
              <a:t>podem</a:t>
            </a:r>
            <a:r>
              <a:rPr lang="en-US" dirty="0"/>
              <a:t> </a:t>
            </a:r>
            <a:r>
              <a:rPr lang="en-US" dirty="0" err="1"/>
              <a:t>assumir</a:t>
            </a:r>
            <a:r>
              <a:rPr lang="en-US" dirty="0"/>
              <a:t> </a:t>
            </a:r>
            <a:r>
              <a:rPr lang="en-US" dirty="0" err="1"/>
              <a:t>diferentes</a:t>
            </a:r>
            <a:r>
              <a:rPr lang="en-US" dirty="0"/>
              <a:t> </a:t>
            </a:r>
            <a:r>
              <a:rPr lang="en-US" dirty="0" err="1"/>
              <a:t>formas</a:t>
            </a:r>
            <a:r>
              <a:rPr lang="en-US" dirty="0"/>
              <a:t>. </a:t>
            </a:r>
            <a:r>
              <a:rPr lang="en-US" dirty="0" err="1"/>
              <a:t>Eles</a:t>
            </a:r>
            <a:r>
              <a:rPr lang="en-US" dirty="0"/>
              <a:t> </a:t>
            </a:r>
            <a:r>
              <a:rPr lang="en-US" dirty="0" err="1"/>
              <a:t>podem</a:t>
            </a:r>
            <a:r>
              <a:rPr lang="en-US" dirty="0"/>
              <a:t> </a:t>
            </a:r>
            <a:r>
              <a:rPr lang="en-US" dirty="0" err="1"/>
              <a:t>referir</a:t>
            </a:r>
            <a:r>
              <a:rPr lang="en-US" dirty="0"/>
              <a:t>-se a </a:t>
            </a:r>
            <a:r>
              <a:rPr lang="en-US" dirty="0" err="1"/>
              <a:t>revenda</a:t>
            </a:r>
            <a:r>
              <a:rPr lang="en-US" dirty="0"/>
              <a:t>, </a:t>
            </a:r>
            <a:r>
              <a:rPr lang="en-US" dirty="0" err="1"/>
              <a:t>resgate</a:t>
            </a:r>
            <a:r>
              <a:rPr lang="en-US" dirty="0"/>
              <a:t> </a:t>
            </a:r>
            <a:r>
              <a:rPr lang="en-US" dirty="0" err="1"/>
              <a:t>físico</a:t>
            </a:r>
            <a:r>
              <a:rPr lang="en-US" dirty="0"/>
              <a:t>, </a:t>
            </a:r>
            <a:r>
              <a:rPr lang="en-US" dirty="0" err="1"/>
              <a:t>conter</a:t>
            </a:r>
            <a:r>
              <a:rPr lang="en-US" dirty="0"/>
              <a:t> </a:t>
            </a:r>
            <a:r>
              <a:rPr lang="en-US" dirty="0" err="1"/>
              <a:t>funções</a:t>
            </a:r>
            <a:r>
              <a:rPr lang="en-US" dirty="0"/>
              <a:t> </a:t>
            </a:r>
            <a:r>
              <a:rPr lang="en-US" dirty="0" err="1"/>
              <a:t>digitais</a:t>
            </a:r>
            <a:r>
              <a:rPr lang="en-US" dirty="0"/>
              <a:t>, </a:t>
            </a:r>
            <a:r>
              <a:rPr lang="en-US" dirty="0" err="1"/>
              <a:t>benefícios</a:t>
            </a:r>
            <a:r>
              <a:rPr lang="en-US" dirty="0"/>
              <a:t> </a:t>
            </a:r>
            <a:r>
              <a:rPr lang="en-US" dirty="0" err="1"/>
              <a:t>financeiros</a:t>
            </a:r>
            <a:r>
              <a:rPr lang="en-US" dirty="0"/>
              <a:t> </a:t>
            </a:r>
            <a:r>
              <a:rPr lang="en-US" dirty="0" err="1"/>
              <a:t>ou</a:t>
            </a:r>
            <a:r>
              <a:rPr lang="en-US" dirty="0"/>
              <a:t> outros </a:t>
            </a:r>
            <a:r>
              <a:rPr lang="en-US" dirty="0" err="1"/>
              <a:t>direitos</a:t>
            </a:r>
            <a:r>
              <a:rPr lang="en-US" dirty="0"/>
              <a:t> </a:t>
            </a:r>
            <a:r>
              <a:rPr lang="en-US" dirty="0" err="1"/>
              <a:t>intangíveis</a:t>
            </a:r>
            <a:r>
              <a:rPr lang="en-US" dirty="0"/>
              <a:t>. O NFT </a:t>
            </a:r>
            <a:r>
              <a:rPr lang="en-US" dirty="0" err="1"/>
              <a:t>não</a:t>
            </a:r>
            <a:r>
              <a:rPr lang="en-US" dirty="0"/>
              <a:t> </a:t>
            </a:r>
            <a:r>
              <a:rPr lang="en-US" dirty="0" err="1"/>
              <a:t>necessariamente</a:t>
            </a:r>
            <a:r>
              <a:rPr lang="en-US" dirty="0"/>
              <a:t> “</a:t>
            </a:r>
            <a:r>
              <a:rPr lang="en-US" dirty="0" err="1"/>
              <a:t>contém</a:t>
            </a:r>
            <a:r>
              <a:rPr lang="en-US" dirty="0"/>
              <a:t>” o </a:t>
            </a:r>
            <a:r>
              <a:rPr lang="en-US" dirty="0" err="1"/>
              <a:t>ativo</a:t>
            </a:r>
            <a:r>
              <a:rPr lang="en-US" dirty="0"/>
              <a:t> </a:t>
            </a:r>
            <a:r>
              <a:rPr lang="en-US" dirty="0" err="1"/>
              <a:t>adquirido</a:t>
            </a:r>
            <a:r>
              <a:rPr lang="en-US" dirty="0"/>
              <a:t>, mas </a:t>
            </a:r>
            <a:r>
              <a:rPr lang="en-US" dirty="0" err="1"/>
              <a:t>é</a:t>
            </a:r>
            <a:r>
              <a:rPr lang="en-US" dirty="0"/>
              <a:t> um </a:t>
            </a:r>
            <a:r>
              <a:rPr lang="en-US" dirty="0" err="1"/>
              <a:t>registo</a:t>
            </a:r>
            <a:r>
              <a:rPr lang="en-US" dirty="0"/>
              <a:t> </a:t>
            </a:r>
            <a:r>
              <a:rPr lang="en-US" dirty="0" err="1"/>
              <a:t>programável</a:t>
            </a:r>
            <a:r>
              <a:rPr lang="en-US" dirty="0"/>
              <a:t> de </a:t>
            </a:r>
            <a:r>
              <a:rPr lang="en-US" dirty="0" err="1"/>
              <a:t>propriedade</a:t>
            </a:r>
            <a:r>
              <a:rPr lang="en-US" dirty="0"/>
              <a:t> com um </a:t>
            </a:r>
            <a:r>
              <a:rPr lang="en-US" dirty="0" err="1"/>
              <a:t>ponteiro</a:t>
            </a:r>
            <a:r>
              <a:rPr lang="en-US" dirty="0"/>
              <a:t> </a:t>
            </a:r>
            <a:r>
              <a:rPr lang="en-US" dirty="0" err="1"/>
              <a:t>embutido</a:t>
            </a:r>
            <a:r>
              <a:rPr lang="en-US" dirty="0"/>
              <a:t> </a:t>
            </a:r>
            <a:r>
              <a:rPr lang="en-US" dirty="0" err="1"/>
              <a:t>para</a:t>
            </a:r>
            <a:r>
              <a:rPr lang="en-US" dirty="0"/>
              <a:t> o local do </a:t>
            </a:r>
            <a:r>
              <a:rPr lang="en-US" dirty="0" err="1"/>
              <a:t>ativo</a:t>
            </a:r>
            <a:r>
              <a:rPr lang="en-US" dirty="0"/>
              <a:t>. </a:t>
            </a:r>
            <a:r>
              <a:rPr lang="en-US" dirty="0" err="1"/>
              <a:t>Por</a:t>
            </a:r>
            <a:r>
              <a:rPr lang="en-US" dirty="0"/>
              <a:t> </a:t>
            </a:r>
            <a:r>
              <a:rPr lang="en-US" dirty="0" err="1"/>
              <a:t>exemplo</a:t>
            </a:r>
            <a:r>
              <a:rPr lang="en-US" dirty="0"/>
              <a:t>, se </a:t>
            </a:r>
            <a:r>
              <a:rPr lang="en-US" dirty="0" err="1"/>
              <a:t>comprar</a:t>
            </a:r>
            <a:r>
              <a:rPr lang="en-US" dirty="0"/>
              <a:t> arte NFT </a:t>
            </a:r>
            <a:r>
              <a:rPr lang="en-US" dirty="0" err="1"/>
              <a:t>na</a:t>
            </a:r>
            <a:r>
              <a:rPr lang="en-US" dirty="0"/>
              <a:t> forma de </a:t>
            </a:r>
            <a:r>
              <a:rPr lang="en-US" dirty="0" err="1"/>
              <a:t>uma</a:t>
            </a:r>
            <a:r>
              <a:rPr lang="en-US" dirty="0"/>
              <a:t> </a:t>
            </a:r>
            <a:r>
              <a:rPr lang="en-US" dirty="0" err="1"/>
              <a:t>imagem</a:t>
            </a:r>
            <a:r>
              <a:rPr lang="en-US" dirty="0"/>
              <a:t>, a </a:t>
            </a:r>
            <a:r>
              <a:rPr lang="en-US" dirty="0" err="1"/>
              <a:t>imagem</a:t>
            </a:r>
            <a:r>
              <a:rPr lang="en-US" dirty="0"/>
              <a:t> </a:t>
            </a:r>
            <a:r>
              <a:rPr lang="en-US" dirty="0" err="1"/>
              <a:t>em</a:t>
            </a:r>
            <a:r>
              <a:rPr lang="en-US" dirty="0"/>
              <a:t> </a:t>
            </a:r>
            <a:r>
              <a:rPr lang="en-US" dirty="0" err="1"/>
              <a:t>si</a:t>
            </a:r>
            <a:r>
              <a:rPr lang="en-US" dirty="0"/>
              <a:t> </a:t>
            </a:r>
            <a:r>
              <a:rPr lang="en-US" dirty="0" err="1"/>
              <a:t>não</a:t>
            </a:r>
            <a:r>
              <a:rPr lang="en-US" dirty="0"/>
              <a:t> </a:t>
            </a:r>
            <a:r>
              <a:rPr lang="en-US" dirty="0" err="1"/>
              <a:t>é</a:t>
            </a:r>
            <a:r>
              <a:rPr lang="en-US" dirty="0"/>
              <a:t> </a:t>
            </a:r>
            <a:r>
              <a:rPr lang="en-US" dirty="0" err="1"/>
              <a:t>armazenada</a:t>
            </a:r>
            <a:r>
              <a:rPr lang="en-US" dirty="0"/>
              <a:t> no </a:t>
            </a:r>
            <a:r>
              <a:rPr lang="en-US" dirty="0" err="1"/>
              <a:t>blockchain</a:t>
            </a:r>
            <a:r>
              <a:rPr lang="en-US" dirty="0"/>
              <a:t>, mas o link </a:t>
            </a:r>
            <a:r>
              <a:rPr lang="en-US" dirty="0" err="1"/>
              <a:t>que</a:t>
            </a:r>
            <a:r>
              <a:rPr lang="en-US" dirty="0"/>
              <a:t> </a:t>
            </a:r>
            <a:r>
              <a:rPr lang="en-US" dirty="0" err="1"/>
              <a:t>leva</a:t>
            </a:r>
            <a:r>
              <a:rPr lang="en-US" dirty="0"/>
              <a:t> </a:t>
            </a:r>
            <a:r>
              <a:rPr lang="en-US" dirty="0" err="1"/>
              <a:t>ao</a:t>
            </a:r>
            <a:r>
              <a:rPr lang="en-US" dirty="0"/>
              <a:t> NFT </a:t>
            </a:r>
            <a:r>
              <a:rPr lang="en-US" dirty="0" err="1"/>
              <a:t>é</a:t>
            </a:r>
            <a:r>
              <a:rPr lang="en-US" dirty="0"/>
              <a:t> </a:t>
            </a:r>
            <a:r>
              <a:rPr lang="en-US" dirty="0" err="1"/>
              <a:t>armazenado</a:t>
            </a:r>
            <a:r>
              <a:rPr lang="en-US" dirty="0"/>
              <a:t> </a:t>
            </a:r>
            <a:r>
              <a:rPr lang="en-US" dirty="0" err="1"/>
              <a:t>na</a:t>
            </a:r>
            <a:r>
              <a:rPr lang="en-US" dirty="0"/>
              <a:t> </a:t>
            </a:r>
            <a:r>
              <a:rPr lang="en-US" dirty="0" err="1"/>
              <a:t>cadeia</a:t>
            </a:r>
            <a:r>
              <a:rPr lang="en-US" dirty="0"/>
              <a:t>.</a:t>
            </a:r>
          </a:p>
          <a:p>
            <a:pPr algn="just">
              <a:spcBef>
                <a:spcPts val="200"/>
              </a:spcBef>
            </a:pPr>
            <a:endParaRPr lang="en-US" dirty="0"/>
          </a:p>
          <a:p>
            <a:pPr algn="just">
              <a:spcBef>
                <a:spcPts val="200"/>
              </a:spcBef>
            </a:pPr>
            <a:r>
              <a:rPr lang="en-US" dirty="0" err="1"/>
              <a:t>Fungibilidade</a:t>
            </a:r>
            <a:r>
              <a:rPr lang="en-US" dirty="0"/>
              <a:t> </a:t>
            </a:r>
            <a:r>
              <a:rPr lang="en-US" dirty="0" err="1"/>
              <a:t>refere</a:t>
            </a:r>
            <a:r>
              <a:rPr lang="en-US" dirty="0"/>
              <a:t>-se </a:t>
            </a:r>
            <a:r>
              <a:rPr lang="en-US" dirty="0" err="1"/>
              <a:t>à</a:t>
            </a:r>
            <a:r>
              <a:rPr lang="en-US" dirty="0"/>
              <a:t> </a:t>
            </a:r>
            <a:r>
              <a:rPr lang="en-US" dirty="0" err="1"/>
              <a:t>intercambiabilidade</a:t>
            </a:r>
            <a:r>
              <a:rPr lang="en-US" dirty="0"/>
              <a:t> do </a:t>
            </a:r>
            <a:r>
              <a:rPr lang="en-US" dirty="0" err="1"/>
              <a:t>bem</a:t>
            </a:r>
            <a:r>
              <a:rPr lang="en-US" dirty="0"/>
              <a:t>. </a:t>
            </a:r>
            <a:r>
              <a:rPr lang="en-US" dirty="0" err="1"/>
              <a:t>Bitcoin</a:t>
            </a:r>
            <a:r>
              <a:rPr lang="en-US" dirty="0"/>
              <a:t>, Ether (ETH) e </a:t>
            </a:r>
            <a:r>
              <a:rPr lang="en-US" dirty="0" err="1"/>
              <a:t>moedas</a:t>
            </a:r>
            <a:r>
              <a:rPr lang="en-US" dirty="0"/>
              <a:t> </a:t>
            </a:r>
            <a:r>
              <a:rPr lang="en-US" dirty="0" err="1"/>
              <a:t>fiduciárias</a:t>
            </a:r>
            <a:r>
              <a:rPr lang="en-US" dirty="0"/>
              <a:t> são </a:t>
            </a:r>
            <a:r>
              <a:rPr lang="en-US" dirty="0" err="1"/>
              <a:t>fungíveis</a:t>
            </a:r>
            <a:r>
              <a:rPr lang="en-US" dirty="0"/>
              <a:t>, </a:t>
            </a:r>
            <a:r>
              <a:rPr lang="en-US" dirty="0" err="1"/>
              <a:t>pois</a:t>
            </a:r>
            <a:r>
              <a:rPr lang="en-US" dirty="0"/>
              <a:t> </a:t>
            </a:r>
            <a:r>
              <a:rPr lang="en-US" dirty="0" err="1"/>
              <a:t>não</a:t>
            </a:r>
            <a:r>
              <a:rPr lang="en-US" dirty="0"/>
              <a:t> </a:t>
            </a:r>
            <a:r>
              <a:rPr lang="en-US" dirty="0" err="1"/>
              <a:t>há</a:t>
            </a:r>
            <a:r>
              <a:rPr lang="en-US" dirty="0"/>
              <a:t> </a:t>
            </a:r>
            <a:r>
              <a:rPr lang="en-US" dirty="0" err="1"/>
              <a:t>diferença</a:t>
            </a:r>
            <a:r>
              <a:rPr lang="en-US" dirty="0"/>
              <a:t> entre </a:t>
            </a:r>
            <a:r>
              <a:rPr lang="en-US" dirty="0" err="1"/>
              <a:t>cada</a:t>
            </a:r>
            <a:r>
              <a:rPr lang="en-US" dirty="0"/>
              <a:t> </a:t>
            </a:r>
            <a:r>
              <a:rPr lang="en-US" dirty="0" err="1"/>
              <a:t>unidade</a:t>
            </a:r>
            <a:r>
              <a:rPr lang="en-US" dirty="0"/>
              <a:t>. Uma nota de 20€ </a:t>
            </a:r>
            <a:r>
              <a:rPr lang="en-US" dirty="0" err="1"/>
              <a:t>é</a:t>
            </a:r>
            <a:r>
              <a:rPr lang="en-US" dirty="0"/>
              <a:t> </a:t>
            </a:r>
            <a:r>
              <a:rPr lang="en-US" dirty="0" err="1"/>
              <a:t>exatamente</a:t>
            </a:r>
            <a:r>
              <a:rPr lang="en-US" dirty="0"/>
              <a:t> </a:t>
            </a:r>
            <a:r>
              <a:rPr lang="en-US" dirty="0" err="1"/>
              <a:t>igual</a:t>
            </a:r>
            <a:r>
              <a:rPr lang="en-US" dirty="0"/>
              <a:t> </a:t>
            </a:r>
            <a:r>
              <a:rPr lang="en-US" dirty="0" err="1"/>
              <a:t>em</a:t>
            </a:r>
            <a:r>
              <a:rPr lang="en-US" dirty="0"/>
              <a:t> valor e </a:t>
            </a:r>
            <a:r>
              <a:rPr lang="en-US" dirty="0" err="1"/>
              <a:t>poder</a:t>
            </a:r>
            <a:r>
              <a:rPr lang="en-US" dirty="0"/>
              <a:t> de </a:t>
            </a:r>
            <a:r>
              <a:rPr lang="en-US" dirty="0" err="1"/>
              <a:t>compra</a:t>
            </a:r>
            <a:r>
              <a:rPr lang="en-US" dirty="0"/>
              <a:t> a </a:t>
            </a:r>
            <a:r>
              <a:rPr lang="en-US" dirty="0" err="1"/>
              <a:t>outra</a:t>
            </a:r>
            <a:r>
              <a:rPr lang="en-US" dirty="0"/>
              <a:t> nota de 20€, </a:t>
            </a:r>
            <a:r>
              <a:rPr lang="en-US" dirty="0" err="1"/>
              <a:t>apesar</a:t>
            </a:r>
            <a:r>
              <a:rPr lang="en-US" dirty="0"/>
              <a:t> de </a:t>
            </a:r>
            <a:r>
              <a:rPr lang="en-US" dirty="0" err="1"/>
              <a:t>terem</a:t>
            </a:r>
            <a:r>
              <a:rPr lang="en-US" dirty="0"/>
              <a:t> </a:t>
            </a:r>
            <a:r>
              <a:rPr lang="en-US" dirty="0" err="1"/>
              <a:t>números</a:t>
            </a:r>
            <a:r>
              <a:rPr lang="en-US" dirty="0"/>
              <a:t> de </a:t>
            </a:r>
            <a:r>
              <a:rPr lang="en-US" dirty="0" err="1"/>
              <a:t>série</a:t>
            </a:r>
            <a:r>
              <a:rPr lang="en-US" dirty="0"/>
              <a:t> </a:t>
            </a:r>
            <a:r>
              <a:rPr lang="en-US" dirty="0" err="1"/>
              <a:t>diferentes</a:t>
            </a:r>
            <a:r>
              <a:rPr lang="en-US" dirty="0"/>
              <a:t>. </a:t>
            </a:r>
            <a:r>
              <a:rPr lang="en-US" dirty="0" err="1"/>
              <a:t>Os</a:t>
            </a:r>
            <a:r>
              <a:rPr lang="en-US" dirty="0"/>
              <a:t> </a:t>
            </a:r>
            <a:r>
              <a:rPr lang="en-US" dirty="0" err="1"/>
              <a:t>ativos</a:t>
            </a:r>
            <a:r>
              <a:rPr lang="en-US" dirty="0"/>
              <a:t> “</a:t>
            </a:r>
            <a:r>
              <a:rPr lang="en-US" dirty="0" err="1"/>
              <a:t>não</a:t>
            </a:r>
            <a:r>
              <a:rPr lang="en-US" dirty="0"/>
              <a:t> </a:t>
            </a:r>
            <a:r>
              <a:rPr lang="en-US" dirty="0" err="1"/>
              <a:t>fungíveis</a:t>
            </a:r>
            <a:r>
              <a:rPr lang="en-US" dirty="0"/>
              <a:t>”, </a:t>
            </a:r>
            <a:r>
              <a:rPr lang="en-US" dirty="0" err="1"/>
              <a:t>por</a:t>
            </a:r>
            <a:r>
              <a:rPr lang="en-US" dirty="0"/>
              <a:t> outro </a:t>
            </a:r>
            <a:r>
              <a:rPr lang="en-US" dirty="0" err="1"/>
              <a:t>lado</a:t>
            </a:r>
            <a:r>
              <a:rPr lang="en-US" dirty="0"/>
              <a:t>, são </a:t>
            </a:r>
            <a:r>
              <a:rPr lang="en-US" dirty="0" err="1"/>
              <a:t>únicos</a:t>
            </a:r>
            <a:r>
              <a:rPr lang="en-US" dirty="0"/>
              <a:t> e </a:t>
            </a:r>
            <a:r>
              <a:rPr lang="en-US" dirty="0" err="1"/>
              <a:t>não</a:t>
            </a:r>
            <a:r>
              <a:rPr lang="en-US" dirty="0"/>
              <a:t> </a:t>
            </a:r>
            <a:r>
              <a:rPr lang="en-US" dirty="0" err="1"/>
              <a:t>podem</a:t>
            </a:r>
            <a:r>
              <a:rPr lang="en-US" dirty="0"/>
              <a:t> </a:t>
            </a:r>
            <a:r>
              <a:rPr lang="en-US" dirty="0" err="1"/>
              <a:t>ser</a:t>
            </a:r>
            <a:r>
              <a:rPr lang="en-US" dirty="0"/>
              <a:t> </a:t>
            </a:r>
            <a:r>
              <a:rPr lang="en-US" dirty="0" err="1"/>
              <a:t>trocados</a:t>
            </a:r>
            <a:r>
              <a:rPr lang="en-US" dirty="0"/>
              <a:t> </a:t>
            </a:r>
            <a:r>
              <a:rPr lang="en-US" dirty="0" err="1"/>
              <a:t>sem</a:t>
            </a:r>
            <a:r>
              <a:rPr lang="en-US" dirty="0"/>
              <a:t> </a:t>
            </a:r>
            <a:r>
              <a:rPr lang="en-US" dirty="0" err="1"/>
              <a:t>problemas</a:t>
            </a:r>
            <a:r>
              <a:rPr lang="en-US" dirty="0"/>
              <a:t> (</a:t>
            </a:r>
            <a:r>
              <a:rPr lang="en-US" dirty="0" err="1"/>
              <a:t>por</a:t>
            </a:r>
            <a:r>
              <a:rPr lang="en-US" dirty="0"/>
              <a:t> </a:t>
            </a:r>
            <a:r>
              <a:rPr lang="en-US" dirty="0" err="1"/>
              <a:t>exemplo</a:t>
            </a:r>
            <a:r>
              <a:rPr lang="en-US" dirty="0"/>
              <a:t>, casas </a:t>
            </a:r>
            <a:r>
              <a:rPr lang="en-US" dirty="0" err="1"/>
              <a:t>ou</a:t>
            </a:r>
            <a:r>
              <a:rPr lang="en-US" dirty="0"/>
              <a:t> </a:t>
            </a:r>
            <a:r>
              <a:rPr lang="en-US" dirty="0" err="1"/>
              <a:t>obras</a:t>
            </a:r>
            <a:r>
              <a:rPr lang="en-US" dirty="0"/>
              <a:t> de arte </a:t>
            </a:r>
            <a:r>
              <a:rPr lang="en-US" dirty="0" err="1"/>
              <a:t>raras</a:t>
            </a:r>
            <a:r>
              <a:rPr lang="en-US" dirty="0"/>
              <a:t>). Tokens </a:t>
            </a:r>
            <a:r>
              <a:rPr lang="en-US" dirty="0" err="1"/>
              <a:t>não</a:t>
            </a:r>
            <a:r>
              <a:rPr lang="en-US" dirty="0"/>
              <a:t> </a:t>
            </a:r>
            <a:r>
              <a:rPr lang="en-US" dirty="0" err="1"/>
              <a:t>fungíveis</a:t>
            </a:r>
            <a:r>
              <a:rPr lang="en-US" dirty="0"/>
              <a:t> </a:t>
            </a:r>
            <a:r>
              <a:rPr lang="en-US" dirty="0" err="1"/>
              <a:t>representam</a:t>
            </a:r>
            <a:r>
              <a:rPr lang="en-US" dirty="0"/>
              <a:t> </a:t>
            </a:r>
            <a:r>
              <a:rPr lang="en-US" dirty="0" err="1"/>
              <a:t>ativos</a:t>
            </a:r>
            <a:r>
              <a:rPr lang="en-US" dirty="0"/>
              <a:t> </a:t>
            </a:r>
            <a:r>
              <a:rPr lang="en-US" dirty="0" err="1"/>
              <a:t>únicos</a:t>
            </a:r>
            <a:r>
              <a:rPr lang="en-US" dirty="0"/>
              <a:t> </a:t>
            </a:r>
            <a:r>
              <a:rPr lang="en-US" dirty="0" err="1"/>
              <a:t>na</a:t>
            </a:r>
            <a:r>
              <a:rPr lang="en-US" dirty="0"/>
              <a:t> </a:t>
            </a:r>
            <a:r>
              <a:rPr lang="en-US" dirty="0" err="1"/>
              <a:t>blockchain</a:t>
            </a:r>
            <a:r>
              <a:rPr lang="en-US" dirty="0"/>
              <a:t>.</a:t>
            </a:r>
          </a:p>
          <a:p>
            <a:pPr algn="just">
              <a:spcBef>
                <a:spcPts val="200"/>
              </a:spcBef>
            </a:pPr>
            <a:endParaRPr lang="en-US" dirty="0"/>
          </a:p>
          <a:p>
            <a:pPr algn="just">
              <a:spcBef>
                <a:spcPts val="200"/>
              </a:spcBef>
            </a:pPr>
            <a:r>
              <a:rPr lang="en-US" dirty="0" err="1"/>
              <a:t>Semifungibilidade</a:t>
            </a:r>
            <a:r>
              <a:rPr lang="en-US" dirty="0"/>
              <a:t> </a:t>
            </a:r>
            <a:r>
              <a:rPr lang="en-US" dirty="0" err="1"/>
              <a:t>é</a:t>
            </a:r>
            <a:r>
              <a:rPr lang="en-US" dirty="0"/>
              <a:t> um </a:t>
            </a:r>
            <a:r>
              <a:rPr lang="en-US" dirty="0" err="1"/>
              <a:t>termo</a:t>
            </a:r>
            <a:r>
              <a:rPr lang="en-US" dirty="0"/>
              <a:t> </a:t>
            </a:r>
            <a:r>
              <a:rPr lang="en-US" dirty="0" err="1"/>
              <a:t>relativamente</a:t>
            </a:r>
            <a:r>
              <a:rPr lang="en-US" dirty="0"/>
              <a:t> novo e </a:t>
            </a:r>
            <a:r>
              <a:rPr lang="en-US" dirty="0" err="1"/>
              <a:t>refere</a:t>
            </a:r>
            <a:r>
              <a:rPr lang="en-US" dirty="0"/>
              <a:t>-se </a:t>
            </a:r>
            <a:r>
              <a:rPr lang="en-US" dirty="0" err="1"/>
              <a:t>à</a:t>
            </a:r>
            <a:r>
              <a:rPr lang="en-US" dirty="0"/>
              <a:t> </a:t>
            </a:r>
            <a:r>
              <a:rPr lang="en-US" dirty="0" err="1"/>
              <a:t>intercambialidade</a:t>
            </a:r>
            <a:r>
              <a:rPr lang="en-US" dirty="0"/>
              <a:t> entre classes </a:t>
            </a:r>
            <a:r>
              <a:rPr lang="en-US" dirty="0" err="1"/>
              <a:t>específicas</a:t>
            </a:r>
            <a:r>
              <a:rPr lang="en-US" dirty="0"/>
              <a:t> de </a:t>
            </a:r>
            <a:r>
              <a:rPr lang="en-US" dirty="0" err="1"/>
              <a:t>ativos</a:t>
            </a:r>
            <a:r>
              <a:rPr lang="en-US" dirty="0"/>
              <a:t>. </a:t>
            </a:r>
            <a:r>
              <a:rPr lang="en-US" dirty="0" err="1"/>
              <a:t>Enquanto</a:t>
            </a:r>
            <a:r>
              <a:rPr lang="en-US" dirty="0"/>
              <a:t> </a:t>
            </a:r>
            <a:r>
              <a:rPr lang="en-US" dirty="0" err="1"/>
              <a:t>os</a:t>
            </a:r>
            <a:r>
              <a:rPr lang="en-US" dirty="0"/>
              <a:t> </a:t>
            </a:r>
            <a:r>
              <a:rPr lang="en-US" dirty="0" err="1"/>
              <a:t>ingressos</a:t>
            </a:r>
            <a:r>
              <a:rPr lang="en-US" dirty="0"/>
              <a:t> de </a:t>
            </a:r>
            <a:r>
              <a:rPr lang="en-US" dirty="0" err="1"/>
              <a:t>futebol</a:t>
            </a:r>
            <a:r>
              <a:rPr lang="en-US" dirty="0"/>
              <a:t> </a:t>
            </a:r>
            <a:r>
              <a:rPr lang="en-US" dirty="0" err="1"/>
              <a:t>podem</a:t>
            </a:r>
            <a:r>
              <a:rPr lang="en-US" dirty="0"/>
              <a:t> </a:t>
            </a:r>
            <a:r>
              <a:rPr lang="en-US" dirty="0" err="1"/>
              <a:t>ser</a:t>
            </a:r>
            <a:r>
              <a:rPr lang="en-US" dirty="0"/>
              <a:t> </a:t>
            </a:r>
            <a:r>
              <a:rPr lang="en-US" dirty="0" err="1"/>
              <a:t>intercambiáveis</a:t>
            </a:r>
            <a:r>
              <a:rPr lang="en-US" dirty="0"/>
              <a:t> se </a:t>
            </a:r>
            <a:r>
              <a:rPr lang="en-US" dirty="0" err="1"/>
              <a:t>forem</a:t>
            </a:r>
            <a:r>
              <a:rPr lang="en-US" dirty="0"/>
              <a:t> </a:t>
            </a:r>
            <a:r>
              <a:rPr lang="en-US" dirty="0" err="1"/>
              <a:t>para</a:t>
            </a:r>
            <a:r>
              <a:rPr lang="en-US" dirty="0"/>
              <a:t> o </a:t>
            </a:r>
            <a:r>
              <a:rPr lang="en-US" dirty="0" err="1"/>
              <a:t>mesmo</a:t>
            </a:r>
            <a:r>
              <a:rPr lang="en-US" dirty="0"/>
              <a:t> </a:t>
            </a:r>
            <a:r>
              <a:rPr lang="en-US" dirty="0" err="1"/>
              <a:t>jogo</a:t>
            </a:r>
            <a:r>
              <a:rPr lang="en-US" dirty="0"/>
              <a:t> e o </a:t>
            </a:r>
            <a:r>
              <a:rPr lang="en-US" dirty="0" err="1"/>
              <a:t>mesmo</a:t>
            </a:r>
            <a:r>
              <a:rPr lang="en-US" dirty="0"/>
              <a:t> </a:t>
            </a:r>
            <a:r>
              <a:rPr lang="en-US" dirty="0" err="1"/>
              <a:t>estande</a:t>
            </a:r>
            <a:r>
              <a:rPr lang="en-US" dirty="0"/>
              <a:t> </a:t>
            </a:r>
            <a:r>
              <a:rPr lang="en-US" dirty="0" err="1"/>
              <a:t>ou</a:t>
            </a:r>
            <a:r>
              <a:rPr lang="en-US" dirty="0"/>
              <a:t> </a:t>
            </a:r>
            <a:r>
              <a:rPr lang="en-US" dirty="0" err="1"/>
              <a:t>área</a:t>
            </a:r>
            <a:r>
              <a:rPr lang="en-US" dirty="0"/>
              <a:t> de </a:t>
            </a:r>
            <a:r>
              <a:rPr lang="en-US" dirty="0" err="1"/>
              <a:t>estar</a:t>
            </a:r>
            <a:r>
              <a:rPr lang="en-US" dirty="0"/>
              <a:t>. Observe </a:t>
            </a:r>
            <a:r>
              <a:rPr lang="en-US" dirty="0" err="1"/>
              <a:t>que</a:t>
            </a:r>
            <a:r>
              <a:rPr lang="en-US" dirty="0"/>
              <a:t> </a:t>
            </a:r>
            <a:r>
              <a:rPr lang="en-US" dirty="0" err="1"/>
              <a:t>esses</a:t>
            </a:r>
            <a:r>
              <a:rPr lang="en-US" dirty="0"/>
              <a:t> </a:t>
            </a:r>
            <a:r>
              <a:rPr lang="en-US" dirty="0" err="1"/>
              <a:t>tipos</a:t>
            </a:r>
            <a:r>
              <a:rPr lang="en-US" dirty="0"/>
              <a:t> de </a:t>
            </a:r>
            <a:r>
              <a:rPr lang="en-US" dirty="0" err="1"/>
              <a:t>ativos</a:t>
            </a:r>
            <a:r>
              <a:rPr lang="en-US" dirty="0"/>
              <a:t> </a:t>
            </a:r>
            <a:r>
              <a:rPr lang="en-US" dirty="0" err="1"/>
              <a:t>podem</a:t>
            </a:r>
            <a:r>
              <a:rPr lang="en-US" dirty="0"/>
              <a:t> </a:t>
            </a:r>
            <a:r>
              <a:rPr lang="en-US" dirty="0" err="1"/>
              <a:t>mudar</a:t>
            </a:r>
            <a:r>
              <a:rPr lang="en-US" dirty="0"/>
              <a:t> </a:t>
            </a:r>
            <a:r>
              <a:rPr lang="en-US" dirty="0" err="1"/>
              <a:t>em</a:t>
            </a:r>
            <a:r>
              <a:rPr lang="en-US" dirty="0"/>
              <a:t> </a:t>
            </a:r>
            <a:r>
              <a:rPr lang="en-US" dirty="0" err="1"/>
              <a:t>fungibilidade</a:t>
            </a:r>
            <a:r>
              <a:rPr lang="en-US" dirty="0"/>
              <a:t> </a:t>
            </a:r>
            <a:r>
              <a:rPr lang="en-US" dirty="0" err="1"/>
              <a:t>ao</a:t>
            </a:r>
            <a:r>
              <a:rPr lang="en-US" dirty="0"/>
              <a:t> </a:t>
            </a:r>
            <a:r>
              <a:rPr lang="en-US" dirty="0" err="1"/>
              <a:t>longo</a:t>
            </a:r>
            <a:r>
              <a:rPr lang="en-US" dirty="0"/>
              <a:t> de </a:t>
            </a:r>
            <a:r>
              <a:rPr lang="en-US" dirty="0" err="1"/>
              <a:t>sua</a:t>
            </a:r>
            <a:r>
              <a:rPr lang="en-US" dirty="0"/>
              <a:t> </a:t>
            </a:r>
            <a:r>
              <a:rPr lang="en-US" dirty="0" err="1"/>
              <a:t>vida</a:t>
            </a:r>
            <a:r>
              <a:rPr lang="en-US" dirty="0"/>
              <a:t> </a:t>
            </a:r>
            <a:r>
              <a:rPr lang="en-US" dirty="0" err="1"/>
              <a:t>útil</a:t>
            </a:r>
            <a:r>
              <a:rPr lang="en-US" dirty="0"/>
              <a:t>. </a:t>
            </a:r>
            <a:r>
              <a:rPr lang="en-US" dirty="0" err="1"/>
              <a:t>Por</a:t>
            </a:r>
            <a:r>
              <a:rPr lang="en-US" dirty="0"/>
              <a:t> </a:t>
            </a:r>
            <a:r>
              <a:rPr lang="en-US" dirty="0" err="1"/>
              <a:t>exemplo</a:t>
            </a:r>
            <a:r>
              <a:rPr lang="en-US" dirty="0"/>
              <a:t>, </a:t>
            </a:r>
            <a:r>
              <a:rPr lang="en-US" dirty="0" err="1"/>
              <a:t>depois</a:t>
            </a:r>
            <a:r>
              <a:rPr lang="en-US" dirty="0"/>
              <a:t> </a:t>
            </a:r>
            <a:r>
              <a:rPr lang="en-US" dirty="0" err="1"/>
              <a:t>que</a:t>
            </a:r>
            <a:r>
              <a:rPr lang="en-US" dirty="0"/>
              <a:t> o </a:t>
            </a:r>
            <a:r>
              <a:rPr lang="en-US" dirty="0" err="1"/>
              <a:t>ingresso</a:t>
            </a:r>
            <a:r>
              <a:rPr lang="en-US" dirty="0"/>
              <a:t> semi-</a:t>
            </a:r>
            <a:r>
              <a:rPr lang="en-US" dirty="0" err="1"/>
              <a:t>fungível</a:t>
            </a:r>
            <a:r>
              <a:rPr lang="en-US" dirty="0"/>
              <a:t> do show </a:t>
            </a:r>
            <a:r>
              <a:rPr lang="en-US" dirty="0" err="1"/>
              <a:t>é</a:t>
            </a:r>
            <a:r>
              <a:rPr lang="en-US" dirty="0"/>
              <a:t> </a:t>
            </a:r>
            <a:r>
              <a:rPr lang="en-US" dirty="0" err="1"/>
              <a:t>usado</a:t>
            </a:r>
            <a:r>
              <a:rPr lang="en-US" dirty="0"/>
              <a:t>, </a:t>
            </a:r>
            <a:r>
              <a:rPr lang="en-US" dirty="0" err="1"/>
              <a:t>ele</a:t>
            </a:r>
            <a:r>
              <a:rPr lang="en-US" dirty="0"/>
              <a:t> </a:t>
            </a:r>
            <a:r>
              <a:rPr lang="en-US" dirty="0" err="1"/>
              <a:t>torna</a:t>
            </a:r>
            <a:r>
              <a:rPr lang="en-US" dirty="0"/>
              <a:t>-se um </a:t>
            </a:r>
            <a:r>
              <a:rPr lang="en-US" dirty="0" err="1"/>
              <a:t>ingresso</a:t>
            </a:r>
            <a:r>
              <a:rPr lang="en-US" dirty="0"/>
              <a:t> </a:t>
            </a:r>
            <a:r>
              <a:rPr lang="en-US" dirty="0" err="1"/>
              <a:t>único</a:t>
            </a:r>
            <a:r>
              <a:rPr lang="en-US" dirty="0"/>
              <a:t>, </a:t>
            </a:r>
            <a:r>
              <a:rPr lang="en-US" dirty="0" err="1"/>
              <a:t>chamado</a:t>
            </a:r>
            <a:r>
              <a:rPr lang="en-US" dirty="0"/>
              <a:t> clipped” e, </a:t>
            </a:r>
            <a:r>
              <a:rPr lang="en-US" dirty="0" err="1"/>
              <a:t>portanto</a:t>
            </a:r>
            <a:r>
              <a:rPr lang="en-US" dirty="0"/>
              <a:t>, </a:t>
            </a:r>
            <a:r>
              <a:rPr lang="en-US" dirty="0" err="1"/>
              <a:t>não</a:t>
            </a:r>
            <a:r>
              <a:rPr lang="en-US" dirty="0"/>
              <a:t> </a:t>
            </a:r>
            <a:r>
              <a:rPr lang="en-US" dirty="0" err="1"/>
              <a:t>fungível</a:t>
            </a:r>
            <a:r>
              <a:rPr lang="en-US" dirty="0"/>
              <a:t>.</a:t>
            </a:r>
          </a:p>
          <a:p>
            <a:pPr algn="just"/>
            <a:endParaRPr lang="x-none" dirty="0"/>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130</a:t>
            </a:fld>
            <a:endParaRPr lang="en-US" dirty="0"/>
          </a:p>
        </p:txBody>
      </p:sp>
      <p:sp>
        <p:nvSpPr>
          <p:cNvPr id="5" name="Text Placeholder 17">
            <a:extLst>
              <a:ext uri="{FF2B5EF4-FFF2-40B4-BE49-F238E27FC236}">
                <a16:creationId xmlns:a16="http://schemas.microsoft.com/office/drawing/2014/main" id="{0F99E17D-5F7B-9192-1ECA-B033ECDE530F}"/>
              </a:ext>
            </a:extLst>
          </p:cNvPr>
          <p:cNvSpPr txBox="1">
            <a:spLocks/>
          </p:cNvSpPr>
          <p:nvPr/>
        </p:nvSpPr>
        <p:spPr>
          <a:xfrm>
            <a:off x="4003827" y="1459225"/>
            <a:ext cx="2693750" cy="3733483"/>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dirty="0" err="1">
                <a:solidFill>
                  <a:srgbClr val="F79037"/>
                </a:solidFill>
                <a:ea typeface="Times New Roman" panose="02020603050405020304" pitchFamily="18" charset="0"/>
              </a:rPr>
              <a:t>Artista</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Beeple</a:t>
            </a:r>
            <a:r>
              <a:rPr lang="en-US" b="1" dirty="0">
                <a:solidFill>
                  <a:srgbClr val="F79037"/>
                </a:solidFill>
                <a:ea typeface="Times New Roman" panose="02020603050405020304" pitchFamily="18" charset="0"/>
              </a:rPr>
              <a:t> e </a:t>
            </a:r>
            <a:r>
              <a:rPr lang="en-US" b="1" dirty="0" err="1">
                <a:solidFill>
                  <a:srgbClr val="F79037"/>
                </a:solidFill>
                <a:ea typeface="Times New Roman" panose="02020603050405020304" pitchFamily="18" charset="0"/>
              </a:rPr>
              <a:t>seu</a:t>
            </a:r>
            <a:r>
              <a:rPr lang="en-US" b="1" dirty="0">
                <a:solidFill>
                  <a:srgbClr val="F79037"/>
                </a:solidFill>
                <a:ea typeface="Times New Roman" panose="02020603050405020304" pitchFamily="18" charset="0"/>
              </a:rPr>
              <a:t> NFT de $ 69 </a:t>
            </a:r>
            <a:r>
              <a:rPr lang="en-US" b="1" dirty="0" err="1">
                <a:solidFill>
                  <a:srgbClr val="F79037"/>
                </a:solidFill>
                <a:ea typeface="Times New Roman" panose="02020603050405020304" pitchFamily="18" charset="0"/>
              </a:rPr>
              <a:t>milhões</a:t>
            </a:r>
            <a:endParaRPr lang="en-US" b="1" dirty="0">
              <a:solidFill>
                <a:srgbClr val="F79037"/>
              </a:solidFill>
              <a:ea typeface="Times New Roman" panose="02020603050405020304" pitchFamily="18" charset="0"/>
            </a:endParaRPr>
          </a:p>
          <a:p>
            <a:pPr algn="just"/>
            <a:r>
              <a:rPr lang="en-US" dirty="0">
                <a:solidFill>
                  <a:srgbClr val="000000"/>
                </a:solidFill>
                <a:ea typeface="Times New Roman" panose="02020603050405020304" pitchFamily="18" charset="0"/>
              </a:rPr>
              <a:t>A </a:t>
            </a:r>
            <a:r>
              <a:rPr lang="en-US" dirty="0" err="1">
                <a:solidFill>
                  <a:srgbClr val="000000"/>
                </a:solidFill>
                <a:ea typeface="Times New Roman" panose="02020603050405020304" pitchFamily="18" charset="0"/>
              </a:rPr>
              <a:t>maior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atenção</a:t>
            </a:r>
            <a:r>
              <a:rPr lang="en-US" dirty="0">
                <a:solidFill>
                  <a:srgbClr val="000000"/>
                </a:solidFill>
                <a:ea typeface="Times New Roman" panose="02020603050405020304" pitchFamily="18" charset="0"/>
              </a:rPr>
              <a:t> da </a:t>
            </a:r>
            <a:r>
              <a:rPr lang="en-US" dirty="0" err="1">
                <a:solidFill>
                  <a:srgbClr val="000000"/>
                </a:solidFill>
                <a:ea typeface="Times New Roman" panose="02020603050405020304" pitchFamily="18" charset="0"/>
              </a:rPr>
              <a:t>mídia</a:t>
            </a:r>
            <a:r>
              <a:rPr lang="en-US" dirty="0">
                <a:solidFill>
                  <a:srgbClr val="000000"/>
                </a:solidFill>
                <a:ea typeface="Times New Roman" panose="02020603050405020304" pitchFamily="18" charset="0"/>
              </a:rPr>
              <a:t> NFT </a:t>
            </a:r>
            <a:r>
              <a:rPr lang="en-US" dirty="0" err="1">
                <a:solidFill>
                  <a:srgbClr val="000000"/>
                </a:solidFill>
                <a:ea typeface="Times New Roman" panose="02020603050405020304" pitchFamily="18" charset="0"/>
              </a:rPr>
              <a:t>até</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hoje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foi</a:t>
            </a:r>
            <a:r>
              <a:rPr lang="en-US" dirty="0">
                <a:solidFill>
                  <a:srgbClr val="000000"/>
                </a:solidFill>
                <a:ea typeface="Times New Roman" panose="02020603050405020304" pitchFamily="18" charset="0"/>
              </a:rPr>
              <a:t> dada </a:t>
            </a:r>
            <a:r>
              <a:rPr lang="en-US" dirty="0" err="1">
                <a:solidFill>
                  <a:srgbClr val="000000"/>
                </a:solidFill>
                <a:ea typeface="Times New Roman" panose="02020603050405020304" pitchFamily="18" charset="0"/>
              </a:rPr>
              <a:t>ao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artista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Beeple</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sua</a:t>
            </a:r>
            <a:r>
              <a:rPr lang="en-US" dirty="0">
                <a:solidFill>
                  <a:srgbClr val="000000"/>
                </a:solidFill>
                <a:ea typeface="Times New Roman" panose="02020603050405020304" pitchFamily="18" charset="0"/>
              </a:rPr>
              <a:t> arte digital </a:t>
            </a:r>
            <a:r>
              <a:rPr lang="en-US" dirty="0" err="1">
                <a:solidFill>
                  <a:srgbClr val="000000"/>
                </a:solidFill>
                <a:ea typeface="Times New Roman" panose="02020603050405020304" pitchFamily="18" charset="0"/>
              </a:rPr>
              <a:t>foi</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vendida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por</a:t>
            </a:r>
            <a:r>
              <a:rPr lang="en-US" dirty="0">
                <a:solidFill>
                  <a:srgbClr val="000000"/>
                </a:solidFill>
                <a:ea typeface="Times New Roman" panose="02020603050405020304" pitchFamily="18" charset="0"/>
              </a:rPr>
              <a:t> $ 69 </a:t>
            </a:r>
            <a:r>
              <a:rPr lang="en-US" dirty="0" err="1">
                <a:solidFill>
                  <a:srgbClr val="000000"/>
                </a:solidFill>
                <a:ea typeface="Times New Roman" panose="02020603050405020304" pitchFamily="18" charset="0"/>
              </a:rPr>
              <a:t>milhões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num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leilão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na</a:t>
            </a:r>
            <a:r>
              <a:rPr lang="en-US" dirty="0">
                <a:solidFill>
                  <a:srgbClr val="000000"/>
                </a:solidFill>
                <a:ea typeface="Times New Roman" panose="02020603050405020304" pitchFamily="18" charset="0"/>
              </a:rPr>
              <a:t> casa de </a:t>
            </a:r>
            <a:r>
              <a:rPr lang="en-US" dirty="0" err="1">
                <a:solidFill>
                  <a:srgbClr val="000000"/>
                </a:solidFill>
                <a:ea typeface="Times New Roman" panose="02020603050405020304" pitchFamily="18" charset="0"/>
              </a:rPr>
              <a:t>leilões</a:t>
            </a:r>
            <a:r>
              <a:rPr lang="en-US" dirty="0">
                <a:solidFill>
                  <a:srgbClr val="000000"/>
                </a:solidFill>
                <a:ea typeface="Times New Roman" panose="02020603050405020304" pitchFamily="18" charset="0"/>
              </a:rPr>
              <a:t> Christie's </a:t>
            </a:r>
            <a:r>
              <a:rPr lang="en-US" dirty="0" err="1">
                <a:solidFill>
                  <a:srgbClr val="000000"/>
                </a:solidFill>
                <a:ea typeface="Times New Roman" panose="02020603050405020304" pitchFamily="18" charset="0"/>
              </a:rPr>
              <a:t>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março</a:t>
            </a:r>
            <a:r>
              <a:rPr lang="en-US" dirty="0">
                <a:solidFill>
                  <a:srgbClr val="000000"/>
                </a:solidFill>
                <a:ea typeface="Times New Roman" panose="02020603050405020304" pitchFamily="18" charset="0"/>
              </a:rPr>
              <a:t> de 2021.</a:t>
            </a:r>
          </a:p>
          <a:p>
            <a:pPr algn="just"/>
            <a:r>
              <a:rPr lang="en-US" dirty="0">
                <a:solidFill>
                  <a:srgbClr val="000000"/>
                </a:solidFill>
                <a:effectLst/>
                <a:ea typeface="Times New Roman" panose="02020603050405020304" pitchFamily="18" charset="0"/>
              </a:rPr>
              <a:t> </a:t>
            </a:r>
          </a:p>
          <a:p>
            <a:pPr algn="just"/>
            <a:r>
              <a:rPr lang="en-US" dirty="0" err="1">
                <a:solidFill>
                  <a:srgbClr val="000000"/>
                </a:solidFill>
                <a:ea typeface="Times New Roman" panose="02020603050405020304" pitchFamily="18" charset="0"/>
              </a:rPr>
              <a:t>Por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detrás</a:t>
            </a:r>
            <a:r>
              <a:rPr lang="en-US" dirty="0">
                <a:solidFill>
                  <a:srgbClr val="000000"/>
                </a:solidFill>
                <a:ea typeface="Times New Roman" panose="02020603050405020304" pitchFamily="18" charset="0"/>
              </a:rPr>
              <a:t> do </a:t>
            </a:r>
            <a:r>
              <a:rPr lang="en-US" dirty="0" err="1">
                <a:solidFill>
                  <a:srgbClr val="000000"/>
                </a:solidFill>
                <a:ea typeface="Times New Roman" panose="02020603050405020304" pitchFamily="18" charset="0"/>
              </a:rPr>
              <a:t>nome</a:t>
            </a:r>
            <a:r>
              <a:rPr lang="en-US" dirty="0">
                <a:solidFill>
                  <a:srgbClr val="000000"/>
                </a:solidFill>
                <a:ea typeface="Times New Roman" panose="02020603050405020304" pitchFamily="18" charset="0"/>
              </a:rPr>
              <a:t> do </a:t>
            </a:r>
            <a:r>
              <a:rPr lang="en-US" dirty="0" err="1">
                <a:solidFill>
                  <a:srgbClr val="000000"/>
                </a:solidFill>
                <a:ea typeface="Times New Roman" panose="02020603050405020304" pitchFamily="18" charset="0"/>
              </a:rPr>
              <a:t>artista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Beeple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está</a:t>
            </a:r>
            <a:r>
              <a:rPr lang="en-US" dirty="0">
                <a:solidFill>
                  <a:srgbClr val="000000"/>
                </a:solidFill>
                <a:ea typeface="Times New Roman" panose="02020603050405020304" pitchFamily="18" charset="0"/>
              </a:rPr>
              <a:t> o </a:t>
            </a:r>
            <a:r>
              <a:rPr lang="en-US" dirty="0" err="1">
                <a:solidFill>
                  <a:srgbClr val="000000"/>
                </a:solidFill>
                <a:ea typeface="Times New Roman" panose="02020603050405020304" pitchFamily="18" charset="0"/>
              </a:rPr>
              <a:t>americano</a:t>
            </a:r>
            <a:r>
              <a:rPr lang="en-US" dirty="0">
                <a:solidFill>
                  <a:srgbClr val="000000"/>
                </a:solidFill>
                <a:ea typeface="Times New Roman" panose="02020603050405020304" pitchFamily="18" charset="0"/>
              </a:rPr>
              <a:t> Mike </a:t>
            </a:r>
            <a:r>
              <a:rPr lang="en-US" dirty="0" err="1">
                <a:solidFill>
                  <a:srgbClr val="000000"/>
                </a:solidFill>
                <a:ea typeface="Times New Roman" panose="02020603050405020304" pitchFamily="18" charset="0"/>
              </a:rPr>
              <a:t>Winkelmann</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obra</a:t>
            </a:r>
            <a:r>
              <a:rPr lang="en-US" dirty="0">
                <a:solidFill>
                  <a:srgbClr val="000000"/>
                </a:solidFill>
                <a:ea typeface="Times New Roman" panose="02020603050405020304" pitchFamily="18" charset="0"/>
              </a:rPr>
              <a:t> de arte NFT </a:t>
            </a:r>
            <a:r>
              <a:rPr lang="en-US" dirty="0" err="1">
                <a:solidFill>
                  <a:srgbClr val="000000"/>
                </a:solidFill>
                <a:ea typeface="Times New Roman" panose="02020603050405020304" pitchFamily="18" charset="0"/>
              </a:rPr>
              <a:t>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questão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é</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chamada</a:t>
            </a:r>
            <a:r>
              <a:rPr lang="en-US" dirty="0">
                <a:solidFill>
                  <a:srgbClr val="000000"/>
                </a:solidFill>
                <a:ea typeface="Times New Roman" panose="02020603050405020304" pitchFamily="18" charset="0"/>
              </a:rPr>
              <a:t> de "TODOS OS DIAS: OS PRIMEIROS 5.000 DIAS" e </a:t>
            </a:r>
            <a:r>
              <a:rPr lang="en-US" dirty="0" err="1">
                <a:solidFill>
                  <a:srgbClr val="000000"/>
                </a:solidFill>
                <a:ea typeface="Times New Roman" panose="02020603050405020304" pitchFamily="18" charset="0"/>
              </a:rPr>
              <a:t>é</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uma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colagem</a:t>
            </a:r>
            <a:r>
              <a:rPr lang="en-US" dirty="0">
                <a:solidFill>
                  <a:srgbClr val="000000"/>
                </a:solidFill>
                <a:ea typeface="Times New Roman" panose="02020603050405020304" pitchFamily="18" charset="0"/>
              </a:rPr>
              <a:t> digital de um total de 5.000 </a:t>
            </a:r>
            <a:r>
              <a:rPr lang="en-US" dirty="0" err="1">
                <a:solidFill>
                  <a:srgbClr val="000000"/>
                </a:solidFill>
                <a:ea typeface="Times New Roman" panose="02020603050405020304" pitchFamily="18" charset="0"/>
              </a:rPr>
              <a:t>obras</a:t>
            </a:r>
            <a:r>
              <a:rPr lang="en-US" dirty="0">
                <a:solidFill>
                  <a:srgbClr val="000000"/>
                </a:solidFill>
                <a:ea typeface="Times New Roman" panose="02020603050405020304" pitchFamily="18" charset="0"/>
              </a:rPr>
              <a:t> de arte </a:t>
            </a:r>
            <a:r>
              <a:rPr lang="en-US" dirty="0" err="1">
                <a:solidFill>
                  <a:srgbClr val="000000"/>
                </a:solidFill>
                <a:ea typeface="Times New Roman" panose="02020603050405020304" pitchFamily="18" charset="0"/>
              </a:rPr>
              <a:t>individuais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criadas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tantos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dias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Assim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há</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mais</a:t>
            </a:r>
            <a:r>
              <a:rPr lang="en-US" dirty="0">
                <a:solidFill>
                  <a:srgbClr val="000000"/>
                </a:solidFill>
                <a:ea typeface="Times New Roman" panose="02020603050405020304" pitchFamily="18" charset="0"/>
              </a:rPr>
              <a:t> de 10 </a:t>
            </a:r>
            <a:r>
              <a:rPr lang="en-US" dirty="0" err="1">
                <a:solidFill>
                  <a:srgbClr val="000000"/>
                </a:solidFill>
                <a:ea typeface="Times New Roman" panose="02020603050405020304" pitchFamily="18" charset="0"/>
              </a:rPr>
              <a:t>anos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trabalho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detrás</a:t>
            </a:r>
            <a:r>
              <a:rPr lang="en-US" dirty="0">
                <a:solidFill>
                  <a:srgbClr val="000000"/>
                </a:solidFill>
                <a:ea typeface="Times New Roman" panose="02020603050405020304" pitchFamily="18" charset="0"/>
              </a:rPr>
              <a:t> da arte </a:t>
            </a:r>
            <a:r>
              <a:rPr lang="en-US" dirty="0" err="1">
                <a:solidFill>
                  <a:srgbClr val="000000"/>
                </a:solidFill>
                <a:ea typeface="Times New Roman" panose="02020603050405020304" pitchFamily="18" charset="0"/>
              </a:rPr>
              <a:t>geral</a:t>
            </a:r>
            <a:r>
              <a:rPr lang="en-US" dirty="0">
                <a:solidFill>
                  <a:srgbClr val="000000"/>
                </a:solidFill>
                <a:ea typeface="Times New Roman" panose="02020603050405020304" pitchFamily="18" charset="0"/>
              </a:rPr>
              <a:t>, com o </a:t>
            </a:r>
            <a:r>
              <a:rPr lang="en-US" dirty="0" err="1">
                <a:solidFill>
                  <a:srgbClr val="000000"/>
                </a:solidFill>
                <a:ea typeface="Times New Roman" panose="02020603050405020304" pitchFamily="18" charset="0"/>
              </a:rPr>
              <a:t>esforço</a:t>
            </a:r>
            <a:r>
              <a:rPr lang="en-US" dirty="0">
                <a:solidFill>
                  <a:srgbClr val="000000"/>
                </a:solidFill>
                <a:ea typeface="Times New Roman" panose="02020603050405020304" pitchFamily="18" charset="0"/>
              </a:rPr>
              <a:t> real </a:t>
            </a:r>
            <a:r>
              <a:rPr lang="en-US" dirty="0" err="1">
                <a:solidFill>
                  <a:srgbClr val="000000"/>
                </a:solidFill>
                <a:ea typeface="Times New Roman" panose="02020603050405020304" pitchFamily="18" charset="0"/>
              </a:rPr>
              <a:t>sendo</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criação</a:t>
            </a:r>
            <a:r>
              <a:rPr lang="en-US" dirty="0">
                <a:solidFill>
                  <a:srgbClr val="000000"/>
                </a:solidFill>
                <a:ea typeface="Times New Roman" panose="02020603050405020304" pitchFamily="18" charset="0"/>
              </a:rPr>
              <a:t> de um </a:t>
            </a:r>
            <a:r>
              <a:rPr lang="en-US" dirty="0" err="1">
                <a:solidFill>
                  <a:srgbClr val="000000"/>
                </a:solidFill>
                <a:ea typeface="Times New Roman" panose="02020603050405020304" pitchFamily="18" charset="0"/>
              </a:rPr>
              <a:t>arquivo</a:t>
            </a:r>
            <a:r>
              <a:rPr lang="en-US" dirty="0">
                <a:solidFill>
                  <a:srgbClr val="000000"/>
                </a:solidFill>
                <a:ea typeface="Times New Roman" panose="02020603050405020304" pitchFamily="18" charset="0"/>
              </a:rPr>
              <a:t> JPEG de 319 megabytes com </a:t>
            </a:r>
            <a:r>
              <a:rPr lang="en-US" dirty="0" err="1">
                <a:solidFill>
                  <a:srgbClr val="000000"/>
                </a:solidFill>
                <a:ea typeface="Times New Roman" panose="02020603050405020304" pitchFamily="18" charset="0"/>
              </a:rPr>
              <a:t>resolução</a:t>
            </a:r>
            <a:r>
              <a:rPr lang="en-US" dirty="0">
                <a:solidFill>
                  <a:srgbClr val="000000"/>
                </a:solidFill>
                <a:ea typeface="Times New Roman" panose="02020603050405020304" pitchFamily="18" charset="0"/>
              </a:rPr>
              <a:t> de 21.069 x 21.069 pixels. Mas </a:t>
            </a:r>
            <a:r>
              <a:rPr lang="en-US" dirty="0" err="1">
                <a:solidFill>
                  <a:srgbClr val="000000"/>
                </a:solidFill>
                <a:ea typeface="Times New Roman" panose="02020603050405020304" pitchFamily="18" charset="0"/>
              </a:rPr>
              <a:t>toda</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história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detrás</a:t>
            </a:r>
            <a:r>
              <a:rPr lang="en-US" dirty="0">
                <a:solidFill>
                  <a:srgbClr val="000000"/>
                </a:solidFill>
                <a:ea typeface="Times New Roman" panose="02020603050405020304" pitchFamily="18" charset="0"/>
              </a:rPr>
              <a:t> disso </a:t>
            </a:r>
            <a:r>
              <a:rPr lang="en-US" dirty="0" err="1">
                <a:solidFill>
                  <a:srgbClr val="000000"/>
                </a:solidFill>
                <a:ea typeface="Times New Roman" panose="02020603050405020304" pitchFamily="18" charset="0"/>
              </a:rPr>
              <a:t>é</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única</a:t>
            </a:r>
            <a:r>
              <a:rPr lang="en-US" dirty="0">
                <a:solidFill>
                  <a:srgbClr val="000000"/>
                </a:solidFill>
                <a:ea typeface="Times New Roman" panose="02020603050405020304" pitchFamily="18" charset="0"/>
              </a:rPr>
              <a:t>: o </a:t>
            </a:r>
            <a:r>
              <a:rPr lang="en-US" dirty="0" err="1">
                <a:solidFill>
                  <a:srgbClr val="000000"/>
                </a:solidFill>
                <a:ea typeface="Times New Roman" panose="02020603050405020304" pitchFamily="18" charset="0"/>
              </a:rPr>
              <a:t>trabalho</a:t>
            </a:r>
            <a:r>
              <a:rPr lang="en-US" dirty="0">
                <a:solidFill>
                  <a:srgbClr val="000000"/>
                </a:solidFill>
                <a:ea typeface="Times New Roman" panose="02020603050405020304" pitchFamily="18" charset="0"/>
              </a:rPr>
              <a:t> NFT </a:t>
            </a:r>
            <a:r>
              <a:rPr lang="en-US" dirty="0" err="1">
                <a:solidFill>
                  <a:srgbClr val="000000"/>
                </a:solidFill>
                <a:ea typeface="Times New Roman" panose="02020603050405020304" pitchFamily="18" charset="0"/>
              </a:rPr>
              <a:t>mais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caro</a:t>
            </a:r>
            <a:r>
              <a:rPr lang="en-US" dirty="0">
                <a:solidFill>
                  <a:srgbClr val="000000"/>
                </a:solidFill>
                <a:ea typeface="Times New Roman" panose="02020603050405020304" pitchFamily="18" charset="0"/>
              </a:rPr>
              <a:t> de um </a:t>
            </a:r>
            <a:r>
              <a:rPr lang="en-US" dirty="0" err="1">
                <a:solidFill>
                  <a:srgbClr val="000000"/>
                </a:solidFill>
                <a:ea typeface="Times New Roman" panose="02020603050405020304" pitchFamily="18" charset="0"/>
              </a:rPr>
              <a:t>artista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moderno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até</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hoje</a:t>
            </a:r>
            <a:r>
              <a:rPr lang="en-US" dirty="0">
                <a:solidFill>
                  <a:srgbClr val="000000"/>
                </a:solidFill>
                <a:ea typeface="Times New Roman" panose="02020603050405020304" pitchFamily="18" charset="0"/>
              </a:rPr>
              <a:t>, o </a:t>
            </a:r>
            <a:r>
              <a:rPr lang="en-US" dirty="0" err="1">
                <a:solidFill>
                  <a:srgbClr val="000000"/>
                </a:solidFill>
                <a:ea typeface="Times New Roman" panose="02020603050405020304" pitchFamily="18" charset="0"/>
              </a:rPr>
              <a:t>primeiro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leilão</a:t>
            </a:r>
            <a:r>
              <a:rPr lang="en-US" dirty="0">
                <a:solidFill>
                  <a:srgbClr val="000000"/>
                </a:solidFill>
                <a:ea typeface="Times New Roman" panose="02020603050405020304" pitchFamily="18" charset="0"/>
              </a:rPr>
              <a:t> NFT </a:t>
            </a:r>
            <a:r>
              <a:rPr lang="en-US" dirty="0" err="1">
                <a:solidFill>
                  <a:srgbClr val="000000"/>
                </a:solidFill>
                <a:ea typeface="Times New Roman" panose="02020603050405020304" pitchFamily="18" charset="0"/>
              </a:rPr>
              <a:t>desse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tipo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na</a:t>
            </a:r>
            <a:r>
              <a:rPr lang="en-US" dirty="0">
                <a:solidFill>
                  <a:srgbClr val="000000"/>
                </a:solidFill>
                <a:ea typeface="Times New Roman" panose="02020603050405020304" pitchFamily="18" charset="0"/>
              </a:rPr>
              <a:t> Christie's e, </a:t>
            </a:r>
            <a:r>
              <a:rPr lang="en-US" dirty="0" err="1">
                <a:solidFill>
                  <a:srgbClr val="000000"/>
                </a:solidFill>
                <a:ea typeface="Times New Roman" panose="02020603050405020304" pitchFamily="18" charset="0"/>
              </a:rPr>
              <a:t>portanto</a:t>
            </a:r>
            <a:r>
              <a:rPr lang="en-US" dirty="0">
                <a:solidFill>
                  <a:srgbClr val="000000"/>
                </a:solidFill>
                <a:ea typeface="Times New Roman" panose="02020603050405020304" pitchFamily="18" charset="0"/>
              </a:rPr>
              <a:t>, o </a:t>
            </a:r>
            <a:r>
              <a:rPr lang="en-US" dirty="0" err="1">
                <a:solidFill>
                  <a:srgbClr val="000000"/>
                </a:solidFill>
                <a:ea typeface="Times New Roman" panose="02020603050405020304" pitchFamily="18" charset="0"/>
              </a:rPr>
              <a:t>avanço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mundial</a:t>
            </a:r>
            <a:r>
              <a:rPr lang="en-US" dirty="0">
                <a:solidFill>
                  <a:srgbClr val="000000"/>
                </a:solidFill>
                <a:ea typeface="Times New Roman" panose="02020603050405020304" pitchFamily="18" charset="0"/>
              </a:rPr>
              <a:t> no </a:t>
            </a:r>
            <a:r>
              <a:rPr lang="en-US" dirty="0" err="1">
                <a:solidFill>
                  <a:srgbClr val="000000"/>
                </a:solidFill>
                <a:ea typeface="Times New Roman" panose="02020603050405020304" pitchFamily="18" charset="0"/>
              </a:rPr>
              <a:t>mercado</a:t>
            </a:r>
            <a:r>
              <a:rPr lang="en-US" dirty="0">
                <a:solidFill>
                  <a:srgbClr val="000000"/>
                </a:solidFill>
                <a:ea typeface="Times New Roman" panose="02020603050405020304" pitchFamily="18" charset="0"/>
              </a:rPr>
              <a:t> de arte.</a:t>
            </a:r>
            <a:r>
              <a:rPr lang="en-US" dirty="0">
                <a:solidFill>
                  <a:srgbClr val="000000"/>
                </a:solidFill>
                <a:effectLst/>
                <a:ea typeface="Times New Roman" panose="02020603050405020304" pitchFamily="18" charset="0"/>
              </a:rPr>
              <a:t> </a:t>
            </a:r>
            <a:endParaRPr lang="x-none" dirty="0">
              <a:solidFill>
                <a:srgbClr val="000000"/>
              </a:solidFill>
              <a:effectLst/>
              <a:ea typeface="Times New Roman" panose="02020603050405020304" pitchFamily="18" charset="0"/>
            </a:endParaRPr>
          </a:p>
          <a:p>
            <a:pPr algn="just"/>
            <a:endParaRPr lang="en-US" dirty="0">
              <a:solidFill>
                <a:schemeClr val="tx1"/>
              </a:solidFill>
            </a:endParaRP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5708073"/>
            <a:ext cx="3555848" cy="498374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3" name="Group 2">
            <a:extLst>
              <a:ext uri="{FF2B5EF4-FFF2-40B4-BE49-F238E27FC236}">
                <a16:creationId xmlns:a16="http://schemas.microsoft.com/office/drawing/2014/main" id="{6671F617-2254-23A6-7C89-DDF08835EDA4}"/>
              </a:ext>
            </a:extLst>
          </p:cNvPr>
          <p:cNvGrpSpPr/>
          <p:nvPr/>
        </p:nvGrpSpPr>
        <p:grpSpPr>
          <a:xfrm>
            <a:off x="6346354" y="174081"/>
            <a:ext cx="1380420" cy="1309652"/>
            <a:chOff x="6346354" y="435340"/>
            <a:chExt cx="1380420" cy="1309652"/>
          </a:xfrm>
        </p:grpSpPr>
        <p:sp>
          <p:nvSpPr>
            <p:cNvPr id="4" name="Freeform 3">
              <a:extLst>
                <a:ext uri="{FF2B5EF4-FFF2-40B4-BE49-F238E27FC236}">
                  <a16:creationId xmlns:a16="http://schemas.microsoft.com/office/drawing/2014/main" id="{87B261A9-E5A0-29C6-9F7C-87A0B19785C5}"/>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6" name="Freeform 5">
              <a:extLst>
                <a:ext uri="{FF2B5EF4-FFF2-40B4-BE49-F238E27FC236}">
                  <a16:creationId xmlns:a16="http://schemas.microsoft.com/office/drawing/2014/main" id="{5E508C86-ED7B-E4CB-7F2B-F9AFEFE5D705}"/>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C6F6F84-6645-C2D0-ECBB-A4D72FE9664C}"/>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F02FBB3-D975-9BE8-A950-2248CAB0C4ED}"/>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C58A000-08DA-26E1-5660-0B38C832F324}"/>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DF54993-2FC6-8263-9A94-A43BE4D25D8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1467164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131</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3" y="7564608"/>
            <a:ext cx="6005740" cy="231380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err="1">
                <a:solidFill>
                  <a:srgbClr val="F79037"/>
                </a:solidFill>
                <a:latin typeface="Calibri" panose="020F0502020204030204" pitchFamily="34" charset="0"/>
              </a:rPr>
              <a:t>Origem</a:t>
            </a:r>
            <a:r>
              <a:rPr lang="en-US" sz="1100" b="1" dirty="0">
                <a:solidFill>
                  <a:srgbClr val="F79037"/>
                </a:solidFill>
                <a:latin typeface="Calibri" panose="020F0502020204030204" pitchFamily="34" charset="0"/>
              </a:rPr>
              <a:t> e </a:t>
            </a:r>
            <a:r>
              <a:rPr lang="en-US" sz="1100" b="1" dirty="0" err="1">
                <a:solidFill>
                  <a:srgbClr val="F79037"/>
                </a:solidFill>
                <a:latin typeface="Calibri" panose="020F0502020204030204" pitchFamily="34" charset="0"/>
              </a:rPr>
              <a:t>desenvolvimento</a:t>
            </a:r>
            <a:endParaRPr lang="en-US" sz="1100" b="1" dirty="0">
              <a:solidFill>
                <a:srgbClr val="F79037"/>
              </a:solidFill>
              <a:latin typeface="Calibri" panose="020F0502020204030204" pitchFamily="34" charset="0"/>
            </a:endParaRPr>
          </a:p>
          <a:p>
            <a:pPr algn="just"/>
            <a:r>
              <a:rPr lang="en-US" sz="1100" dirty="0" err="1">
                <a:solidFill>
                  <a:srgbClr val="000000"/>
                </a:solidFill>
                <a:latin typeface="Calibri" panose="020F0502020204030204" pitchFamily="34" charset="0"/>
              </a:rPr>
              <a:t>Os</a:t>
            </a:r>
            <a:r>
              <a:rPr lang="en-US" sz="1100" dirty="0">
                <a:solidFill>
                  <a:srgbClr val="000000"/>
                </a:solidFill>
                <a:latin typeface="Calibri" panose="020F0502020204030204" pitchFamily="34" charset="0"/>
              </a:rPr>
              <a:t> NFTs </a:t>
            </a:r>
            <a:r>
              <a:rPr lang="en-US" sz="1100" dirty="0" err="1">
                <a:solidFill>
                  <a:srgbClr val="000000"/>
                </a:solidFill>
                <a:latin typeface="Calibri" panose="020F0502020204030204" pitchFamily="34" charset="0"/>
              </a:rPr>
              <a:t>tornaram</a:t>
            </a:r>
            <a:r>
              <a:rPr lang="en-US" sz="1100" dirty="0">
                <a:solidFill>
                  <a:srgbClr val="000000"/>
                </a:solidFill>
                <a:latin typeface="Calibri" panose="020F0502020204030204" pitchFamily="34" charset="0"/>
              </a:rPr>
              <a:t>-se </a:t>
            </a:r>
            <a:r>
              <a:rPr lang="en-US" sz="1100" dirty="0" err="1">
                <a:solidFill>
                  <a:srgbClr val="000000"/>
                </a:solidFill>
                <a:latin typeface="Calibri" panose="020F0502020204030204" pitchFamily="34" charset="0"/>
              </a:rPr>
              <a:t>muito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mais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presentes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mídia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últimos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meses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Por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exemplo</a:t>
            </a:r>
            <a:r>
              <a:rPr lang="en-US" sz="1100" dirty="0">
                <a:solidFill>
                  <a:srgbClr val="000000"/>
                </a:solidFill>
                <a:latin typeface="Calibri" panose="020F0502020204030204" pitchFamily="34" charset="0"/>
              </a:rPr>
              <a:t>, o tweet NFT de $ 2,9 </a:t>
            </a:r>
            <a:r>
              <a:rPr lang="en-US" sz="1100" dirty="0" err="1">
                <a:solidFill>
                  <a:srgbClr val="000000"/>
                </a:solidFill>
                <a:latin typeface="Calibri" panose="020F0502020204030204" pitchFamily="34" charset="0"/>
              </a:rPr>
              <a:t>milhões</a:t>
            </a:r>
            <a:r>
              <a:rPr lang="en-US" sz="1100" dirty="0">
                <a:solidFill>
                  <a:srgbClr val="000000"/>
                </a:solidFill>
                <a:latin typeface="Calibri" panose="020F0502020204030204" pitchFamily="34" charset="0"/>
              </a:rPr>
              <a:t> de Jack Dorsey </a:t>
            </a:r>
            <a:r>
              <a:rPr lang="en-US" sz="1100" dirty="0" err="1">
                <a:solidFill>
                  <a:srgbClr val="000000"/>
                </a:solidFill>
                <a:latin typeface="Calibri" panose="020F0502020204030204" pitchFamily="34" charset="0"/>
              </a:rPr>
              <a:t>ou</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venda</a:t>
            </a:r>
            <a:r>
              <a:rPr lang="en-US" sz="1100" dirty="0">
                <a:solidFill>
                  <a:srgbClr val="000000"/>
                </a:solidFill>
                <a:latin typeface="Calibri" panose="020F0502020204030204" pitchFamily="34" charset="0"/>
              </a:rPr>
              <a:t> do </a:t>
            </a:r>
            <a:r>
              <a:rPr lang="en-US" sz="1100" dirty="0" err="1">
                <a:solidFill>
                  <a:srgbClr val="000000"/>
                </a:solidFill>
                <a:latin typeface="Calibri" panose="020F0502020204030204" pitchFamily="34" charset="0"/>
              </a:rPr>
              <a:t>Beeple</a:t>
            </a:r>
            <a:r>
              <a:rPr lang="en-US" sz="1100" dirty="0">
                <a:solidFill>
                  <a:srgbClr val="000000"/>
                </a:solidFill>
                <a:latin typeface="Calibri" panose="020F0502020204030204" pitchFamily="34" charset="0"/>
              </a:rPr>
              <a:t> NFT </a:t>
            </a:r>
            <a:r>
              <a:rPr lang="en-US" sz="1100" dirty="0" err="1">
                <a:solidFill>
                  <a:srgbClr val="000000"/>
                </a:solidFill>
                <a:latin typeface="Calibri" panose="020F0502020204030204" pitchFamily="34" charset="0"/>
              </a:rPr>
              <a:t>por</a:t>
            </a:r>
            <a:r>
              <a:rPr lang="en-US" sz="1100" dirty="0">
                <a:solidFill>
                  <a:srgbClr val="000000"/>
                </a:solidFill>
                <a:latin typeface="Calibri" panose="020F0502020204030204" pitchFamily="34" charset="0"/>
              </a:rPr>
              <a:t> $ 69 </a:t>
            </a:r>
            <a:r>
              <a:rPr lang="en-US" sz="1100" dirty="0" err="1">
                <a:solidFill>
                  <a:srgbClr val="000000"/>
                </a:solidFill>
                <a:latin typeface="Calibri" panose="020F0502020204030204" pitchFamily="34" charset="0"/>
              </a:rPr>
              <a:t>milhões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fazem</a:t>
            </a:r>
            <a:r>
              <a:rPr lang="en-US" sz="1100" dirty="0">
                <a:solidFill>
                  <a:srgbClr val="000000"/>
                </a:solidFill>
                <a:latin typeface="Calibri" panose="020F0502020204030204" pitchFamily="34" charset="0"/>
              </a:rPr>
              <a:t> as </a:t>
            </a:r>
            <a:r>
              <a:rPr lang="en-US" sz="1100" dirty="0" err="1">
                <a:solidFill>
                  <a:srgbClr val="000000"/>
                </a:solidFill>
                <a:latin typeface="Calibri" panose="020F0502020204030204" pitchFamily="34" charset="0"/>
              </a:rPr>
              <a:t>manchetes</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revistas</a:t>
            </a:r>
            <a:r>
              <a:rPr lang="en-US" sz="1100" dirty="0">
                <a:solidFill>
                  <a:srgbClr val="000000"/>
                </a:solidFill>
                <a:latin typeface="Calibri" panose="020F0502020204030204" pitchFamily="34" charset="0"/>
              </a:rPr>
              <a:t> e </a:t>
            </a:r>
            <a:r>
              <a:rPr lang="en-US" sz="1100" dirty="0" err="1">
                <a:solidFill>
                  <a:srgbClr val="000000"/>
                </a:solidFill>
                <a:latin typeface="Calibri" panose="020F0502020204030204" pitchFamily="34" charset="0"/>
              </a:rPr>
              <a:t>mídia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não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específicas</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criptografia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aproximando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os</a:t>
            </a:r>
            <a:r>
              <a:rPr lang="en-US" sz="1100" dirty="0">
                <a:solidFill>
                  <a:srgbClr val="000000"/>
                </a:solidFill>
                <a:latin typeface="Calibri" panose="020F0502020204030204" pitchFamily="34" charset="0"/>
              </a:rPr>
              <a:t> NFTs de um </a:t>
            </a:r>
            <a:r>
              <a:rPr lang="en-US" sz="1100" dirty="0" err="1">
                <a:solidFill>
                  <a:srgbClr val="000000"/>
                </a:solidFill>
                <a:latin typeface="Calibri" panose="020F0502020204030204" pitchFamily="34" charset="0"/>
              </a:rPr>
              <a:t>público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muito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mais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amplo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Embora</a:t>
            </a:r>
            <a:r>
              <a:rPr lang="en-US" sz="1100" dirty="0">
                <a:solidFill>
                  <a:srgbClr val="000000"/>
                </a:solidFill>
                <a:latin typeface="Calibri" panose="020F0502020204030204" pitchFamily="34" charset="0"/>
              </a:rPr>
              <a:t> o NFTS </a:t>
            </a:r>
            <a:r>
              <a:rPr lang="en-US" sz="1100" dirty="0" err="1">
                <a:solidFill>
                  <a:srgbClr val="000000"/>
                </a:solidFill>
                <a:latin typeface="Calibri" panose="020F0502020204030204" pitchFamily="34" charset="0"/>
              </a:rPr>
              <a:t>pareça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ser</a:t>
            </a:r>
            <a:r>
              <a:rPr lang="en-US" sz="1100" dirty="0">
                <a:solidFill>
                  <a:srgbClr val="000000"/>
                </a:solidFill>
                <a:latin typeface="Calibri" panose="020F0502020204030204" pitchFamily="34" charset="0"/>
              </a:rPr>
              <a:t> um </a:t>
            </a:r>
            <a:r>
              <a:rPr lang="en-US" sz="1100" dirty="0" err="1">
                <a:solidFill>
                  <a:srgbClr val="000000"/>
                </a:solidFill>
                <a:latin typeface="Calibri" panose="020F0502020204030204" pitchFamily="34" charset="0"/>
              </a:rPr>
              <a:t>fenómeno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completamente</a:t>
            </a:r>
            <a:r>
              <a:rPr lang="en-US" sz="1100" dirty="0">
                <a:solidFill>
                  <a:srgbClr val="000000"/>
                </a:solidFill>
                <a:latin typeface="Calibri" panose="020F0502020204030204" pitchFamily="34" charset="0"/>
              </a:rPr>
              <a:t> novo, a </a:t>
            </a:r>
            <a:r>
              <a:rPr lang="en-US" sz="1100" dirty="0" err="1">
                <a:solidFill>
                  <a:srgbClr val="000000"/>
                </a:solidFill>
                <a:latin typeface="Calibri" panose="020F0502020204030204" pitchFamily="34" charset="0"/>
              </a:rPr>
              <a:t>história</a:t>
            </a:r>
            <a:r>
              <a:rPr lang="en-US" sz="1100" dirty="0">
                <a:solidFill>
                  <a:srgbClr val="000000"/>
                </a:solidFill>
                <a:latin typeface="Calibri" panose="020F0502020204030204" pitchFamily="34" charset="0"/>
              </a:rPr>
              <a:t> dos NFTs </a:t>
            </a:r>
            <a:r>
              <a:rPr lang="en-US" sz="1100" dirty="0" err="1">
                <a:solidFill>
                  <a:srgbClr val="000000"/>
                </a:solidFill>
                <a:latin typeface="Calibri" panose="020F0502020204030204" pitchFamily="34" charset="0"/>
              </a:rPr>
              <a:t>baseados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blockchain</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já</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remonta</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vários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anos</a:t>
            </a:r>
            <a:r>
              <a:rPr lang="en-US" sz="1100" dirty="0">
                <a:solidFill>
                  <a:srgbClr val="000000"/>
                </a:solidFill>
                <a:latin typeface="Calibri" panose="020F0502020204030204" pitchFamily="34" charset="0"/>
              </a:rPr>
              <a:t>. O </a:t>
            </a:r>
            <a:r>
              <a:rPr lang="en-US" sz="1100" dirty="0" err="1">
                <a:solidFill>
                  <a:srgbClr val="000000"/>
                </a:solidFill>
                <a:latin typeface="Calibri" panose="020F0502020204030204" pitchFamily="34" charset="0"/>
              </a:rPr>
              <a:t>primeiro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projeto</a:t>
            </a:r>
            <a:r>
              <a:rPr lang="en-US" sz="1100" dirty="0">
                <a:solidFill>
                  <a:srgbClr val="000000"/>
                </a:solidFill>
                <a:latin typeface="Calibri" panose="020F0502020204030204" pitchFamily="34" charset="0"/>
              </a:rPr>
              <a:t> NFT </a:t>
            </a:r>
            <a:r>
              <a:rPr lang="en-US" sz="1100" dirty="0" err="1">
                <a:solidFill>
                  <a:srgbClr val="000000"/>
                </a:solidFill>
                <a:latin typeface="Calibri" panose="020F0502020204030204" pitchFamily="34" charset="0"/>
              </a:rPr>
              <a:t>foi</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2012, </a:t>
            </a:r>
            <a:r>
              <a:rPr lang="en-US" sz="1100" dirty="0" err="1">
                <a:solidFill>
                  <a:srgbClr val="000000"/>
                </a:solidFill>
                <a:latin typeface="Calibri" panose="020F0502020204030204" pitchFamily="34" charset="0"/>
              </a:rPr>
              <a:t>ou</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seja</a:t>
            </a:r>
            <a:r>
              <a:rPr lang="en-US" sz="1100" dirty="0">
                <a:solidFill>
                  <a:srgbClr val="000000"/>
                </a:solidFill>
                <a:latin typeface="Calibri" panose="020F0502020204030204" pitchFamily="34" charset="0"/>
              </a:rPr>
              <a:t>, as </a:t>
            </a:r>
            <a:r>
              <a:rPr lang="en-US" sz="1100" dirty="0" err="1">
                <a:solidFill>
                  <a:srgbClr val="000000"/>
                </a:solidFill>
                <a:latin typeface="Calibri" panose="020F0502020204030204" pitchFamily="34" charset="0"/>
              </a:rPr>
              <a:t>moedas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coloridas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blockchain</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Bitcoin</a:t>
            </a:r>
            <a:r>
              <a:rPr lang="en-US" sz="1100" dirty="0">
                <a:solidFill>
                  <a:srgbClr val="000000"/>
                </a:solidFill>
                <a:latin typeface="Calibri" panose="020F0502020204030204" pitchFamily="34" charset="0"/>
              </a:rPr>
              <a:t>. As </a:t>
            </a:r>
            <a:r>
              <a:rPr lang="en-US" sz="1100" dirty="0" err="1">
                <a:solidFill>
                  <a:srgbClr val="000000"/>
                </a:solidFill>
                <a:latin typeface="Calibri" panose="020F0502020204030204" pitchFamily="34" charset="0"/>
              </a:rPr>
              <a:t>chamadas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moedas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coloridas</a:t>
            </a:r>
            <a:r>
              <a:rPr lang="en-US" sz="1100" dirty="0">
                <a:solidFill>
                  <a:srgbClr val="000000"/>
                </a:solidFill>
                <a:latin typeface="Calibri" panose="020F0502020204030204" pitchFamily="34" charset="0"/>
              </a:rPr>
              <a:t> são um </a:t>
            </a:r>
            <a:r>
              <a:rPr lang="en-US" sz="1100" dirty="0" err="1">
                <a:solidFill>
                  <a:srgbClr val="000000"/>
                </a:solidFill>
                <a:latin typeface="Calibri" panose="020F0502020204030204" pitchFamily="34" charset="0"/>
              </a:rPr>
              <a:t>conceito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projetado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para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ser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colocado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cima</a:t>
            </a:r>
            <a:r>
              <a:rPr lang="en-US" sz="1100" dirty="0">
                <a:solidFill>
                  <a:srgbClr val="000000"/>
                </a:solidFill>
                <a:latin typeface="Calibri" panose="020F0502020204030204" pitchFamily="34" charset="0"/>
              </a:rPr>
              <a:t> do </a:t>
            </a:r>
            <a:r>
              <a:rPr lang="en-US" sz="1100" dirty="0" err="1">
                <a:solidFill>
                  <a:srgbClr val="000000"/>
                </a:solidFill>
                <a:latin typeface="Calibri" panose="020F0502020204030204" pitchFamily="34" charset="0"/>
              </a:rPr>
              <a:t>Bitcoin</a:t>
            </a:r>
            <a:r>
              <a:rPr lang="en-US" sz="1100" dirty="0">
                <a:solidFill>
                  <a:srgbClr val="000000"/>
                </a:solidFill>
                <a:latin typeface="Calibri" panose="020F0502020204030204" pitchFamily="34" charset="0"/>
              </a:rPr>
              <a:t>. As </a:t>
            </a:r>
            <a:r>
              <a:rPr lang="en-US" sz="1100" dirty="0" err="1">
                <a:solidFill>
                  <a:srgbClr val="000000"/>
                </a:solidFill>
                <a:latin typeface="Calibri" panose="020F0502020204030204" pitchFamily="34" charset="0"/>
              </a:rPr>
              <a:t>moedas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podem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receber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informações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adicionais</a:t>
            </a:r>
            <a:r>
              <a:rPr lang="en-US" sz="1100" dirty="0">
                <a:solidFill>
                  <a:srgbClr val="000000"/>
                </a:solidFill>
                <a:latin typeface="Calibri" panose="020F0502020204030204" pitchFamily="34" charset="0"/>
              </a:rPr>
              <a:t> antes de </a:t>
            </a:r>
            <a:r>
              <a:rPr lang="en-US" sz="1100" dirty="0" err="1">
                <a:solidFill>
                  <a:srgbClr val="000000"/>
                </a:solidFill>
                <a:latin typeface="Calibri" panose="020F0502020204030204" pitchFamily="34" charset="0"/>
              </a:rPr>
              <a:t>serem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trocadas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Colorir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neste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contexto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significa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dar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às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moedas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atributos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específicos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que</a:t>
            </a:r>
            <a:r>
              <a:rPr lang="en-US" sz="1100" dirty="0">
                <a:solidFill>
                  <a:srgbClr val="000000"/>
                </a:solidFill>
                <a:latin typeface="Calibri" panose="020F0502020204030204" pitchFamily="34" charset="0"/>
              </a:rPr>
              <a:t> as </a:t>
            </a:r>
            <a:r>
              <a:rPr lang="en-US" sz="1100" dirty="0" err="1">
                <a:solidFill>
                  <a:srgbClr val="000000"/>
                </a:solidFill>
                <a:latin typeface="Calibri" panose="020F0502020204030204" pitchFamily="34" charset="0"/>
              </a:rPr>
              <a:t>transformam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fichas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Esses</a:t>
            </a:r>
            <a:r>
              <a:rPr lang="en-US" sz="1100" dirty="0">
                <a:solidFill>
                  <a:srgbClr val="000000"/>
                </a:solidFill>
                <a:latin typeface="Calibri" panose="020F0502020204030204" pitchFamily="34" charset="0"/>
              </a:rPr>
              <a:t> tokens </a:t>
            </a:r>
            <a:r>
              <a:rPr lang="en-US" sz="1100" dirty="0" err="1">
                <a:solidFill>
                  <a:srgbClr val="000000"/>
                </a:solidFill>
                <a:latin typeface="Calibri" panose="020F0502020204030204" pitchFamily="34" charset="0"/>
              </a:rPr>
              <a:t>podem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ser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usados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para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representar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qualquer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coisa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Devido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à</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falta</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monetização</a:t>
            </a:r>
            <a:r>
              <a:rPr lang="en-US" sz="1100" dirty="0">
                <a:solidFill>
                  <a:srgbClr val="000000"/>
                </a:solidFill>
                <a:latin typeface="Calibri" panose="020F0502020204030204" pitchFamily="34" charset="0"/>
              </a:rPr>
              <a:t> do </a:t>
            </a:r>
            <a:r>
              <a:rPr lang="en-US" sz="1100" dirty="0" err="1">
                <a:solidFill>
                  <a:srgbClr val="000000"/>
                </a:solidFill>
                <a:latin typeface="Calibri" panose="020F0502020204030204" pitchFamily="34" charset="0"/>
              </a:rPr>
              <a:t>conceito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blockchain</a:t>
            </a:r>
            <a:r>
              <a:rPr lang="en-US" sz="1100" dirty="0">
                <a:solidFill>
                  <a:srgbClr val="000000"/>
                </a:solidFill>
                <a:latin typeface="Calibri" panose="020F0502020204030204" pitchFamily="34" charset="0"/>
              </a:rPr>
              <a:t> do </a:t>
            </a:r>
            <a:r>
              <a:rPr lang="en-US" sz="1100" dirty="0" err="1">
                <a:solidFill>
                  <a:srgbClr val="000000"/>
                </a:solidFill>
                <a:latin typeface="Calibri" panose="020F0502020204030204" pitchFamily="34" charset="0"/>
              </a:rPr>
              <a:t>Bitcoin</a:t>
            </a:r>
            <a:r>
              <a:rPr lang="en-US" sz="1100" dirty="0">
                <a:solidFill>
                  <a:srgbClr val="000000"/>
                </a:solidFill>
                <a:latin typeface="Calibri" panose="020F0502020204030204" pitchFamily="34" charset="0"/>
              </a:rPr>
              <a:t>, as </a:t>
            </a:r>
            <a:r>
              <a:rPr lang="en-US" sz="1100" dirty="0" err="1">
                <a:solidFill>
                  <a:srgbClr val="000000"/>
                </a:solidFill>
                <a:latin typeface="Calibri" panose="020F0502020204030204" pitchFamily="34" charset="0"/>
              </a:rPr>
              <a:t>moedas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coloridas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não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decolaram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até</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hoje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Não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foi</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até</a:t>
            </a:r>
            <a:r>
              <a:rPr lang="en-US" sz="1100" dirty="0">
                <a:solidFill>
                  <a:srgbClr val="000000"/>
                </a:solidFill>
                <a:latin typeface="Calibri" panose="020F0502020204030204" pitchFamily="34" charset="0"/>
              </a:rPr>
              <a:t> o </a:t>
            </a:r>
            <a:r>
              <a:rPr lang="en-US" sz="1100" dirty="0" err="1">
                <a:solidFill>
                  <a:srgbClr val="000000"/>
                </a:solidFill>
                <a:latin typeface="Calibri" panose="020F0502020204030204" pitchFamily="34" charset="0"/>
              </a:rPr>
              <a:t>Ethereum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Blockchain</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que</a:t>
            </a:r>
            <a:r>
              <a:rPr lang="en-US" sz="1100" dirty="0">
                <a:solidFill>
                  <a:srgbClr val="000000"/>
                </a:solidFill>
                <a:latin typeface="Calibri" panose="020F0502020204030204" pitchFamily="34" charset="0"/>
              </a:rPr>
              <a:t> o NFT </a:t>
            </a:r>
            <a:r>
              <a:rPr lang="en-US" sz="1100" dirty="0" err="1">
                <a:solidFill>
                  <a:srgbClr val="000000"/>
                </a:solidFill>
                <a:latin typeface="Calibri" panose="020F0502020204030204" pitchFamily="34" charset="0"/>
              </a:rPr>
              <a:t>ganhou</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força</a:t>
            </a:r>
            <a:r>
              <a:rPr lang="en-US" sz="1100" dirty="0">
                <a:solidFill>
                  <a:srgbClr val="000000"/>
                </a:solidFill>
                <a:latin typeface="Calibri" panose="020F0502020204030204" pitchFamily="34" charset="0"/>
              </a:rPr>
              <a:t>. No </a:t>
            </a:r>
            <a:r>
              <a:rPr lang="en-US" sz="1100" dirty="0" err="1">
                <a:solidFill>
                  <a:srgbClr val="000000"/>
                </a:solidFill>
                <a:latin typeface="Calibri" panose="020F0502020204030204" pitchFamily="34" charset="0"/>
              </a:rPr>
              <a:t>verão</a:t>
            </a:r>
            <a:r>
              <a:rPr lang="en-US" sz="1100" dirty="0">
                <a:solidFill>
                  <a:srgbClr val="000000"/>
                </a:solidFill>
                <a:latin typeface="Calibri" panose="020F0502020204030204" pitchFamily="34" charset="0"/>
              </a:rPr>
              <a:t> de 2017, </a:t>
            </a:r>
            <a:r>
              <a:rPr lang="en-US" sz="1100" dirty="0" err="1">
                <a:solidFill>
                  <a:srgbClr val="000000"/>
                </a:solidFill>
                <a:latin typeface="Calibri" panose="020F0502020204030204" pitchFamily="34" charset="0"/>
              </a:rPr>
              <a: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primeiros</a:t>
            </a:r>
            <a:r>
              <a:rPr lang="en-US" sz="1100" dirty="0">
                <a:solidFill>
                  <a:srgbClr val="000000"/>
                </a:solidFill>
                <a:latin typeface="Calibri" panose="020F0502020204030204" pitchFamily="34" charset="0"/>
              </a:rPr>
              <a:t> NFTs </a:t>
            </a:r>
            <a:r>
              <a:rPr lang="en-US" sz="1100" dirty="0" err="1">
                <a:solidFill>
                  <a:srgbClr val="000000"/>
                </a:solidFill>
                <a:latin typeface="Calibri" panose="020F0502020204030204" pitchFamily="34" charset="0"/>
              </a:rPr>
              <a:t>baseados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Ethereum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apareceram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como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CryptoPunks</a:t>
            </a:r>
            <a:r>
              <a:rPr lang="en-US" sz="1100" dirty="0">
                <a:solidFill>
                  <a:srgbClr val="000000"/>
                </a:solidFill>
                <a:latin typeface="Calibri" panose="020F0502020204030204" pitchFamily="34" charset="0"/>
              </a:rPr>
              <a:t>.</a:t>
            </a:r>
            <a:endParaRPr lang="en-US" sz="1100" dirty="0">
              <a:solidFill>
                <a:srgbClr val="000000"/>
              </a:solidFill>
              <a:effectLst/>
              <a:latin typeface="Calibri" panose="020F0502020204030204" pitchFamily="34" charset="0"/>
            </a:endParaRPr>
          </a:p>
        </p:txBody>
      </p:sp>
      <p:sp>
        <p:nvSpPr>
          <p:cNvPr id="6" name="Text Placeholder 17">
            <a:extLst>
              <a:ext uri="{FF2B5EF4-FFF2-40B4-BE49-F238E27FC236}">
                <a16:creationId xmlns:a16="http://schemas.microsoft.com/office/drawing/2014/main" id="{9AF8D89E-3BCE-8ACB-962D-48A4CEB5697E}"/>
              </a:ext>
            </a:extLst>
          </p:cNvPr>
          <p:cNvSpPr txBox="1">
            <a:spLocks/>
          </p:cNvSpPr>
          <p:nvPr/>
        </p:nvSpPr>
        <p:spPr>
          <a:xfrm>
            <a:off x="761772" y="6884905"/>
            <a:ext cx="6005741" cy="48264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dirty="0" err="1">
                <a:solidFill>
                  <a:srgbClr val="F79037"/>
                </a:solidFill>
                <a:latin typeface="Calibri" panose="020F0502020204030204" pitchFamily="34" charset="0"/>
                <a:cs typeface="Calibri" panose="020F0502020204030204" pitchFamily="34" charset="0"/>
              </a:rPr>
              <a:t>Figura</a:t>
            </a:r>
            <a:r>
              <a:rPr lang="en-US" sz="1100" dirty="0">
                <a:solidFill>
                  <a:srgbClr val="F79037"/>
                </a:solidFill>
                <a:latin typeface="Calibri" panose="020F0502020204030204" pitchFamily="34" charset="0"/>
                <a:cs typeface="Calibri" panose="020F0502020204030204" pitchFamily="34" charset="0"/>
              </a:rPr>
              <a:t> 15: NFT: „TODOS OS DIAS: OS PRIMEIROS 5000 DIAS“ (</a:t>
            </a:r>
            <a:r>
              <a:rPr lang="en-US" sz="1100" dirty="0" err="1">
                <a:solidFill>
                  <a:srgbClr val="F79037"/>
                </a:solidFill>
                <a:latin typeface="Calibri" panose="020F0502020204030204" pitchFamily="34" charset="0"/>
                <a:cs typeface="Calibri" panose="020F0502020204030204" pitchFamily="34" charset="0"/>
              </a:rPr>
              <a:t>Fonte</a:t>
            </a:r>
            <a:r>
              <a:rPr lang="en-US" sz="1100" dirty="0">
                <a:solidFill>
                  <a:srgbClr val="F79037"/>
                </a:solidFill>
                <a:latin typeface="Calibri" panose="020F0502020204030204" pitchFamily="34" charset="0"/>
                <a:cs typeface="Calibri" panose="020F0502020204030204" pitchFamily="34" charset="0"/>
              </a:rPr>
              <a:t>: </a:t>
            </a:r>
            <a:r>
              <a:rPr lang="en-US" sz="1100" dirty="0" err="1">
                <a:solidFill>
                  <a:srgbClr val="F79037"/>
                </a:solidFill>
                <a:latin typeface="Calibri" panose="020F0502020204030204" pitchFamily="34" charset="0"/>
                <a:cs typeface="Calibri" panose="020F0502020204030204" pitchFamily="34" charset="0"/>
              </a:rPr>
              <a:t>Beeple</a:t>
            </a:r>
            <a:r>
              <a:rPr lang="en-US" sz="1100" dirty="0">
                <a:solidFill>
                  <a:srgbClr val="F79037"/>
                </a:solidFill>
                <a:latin typeface="Calibri" panose="020F0502020204030204" pitchFamily="34" charset="0"/>
                <a:cs typeface="Calibri" panose="020F0502020204030204" pitchFamily="34" charset="0"/>
              </a:rPr>
              <a:t>)</a:t>
            </a:r>
          </a:p>
        </p:txBody>
      </p:sp>
      <p:sp>
        <p:nvSpPr>
          <p:cNvPr id="3" name="Rectangle 2">
            <a:extLst>
              <a:ext uri="{FF2B5EF4-FFF2-40B4-BE49-F238E27FC236}">
                <a16:creationId xmlns:a16="http://schemas.microsoft.com/office/drawing/2014/main" id="{9312B186-A60D-906C-0F30-147BA5B1FDAB}"/>
              </a:ext>
            </a:extLst>
          </p:cNvPr>
          <p:cNvSpPr/>
          <p:nvPr/>
        </p:nvSpPr>
        <p:spPr>
          <a:xfrm>
            <a:off x="5917324" y="0"/>
            <a:ext cx="1642351" cy="2249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A7A4F209-F32A-C6C5-2BA7-EA111D290339}"/>
              </a:ext>
            </a:extLst>
          </p:cNvPr>
          <p:cNvPicPr>
            <a:picLocks noChangeAspect="1"/>
          </p:cNvPicPr>
          <p:nvPr/>
        </p:nvPicPr>
        <p:blipFill>
          <a:blip r:embed="rId2"/>
          <a:srcRect/>
          <a:stretch/>
        </p:blipFill>
        <p:spPr>
          <a:xfrm>
            <a:off x="792161" y="687598"/>
            <a:ext cx="5975351" cy="5962219"/>
          </a:xfrm>
          <a:prstGeom prst="rect">
            <a:avLst/>
          </a:prstGeom>
        </p:spPr>
      </p:pic>
    </p:spTree>
    <p:extLst>
      <p:ext uri="{BB962C8B-B14F-4D97-AF65-F5344CB8AC3E}">
        <p14:creationId xmlns:p14="http://schemas.microsoft.com/office/powerpoint/2010/main" val="974506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DA7EE4E-227C-960C-61A2-1804D7783498}"/>
              </a:ext>
            </a:extLst>
          </p:cNvPr>
          <p:cNvSpPr/>
          <p:nvPr/>
        </p:nvSpPr>
        <p:spPr>
          <a:xfrm>
            <a:off x="5917324" y="0"/>
            <a:ext cx="1642351" cy="2249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01AD5DB5-86C9-F499-762E-D68A67641B8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622408" y="6571464"/>
            <a:ext cx="4314858" cy="2525286"/>
          </a:xfrm>
          <a:prstGeom prst="rect">
            <a:avLst/>
          </a:prstGeom>
        </p:spPr>
      </p:pic>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132</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3" y="665164"/>
            <a:ext cx="6005740" cy="1303121"/>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CryptoPunks</a:t>
            </a:r>
            <a:endParaRPr lang="x-none" sz="110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Crypto Punks são 10.000 punks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digitais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exclusivos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estilo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8 bits,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com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recursos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exclusivos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criados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pela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Larvalabs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suas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credenciais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propriedade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digital são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armazenadas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forma de tokens ERC20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blockchain</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Ethereum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Cada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CryptoPunk</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é</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diferenciado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características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visuais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individuais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então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há</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dois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iguais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punks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estavam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inicialmente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disponíveis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distribuídos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gratuitamente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Tudo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precisava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fazer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obter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um era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pagar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taxa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transação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Ethereum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associada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6" name="Text Placeholder 17">
            <a:extLst>
              <a:ext uri="{FF2B5EF4-FFF2-40B4-BE49-F238E27FC236}">
                <a16:creationId xmlns:a16="http://schemas.microsoft.com/office/drawing/2014/main" id="{9AF8D89E-3BCE-8ACB-962D-48A4CEB5697E}"/>
              </a:ext>
            </a:extLst>
          </p:cNvPr>
          <p:cNvSpPr txBox="1">
            <a:spLocks/>
          </p:cNvSpPr>
          <p:nvPr/>
        </p:nvSpPr>
        <p:spPr>
          <a:xfrm>
            <a:off x="755650" y="3976441"/>
            <a:ext cx="6005741" cy="48264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dirty="0" err="1">
                <a:solidFill>
                  <a:srgbClr val="F79037"/>
                </a:solidFill>
                <a:latin typeface="Calibri" panose="020F0502020204030204" pitchFamily="34" charset="0"/>
                <a:cs typeface="Calibri" panose="020F0502020204030204" pitchFamily="34" charset="0"/>
              </a:rPr>
              <a:t>Figura</a:t>
            </a:r>
            <a:r>
              <a:rPr lang="en-US" sz="1100" dirty="0">
                <a:solidFill>
                  <a:srgbClr val="F79037"/>
                </a:solidFill>
                <a:latin typeface="Calibri" panose="020F0502020204030204" pitchFamily="34" charset="0"/>
                <a:cs typeface="Calibri" panose="020F0502020204030204" pitchFamily="34" charset="0"/>
              </a:rPr>
              <a:t> 16: </a:t>
            </a:r>
            <a:r>
              <a:rPr lang="en-US" sz="1100" dirty="0" err="1">
                <a:solidFill>
                  <a:srgbClr val="F79037"/>
                </a:solidFill>
                <a:latin typeface="Calibri" panose="020F0502020204030204" pitchFamily="34" charset="0"/>
                <a:cs typeface="Calibri" panose="020F0502020204030204" pitchFamily="34" charset="0"/>
              </a:rPr>
              <a:t>CryptoPunks</a:t>
            </a:r>
            <a:r>
              <a:rPr lang="en-US" sz="1100" dirty="0">
                <a:solidFill>
                  <a:srgbClr val="F79037"/>
                </a:solidFill>
                <a:latin typeface="Calibri" panose="020F0502020204030204" pitchFamily="34" charset="0"/>
                <a:cs typeface="Calibri" panose="020F0502020204030204" pitchFamily="34" charset="0"/>
              </a:rPr>
              <a:t> </a:t>
            </a:r>
            <a:r>
              <a:rPr lang="en-US" sz="1100" dirty="0" err="1">
                <a:solidFill>
                  <a:srgbClr val="F79037"/>
                </a:solidFill>
                <a:latin typeface="Calibri" panose="020F0502020204030204" pitchFamily="34" charset="0"/>
                <a:cs typeface="Calibri" panose="020F0502020204030204" pitchFamily="34" charset="0"/>
              </a:rPr>
              <a:t>por</a:t>
            </a:r>
            <a:r>
              <a:rPr lang="en-US" sz="1100" dirty="0">
                <a:solidFill>
                  <a:srgbClr val="F79037"/>
                </a:solidFill>
                <a:latin typeface="Calibri" panose="020F0502020204030204" pitchFamily="34" charset="0"/>
                <a:cs typeface="Calibri" panose="020F0502020204030204" pitchFamily="34" charset="0"/>
              </a:rPr>
              <a:t> </a:t>
            </a:r>
            <a:r>
              <a:rPr lang="en-US" sz="1100" dirty="0" err="1">
                <a:solidFill>
                  <a:srgbClr val="F79037"/>
                </a:solidFill>
                <a:latin typeface="Calibri" panose="020F0502020204030204" pitchFamily="34" charset="0"/>
                <a:cs typeface="Calibri" panose="020F0502020204030204" pitchFamily="34" charset="0"/>
              </a:rPr>
              <a:t>Larvalabs</a:t>
            </a:r>
            <a:endParaRPr lang="x-none" sz="1100" dirty="0">
              <a:solidFill>
                <a:srgbClr val="F79037"/>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A7A4F209-F32A-C6C5-2BA7-EA111D29033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61772" y="2014823"/>
            <a:ext cx="6005741" cy="1729099"/>
          </a:xfrm>
          <a:prstGeom prst="rect">
            <a:avLst/>
          </a:prstGeom>
        </p:spPr>
      </p:pic>
      <p:sp>
        <p:nvSpPr>
          <p:cNvPr id="7" name="Text Placeholder 17">
            <a:extLst>
              <a:ext uri="{FF2B5EF4-FFF2-40B4-BE49-F238E27FC236}">
                <a16:creationId xmlns:a16="http://schemas.microsoft.com/office/drawing/2014/main" id="{9E2C8F62-B224-6795-3A0C-61C2A5D123DF}"/>
              </a:ext>
            </a:extLst>
          </p:cNvPr>
          <p:cNvSpPr txBox="1">
            <a:spLocks/>
          </p:cNvSpPr>
          <p:nvPr/>
        </p:nvSpPr>
        <p:spPr>
          <a:xfrm>
            <a:off x="777272" y="4415753"/>
            <a:ext cx="6005740" cy="2852951"/>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causa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sua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oferta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limitada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status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culto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entre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primeiros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usuários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eles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já</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são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considerados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antiguidades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digitais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Eles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ainda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são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negociáveis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interoperáveis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com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maioria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dos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aplicativos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NFT no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Ethereum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embora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tenham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sido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empacotados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tokens ERC-721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torná</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-los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negociáveis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mercados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NFT.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Tecnicamente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CryptoPunks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embrulhados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são um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pouco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diferentes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dos outros, mas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podem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desempacotados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volta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no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padrão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ERC20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assim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forem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comprados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OpenSea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um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mercado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NFT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líder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Ethereum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b="1" dirty="0">
                <a:solidFill>
                  <a:srgbClr val="F79037"/>
                </a:solidFill>
                <a:latin typeface="Calibri" panose="020F0502020204030204" pitchFamily="34" charset="0"/>
                <a:cs typeface="Calibri" panose="020F0502020204030204" pitchFamily="34" charset="0"/>
              </a:rPr>
              <a:t>CryptoKitties</a:t>
            </a:r>
          </a:p>
          <a:p>
            <a:pPr algn="just"/>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2017, o </a:t>
            </a:r>
            <a:r>
              <a:rPr lang="en-US" sz="1100" dirty="0" err="1">
                <a:latin typeface="Calibri" panose="020F0502020204030204" pitchFamily="34" charset="0"/>
                <a:cs typeface="Calibri" panose="020F0502020204030204" pitchFamily="34" charset="0"/>
              </a:rPr>
              <a:t>CryptoKitties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tornou</a:t>
            </a:r>
            <a:r>
              <a:rPr lang="en-US" sz="1100" dirty="0">
                <a:latin typeface="Calibri" panose="020F0502020204030204" pitchFamily="34" charset="0"/>
                <a:cs typeface="Calibri" panose="020F0502020204030204" pitchFamily="34" charset="0"/>
              </a:rPr>
              <a:t>-se o </a:t>
            </a:r>
            <a:r>
              <a:rPr lang="en-US" sz="1100" dirty="0" err="1">
                <a:latin typeface="Calibri" panose="020F0502020204030204" pitchFamily="34" charset="0"/>
                <a:cs typeface="Calibri" panose="020F0502020204030204" pitchFamily="34" charset="0"/>
              </a:rPr>
              <a:t>primeiro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aplicativo</a:t>
            </a:r>
            <a:r>
              <a:rPr lang="en-US" sz="1100" dirty="0">
                <a:latin typeface="Calibri" panose="020F0502020204030204" pitchFamily="34" charset="0"/>
                <a:cs typeface="Calibri" panose="020F0502020204030204" pitchFamily="34" charset="0"/>
              </a:rPr>
              <a:t> mainstream de NFTs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também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o NFT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lembrado</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história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CryptoKitties</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representações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digitais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gatos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desenhos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animados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pela</a:t>
            </a:r>
            <a:r>
              <a:rPr lang="en-US" sz="1100" dirty="0">
                <a:latin typeface="Calibri" panose="020F0502020204030204" pitchFamily="34" charset="0"/>
                <a:cs typeface="Calibri" panose="020F0502020204030204" pitchFamily="34" charset="0"/>
              </a:rPr>
              <a:t> Dapper Labs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jogo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computador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Cada</a:t>
            </a:r>
            <a:r>
              <a:rPr lang="en-US" sz="1100" dirty="0">
                <a:latin typeface="Calibri" panose="020F0502020204030204" pitchFamily="34" charset="0"/>
                <a:cs typeface="Calibri" panose="020F0502020204030204" pitchFamily="34" charset="0"/>
              </a:rPr>
              <a:t> um dos </a:t>
            </a:r>
            <a:r>
              <a:rPr lang="en-US" sz="1100" dirty="0" err="1">
                <a:latin typeface="Calibri" panose="020F0502020204030204" pitchFamily="34" charset="0"/>
                <a:cs typeface="Calibri" panose="020F0502020204030204" pitchFamily="34" charset="0"/>
              </a:rPr>
              <a:t>gatos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único</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portanto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existe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apenas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vez</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jogadores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possuir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criar</a:t>
            </a:r>
            <a:r>
              <a:rPr lang="en-US" sz="1100" dirty="0">
                <a:latin typeface="Calibri" panose="020F0502020204030204" pitchFamily="34" charset="0"/>
                <a:cs typeface="Calibri" panose="020F0502020204030204" pitchFamily="34" charset="0"/>
              </a:rPr>
              <a:t> e trocar </a:t>
            </a:r>
            <a:r>
              <a:rPr lang="en-US" sz="1100" dirty="0" err="1">
                <a:latin typeface="Calibri" panose="020F0502020204030204" pitchFamily="34" charset="0"/>
                <a:cs typeface="Calibri" panose="020F0502020204030204" pitchFamily="34" charset="0"/>
              </a:rPr>
              <a:t>gatinhos</a:t>
            </a:r>
            <a:r>
              <a:rPr lang="en-US" sz="1100" dirty="0">
                <a:latin typeface="Calibri" panose="020F0502020204030204" pitchFamily="34" charset="0"/>
                <a:cs typeface="Calibri" panose="020F0502020204030204" pitchFamily="34" charset="0"/>
              </a:rPr>
              <a:t>.</a:t>
            </a:r>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8" name="Text Placeholder 17">
            <a:extLst>
              <a:ext uri="{FF2B5EF4-FFF2-40B4-BE49-F238E27FC236}">
                <a16:creationId xmlns:a16="http://schemas.microsoft.com/office/drawing/2014/main" id="{7239B6AB-8D58-E0BF-5635-AF9D282BFAB1}"/>
              </a:ext>
            </a:extLst>
          </p:cNvPr>
          <p:cNvSpPr txBox="1">
            <a:spLocks/>
          </p:cNvSpPr>
          <p:nvPr/>
        </p:nvSpPr>
        <p:spPr>
          <a:xfrm>
            <a:off x="771148" y="9075383"/>
            <a:ext cx="6005741" cy="48264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dirty="0" err="1">
                <a:solidFill>
                  <a:srgbClr val="F79037"/>
                </a:solidFill>
                <a:latin typeface="Calibri" panose="020F0502020204030204" pitchFamily="34" charset="0"/>
                <a:cs typeface="Calibri" panose="020F0502020204030204" pitchFamily="34" charset="0"/>
              </a:rPr>
              <a:t>Figura</a:t>
            </a:r>
            <a:r>
              <a:rPr lang="en-US" sz="1100" dirty="0">
                <a:solidFill>
                  <a:srgbClr val="F79037"/>
                </a:solidFill>
                <a:latin typeface="Calibri" panose="020F0502020204030204" pitchFamily="34" charset="0"/>
                <a:cs typeface="Calibri" panose="020F0502020204030204" pitchFamily="34" charset="0"/>
              </a:rPr>
              <a:t> 17: </a:t>
            </a:r>
            <a:r>
              <a:rPr lang="en-US" sz="1100" dirty="0" err="1">
                <a:solidFill>
                  <a:srgbClr val="F79037"/>
                </a:solidFill>
                <a:latin typeface="Calibri" panose="020F0502020204030204" pitchFamily="34" charset="0"/>
                <a:cs typeface="Calibri" panose="020F0502020204030204" pitchFamily="34" charset="0"/>
              </a:rPr>
              <a:t>Exemplo</a:t>
            </a:r>
            <a:r>
              <a:rPr lang="en-US" sz="1100" dirty="0">
                <a:solidFill>
                  <a:srgbClr val="F79037"/>
                </a:solidFill>
                <a:latin typeface="Calibri" panose="020F0502020204030204" pitchFamily="34" charset="0"/>
                <a:cs typeface="Calibri" panose="020F0502020204030204" pitchFamily="34" charset="0"/>
              </a:rPr>
              <a:t> de </a:t>
            </a:r>
            <a:r>
              <a:rPr lang="en-US" sz="1100" dirty="0" err="1">
                <a:solidFill>
                  <a:srgbClr val="F79037"/>
                </a:solidFill>
                <a:latin typeface="Calibri" panose="020F0502020204030204" pitchFamily="34" charset="0"/>
                <a:cs typeface="Calibri" panose="020F0502020204030204" pitchFamily="34" charset="0"/>
              </a:rPr>
              <a:t>CryptoKitties</a:t>
            </a:r>
            <a:r>
              <a:rPr lang="en-US" sz="1100" dirty="0">
                <a:solidFill>
                  <a:srgbClr val="F79037"/>
                </a:solidFill>
                <a:latin typeface="Calibri" panose="020F0502020204030204" pitchFamily="34" charset="0"/>
                <a:cs typeface="Calibri" panose="020F0502020204030204" pitchFamily="34" charset="0"/>
              </a:rPr>
              <a:t> (</a:t>
            </a:r>
            <a:r>
              <a:rPr lang="en-US" sz="1100" dirty="0" err="1">
                <a:solidFill>
                  <a:srgbClr val="F79037"/>
                </a:solidFill>
                <a:latin typeface="Calibri" panose="020F0502020204030204" pitchFamily="34" charset="0"/>
                <a:cs typeface="Calibri" panose="020F0502020204030204" pitchFamily="34" charset="0"/>
              </a:rPr>
              <a:t>Fonte</a:t>
            </a:r>
            <a:r>
              <a:rPr lang="en-US" sz="1100" dirty="0">
                <a:solidFill>
                  <a:srgbClr val="F79037"/>
                </a:solidFill>
                <a:latin typeface="Calibri" panose="020F0502020204030204" pitchFamily="34" charset="0"/>
                <a:cs typeface="Calibri" panose="020F0502020204030204" pitchFamily="34" charset="0"/>
              </a:rPr>
              <a:t>: </a:t>
            </a:r>
            <a:r>
              <a:rPr lang="en-US" sz="1100" dirty="0" err="1">
                <a:solidFill>
                  <a:srgbClr val="F79037"/>
                </a:solidFill>
                <a:latin typeface="Calibri" panose="020F0502020204030204" pitchFamily="34" charset="0"/>
                <a:cs typeface="Calibri" panose="020F0502020204030204" pitchFamily="34" charset="0"/>
              </a:rPr>
              <a:t>CryptoKitties</a:t>
            </a:r>
            <a:r>
              <a:rPr lang="en-US" sz="1100" dirty="0">
                <a:solidFill>
                  <a:srgbClr val="F79037"/>
                </a:solidFill>
                <a:latin typeface="Calibri" panose="020F0502020204030204" pitchFamily="34" charset="0"/>
                <a:cs typeface="Calibri" panose="020F0502020204030204" pitchFamily="34" charset="0"/>
              </a:rPr>
              <a:t>, 2022)</a:t>
            </a:r>
          </a:p>
        </p:txBody>
      </p:sp>
      <p:sp>
        <p:nvSpPr>
          <p:cNvPr id="11" name="Text Placeholder 17">
            <a:extLst>
              <a:ext uri="{FF2B5EF4-FFF2-40B4-BE49-F238E27FC236}">
                <a16:creationId xmlns:a16="http://schemas.microsoft.com/office/drawing/2014/main" id="{F5065BEC-0332-946E-4DBC-1D08AB4C1561}"/>
              </a:ext>
            </a:extLst>
          </p:cNvPr>
          <p:cNvSpPr txBox="1">
            <a:spLocks/>
          </p:cNvSpPr>
          <p:nvPr/>
        </p:nvSpPr>
        <p:spPr>
          <a:xfrm>
            <a:off x="777272" y="9468200"/>
            <a:ext cx="6005740" cy="73926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rgbClr val="000000"/>
                </a:solidFill>
                <a:latin typeface="Calibri" panose="020F0502020204030204" pitchFamily="34" charset="0"/>
                <a:cs typeface="Calibri" panose="020F0502020204030204" pitchFamily="34" charset="0"/>
              </a:rPr>
              <a:t>O </a:t>
            </a:r>
            <a:r>
              <a:rPr lang="en-US" sz="1100" dirty="0" err="1">
                <a:solidFill>
                  <a:srgbClr val="000000"/>
                </a:solidFill>
                <a:latin typeface="Calibri" panose="020F0502020204030204" pitchFamily="34" charset="0"/>
                <a:cs typeface="Calibri" panose="020F0502020204030204" pitchFamily="34" charset="0"/>
              </a:rPr>
              <a:t>fascínio</a:t>
            </a:r>
            <a:r>
              <a:rPr lang="en-US" sz="1100" dirty="0">
                <a:solidFill>
                  <a:srgbClr val="000000"/>
                </a:solidFill>
                <a:latin typeface="Calibri" panose="020F0502020204030204" pitchFamily="34" charset="0"/>
                <a:cs typeface="Calibri" panose="020F0502020204030204" pitchFamily="34" charset="0"/>
              </a:rPr>
              <a:t> do </a:t>
            </a:r>
            <a:r>
              <a:rPr lang="en-US" sz="1100" dirty="0" err="1">
                <a:solidFill>
                  <a:srgbClr val="000000"/>
                </a:solidFill>
                <a:latin typeface="Calibri" panose="020F0502020204030204" pitchFamily="34" charset="0"/>
                <a:cs typeface="Calibri" panose="020F0502020204030204" pitchFamily="34" charset="0"/>
              </a:rPr>
              <a:t>jogo</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computador</a:t>
            </a:r>
            <a:r>
              <a:rPr lang="en-US" sz="1100" dirty="0">
                <a:solidFill>
                  <a:srgbClr val="000000"/>
                </a:solidFill>
                <a:latin typeface="Calibri" panose="020F0502020204030204" pitchFamily="34" charset="0"/>
                <a:cs typeface="Calibri" panose="020F0502020204030204" pitchFamily="34" charset="0"/>
              </a:rPr>
              <a:t> on-chain </a:t>
            </a:r>
            <a:r>
              <a:rPr lang="en-US" sz="1100" dirty="0" err="1">
                <a:solidFill>
                  <a:srgbClr val="000000"/>
                </a:solidFill>
                <a:latin typeface="Calibri" panose="020F0502020204030204" pitchFamily="34" charset="0"/>
                <a:cs typeface="Calibri" panose="020F0502020204030204" pitchFamily="34" charset="0"/>
              </a:rPr>
              <a:t>é</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que</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novos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CryptoKitties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exclusivos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podem</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ser</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criados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unindo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diferentes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gatos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Esses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gatos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recém-criados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poderiam</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ser</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leiloados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ou</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vendidos</a:t>
            </a:r>
            <a:r>
              <a:rPr lang="en-US" sz="1100" dirty="0">
                <a:solidFill>
                  <a:srgbClr val="000000"/>
                </a:solidFill>
                <a:latin typeface="Calibri" panose="020F0502020204030204" pitchFamily="34" charset="0"/>
                <a:cs typeface="Calibri" panose="020F0502020204030204" pitchFamily="34" charset="0"/>
              </a:rPr>
              <a:t> no </a:t>
            </a:r>
            <a:r>
              <a:rPr lang="en-US" sz="1100" dirty="0" err="1">
                <a:solidFill>
                  <a:srgbClr val="000000"/>
                </a:solidFill>
                <a:latin typeface="Calibri" panose="020F0502020204030204" pitchFamily="34" charset="0"/>
                <a:cs typeface="Calibri" panose="020F0502020204030204" pitchFamily="34" charset="0"/>
              </a:rPr>
              <a:t>mercado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aberto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semelhante</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à</a:t>
            </a:r>
            <a:r>
              <a:rPr lang="en-US" sz="1100" dirty="0">
                <a:solidFill>
                  <a:srgbClr val="000000"/>
                </a:solidFill>
                <a:latin typeface="Calibri" panose="020F0502020204030204" pitchFamily="34" charset="0"/>
                <a:cs typeface="Calibri" panose="020F0502020204030204" pitchFamily="34" charset="0"/>
              </a:rPr>
              <a:t> forma </a:t>
            </a:r>
            <a:r>
              <a:rPr lang="en-US" sz="1100" dirty="0" err="1">
                <a:solidFill>
                  <a:srgbClr val="000000"/>
                </a:solidFill>
                <a:latin typeface="Calibri" panose="020F0502020204030204" pitchFamily="34" charset="0"/>
                <a:cs typeface="Calibri" panose="020F0502020204030204" pitchFamily="34" charset="0"/>
              </a:rPr>
              <a:t>como</a:t>
            </a:r>
            <a:r>
              <a:rPr lang="en-US" sz="1100" dirty="0">
                <a:solidFill>
                  <a:srgbClr val="000000"/>
                </a:solidFill>
                <a:latin typeface="Calibri" panose="020F0502020204030204" pitchFamily="34" charset="0"/>
                <a:cs typeface="Calibri" panose="020F0502020204030204" pitchFamily="34" charset="0"/>
              </a:rPr>
              <a:t> o </a:t>
            </a:r>
            <a:r>
              <a:rPr lang="en-US" sz="1100" dirty="0" err="1">
                <a:solidFill>
                  <a:srgbClr val="000000"/>
                </a:solidFill>
                <a:latin typeface="Calibri" panose="020F0502020204030204" pitchFamily="34" charset="0"/>
                <a:cs typeface="Calibri" panose="020F0502020204030204" pitchFamily="34" charset="0"/>
              </a:rPr>
              <a:t>mercado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privado</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animais</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estimação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funciona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na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vida</a:t>
            </a:r>
            <a:r>
              <a:rPr lang="en-US" sz="1100" dirty="0">
                <a:solidFill>
                  <a:srgbClr val="000000"/>
                </a:solidFill>
                <a:latin typeface="Calibri" panose="020F0502020204030204" pitchFamily="34" charset="0"/>
                <a:cs typeface="Calibri" panose="020F0502020204030204" pitchFamily="34" charset="0"/>
              </a:rPr>
              <a:t> real.</a:t>
            </a:r>
            <a:endParaRPr lang="en-US" sz="11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0069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8FD07A68-CA41-36DB-2D71-BB0232C315DA}"/>
              </a:ext>
            </a:extLst>
          </p:cNvPr>
          <p:cNvSpPr/>
          <p:nvPr/>
        </p:nvSpPr>
        <p:spPr>
          <a:xfrm>
            <a:off x="5917324" y="8442599"/>
            <a:ext cx="1642351" cy="162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133</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89"/>
          <a:stretch/>
        </p:blipFill>
        <p:spPr>
          <a:xfrm flipH="1">
            <a:off x="-1" y="0"/>
            <a:ext cx="7559675" cy="5345113"/>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77405" y="3246766"/>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5908857"/>
            <a:ext cx="6005741" cy="4674038"/>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A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bolha</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dos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CryptoKitties</a:t>
            </a:r>
            <a:endPar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endParaRPr>
          </a:p>
          <a:p>
            <a:pPr algn="just"/>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atividade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criação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atraiu</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especulação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exagero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No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seu</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pico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2017, o volume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negociação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foi</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cerca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5.000 ETH e as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vendas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um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único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CryptoKittie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atingiram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valores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$ 100.000.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Esse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aumento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repentino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tráfego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rede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Ethereum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causou</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digestão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rede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capacidade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rede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Ethereum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época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estava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à</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altura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dessa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procura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Negociar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criar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CryptoKitties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incorreu</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altas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taxas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transação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horas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espera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algn="just"/>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x-none"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bolha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CryptoKitties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formou</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-se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partir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uma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mistura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exagero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especulação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história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viral.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bolha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estourou</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logo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depois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meados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dezembro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2017,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quando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procura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preços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dos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CryptoKitties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caíram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drasticamente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bolha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criptográfica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inteira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começou</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estourar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depois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disso, e um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mercado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urso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vários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anos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foi</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introduzido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mercado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criptográfico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algn="just"/>
            <a:endPar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Para saber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sobre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NFTs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suas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configurações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técnicas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assista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vídeo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Generation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Blockchain</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p>
          <a:p>
            <a:pPr algn="just"/>
            <a:r>
              <a:rPr lang="en-US" sz="1100" u="sng" dirty="0">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3"/>
              </a:rPr>
              <a:t>Clique </a:t>
            </a:r>
            <a:r>
              <a:rPr lang="en-US" sz="1100" u="sng" dirty="0" err="1">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3"/>
              </a:rPr>
              <a:t>aqui</a:t>
            </a:r>
            <a:r>
              <a:rPr lang="en-US" sz="1100" u="sng" dirty="0">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3"/>
              </a:rPr>
              <a:t> </a:t>
            </a:r>
            <a:r>
              <a:rPr lang="en-US" sz="1100" u="sng" dirty="0" err="1">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3"/>
              </a:rPr>
              <a:t>para</a:t>
            </a:r>
            <a:r>
              <a:rPr lang="en-US" sz="1100" u="sng" dirty="0">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3"/>
              </a:rPr>
              <a:t> </a:t>
            </a:r>
            <a:r>
              <a:rPr lang="en-US" sz="1100" u="sng" dirty="0" err="1">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3"/>
              </a:rPr>
              <a:t>assistir</a:t>
            </a:r>
            <a:r>
              <a:rPr lang="en-US" sz="1100" u="sng" dirty="0">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3"/>
              </a:rPr>
              <a:t> </a:t>
            </a:r>
            <a:r>
              <a:rPr lang="en-US" sz="1100" u="sng" dirty="0" err="1">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3"/>
              </a:rPr>
              <a:t>ao</a:t>
            </a:r>
            <a:r>
              <a:rPr lang="en-US" sz="1100" u="sng" dirty="0">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3"/>
              </a:rPr>
              <a:t> </a:t>
            </a:r>
            <a:r>
              <a:rPr lang="en-US" sz="1100" u="sng" dirty="0" err="1">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3"/>
              </a:rPr>
              <a:t>vídeo</a:t>
            </a:r>
            <a:r>
              <a:rPr lang="en-US" sz="1100" u="sng" dirty="0">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3"/>
              </a:rPr>
              <a:t> Generation </a:t>
            </a:r>
            <a:r>
              <a:rPr lang="en-US" sz="1100" u="sng" dirty="0" err="1">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3"/>
              </a:rPr>
              <a:t>Blockchain</a:t>
            </a:r>
            <a:r>
              <a:rPr lang="en-US" sz="1100" u="sng" dirty="0">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3"/>
              </a:rPr>
              <a:t> </a:t>
            </a:r>
            <a:r>
              <a:rPr lang="en-US" sz="1100" u="sng" dirty="0" err="1">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3"/>
              </a:rPr>
              <a:t>sobre</a:t>
            </a:r>
            <a:r>
              <a:rPr lang="en-US" sz="1100" u="sng" dirty="0">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3"/>
              </a:rPr>
              <a:t> Smart Contracts &amp; NFTs.</a:t>
            </a:r>
            <a:r>
              <a:rPr lang="en-US" sz="1100" b="1" u="sng" dirty="0">
                <a:solidFill>
                  <a:srgbClr val="59911D"/>
                </a:solidFill>
                <a:effectLst/>
                <a:latin typeface="Calibri" panose="020F0502020204030204" pitchFamily="34" charset="0"/>
                <a:ea typeface="Times New Roman" panose="02020603050405020304" pitchFamily="18" charset="0"/>
                <a:cs typeface="Calibri" panose="020F0502020204030204" pitchFamily="34" charset="0"/>
                <a:hlinkClick r:id="rId3"/>
              </a:rPr>
              <a:t> </a:t>
            </a:r>
            <a:endParaRPr lang="x-none" sz="1100" u="sng" dirty="0">
              <a:solidFill>
                <a:srgbClr val="59911D"/>
              </a:solidFill>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8" name="object 15">
            <a:extLst>
              <a:ext uri="{FF2B5EF4-FFF2-40B4-BE49-F238E27FC236}">
                <a16:creationId xmlns:a16="http://schemas.microsoft.com/office/drawing/2014/main" id="{F4E4640C-FAC7-A2D8-3089-3E69BEA3D43A}"/>
              </a:ext>
            </a:extLst>
          </p:cNvPr>
          <p:cNvGrpSpPr/>
          <p:nvPr/>
        </p:nvGrpSpPr>
        <p:grpSpPr>
          <a:xfrm>
            <a:off x="4277272" y="6084318"/>
            <a:ext cx="3047022" cy="1729173"/>
            <a:chOff x="485139" y="4586859"/>
            <a:chExt cx="3134043" cy="1778557"/>
          </a:xfrm>
        </p:grpSpPr>
        <p:pic>
          <p:nvPicPr>
            <p:cNvPr id="9" name="object 16">
              <a:extLst>
                <a:ext uri="{FF2B5EF4-FFF2-40B4-BE49-F238E27FC236}">
                  <a16:creationId xmlns:a16="http://schemas.microsoft.com/office/drawing/2014/main" id="{AFF8549F-7A4D-E042-AD0E-AFAAF6CE9F7B}"/>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ACB8E576-FC44-6CD5-19CB-A7EC5F7A3D02}"/>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AA931953-EFA3-B010-AC39-68AA9A5E13F9}"/>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B88E89AF-1FB9-F6CF-8C90-7C596C2ED053}"/>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BAEAE532-F464-0705-918E-CFA3ACCB88E0}"/>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02B432E7-58A5-A385-8661-04506A5BA830}"/>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4655964" y="6169907"/>
            <a:ext cx="2319372" cy="1498655"/>
          </a:xfrm>
          <a:prstGeom prst="rect">
            <a:avLst/>
          </a:prstGeom>
        </p:spPr>
      </p:pic>
      <p:grpSp>
        <p:nvGrpSpPr>
          <p:cNvPr id="15" name="Group 14">
            <a:extLst>
              <a:ext uri="{FF2B5EF4-FFF2-40B4-BE49-F238E27FC236}">
                <a16:creationId xmlns:a16="http://schemas.microsoft.com/office/drawing/2014/main" id="{58B02D0C-CA1E-7E98-AA0C-35DB1A37FC69}"/>
              </a:ext>
            </a:extLst>
          </p:cNvPr>
          <p:cNvGrpSpPr/>
          <p:nvPr/>
        </p:nvGrpSpPr>
        <p:grpSpPr>
          <a:xfrm>
            <a:off x="4029919" y="6408811"/>
            <a:ext cx="824852" cy="742396"/>
            <a:chOff x="7629770" y="6464727"/>
            <a:chExt cx="824852" cy="742396"/>
          </a:xfrm>
        </p:grpSpPr>
        <p:sp>
          <p:nvSpPr>
            <p:cNvPr id="16" name="Oval 15">
              <a:extLst>
                <a:ext uri="{FF2B5EF4-FFF2-40B4-BE49-F238E27FC236}">
                  <a16:creationId xmlns:a16="http://schemas.microsoft.com/office/drawing/2014/main" id="{F544B84D-BDF2-4EB8-FEBD-EAD2FBA98BD7}"/>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133F85DB-4807-00AB-B9A6-AED450660EFC}"/>
                </a:ext>
              </a:extLst>
            </p:cNvPr>
            <p:cNvSpPr txBox="1">
              <a:spLocks/>
            </p:cNvSpPr>
            <p:nvPr/>
          </p:nvSpPr>
          <p:spPr>
            <a:xfrm rot="1419617">
              <a:off x="7629770" y="6630074"/>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hlinkClick r:id="rId3"/>
                </a:rPr>
                <a:t>CLICA PARA </a:t>
              </a:r>
              <a:r>
                <a:rPr lang="en-US" sz="1200" b="1" u="sng" dirty="0">
                  <a:solidFill>
                    <a:srgbClr val="59911D"/>
                  </a:solidFill>
                  <a:latin typeface="Calibri" panose="020F0502020204030204" pitchFamily="34" charset="0"/>
                  <a:cs typeface="Calibri" panose="020F0502020204030204" pitchFamily="34" charset="0"/>
                  <a:hlinkClick r:id="rId3"/>
                </a:rPr>
                <a:t>VER</a:t>
              </a:r>
              <a:endParaRPr lang="en-US" sz="1200" b="1" u="sng" dirty="0">
                <a:solidFill>
                  <a:srgbClr val="59911D"/>
                </a:solidFill>
                <a:latin typeface="Calibri" panose="020F0502020204030204" pitchFamily="34" charset="0"/>
                <a:cs typeface="Calibri" panose="020F0502020204030204" pitchFamily="34" charset="0"/>
              </a:endParaRPr>
            </a:p>
          </p:txBody>
        </p:sp>
      </p:grpSp>
      <p:grpSp>
        <p:nvGrpSpPr>
          <p:cNvPr id="3" name="Group 2">
            <a:extLst>
              <a:ext uri="{FF2B5EF4-FFF2-40B4-BE49-F238E27FC236}">
                <a16:creationId xmlns:a16="http://schemas.microsoft.com/office/drawing/2014/main" id="{AF9DCD1E-ECFB-A5DE-2861-92D492E2EF5D}"/>
              </a:ext>
            </a:extLst>
          </p:cNvPr>
          <p:cNvGrpSpPr/>
          <p:nvPr/>
        </p:nvGrpSpPr>
        <p:grpSpPr>
          <a:xfrm flipV="1">
            <a:off x="5719848" y="8310443"/>
            <a:ext cx="1999713" cy="1442633"/>
            <a:chOff x="8493673" y="3441653"/>
            <a:chExt cx="2590079" cy="1868535"/>
          </a:xfrm>
        </p:grpSpPr>
        <p:sp>
          <p:nvSpPr>
            <p:cNvPr id="5" name="Freeform 4">
              <a:extLst>
                <a:ext uri="{FF2B5EF4-FFF2-40B4-BE49-F238E27FC236}">
                  <a16:creationId xmlns:a16="http://schemas.microsoft.com/office/drawing/2014/main" id="{74F89946-6B8F-E43B-E715-BA70D5F6B265}"/>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 name="Freeform 5">
              <a:extLst>
                <a:ext uri="{FF2B5EF4-FFF2-40B4-BE49-F238E27FC236}">
                  <a16:creationId xmlns:a16="http://schemas.microsoft.com/office/drawing/2014/main" id="{91D7D26C-B4FF-FD1F-736E-96107AFD4396}"/>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7" name="Freeform 6">
              <a:extLst>
                <a:ext uri="{FF2B5EF4-FFF2-40B4-BE49-F238E27FC236}">
                  <a16:creationId xmlns:a16="http://schemas.microsoft.com/office/drawing/2014/main" id="{5511DF6D-FFE6-7AF5-E23B-58549841B963}"/>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1C4CCD41-96EF-C53F-6A12-52BCE46576E3}"/>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2" name="Freeform 61">
              <a:extLst>
                <a:ext uri="{FF2B5EF4-FFF2-40B4-BE49-F238E27FC236}">
                  <a16:creationId xmlns:a16="http://schemas.microsoft.com/office/drawing/2014/main" id="{7C5859DB-CFC5-5F93-BDF2-FFC34C1282E7}"/>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3" name="Freeform 62">
              <a:extLst>
                <a:ext uri="{FF2B5EF4-FFF2-40B4-BE49-F238E27FC236}">
                  <a16:creationId xmlns:a16="http://schemas.microsoft.com/office/drawing/2014/main" id="{8BACC255-3E94-5EC6-CEA6-F443A3F475A2}"/>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4" name="Freeform 63">
              <a:extLst>
                <a:ext uri="{FF2B5EF4-FFF2-40B4-BE49-F238E27FC236}">
                  <a16:creationId xmlns:a16="http://schemas.microsoft.com/office/drawing/2014/main" id="{18C6EE2C-5172-61CA-7B9F-65C317BD880D}"/>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5" name="Freeform 64">
              <a:extLst>
                <a:ext uri="{FF2B5EF4-FFF2-40B4-BE49-F238E27FC236}">
                  <a16:creationId xmlns:a16="http://schemas.microsoft.com/office/drawing/2014/main" id="{A7B4999D-833C-5AA7-000A-89CAF8F5A59B}"/>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 name="Freeform 65">
              <a:extLst>
                <a:ext uri="{FF2B5EF4-FFF2-40B4-BE49-F238E27FC236}">
                  <a16:creationId xmlns:a16="http://schemas.microsoft.com/office/drawing/2014/main" id="{38AEF792-CCC4-0E98-E784-7D2B83F9DB3C}"/>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 name="Freeform 66">
              <a:extLst>
                <a:ext uri="{FF2B5EF4-FFF2-40B4-BE49-F238E27FC236}">
                  <a16:creationId xmlns:a16="http://schemas.microsoft.com/office/drawing/2014/main" id="{C13C0C0B-64C4-AAED-214B-B99A87B4B4DC}"/>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 name="Freeform 67">
              <a:extLst>
                <a:ext uri="{FF2B5EF4-FFF2-40B4-BE49-F238E27FC236}">
                  <a16:creationId xmlns:a16="http://schemas.microsoft.com/office/drawing/2014/main" id="{CAAF5065-915C-DDB1-9455-BEF0F484DCD5}"/>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3229144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B9452D-7639-3E2F-6344-2FA4EAA8C486}"/>
              </a:ext>
            </a:extLst>
          </p:cNvPr>
          <p:cNvSpPr/>
          <p:nvPr/>
        </p:nvSpPr>
        <p:spPr>
          <a:xfrm flipV="1">
            <a:off x="-1" y="300141"/>
            <a:ext cx="7559675" cy="5733052"/>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187596"/>
            <a:ext cx="6051578" cy="4666568"/>
          </a:xfrm>
        </p:spPr>
        <p:txBody>
          <a:bodyPr numCol="2"/>
          <a:lstStyle/>
          <a:p>
            <a:r>
              <a:rPr lang="en-US" dirty="0" err="1">
                <a:ea typeface="Times New Roman" panose="02020603050405020304" pitchFamily="18" charset="0"/>
              </a:rPr>
              <a:t>Nesta</a:t>
            </a:r>
            <a:r>
              <a:rPr lang="en-US" dirty="0">
                <a:ea typeface="Times New Roman" panose="02020603050405020304" pitchFamily="18" charset="0"/>
              </a:rPr>
              <a:t> </a:t>
            </a:r>
            <a:r>
              <a:rPr lang="en-US" dirty="0" err="1">
                <a:ea typeface="Times New Roman" panose="02020603050405020304" pitchFamily="18" charset="0"/>
              </a:rPr>
              <a:t>seção</a:t>
            </a:r>
            <a:r>
              <a:rPr lang="en-US" dirty="0">
                <a:ea typeface="Times New Roman" panose="02020603050405020304" pitchFamily="18" charset="0"/>
              </a:rPr>
              <a:t>, </a:t>
            </a:r>
            <a:r>
              <a:rPr lang="en-US" dirty="0" err="1">
                <a:ea typeface="Times New Roman" panose="02020603050405020304" pitchFamily="18" charset="0"/>
              </a:rPr>
              <a:t>vamos</a:t>
            </a:r>
            <a:r>
              <a:rPr lang="en-US" dirty="0">
                <a:ea typeface="Times New Roman" panose="02020603050405020304" pitchFamily="18" charset="0"/>
              </a:rPr>
              <a:t> </a:t>
            </a:r>
            <a:r>
              <a:rPr lang="en-US" dirty="0" err="1">
                <a:ea typeface="Times New Roman" panose="02020603050405020304" pitchFamily="18" charset="0"/>
              </a:rPr>
              <a:t>mergulhar</a:t>
            </a:r>
            <a:r>
              <a:rPr lang="en-US" dirty="0">
                <a:ea typeface="Times New Roman" panose="02020603050405020304" pitchFamily="18" charset="0"/>
              </a:rPr>
              <a:t> </a:t>
            </a:r>
            <a:r>
              <a:rPr lang="en-US" dirty="0" err="1">
                <a:ea typeface="Times New Roman" panose="02020603050405020304" pitchFamily="18" charset="0"/>
              </a:rPr>
              <a:t>nas</a:t>
            </a:r>
            <a:r>
              <a:rPr lang="en-US" dirty="0">
                <a:ea typeface="Times New Roman" panose="02020603050405020304" pitchFamily="18" charset="0"/>
              </a:rPr>
              <a:t> </a:t>
            </a:r>
            <a:r>
              <a:rPr lang="en-US" dirty="0" err="1">
                <a:ea typeface="Times New Roman" panose="02020603050405020304" pitchFamily="18" charset="0"/>
              </a:rPr>
              <a:t>fases</a:t>
            </a:r>
            <a:r>
              <a:rPr lang="en-US" dirty="0">
                <a:ea typeface="Times New Roman" panose="02020603050405020304" pitchFamily="18" charset="0"/>
              </a:rPr>
              <a:t> </a:t>
            </a:r>
            <a:r>
              <a:rPr lang="en-US" dirty="0" err="1">
                <a:ea typeface="Times New Roman" panose="02020603050405020304" pitchFamily="18" charset="0"/>
              </a:rPr>
              <a:t>anteriores</a:t>
            </a:r>
            <a:r>
              <a:rPr lang="en-US" dirty="0">
                <a:ea typeface="Times New Roman" panose="02020603050405020304" pitchFamily="18" charset="0"/>
              </a:rPr>
              <a:t> e </a:t>
            </a:r>
            <a:r>
              <a:rPr lang="en-US" dirty="0" err="1">
                <a:ea typeface="Times New Roman" panose="02020603050405020304" pitchFamily="18" charset="0"/>
              </a:rPr>
              <a:t>atuais</a:t>
            </a:r>
            <a:r>
              <a:rPr lang="en-US" dirty="0">
                <a:ea typeface="Times New Roman" panose="02020603050405020304" pitchFamily="18" charset="0"/>
              </a:rPr>
              <a:t> de </a:t>
            </a:r>
            <a:r>
              <a:rPr lang="en-US" dirty="0" err="1">
                <a:ea typeface="Times New Roman" panose="02020603050405020304" pitchFamily="18" charset="0"/>
              </a:rPr>
              <a:t>desenvolvimento</a:t>
            </a:r>
            <a:r>
              <a:rPr lang="en-US" dirty="0">
                <a:ea typeface="Times New Roman" panose="02020603050405020304" pitchFamily="18" charset="0"/>
              </a:rPr>
              <a:t> da internet (web 1.0 e web 2.0) e, </a:t>
            </a:r>
            <a:r>
              <a:rPr lang="en-US" dirty="0" err="1">
                <a:ea typeface="Times New Roman" panose="02020603050405020304" pitchFamily="18" charset="0"/>
              </a:rPr>
              <a:t>finalmente</a:t>
            </a:r>
            <a:r>
              <a:rPr lang="en-US" dirty="0">
                <a:ea typeface="Times New Roman" panose="02020603050405020304" pitchFamily="18" charset="0"/>
              </a:rPr>
              <a:t>, </a:t>
            </a:r>
            <a:r>
              <a:rPr lang="en-US" dirty="0" err="1">
                <a:ea typeface="Times New Roman" panose="02020603050405020304" pitchFamily="18" charset="0"/>
              </a:rPr>
              <a:t>na</a:t>
            </a:r>
            <a:r>
              <a:rPr lang="en-US" dirty="0">
                <a:ea typeface="Times New Roman" panose="02020603050405020304" pitchFamily="18" charset="0"/>
              </a:rPr>
              <a:t> </a:t>
            </a:r>
            <a:r>
              <a:rPr lang="en-US" dirty="0" err="1">
                <a:ea typeface="Times New Roman" panose="02020603050405020304" pitchFamily="18" charset="0"/>
              </a:rPr>
              <a:t>tão</a:t>
            </a:r>
            <a:r>
              <a:rPr lang="en-US" dirty="0">
                <a:ea typeface="Times New Roman" panose="02020603050405020304" pitchFamily="18" charset="0"/>
              </a:rPr>
              <a:t> </a:t>
            </a:r>
            <a:r>
              <a:rPr lang="en-US" dirty="0" err="1">
                <a:ea typeface="Times New Roman" panose="02020603050405020304" pitchFamily="18" charset="0"/>
              </a:rPr>
              <a:t>proclamada</a:t>
            </a:r>
            <a:r>
              <a:rPr lang="en-US" dirty="0">
                <a:ea typeface="Times New Roman" panose="02020603050405020304" pitchFamily="18" charset="0"/>
              </a:rPr>
              <a:t> </a:t>
            </a:r>
            <a:r>
              <a:rPr lang="en-US" dirty="0" err="1">
                <a:ea typeface="Times New Roman" panose="02020603050405020304" pitchFamily="18" charset="0"/>
              </a:rPr>
              <a:t>próxima</a:t>
            </a:r>
            <a:r>
              <a:rPr lang="en-US" dirty="0">
                <a:ea typeface="Times New Roman" panose="02020603050405020304" pitchFamily="18" charset="0"/>
              </a:rPr>
              <a:t> </a:t>
            </a:r>
            <a:r>
              <a:rPr lang="en-US" dirty="0" err="1">
                <a:ea typeface="Times New Roman" panose="02020603050405020304" pitchFamily="18" charset="0"/>
              </a:rPr>
              <a:t>fase</a:t>
            </a:r>
            <a:r>
              <a:rPr lang="en-US" dirty="0">
                <a:ea typeface="Times New Roman" panose="02020603050405020304" pitchFamily="18" charset="0"/>
              </a:rPr>
              <a:t> da internet – </a:t>
            </a:r>
            <a:r>
              <a:rPr lang="en-US" dirty="0" err="1">
                <a:ea typeface="Times New Roman" panose="02020603050405020304" pitchFamily="18" charset="0"/>
              </a:rPr>
              <a:t>chamada</a:t>
            </a:r>
            <a:r>
              <a:rPr lang="en-US" dirty="0">
                <a:ea typeface="Times New Roman" panose="02020603050405020304" pitchFamily="18" charset="0"/>
              </a:rPr>
              <a:t> web 3.0.</a:t>
            </a:r>
          </a:p>
          <a:p>
            <a:br>
              <a:rPr lang="en-US" dirty="0">
                <a:effectLst/>
                <a:ea typeface="Times New Roman" panose="02020603050405020304" pitchFamily="18" charset="0"/>
              </a:rPr>
            </a:br>
            <a:r>
              <a:rPr lang="en-US" b="1" dirty="0">
                <a:solidFill>
                  <a:srgbClr val="F79037"/>
                </a:solidFill>
                <a:ea typeface="Times New Roman" panose="02020603050405020304" pitchFamily="18" charset="0"/>
              </a:rPr>
              <a:t>Web 1.0 – A internet da </a:t>
            </a:r>
            <a:r>
              <a:rPr lang="en-US" b="1" dirty="0" err="1">
                <a:solidFill>
                  <a:srgbClr val="F79037"/>
                </a:solidFill>
                <a:ea typeface="Times New Roman" panose="02020603050405020304" pitchFamily="18" charset="0"/>
              </a:rPr>
              <a:t>informação</a:t>
            </a:r>
            <a:endParaRPr lang="en-US" b="1" dirty="0">
              <a:solidFill>
                <a:srgbClr val="F79037"/>
              </a:solidFill>
              <a:effectLst/>
              <a:ea typeface="Times New Roman" panose="02020603050405020304" pitchFamily="18" charset="0"/>
            </a:endParaRPr>
          </a:p>
          <a:p>
            <a:r>
              <a:rPr lang="en-US" dirty="0" err="1">
                <a:ea typeface="Times New Roman" panose="02020603050405020304" pitchFamily="18" charset="0"/>
              </a:rPr>
              <a:t>Embora</a:t>
            </a:r>
            <a:r>
              <a:rPr lang="en-US" dirty="0">
                <a:ea typeface="Times New Roman" panose="02020603050405020304" pitchFamily="18" charset="0"/>
              </a:rPr>
              <a:t> </a:t>
            </a:r>
            <a:r>
              <a:rPr lang="en-US" dirty="0" err="1">
                <a:ea typeface="Times New Roman" panose="02020603050405020304" pitchFamily="18" charset="0"/>
              </a:rPr>
              <a:t>seja</a:t>
            </a:r>
            <a:r>
              <a:rPr lang="en-US" dirty="0">
                <a:ea typeface="Times New Roman" panose="02020603050405020304" pitchFamily="18" charset="0"/>
              </a:rPr>
              <a:t> </a:t>
            </a:r>
            <a:r>
              <a:rPr lang="en-US" dirty="0" err="1">
                <a:ea typeface="Times New Roman" panose="02020603050405020304" pitchFamily="18" charset="0"/>
              </a:rPr>
              <a:t>difícil</a:t>
            </a:r>
            <a:r>
              <a:rPr lang="en-US" dirty="0">
                <a:ea typeface="Times New Roman" panose="02020603050405020304" pitchFamily="18" charset="0"/>
              </a:rPr>
              <a:t> </a:t>
            </a:r>
            <a:r>
              <a:rPr lang="en-US" dirty="0" err="1">
                <a:ea typeface="Times New Roman" panose="02020603050405020304" pitchFamily="18" charset="0"/>
              </a:rPr>
              <a:t>imaginar</a:t>
            </a:r>
            <a:r>
              <a:rPr lang="en-US" dirty="0">
                <a:ea typeface="Times New Roman" panose="02020603050405020304" pitchFamily="18" charset="0"/>
              </a:rPr>
              <a:t>, a internet tem </a:t>
            </a:r>
            <a:r>
              <a:rPr lang="en-US" dirty="0" err="1">
                <a:ea typeface="Times New Roman" panose="02020603050405020304" pitchFamily="18" charset="0"/>
              </a:rPr>
              <a:t>apenas</a:t>
            </a:r>
            <a:r>
              <a:rPr lang="en-US" dirty="0">
                <a:ea typeface="Times New Roman" panose="02020603050405020304" pitchFamily="18" charset="0"/>
              </a:rPr>
              <a:t> 30 </a:t>
            </a:r>
            <a:r>
              <a:rPr lang="en-US" dirty="0" err="1">
                <a:ea typeface="Times New Roman" panose="02020603050405020304" pitchFamily="18" charset="0"/>
              </a:rPr>
              <a:t>anos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2023). </a:t>
            </a:r>
            <a:r>
              <a:rPr lang="en-US" dirty="0" err="1">
                <a:ea typeface="Times New Roman" panose="02020603050405020304" pitchFamily="18" charset="0"/>
              </a:rPr>
              <a:t>Originalmente</a:t>
            </a:r>
            <a:r>
              <a:rPr lang="en-US" dirty="0">
                <a:ea typeface="Times New Roman" panose="02020603050405020304" pitchFamily="18" charset="0"/>
              </a:rPr>
              <a:t>, a internet </a:t>
            </a:r>
            <a:r>
              <a:rPr lang="en-US" dirty="0" err="1">
                <a:ea typeface="Times New Roman" panose="02020603050405020304" pitchFamily="18" charset="0"/>
              </a:rPr>
              <a:t>permitia</a:t>
            </a:r>
            <a:r>
              <a:rPr lang="en-US" dirty="0">
                <a:ea typeface="Times New Roman" panose="02020603050405020304" pitchFamily="18" charset="0"/>
              </a:rPr>
              <a:t> o </a:t>
            </a:r>
            <a:r>
              <a:rPr lang="en-US" dirty="0" err="1">
                <a:ea typeface="Times New Roman" panose="02020603050405020304" pitchFamily="18" charset="0"/>
              </a:rPr>
              <a:t>compartilhamento</a:t>
            </a:r>
            <a:r>
              <a:rPr lang="en-US" dirty="0">
                <a:ea typeface="Times New Roman" panose="02020603050405020304" pitchFamily="18" charset="0"/>
              </a:rPr>
              <a:t> de </a:t>
            </a:r>
            <a:r>
              <a:rPr lang="en-US" dirty="0" err="1">
                <a:ea typeface="Times New Roman" panose="02020603050405020304" pitchFamily="18" charset="0"/>
              </a:rPr>
              <a:t>pesquisas</a:t>
            </a:r>
            <a:r>
              <a:rPr lang="en-US" dirty="0">
                <a:ea typeface="Times New Roman" panose="02020603050405020304" pitchFamily="18" charset="0"/>
              </a:rPr>
              <a:t> entre </a:t>
            </a:r>
            <a:r>
              <a:rPr lang="en-US" dirty="0" err="1">
                <a:ea typeface="Times New Roman" panose="02020603050405020304" pitchFamily="18" charset="0"/>
              </a:rPr>
              <a:t>académicos</a:t>
            </a:r>
            <a:r>
              <a:rPr lang="en-US" dirty="0">
                <a:ea typeface="Times New Roman" panose="02020603050405020304" pitchFamily="18" charset="0"/>
              </a:rPr>
              <a:t> e </a:t>
            </a:r>
            <a:r>
              <a:rPr lang="en-US" dirty="0" err="1">
                <a:ea typeface="Times New Roman" panose="02020603050405020304" pitchFamily="18" charset="0"/>
              </a:rPr>
              <a:t>governos</a:t>
            </a:r>
            <a:r>
              <a:rPr lang="en-US" dirty="0">
                <a:ea typeface="Times New Roman" panose="02020603050405020304" pitchFamily="18" charset="0"/>
              </a:rPr>
              <a:t>. A </a:t>
            </a:r>
            <a:r>
              <a:rPr lang="en-US" dirty="0" err="1">
                <a:ea typeface="Times New Roman" panose="02020603050405020304" pitchFamily="18" charset="0"/>
              </a:rPr>
              <a:t>sua</a:t>
            </a:r>
            <a:r>
              <a:rPr lang="en-US" dirty="0">
                <a:ea typeface="Times New Roman" panose="02020603050405020304" pitchFamily="18" charset="0"/>
              </a:rPr>
              <a:t> principal </a:t>
            </a:r>
            <a:r>
              <a:rPr lang="en-US" dirty="0" err="1">
                <a:ea typeface="Times New Roman" panose="02020603050405020304" pitchFamily="18" charset="0"/>
              </a:rPr>
              <a:t>função</a:t>
            </a:r>
            <a:r>
              <a:rPr lang="en-US" dirty="0">
                <a:ea typeface="Times New Roman" panose="02020603050405020304" pitchFamily="18" charset="0"/>
              </a:rPr>
              <a:t> era </a:t>
            </a:r>
            <a:r>
              <a:rPr lang="en-US" dirty="0" err="1">
                <a:ea typeface="Times New Roman" panose="02020603050405020304" pitchFamily="18" charset="0"/>
              </a:rPr>
              <a:t>atuar</a:t>
            </a:r>
            <a:r>
              <a:rPr lang="en-US" dirty="0">
                <a:ea typeface="Times New Roman" panose="02020603050405020304" pitchFamily="18" charset="0"/>
              </a:rPr>
              <a:t> </a:t>
            </a:r>
            <a:r>
              <a:rPr lang="en-US" dirty="0" err="1">
                <a:ea typeface="Times New Roman" panose="02020603050405020304" pitchFamily="18" charset="0"/>
              </a:rPr>
              <a:t>como</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grande</a:t>
            </a:r>
            <a:r>
              <a:rPr lang="en-US" dirty="0">
                <a:ea typeface="Times New Roman" panose="02020603050405020304" pitchFamily="18" charset="0"/>
              </a:rPr>
              <a:t> </a:t>
            </a:r>
            <a:r>
              <a:rPr lang="en-US" dirty="0" err="1">
                <a:ea typeface="Times New Roman" panose="02020603050405020304" pitchFamily="18" charset="0"/>
              </a:rPr>
              <a:t>biblioteca</a:t>
            </a:r>
            <a:r>
              <a:rPr lang="en-US" dirty="0">
                <a:ea typeface="Times New Roman" panose="02020603050405020304" pitchFamily="18" charset="0"/>
              </a:rPr>
              <a:t>. Na </a:t>
            </a:r>
            <a:r>
              <a:rPr lang="en-US" dirty="0" err="1">
                <a:ea typeface="Times New Roman" panose="02020603050405020304" pitchFamily="18" charset="0"/>
              </a:rPr>
              <a:t>década</a:t>
            </a:r>
            <a:r>
              <a:rPr lang="en-US" dirty="0">
                <a:ea typeface="Times New Roman" panose="02020603050405020304" pitchFamily="18" charset="0"/>
              </a:rPr>
              <a:t> de 90, a internet </a:t>
            </a:r>
            <a:r>
              <a:rPr lang="en-US" dirty="0" err="1">
                <a:ea typeface="Times New Roman" panose="02020603050405020304" pitchFamily="18" charset="0"/>
              </a:rPr>
              <a:t>também</a:t>
            </a:r>
            <a:r>
              <a:rPr lang="en-US" dirty="0">
                <a:ea typeface="Times New Roman" panose="02020603050405020304" pitchFamily="18" charset="0"/>
              </a:rPr>
              <a:t> era </a:t>
            </a:r>
            <a:r>
              <a:rPr lang="en-US" dirty="0" err="1">
                <a:ea typeface="Times New Roman" panose="02020603050405020304" pitchFamily="18" charset="0"/>
              </a:rPr>
              <a:t>chamada</a:t>
            </a:r>
            <a:r>
              <a:rPr lang="en-US" dirty="0">
                <a:ea typeface="Times New Roman" panose="02020603050405020304" pitchFamily="18" charset="0"/>
              </a:rPr>
              <a:t> de “web da </a:t>
            </a:r>
            <a:r>
              <a:rPr lang="en-US" dirty="0" err="1">
                <a:ea typeface="Times New Roman" panose="02020603050405020304" pitchFamily="18" charset="0"/>
              </a:rPr>
              <a:t>informação</a:t>
            </a:r>
            <a:r>
              <a:rPr lang="en-US" dirty="0">
                <a:ea typeface="Times New Roman" panose="02020603050405020304" pitchFamily="18" charset="0"/>
              </a:rPr>
              <a:t>”, </a:t>
            </a:r>
            <a:r>
              <a:rPr lang="en-US" dirty="0" err="1">
                <a:ea typeface="Times New Roman" panose="02020603050405020304" pitchFamily="18" charset="0"/>
              </a:rPr>
              <a:t>pois</a:t>
            </a:r>
            <a:r>
              <a:rPr lang="en-US" dirty="0">
                <a:ea typeface="Times New Roman" panose="02020603050405020304" pitchFamily="18" charset="0"/>
              </a:rPr>
              <a:t> </a:t>
            </a:r>
            <a:r>
              <a:rPr lang="en-US" dirty="0" err="1">
                <a:ea typeface="Times New Roman" panose="02020603050405020304" pitchFamily="18" charset="0"/>
              </a:rPr>
              <a:t>permitia</a:t>
            </a:r>
            <a:r>
              <a:rPr lang="en-US" dirty="0">
                <a:ea typeface="Times New Roman" panose="02020603050405020304" pitchFamily="18" charset="0"/>
              </a:rPr>
              <a:t> </a:t>
            </a:r>
            <a:r>
              <a:rPr lang="en-US" dirty="0" err="1">
                <a:ea typeface="Times New Roman" panose="02020603050405020304" pitchFamily="18" charset="0"/>
              </a:rPr>
              <a:t>aos</a:t>
            </a:r>
            <a:r>
              <a:rPr lang="en-US" dirty="0">
                <a:ea typeface="Times New Roman" panose="02020603050405020304" pitchFamily="18" charset="0"/>
              </a:rPr>
              <a:t> </a:t>
            </a:r>
            <a:r>
              <a:rPr lang="en-US" dirty="0" err="1">
                <a:ea typeface="Times New Roman" panose="02020603050405020304" pitchFamily="18" charset="0"/>
              </a:rPr>
              <a:t>usuários</a:t>
            </a:r>
            <a:r>
              <a:rPr lang="en-US" dirty="0">
                <a:ea typeface="Times New Roman" panose="02020603050405020304" pitchFamily="18" charset="0"/>
              </a:rPr>
              <a:t> </a:t>
            </a:r>
            <a:r>
              <a:rPr lang="en-US" dirty="0" err="1">
                <a:ea typeface="Times New Roman" panose="02020603050405020304" pitchFamily="18" charset="0"/>
              </a:rPr>
              <a:t>aceder</a:t>
            </a:r>
            <a:r>
              <a:rPr lang="en-US" dirty="0">
                <a:ea typeface="Times New Roman" panose="02020603050405020304" pitchFamily="18" charset="0"/>
              </a:rPr>
              <a:t> a </a:t>
            </a:r>
            <a:r>
              <a:rPr lang="en-US" dirty="0" err="1">
                <a:ea typeface="Times New Roman" panose="02020603050405020304" pitchFamily="18" charset="0"/>
              </a:rPr>
              <a:t>materiais</a:t>
            </a:r>
            <a:r>
              <a:rPr lang="en-US" dirty="0">
                <a:ea typeface="Times New Roman" panose="02020603050405020304" pitchFamily="18" charset="0"/>
              </a:rPr>
              <a:t> de </a:t>
            </a:r>
            <a:r>
              <a:rPr lang="en-US" dirty="0" err="1">
                <a:ea typeface="Times New Roman" panose="02020603050405020304" pitchFamily="18" charset="0"/>
              </a:rPr>
              <a:t>pesquisa</a:t>
            </a:r>
            <a:r>
              <a:rPr lang="en-US" dirty="0">
                <a:ea typeface="Times New Roman" panose="02020603050405020304" pitchFamily="18" charset="0"/>
              </a:rPr>
              <a:t>. </a:t>
            </a:r>
            <a:r>
              <a:rPr lang="en-US" dirty="0" err="1">
                <a:ea typeface="Times New Roman" panose="02020603050405020304" pitchFamily="18" charset="0"/>
              </a:rPr>
              <a:t>Ele</a:t>
            </a:r>
            <a:r>
              <a:rPr lang="en-US" dirty="0">
                <a:ea typeface="Times New Roman" panose="02020603050405020304" pitchFamily="18" charset="0"/>
              </a:rPr>
              <a:t> </a:t>
            </a:r>
            <a:r>
              <a:rPr lang="en-US" dirty="0" err="1">
                <a:ea typeface="Times New Roman" panose="02020603050405020304" pitchFamily="18" charset="0"/>
              </a:rPr>
              <a:t>até</a:t>
            </a:r>
            <a:r>
              <a:rPr lang="en-US" dirty="0">
                <a:ea typeface="Times New Roman" panose="02020603050405020304" pitchFamily="18" charset="0"/>
              </a:rPr>
              <a:t> </a:t>
            </a:r>
            <a:r>
              <a:rPr lang="en-US" dirty="0" err="1">
                <a:ea typeface="Times New Roman" panose="02020603050405020304" pitchFamily="18" charset="0"/>
              </a:rPr>
              <a:t>nos</a:t>
            </a:r>
            <a:r>
              <a:rPr lang="en-US" dirty="0">
                <a:ea typeface="Times New Roman" panose="02020603050405020304" pitchFamily="18" charset="0"/>
              </a:rPr>
              <a:t> </a:t>
            </a:r>
            <a:r>
              <a:rPr lang="en-US" dirty="0" err="1">
                <a:ea typeface="Times New Roman" panose="02020603050405020304" pitchFamily="18" charset="0"/>
              </a:rPr>
              <a:t>permitiu</a:t>
            </a:r>
            <a:r>
              <a:rPr lang="en-US" dirty="0">
                <a:ea typeface="Times New Roman" panose="02020603050405020304" pitchFamily="18" charset="0"/>
              </a:rPr>
              <a:t> </a:t>
            </a:r>
            <a:r>
              <a:rPr lang="en-US" dirty="0" err="1">
                <a:ea typeface="Times New Roman" panose="02020603050405020304" pitchFamily="18" charset="0"/>
              </a:rPr>
              <a:t>entrar</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contato</a:t>
            </a:r>
            <a:r>
              <a:rPr lang="en-US" dirty="0">
                <a:ea typeface="Times New Roman" panose="02020603050405020304" pitchFamily="18" charset="0"/>
              </a:rPr>
              <a:t> com </a:t>
            </a:r>
            <a:r>
              <a:rPr lang="en-US" dirty="0" err="1">
                <a:ea typeface="Times New Roman" panose="02020603050405020304" pitchFamily="18" charset="0"/>
              </a:rPr>
              <a:t>qualquer</a:t>
            </a:r>
            <a:r>
              <a:rPr lang="en-US" dirty="0">
                <a:ea typeface="Times New Roman" panose="02020603050405020304" pitchFamily="18" charset="0"/>
              </a:rPr>
              <a:t> </a:t>
            </a:r>
            <a:r>
              <a:rPr lang="en-US" dirty="0" err="1">
                <a:ea typeface="Times New Roman" panose="02020603050405020304" pitchFamily="18" charset="0"/>
              </a:rPr>
              <a:t>pessoa</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e-mail.</a:t>
            </a:r>
          </a:p>
          <a:p>
            <a:endParaRPr lang="en-US" dirty="0">
              <a:effectLst/>
              <a:ea typeface="Times New Roman" panose="02020603050405020304" pitchFamily="18" charset="0"/>
            </a:endParaRPr>
          </a:p>
          <a:p>
            <a:r>
              <a:rPr lang="en-US" dirty="0">
                <a:ea typeface="Times New Roman" panose="02020603050405020304" pitchFamily="18" charset="0"/>
              </a:rPr>
              <a:t>A Web 1.0 </a:t>
            </a:r>
            <a:r>
              <a:rPr lang="en-US" dirty="0" err="1">
                <a:ea typeface="Times New Roman" panose="02020603050405020304" pitchFamily="18" charset="0"/>
              </a:rPr>
              <a:t>permitia</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usuários</a:t>
            </a:r>
            <a:r>
              <a:rPr lang="en-US" dirty="0">
                <a:ea typeface="Times New Roman" panose="02020603050405020304" pitchFamily="18" charset="0"/>
              </a:rPr>
              <a:t> </a:t>
            </a:r>
            <a:r>
              <a:rPr lang="en-US" dirty="0" err="1">
                <a:ea typeface="Times New Roman" panose="02020603050405020304" pitchFamily="18" charset="0"/>
              </a:rPr>
              <a:t>procurassem</a:t>
            </a:r>
            <a:r>
              <a:rPr lang="en-US" dirty="0">
                <a:ea typeface="Times New Roman" panose="02020603050405020304" pitchFamily="18" charset="0"/>
              </a:rPr>
              <a:t> </a:t>
            </a:r>
            <a:r>
              <a:rPr lang="en-US" dirty="0" err="1">
                <a:ea typeface="Times New Roman" panose="02020603050405020304" pitchFamily="18" charset="0"/>
              </a:rPr>
              <a:t>informações</a:t>
            </a:r>
            <a:r>
              <a:rPr lang="en-US" dirty="0">
                <a:ea typeface="Times New Roman" panose="02020603050405020304" pitchFamily="18" charset="0"/>
              </a:rPr>
              <a:t> e </a:t>
            </a:r>
            <a:r>
              <a:rPr lang="en-US" dirty="0" err="1">
                <a:ea typeface="Times New Roman" panose="02020603050405020304" pitchFamily="18" charset="0"/>
              </a:rPr>
              <a:t>enviassem</a:t>
            </a:r>
            <a:r>
              <a:rPr lang="en-US" dirty="0">
                <a:ea typeface="Times New Roman" panose="02020603050405020304" pitchFamily="18" charset="0"/>
              </a:rPr>
              <a:t> e-mails, mas </a:t>
            </a:r>
            <a:r>
              <a:rPr lang="en-US" dirty="0" err="1">
                <a:ea typeface="Times New Roman" panose="02020603050405020304" pitchFamily="18" charset="0"/>
              </a:rPr>
              <a:t>não</a:t>
            </a:r>
            <a:r>
              <a:rPr lang="en-US" dirty="0">
                <a:ea typeface="Times New Roman" panose="02020603050405020304" pitchFamily="18" charset="0"/>
              </a:rPr>
              <a:t> </a:t>
            </a:r>
            <a:r>
              <a:rPr lang="en-US" dirty="0" err="1">
                <a:ea typeface="Times New Roman" panose="02020603050405020304" pitchFamily="18" charset="0"/>
              </a:rPr>
              <a:t>suportava</a:t>
            </a:r>
            <a:r>
              <a:rPr lang="en-US" dirty="0">
                <a:ea typeface="Times New Roman" panose="02020603050405020304" pitchFamily="18" charset="0"/>
              </a:rPr>
              <a:t> a </a:t>
            </a:r>
            <a:r>
              <a:rPr lang="en-US" dirty="0" err="1">
                <a:ea typeface="Times New Roman" panose="02020603050405020304" pitchFamily="18" charset="0"/>
              </a:rPr>
              <a:t>publicação</a:t>
            </a:r>
            <a:r>
              <a:rPr lang="en-US" dirty="0">
                <a:ea typeface="Times New Roman" panose="02020603050405020304" pitchFamily="18" charset="0"/>
              </a:rPr>
              <a:t> de </a:t>
            </a:r>
            <a:r>
              <a:rPr lang="en-US" dirty="0" err="1">
                <a:ea typeface="Times New Roman" panose="02020603050405020304" pitchFamily="18" charset="0"/>
              </a:rPr>
              <a:t>conteúdo</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o </a:t>
            </a:r>
            <a:r>
              <a:rPr lang="en-US" dirty="0" err="1">
                <a:ea typeface="Times New Roman" panose="02020603050405020304" pitchFamily="18" charset="0"/>
              </a:rPr>
              <a:t>usuário</a:t>
            </a:r>
            <a:r>
              <a:rPr lang="en-US" dirty="0">
                <a:ea typeface="Times New Roman" panose="02020603050405020304" pitchFamily="18" charset="0"/>
              </a:rPr>
              <a:t> </a:t>
            </a:r>
            <a:r>
              <a:rPr lang="en-US" dirty="0" err="1">
                <a:ea typeface="Times New Roman" panose="02020603050405020304" pitchFamily="18" charset="0"/>
              </a:rPr>
              <a:t>comum</a:t>
            </a:r>
            <a:r>
              <a:rPr lang="en-US" dirty="0">
                <a:ea typeface="Times New Roman" panose="02020603050405020304" pitchFamily="18" charset="0"/>
              </a:rPr>
              <a:t>. Um </a:t>
            </a:r>
            <a:r>
              <a:rPr lang="en-US" dirty="0" err="1">
                <a:ea typeface="Times New Roman" panose="02020603050405020304" pitchFamily="18" charset="0"/>
              </a:rPr>
              <a:t>grupo</a:t>
            </a:r>
            <a:r>
              <a:rPr lang="en-US" dirty="0">
                <a:ea typeface="Times New Roman" panose="02020603050405020304" pitchFamily="18" charset="0"/>
              </a:rPr>
              <a:t> de </a:t>
            </a:r>
            <a:r>
              <a:rPr lang="en-US" dirty="0" err="1">
                <a:ea typeface="Times New Roman" panose="02020603050405020304" pitchFamily="18" charset="0"/>
              </a:rPr>
              <a:t>desenvolvedores</a:t>
            </a:r>
            <a:r>
              <a:rPr lang="en-US" dirty="0">
                <a:ea typeface="Times New Roman" panose="02020603050405020304" pitchFamily="18" charset="0"/>
              </a:rPr>
              <a:t> </a:t>
            </a:r>
            <a:r>
              <a:rPr lang="en-US" dirty="0" err="1">
                <a:ea typeface="Times New Roman" panose="02020603050405020304" pitchFamily="18" charset="0"/>
              </a:rPr>
              <a:t>atuou</a:t>
            </a:r>
            <a:r>
              <a:rPr lang="en-US" dirty="0">
                <a:ea typeface="Times New Roman" panose="02020603050405020304" pitchFamily="18" charset="0"/>
              </a:rPr>
              <a:t> </a:t>
            </a:r>
            <a:r>
              <a:rPr lang="en-US" dirty="0" err="1">
                <a:ea typeface="Times New Roman" panose="02020603050405020304" pitchFamily="18" charset="0"/>
              </a:rPr>
              <a:t>como</a:t>
            </a:r>
            <a:r>
              <a:rPr lang="en-US" dirty="0">
                <a:ea typeface="Times New Roman" panose="02020603050405020304" pitchFamily="18" charset="0"/>
              </a:rPr>
              <a:t> </a:t>
            </a:r>
            <a:r>
              <a:rPr lang="en-US" dirty="0" err="1">
                <a:ea typeface="Times New Roman" panose="02020603050405020304" pitchFamily="18" charset="0"/>
              </a:rPr>
              <a:t>guardiões</a:t>
            </a:r>
            <a:r>
              <a:rPr lang="en-US" dirty="0">
                <a:ea typeface="Times New Roman" panose="02020603050405020304" pitchFamily="18" charset="0"/>
              </a:rPr>
              <a:t> das </a:t>
            </a:r>
            <a:r>
              <a:rPr lang="en-US" dirty="0" err="1">
                <a:ea typeface="Times New Roman" panose="02020603050405020304" pitchFamily="18" charset="0"/>
              </a:rPr>
              <a:t>informações</a:t>
            </a:r>
            <a:r>
              <a:rPr lang="en-US" dirty="0">
                <a:ea typeface="Times New Roman" panose="02020603050405020304" pitchFamily="18" charset="0"/>
              </a:rPr>
              <a:t> </a:t>
            </a:r>
            <a:r>
              <a:rPr lang="en-US" dirty="0" err="1">
                <a:ea typeface="Times New Roman" panose="02020603050405020304" pitchFamily="18" charset="0"/>
              </a:rPr>
              <a:t>na</a:t>
            </a:r>
            <a:r>
              <a:rPr lang="en-US" dirty="0">
                <a:ea typeface="Times New Roman" panose="02020603050405020304" pitchFamily="18" charset="0"/>
              </a:rPr>
              <a:t> internet. A principal </a:t>
            </a:r>
            <a:r>
              <a:rPr lang="en-US" dirty="0" err="1">
                <a:ea typeface="Times New Roman" panose="02020603050405020304" pitchFamily="18" charset="0"/>
              </a:rPr>
              <a:t>oferta</a:t>
            </a:r>
            <a:r>
              <a:rPr lang="en-US" dirty="0">
                <a:ea typeface="Times New Roman" panose="02020603050405020304" pitchFamily="18" charset="0"/>
              </a:rPr>
              <a:t> da Web 1.0 era </a:t>
            </a:r>
            <a:r>
              <a:rPr lang="en-US" dirty="0" err="1">
                <a:ea typeface="Times New Roman" panose="02020603050405020304" pitchFamily="18" charset="0"/>
              </a:rPr>
              <a:t>compartilhar</a:t>
            </a:r>
            <a:r>
              <a:rPr lang="en-US" dirty="0">
                <a:ea typeface="Times New Roman" panose="02020603050405020304" pitchFamily="18" charset="0"/>
              </a:rPr>
              <a:t> </a:t>
            </a:r>
            <a:r>
              <a:rPr lang="en-US" dirty="0" err="1">
                <a:ea typeface="Times New Roman" panose="02020603050405020304" pitchFamily="18" charset="0"/>
              </a:rPr>
              <a:t>informações</a:t>
            </a:r>
            <a:r>
              <a:rPr lang="en-US" dirty="0">
                <a:ea typeface="Times New Roman" panose="02020603050405020304" pitchFamily="18" charset="0"/>
              </a:rPr>
              <a:t> e </a:t>
            </a:r>
            <a:r>
              <a:rPr lang="en-US" dirty="0" err="1">
                <a:ea typeface="Times New Roman" panose="02020603050405020304" pitchFamily="18" charset="0"/>
              </a:rPr>
              <a:t>contactar</a:t>
            </a:r>
            <a:r>
              <a:rPr lang="en-US" dirty="0">
                <a:ea typeface="Times New Roman" panose="02020603050405020304" pitchFamily="18" charset="0"/>
              </a:rPr>
              <a:t> </a:t>
            </a:r>
            <a:r>
              <a:rPr lang="en-US" dirty="0" err="1">
                <a:ea typeface="Times New Roman" panose="02020603050405020304" pitchFamily="18" charset="0"/>
              </a:rPr>
              <a:t>qualquer</a:t>
            </a:r>
            <a:r>
              <a:rPr lang="en-US" dirty="0">
                <a:ea typeface="Times New Roman" panose="02020603050405020304" pitchFamily="18" charset="0"/>
              </a:rPr>
              <a:t> </a:t>
            </a:r>
            <a:r>
              <a:rPr lang="en-US" dirty="0" err="1">
                <a:ea typeface="Times New Roman" panose="02020603050405020304" pitchFamily="18" charset="0"/>
              </a:rPr>
              <a:t>pessoa</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todo</a:t>
            </a:r>
            <a:r>
              <a:rPr lang="en-US" dirty="0">
                <a:ea typeface="Times New Roman" panose="02020603050405020304" pitchFamily="18" charset="0"/>
              </a:rPr>
              <a:t> o </a:t>
            </a:r>
            <a:r>
              <a:rPr lang="en-US" dirty="0" err="1">
                <a:ea typeface="Times New Roman" panose="02020603050405020304" pitchFamily="18" charset="0"/>
              </a:rPr>
              <a:t>mundo</a:t>
            </a:r>
            <a:r>
              <a:rPr lang="en-US" dirty="0">
                <a:ea typeface="Times New Roman" panose="02020603050405020304" pitchFamily="18" charset="0"/>
              </a:rPr>
              <a:t> com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conexão</a:t>
            </a:r>
            <a:r>
              <a:rPr lang="en-US" dirty="0">
                <a:ea typeface="Times New Roman" panose="02020603050405020304" pitchFamily="18" charset="0"/>
              </a:rPr>
              <a:t> </a:t>
            </a:r>
            <a:r>
              <a:rPr lang="en-US" dirty="0" err="1">
                <a:ea typeface="Times New Roman" panose="02020603050405020304" pitchFamily="18" charset="0"/>
              </a:rPr>
              <a:t>à</a:t>
            </a:r>
            <a:r>
              <a:rPr lang="en-US" dirty="0">
                <a:ea typeface="Times New Roman" panose="02020603050405020304" pitchFamily="18" charset="0"/>
              </a:rPr>
              <a:t> Internet.</a:t>
            </a:r>
          </a:p>
          <a:p>
            <a:r>
              <a:rPr lang="en-US" b="1" dirty="0">
                <a:solidFill>
                  <a:srgbClr val="F79037"/>
                </a:solidFill>
                <a:ea typeface="Times New Roman" panose="02020603050405020304" pitchFamily="18" charset="0"/>
              </a:rPr>
              <a:t>Web 2.0 – A internet da </a:t>
            </a:r>
            <a:r>
              <a:rPr lang="en-US" b="1" dirty="0" err="1">
                <a:solidFill>
                  <a:srgbClr val="F79037"/>
                </a:solidFill>
                <a:ea typeface="Times New Roman" panose="02020603050405020304" pitchFamily="18" charset="0"/>
              </a:rPr>
              <a:t>interação</a:t>
            </a:r>
            <a:endParaRPr lang="en-US" b="1" dirty="0">
              <a:solidFill>
                <a:srgbClr val="F79037"/>
              </a:solidFill>
              <a:ea typeface="Times New Roman" panose="02020603050405020304" pitchFamily="18" charset="0"/>
            </a:endParaRPr>
          </a:p>
          <a:p>
            <a:r>
              <a:rPr lang="en-US" dirty="0" err="1">
                <a:ea typeface="Times New Roman" panose="02020603050405020304" pitchFamily="18" charset="0"/>
              </a:rPr>
              <a:t>Em</a:t>
            </a:r>
            <a:r>
              <a:rPr lang="en-US" dirty="0">
                <a:ea typeface="Times New Roman" panose="02020603050405020304" pitchFamily="18" charset="0"/>
              </a:rPr>
              <a:t> 2004, o Facebook e o YouTube </a:t>
            </a:r>
            <a:r>
              <a:rPr lang="en-US" dirty="0" err="1">
                <a:ea typeface="Times New Roman" panose="02020603050405020304" pitchFamily="18" charset="0"/>
              </a:rPr>
              <a:t>revolucionaram</a:t>
            </a:r>
            <a:r>
              <a:rPr lang="en-US" dirty="0">
                <a:ea typeface="Times New Roman" panose="02020603050405020304" pitchFamily="18" charset="0"/>
              </a:rPr>
              <a:t> a web com o </a:t>
            </a:r>
            <a:r>
              <a:rPr lang="en-US" dirty="0" err="1">
                <a:ea typeface="Times New Roman" panose="02020603050405020304" pitchFamily="18" charset="0"/>
              </a:rPr>
              <a:t>conceito</a:t>
            </a:r>
            <a:r>
              <a:rPr lang="en-US" dirty="0">
                <a:ea typeface="Times New Roman" panose="02020603050405020304" pitchFamily="18" charset="0"/>
              </a:rPr>
              <a:t> de </a:t>
            </a:r>
            <a:r>
              <a:rPr lang="en-US" dirty="0" err="1">
                <a:ea typeface="Times New Roman" panose="02020603050405020304" pitchFamily="18" charset="0"/>
              </a:rPr>
              <a:t>conteúdo</a:t>
            </a:r>
            <a:r>
              <a:rPr lang="en-US" dirty="0">
                <a:ea typeface="Times New Roman" panose="02020603050405020304" pitchFamily="18" charset="0"/>
              </a:rPr>
              <a:t> </a:t>
            </a:r>
            <a:r>
              <a:rPr lang="en-US" dirty="0" err="1">
                <a:ea typeface="Times New Roman" panose="02020603050405020304" pitchFamily="18" charset="0"/>
              </a:rPr>
              <a:t>gerado</a:t>
            </a:r>
            <a:r>
              <a:rPr lang="en-US" dirty="0">
                <a:ea typeface="Times New Roman" panose="02020603050405020304" pitchFamily="18" charset="0"/>
              </a:rPr>
              <a:t> </a:t>
            </a:r>
            <a:r>
              <a:rPr lang="en-US" dirty="0" err="1">
                <a:ea typeface="Times New Roman" panose="02020603050405020304" pitchFamily="18" charset="0"/>
              </a:rPr>
              <a:t>pelo</a:t>
            </a:r>
            <a:r>
              <a:rPr lang="en-US" dirty="0">
                <a:ea typeface="Times New Roman" panose="02020603050405020304" pitchFamily="18" charset="0"/>
              </a:rPr>
              <a:t> </a:t>
            </a:r>
            <a:r>
              <a:rPr lang="en-US" dirty="0" err="1">
                <a:ea typeface="Times New Roman" panose="02020603050405020304" pitchFamily="18" charset="0"/>
              </a:rPr>
              <a:t>usuário</a:t>
            </a:r>
            <a:r>
              <a:rPr lang="en-US" dirty="0">
                <a:ea typeface="Times New Roman" panose="02020603050405020304" pitchFamily="18" charset="0"/>
              </a:rPr>
              <a:t>. A </a:t>
            </a:r>
            <a:r>
              <a:rPr lang="en-US" dirty="0" err="1">
                <a:ea typeface="Times New Roman" panose="02020603050405020304" pitchFamily="18" charset="0"/>
              </a:rPr>
              <a:t>partir</a:t>
            </a:r>
            <a:r>
              <a:rPr lang="en-US" dirty="0">
                <a:ea typeface="Times New Roman" panose="02020603050405020304" pitchFamily="18" charset="0"/>
              </a:rPr>
              <a:t> de </a:t>
            </a:r>
            <a:r>
              <a:rPr lang="en-US" dirty="0" err="1">
                <a:ea typeface="Times New Roman" panose="02020603050405020304" pitchFamily="18" charset="0"/>
              </a:rPr>
              <a:t>então</a:t>
            </a:r>
            <a:r>
              <a:rPr lang="en-US" dirty="0">
                <a:ea typeface="Times New Roman" panose="02020603050405020304" pitchFamily="18" charset="0"/>
              </a:rPr>
              <a:t>, </a:t>
            </a:r>
            <a:r>
              <a:rPr lang="en-US" dirty="0" err="1">
                <a:ea typeface="Times New Roman" panose="02020603050405020304" pitchFamily="18" charset="0"/>
              </a:rPr>
              <a:t>todos</a:t>
            </a:r>
            <a:r>
              <a:rPr lang="en-US" dirty="0">
                <a:ea typeface="Times New Roman" panose="02020603050405020304" pitchFamily="18" charset="0"/>
              </a:rPr>
              <a:t> com </a:t>
            </a:r>
            <a:r>
              <a:rPr lang="en-US" dirty="0" err="1">
                <a:ea typeface="Times New Roman" panose="02020603050405020304" pitchFamily="18" charset="0"/>
              </a:rPr>
              <a:t>conexão</a:t>
            </a:r>
            <a:r>
              <a:rPr lang="en-US" dirty="0">
                <a:ea typeface="Times New Roman" panose="02020603050405020304" pitchFamily="18" charset="0"/>
              </a:rPr>
              <a:t> </a:t>
            </a:r>
            <a:r>
              <a:rPr lang="en-US" dirty="0" err="1">
                <a:ea typeface="Times New Roman" panose="02020603050405020304" pitchFamily="18" charset="0"/>
              </a:rPr>
              <a:t>à</a:t>
            </a:r>
            <a:r>
              <a:rPr lang="en-US" dirty="0">
                <a:ea typeface="Times New Roman" panose="02020603050405020304" pitchFamily="18" charset="0"/>
              </a:rPr>
              <a:t> Internet </a:t>
            </a:r>
            <a:r>
              <a:rPr lang="en-US" dirty="0" err="1">
                <a:ea typeface="Times New Roman" panose="02020603050405020304" pitchFamily="18" charset="0"/>
              </a:rPr>
              <a:t>poderiam</a:t>
            </a:r>
            <a:r>
              <a:rPr lang="en-US" dirty="0">
                <a:ea typeface="Times New Roman" panose="02020603050405020304" pitchFamily="18" charset="0"/>
              </a:rPr>
              <a:t> </a:t>
            </a:r>
            <a:r>
              <a:rPr lang="en-US" dirty="0" err="1">
                <a:ea typeface="Times New Roman" panose="02020603050405020304" pitchFamily="18" charset="0"/>
              </a:rPr>
              <a:t>publicar</a:t>
            </a:r>
            <a:r>
              <a:rPr lang="en-US" dirty="0">
                <a:ea typeface="Times New Roman" panose="02020603050405020304" pitchFamily="18" charset="0"/>
              </a:rPr>
              <a:t> </a:t>
            </a:r>
            <a:r>
              <a:rPr lang="en-US" dirty="0" err="1">
                <a:ea typeface="Times New Roman" panose="02020603050405020304" pitchFamily="18" charset="0"/>
              </a:rPr>
              <a:t>ativamente</a:t>
            </a:r>
            <a:r>
              <a:rPr lang="en-US" dirty="0">
                <a:ea typeface="Times New Roman" panose="02020603050405020304" pitchFamily="18" charset="0"/>
              </a:rPr>
              <a:t> o </a:t>
            </a:r>
            <a:r>
              <a:rPr lang="en-US" dirty="0" err="1">
                <a:ea typeface="Times New Roman" panose="02020603050405020304" pitchFamily="18" charset="0"/>
              </a:rPr>
              <a:t>próprio</a:t>
            </a:r>
            <a:r>
              <a:rPr lang="en-US" dirty="0">
                <a:ea typeface="Times New Roman" panose="02020603050405020304" pitchFamily="18" charset="0"/>
              </a:rPr>
              <a:t> </a:t>
            </a:r>
            <a:r>
              <a:rPr lang="en-US" dirty="0" err="1">
                <a:ea typeface="Times New Roman" panose="02020603050405020304" pitchFamily="18" charset="0"/>
              </a:rPr>
              <a:t>conteúdo</a:t>
            </a:r>
            <a:r>
              <a:rPr lang="en-US" dirty="0">
                <a:ea typeface="Times New Roman" panose="02020603050405020304" pitchFamily="18" charset="0"/>
              </a:rPr>
              <a:t> da web. A internet </a:t>
            </a:r>
            <a:r>
              <a:rPr lang="en-US" dirty="0" err="1">
                <a:ea typeface="Times New Roman" panose="02020603050405020304" pitchFamily="18" charset="0"/>
              </a:rPr>
              <a:t>democratizou</a:t>
            </a:r>
            <a:r>
              <a:rPr lang="en-US" dirty="0">
                <a:ea typeface="Times New Roman" panose="02020603050405020304" pitchFamily="18" charset="0"/>
              </a:rPr>
              <a:t>-se com a web 2.0. A Web 2.0 </a:t>
            </a:r>
            <a:r>
              <a:rPr lang="en-US" dirty="0" err="1">
                <a:ea typeface="Times New Roman" panose="02020603050405020304" pitchFamily="18" charset="0"/>
              </a:rPr>
              <a:t>permitiu</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usuários</a:t>
            </a:r>
            <a:r>
              <a:rPr lang="en-US" dirty="0">
                <a:ea typeface="Times New Roman" panose="02020603050405020304" pitchFamily="18" charset="0"/>
              </a:rPr>
              <a:t> </a:t>
            </a:r>
            <a:r>
              <a:rPr lang="en-US" dirty="0" err="1">
                <a:ea typeface="Times New Roman" panose="02020603050405020304" pitchFamily="18" charset="0"/>
              </a:rPr>
              <a:t>formassem</a:t>
            </a:r>
            <a:r>
              <a:rPr lang="en-US" dirty="0">
                <a:ea typeface="Times New Roman" panose="02020603050405020304" pitchFamily="18" charset="0"/>
              </a:rPr>
              <a:t> </a:t>
            </a:r>
            <a:r>
              <a:rPr lang="en-US" dirty="0" err="1">
                <a:ea typeface="Times New Roman" panose="02020603050405020304" pitchFamily="18" charset="0"/>
              </a:rPr>
              <a:t>comunidades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torno</a:t>
            </a:r>
            <a:r>
              <a:rPr lang="en-US" dirty="0">
                <a:ea typeface="Times New Roman" panose="02020603050405020304" pitchFamily="18" charset="0"/>
              </a:rPr>
              <a:t> de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ideia</a:t>
            </a:r>
            <a:r>
              <a:rPr lang="en-US" dirty="0">
                <a:ea typeface="Times New Roman" panose="02020603050405020304" pitchFamily="18" charset="0"/>
              </a:rPr>
              <a:t> central e </a:t>
            </a:r>
            <a:r>
              <a:rPr lang="en-US" dirty="0" err="1">
                <a:ea typeface="Times New Roman" panose="02020603050405020304" pitchFamily="18" charset="0"/>
              </a:rPr>
              <a:t>depois</a:t>
            </a:r>
            <a:r>
              <a:rPr lang="en-US" dirty="0">
                <a:ea typeface="Times New Roman" panose="02020603050405020304" pitchFamily="18" charset="0"/>
              </a:rPr>
              <a:t> se </a:t>
            </a:r>
            <a:r>
              <a:rPr lang="en-US" dirty="0" err="1">
                <a:ea typeface="Times New Roman" panose="02020603050405020304" pitchFamily="18" charset="0"/>
              </a:rPr>
              <a:t>mobilizassem</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causa</a:t>
            </a:r>
            <a:r>
              <a:rPr lang="en-US" dirty="0">
                <a:ea typeface="Times New Roman" panose="02020603050405020304" pitchFamily="18" charset="0"/>
              </a:rPr>
              <a:t> </a:t>
            </a:r>
            <a:r>
              <a:rPr lang="en-US" dirty="0" err="1">
                <a:ea typeface="Times New Roman" panose="02020603050405020304" pitchFamily="18" charset="0"/>
              </a:rPr>
              <a:t>comum</a:t>
            </a:r>
            <a:r>
              <a:rPr lang="en-US" dirty="0">
                <a:ea typeface="Times New Roman" panose="02020603050405020304" pitchFamily="18" charset="0"/>
              </a:rPr>
              <a:t>.</a:t>
            </a:r>
          </a:p>
          <a:p>
            <a:endParaRPr lang="en-US" dirty="0">
              <a:effectLst/>
              <a:ea typeface="Times New Roman" panose="02020603050405020304" pitchFamily="18" charset="0"/>
            </a:endParaRPr>
          </a:p>
          <a:p>
            <a:r>
              <a:rPr lang="en-US" dirty="0">
                <a:ea typeface="Times New Roman" panose="02020603050405020304" pitchFamily="18" charset="0"/>
              </a:rPr>
              <a:t>O </a:t>
            </a:r>
            <a:r>
              <a:rPr lang="en-US" dirty="0" err="1">
                <a:ea typeface="Times New Roman" panose="02020603050405020304" pitchFamily="18" charset="0"/>
              </a:rPr>
              <a:t>movimento</a:t>
            </a:r>
            <a:r>
              <a:rPr lang="en-US" dirty="0">
                <a:ea typeface="Times New Roman" panose="02020603050405020304" pitchFamily="18" charset="0"/>
              </a:rPr>
              <a:t> da Primavera </a:t>
            </a:r>
            <a:r>
              <a:rPr lang="en-US" dirty="0" err="1">
                <a:ea typeface="Times New Roman" panose="02020603050405020304" pitchFamily="18" charset="0"/>
              </a:rPr>
              <a:t>Árabe</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um </a:t>
            </a:r>
            <a:r>
              <a:rPr lang="en-US" dirty="0" err="1">
                <a:ea typeface="Times New Roman" panose="02020603050405020304" pitchFamily="18" charset="0"/>
              </a:rPr>
              <a:t>bom</a:t>
            </a:r>
            <a:r>
              <a:rPr lang="en-US" dirty="0">
                <a:ea typeface="Times New Roman" panose="02020603050405020304" pitchFamily="18" charset="0"/>
              </a:rPr>
              <a:t> </a:t>
            </a:r>
            <a:r>
              <a:rPr lang="en-US" dirty="0" err="1">
                <a:ea typeface="Times New Roman" panose="02020603050405020304" pitchFamily="18" charset="0"/>
              </a:rPr>
              <a:t>exemplo</a:t>
            </a:r>
            <a:r>
              <a:rPr lang="en-US" dirty="0">
                <a:ea typeface="Times New Roman" panose="02020603050405020304" pitchFamily="18" charset="0"/>
              </a:rPr>
              <a:t> </a:t>
            </a:r>
            <a:r>
              <a:rPr lang="en-US" dirty="0" err="1">
                <a:ea typeface="Times New Roman" panose="02020603050405020304" pitchFamily="18" charset="0"/>
              </a:rPr>
              <a:t>desse</a:t>
            </a:r>
            <a:r>
              <a:rPr lang="en-US" dirty="0">
                <a:ea typeface="Times New Roman" panose="02020603050405020304" pitchFamily="18" charset="0"/>
              </a:rPr>
              <a:t> </a:t>
            </a:r>
            <a:r>
              <a:rPr lang="en-US" dirty="0" err="1">
                <a:ea typeface="Times New Roman" panose="02020603050405020304" pitchFamily="18" charset="0"/>
              </a:rPr>
              <a:t>cenário</a:t>
            </a:r>
            <a:r>
              <a:rPr lang="en-US" dirty="0">
                <a:ea typeface="Times New Roman" panose="02020603050405020304" pitchFamily="18" charset="0"/>
              </a:rPr>
              <a:t>. As </a:t>
            </a:r>
            <a:r>
              <a:rPr lang="en-US" dirty="0" err="1">
                <a:ea typeface="Times New Roman" panose="02020603050405020304" pitchFamily="18" charset="0"/>
              </a:rPr>
              <a:t>mídias</a:t>
            </a:r>
            <a:r>
              <a:rPr lang="en-US" dirty="0">
                <a:ea typeface="Times New Roman" panose="02020603050405020304" pitchFamily="18" charset="0"/>
              </a:rPr>
              <a:t> </a:t>
            </a:r>
            <a:r>
              <a:rPr lang="en-US" dirty="0" err="1">
                <a:ea typeface="Times New Roman" panose="02020603050405020304" pitchFamily="18" charset="0"/>
              </a:rPr>
              <a:t>sociais</a:t>
            </a:r>
            <a:r>
              <a:rPr lang="en-US" dirty="0">
                <a:ea typeface="Times New Roman" panose="02020603050405020304" pitchFamily="18" charset="0"/>
              </a:rPr>
              <a:t> </a:t>
            </a:r>
            <a:r>
              <a:rPr lang="en-US" dirty="0" err="1">
                <a:ea typeface="Times New Roman" panose="02020603050405020304" pitchFamily="18" charset="0"/>
              </a:rPr>
              <a:t>desempenharam</a:t>
            </a:r>
            <a:r>
              <a:rPr lang="en-US" dirty="0">
                <a:ea typeface="Times New Roman" panose="02020603050405020304" pitchFamily="18" charset="0"/>
              </a:rPr>
              <a:t> um </a:t>
            </a:r>
            <a:r>
              <a:rPr lang="en-US" dirty="0" err="1">
                <a:ea typeface="Times New Roman" panose="02020603050405020304" pitchFamily="18" charset="0"/>
              </a:rPr>
              <a:t>papel</a:t>
            </a:r>
            <a:r>
              <a:rPr lang="en-US" dirty="0">
                <a:ea typeface="Times New Roman" panose="02020603050405020304" pitchFamily="18" charset="0"/>
              </a:rPr>
              <a:t> </a:t>
            </a:r>
            <a:r>
              <a:rPr lang="en-US" dirty="0" err="1">
                <a:ea typeface="Times New Roman" panose="02020603050405020304" pitchFamily="18" charset="0"/>
              </a:rPr>
              <a:t>significativo</a:t>
            </a:r>
            <a:r>
              <a:rPr lang="en-US" dirty="0">
                <a:ea typeface="Times New Roman" panose="02020603050405020304" pitchFamily="18" charset="0"/>
              </a:rPr>
              <a:t> </a:t>
            </a:r>
            <a:r>
              <a:rPr lang="en-US" dirty="0" err="1">
                <a:ea typeface="Times New Roman" panose="02020603050405020304" pitchFamily="18" charset="0"/>
              </a:rPr>
              <a:t>ao</a:t>
            </a:r>
            <a:r>
              <a:rPr lang="en-US" dirty="0">
                <a:ea typeface="Times New Roman" panose="02020603050405020304" pitchFamily="18" charset="0"/>
              </a:rPr>
              <a:t> </a:t>
            </a:r>
            <a:r>
              <a:rPr lang="en-US" dirty="0" err="1">
                <a:ea typeface="Times New Roman" panose="02020603050405020304" pitchFamily="18" charset="0"/>
              </a:rPr>
              <a:t>facilitar</a:t>
            </a:r>
            <a:r>
              <a:rPr lang="en-US" dirty="0">
                <a:ea typeface="Times New Roman" panose="02020603050405020304" pitchFamily="18" charset="0"/>
              </a:rPr>
              <a:t> a </a:t>
            </a:r>
            <a:r>
              <a:rPr lang="en-US" dirty="0" err="1">
                <a:ea typeface="Times New Roman" panose="02020603050405020304" pitchFamily="18" charset="0"/>
              </a:rPr>
              <a:t>comunicação</a:t>
            </a:r>
            <a:r>
              <a:rPr lang="en-US" dirty="0">
                <a:ea typeface="Times New Roman" panose="02020603050405020304" pitchFamily="18" charset="0"/>
              </a:rPr>
              <a:t> entre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participantes</a:t>
            </a:r>
            <a:r>
              <a:rPr lang="en-US" dirty="0">
                <a:ea typeface="Times New Roman" panose="02020603050405020304" pitchFamily="18" charset="0"/>
              </a:rPr>
              <a:t> </a:t>
            </a:r>
            <a:r>
              <a:rPr lang="en-US" dirty="0" err="1">
                <a:ea typeface="Times New Roman" panose="02020603050405020304" pitchFamily="18" charset="0"/>
              </a:rPr>
              <a:t>desse</a:t>
            </a:r>
            <a:r>
              <a:rPr lang="en-US" dirty="0">
                <a:ea typeface="Times New Roman" panose="02020603050405020304" pitchFamily="18" charset="0"/>
              </a:rPr>
              <a:t> </a:t>
            </a:r>
            <a:r>
              <a:rPr lang="en-US" dirty="0" err="1">
                <a:ea typeface="Times New Roman" panose="02020603050405020304" pitchFamily="18" charset="0"/>
              </a:rPr>
              <a:t>movimento</a:t>
            </a:r>
            <a:r>
              <a:rPr lang="en-US" dirty="0">
                <a:ea typeface="Times New Roman" panose="02020603050405020304" pitchFamily="18" charset="0"/>
              </a:rPr>
              <a:t> e </a:t>
            </a:r>
            <a:r>
              <a:rPr lang="en-US" dirty="0" err="1">
                <a:ea typeface="Times New Roman" panose="02020603050405020304" pitchFamily="18" charset="0"/>
              </a:rPr>
              <a:t>permitiram</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eles</a:t>
            </a:r>
            <a:r>
              <a:rPr lang="en-US" dirty="0">
                <a:ea typeface="Times New Roman" panose="02020603050405020304" pitchFamily="18" charset="0"/>
              </a:rPr>
              <a:t> </a:t>
            </a:r>
            <a:r>
              <a:rPr lang="en-US" dirty="0" err="1">
                <a:ea typeface="Times New Roman" panose="02020603050405020304" pitchFamily="18" charset="0"/>
              </a:rPr>
              <a:t>formassem</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grande</a:t>
            </a:r>
            <a:r>
              <a:rPr lang="en-US" dirty="0">
                <a:ea typeface="Times New Roman" panose="02020603050405020304" pitchFamily="18" charset="0"/>
              </a:rPr>
              <a:t> </a:t>
            </a:r>
            <a:r>
              <a:rPr lang="en-US" dirty="0" err="1">
                <a:ea typeface="Times New Roman" panose="02020603050405020304" pitchFamily="18" charset="0"/>
              </a:rPr>
              <a:t>comunidade</a:t>
            </a:r>
            <a:r>
              <a:rPr lang="en-US" dirty="0">
                <a:ea typeface="Times New Roman" panose="02020603050405020304" pitchFamily="18" charset="0"/>
              </a:rPr>
              <a:t>. </a:t>
            </a:r>
            <a:r>
              <a:rPr lang="en-US" dirty="0" err="1">
                <a:ea typeface="Times New Roman" panose="02020603050405020304" pitchFamily="18" charset="0"/>
              </a:rPr>
              <a:t>Indivíduos</a:t>
            </a:r>
            <a:r>
              <a:rPr lang="en-US" dirty="0">
                <a:ea typeface="Times New Roman" panose="02020603050405020304" pitchFamily="18" charset="0"/>
              </a:rPr>
              <a:t> </a:t>
            </a:r>
            <a:r>
              <a:rPr lang="en-US" dirty="0" err="1">
                <a:ea typeface="Times New Roman" panose="02020603050405020304" pitchFamily="18" charset="0"/>
              </a:rPr>
              <a:t>criaram</a:t>
            </a:r>
            <a:r>
              <a:rPr lang="en-US" dirty="0">
                <a:ea typeface="Times New Roman" panose="02020603050405020304" pitchFamily="18" charset="0"/>
              </a:rPr>
              <a:t> </a:t>
            </a:r>
            <a:r>
              <a:rPr lang="en-US" dirty="0" err="1">
                <a:ea typeface="Times New Roman" panose="02020603050405020304" pitchFamily="18" charset="0"/>
              </a:rPr>
              <a:t>algo</a:t>
            </a:r>
            <a:r>
              <a:rPr lang="en-US" dirty="0">
                <a:ea typeface="Times New Roman" panose="02020603050405020304" pitchFamily="18" charset="0"/>
              </a:rPr>
              <a:t> </a:t>
            </a:r>
            <a:r>
              <a:rPr lang="en-US" dirty="0" err="1">
                <a:ea typeface="Times New Roman" panose="02020603050405020304" pitchFamily="18" charset="0"/>
              </a:rPr>
              <a:t>grande</a:t>
            </a:r>
            <a:r>
              <a:rPr lang="en-US" dirty="0">
                <a:ea typeface="Times New Roman" panose="02020603050405020304" pitchFamily="18" charset="0"/>
              </a:rPr>
              <a:t> o </a:t>
            </a:r>
            <a:r>
              <a:rPr lang="en-US" dirty="0" err="1">
                <a:ea typeface="Times New Roman" panose="02020603050405020304" pitchFamily="18" charset="0"/>
              </a:rPr>
              <a:t>suficiente</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desafiar</a:t>
            </a:r>
            <a:r>
              <a:rPr lang="en-US" dirty="0">
                <a:ea typeface="Times New Roman" panose="02020603050405020304" pitchFamily="18" charset="0"/>
              </a:rPr>
              <a:t> </a:t>
            </a:r>
            <a:r>
              <a:rPr lang="en-US" dirty="0" err="1">
                <a:ea typeface="Times New Roman" panose="02020603050405020304" pitchFamily="18" charset="0"/>
              </a:rPr>
              <a:t>grandes</a:t>
            </a:r>
            <a:r>
              <a:rPr lang="en-US" dirty="0">
                <a:ea typeface="Times New Roman" panose="02020603050405020304" pitchFamily="18" charset="0"/>
              </a:rPr>
              <a:t> </a:t>
            </a:r>
            <a:r>
              <a:rPr lang="en-US" dirty="0" err="1">
                <a:ea typeface="Times New Roman" panose="02020603050405020304" pitchFamily="18" charset="0"/>
              </a:rPr>
              <a:t>estruturas</a:t>
            </a:r>
            <a:r>
              <a:rPr lang="en-US" dirty="0">
                <a:ea typeface="Times New Roman" panose="02020603050405020304" pitchFamily="18" charset="0"/>
              </a:rPr>
              <a:t> de </a:t>
            </a:r>
            <a:r>
              <a:rPr lang="en-US" dirty="0" err="1">
                <a:ea typeface="Times New Roman" panose="02020603050405020304" pitchFamily="18" charset="0"/>
              </a:rPr>
              <a:t>poder</a:t>
            </a:r>
            <a:r>
              <a:rPr lang="en-US" dirty="0">
                <a:ea typeface="Times New Roman" panose="02020603050405020304" pitchFamily="18" charset="0"/>
              </a:rPr>
              <a:t> com a web 2.0 </a:t>
            </a:r>
            <a:r>
              <a:rPr lang="en-US" dirty="0" err="1">
                <a:ea typeface="Times New Roman" panose="02020603050405020304" pitchFamily="18" charset="0"/>
              </a:rPr>
              <a:t>como</a:t>
            </a:r>
            <a:r>
              <a:rPr lang="en-US" dirty="0">
                <a:ea typeface="Times New Roman" panose="02020603050405020304" pitchFamily="18" charset="0"/>
              </a:rPr>
              <a:t> </a:t>
            </a:r>
            <a:r>
              <a:rPr lang="en-US" dirty="0" err="1">
                <a:ea typeface="Times New Roman" panose="02020603050405020304" pitchFamily="18" charset="0"/>
              </a:rPr>
              <a:t>ferramenta</a:t>
            </a:r>
            <a:r>
              <a:rPr lang="en-US" dirty="0">
                <a:ea typeface="Times New Roman" panose="02020603050405020304" pitchFamily="18" charset="0"/>
              </a:rPr>
              <a:t>.</a:t>
            </a:r>
            <a:endParaRPr lang="en-US" dirty="0">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134</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a:effectLst/>
                <a:latin typeface="Calibri" panose="020F0502020204030204" pitchFamily="34" charset="0"/>
                <a:ea typeface="Times New Roman" panose="02020603050405020304" pitchFamily="18" charset="0"/>
              </a:rPr>
              <a:t>2.3 </a:t>
            </a:r>
            <a:r>
              <a:rPr lang="en-US" sz="1800" b="0"/>
              <a:t>Web3</a:t>
            </a:r>
            <a:r>
              <a:rPr lang="x-none" sz="1800" b="0"/>
              <a:t> </a:t>
            </a: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6283038"/>
            <a:ext cx="6051578" cy="3979614"/>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ea typeface="Times New Roman" panose="02020603050405020304" pitchFamily="18" charset="0"/>
              </a:rPr>
              <a:t>Problemas</a:t>
            </a:r>
            <a:r>
              <a:rPr lang="en-US" b="1" dirty="0">
                <a:solidFill>
                  <a:srgbClr val="F79037"/>
                </a:solidFill>
                <a:ea typeface="Times New Roman" panose="02020603050405020304" pitchFamily="18" charset="0"/>
              </a:rPr>
              <a:t> com Web 2.0</a:t>
            </a:r>
          </a:p>
          <a:p>
            <a:r>
              <a:rPr lang="en-US" dirty="0">
                <a:solidFill>
                  <a:srgbClr val="000000"/>
                </a:solidFill>
                <a:ea typeface="Times New Roman" panose="02020603050405020304" pitchFamily="18" charset="0"/>
              </a:rPr>
              <a:t>A </a:t>
            </a:r>
            <a:r>
              <a:rPr lang="en-US" dirty="0" err="1">
                <a:solidFill>
                  <a:srgbClr val="000000"/>
                </a:solidFill>
                <a:ea typeface="Times New Roman" panose="02020603050405020304" pitchFamily="18" charset="0"/>
              </a:rPr>
              <a:t>estrutura</a:t>
            </a:r>
            <a:r>
              <a:rPr lang="en-US" dirty="0">
                <a:solidFill>
                  <a:srgbClr val="000000"/>
                </a:solidFill>
                <a:ea typeface="Times New Roman" panose="02020603050405020304" pitchFamily="18" charset="0"/>
              </a:rPr>
              <a:t> da web 2.0 </a:t>
            </a:r>
            <a:r>
              <a:rPr lang="en-US" dirty="0" err="1">
                <a:solidFill>
                  <a:srgbClr val="000000"/>
                </a:solidFill>
                <a:ea typeface="Times New Roman" panose="02020603050405020304" pitchFamily="18" charset="0"/>
              </a:rPr>
              <a:t>é</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inerentemente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centralizada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fornecedores</a:t>
            </a:r>
            <a:r>
              <a:rPr lang="en-US" dirty="0">
                <a:solidFill>
                  <a:srgbClr val="000000"/>
                </a:solidFill>
                <a:ea typeface="Times New Roman" panose="02020603050405020304" pitchFamily="18" charset="0"/>
              </a:rPr>
              <a:t> de hardware e software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muitas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vezes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detêm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monopólios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ou</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têm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alguns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concorrentes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pé</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igualdade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usuários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só</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podem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escolher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quais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aplicativos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usar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mídia</a:t>
            </a:r>
            <a:r>
              <a:rPr lang="en-US" dirty="0">
                <a:solidFill>
                  <a:srgbClr val="000000"/>
                </a:solidFill>
                <a:ea typeface="Times New Roman" panose="02020603050405020304" pitchFamily="18" charset="0"/>
              </a:rPr>
              <a:t> social, </a:t>
            </a:r>
            <a:r>
              <a:rPr lang="en-US" dirty="0" err="1">
                <a:solidFill>
                  <a:srgbClr val="000000"/>
                </a:solidFill>
                <a:ea typeface="Times New Roman" panose="02020603050405020304" pitchFamily="18" charset="0"/>
              </a:rPr>
              <a:t>serviços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bancários</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namoro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dentro</a:t>
            </a:r>
            <a:r>
              <a:rPr lang="en-US" dirty="0">
                <a:solidFill>
                  <a:srgbClr val="000000"/>
                </a:solidFill>
                <a:ea typeface="Times New Roman" panose="02020603050405020304" pitchFamily="18" charset="0"/>
              </a:rPr>
              <a:t> de um </a:t>
            </a:r>
            <a:r>
              <a:rPr lang="en-US" dirty="0" err="1">
                <a:solidFill>
                  <a:srgbClr val="000000"/>
                </a:solidFill>
                <a:ea typeface="Times New Roman" panose="02020603050405020304" pitchFamily="18" charset="0"/>
              </a:rPr>
              <a:t>quadro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estreito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Esses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aplicativos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sua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vez</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dependem</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alguns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servidores</a:t>
            </a:r>
            <a:r>
              <a:rPr lang="en-US" dirty="0">
                <a:solidFill>
                  <a:srgbClr val="000000"/>
                </a:solidFill>
                <a:ea typeface="Times New Roman" panose="02020603050405020304" pitchFamily="18" charset="0"/>
              </a:rPr>
              <a:t> da Internet, </a:t>
            </a:r>
            <a:r>
              <a:rPr lang="en-US" dirty="0" err="1">
                <a:solidFill>
                  <a:srgbClr val="000000"/>
                </a:solidFill>
                <a:ea typeface="Times New Roman" panose="02020603050405020304" pitchFamily="18" charset="0"/>
              </a:rPr>
              <a:t>causando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outra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camada</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centralização</a:t>
            </a:r>
            <a:r>
              <a:rPr lang="en-US" dirty="0">
                <a:solidFill>
                  <a:srgbClr val="000000"/>
                </a:solidFill>
                <a:ea typeface="Times New Roman" panose="02020603050405020304" pitchFamily="18" charset="0"/>
              </a:rPr>
              <a:t>.</a:t>
            </a:r>
          </a:p>
          <a:p>
            <a:r>
              <a:rPr lang="en-US" dirty="0">
                <a:solidFill>
                  <a:srgbClr val="000000"/>
                </a:solidFill>
                <a:effectLst/>
                <a:latin typeface="Calibri" panose="020F0502020204030204" pitchFamily="34" charset="0"/>
                <a:ea typeface="Times New Roman" panose="02020603050405020304" pitchFamily="18" charset="0"/>
              </a:rPr>
              <a:t> </a:t>
            </a:r>
          </a:p>
          <a:p>
            <a:r>
              <a:rPr lang="en-US" b="1" dirty="0" err="1">
                <a:solidFill>
                  <a:srgbClr val="F79037"/>
                </a:solidFill>
                <a:ea typeface="Times New Roman" panose="02020603050405020304" pitchFamily="18" charset="0"/>
              </a:rPr>
              <a:t>Centralização</a:t>
            </a:r>
            <a:r>
              <a:rPr lang="en-US" b="1" dirty="0">
                <a:solidFill>
                  <a:srgbClr val="F79037"/>
                </a:solidFill>
                <a:ea typeface="Times New Roman" panose="02020603050405020304" pitchFamily="18" charset="0"/>
              </a:rPr>
              <a:t> e </a:t>
            </a:r>
            <a:r>
              <a:rPr lang="en-US" b="1" dirty="0" err="1">
                <a:solidFill>
                  <a:srgbClr val="F79037"/>
                </a:solidFill>
                <a:ea typeface="Times New Roman" panose="02020603050405020304" pitchFamily="18" charset="0"/>
              </a:rPr>
              <a:t>monopólios</a:t>
            </a:r>
            <a:endParaRPr lang="en-US" b="1" dirty="0">
              <a:solidFill>
                <a:srgbClr val="F79037"/>
              </a:solidFill>
              <a:ea typeface="Times New Roman" panose="02020603050405020304" pitchFamily="18" charset="0"/>
            </a:endParaRPr>
          </a:p>
          <a:p>
            <a:r>
              <a:rPr lang="en-US" dirty="0" err="1">
                <a:solidFill>
                  <a:srgbClr val="000000"/>
                </a:solidFill>
                <a:ea typeface="Times New Roman" panose="02020603050405020304" pitchFamily="18" charset="0"/>
              </a:rPr>
              <a:t>Podemos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imaginar</a:t>
            </a:r>
            <a:r>
              <a:rPr lang="en-US" dirty="0">
                <a:solidFill>
                  <a:srgbClr val="000000"/>
                </a:solidFill>
                <a:ea typeface="Times New Roman" panose="02020603050405020304" pitchFamily="18" charset="0"/>
              </a:rPr>
              <a:t> a internet </a:t>
            </a:r>
            <a:r>
              <a:rPr lang="en-US" dirty="0" err="1">
                <a:solidFill>
                  <a:srgbClr val="000000"/>
                </a:solidFill>
                <a:ea typeface="Times New Roman" panose="02020603050405020304" pitchFamily="18" charset="0"/>
              </a:rPr>
              <a:t>como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alguns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sóis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enormes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servidores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têm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milhares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planetas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menores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orbitando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seu</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redor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nossos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aplicativos</a:t>
            </a:r>
            <a:r>
              <a:rPr lang="en-US" dirty="0">
                <a:solidFill>
                  <a:srgbClr val="000000"/>
                </a:solidFill>
                <a:ea typeface="Times New Roman" panose="02020603050405020304" pitchFamily="18" charset="0"/>
              </a:rPr>
              <a:t> do </a:t>
            </a:r>
            <a:r>
              <a:rPr lang="en-US" dirty="0" err="1">
                <a:solidFill>
                  <a:srgbClr val="000000"/>
                </a:solidFill>
                <a:ea typeface="Times New Roman" panose="02020603050405020304" pitchFamily="18" charset="0"/>
              </a:rPr>
              <a:t>dia</a:t>
            </a:r>
            <a:r>
              <a:rPr lang="en-US" dirty="0">
                <a:solidFill>
                  <a:srgbClr val="000000"/>
                </a:solidFill>
                <a:ea typeface="Times New Roman" panose="02020603050405020304" pitchFamily="18" charset="0"/>
              </a:rPr>
              <a:t>-a-</a:t>
            </a:r>
            <a:r>
              <a:rPr lang="en-US" dirty="0" err="1">
                <a:solidFill>
                  <a:srgbClr val="000000"/>
                </a:solidFill>
                <a:ea typeface="Times New Roman" panose="02020603050405020304" pitchFamily="18" charset="0"/>
              </a:rPr>
              <a:t>dia</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autoridade</a:t>
            </a:r>
            <a:r>
              <a:rPr lang="en-US" dirty="0">
                <a:solidFill>
                  <a:srgbClr val="000000"/>
                </a:solidFill>
                <a:ea typeface="Times New Roman" panose="02020603050405020304" pitchFamily="18" charset="0"/>
              </a:rPr>
              <a:t> total </a:t>
            </a:r>
            <a:r>
              <a:rPr lang="en-US" dirty="0" err="1">
                <a:solidFill>
                  <a:srgbClr val="000000"/>
                </a:solidFill>
                <a:ea typeface="Times New Roman" panose="02020603050405020304" pitchFamily="18" charset="0"/>
              </a:rPr>
              <a:t>ou</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controlo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sobre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aplicativos</a:t>
            </a:r>
            <a:r>
              <a:rPr lang="en-US" dirty="0">
                <a:solidFill>
                  <a:srgbClr val="000000"/>
                </a:solidFill>
                <a:ea typeface="Times New Roman" panose="02020603050405020304" pitchFamily="18" charset="0"/>
              </a:rPr>
              <a:t> e dados </a:t>
            </a:r>
            <a:r>
              <a:rPr lang="en-US" dirty="0" err="1">
                <a:solidFill>
                  <a:srgbClr val="000000"/>
                </a:solidFill>
                <a:ea typeface="Times New Roman" panose="02020603050405020304" pitchFamily="18" charset="0"/>
              </a:rPr>
              <a:t>é</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centralizada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num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ponto</a:t>
            </a:r>
            <a:r>
              <a:rPr lang="en-US" dirty="0">
                <a:solidFill>
                  <a:srgbClr val="000000"/>
                </a:solidFill>
                <a:ea typeface="Times New Roman" panose="02020603050405020304" pitchFamily="18" charset="0"/>
              </a:rPr>
              <a:t> (o </a:t>
            </a:r>
            <a:r>
              <a:rPr lang="en-US" dirty="0" err="1">
                <a:solidFill>
                  <a:srgbClr val="000000"/>
                </a:solidFill>
                <a:ea typeface="Times New Roman" panose="02020603050405020304" pitchFamily="18" charset="0"/>
              </a:rPr>
              <a:t>servidor</a:t>
            </a:r>
            <a:r>
              <a:rPr lang="en-US" dirty="0">
                <a:solidFill>
                  <a:srgbClr val="000000"/>
                </a:solidFill>
                <a:ea typeface="Times New Roman" panose="02020603050405020304" pitchFamily="18" charset="0"/>
              </a:rPr>
              <a:t>). O </a:t>
            </a:r>
            <a:r>
              <a:rPr lang="en-US" dirty="0" err="1">
                <a:solidFill>
                  <a:srgbClr val="000000"/>
                </a:solidFill>
                <a:ea typeface="Times New Roman" panose="02020603050405020304" pitchFamily="18" charset="0"/>
              </a:rPr>
              <a:t>problema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subjacente</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essa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arquitetura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aqui</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é</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falta</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propriedade</a:t>
            </a:r>
            <a:r>
              <a:rPr lang="en-US" dirty="0">
                <a:solidFill>
                  <a:srgbClr val="000000"/>
                </a:solidFill>
                <a:ea typeface="Times New Roman" panose="02020603050405020304" pitchFamily="18" charset="0"/>
              </a:rPr>
              <a:t> dos dados e </a:t>
            </a:r>
            <a:r>
              <a:rPr lang="en-US" dirty="0" err="1">
                <a:solidFill>
                  <a:srgbClr val="000000"/>
                </a:solidFill>
                <a:ea typeface="Times New Roman" panose="02020603050405020304" pitchFamily="18" charset="0"/>
              </a:rPr>
              <a:t>poder</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controlo</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tomada</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decisão</a:t>
            </a:r>
            <a:r>
              <a:rPr lang="en-US" dirty="0">
                <a:solidFill>
                  <a:srgbClr val="000000"/>
                </a:solidFill>
                <a:ea typeface="Times New Roman" panose="02020603050405020304" pitchFamily="18" charset="0"/>
              </a:rPr>
              <a:t>. Toda a </a:t>
            </a:r>
            <a:r>
              <a:rPr lang="en-US" dirty="0" err="1">
                <a:solidFill>
                  <a:srgbClr val="000000"/>
                </a:solidFill>
                <a:ea typeface="Times New Roman" panose="02020603050405020304" pitchFamily="18" charset="0"/>
              </a:rPr>
              <a:t>nossa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experiência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na</a:t>
            </a:r>
            <a:r>
              <a:rPr lang="en-US" dirty="0">
                <a:solidFill>
                  <a:srgbClr val="000000"/>
                </a:solidFill>
                <a:ea typeface="Times New Roman" panose="02020603050405020304" pitchFamily="18" charset="0"/>
              </a:rPr>
              <a:t> Web 2.0 </a:t>
            </a:r>
            <a:r>
              <a:rPr lang="en-US" dirty="0" err="1">
                <a:solidFill>
                  <a:srgbClr val="000000"/>
                </a:solidFill>
                <a:ea typeface="Times New Roman" panose="02020603050405020304" pitchFamily="18" charset="0"/>
              </a:rPr>
              <a:t>depende</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entidades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centrais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concedem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acesso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aplicativos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podem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ser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interrompidos</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qualquer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momento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Fotos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numa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nuvem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acesso</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contas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mídia</a:t>
            </a:r>
            <a:r>
              <a:rPr lang="en-US" dirty="0">
                <a:solidFill>
                  <a:srgbClr val="000000"/>
                </a:solidFill>
                <a:ea typeface="Times New Roman" panose="02020603050405020304" pitchFamily="18" charset="0"/>
              </a:rPr>
              <a:t> social, </a:t>
            </a:r>
            <a:r>
              <a:rPr lang="en-US" dirty="0" err="1">
                <a:solidFill>
                  <a:srgbClr val="000000"/>
                </a:solidFill>
                <a:ea typeface="Times New Roman" panose="02020603050405020304" pitchFamily="18" charset="0"/>
              </a:rPr>
              <a:t>acesso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bancário</a:t>
            </a:r>
            <a:r>
              <a:rPr lang="en-US" dirty="0">
                <a:solidFill>
                  <a:srgbClr val="000000"/>
                </a:solidFill>
                <a:ea typeface="Times New Roman" panose="02020603050405020304" pitchFamily="18" charset="0"/>
              </a:rPr>
              <a:t> são </a:t>
            </a:r>
            <a:r>
              <a:rPr lang="en-US" dirty="0" err="1">
                <a:solidFill>
                  <a:srgbClr val="000000"/>
                </a:solidFill>
                <a:ea typeface="Times New Roman" panose="02020603050405020304" pitchFamily="18" charset="0"/>
              </a:rPr>
              <a:t>apenas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alguns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exemplos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citar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Essencialmente</a:t>
            </a:r>
            <a:r>
              <a:rPr lang="en-US" dirty="0">
                <a:solidFill>
                  <a:srgbClr val="000000"/>
                </a:solidFill>
                <a:ea typeface="Times New Roman" panose="02020603050405020304" pitchFamily="18" charset="0"/>
              </a:rPr>
              <a:t>, se o </a:t>
            </a:r>
            <a:r>
              <a:rPr lang="en-US" dirty="0" err="1">
                <a:solidFill>
                  <a:srgbClr val="000000"/>
                </a:solidFill>
                <a:ea typeface="Times New Roman" panose="02020603050405020304" pitchFamily="18" charset="0"/>
              </a:rPr>
              <a:t>controlo</a:t>
            </a:r>
            <a:r>
              <a:rPr lang="en-US" dirty="0">
                <a:solidFill>
                  <a:srgbClr val="000000"/>
                </a:solidFill>
                <a:ea typeface="Times New Roman" panose="02020603050405020304" pitchFamily="18" charset="0"/>
              </a:rPr>
              <a:t> do </a:t>
            </a:r>
            <a:r>
              <a:rPr lang="en-US" dirty="0" err="1">
                <a:solidFill>
                  <a:srgbClr val="000000"/>
                </a:solidFill>
                <a:ea typeface="Times New Roman" panose="02020603050405020304" pitchFamily="18" charset="0"/>
              </a:rPr>
              <a:t>conteúdo</a:t>
            </a:r>
            <a:r>
              <a:rPr lang="en-US" dirty="0">
                <a:solidFill>
                  <a:srgbClr val="000000"/>
                </a:solidFill>
                <a:ea typeface="Times New Roman" panose="02020603050405020304" pitchFamily="18" charset="0"/>
              </a:rPr>
              <a:t> de um </a:t>
            </a:r>
            <a:r>
              <a:rPr lang="en-US" dirty="0" err="1">
                <a:solidFill>
                  <a:srgbClr val="000000"/>
                </a:solidFill>
                <a:ea typeface="Times New Roman" panose="02020603050405020304" pitchFamily="18" charset="0"/>
              </a:rPr>
              <a:t>usuário</a:t>
            </a:r>
            <a:r>
              <a:rPr lang="en-US" dirty="0">
                <a:solidFill>
                  <a:srgbClr val="000000"/>
                </a:solidFill>
                <a:ea typeface="Times New Roman" panose="02020603050405020304" pitchFamily="18" charset="0"/>
              </a:rPr>
              <a:t> for </a:t>
            </a:r>
            <a:r>
              <a:rPr lang="en-US" dirty="0" err="1">
                <a:solidFill>
                  <a:srgbClr val="000000"/>
                </a:solidFill>
                <a:ea typeface="Times New Roman" panose="02020603050405020304" pitchFamily="18" charset="0"/>
              </a:rPr>
              <a:t>definido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outra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pessoa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drixa</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ser</a:t>
            </a:r>
            <a:r>
              <a:rPr lang="en-US" dirty="0">
                <a:solidFill>
                  <a:srgbClr val="000000"/>
                </a:solidFill>
                <a:ea typeface="Times New Roman" panose="02020603050405020304" pitchFamily="18" charset="0"/>
              </a:rPr>
              <a:t> o </a:t>
            </a:r>
            <a:r>
              <a:rPr lang="en-US" dirty="0" err="1">
                <a:solidFill>
                  <a:srgbClr val="000000"/>
                </a:solidFill>
                <a:ea typeface="Times New Roman" panose="02020603050405020304" pitchFamily="18" charset="0"/>
              </a:rPr>
              <a:t>seu</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conteúdo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Sabemos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isso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é</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verdade</a:t>
            </a:r>
            <a:r>
              <a:rPr lang="en-US" dirty="0">
                <a:solidFill>
                  <a:srgbClr val="000000"/>
                </a:solidFill>
                <a:ea typeface="Times New Roman" panose="02020603050405020304" pitchFamily="18" charset="0"/>
              </a:rPr>
              <a:t> com a </a:t>
            </a:r>
            <a:r>
              <a:rPr lang="en-US" dirty="0" err="1">
                <a:solidFill>
                  <a:srgbClr val="000000"/>
                </a:solidFill>
                <a:ea typeface="Times New Roman" panose="02020603050405020304" pitchFamily="18" charset="0"/>
              </a:rPr>
              <a:t>publicação</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fotos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mídias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sociais</a:t>
            </a:r>
            <a:r>
              <a:rPr lang="en-US" dirty="0">
                <a:solidFill>
                  <a:srgbClr val="000000"/>
                </a:solidFill>
                <a:ea typeface="Times New Roman" panose="02020603050405020304" pitchFamily="18" charset="0"/>
              </a:rPr>
              <a:t> das </a:t>
            </a:r>
            <a:r>
              <a:rPr lang="en-US" dirty="0" err="1">
                <a:solidFill>
                  <a:srgbClr val="000000"/>
                </a:solidFill>
                <a:ea typeface="Times New Roman" panose="02020603050405020304" pitchFamily="18" charset="0"/>
              </a:rPr>
              <a:t>quais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perdemos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direitos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propriedade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assim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são </a:t>
            </a:r>
            <a:r>
              <a:rPr lang="en-US" dirty="0" err="1">
                <a:solidFill>
                  <a:srgbClr val="000000"/>
                </a:solidFill>
                <a:ea typeface="Times New Roman" panose="02020603050405020304" pitchFamily="18" charset="0"/>
              </a:rPr>
              <a:t>carregadas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plataforma</a:t>
            </a:r>
            <a:r>
              <a:rPr lang="en-US" dirty="0">
                <a:solidFill>
                  <a:srgbClr val="000000"/>
                </a:solidFill>
                <a:ea typeface="Times New Roman" panose="02020603050405020304" pitchFamily="18" charset="0"/>
              </a:rPr>
              <a:t> e o </a:t>
            </a:r>
            <a:r>
              <a:rPr lang="en-US" dirty="0" err="1">
                <a:solidFill>
                  <a:srgbClr val="000000"/>
                </a:solidFill>
                <a:ea typeface="Times New Roman" panose="02020603050405020304" pitchFamily="18" charset="0"/>
              </a:rPr>
              <a:t>controlo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sobre</a:t>
            </a:r>
            <a:r>
              <a:rPr lang="en-US" dirty="0">
                <a:solidFill>
                  <a:srgbClr val="000000"/>
                </a:solidFill>
                <a:ea typeface="Times New Roman" panose="02020603050405020304" pitchFamily="18" charset="0"/>
              </a:rPr>
              <a:t> o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acontece</a:t>
            </a:r>
            <a:r>
              <a:rPr lang="en-US" dirty="0">
                <a:solidFill>
                  <a:srgbClr val="000000"/>
                </a:solidFill>
                <a:ea typeface="Times New Roman" panose="02020603050405020304" pitchFamily="18" charset="0"/>
              </a:rPr>
              <a:t> com </a:t>
            </a:r>
            <a:r>
              <a:rPr lang="en-US" dirty="0" err="1">
                <a:solidFill>
                  <a:srgbClr val="000000"/>
                </a:solidFill>
                <a:ea typeface="Times New Roman" panose="02020603050405020304" pitchFamily="18" charset="0"/>
              </a:rPr>
              <a:t>elas</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onde</a:t>
            </a:r>
            <a:r>
              <a:rPr lang="en-US" dirty="0">
                <a:solidFill>
                  <a:srgbClr val="000000"/>
                </a:solidFill>
                <a:ea typeface="Times New Roman" panose="02020603050405020304" pitchFamily="18" charset="0"/>
              </a:rPr>
              <a:t> são </a:t>
            </a:r>
            <a:r>
              <a:rPr lang="en-US" dirty="0" err="1">
                <a:solidFill>
                  <a:srgbClr val="000000"/>
                </a:solidFill>
                <a:ea typeface="Times New Roman" panose="02020603050405020304" pitchFamily="18" charset="0"/>
              </a:rPr>
              <a:t>armazenadas</a:t>
            </a:r>
            <a:r>
              <a:rPr lang="en-US" dirty="0">
                <a:solidFill>
                  <a:srgbClr val="000000"/>
                </a:solidFill>
                <a:ea typeface="Times New Roman" panose="02020603050405020304" pitchFamily="18" charset="0"/>
              </a:rPr>
              <a:t>.</a:t>
            </a:r>
          </a:p>
          <a:p>
            <a:endParaRPr lang="en-US" dirty="0">
              <a:solidFill>
                <a:srgbClr val="000000"/>
              </a:solidFill>
              <a:ea typeface="Times New Roman" panose="02020603050405020304" pitchFamily="18" charset="0"/>
            </a:endParaRPr>
          </a:p>
          <a:p>
            <a:r>
              <a:rPr lang="en-US" b="1" dirty="0">
                <a:solidFill>
                  <a:srgbClr val="F79037"/>
                </a:solidFill>
                <a:ea typeface="Times New Roman" panose="02020603050405020304" pitchFamily="18" charset="0"/>
              </a:rPr>
              <a:t>Dados </a:t>
            </a:r>
            <a:r>
              <a:rPr lang="en-US" b="1" dirty="0" err="1">
                <a:solidFill>
                  <a:srgbClr val="F79037"/>
                </a:solidFill>
                <a:ea typeface="Times New Roman" panose="02020603050405020304" pitchFamily="18" charset="0"/>
              </a:rPr>
              <a:t>como</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mercadoria</a:t>
            </a:r>
            <a:endParaRPr lang="en-US" b="1" dirty="0">
              <a:solidFill>
                <a:srgbClr val="F79037"/>
              </a:solidFill>
              <a:ea typeface="Times New Roman" panose="02020603050405020304" pitchFamily="18" charset="0"/>
            </a:endParaRPr>
          </a:p>
          <a:p>
            <a:r>
              <a:rPr lang="en-US" dirty="0">
                <a:solidFill>
                  <a:srgbClr val="000000"/>
                </a:solidFill>
                <a:ea typeface="Times New Roman" panose="02020603050405020304" pitchFamily="18" charset="0"/>
              </a:rPr>
              <a:t>O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é</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ainda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mais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preocupante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é</a:t>
            </a:r>
            <a:r>
              <a:rPr lang="en-US" dirty="0">
                <a:solidFill>
                  <a:srgbClr val="000000"/>
                </a:solidFill>
                <a:ea typeface="Times New Roman" panose="02020603050405020304" pitchFamily="18" charset="0"/>
              </a:rPr>
              <a:t> o facto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conteúdos</a:t>
            </a:r>
            <a:r>
              <a:rPr lang="en-US" dirty="0">
                <a:solidFill>
                  <a:srgbClr val="000000"/>
                </a:solidFill>
                <a:ea typeface="Times New Roman" panose="02020603050405020304" pitchFamily="18" charset="0"/>
              </a:rPr>
              <a:t> e dados </a:t>
            </a:r>
            <a:r>
              <a:rPr lang="en-US" dirty="0" err="1">
                <a:solidFill>
                  <a:srgbClr val="000000"/>
                </a:solidFill>
                <a:ea typeface="Times New Roman" panose="02020603050405020304" pitchFamily="18" charset="0"/>
              </a:rPr>
              <a:t>pessoais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publicados</a:t>
            </a:r>
            <a:r>
              <a:rPr lang="en-US" dirty="0">
                <a:solidFill>
                  <a:srgbClr val="000000"/>
                </a:solidFill>
                <a:ea typeface="Times New Roman" panose="02020603050405020304" pitchFamily="18" charset="0"/>
              </a:rPr>
              <a:t> online </a:t>
            </a:r>
            <a:r>
              <a:rPr lang="en-US" dirty="0" err="1">
                <a:solidFill>
                  <a:srgbClr val="000000"/>
                </a:solidFill>
                <a:ea typeface="Times New Roman" panose="02020603050405020304" pitchFamily="18" charset="0"/>
              </a:rPr>
              <a:t>podem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ser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monetizados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empresas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ganhar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dinheiro</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influenciar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processos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democráticos</a:t>
            </a:r>
            <a:r>
              <a:rPr lang="en-US" dirty="0">
                <a:solidFill>
                  <a:srgbClr val="000000"/>
                </a:solidFill>
                <a:ea typeface="Times New Roman" panose="02020603050405020304" pitchFamily="18" charset="0"/>
              </a:rPr>
              <a:t>. O </a:t>
            </a:r>
            <a:r>
              <a:rPr lang="en-US" dirty="0" err="1">
                <a:solidFill>
                  <a:srgbClr val="000000"/>
                </a:solidFill>
                <a:ea typeface="Times New Roman" panose="02020603050405020304" pitchFamily="18" charset="0"/>
              </a:rPr>
              <a:t>resultado</a:t>
            </a:r>
            <a:r>
              <a:rPr lang="en-US" dirty="0">
                <a:solidFill>
                  <a:srgbClr val="000000"/>
                </a:solidFill>
                <a:ea typeface="Times New Roman" panose="02020603050405020304" pitchFamily="18" charset="0"/>
              </a:rPr>
              <a:t> final </a:t>
            </a:r>
            <a:r>
              <a:rPr lang="en-US" dirty="0" err="1">
                <a:solidFill>
                  <a:srgbClr val="000000"/>
                </a:solidFill>
                <a:ea typeface="Times New Roman" panose="02020603050405020304" pitchFamily="18" charset="0"/>
              </a:rPr>
              <a:t>é</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 internet </a:t>
            </a:r>
            <a:r>
              <a:rPr lang="en-US" dirty="0" err="1">
                <a:solidFill>
                  <a:srgbClr val="000000"/>
                </a:solidFill>
                <a:ea typeface="Times New Roman" panose="02020603050405020304" pitchFamily="18" charset="0"/>
              </a:rPr>
              <a:t>atual</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permite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usuários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publiquem</a:t>
            </a:r>
            <a:r>
              <a:rPr lang="en-US" dirty="0">
                <a:solidFill>
                  <a:srgbClr val="000000"/>
                </a:solidFill>
                <a:ea typeface="Times New Roman" panose="02020603050405020304" pitchFamily="18" charset="0"/>
              </a:rPr>
              <a:t>, mas </a:t>
            </a:r>
            <a:r>
              <a:rPr lang="en-US" dirty="0" err="1">
                <a:solidFill>
                  <a:srgbClr val="000000"/>
                </a:solidFill>
                <a:ea typeface="Times New Roman" panose="02020603050405020304" pitchFamily="18" charset="0"/>
              </a:rPr>
              <a:t>possui</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monetiza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tudo</a:t>
            </a:r>
            <a:r>
              <a:rPr lang="en-US" dirty="0">
                <a:solidFill>
                  <a:srgbClr val="000000"/>
                </a:solidFill>
                <a:ea typeface="Times New Roman" panose="02020603050405020304" pitchFamily="18" charset="0"/>
              </a:rPr>
              <a:t> o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usuários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criam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dados do </a:t>
            </a:r>
            <a:r>
              <a:rPr lang="en-US" dirty="0" err="1">
                <a:solidFill>
                  <a:srgbClr val="000000"/>
                </a:solidFill>
                <a:ea typeface="Times New Roman" panose="02020603050405020304" pitchFamily="18" charset="0"/>
              </a:rPr>
              <a:t>usuário</a:t>
            </a:r>
            <a:r>
              <a:rPr lang="en-US" dirty="0">
                <a:solidFill>
                  <a:srgbClr val="000000"/>
                </a:solidFill>
                <a:ea typeface="Times New Roman" panose="02020603050405020304" pitchFamily="18" charset="0"/>
              </a:rPr>
              <a:t> são </a:t>
            </a:r>
            <a:r>
              <a:rPr lang="en-US" dirty="0" err="1">
                <a:solidFill>
                  <a:srgbClr val="000000"/>
                </a:solidFill>
                <a:ea typeface="Times New Roman" panose="02020603050405020304" pitchFamily="18" charset="0"/>
              </a:rPr>
              <a:t>uma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mercadoria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na</a:t>
            </a:r>
            <a:r>
              <a:rPr lang="en-US" dirty="0">
                <a:solidFill>
                  <a:srgbClr val="000000"/>
                </a:solidFill>
                <a:ea typeface="Times New Roman" panose="02020603050405020304" pitchFamily="18" charset="0"/>
              </a:rPr>
              <a:t> web 2.0.</a:t>
            </a:r>
            <a:endParaRPr lang="en-US" dirty="0">
              <a:solidFill>
                <a:srgbClr val="000000"/>
              </a:solidFill>
              <a:effectLst/>
              <a:latin typeface="Calibri" panose="020F0502020204030204" pitchFamily="34" charset="0"/>
              <a:ea typeface="Times New Roman" panose="02020603050405020304" pitchFamily="18" charset="0"/>
            </a:endParaRPr>
          </a:p>
        </p:txBody>
      </p:sp>
      <p:grpSp>
        <p:nvGrpSpPr>
          <p:cNvPr id="36" name="Group 35">
            <a:extLst>
              <a:ext uri="{FF2B5EF4-FFF2-40B4-BE49-F238E27FC236}">
                <a16:creationId xmlns:a16="http://schemas.microsoft.com/office/drawing/2014/main" id="{74D8F8B1-FDDB-EAED-A729-FB3CC2E2599C}"/>
              </a:ext>
            </a:extLst>
          </p:cNvPr>
          <p:cNvGrpSpPr/>
          <p:nvPr/>
        </p:nvGrpSpPr>
        <p:grpSpPr>
          <a:xfrm flipH="1">
            <a:off x="6029943" y="4497669"/>
            <a:ext cx="1712396" cy="1673613"/>
            <a:chOff x="-220413" y="5797823"/>
            <a:chExt cx="1967946" cy="1923375"/>
          </a:xfrm>
        </p:grpSpPr>
        <p:sp>
          <p:nvSpPr>
            <p:cNvPr id="37" name="Freeform 36">
              <a:extLst>
                <a:ext uri="{FF2B5EF4-FFF2-40B4-BE49-F238E27FC236}">
                  <a16:creationId xmlns:a16="http://schemas.microsoft.com/office/drawing/2014/main" id="{3448AFA3-2E39-5383-D7E9-13463E4D000F}"/>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0C7DA98-4853-8027-C4D8-8532712FB36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BD1D2899-F923-6314-912C-DF3664B329E5}"/>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6AC16EBB-317A-A2A7-4488-99D3E8007DEB}"/>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8CD87EC2-C415-6D6D-6D2B-79E07A51AB3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B2AD4577-31C5-1756-2AF2-B1FFC2BCFAD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5F912859-E4C4-D589-119A-E1FE3DA2198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30073532-D32D-EDC9-EC8F-88898E904B1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24F0F7F0-DA2E-9689-A9A1-962715384AA7}"/>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B58B3F23-B528-C124-E4F2-22302172A99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A3FB7E51-FA85-6AE2-1717-D0CBF4CB9B6D}"/>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81D7823E-C59D-DC68-4586-3B056BB9FE60}"/>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43A41077-31A7-3FFA-4B73-51CED0594F3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A5FC587E-68B2-DBF9-CDC6-34BC537AA4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425283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1B189F-5127-FFC8-C640-E02D55947170}"/>
              </a:ext>
            </a:extLst>
          </p:cNvPr>
          <p:cNvSpPr/>
          <p:nvPr/>
        </p:nvSpPr>
        <p:spPr>
          <a:xfrm flipV="1">
            <a:off x="740928" y="5792041"/>
            <a:ext cx="6832572" cy="432352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135</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4840" y="-1"/>
            <a:ext cx="3568986" cy="5338800"/>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78986" y="6091202"/>
            <a:ext cx="6143488" cy="3910048"/>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fontAlgn="base"/>
            <a:r>
              <a:rPr lang="en-US" b="1" dirty="0" err="1">
                <a:solidFill>
                  <a:srgbClr val="F79037"/>
                </a:solidFill>
                <a:ea typeface="Times New Roman" panose="02020603050405020304" pitchFamily="18" charset="0"/>
              </a:rPr>
              <a:t>Transferência</a:t>
            </a:r>
            <a:r>
              <a:rPr lang="en-US" b="1" dirty="0">
                <a:solidFill>
                  <a:srgbClr val="F79037"/>
                </a:solidFill>
                <a:ea typeface="Times New Roman" panose="02020603050405020304" pitchFamily="18" charset="0"/>
              </a:rPr>
              <a:t> de valor</a:t>
            </a:r>
          </a:p>
          <a:p>
            <a:pPr fontAlgn="base"/>
            <a:r>
              <a:rPr lang="en-US" dirty="0" err="1">
                <a:ea typeface="Times New Roman" panose="02020603050405020304" pitchFamily="18" charset="0"/>
              </a:rPr>
              <a:t>Além</a:t>
            </a:r>
            <a:r>
              <a:rPr lang="en-US" dirty="0">
                <a:ea typeface="Times New Roman" panose="02020603050405020304" pitchFamily="18" charset="0"/>
              </a:rPr>
              <a:t> disso, </a:t>
            </a:r>
            <a:r>
              <a:rPr lang="en-US" dirty="0" err="1">
                <a:ea typeface="Times New Roman" panose="02020603050405020304" pitchFamily="18" charset="0"/>
              </a:rPr>
              <a:t>na</a:t>
            </a:r>
            <a:r>
              <a:rPr lang="en-US" dirty="0">
                <a:ea typeface="Times New Roman" panose="02020603050405020304" pitchFamily="18" charset="0"/>
              </a:rPr>
              <a:t> web 2.0,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usuários</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transferir</a:t>
            </a:r>
            <a:r>
              <a:rPr lang="en-US" dirty="0">
                <a:ea typeface="Times New Roman" panose="02020603050405020304" pitchFamily="18" charset="0"/>
              </a:rPr>
              <a:t> valor de forma </a:t>
            </a:r>
            <a:r>
              <a:rPr lang="en-US" dirty="0" err="1">
                <a:ea typeface="Times New Roman" panose="02020603050405020304" pitchFamily="18" charset="0"/>
              </a:rPr>
              <a:t>autónoma</a:t>
            </a:r>
            <a:r>
              <a:rPr lang="en-US" dirty="0">
                <a:ea typeface="Times New Roman" panose="02020603050405020304" pitchFamily="18" charset="0"/>
              </a:rPr>
              <a:t> </a:t>
            </a:r>
            <a:r>
              <a:rPr lang="en-US" dirty="0" err="1">
                <a:ea typeface="Times New Roman" panose="02020603050405020304" pitchFamily="18" charset="0"/>
              </a:rPr>
              <a:t>sem</a:t>
            </a:r>
            <a:r>
              <a:rPr lang="en-US" dirty="0">
                <a:ea typeface="Times New Roman" panose="02020603050405020304" pitchFamily="18" charset="0"/>
              </a:rPr>
              <a:t> o </a:t>
            </a:r>
            <a:r>
              <a:rPr lang="en-US" dirty="0" err="1">
                <a:ea typeface="Times New Roman" panose="02020603050405020304" pitchFamily="18" charset="0"/>
              </a:rPr>
              <a:t>envolvimento</a:t>
            </a:r>
            <a:r>
              <a:rPr lang="en-US" dirty="0">
                <a:ea typeface="Times New Roman" panose="02020603050405020304" pitchFamily="18" charset="0"/>
              </a:rPr>
              <a:t> de </a:t>
            </a:r>
            <a:r>
              <a:rPr lang="en-US" dirty="0" err="1">
                <a:ea typeface="Times New Roman" panose="02020603050405020304" pitchFamily="18" charset="0"/>
              </a:rPr>
              <a:t>terceiros</a:t>
            </a:r>
            <a:r>
              <a:rPr lang="en-US" dirty="0">
                <a:ea typeface="Times New Roman" panose="02020603050405020304" pitchFamily="18" charset="0"/>
              </a:rPr>
              <a:t>. </a:t>
            </a:r>
            <a:r>
              <a:rPr lang="en-US" dirty="0" err="1">
                <a:ea typeface="Times New Roman" panose="02020603050405020304" pitchFamily="18" charset="0"/>
              </a:rPr>
              <a:t>Isso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especialmente</a:t>
            </a:r>
            <a:r>
              <a:rPr lang="en-US" dirty="0">
                <a:ea typeface="Times New Roman" panose="02020603050405020304" pitchFamily="18" charset="0"/>
              </a:rPr>
              <a:t> </a:t>
            </a:r>
            <a:r>
              <a:rPr lang="en-US" dirty="0" err="1">
                <a:ea typeface="Times New Roman" panose="02020603050405020304" pitchFamily="18" charset="0"/>
              </a:rPr>
              <a:t>verdadeiro</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transações</a:t>
            </a:r>
            <a:r>
              <a:rPr lang="en-US" dirty="0">
                <a:ea typeface="Times New Roman" panose="02020603050405020304" pitchFamily="18" charset="0"/>
              </a:rPr>
              <a:t> </a:t>
            </a:r>
            <a:r>
              <a:rPr lang="en-US" dirty="0" err="1">
                <a:ea typeface="Times New Roman" panose="02020603050405020304" pitchFamily="18" charset="0"/>
              </a:rPr>
              <a:t>internacionais</a:t>
            </a:r>
            <a:r>
              <a:rPr lang="en-US" dirty="0">
                <a:ea typeface="Times New Roman" panose="02020603050405020304" pitchFamily="18" charset="0"/>
              </a:rPr>
              <a:t>. </a:t>
            </a:r>
            <a:r>
              <a:rPr lang="en-US" dirty="0" err="1">
                <a:ea typeface="Times New Roman" panose="02020603050405020304" pitchFamily="18" charset="0"/>
              </a:rPr>
              <a:t>Apesar</a:t>
            </a:r>
            <a:r>
              <a:rPr lang="en-US" dirty="0">
                <a:ea typeface="Times New Roman" panose="02020603050405020304" pitchFamily="18" charset="0"/>
              </a:rPr>
              <a:t> dos </a:t>
            </a:r>
            <a:r>
              <a:rPr lang="en-US" dirty="0" err="1">
                <a:ea typeface="Times New Roman" panose="02020603050405020304" pitchFamily="18" charset="0"/>
              </a:rPr>
              <a:t>avanços</a:t>
            </a:r>
            <a:r>
              <a:rPr lang="en-US" dirty="0">
                <a:ea typeface="Times New Roman" panose="02020603050405020304" pitchFamily="18" charset="0"/>
              </a:rPr>
              <a:t> </a:t>
            </a:r>
            <a:r>
              <a:rPr lang="en-US" dirty="0" err="1">
                <a:ea typeface="Times New Roman" panose="02020603050405020304" pitchFamily="18" charset="0"/>
              </a:rPr>
              <a:t>na</a:t>
            </a:r>
            <a:r>
              <a:rPr lang="en-US" dirty="0">
                <a:ea typeface="Times New Roman" panose="02020603050405020304" pitchFamily="18" charset="0"/>
              </a:rPr>
              <a:t> </a:t>
            </a:r>
            <a:r>
              <a:rPr lang="en-US" dirty="0" err="1">
                <a:ea typeface="Times New Roman" panose="02020603050405020304" pitchFamily="18" charset="0"/>
              </a:rPr>
              <a:t>digitalização</a:t>
            </a:r>
            <a:r>
              <a:rPr lang="en-US" dirty="0">
                <a:ea typeface="Times New Roman" panose="02020603050405020304" pitchFamily="18" charset="0"/>
              </a:rPr>
              <a:t> e </a:t>
            </a:r>
            <a:r>
              <a:rPr lang="en-US" dirty="0" err="1">
                <a:ea typeface="Times New Roman" panose="02020603050405020304" pitchFamily="18" charset="0"/>
              </a:rPr>
              <a:t>digitalização</a:t>
            </a:r>
            <a:r>
              <a:rPr lang="en-US" dirty="0">
                <a:ea typeface="Times New Roman" panose="02020603050405020304" pitchFamily="18" charset="0"/>
              </a:rPr>
              <a:t> do </a:t>
            </a:r>
            <a:r>
              <a:rPr lang="en-US" dirty="0" err="1">
                <a:ea typeface="Times New Roman" panose="02020603050405020304" pitchFamily="18" charset="0"/>
              </a:rPr>
              <a:t>banco</a:t>
            </a:r>
            <a:r>
              <a:rPr lang="en-US" dirty="0">
                <a:ea typeface="Times New Roman" panose="02020603050405020304" pitchFamily="18" charset="0"/>
              </a:rPr>
              <a:t> online, um </a:t>
            </a:r>
            <a:r>
              <a:rPr lang="en-US" dirty="0" err="1">
                <a:ea typeface="Times New Roman" panose="02020603050405020304" pitchFamily="18" charset="0"/>
              </a:rPr>
              <a:t>intermediário</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provedor</a:t>
            </a:r>
            <a:r>
              <a:rPr lang="en-US" dirty="0">
                <a:ea typeface="Times New Roman" panose="02020603050405020304" pitchFamily="18" charset="0"/>
              </a:rPr>
              <a:t> </a:t>
            </a:r>
            <a:r>
              <a:rPr lang="en-US" dirty="0" err="1">
                <a:ea typeface="Times New Roman" panose="02020603050405020304" pitchFamily="18" charset="0"/>
              </a:rPr>
              <a:t>terceirizado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necessário</a:t>
            </a:r>
            <a:r>
              <a:rPr lang="en-US" dirty="0">
                <a:ea typeface="Times New Roman" panose="02020603050405020304" pitchFamily="18" charset="0"/>
              </a:rPr>
              <a:t>, no </a:t>
            </a:r>
            <a:r>
              <a:rPr lang="en-US" dirty="0" err="1">
                <a:ea typeface="Times New Roman" panose="02020603050405020304" pitchFamily="18" charset="0"/>
              </a:rPr>
              <a:t>entanto</a:t>
            </a:r>
            <a:r>
              <a:rPr lang="en-US" dirty="0">
                <a:ea typeface="Times New Roman" panose="02020603050405020304" pitchFamily="18" charset="0"/>
              </a:rPr>
              <a:t>.</a:t>
            </a:r>
          </a:p>
          <a:p>
            <a:pPr fontAlgn="base"/>
            <a:br>
              <a:rPr lang="en-US" dirty="0">
                <a:effectLst/>
                <a:ea typeface="Times New Roman" panose="02020603050405020304" pitchFamily="18" charset="0"/>
              </a:rPr>
            </a:br>
            <a:r>
              <a:rPr lang="en-US" dirty="0" err="1">
                <a:ea typeface="Times New Roman" panose="02020603050405020304" pitchFamily="18" charset="0"/>
              </a:rPr>
              <a:t>Enquanto</a:t>
            </a:r>
            <a:r>
              <a:rPr lang="en-US" dirty="0">
                <a:ea typeface="Times New Roman" panose="02020603050405020304" pitchFamily="18" charset="0"/>
              </a:rPr>
              <a:t> a web 2.0 </a:t>
            </a:r>
            <a:r>
              <a:rPr lang="en-US" dirty="0" err="1">
                <a:ea typeface="Times New Roman" panose="02020603050405020304" pitchFamily="18" charset="0"/>
              </a:rPr>
              <a:t>permitia</a:t>
            </a:r>
            <a:r>
              <a:rPr lang="en-US" dirty="0">
                <a:ea typeface="Times New Roman" panose="02020603050405020304" pitchFamily="18" charset="0"/>
              </a:rPr>
              <a:t> </a:t>
            </a:r>
            <a:r>
              <a:rPr lang="en-US" dirty="0" err="1">
                <a:ea typeface="Times New Roman" panose="02020603050405020304" pitchFamily="18" charset="0"/>
              </a:rPr>
              <a:t>aos</a:t>
            </a:r>
            <a:r>
              <a:rPr lang="en-US" dirty="0">
                <a:ea typeface="Times New Roman" panose="02020603050405020304" pitchFamily="18" charset="0"/>
              </a:rPr>
              <a:t> </a:t>
            </a:r>
            <a:r>
              <a:rPr lang="en-US" dirty="0" err="1">
                <a:ea typeface="Times New Roman" panose="02020603050405020304" pitchFamily="18" charset="0"/>
              </a:rPr>
              <a:t>usuários</a:t>
            </a:r>
            <a:r>
              <a:rPr lang="en-US" dirty="0">
                <a:ea typeface="Times New Roman" panose="02020603050405020304" pitchFamily="18" charset="0"/>
              </a:rPr>
              <a:t> </a:t>
            </a:r>
            <a:r>
              <a:rPr lang="en-US" dirty="0" err="1">
                <a:ea typeface="Times New Roman" panose="02020603050405020304" pitchFamily="18" charset="0"/>
              </a:rPr>
              <a:t>publicar</a:t>
            </a:r>
            <a:r>
              <a:rPr lang="en-US" dirty="0">
                <a:ea typeface="Times New Roman" panose="02020603050405020304" pitchFamily="18" charset="0"/>
              </a:rPr>
              <a:t> </a:t>
            </a:r>
            <a:r>
              <a:rPr lang="en-US" dirty="0" err="1">
                <a:ea typeface="Times New Roman" panose="02020603050405020304" pitchFamily="18" charset="0"/>
              </a:rPr>
              <a:t>conteúdo</a:t>
            </a:r>
            <a:r>
              <a:rPr lang="en-US" dirty="0">
                <a:ea typeface="Times New Roman" panose="02020603050405020304" pitchFamily="18" charset="0"/>
              </a:rPr>
              <a:t>, </a:t>
            </a:r>
            <a:r>
              <a:rPr lang="en-US" dirty="0" err="1">
                <a:ea typeface="Times New Roman" panose="02020603050405020304" pitchFamily="18" charset="0"/>
              </a:rPr>
              <a:t>construir</a:t>
            </a:r>
            <a:r>
              <a:rPr lang="en-US" dirty="0">
                <a:ea typeface="Times New Roman" panose="02020603050405020304" pitchFamily="18" charset="0"/>
              </a:rPr>
              <a:t> </a:t>
            </a:r>
            <a:r>
              <a:rPr lang="en-US" dirty="0" err="1">
                <a:ea typeface="Times New Roman" panose="02020603050405020304" pitchFamily="18" charset="0"/>
              </a:rPr>
              <a:t>comunidades</a:t>
            </a:r>
            <a:r>
              <a:rPr lang="en-US" dirty="0">
                <a:ea typeface="Times New Roman" panose="02020603050405020304" pitchFamily="18" charset="0"/>
              </a:rPr>
              <a:t> e </a:t>
            </a:r>
            <a:r>
              <a:rPr lang="en-US" dirty="0" err="1">
                <a:ea typeface="Times New Roman" panose="02020603050405020304" pitchFamily="18" charset="0"/>
              </a:rPr>
              <a:t>movimentos</a:t>
            </a:r>
            <a:r>
              <a:rPr lang="en-US" dirty="0">
                <a:ea typeface="Times New Roman" panose="02020603050405020304" pitchFamily="18" charset="0"/>
              </a:rPr>
              <a:t> </a:t>
            </a:r>
            <a:r>
              <a:rPr lang="en-US" dirty="0" err="1">
                <a:ea typeface="Times New Roman" panose="02020603050405020304" pitchFamily="18" charset="0"/>
              </a:rPr>
              <a:t>sociais</a:t>
            </a:r>
            <a:r>
              <a:rPr lang="en-US" dirty="0">
                <a:ea typeface="Times New Roman" panose="02020603050405020304" pitchFamily="18" charset="0"/>
              </a:rPr>
              <a:t>, </a:t>
            </a:r>
            <a:r>
              <a:rPr lang="en-US" dirty="0" err="1">
                <a:ea typeface="Times New Roman" panose="02020603050405020304" pitchFamily="18" charset="0"/>
              </a:rPr>
              <a:t>ela</a:t>
            </a:r>
            <a:r>
              <a:rPr lang="en-US" dirty="0">
                <a:ea typeface="Times New Roman" panose="02020603050405020304" pitchFamily="18" charset="0"/>
              </a:rPr>
              <a:t>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concentrava</a:t>
            </a:r>
            <a:r>
              <a:rPr lang="en-US" dirty="0">
                <a:ea typeface="Times New Roman" panose="02020603050405020304" pitchFamily="18" charset="0"/>
              </a:rPr>
              <a:t> o </a:t>
            </a:r>
            <a:r>
              <a:rPr lang="en-US" dirty="0" err="1">
                <a:ea typeface="Times New Roman" panose="02020603050405020304" pitchFamily="18" charset="0"/>
              </a:rPr>
              <a:t>direito</a:t>
            </a:r>
            <a:r>
              <a:rPr lang="en-US" dirty="0">
                <a:ea typeface="Times New Roman" panose="02020603050405020304" pitchFamily="18" charset="0"/>
              </a:rPr>
              <a:t> e o </a:t>
            </a:r>
            <a:r>
              <a:rPr lang="en-US" dirty="0" err="1">
                <a:ea typeface="Times New Roman" panose="02020603050405020304" pitchFamily="18" charset="0"/>
              </a:rPr>
              <a:t>controlo</a:t>
            </a:r>
            <a:r>
              <a:rPr lang="en-US" dirty="0">
                <a:ea typeface="Times New Roman" panose="02020603050405020304" pitchFamily="18" charset="0"/>
              </a:rPr>
              <a:t> de dados </a:t>
            </a:r>
            <a:r>
              <a:rPr lang="en-US" dirty="0" err="1">
                <a:ea typeface="Times New Roman" panose="02020603050405020304" pitchFamily="18" charset="0"/>
              </a:rPr>
              <a:t>pessoais</a:t>
            </a:r>
            <a:r>
              <a:rPr lang="en-US" dirty="0">
                <a:ea typeface="Times New Roman" panose="02020603050405020304" pitchFamily="18" charset="0"/>
              </a:rPr>
              <a:t> </a:t>
            </a:r>
            <a:r>
              <a:rPr lang="en-US" dirty="0" err="1">
                <a:ea typeface="Times New Roman" panose="02020603050405020304" pitchFamily="18" charset="0"/>
              </a:rPr>
              <a:t>nas</a:t>
            </a:r>
            <a:r>
              <a:rPr lang="en-US" dirty="0">
                <a:ea typeface="Times New Roman" panose="02020603050405020304" pitchFamily="18" charset="0"/>
              </a:rPr>
              <a:t> </a:t>
            </a:r>
            <a:r>
              <a:rPr lang="en-US" dirty="0" err="1">
                <a:ea typeface="Times New Roman" panose="02020603050405020304" pitchFamily="18" charset="0"/>
              </a:rPr>
              <a:t>mãos</a:t>
            </a:r>
            <a:r>
              <a:rPr lang="en-US" dirty="0">
                <a:ea typeface="Times New Roman" panose="02020603050405020304" pitchFamily="18" charset="0"/>
              </a:rPr>
              <a:t> de </a:t>
            </a:r>
            <a:r>
              <a:rPr lang="en-US" dirty="0" err="1">
                <a:ea typeface="Times New Roman" panose="02020603050405020304" pitchFamily="18" charset="0"/>
              </a:rPr>
              <a:t>grandes</a:t>
            </a:r>
            <a:r>
              <a:rPr lang="en-US" dirty="0">
                <a:ea typeface="Times New Roman" panose="02020603050405020304" pitchFamily="18" charset="0"/>
              </a:rPr>
              <a:t> </a:t>
            </a:r>
            <a:r>
              <a:rPr lang="en-US" dirty="0" err="1">
                <a:ea typeface="Times New Roman" panose="02020603050405020304" pitchFamily="18" charset="0"/>
              </a:rPr>
              <a:t>entidades</a:t>
            </a:r>
            <a:r>
              <a:rPr lang="en-US" dirty="0">
                <a:ea typeface="Times New Roman" panose="02020603050405020304" pitchFamily="18" charset="0"/>
              </a:rPr>
              <a:t> </a:t>
            </a:r>
            <a:r>
              <a:rPr lang="en-US" dirty="0" err="1">
                <a:ea typeface="Times New Roman" panose="02020603050405020304" pitchFamily="18" charset="0"/>
              </a:rPr>
              <a:t>digitais</a:t>
            </a:r>
            <a:r>
              <a:rPr lang="en-US" dirty="0">
                <a:ea typeface="Times New Roman" panose="02020603050405020304" pitchFamily="18" charset="0"/>
              </a:rPr>
              <a:t>. Na web 2.0 </a:t>
            </a:r>
            <a:r>
              <a:rPr lang="en-US" dirty="0" err="1">
                <a:ea typeface="Times New Roman" panose="02020603050405020304" pitchFamily="18" charset="0"/>
              </a:rPr>
              <a:t>não</a:t>
            </a:r>
            <a:r>
              <a:rPr lang="en-US" dirty="0">
                <a:ea typeface="Times New Roman" panose="02020603050405020304" pitchFamily="18" charset="0"/>
              </a:rPr>
              <a:t> </a:t>
            </a:r>
            <a:r>
              <a:rPr lang="en-US" dirty="0" err="1">
                <a:ea typeface="Times New Roman" panose="02020603050405020304" pitchFamily="18" charset="0"/>
              </a:rPr>
              <a:t>somos</a:t>
            </a:r>
            <a:r>
              <a:rPr lang="en-US" dirty="0">
                <a:ea typeface="Times New Roman" panose="02020603050405020304" pitchFamily="18" charset="0"/>
              </a:rPr>
              <a:t> </a:t>
            </a:r>
            <a:r>
              <a:rPr lang="en-US" dirty="0" err="1">
                <a:ea typeface="Times New Roman" panose="02020603050405020304" pitchFamily="18" charset="0"/>
              </a:rPr>
              <a:t>proprietários</a:t>
            </a:r>
            <a:r>
              <a:rPr lang="en-US" dirty="0">
                <a:ea typeface="Times New Roman" panose="02020603050405020304" pitchFamily="18" charset="0"/>
              </a:rPr>
              <a:t> de </a:t>
            </a:r>
            <a:r>
              <a:rPr lang="en-US" dirty="0" err="1">
                <a:ea typeface="Times New Roman" panose="02020603050405020304" pitchFamily="18" charset="0"/>
              </a:rPr>
              <a:t>nenhum</a:t>
            </a:r>
            <a:r>
              <a:rPr lang="en-US" dirty="0">
                <a:ea typeface="Times New Roman" panose="02020603050405020304" pitchFamily="18" charset="0"/>
              </a:rPr>
              <a:t> </a:t>
            </a:r>
            <a:r>
              <a:rPr lang="en-US" dirty="0" err="1">
                <a:ea typeface="Times New Roman" panose="02020603050405020304" pitchFamily="18" charset="0"/>
              </a:rPr>
              <a:t>conteúdo</a:t>
            </a:r>
            <a:r>
              <a:rPr lang="en-US" dirty="0">
                <a:ea typeface="Times New Roman" panose="02020603050405020304" pitchFamily="18" charset="0"/>
              </a:rPr>
              <a:t> que </a:t>
            </a:r>
            <a:r>
              <a:rPr lang="en-US" dirty="0" err="1">
                <a:ea typeface="Times New Roman" panose="02020603050405020304" pitchFamily="18" charset="0"/>
              </a:rPr>
              <a:t>publicamos</a:t>
            </a:r>
            <a:r>
              <a:rPr lang="en-US" dirty="0">
                <a:ea typeface="Times New Roman" panose="02020603050405020304" pitchFamily="18" charset="0"/>
              </a:rPr>
              <a:t>, e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usuários</a:t>
            </a:r>
            <a:r>
              <a:rPr lang="en-US" dirty="0">
                <a:ea typeface="Times New Roman" panose="02020603050405020304" pitchFamily="18" charset="0"/>
              </a:rPr>
              <a:t>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a:t>
            </a:r>
            <a:r>
              <a:rPr lang="en-US" dirty="0" err="1">
                <a:ea typeface="Times New Roman" panose="02020603050405020304" pitchFamily="18" charset="0"/>
              </a:rPr>
              <a:t>exercem</a:t>
            </a:r>
            <a:r>
              <a:rPr lang="en-US" dirty="0">
                <a:ea typeface="Times New Roman" panose="02020603050405020304" pitchFamily="18" charset="0"/>
              </a:rPr>
              <a:t> “auto-</a:t>
            </a:r>
            <a:r>
              <a:rPr lang="en-US" dirty="0" err="1">
                <a:ea typeface="Times New Roman" panose="02020603050405020304" pitchFamily="18" charset="0"/>
              </a:rPr>
              <a:t>soberania</a:t>
            </a:r>
            <a:r>
              <a:rPr lang="en-US" dirty="0">
                <a:ea typeface="Times New Roman" panose="02020603050405020304" pitchFamily="18" charset="0"/>
              </a:rPr>
              <a:t>”.</a:t>
            </a:r>
            <a:endParaRPr lang="en-US" dirty="0">
              <a:effectLst/>
              <a:ea typeface="Times New Roman" panose="02020603050405020304" pitchFamily="18" charset="0"/>
            </a:endParaRPr>
          </a:p>
          <a:p>
            <a:pPr fontAlgn="base"/>
            <a:endParaRPr lang="en-US" dirty="0">
              <a:ea typeface="Times New Roman" panose="02020603050405020304" pitchFamily="18" charset="0"/>
            </a:endParaRPr>
          </a:p>
          <a:p>
            <a:pPr fontAlgn="base"/>
            <a:endParaRPr lang="en-US" b="1" dirty="0">
              <a:solidFill>
                <a:srgbClr val="F79037"/>
              </a:solidFill>
              <a:ea typeface="Times New Roman" panose="02020603050405020304" pitchFamily="18" charset="0"/>
            </a:endParaRPr>
          </a:p>
          <a:p>
            <a:pPr fontAlgn="base"/>
            <a:r>
              <a:rPr lang="en-US" b="1" dirty="0">
                <a:solidFill>
                  <a:srgbClr val="F79037"/>
                </a:solidFill>
                <a:effectLst/>
                <a:ea typeface="Times New Roman" panose="02020603050405020304" pitchFamily="18" charset="0"/>
              </a:rPr>
              <a:t>Web 3.0 – </a:t>
            </a:r>
            <a:r>
              <a:rPr lang="en-US" b="1" dirty="0">
                <a:solidFill>
                  <a:srgbClr val="F79037"/>
                </a:solidFill>
                <a:ea typeface="Times New Roman" panose="02020603050405020304" pitchFamily="18" charset="0"/>
              </a:rPr>
              <a:t>Internet de </a:t>
            </a:r>
            <a:r>
              <a:rPr lang="en-US" b="1" dirty="0" err="1">
                <a:solidFill>
                  <a:srgbClr val="F79037"/>
                </a:solidFill>
                <a:ea typeface="Times New Roman" panose="02020603050405020304" pitchFamily="18" charset="0"/>
              </a:rPr>
              <a:t>Propriedade</a:t>
            </a:r>
            <a:endParaRPr lang="en-US" b="1" dirty="0">
              <a:solidFill>
                <a:srgbClr val="F79037"/>
              </a:solidFill>
              <a:ea typeface="Times New Roman" panose="02020603050405020304" pitchFamily="18" charset="0"/>
            </a:endParaRPr>
          </a:p>
          <a:p>
            <a:pPr fontAlgn="base"/>
            <a:r>
              <a:rPr lang="en-US" dirty="0">
                <a:effectLst/>
                <a:ea typeface="Times New Roman" panose="02020603050405020304" pitchFamily="18" charset="0"/>
              </a:rPr>
              <a:t>Web 3.0 </a:t>
            </a:r>
            <a:r>
              <a:rPr lang="en-US" dirty="0" err="1">
                <a:effectLst/>
                <a:ea typeface="Times New Roman" panose="02020603050405020304" pitchFamily="18" charset="0"/>
              </a:rPr>
              <a:t>responde</a:t>
            </a:r>
            <a:r>
              <a:rPr lang="en-US" dirty="0">
                <a:effectLst/>
                <a:ea typeface="Times New Roman" panose="02020603050405020304" pitchFamily="18" charset="0"/>
              </a:rPr>
              <a:t> </a:t>
            </a:r>
            <a:r>
              <a:rPr lang="en-US" dirty="0" err="1">
                <a:effectLst/>
                <a:ea typeface="Times New Roman" panose="02020603050405020304" pitchFamily="18" charset="0"/>
              </a:rPr>
              <a:t>às</a:t>
            </a:r>
            <a:r>
              <a:rPr lang="en-US" dirty="0">
                <a:effectLst/>
                <a:ea typeface="Times New Roman" panose="02020603050405020304" pitchFamily="18" charset="0"/>
              </a:rPr>
              <a:t> </a:t>
            </a:r>
            <a:r>
              <a:rPr lang="en-US" dirty="0" err="1">
                <a:effectLst/>
                <a:ea typeface="Times New Roman" panose="02020603050405020304" pitchFamily="18" charset="0"/>
              </a:rPr>
              <a:t>perguntas</a:t>
            </a:r>
            <a:r>
              <a:rPr lang="en-US" dirty="0">
                <a:effectLst/>
                <a:ea typeface="Times New Roman" panose="02020603050405020304" pitchFamily="18" charset="0"/>
              </a:rPr>
              <a:t>:</a:t>
            </a: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548801"/>
            <a:ext cx="3049154" cy="4789998"/>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fontAlgn="base"/>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Potes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de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mel</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e silos de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informação</a:t>
            </a:r>
            <a:endPar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aderir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à</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banca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online, 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utilizador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deve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confiar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esse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serviço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seus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dados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pessoais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banco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on-line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é</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especialmente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sensível</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requer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compartilhamento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informações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pessoais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como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carteiras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identidade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endereços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dados das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suas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finanças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Essa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grande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quantidade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informações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pessoais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armazenadas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bancos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dados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centrais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oferece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um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grande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incentivo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hackers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atingirem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servidores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armazenamento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agem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como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potes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mel</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Apesar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dos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esforços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segurança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bancos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dados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centralizados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são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vulneráveis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crimes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digitais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ameaças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à</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segurança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algn="just" fontAlgn="base"/>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x-none" sz="1100" dirty="0">
              <a:effectLst/>
              <a:latin typeface="Calibri" panose="020F0502020204030204" pitchFamily="34" charset="0"/>
              <a:ea typeface="Times New Roman" panose="02020603050405020304" pitchFamily="18" charset="0"/>
              <a:cs typeface="Calibri" panose="020F0502020204030204" pitchFamily="34" charset="0"/>
            </a:endParaRPr>
          </a:p>
          <a:p>
            <a:pPr marR="95250" algn="just" fontAlgn="base"/>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O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papel</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dos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servidores</a:t>
            </a:r>
            <a:endPar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endParaRPr>
          </a:p>
          <a:p>
            <a:pPr marR="95250" algn="just" fontAlgn="base"/>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servidores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Inernet</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como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camada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base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estão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entre as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entidades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poderosas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da infra-</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estrutura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web 2.0.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Quer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você</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use a Internet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mídias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sociais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namoro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negócios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educação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ou</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serviços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bancários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há</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apenas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um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punhado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grandes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entidades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coletam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nossas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informações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têm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controlo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absoluto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sobre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dados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coletados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Esta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é</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uma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quantidade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perigosa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poder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importa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mãos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esteja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qual</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regulamentação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esteja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vigor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evitar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fraudes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sz="1100" dirty="0">
              <a:solidFill>
                <a:srgbClr val="000000"/>
              </a:solidFill>
              <a:latin typeface="Calibri" panose="020F0502020204030204" pitchFamily="34" charset="0"/>
            </a:endParaRPr>
          </a:p>
        </p:txBody>
      </p:sp>
      <p:sp>
        <p:nvSpPr>
          <p:cNvPr id="5" name="TextBox 4">
            <a:extLst>
              <a:ext uri="{FF2B5EF4-FFF2-40B4-BE49-F238E27FC236}">
                <a16:creationId xmlns:a16="http://schemas.microsoft.com/office/drawing/2014/main" id="{6CC7FBFD-BBCB-D55A-CDFB-8C6C3D07841C}"/>
              </a:ext>
            </a:extLst>
          </p:cNvPr>
          <p:cNvSpPr txBox="1"/>
          <p:nvPr/>
        </p:nvSpPr>
        <p:spPr>
          <a:xfrm>
            <a:off x="4368241" y="8062387"/>
            <a:ext cx="654756" cy="1092607"/>
          </a:xfrm>
          <a:prstGeom prst="rect">
            <a:avLst/>
          </a:prstGeom>
          <a:noFill/>
        </p:spPr>
        <p:txBody>
          <a:bodyPr wrap="square" rtlCol="0">
            <a:spAutoFit/>
          </a:bodyPr>
          <a:lstStyle/>
          <a:p>
            <a:r>
              <a:rPr lang="en-GB" sz="6500" dirty="0">
                <a:solidFill>
                  <a:schemeClr val="bg1"/>
                </a:solidFill>
                <a:latin typeface="Arial" panose="020B0604020202020204" pitchFamily="34" charset="0"/>
                <a:cs typeface="Arial" panose="020B0604020202020204" pitchFamily="34" charset="0"/>
              </a:rPr>
              <a:t>1</a:t>
            </a:r>
          </a:p>
        </p:txBody>
      </p:sp>
      <p:sp>
        <p:nvSpPr>
          <p:cNvPr id="6" name="Text Placeholder 17">
            <a:extLst>
              <a:ext uri="{FF2B5EF4-FFF2-40B4-BE49-F238E27FC236}">
                <a16:creationId xmlns:a16="http://schemas.microsoft.com/office/drawing/2014/main" id="{7C1C97EC-1667-5DC1-BE4A-A23940A3348C}"/>
              </a:ext>
            </a:extLst>
          </p:cNvPr>
          <p:cNvSpPr txBox="1">
            <a:spLocks/>
          </p:cNvSpPr>
          <p:nvPr/>
        </p:nvSpPr>
        <p:spPr>
          <a:xfrm>
            <a:off x="4944276" y="9290677"/>
            <a:ext cx="2154529" cy="6676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a:ea typeface="Times New Roman" panose="02020603050405020304" pitchFamily="18" charset="0"/>
              </a:rPr>
              <a:t>E se </a:t>
            </a:r>
            <a:r>
              <a:rPr lang="en-US" dirty="0" err="1">
                <a:ea typeface="Times New Roman" panose="02020603050405020304" pitchFamily="18" charset="0"/>
              </a:rPr>
              <a:t>pudéssemos</a:t>
            </a:r>
            <a:r>
              <a:rPr lang="en-US" dirty="0">
                <a:ea typeface="Times New Roman" panose="02020603050405020304" pitchFamily="18" charset="0"/>
              </a:rPr>
              <a:t> </a:t>
            </a:r>
            <a:r>
              <a:rPr lang="en-US" dirty="0" err="1">
                <a:ea typeface="Times New Roman" panose="02020603050405020304" pitchFamily="18" charset="0"/>
              </a:rPr>
              <a:t>possuir</a:t>
            </a:r>
            <a:r>
              <a:rPr lang="en-US" dirty="0">
                <a:ea typeface="Times New Roman" panose="02020603050405020304" pitchFamily="18" charset="0"/>
              </a:rPr>
              <a:t> a </a:t>
            </a:r>
            <a:r>
              <a:rPr lang="en-US" dirty="0" err="1">
                <a:ea typeface="Times New Roman" panose="02020603050405020304" pitchFamily="18" charset="0"/>
              </a:rPr>
              <a:t>nossa</a:t>
            </a:r>
            <a:r>
              <a:rPr lang="en-US" dirty="0">
                <a:ea typeface="Times New Roman" panose="02020603050405020304" pitchFamily="18" charset="0"/>
              </a:rPr>
              <a:t> </a:t>
            </a:r>
            <a:r>
              <a:rPr lang="en-US" dirty="0" err="1">
                <a:ea typeface="Times New Roman" panose="02020603050405020304" pitchFamily="18" charset="0"/>
              </a:rPr>
              <a:t>vida</a:t>
            </a:r>
            <a:r>
              <a:rPr lang="en-US" dirty="0">
                <a:ea typeface="Times New Roman" panose="02020603050405020304" pitchFamily="18" charset="0"/>
              </a:rPr>
              <a:t> digital e </a:t>
            </a:r>
            <a:r>
              <a:rPr lang="en-US" dirty="0" err="1">
                <a:ea typeface="Times New Roman" panose="02020603050405020304" pitchFamily="18" charset="0"/>
              </a:rPr>
              <a:t>gerenciar</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nossos</a:t>
            </a:r>
            <a:r>
              <a:rPr lang="en-US" dirty="0">
                <a:ea typeface="Times New Roman" panose="02020603050405020304" pitchFamily="18" charset="0"/>
              </a:rPr>
              <a:t> </a:t>
            </a:r>
            <a:r>
              <a:rPr lang="en-US" dirty="0" err="1">
                <a:ea typeface="Times New Roman" panose="02020603050405020304" pitchFamily="18" charset="0"/>
              </a:rPr>
              <a:t>ativos</a:t>
            </a:r>
            <a:r>
              <a:rPr lang="en-US" dirty="0">
                <a:ea typeface="Times New Roman" panose="02020603050405020304" pitchFamily="18" charset="0"/>
              </a:rPr>
              <a:t> de forma </a:t>
            </a:r>
            <a:r>
              <a:rPr lang="en-US" dirty="0" err="1">
                <a:ea typeface="Times New Roman" panose="02020603050405020304" pitchFamily="18" charset="0"/>
              </a:rPr>
              <a:t>autónoma</a:t>
            </a:r>
            <a:r>
              <a:rPr lang="en-US" dirty="0">
                <a:ea typeface="Times New Roman" panose="02020603050405020304" pitchFamily="18" charset="0"/>
              </a:rPr>
              <a:t>?</a:t>
            </a:r>
            <a:endParaRPr lang="en-US" dirty="0"/>
          </a:p>
        </p:txBody>
      </p:sp>
      <p:sp>
        <p:nvSpPr>
          <p:cNvPr id="7" name="TextBox 6">
            <a:extLst>
              <a:ext uri="{FF2B5EF4-FFF2-40B4-BE49-F238E27FC236}">
                <a16:creationId xmlns:a16="http://schemas.microsoft.com/office/drawing/2014/main" id="{D26DA388-5206-986D-65C6-814EC8F1770F}"/>
              </a:ext>
            </a:extLst>
          </p:cNvPr>
          <p:cNvSpPr txBox="1"/>
          <p:nvPr/>
        </p:nvSpPr>
        <p:spPr>
          <a:xfrm>
            <a:off x="4380116" y="8976787"/>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8" name="Text Placeholder 17">
            <a:extLst>
              <a:ext uri="{FF2B5EF4-FFF2-40B4-BE49-F238E27FC236}">
                <a16:creationId xmlns:a16="http://schemas.microsoft.com/office/drawing/2014/main" id="{BEFF650A-BD20-1FB8-6F07-55873F2127A4}"/>
              </a:ext>
            </a:extLst>
          </p:cNvPr>
          <p:cNvSpPr txBox="1">
            <a:spLocks/>
          </p:cNvSpPr>
          <p:nvPr/>
        </p:nvSpPr>
        <p:spPr>
          <a:xfrm>
            <a:off x="4944276" y="8167934"/>
            <a:ext cx="2154529" cy="6676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a:r>
              <a:rPr lang="en-US" dirty="0">
                <a:ea typeface="Times New Roman" panose="02020603050405020304" pitchFamily="18" charset="0"/>
              </a:rPr>
              <a:t>E se </a:t>
            </a:r>
            <a:r>
              <a:rPr lang="en-US" dirty="0" err="1">
                <a:ea typeface="Times New Roman" panose="02020603050405020304" pitchFamily="18" charset="0"/>
              </a:rPr>
              <a:t>pudéssemos</a:t>
            </a:r>
            <a:r>
              <a:rPr lang="en-US" dirty="0">
                <a:ea typeface="Times New Roman" panose="02020603050405020304" pitchFamily="18" charset="0"/>
              </a:rPr>
              <a:t> </a:t>
            </a:r>
            <a:r>
              <a:rPr lang="en-US" dirty="0" err="1">
                <a:ea typeface="Times New Roman" panose="02020603050405020304" pitchFamily="18" charset="0"/>
              </a:rPr>
              <a:t>aceder</a:t>
            </a:r>
            <a:r>
              <a:rPr lang="en-US" dirty="0">
                <a:ea typeface="Times New Roman" panose="02020603050405020304" pitchFamily="18" charset="0"/>
              </a:rPr>
              <a:t> </a:t>
            </a:r>
            <a:r>
              <a:rPr lang="en-US" dirty="0" err="1">
                <a:ea typeface="Times New Roman" panose="02020603050405020304" pitchFamily="18" charset="0"/>
              </a:rPr>
              <a:t>todos</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serviços</a:t>
            </a:r>
            <a:r>
              <a:rPr lang="en-US" dirty="0">
                <a:ea typeface="Times New Roman" panose="02020603050405020304" pitchFamily="18" charset="0"/>
              </a:rPr>
              <a:t> </a:t>
            </a:r>
            <a:r>
              <a:rPr lang="en-US" dirty="0" err="1">
                <a:ea typeface="Times New Roman" panose="02020603050405020304" pitchFamily="18" charset="0"/>
              </a:rPr>
              <a:t>sem</a:t>
            </a:r>
            <a:r>
              <a:rPr lang="en-US" dirty="0">
                <a:ea typeface="Times New Roman" panose="02020603050405020304" pitchFamily="18" charset="0"/>
              </a:rPr>
              <a:t> </a:t>
            </a:r>
            <a:r>
              <a:rPr lang="en-US" dirty="0" err="1">
                <a:ea typeface="Times New Roman" panose="02020603050405020304" pitchFamily="18" charset="0"/>
              </a:rPr>
              <a:t>compartilhar</a:t>
            </a:r>
            <a:r>
              <a:rPr lang="en-US" dirty="0">
                <a:ea typeface="Times New Roman" panose="02020603050405020304" pitchFamily="18" charset="0"/>
              </a:rPr>
              <a:t> </a:t>
            </a:r>
            <a:r>
              <a:rPr lang="en-US" dirty="0" err="1">
                <a:ea typeface="Times New Roman" panose="02020603050405020304" pitchFamily="18" charset="0"/>
              </a:rPr>
              <a:t>nenhum</a:t>
            </a:r>
            <a:r>
              <a:rPr lang="en-US" dirty="0">
                <a:ea typeface="Times New Roman" panose="02020603050405020304" pitchFamily="18" charset="0"/>
              </a:rPr>
              <a:t> dado e </a:t>
            </a:r>
            <a:r>
              <a:rPr lang="en-US" dirty="0" err="1">
                <a:ea typeface="Times New Roman" panose="02020603050405020304" pitchFamily="18" charset="0"/>
              </a:rPr>
              <a:t>sem</a:t>
            </a:r>
            <a:r>
              <a:rPr lang="en-US" dirty="0">
                <a:ea typeface="Times New Roman" panose="02020603050405020304" pitchFamily="18" charset="0"/>
              </a:rPr>
              <a:t> </a:t>
            </a:r>
            <a:r>
              <a:rPr lang="en-US" dirty="0" err="1">
                <a:ea typeface="Times New Roman" panose="02020603050405020304" pitchFamily="18" charset="0"/>
              </a:rPr>
              <a:t>entregar</a:t>
            </a:r>
            <a:r>
              <a:rPr lang="en-US" dirty="0">
                <a:ea typeface="Times New Roman" panose="02020603050405020304" pitchFamily="18" charset="0"/>
              </a:rPr>
              <a:t> a </a:t>
            </a:r>
            <a:r>
              <a:rPr lang="en-US" dirty="0" err="1">
                <a:ea typeface="Times New Roman" panose="02020603050405020304" pitchFamily="18" charset="0"/>
              </a:rPr>
              <a:t>propriedade</a:t>
            </a:r>
            <a:r>
              <a:rPr lang="en-US" dirty="0">
                <a:ea typeface="Times New Roman" panose="02020603050405020304" pitchFamily="18" charset="0"/>
              </a:rPr>
              <a:t> do </a:t>
            </a:r>
            <a:r>
              <a:rPr lang="en-US" dirty="0" err="1">
                <a:ea typeface="Times New Roman" panose="02020603050405020304" pitchFamily="18" charset="0"/>
              </a:rPr>
              <a:t>conteúdo</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cria</a:t>
            </a:r>
            <a:r>
              <a:rPr lang="en-US" dirty="0">
                <a:ea typeface="Times New Roman" panose="02020603050405020304" pitchFamily="18" charset="0"/>
              </a:rPr>
              <a:t>?</a:t>
            </a:r>
            <a:endParaRPr lang="en-US" dirty="0"/>
          </a:p>
        </p:txBody>
      </p:sp>
      <p:grpSp>
        <p:nvGrpSpPr>
          <p:cNvPr id="9" name="Group 8">
            <a:extLst>
              <a:ext uri="{FF2B5EF4-FFF2-40B4-BE49-F238E27FC236}">
                <a16:creationId xmlns:a16="http://schemas.microsoft.com/office/drawing/2014/main" id="{2FE034F0-B548-41EB-C424-FD07CCA14833}"/>
              </a:ext>
            </a:extLst>
          </p:cNvPr>
          <p:cNvGrpSpPr/>
          <p:nvPr/>
        </p:nvGrpSpPr>
        <p:grpSpPr>
          <a:xfrm>
            <a:off x="5728309" y="5948812"/>
            <a:ext cx="1999713" cy="1442633"/>
            <a:chOff x="8493673" y="3441653"/>
            <a:chExt cx="2590079" cy="1868535"/>
          </a:xfrm>
        </p:grpSpPr>
        <p:sp>
          <p:nvSpPr>
            <p:cNvPr id="10" name="Freeform 9">
              <a:extLst>
                <a:ext uri="{FF2B5EF4-FFF2-40B4-BE49-F238E27FC236}">
                  <a16:creationId xmlns:a16="http://schemas.microsoft.com/office/drawing/2014/main" id="{0381A68E-35E6-286D-DC48-3D555728BC02}"/>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1" name="Freeform 10">
              <a:extLst>
                <a:ext uri="{FF2B5EF4-FFF2-40B4-BE49-F238E27FC236}">
                  <a16:creationId xmlns:a16="http://schemas.microsoft.com/office/drawing/2014/main" id="{39E16619-DFE7-5BA3-F77E-62E5962BD9E7}"/>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2" name="Freeform 11">
              <a:extLst>
                <a:ext uri="{FF2B5EF4-FFF2-40B4-BE49-F238E27FC236}">
                  <a16:creationId xmlns:a16="http://schemas.microsoft.com/office/drawing/2014/main" id="{D7938E1B-C1DF-3FC1-A5B2-3D168044F6C1}"/>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 name="Freeform 12">
              <a:extLst>
                <a:ext uri="{FF2B5EF4-FFF2-40B4-BE49-F238E27FC236}">
                  <a16:creationId xmlns:a16="http://schemas.microsoft.com/office/drawing/2014/main" id="{B249FB2F-E139-FE30-F378-B0FE55090DEB}"/>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 name="Freeform 13">
              <a:extLst>
                <a:ext uri="{FF2B5EF4-FFF2-40B4-BE49-F238E27FC236}">
                  <a16:creationId xmlns:a16="http://schemas.microsoft.com/office/drawing/2014/main" id="{08E87405-5503-4514-642D-61512F463627}"/>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5" name="Freeform 14">
              <a:extLst>
                <a:ext uri="{FF2B5EF4-FFF2-40B4-BE49-F238E27FC236}">
                  <a16:creationId xmlns:a16="http://schemas.microsoft.com/office/drawing/2014/main" id="{4EA194E7-3911-9EBB-29FB-A4B8CD05C503}"/>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6" name="Freeform 15">
              <a:extLst>
                <a:ext uri="{FF2B5EF4-FFF2-40B4-BE49-F238E27FC236}">
                  <a16:creationId xmlns:a16="http://schemas.microsoft.com/office/drawing/2014/main" id="{621597A9-2541-20C8-F7BE-EC8C42A1113B}"/>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 name="Freeform 16">
              <a:extLst>
                <a:ext uri="{FF2B5EF4-FFF2-40B4-BE49-F238E27FC236}">
                  <a16:creationId xmlns:a16="http://schemas.microsoft.com/office/drawing/2014/main" id="{459C416A-886A-71C9-0ACD-40A64FD58239}"/>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8" name="Freeform 17">
              <a:extLst>
                <a:ext uri="{FF2B5EF4-FFF2-40B4-BE49-F238E27FC236}">
                  <a16:creationId xmlns:a16="http://schemas.microsoft.com/office/drawing/2014/main" id="{385B784E-3C20-E392-CD86-2F374429C67B}"/>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9" name="Freeform 18">
              <a:extLst>
                <a:ext uri="{FF2B5EF4-FFF2-40B4-BE49-F238E27FC236}">
                  <a16:creationId xmlns:a16="http://schemas.microsoft.com/office/drawing/2014/main" id="{BD4E62C2-ED75-4FA9-BAE0-6028640244D6}"/>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0" name="Freeform 19">
              <a:extLst>
                <a:ext uri="{FF2B5EF4-FFF2-40B4-BE49-F238E27FC236}">
                  <a16:creationId xmlns:a16="http://schemas.microsoft.com/office/drawing/2014/main" id="{E3BA0502-E921-E43C-05CA-5660BB38F1AB}"/>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4037738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5050754-A385-B34A-A0CA-0D3B984F05A5}"/>
              </a:ext>
            </a:extLst>
          </p:cNvPr>
          <p:cNvSpPr>
            <a:spLocks noGrp="1"/>
          </p:cNvSpPr>
          <p:nvPr>
            <p:ph type="body" sz="quarter" idx="11"/>
          </p:nvPr>
        </p:nvSpPr>
        <p:spPr>
          <a:xfrm>
            <a:off x="1466451" y="4525106"/>
            <a:ext cx="648000" cy="348400"/>
          </a:xfrm>
        </p:spPr>
        <p:txBody>
          <a:bodyPr/>
          <a:lstStyle/>
          <a:p>
            <a:r>
              <a:rPr lang="en-US" dirty="0"/>
              <a:t>01</a:t>
            </a:r>
          </a:p>
        </p:txBody>
      </p:sp>
      <p:sp>
        <p:nvSpPr>
          <p:cNvPr id="27" name="Text Placeholder 26">
            <a:extLst>
              <a:ext uri="{FF2B5EF4-FFF2-40B4-BE49-F238E27FC236}">
                <a16:creationId xmlns:a16="http://schemas.microsoft.com/office/drawing/2014/main" id="{8AFD43CD-900B-364C-9180-A56DC4255D91}"/>
              </a:ext>
            </a:extLst>
          </p:cNvPr>
          <p:cNvSpPr>
            <a:spLocks noGrp="1"/>
          </p:cNvSpPr>
          <p:nvPr>
            <p:ph type="body" sz="quarter" idx="49"/>
          </p:nvPr>
        </p:nvSpPr>
        <p:spPr>
          <a:xfrm>
            <a:off x="2249417" y="4525106"/>
            <a:ext cx="3974396" cy="348400"/>
          </a:xfrm>
        </p:spPr>
        <p:txBody>
          <a:bodyPr/>
          <a:lstStyle/>
          <a:p>
            <a:r>
              <a:rPr lang="en-US" dirty="0" err="1"/>
              <a:t>Produtos</a:t>
            </a:r>
            <a:r>
              <a:rPr lang="en-US" dirty="0"/>
              <a:t> e </a:t>
            </a:r>
            <a:r>
              <a:rPr lang="en-US" dirty="0" err="1"/>
              <a:t>Serviços</a:t>
            </a:r>
            <a:r>
              <a:rPr lang="en-US" dirty="0"/>
              <a:t> Crypto</a:t>
            </a:r>
          </a:p>
        </p:txBody>
      </p:sp>
      <p:sp>
        <p:nvSpPr>
          <p:cNvPr id="18" name="Text Placeholder 17">
            <a:extLst>
              <a:ext uri="{FF2B5EF4-FFF2-40B4-BE49-F238E27FC236}">
                <a16:creationId xmlns:a16="http://schemas.microsoft.com/office/drawing/2014/main" id="{C702A4CC-CD69-FF4B-B8B5-45F76BCB4B0F}"/>
              </a:ext>
            </a:extLst>
          </p:cNvPr>
          <p:cNvSpPr>
            <a:spLocks noGrp="1"/>
          </p:cNvSpPr>
          <p:nvPr>
            <p:ph type="body" sz="quarter" idx="13"/>
          </p:nvPr>
        </p:nvSpPr>
        <p:spPr>
          <a:xfrm>
            <a:off x="1466451" y="5026769"/>
            <a:ext cx="648000" cy="348400"/>
          </a:xfrm>
        </p:spPr>
        <p:txBody>
          <a:bodyPr/>
          <a:lstStyle/>
          <a:p>
            <a:r>
              <a:rPr lang="en-US" dirty="0"/>
              <a:t>02</a:t>
            </a:r>
          </a:p>
        </p:txBody>
      </p:sp>
      <p:sp>
        <p:nvSpPr>
          <p:cNvPr id="19" name="Text Placeholder 18">
            <a:extLst>
              <a:ext uri="{FF2B5EF4-FFF2-40B4-BE49-F238E27FC236}">
                <a16:creationId xmlns:a16="http://schemas.microsoft.com/office/drawing/2014/main" id="{6FF67CFC-32FD-BE49-BCF4-8410339E3C05}"/>
              </a:ext>
            </a:extLst>
          </p:cNvPr>
          <p:cNvSpPr>
            <a:spLocks noGrp="1"/>
          </p:cNvSpPr>
          <p:nvPr>
            <p:ph type="body" sz="quarter" idx="14"/>
          </p:nvPr>
        </p:nvSpPr>
        <p:spPr>
          <a:xfrm>
            <a:off x="2249417" y="5026609"/>
            <a:ext cx="3544003" cy="349200"/>
          </a:xfrm>
        </p:spPr>
        <p:txBody>
          <a:bodyPr/>
          <a:lstStyle/>
          <a:p>
            <a:r>
              <a:rPr lang="en-US" dirty="0" err="1"/>
              <a:t>Tokenização</a:t>
            </a:r>
            <a:r>
              <a:rPr lang="en-US" dirty="0"/>
              <a:t> de </a:t>
            </a:r>
            <a:r>
              <a:rPr lang="en-US" dirty="0" err="1"/>
              <a:t>Ativos</a:t>
            </a:r>
            <a:endParaRPr lang="en-US" dirty="0"/>
          </a:p>
        </p:txBody>
      </p:sp>
      <p:sp>
        <p:nvSpPr>
          <p:cNvPr id="20" name="Text Placeholder 19">
            <a:extLst>
              <a:ext uri="{FF2B5EF4-FFF2-40B4-BE49-F238E27FC236}">
                <a16:creationId xmlns:a16="http://schemas.microsoft.com/office/drawing/2014/main" id="{9042ED48-2259-6647-9817-0662BC56C43F}"/>
              </a:ext>
            </a:extLst>
          </p:cNvPr>
          <p:cNvSpPr>
            <a:spLocks noGrp="1"/>
          </p:cNvSpPr>
          <p:nvPr>
            <p:ph type="body" sz="quarter" idx="15"/>
          </p:nvPr>
        </p:nvSpPr>
        <p:spPr>
          <a:xfrm>
            <a:off x="1466451" y="5528432"/>
            <a:ext cx="648000" cy="348400"/>
          </a:xfrm>
        </p:spPr>
        <p:txBody>
          <a:bodyPr/>
          <a:lstStyle/>
          <a:p>
            <a:r>
              <a:rPr lang="en-US" dirty="0"/>
              <a:t>03</a:t>
            </a:r>
          </a:p>
        </p:txBody>
      </p:sp>
      <p:sp>
        <p:nvSpPr>
          <p:cNvPr id="22" name="Text Placeholder 21">
            <a:extLst>
              <a:ext uri="{FF2B5EF4-FFF2-40B4-BE49-F238E27FC236}">
                <a16:creationId xmlns:a16="http://schemas.microsoft.com/office/drawing/2014/main" id="{B9D4620C-2DF1-3748-AF08-789912CE2FA0}"/>
              </a:ext>
            </a:extLst>
          </p:cNvPr>
          <p:cNvSpPr>
            <a:spLocks noGrp="1"/>
          </p:cNvSpPr>
          <p:nvPr>
            <p:ph type="body" sz="quarter" idx="19"/>
          </p:nvPr>
        </p:nvSpPr>
        <p:spPr>
          <a:xfrm>
            <a:off x="2249417" y="5528912"/>
            <a:ext cx="3544003" cy="348400"/>
          </a:xfrm>
        </p:spPr>
        <p:txBody>
          <a:bodyPr/>
          <a:lstStyle/>
          <a:p>
            <a:r>
              <a:rPr lang="en-US" dirty="0" err="1"/>
              <a:t>Avaliação</a:t>
            </a:r>
            <a:r>
              <a:rPr lang="en-US" dirty="0"/>
              <a:t> de </a:t>
            </a:r>
            <a:r>
              <a:rPr lang="en-US" dirty="0" err="1"/>
              <a:t>Aprendizagem</a:t>
            </a:r>
            <a:r>
              <a:rPr lang="en-US" dirty="0"/>
              <a:t> </a:t>
            </a:r>
            <a:r>
              <a:rPr lang="en-US" dirty="0" err="1"/>
              <a:t>para</a:t>
            </a:r>
            <a:r>
              <a:rPr lang="en-US" dirty="0"/>
              <a:t> o </a:t>
            </a:r>
            <a:r>
              <a:rPr lang="en-US" dirty="0" err="1"/>
              <a:t>Módulo</a:t>
            </a:r>
            <a:r>
              <a:rPr lang="en-US" dirty="0"/>
              <a:t> 5</a:t>
            </a:r>
          </a:p>
        </p:txBody>
      </p:sp>
      <p:sp>
        <p:nvSpPr>
          <p:cNvPr id="2" name="Text Placeholder 18">
            <a:extLst>
              <a:ext uri="{FF2B5EF4-FFF2-40B4-BE49-F238E27FC236}">
                <a16:creationId xmlns:a16="http://schemas.microsoft.com/office/drawing/2014/main" id="{05C68F19-0B70-BC6F-3123-A0E1EAC01A11}"/>
              </a:ext>
            </a:extLst>
          </p:cNvPr>
          <p:cNvSpPr txBox="1">
            <a:spLocks/>
          </p:cNvSpPr>
          <p:nvPr/>
        </p:nvSpPr>
        <p:spPr>
          <a:xfrm>
            <a:off x="6401289" y="4550172"/>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120</a:t>
            </a:r>
          </a:p>
        </p:txBody>
      </p:sp>
      <p:cxnSp>
        <p:nvCxnSpPr>
          <p:cNvPr id="4" name="Straight Connector 3">
            <a:extLst>
              <a:ext uri="{FF2B5EF4-FFF2-40B4-BE49-F238E27FC236}">
                <a16:creationId xmlns:a16="http://schemas.microsoft.com/office/drawing/2014/main" id="{5395D201-739F-CCEB-8A21-7F390B67CA70}"/>
              </a:ext>
            </a:extLst>
          </p:cNvPr>
          <p:cNvCxnSpPr>
            <a:cxnSpLocks/>
          </p:cNvCxnSpPr>
          <p:nvPr/>
        </p:nvCxnSpPr>
        <p:spPr>
          <a:xfrm>
            <a:off x="4746384" y="4789655"/>
            <a:ext cx="1744062"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5" name="Text Placeholder 18">
            <a:extLst>
              <a:ext uri="{FF2B5EF4-FFF2-40B4-BE49-F238E27FC236}">
                <a16:creationId xmlns:a16="http://schemas.microsoft.com/office/drawing/2014/main" id="{0CE89D1F-FBA8-1D20-F324-68576FBEC2CA}"/>
              </a:ext>
            </a:extLst>
          </p:cNvPr>
          <p:cNvSpPr txBox="1">
            <a:spLocks/>
          </p:cNvSpPr>
          <p:nvPr/>
        </p:nvSpPr>
        <p:spPr>
          <a:xfrm>
            <a:off x="6401289" y="504912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128</a:t>
            </a:r>
          </a:p>
        </p:txBody>
      </p:sp>
      <p:cxnSp>
        <p:nvCxnSpPr>
          <p:cNvPr id="6" name="Straight Connector 5">
            <a:extLst>
              <a:ext uri="{FF2B5EF4-FFF2-40B4-BE49-F238E27FC236}">
                <a16:creationId xmlns:a16="http://schemas.microsoft.com/office/drawing/2014/main" id="{C81A195D-61F6-BDE0-C22C-B639E09606E2}"/>
              </a:ext>
            </a:extLst>
          </p:cNvPr>
          <p:cNvCxnSpPr>
            <a:cxnSpLocks/>
          </p:cNvCxnSpPr>
          <p:nvPr/>
        </p:nvCxnSpPr>
        <p:spPr>
          <a:xfrm>
            <a:off x="4015946" y="5266576"/>
            <a:ext cx="2474500"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3" name="Text Placeholder 18">
            <a:extLst>
              <a:ext uri="{FF2B5EF4-FFF2-40B4-BE49-F238E27FC236}">
                <a16:creationId xmlns:a16="http://schemas.microsoft.com/office/drawing/2014/main" id="{CF48956A-94E1-9F98-64C5-9BD68357E6A4}"/>
              </a:ext>
            </a:extLst>
          </p:cNvPr>
          <p:cNvSpPr txBox="1">
            <a:spLocks/>
          </p:cNvSpPr>
          <p:nvPr/>
        </p:nvSpPr>
        <p:spPr>
          <a:xfrm>
            <a:off x="6412175" y="554376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140</a:t>
            </a:r>
          </a:p>
        </p:txBody>
      </p:sp>
      <p:cxnSp>
        <p:nvCxnSpPr>
          <p:cNvPr id="7" name="Straight Connector 6">
            <a:extLst>
              <a:ext uri="{FF2B5EF4-FFF2-40B4-BE49-F238E27FC236}">
                <a16:creationId xmlns:a16="http://schemas.microsoft.com/office/drawing/2014/main" id="{BCD3465E-B094-5C97-CB42-2EE6B2D98CEC}"/>
              </a:ext>
            </a:extLst>
          </p:cNvPr>
          <p:cNvCxnSpPr>
            <a:cxnSpLocks/>
          </p:cNvCxnSpPr>
          <p:nvPr/>
        </p:nvCxnSpPr>
        <p:spPr>
          <a:xfrm>
            <a:off x="5593157" y="5761216"/>
            <a:ext cx="908175"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F87CB1D8-0D68-D6AC-22F6-38DF8C37DBC5}"/>
              </a:ext>
            </a:extLst>
          </p:cNvPr>
          <p:cNvSpPr txBox="1">
            <a:spLocks/>
          </p:cNvSpPr>
          <p:nvPr/>
        </p:nvSpPr>
        <p:spPr>
          <a:xfrm>
            <a:off x="579372" y="2966993"/>
            <a:ext cx="6580470" cy="97146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7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6000" dirty="0" err="1"/>
              <a:t>conteúdos</a:t>
            </a:r>
            <a:r>
              <a:rPr lang="en-US" sz="6000" dirty="0"/>
              <a:t> </a:t>
            </a:r>
            <a:r>
              <a:rPr lang="en-US" sz="6000" dirty="0" err="1"/>
              <a:t>módulo</a:t>
            </a:r>
            <a:r>
              <a:rPr lang="en-US" sz="6000" dirty="0"/>
              <a:t> 5</a:t>
            </a:r>
          </a:p>
        </p:txBody>
      </p:sp>
    </p:spTree>
    <p:extLst>
      <p:ext uri="{BB962C8B-B14F-4D97-AF65-F5344CB8AC3E}">
        <p14:creationId xmlns:p14="http://schemas.microsoft.com/office/powerpoint/2010/main" val="2194917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136</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46532" y="665164"/>
            <a:ext cx="6036131" cy="9831788"/>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fontAlgn="base"/>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A Web 3.0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ou</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também</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conhecida</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como</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web3)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é</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proclamada</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próxima</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geração</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da internet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depois</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da web 2.0. O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nome</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foi</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criado</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por</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Gavin Wood, co-</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fundador</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da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Ethereum</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fundador</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da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Polkadot</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Também</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é</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importante</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observar</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que</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ainda</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não</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existe</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uma</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definição</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uniforme</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para</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o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termo</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web 3.0.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Enquanto</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 web 2.0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concentra</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-se no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conteúdo</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criado</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pelo</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usuário</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hospedado</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sites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centralizados</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 web 3.0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dará</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aos</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usuários</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mais</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controlo</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sobre</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seus</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dados online. Para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isso</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 web 3.0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faz</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uso</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aprendizagem</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máquina</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inteligência</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artificial (IA) e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tecnologia</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blockchain</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proponentes</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da Web 3.0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visam</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criar</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sites e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aplicativos</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da Web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abertos</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conectados</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inteligentes</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com a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ajuda</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uma</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melhor</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compreensão</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dos dados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baseada</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máquina</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aspectos</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descentralização</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economias</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digitais</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também</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desempenham</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um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papel</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importante</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na</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web 3.0,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que</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é</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onde</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tecnologia</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blockchain</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entra</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ação</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Dito</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isso</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 web 3.0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ainda</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está</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longe</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ser</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adotada</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4151A"/>
                </a:solidFill>
                <a:latin typeface="Calibri" panose="020F0502020204030204" pitchFamily="34" charset="0"/>
                <a:ea typeface="Times New Roman" panose="02020603050405020304" pitchFamily="18" charset="0"/>
                <a:cs typeface="Calibri" panose="020F0502020204030204" pitchFamily="34" charset="0"/>
              </a:rPr>
              <a:t>massa</a:t>
            </a:r>
            <a:r>
              <a:rPr lang="en-US" sz="1100" dirty="0">
                <a:solidFill>
                  <a:srgbClr val="14151A"/>
                </a:solidFill>
                <a:latin typeface="Calibri" panose="020F0502020204030204" pitchFamily="34" charset="0"/>
                <a:ea typeface="Times New Roman" panose="02020603050405020304" pitchFamily="18" charset="0"/>
                <a:cs typeface="Calibri" panose="020F0502020204030204" pitchFamily="34" charset="0"/>
              </a:rPr>
              <a:t>.</a:t>
            </a:r>
          </a:p>
          <a:p>
            <a:pPr algn="just" fontAlgn="base"/>
            <a:r>
              <a:rPr lang="en-US" sz="1100" dirty="0">
                <a:solidFill>
                  <a:srgbClr val="14151A"/>
                </a:solidFill>
                <a:effectLst/>
                <a:latin typeface="Calibri" panose="020F0502020204030204" pitchFamily="34" charset="0"/>
                <a:ea typeface="Times New Roman" panose="02020603050405020304" pitchFamily="18" charset="0"/>
                <a:cs typeface="Calibri" panose="020F0502020204030204" pitchFamily="34" charset="0"/>
              </a:rPr>
              <a:t> </a:t>
            </a:r>
            <a:endParaRPr lang="x-none" sz="1100" dirty="0">
              <a:effectLst/>
              <a:latin typeface="Calibri" panose="020F0502020204030204" pitchFamily="34" charset="0"/>
              <a:ea typeface="Times New Roman" panose="02020603050405020304" pitchFamily="18" charset="0"/>
              <a:cs typeface="Calibri" panose="020F0502020204030204" pitchFamily="34" charset="0"/>
            </a:endParaRPr>
          </a:p>
          <a:p>
            <a:pPr algn="just" fontAlgn="base"/>
            <a:r>
              <a:rPr lang="pt-PT"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Segurança</a:t>
            </a:r>
            <a:endParaRPr lang="x-none"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Um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blockchain</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é</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essencialmente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um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espaço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armazenamento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digital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infinito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aberto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Blockchain</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compromete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segurança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significa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é</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um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armário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seguro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seus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ativos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digitais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ativos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baseados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Blockchain</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permitem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usuário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possua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seus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próprios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dados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proteja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Blockchain</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também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elimina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atual</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infraestrutura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centralizada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da internet, dados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ativos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algn="just" fontAlgn="base"/>
            <a:endPar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Transferências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autónomas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de valor</a:t>
            </a:r>
          </a:p>
          <a:p>
            <a:pPr algn="just" fontAlgn="base"/>
            <a:r>
              <a:rPr lang="en-US" sz="1100" dirty="0">
                <a:latin typeface="Calibri" panose="020F0502020204030204" pitchFamily="34" charset="0"/>
                <a:ea typeface="Times New Roman" panose="02020603050405020304" pitchFamily="18" charset="0"/>
                <a:cs typeface="Calibri" panose="020F0502020204030204" pitchFamily="34" charset="0"/>
              </a:rPr>
              <a:t>Como o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livro</a:t>
            </a:r>
            <a:r>
              <a:rPr lang="en-US" sz="1100" dirty="0">
                <a:latin typeface="Calibri" panose="020F0502020204030204" pitchFamily="34" charset="0"/>
                <a:ea typeface="Times New Roman" panose="02020603050405020304" pitchFamily="18" charset="0"/>
                <a:cs typeface="Calibri" panose="020F0502020204030204" pitchFamily="34" charset="0"/>
              </a:rPr>
              <a:t> digital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rastreia</a:t>
            </a:r>
            <a:r>
              <a:rPr lang="en-US" sz="1100" dirty="0">
                <a:latin typeface="Calibri" panose="020F0502020204030204" pitchFamily="34" charset="0"/>
                <a:ea typeface="Times New Roman" panose="02020603050405020304" pitchFamily="18" charset="0"/>
                <a:cs typeface="Calibri" panose="020F0502020204030204" pitchFamily="34" charset="0"/>
              </a:rPr>
              <a:t> o valor e a </a:t>
            </a:r>
            <a:r>
              <a:rPr lang="en-US" sz="1100" dirty="0" err="1">
                <a:latin typeface="Calibri" panose="020F0502020204030204" pitchFamily="34" charset="0"/>
                <a:ea typeface="Times New Roman" panose="02020603050405020304" pitchFamily="18" charset="0"/>
                <a:cs typeface="Calibri" panose="020F0502020204030204" pitchFamily="34" charset="0"/>
              </a:rPr>
              <a:t>propriedade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à</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medida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transferido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usuários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podem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enviar</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receber</a:t>
            </a:r>
            <a:r>
              <a:rPr lang="en-US" sz="1100" dirty="0">
                <a:latin typeface="Calibri" panose="020F0502020204030204" pitchFamily="34" charset="0"/>
                <a:ea typeface="Times New Roman" panose="02020603050405020304" pitchFamily="18" charset="0"/>
                <a:cs typeface="Calibri" panose="020F0502020204030204" pitchFamily="34" charset="0"/>
              </a:rPr>
              <a:t> valor </a:t>
            </a:r>
            <a:r>
              <a:rPr lang="en-US" sz="1100" dirty="0" err="1">
                <a:latin typeface="Calibri" panose="020F0502020204030204" pitchFamily="34" charset="0"/>
                <a:ea typeface="Times New Roman" panose="02020603050405020304" pitchFamily="18" charset="0"/>
                <a:cs typeface="Calibri" panose="020F0502020204030204" pitchFamily="34" charset="0"/>
              </a:rPr>
              <a:t>digitalmente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sem</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intermediário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Isso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permite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próxima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iteração</a:t>
            </a:r>
            <a:r>
              <a:rPr lang="en-US" sz="1100" dirty="0">
                <a:latin typeface="Calibri" panose="020F0502020204030204" pitchFamily="34" charset="0"/>
                <a:ea typeface="Times New Roman" panose="02020603050405020304" pitchFamily="18" charset="0"/>
                <a:cs typeface="Calibri" panose="020F0502020204030204" pitchFamily="34" charset="0"/>
              </a:rPr>
              <a:t> da web </a:t>
            </a:r>
            <a:r>
              <a:rPr lang="en-US" sz="1100" dirty="0" err="1">
                <a:latin typeface="Calibri" panose="020F0502020204030204" pitchFamily="34" charset="0"/>
                <a:ea typeface="Times New Roman" panose="02020603050405020304" pitchFamily="18" charset="0"/>
                <a:cs typeface="Calibri" panose="020F0502020204030204" pitchFamily="34" charset="0"/>
              </a:rPr>
              <a:t>saia</a:t>
            </a:r>
            <a:r>
              <a:rPr lang="en-US" sz="1100" dirty="0">
                <a:latin typeface="Calibri" panose="020F0502020204030204" pitchFamily="34" charset="0"/>
                <a:ea typeface="Times New Roman" panose="02020603050405020304" pitchFamily="18" charset="0"/>
                <a:cs typeface="Calibri" panose="020F0502020204030204" pitchFamily="34" charset="0"/>
              </a:rPr>
              <a:t> da </a:t>
            </a:r>
            <a:r>
              <a:rPr lang="en-US" sz="1100" dirty="0" err="1">
                <a:latin typeface="Calibri" panose="020F0502020204030204" pitchFamily="34" charset="0"/>
                <a:ea typeface="Times New Roman" panose="02020603050405020304" pitchFamily="18" charset="0"/>
                <a:cs typeface="Calibri" panose="020F0502020204030204" pitchFamily="34" charset="0"/>
              </a:rPr>
              <a:t>sua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atual</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estrutura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centralizada</a:t>
            </a:r>
            <a:r>
              <a:rPr lang="en-US" sz="1100" dirty="0">
                <a:latin typeface="Calibri" panose="020F0502020204030204" pitchFamily="34" charset="0"/>
                <a:ea typeface="Times New Roman" panose="02020603050405020304" pitchFamily="18" charset="0"/>
                <a:cs typeface="Calibri" panose="020F0502020204030204" pitchFamily="34" charset="0"/>
              </a:rPr>
              <a:t> e se </a:t>
            </a:r>
            <a:r>
              <a:rPr lang="en-US" sz="1100" dirty="0" err="1">
                <a:latin typeface="Calibri" panose="020F0502020204030204" pitchFamily="34" charset="0"/>
                <a:ea typeface="Times New Roman" panose="02020603050405020304" pitchFamily="18" charset="0"/>
                <a:cs typeface="Calibri" panose="020F0502020204030204" pitchFamily="34" charset="0"/>
              </a:rPr>
              <a:t>torne</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espaço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mais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seguro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justo</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eficiente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resultando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liberdade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financeira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usuários</a:t>
            </a:r>
            <a:r>
              <a:rPr lang="en-US" sz="1100" dirty="0">
                <a:latin typeface="Calibri" panose="020F0502020204030204" pitchFamily="34" charset="0"/>
                <a:ea typeface="Times New Roman" panose="02020603050405020304" pitchFamily="18" charset="0"/>
                <a:cs typeface="Calibri" panose="020F0502020204030204" pitchFamily="34" charset="0"/>
              </a:rPr>
              <a:t>.</a:t>
            </a:r>
          </a:p>
          <a:p>
            <a:pPr algn="just" fontAlgn="base"/>
            <a:r>
              <a:rPr lang="en-US" sz="1100" dirty="0">
                <a:effectLst/>
                <a:latin typeface="Calibri" panose="020F0502020204030204" pitchFamily="34" charset="0"/>
                <a:ea typeface="Times New Roman" panose="02020603050405020304" pitchFamily="18" charset="0"/>
                <a:cs typeface="Calibri" panose="020F0502020204030204" pitchFamily="34" charset="0"/>
              </a:rPr>
              <a:t> </a:t>
            </a:r>
          </a:p>
          <a:p>
            <a:pPr algn="just" fontAlgn="base"/>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O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lado</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técnico</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da web 3.0</a:t>
            </a:r>
          </a:p>
          <a:p>
            <a:pPr algn="just" fontAlgn="base"/>
            <a:r>
              <a:rPr lang="en-US" sz="1100" dirty="0" err="1">
                <a:latin typeface="Calibri" panose="020F0502020204030204" pitchFamily="34" charset="0"/>
                <a:ea typeface="Times New Roman" panose="02020603050405020304" pitchFamily="18" charset="0"/>
                <a:cs typeface="Calibri" panose="020F0502020204030204" pitchFamily="34" charset="0"/>
              </a:rPr>
              <a:t>Assim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diferentes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pilhas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programação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definidas</a:t>
            </a:r>
            <a:r>
              <a:rPr lang="en-US" sz="1100" dirty="0">
                <a:latin typeface="Calibri" panose="020F0502020204030204" pitchFamily="34" charset="0"/>
                <a:ea typeface="Times New Roman" panose="02020603050405020304" pitchFamily="18" charset="0"/>
                <a:cs typeface="Calibri" panose="020F0502020204030204" pitchFamily="34" charset="0"/>
              </a:rPr>
              <a:t> web1 e web2, </a:t>
            </a:r>
            <a:r>
              <a:rPr lang="en-US" sz="1100" dirty="0" err="1">
                <a:latin typeface="Calibri" panose="020F0502020204030204" pitchFamily="34" charset="0"/>
                <a:ea typeface="Times New Roman" panose="02020603050405020304" pitchFamily="18" charset="0"/>
                <a:cs typeface="Calibri" panose="020F0502020204030204" pitchFamily="34" charset="0"/>
              </a:rPr>
              <a:t>há</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nova </a:t>
            </a:r>
            <a:r>
              <a:rPr lang="en-US" sz="1100" dirty="0" err="1">
                <a:latin typeface="Calibri" panose="020F0502020204030204" pitchFamily="34" charset="0"/>
                <a:ea typeface="Times New Roman" panose="02020603050405020304" pitchFamily="18" charset="0"/>
                <a:cs typeface="Calibri" panose="020F0502020204030204" pitchFamily="34" charset="0"/>
              </a:rPr>
              <a:t>pilha</a:t>
            </a:r>
            <a:r>
              <a:rPr lang="en-US" sz="1100" dirty="0">
                <a:latin typeface="Calibri" panose="020F0502020204030204" pitchFamily="34" charset="0"/>
                <a:ea typeface="Times New Roman" panose="02020603050405020304" pitchFamily="18" charset="0"/>
                <a:cs typeface="Calibri" panose="020F0502020204030204" pitchFamily="34" charset="0"/>
              </a:rPr>
              <a:t> de software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define web3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fazer</a:t>
            </a:r>
            <a:r>
              <a:rPr lang="en-US" sz="1100" dirty="0">
                <a:latin typeface="Calibri" panose="020F0502020204030204" pitchFamily="34" charset="0"/>
                <a:ea typeface="Times New Roman" panose="02020603050405020304" pitchFamily="18" charset="0"/>
                <a:cs typeface="Calibri" panose="020F0502020204030204" pitchFamily="34" charset="0"/>
              </a:rPr>
              <a:t> a internet </a:t>
            </a:r>
            <a:r>
              <a:rPr lang="en-US" sz="1100" dirty="0" err="1">
                <a:latin typeface="Calibri" panose="020F0502020204030204" pitchFamily="34" charset="0"/>
                <a:ea typeface="Times New Roman" panose="02020603050405020304" pitchFamily="18" charset="0"/>
                <a:cs typeface="Calibri" panose="020F0502020204030204" pitchFamily="34" charset="0"/>
              </a:rPr>
              <a:t>descentralizada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acontecer</a:t>
            </a:r>
            <a:r>
              <a:rPr lang="en-US" sz="1100" dirty="0">
                <a:latin typeface="Calibri" panose="020F0502020204030204" pitchFamily="34" charset="0"/>
                <a:ea typeface="Times New Roman" panose="02020603050405020304" pitchFamily="18" charset="0"/>
                <a:cs typeface="Calibri" panose="020F0502020204030204" pitchFamily="34" charset="0"/>
              </a:rPr>
              <a:t>. O Web3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muitos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aspectos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iteração</a:t>
            </a:r>
            <a:r>
              <a:rPr lang="en-US" sz="1100" dirty="0">
                <a:latin typeface="Calibri" panose="020F0502020204030204" pitchFamily="34" charset="0"/>
                <a:ea typeface="Times New Roman" panose="02020603050405020304" pitchFamily="18" charset="0"/>
                <a:cs typeface="Calibri" panose="020F0502020204030204" pitchFamily="34" charset="0"/>
              </a:rPr>
              <a:t> do Web2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termos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interatividade</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grande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diferença</a:t>
            </a:r>
            <a:r>
              <a:rPr lang="en-US" sz="1100" dirty="0">
                <a:latin typeface="Calibri" panose="020F0502020204030204" pitchFamily="34" charset="0"/>
                <a:ea typeface="Times New Roman" panose="02020603050405020304" pitchFamily="18" charset="0"/>
                <a:cs typeface="Calibri" panose="020F0502020204030204" pitchFamily="34" charset="0"/>
              </a:rPr>
              <a:t> entre </a:t>
            </a:r>
            <a:r>
              <a:rPr lang="en-US" sz="1100" dirty="0" err="1">
                <a:latin typeface="Calibri" panose="020F0502020204030204" pitchFamily="34" charset="0"/>
                <a:ea typeface="Times New Roman" panose="02020603050405020304" pitchFamily="18" charset="0"/>
                <a:cs typeface="Calibri" panose="020F0502020204030204" pitchFamily="34" charset="0"/>
              </a:rPr>
              <a:t>eles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no </a:t>
            </a:r>
            <a:r>
              <a:rPr lang="en-US" sz="1100" dirty="0" err="1">
                <a:latin typeface="Calibri" panose="020F0502020204030204" pitchFamily="34" charset="0"/>
                <a:ea typeface="Times New Roman" panose="02020603050405020304" pitchFamily="18" charset="0"/>
                <a:cs typeface="Calibri" panose="020F0502020204030204" pitchFamily="34" charset="0"/>
              </a:rPr>
              <a:t>núcleo</a:t>
            </a:r>
            <a:r>
              <a:rPr lang="en-US" sz="1100" dirty="0">
                <a:latin typeface="Calibri" panose="020F0502020204030204" pitchFamily="34" charset="0"/>
                <a:ea typeface="Times New Roman" panose="02020603050405020304" pitchFamily="18" charset="0"/>
                <a:cs typeface="Calibri" panose="020F0502020204030204" pitchFamily="34" charset="0"/>
              </a:rPr>
              <a:t> da </a:t>
            </a:r>
            <a:r>
              <a:rPr lang="en-US" sz="1100" dirty="0" err="1">
                <a:latin typeface="Calibri" panose="020F0502020204030204" pitchFamily="34" charset="0"/>
                <a:ea typeface="Times New Roman" panose="02020603050405020304" pitchFamily="18" charset="0"/>
                <a:cs typeface="Calibri" panose="020F0502020204030204" pitchFamily="34" charset="0"/>
              </a:rPr>
              <a:t>pilha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existe</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protocolo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a:t>
            </a:r>
            <a:r>
              <a:rPr lang="en-US" sz="1100" dirty="0">
                <a:latin typeface="Calibri" panose="020F0502020204030204" pitchFamily="34" charset="0"/>
                <a:ea typeface="Times New Roman" panose="02020603050405020304" pitchFamily="18" charset="0"/>
                <a:cs typeface="Calibri" panose="020F0502020204030204" pitchFamily="34" charset="0"/>
              </a:rPr>
              <a:t>.</a:t>
            </a:r>
          </a:p>
          <a:p>
            <a:pPr algn="just" fontAlgn="base"/>
            <a:r>
              <a:rPr lang="en-US" sz="1100" dirty="0" err="1">
                <a:latin typeface="Calibri" panose="020F0502020204030204" pitchFamily="34" charset="0"/>
                <a:ea typeface="Times New Roman" panose="02020603050405020304" pitchFamily="18" charset="0"/>
                <a:cs typeface="Calibri" panose="020F0502020204030204" pitchFamily="34" charset="0"/>
              </a:rPr>
              <a:t>Além</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protocolo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existem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quatro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camadas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vinculam</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à</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experiência</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usuário</a:t>
            </a:r>
            <a:r>
              <a:rPr lang="en-US" sz="1100" dirty="0">
                <a:latin typeface="Calibri" panose="020F0502020204030204" pitchFamily="34" charset="0"/>
                <a:ea typeface="Times New Roman" panose="02020603050405020304" pitchFamily="18" charset="0"/>
                <a:cs typeface="Calibri" panose="020F0502020204030204" pitchFamily="34" charset="0"/>
              </a:rPr>
              <a:t> final:</a:t>
            </a:r>
            <a:endParaRPr lang="x-none"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Text Placeholder 17">
            <a:extLst>
              <a:ext uri="{FF2B5EF4-FFF2-40B4-BE49-F238E27FC236}">
                <a16:creationId xmlns:a16="http://schemas.microsoft.com/office/drawing/2014/main" id="{23D05551-3067-025D-A424-EF245C3A749A}"/>
              </a:ext>
            </a:extLst>
          </p:cNvPr>
          <p:cNvSpPr txBox="1">
            <a:spLocks/>
          </p:cNvSpPr>
          <p:nvPr/>
        </p:nvSpPr>
        <p:spPr>
          <a:xfrm>
            <a:off x="4330740" y="3927657"/>
            <a:ext cx="2912880" cy="163640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Contratos</a:t>
            </a:r>
            <a:r>
              <a:rPr lang="en-US" b="1" dirty="0">
                <a:solidFill>
                  <a:srgbClr val="F79037"/>
                </a:solidFill>
              </a:rPr>
              <a:t> </a:t>
            </a:r>
            <a:r>
              <a:rPr lang="en-US" b="1" dirty="0" err="1">
                <a:solidFill>
                  <a:srgbClr val="F79037"/>
                </a:solidFill>
              </a:rPr>
              <a:t>inteligentes</a:t>
            </a:r>
            <a:endParaRPr lang="en-US" b="1" dirty="0">
              <a:solidFill>
                <a:srgbClr val="F79037"/>
              </a:solidFill>
            </a:endParaRPr>
          </a:p>
          <a:p>
            <a:pPr algn="l"/>
            <a:r>
              <a:rPr lang="en-US" dirty="0" err="1">
                <a:solidFill>
                  <a:srgbClr val="000000"/>
                </a:solidFill>
              </a:rPr>
              <a:t>Contratos</a:t>
            </a:r>
            <a:r>
              <a:rPr lang="en-US" dirty="0">
                <a:solidFill>
                  <a:srgbClr val="000000"/>
                </a:solidFill>
              </a:rPr>
              <a:t> </a:t>
            </a:r>
            <a:r>
              <a:rPr lang="en-US" dirty="0" err="1">
                <a:solidFill>
                  <a:srgbClr val="000000"/>
                </a:solidFill>
              </a:rPr>
              <a:t>inteligentes</a:t>
            </a:r>
            <a:r>
              <a:rPr lang="en-US" dirty="0">
                <a:solidFill>
                  <a:srgbClr val="000000"/>
                </a:solidFill>
              </a:rPr>
              <a:t> são </a:t>
            </a:r>
            <a:r>
              <a:rPr lang="en-US" dirty="0" err="1">
                <a:solidFill>
                  <a:srgbClr val="000000"/>
                </a:solidFill>
              </a:rPr>
              <a:t>incorporados</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cada</a:t>
            </a:r>
            <a:r>
              <a:rPr lang="en-US" dirty="0">
                <a:solidFill>
                  <a:srgbClr val="000000"/>
                </a:solidFill>
              </a:rPr>
              <a:t> </a:t>
            </a:r>
            <a:r>
              <a:rPr lang="en-US" dirty="0" err="1">
                <a:solidFill>
                  <a:srgbClr val="000000"/>
                </a:solidFill>
              </a:rPr>
              <a:t>bloco</a:t>
            </a:r>
            <a:r>
              <a:rPr lang="en-US" dirty="0">
                <a:solidFill>
                  <a:srgbClr val="000000"/>
                </a:solidFill>
              </a:rPr>
              <a:t> de dados e </a:t>
            </a:r>
            <a:r>
              <a:rPr lang="en-US" dirty="0" err="1">
                <a:solidFill>
                  <a:srgbClr val="000000"/>
                </a:solidFill>
              </a:rPr>
              <a:t>vinculados</a:t>
            </a:r>
            <a:r>
              <a:rPr lang="en-US" dirty="0">
                <a:solidFill>
                  <a:srgbClr val="000000"/>
                </a:solidFill>
              </a:rPr>
              <a:t> a NFTs e </a:t>
            </a:r>
            <a:r>
              <a:rPr lang="en-US" dirty="0" err="1">
                <a:solidFill>
                  <a:srgbClr val="000000"/>
                </a:solidFill>
              </a:rPr>
              <a:t>criptomoedas</a:t>
            </a:r>
            <a:r>
              <a:rPr lang="en-US" dirty="0">
                <a:solidFill>
                  <a:srgbClr val="000000"/>
                </a:solidFill>
              </a:rPr>
              <a:t> no </a:t>
            </a:r>
            <a:r>
              <a:rPr lang="en-US" dirty="0" err="1">
                <a:solidFill>
                  <a:srgbClr val="000000"/>
                </a:solidFill>
              </a:rPr>
              <a:t>conceito</a:t>
            </a:r>
            <a:r>
              <a:rPr lang="en-US" dirty="0">
                <a:solidFill>
                  <a:srgbClr val="000000"/>
                </a:solidFill>
              </a:rPr>
              <a:t> web3. </a:t>
            </a:r>
            <a:r>
              <a:rPr lang="en-US" dirty="0" err="1">
                <a:solidFill>
                  <a:srgbClr val="000000"/>
                </a:solidFill>
              </a:rPr>
              <a:t>Embora</a:t>
            </a:r>
            <a:r>
              <a:rPr lang="en-US" dirty="0">
                <a:solidFill>
                  <a:srgbClr val="000000"/>
                </a:solidFill>
              </a:rPr>
              <a:t> o </a:t>
            </a:r>
            <a:r>
              <a:rPr lang="en-US" dirty="0" err="1">
                <a:solidFill>
                  <a:srgbClr val="000000"/>
                </a:solidFill>
              </a:rPr>
              <a:t>Ethereum</a:t>
            </a:r>
            <a:r>
              <a:rPr lang="en-US" dirty="0">
                <a:solidFill>
                  <a:srgbClr val="000000"/>
                </a:solidFill>
              </a:rPr>
              <a:t> </a:t>
            </a:r>
            <a:r>
              <a:rPr lang="en-US" dirty="0" err="1">
                <a:solidFill>
                  <a:srgbClr val="000000"/>
                </a:solidFill>
              </a:rPr>
              <a:t>seja</a:t>
            </a:r>
            <a:r>
              <a:rPr lang="en-US" dirty="0">
                <a:solidFill>
                  <a:srgbClr val="000000"/>
                </a:solidFill>
              </a:rPr>
              <a:t> a </a:t>
            </a:r>
            <a:r>
              <a:rPr lang="en-US" dirty="0" err="1">
                <a:solidFill>
                  <a:srgbClr val="000000"/>
                </a:solidFill>
              </a:rPr>
              <a:t>plataforma</a:t>
            </a:r>
            <a:r>
              <a:rPr lang="en-US" dirty="0">
                <a:solidFill>
                  <a:srgbClr val="000000"/>
                </a:solidFill>
              </a:rPr>
              <a:t> </a:t>
            </a:r>
            <a:r>
              <a:rPr lang="en-US" dirty="0" err="1">
                <a:solidFill>
                  <a:srgbClr val="000000"/>
                </a:solidFill>
              </a:rPr>
              <a:t>líder</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implantação</a:t>
            </a:r>
            <a:r>
              <a:rPr lang="en-US" dirty="0">
                <a:solidFill>
                  <a:srgbClr val="000000"/>
                </a:solidFill>
              </a:rPr>
              <a:t> de </a:t>
            </a:r>
            <a:r>
              <a:rPr lang="en-US" dirty="0" err="1">
                <a:solidFill>
                  <a:srgbClr val="000000"/>
                </a:solidFill>
              </a:rPr>
              <a:t>contratos</a:t>
            </a:r>
            <a:r>
              <a:rPr lang="en-US" dirty="0">
                <a:solidFill>
                  <a:srgbClr val="000000"/>
                </a:solidFill>
              </a:rPr>
              <a:t> </a:t>
            </a:r>
            <a:r>
              <a:rPr lang="en-US" dirty="0" err="1">
                <a:solidFill>
                  <a:srgbClr val="000000"/>
                </a:solidFill>
              </a:rPr>
              <a:t>inteligentes</a:t>
            </a:r>
            <a:r>
              <a:rPr lang="en-US" dirty="0">
                <a:solidFill>
                  <a:srgbClr val="000000"/>
                </a:solidFill>
              </a:rPr>
              <a:t> </a:t>
            </a:r>
            <a:r>
              <a:rPr lang="en-US" dirty="0" err="1">
                <a:solidFill>
                  <a:srgbClr val="000000"/>
                </a:solidFill>
              </a:rPr>
              <a:t>escritos</a:t>
            </a:r>
            <a:r>
              <a:rPr lang="en-US" dirty="0">
                <a:solidFill>
                  <a:srgbClr val="000000"/>
                </a:solidFill>
              </a:rPr>
              <a:t> </a:t>
            </a:r>
            <a:r>
              <a:rPr lang="en-US" dirty="0" err="1">
                <a:solidFill>
                  <a:srgbClr val="000000"/>
                </a:solidFill>
              </a:rPr>
              <a:t>em</a:t>
            </a:r>
            <a:r>
              <a:rPr lang="en-US" dirty="0">
                <a:solidFill>
                  <a:srgbClr val="000000"/>
                </a:solidFill>
              </a:rPr>
              <a:t> Solidity, </a:t>
            </a:r>
            <a:r>
              <a:rPr lang="en-US" dirty="0" err="1">
                <a:solidFill>
                  <a:srgbClr val="000000"/>
                </a:solidFill>
              </a:rPr>
              <a:t>existem</a:t>
            </a:r>
            <a:r>
              <a:rPr lang="en-US" dirty="0">
                <a:solidFill>
                  <a:srgbClr val="000000"/>
                </a:solidFill>
              </a:rPr>
              <a:t> outros </a:t>
            </a:r>
            <a:r>
              <a:rPr lang="en-US" dirty="0" err="1">
                <a:solidFill>
                  <a:srgbClr val="000000"/>
                </a:solidFill>
              </a:rPr>
              <a:t>blockchains</a:t>
            </a:r>
            <a:r>
              <a:rPr lang="en-US" dirty="0">
                <a:solidFill>
                  <a:srgbClr val="000000"/>
                </a:solidFill>
              </a:rPr>
              <a:t>, </a:t>
            </a:r>
            <a:r>
              <a:rPr lang="en-US" dirty="0" err="1">
                <a:solidFill>
                  <a:srgbClr val="000000"/>
                </a:solidFill>
              </a:rPr>
              <a:t>como</a:t>
            </a:r>
            <a:r>
              <a:rPr lang="en-US" dirty="0">
                <a:solidFill>
                  <a:srgbClr val="000000"/>
                </a:solidFill>
              </a:rPr>
              <a:t> </a:t>
            </a:r>
            <a:r>
              <a:rPr lang="en-US" dirty="0" err="1">
                <a:solidFill>
                  <a:srgbClr val="000000"/>
                </a:solidFill>
              </a:rPr>
              <a:t>Cardano</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usam</a:t>
            </a:r>
            <a:r>
              <a:rPr lang="en-US" dirty="0">
                <a:solidFill>
                  <a:srgbClr val="000000"/>
                </a:solidFill>
              </a:rPr>
              <a:t> </a:t>
            </a:r>
            <a:r>
              <a:rPr lang="en-US" dirty="0" err="1">
                <a:solidFill>
                  <a:srgbClr val="000000"/>
                </a:solidFill>
              </a:rPr>
              <a:t>outras</a:t>
            </a:r>
            <a:r>
              <a:rPr lang="en-US" dirty="0">
                <a:solidFill>
                  <a:srgbClr val="000000"/>
                </a:solidFill>
              </a:rPr>
              <a:t> </a:t>
            </a:r>
            <a:r>
              <a:rPr lang="en-US" dirty="0" err="1">
                <a:solidFill>
                  <a:srgbClr val="000000"/>
                </a:solidFill>
              </a:rPr>
              <a:t>linguagens</a:t>
            </a:r>
            <a:r>
              <a:rPr lang="en-US" dirty="0">
                <a:solidFill>
                  <a:srgbClr val="000000"/>
                </a:solidFill>
              </a:rPr>
              <a:t> de </a:t>
            </a:r>
            <a:r>
              <a:rPr lang="en-US" dirty="0" err="1">
                <a:solidFill>
                  <a:srgbClr val="000000"/>
                </a:solidFill>
              </a:rPr>
              <a:t>programação</a:t>
            </a:r>
            <a:r>
              <a:rPr lang="en-US" dirty="0">
                <a:solidFill>
                  <a:srgbClr val="000000"/>
                </a:solidFill>
              </a:rPr>
              <a:t>, </a:t>
            </a:r>
            <a:r>
              <a:rPr lang="en-US" dirty="0" err="1">
                <a:solidFill>
                  <a:srgbClr val="000000"/>
                </a:solidFill>
              </a:rPr>
              <a:t>como</a:t>
            </a:r>
            <a:r>
              <a:rPr lang="en-US" dirty="0">
                <a:solidFill>
                  <a:srgbClr val="000000"/>
                </a:solidFill>
              </a:rPr>
              <a:t> Haskell.</a:t>
            </a:r>
          </a:p>
        </p:txBody>
      </p:sp>
      <p:sp>
        <p:nvSpPr>
          <p:cNvPr id="6" name="TextBox 5">
            <a:extLst>
              <a:ext uri="{FF2B5EF4-FFF2-40B4-BE49-F238E27FC236}">
                <a16:creationId xmlns:a16="http://schemas.microsoft.com/office/drawing/2014/main" id="{81ED5DD5-01A7-EC1A-CD92-89AFFE0EF997}"/>
              </a:ext>
            </a:extLst>
          </p:cNvPr>
          <p:cNvSpPr txBox="1"/>
          <p:nvPr/>
        </p:nvSpPr>
        <p:spPr>
          <a:xfrm>
            <a:off x="3757260" y="4138925"/>
            <a:ext cx="654756" cy="1092607"/>
          </a:xfrm>
          <a:prstGeom prst="rect">
            <a:avLst/>
          </a:prstGeom>
          <a:noFill/>
        </p:spPr>
        <p:txBody>
          <a:bodyPr wrap="square" rtlCol="0">
            <a:spAutoFit/>
          </a:bodyPr>
          <a:lstStyle/>
          <a:p>
            <a:r>
              <a:rPr lang="en-GB" sz="6500" dirty="0">
                <a:solidFill>
                  <a:srgbClr val="DD1470"/>
                </a:solidFill>
                <a:latin typeface="Arial" panose="020B0604020202020204" pitchFamily="34" charset="0"/>
                <a:cs typeface="Arial" panose="020B0604020202020204" pitchFamily="34" charset="0"/>
              </a:rPr>
              <a:t>1</a:t>
            </a:r>
          </a:p>
        </p:txBody>
      </p:sp>
      <p:sp>
        <p:nvSpPr>
          <p:cNvPr id="10" name="Text Placeholder 17">
            <a:extLst>
              <a:ext uri="{FF2B5EF4-FFF2-40B4-BE49-F238E27FC236}">
                <a16:creationId xmlns:a16="http://schemas.microsoft.com/office/drawing/2014/main" id="{A89A98D2-38BF-517A-4886-54D45BD6B470}"/>
              </a:ext>
            </a:extLst>
          </p:cNvPr>
          <p:cNvSpPr txBox="1">
            <a:spLocks/>
          </p:cNvSpPr>
          <p:nvPr/>
        </p:nvSpPr>
        <p:spPr>
          <a:xfrm>
            <a:off x="4330740" y="5675434"/>
            <a:ext cx="2912880" cy="163640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rPr>
              <a:t>Bibliotecas</a:t>
            </a:r>
            <a:r>
              <a:rPr lang="en-US" b="1" dirty="0">
                <a:solidFill>
                  <a:srgbClr val="F79037"/>
                </a:solidFill>
              </a:rPr>
              <a:t> Web3.0</a:t>
            </a:r>
          </a:p>
          <a:p>
            <a:r>
              <a:rPr lang="en-US" dirty="0">
                <a:solidFill>
                  <a:srgbClr val="101114"/>
                </a:solidFill>
              </a:rPr>
              <a:t>As </a:t>
            </a:r>
            <a:r>
              <a:rPr lang="en-US" dirty="0" err="1">
                <a:solidFill>
                  <a:srgbClr val="101114"/>
                </a:solidFill>
              </a:rPr>
              <a:t>bibliotecas</a:t>
            </a:r>
            <a:r>
              <a:rPr lang="en-US" dirty="0">
                <a:solidFill>
                  <a:srgbClr val="101114"/>
                </a:solidFill>
              </a:rPr>
              <a:t> Web3.0 </a:t>
            </a:r>
            <a:r>
              <a:rPr lang="en-US" dirty="0" err="1">
                <a:solidFill>
                  <a:srgbClr val="101114"/>
                </a:solidFill>
              </a:rPr>
              <a:t>fornecem</a:t>
            </a:r>
            <a:r>
              <a:rPr lang="en-US" dirty="0">
                <a:solidFill>
                  <a:srgbClr val="101114"/>
                </a:solidFill>
              </a:rPr>
              <a:t> </a:t>
            </a:r>
            <a:r>
              <a:rPr lang="en-US" dirty="0" err="1">
                <a:solidFill>
                  <a:srgbClr val="101114"/>
                </a:solidFill>
              </a:rPr>
              <a:t>acesso</a:t>
            </a:r>
            <a:r>
              <a:rPr lang="en-US" dirty="0">
                <a:solidFill>
                  <a:srgbClr val="101114"/>
                </a:solidFill>
              </a:rPr>
              <a:t> a </a:t>
            </a:r>
            <a:r>
              <a:rPr lang="en-US" dirty="0" err="1">
                <a:solidFill>
                  <a:srgbClr val="101114"/>
                </a:solidFill>
              </a:rPr>
              <a:t>métodos</a:t>
            </a:r>
            <a:r>
              <a:rPr lang="en-US" dirty="0">
                <a:solidFill>
                  <a:srgbClr val="101114"/>
                </a:solidFill>
              </a:rPr>
              <a:t> </a:t>
            </a:r>
            <a:r>
              <a:rPr lang="en-US" dirty="0" err="1">
                <a:solidFill>
                  <a:srgbClr val="101114"/>
                </a:solidFill>
              </a:rPr>
              <a:t>auxiliares</a:t>
            </a:r>
            <a:r>
              <a:rPr lang="en-US" dirty="0">
                <a:solidFill>
                  <a:srgbClr val="101114"/>
                </a:solidFill>
              </a:rPr>
              <a:t> </a:t>
            </a:r>
            <a:r>
              <a:rPr lang="en-US" dirty="0" err="1">
                <a:solidFill>
                  <a:srgbClr val="101114"/>
                </a:solidFill>
              </a:rPr>
              <a:t>sobre</a:t>
            </a:r>
            <a:r>
              <a:rPr lang="en-US" dirty="0">
                <a:solidFill>
                  <a:srgbClr val="101114"/>
                </a:solidFill>
              </a:rPr>
              <a:t> </a:t>
            </a:r>
            <a:r>
              <a:rPr lang="en-US" dirty="0" err="1">
                <a:solidFill>
                  <a:srgbClr val="101114"/>
                </a:solidFill>
              </a:rPr>
              <a:t>como</a:t>
            </a:r>
            <a:r>
              <a:rPr lang="en-US" dirty="0">
                <a:solidFill>
                  <a:srgbClr val="101114"/>
                </a:solidFill>
              </a:rPr>
              <a:t> </a:t>
            </a:r>
            <a:r>
              <a:rPr lang="en-US" dirty="0" err="1">
                <a:solidFill>
                  <a:srgbClr val="101114"/>
                </a:solidFill>
              </a:rPr>
              <a:t>os</a:t>
            </a:r>
            <a:r>
              <a:rPr lang="en-US" dirty="0">
                <a:solidFill>
                  <a:srgbClr val="101114"/>
                </a:solidFill>
              </a:rPr>
              <a:t> </a:t>
            </a:r>
            <a:r>
              <a:rPr lang="en-US" dirty="0" err="1">
                <a:solidFill>
                  <a:srgbClr val="101114"/>
                </a:solidFill>
              </a:rPr>
              <a:t>blockchains</a:t>
            </a:r>
            <a:r>
              <a:rPr lang="en-US" dirty="0">
                <a:solidFill>
                  <a:srgbClr val="101114"/>
                </a:solidFill>
              </a:rPr>
              <a:t> se </a:t>
            </a:r>
            <a:r>
              <a:rPr lang="en-US" dirty="0" err="1">
                <a:solidFill>
                  <a:srgbClr val="101114"/>
                </a:solidFill>
              </a:rPr>
              <a:t>vinculam</a:t>
            </a:r>
            <a:r>
              <a:rPr lang="en-US" dirty="0">
                <a:solidFill>
                  <a:srgbClr val="101114"/>
                </a:solidFill>
              </a:rPr>
              <a:t> </a:t>
            </a:r>
            <a:r>
              <a:rPr lang="en-US" dirty="0" err="1">
                <a:solidFill>
                  <a:srgbClr val="101114"/>
                </a:solidFill>
              </a:rPr>
              <a:t>às</a:t>
            </a:r>
            <a:r>
              <a:rPr lang="en-US" dirty="0">
                <a:solidFill>
                  <a:srgbClr val="101114"/>
                </a:solidFill>
              </a:rPr>
              <a:t> interfaces </a:t>
            </a:r>
            <a:r>
              <a:rPr lang="en-US" dirty="0" err="1">
                <a:solidFill>
                  <a:srgbClr val="101114"/>
                </a:solidFill>
              </a:rPr>
              <a:t>dApp</a:t>
            </a:r>
            <a:r>
              <a:rPr lang="en-US" dirty="0">
                <a:solidFill>
                  <a:srgbClr val="101114"/>
                </a:solidFill>
              </a:rPr>
              <a:t> do </a:t>
            </a:r>
            <a:r>
              <a:rPr lang="en-US" dirty="0" err="1">
                <a:solidFill>
                  <a:srgbClr val="101114"/>
                </a:solidFill>
              </a:rPr>
              <a:t>provedor</a:t>
            </a:r>
            <a:r>
              <a:rPr lang="en-US" dirty="0">
                <a:solidFill>
                  <a:srgbClr val="101114"/>
                </a:solidFill>
              </a:rPr>
              <a:t> web3 (</a:t>
            </a:r>
            <a:r>
              <a:rPr lang="en-US" dirty="0" err="1">
                <a:solidFill>
                  <a:srgbClr val="101114"/>
                </a:solidFill>
              </a:rPr>
              <a:t>por</a:t>
            </a:r>
            <a:r>
              <a:rPr lang="en-US" dirty="0">
                <a:solidFill>
                  <a:srgbClr val="101114"/>
                </a:solidFill>
              </a:rPr>
              <a:t> </a:t>
            </a:r>
            <a:r>
              <a:rPr lang="en-US" dirty="0" err="1">
                <a:solidFill>
                  <a:srgbClr val="101114"/>
                </a:solidFill>
              </a:rPr>
              <a:t>exemplo</a:t>
            </a:r>
            <a:r>
              <a:rPr lang="en-US" dirty="0">
                <a:solidFill>
                  <a:srgbClr val="101114"/>
                </a:solidFill>
              </a:rPr>
              <a:t>, </a:t>
            </a:r>
            <a:r>
              <a:rPr lang="en-US" dirty="0" err="1">
                <a:solidFill>
                  <a:srgbClr val="101114"/>
                </a:solidFill>
              </a:rPr>
              <a:t>ethers.js</a:t>
            </a:r>
            <a:r>
              <a:rPr lang="en-US" dirty="0">
                <a:solidFill>
                  <a:srgbClr val="101114"/>
                </a:solidFill>
              </a:rPr>
              <a:t>, web3.js </a:t>
            </a:r>
            <a:r>
              <a:rPr lang="en-US" dirty="0" err="1">
                <a:solidFill>
                  <a:srgbClr val="101114"/>
                </a:solidFill>
              </a:rPr>
              <a:t>ou</a:t>
            </a:r>
            <a:r>
              <a:rPr lang="en-US" dirty="0">
                <a:solidFill>
                  <a:srgbClr val="101114"/>
                </a:solidFill>
              </a:rPr>
              <a:t> web3.py). As </a:t>
            </a:r>
            <a:r>
              <a:rPr lang="en-US" dirty="0" err="1">
                <a:solidFill>
                  <a:srgbClr val="101114"/>
                </a:solidFill>
              </a:rPr>
              <a:t>bibliotecas</a:t>
            </a:r>
            <a:r>
              <a:rPr lang="en-US" dirty="0">
                <a:solidFill>
                  <a:srgbClr val="101114"/>
                </a:solidFill>
              </a:rPr>
              <a:t> web3.0 </a:t>
            </a:r>
            <a:r>
              <a:rPr lang="en-US" dirty="0" err="1">
                <a:solidFill>
                  <a:srgbClr val="101114"/>
                </a:solidFill>
              </a:rPr>
              <a:t>permitem</a:t>
            </a:r>
            <a:r>
              <a:rPr lang="en-US" dirty="0">
                <a:solidFill>
                  <a:srgbClr val="101114"/>
                </a:solidFill>
              </a:rPr>
              <a:t> </a:t>
            </a:r>
            <a:r>
              <a:rPr lang="en-US" dirty="0" err="1">
                <a:solidFill>
                  <a:srgbClr val="101114"/>
                </a:solidFill>
              </a:rPr>
              <a:t>que</a:t>
            </a:r>
            <a:r>
              <a:rPr lang="en-US" dirty="0">
                <a:solidFill>
                  <a:srgbClr val="101114"/>
                </a:solidFill>
              </a:rPr>
              <a:t> </a:t>
            </a:r>
            <a:r>
              <a:rPr lang="en-US" dirty="0" err="1">
                <a:solidFill>
                  <a:srgbClr val="101114"/>
                </a:solidFill>
              </a:rPr>
              <a:t>crie</a:t>
            </a:r>
            <a:r>
              <a:rPr lang="en-US" dirty="0">
                <a:solidFill>
                  <a:srgbClr val="101114"/>
                </a:solidFill>
              </a:rPr>
              <a:t> front-ends </a:t>
            </a:r>
            <a:r>
              <a:rPr lang="en-US" dirty="0" err="1">
                <a:solidFill>
                  <a:srgbClr val="101114"/>
                </a:solidFill>
              </a:rPr>
              <a:t>que</a:t>
            </a:r>
            <a:r>
              <a:rPr lang="en-US" dirty="0">
                <a:solidFill>
                  <a:srgbClr val="101114"/>
                </a:solidFill>
              </a:rPr>
              <a:t> </a:t>
            </a:r>
            <a:r>
              <a:rPr lang="en-US" dirty="0" err="1">
                <a:solidFill>
                  <a:srgbClr val="101114"/>
                </a:solidFill>
              </a:rPr>
              <a:t>podem</a:t>
            </a:r>
            <a:r>
              <a:rPr lang="en-US" dirty="0">
                <a:solidFill>
                  <a:srgbClr val="101114"/>
                </a:solidFill>
              </a:rPr>
              <a:t> se </a:t>
            </a:r>
            <a:r>
              <a:rPr lang="en-US" dirty="0" err="1">
                <a:solidFill>
                  <a:srgbClr val="101114"/>
                </a:solidFill>
              </a:rPr>
              <a:t>comunicar</a:t>
            </a:r>
            <a:r>
              <a:rPr lang="en-US" dirty="0">
                <a:solidFill>
                  <a:srgbClr val="101114"/>
                </a:solidFill>
              </a:rPr>
              <a:t> com o </a:t>
            </a:r>
            <a:r>
              <a:rPr lang="en-US" dirty="0" err="1">
                <a:solidFill>
                  <a:srgbClr val="101114"/>
                </a:solidFill>
              </a:rPr>
              <a:t>blockchain</a:t>
            </a:r>
            <a:r>
              <a:rPr lang="en-US" dirty="0">
                <a:solidFill>
                  <a:srgbClr val="101114"/>
                </a:solidFill>
              </a:rPr>
              <a:t> (</a:t>
            </a:r>
            <a:r>
              <a:rPr lang="en-US" dirty="0" err="1">
                <a:solidFill>
                  <a:srgbClr val="101114"/>
                </a:solidFill>
              </a:rPr>
              <a:t>incluindo</a:t>
            </a:r>
            <a:r>
              <a:rPr lang="en-US" dirty="0">
                <a:solidFill>
                  <a:srgbClr val="101114"/>
                </a:solidFill>
              </a:rPr>
              <a:t> </a:t>
            </a:r>
            <a:r>
              <a:rPr lang="en-US" dirty="0" err="1">
                <a:solidFill>
                  <a:srgbClr val="101114"/>
                </a:solidFill>
              </a:rPr>
              <a:t>contratos</a:t>
            </a:r>
            <a:r>
              <a:rPr lang="en-US" dirty="0">
                <a:solidFill>
                  <a:srgbClr val="101114"/>
                </a:solidFill>
              </a:rPr>
              <a:t> </a:t>
            </a:r>
            <a:r>
              <a:rPr lang="en-US" dirty="0" err="1">
                <a:solidFill>
                  <a:srgbClr val="101114"/>
                </a:solidFill>
              </a:rPr>
              <a:t>inteligentes</a:t>
            </a:r>
            <a:r>
              <a:rPr lang="en-US" dirty="0">
                <a:solidFill>
                  <a:srgbClr val="101114"/>
                </a:solidFill>
              </a:rPr>
              <a:t> </a:t>
            </a:r>
            <a:r>
              <a:rPr lang="en-US" dirty="0" err="1">
                <a:solidFill>
                  <a:srgbClr val="101114"/>
                </a:solidFill>
              </a:rPr>
              <a:t>implantados</a:t>
            </a:r>
            <a:r>
              <a:rPr lang="en-US" dirty="0">
                <a:solidFill>
                  <a:srgbClr val="101114"/>
                </a:solidFill>
              </a:rPr>
              <a:t> no </a:t>
            </a:r>
            <a:r>
              <a:rPr lang="en-US" dirty="0" err="1">
                <a:solidFill>
                  <a:srgbClr val="101114"/>
                </a:solidFill>
              </a:rPr>
              <a:t>blockchain</a:t>
            </a:r>
            <a:r>
              <a:rPr lang="en-US" dirty="0">
                <a:solidFill>
                  <a:srgbClr val="101114"/>
                </a:solidFill>
              </a:rPr>
              <a:t>).</a:t>
            </a:r>
            <a:endParaRPr lang="en-US" dirty="0">
              <a:solidFill>
                <a:srgbClr val="101114"/>
              </a:solidFill>
              <a:effectLst/>
              <a:latin typeface="Calibri" panose="020F0502020204030204" pitchFamily="34" charset="0"/>
            </a:endParaRPr>
          </a:p>
        </p:txBody>
      </p:sp>
      <p:sp>
        <p:nvSpPr>
          <p:cNvPr id="11" name="TextBox 10">
            <a:extLst>
              <a:ext uri="{FF2B5EF4-FFF2-40B4-BE49-F238E27FC236}">
                <a16:creationId xmlns:a16="http://schemas.microsoft.com/office/drawing/2014/main" id="{128E3AD1-9E06-C25D-8E14-767298867AA8}"/>
              </a:ext>
            </a:extLst>
          </p:cNvPr>
          <p:cNvSpPr txBox="1"/>
          <p:nvPr/>
        </p:nvSpPr>
        <p:spPr>
          <a:xfrm>
            <a:off x="3757260" y="588670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3" name="Text Placeholder 17">
            <a:extLst>
              <a:ext uri="{FF2B5EF4-FFF2-40B4-BE49-F238E27FC236}">
                <a16:creationId xmlns:a16="http://schemas.microsoft.com/office/drawing/2014/main" id="{46E99571-F839-3E04-ECC9-5B39FF4756CF}"/>
              </a:ext>
            </a:extLst>
          </p:cNvPr>
          <p:cNvSpPr txBox="1">
            <a:spLocks/>
          </p:cNvSpPr>
          <p:nvPr/>
        </p:nvSpPr>
        <p:spPr>
          <a:xfrm>
            <a:off x="4330739" y="7456387"/>
            <a:ext cx="3103579" cy="130387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tabLst>
                <a:tab pos="457200" algn="l"/>
              </a:tabLst>
            </a:pPr>
            <a:r>
              <a:rPr lang="en-US" b="1" dirty="0" err="1">
                <a:solidFill>
                  <a:srgbClr val="F79037"/>
                </a:solidFill>
              </a:rPr>
              <a:t>Nós</a:t>
            </a:r>
            <a:r>
              <a:rPr lang="en-US" b="1" dirty="0">
                <a:solidFill>
                  <a:srgbClr val="F79037"/>
                </a:solidFill>
              </a:rPr>
              <a:t> </a:t>
            </a:r>
            <a:r>
              <a:rPr lang="x-none" b="1" dirty="0">
                <a:solidFill>
                  <a:srgbClr val="F79037"/>
                </a:solidFill>
              </a:rPr>
              <a:t> </a:t>
            </a:r>
            <a:endParaRPr lang="x-none" dirty="0">
              <a:solidFill>
                <a:srgbClr val="F79037"/>
              </a:solidFill>
            </a:endParaRPr>
          </a:p>
          <a:p>
            <a:pPr lvl="0" algn="l" fontAlgn="base">
              <a:spcBef>
                <a:spcPts val="200"/>
              </a:spcBef>
              <a:spcAft>
                <a:spcPts val="2400"/>
              </a:spcAft>
              <a:buSzPts val="1000"/>
              <a:tabLst>
                <a:tab pos="457200" algn="l"/>
              </a:tabLst>
            </a:pPr>
            <a:r>
              <a:rPr lang="en-US" dirty="0" err="1">
                <a:solidFill>
                  <a:srgbClr val="14151A"/>
                </a:solidFill>
                <a:ea typeface="Times New Roman" panose="02020603050405020304" pitchFamily="18" charset="0"/>
              </a:rPr>
              <a:t>É</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papel</a:t>
            </a:r>
            <a:r>
              <a:rPr lang="en-US" dirty="0">
                <a:solidFill>
                  <a:srgbClr val="14151A"/>
                </a:solidFill>
                <a:ea typeface="Times New Roman" panose="02020603050405020304" pitchFamily="18" charset="0"/>
              </a:rPr>
              <a:t> dos </a:t>
            </a:r>
            <a:r>
              <a:rPr lang="en-US" dirty="0" err="1">
                <a:solidFill>
                  <a:srgbClr val="14151A"/>
                </a:solidFill>
                <a:ea typeface="Times New Roman" panose="02020603050405020304" pitchFamily="18" charset="0"/>
              </a:rPr>
              <a:t>nós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vincular</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bibliotecas</a:t>
            </a:r>
            <a:r>
              <a:rPr lang="en-US" dirty="0">
                <a:solidFill>
                  <a:srgbClr val="14151A"/>
                </a:solidFill>
                <a:ea typeface="Times New Roman" panose="02020603050405020304" pitchFamily="18" charset="0"/>
              </a:rPr>
              <a:t> web3 a </a:t>
            </a:r>
            <a:r>
              <a:rPr lang="en-US" dirty="0" err="1">
                <a:solidFill>
                  <a:srgbClr val="14151A"/>
                </a:solidFill>
                <a:ea typeface="Times New Roman" panose="02020603050405020304" pitchFamily="18" charset="0"/>
              </a:rPr>
              <a:t>contratos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inteligentes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como</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pilares</a:t>
            </a:r>
            <a:r>
              <a:rPr lang="en-US" dirty="0">
                <a:solidFill>
                  <a:srgbClr val="14151A"/>
                </a:solidFill>
                <a:ea typeface="Times New Roman" panose="02020603050405020304" pitchFamily="18" charset="0"/>
              </a:rPr>
              <a:t> de </a:t>
            </a:r>
            <a:r>
              <a:rPr lang="en-US" dirty="0" err="1">
                <a:solidFill>
                  <a:srgbClr val="14151A"/>
                </a:solidFill>
                <a:ea typeface="Times New Roman" panose="02020603050405020304" pitchFamily="18" charset="0"/>
              </a:rPr>
              <a:t>descentralização</a:t>
            </a:r>
            <a:r>
              <a:rPr lang="en-US" dirty="0">
                <a:solidFill>
                  <a:srgbClr val="14151A"/>
                </a:solidFill>
                <a:ea typeface="Times New Roman" panose="02020603050405020304" pitchFamily="18" charset="0"/>
              </a:rPr>
              <a:t> da </a:t>
            </a:r>
            <a:r>
              <a:rPr lang="en-US" dirty="0" err="1">
                <a:solidFill>
                  <a:srgbClr val="14151A"/>
                </a:solidFill>
                <a:ea typeface="Times New Roman" panose="02020603050405020304" pitchFamily="18" charset="0"/>
              </a:rPr>
              <a:t>blockchain</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Em</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vez</a:t>
            </a:r>
            <a:r>
              <a:rPr lang="en-US" dirty="0">
                <a:solidFill>
                  <a:srgbClr val="14151A"/>
                </a:solidFill>
                <a:ea typeface="Times New Roman" panose="02020603050405020304" pitchFamily="18" charset="0"/>
              </a:rPr>
              <a:t> de </a:t>
            </a:r>
            <a:r>
              <a:rPr lang="en-US" dirty="0" err="1">
                <a:solidFill>
                  <a:srgbClr val="14151A"/>
                </a:solidFill>
                <a:ea typeface="Times New Roman" panose="02020603050405020304" pitchFamily="18" charset="0"/>
              </a:rPr>
              <a:t>depender</a:t>
            </a:r>
            <a:r>
              <a:rPr lang="en-US" dirty="0">
                <a:solidFill>
                  <a:srgbClr val="14151A"/>
                </a:solidFill>
                <a:ea typeface="Times New Roman" panose="02020603050405020304" pitchFamily="18" charset="0"/>
              </a:rPr>
              <a:t> de um </a:t>
            </a:r>
            <a:r>
              <a:rPr lang="en-US" dirty="0" err="1">
                <a:solidFill>
                  <a:srgbClr val="14151A"/>
                </a:solidFill>
                <a:ea typeface="Times New Roman" panose="02020603050405020304" pitchFamily="18" charset="0"/>
              </a:rPr>
              <a:t>servidor</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centralizado</a:t>
            </a:r>
            <a:r>
              <a:rPr lang="en-US" dirty="0">
                <a:solidFill>
                  <a:srgbClr val="14151A"/>
                </a:solidFill>
                <a:ea typeface="Times New Roman" panose="02020603050405020304" pitchFamily="18" charset="0"/>
              </a:rPr>
              <a:t>, as </a:t>
            </a:r>
            <a:r>
              <a:rPr lang="en-US" dirty="0" err="1">
                <a:solidFill>
                  <a:srgbClr val="14151A"/>
                </a:solidFill>
                <a:ea typeface="Times New Roman" panose="02020603050405020304" pitchFamily="18" charset="0"/>
              </a:rPr>
              <a:t>redes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blockchain</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estão</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espalhadas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por</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milhares</a:t>
            </a:r>
            <a:r>
              <a:rPr lang="en-US" dirty="0">
                <a:solidFill>
                  <a:srgbClr val="14151A"/>
                </a:solidFill>
                <a:ea typeface="Times New Roman" panose="02020603050405020304" pitchFamily="18" charset="0"/>
              </a:rPr>
              <a:t> de </a:t>
            </a:r>
            <a:r>
              <a:rPr lang="en-US" dirty="0" err="1">
                <a:solidFill>
                  <a:srgbClr val="14151A"/>
                </a:solidFill>
                <a:ea typeface="Times New Roman" panose="02020603050405020304" pitchFamily="18" charset="0"/>
              </a:rPr>
              <a:t>nós</a:t>
            </a:r>
            <a:r>
              <a:rPr lang="en-US" dirty="0">
                <a:solidFill>
                  <a:srgbClr val="14151A"/>
                </a:solidFill>
                <a:ea typeface="Times New Roman" panose="02020603050405020304" pitchFamily="18" charset="0"/>
              </a:rPr>
              <a:t> de </a:t>
            </a:r>
            <a:r>
              <a:rPr lang="en-US" dirty="0" err="1">
                <a:solidFill>
                  <a:srgbClr val="14151A"/>
                </a:solidFill>
                <a:ea typeface="Times New Roman" panose="02020603050405020304" pitchFamily="18" charset="0"/>
              </a:rPr>
              <a:t>computador</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em</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todo</a:t>
            </a:r>
            <a:r>
              <a:rPr lang="en-US" dirty="0">
                <a:solidFill>
                  <a:srgbClr val="14151A"/>
                </a:solidFill>
                <a:ea typeface="Times New Roman" panose="02020603050405020304" pitchFamily="18" charset="0"/>
              </a:rPr>
              <a:t> o </a:t>
            </a:r>
            <a:r>
              <a:rPr lang="en-US" dirty="0" err="1">
                <a:solidFill>
                  <a:srgbClr val="14151A"/>
                </a:solidFill>
                <a:ea typeface="Times New Roman" panose="02020603050405020304" pitchFamily="18" charset="0"/>
              </a:rPr>
              <a:t>mundo</a:t>
            </a:r>
            <a:r>
              <a:rPr lang="en-US" dirty="0">
                <a:solidFill>
                  <a:srgbClr val="14151A"/>
                </a:solidFill>
                <a:ea typeface="Times New Roman" panose="02020603050405020304" pitchFamily="18" charset="0"/>
              </a:rPr>
              <a:t>.</a:t>
            </a:r>
            <a:endParaRPr lang="x-none" dirty="0">
              <a:solidFill>
                <a:srgbClr val="1F3763"/>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6" name="TextBox 15">
            <a:extLst>
              <a:ext uri="{FF2B5EF4-FFF2-40B4-BE49-F238E27FC236}">
                <a16:creationId xmlns:a16="http://schemas.microsoft.com/office/drawing/2014/main" id="{5F6FD871-9542-8EE1-1DD3-1583CAEC95ED}"/>
              </a:ext>
            </a:extLst>
          </p:cNvPr>
          <p:cNvSpPr txBox="1"/>
          <p:nvPr/>
        </p:nvSpPr>
        <p:spPr>
          <a:xfrm>
            <a:off x="3757260" y="7472436"/>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17" name="Text Placeholder 17">
            <a:extLst>
              <a:ext uri="{FF2B5EF4-FFF2-40B4-BE49-F238E27FC236}">
                <a16:creationId xmlns:a16="http://schemas.microsoft.com/office/drawing/2014/main" id="{FD833ABD-27E5-9D90-466A-2FA65D8DD810}"/>
              </a:ext>
            </a:extLst>
          </p:cNvPr>
          <p:cNvSpPr txBox="1">
            <a:spLocks/>
          </p:cNvSpPr>
          <p:nvPr/>
        </p:nvSpPr>
        <p:spPr>
          <a:xfrm>
            <a:off x="4353889" y="8861439"/>
            <a:ext cx="2840229" cy="130387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tabLst>
                <a:tab pos="457200" algn="l"/>
              </a:tabLst>
            </a:pPr>
            <a:r>
              <a:rPr lang="en-US" b="1" dirty="0" err="1">
                <a:solidFill>
                  <a:srgbClr val="F79037"/>
                </a:solidFill>
              </a:rPr>
              <a:t>Carteiras</a:t>
            </a:r>
            <a:r>
              <a:rPr lang="en-US" b="1" dirty="0">
                <a:solidFill>
                  <a:srgbClr val="F79037"/>
                </a:solidFill>
              </a:rPr>
              <a:t>  </a:t>
            </a:r>
          </a:p>
          <a:p>
            <a:pPr algn="l">
              <a:tabLst>
                <a:tab pos="457200" algn="l"/>
              </a:tabLst>
            </a:pPr>
            <a:r>
              <a:rPr lang="en-US" dirty="0">
                <a:solidFill>
                  <a:srgbClr val="14151A"/>
                </a:solidFill>
                <a:ea typeface="Times New Roman" panose="02020603050405020304" pitchFamily="18" charset="0"/>
              </a:rPr>
              <a:t>As </a:t>
            </a:r>
            <a:r>
              <a:rPr lang="en-US" dirty="0" err="1">
                <a:solidFill>
                  <a:srgbClr val="14151A"/>
                </a:solidFill>
                <a:ea typeface="Times New Roman" panose="02020603050405020304" pitchFamily="18" charset="0"/>
              </a:rPr>
              <a:t>carteiras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conectam</a:t>
            </a:r>
            <a:r>
              <a:rPr lang="en-US" dirty="0">
                <a:solidFill>
                  <a:srgbClr val="14151A"/>
                </a:solidFill>
                <a:ea typeface="Times New Roman" panose="02020603050405020304" pitchFamily="18" charset="0"/>
              </a:rPr>
              <a:t>-se a </a:t>
            </a:r>
            <a:r>
              <a:rPr lang="en-US" dirty="0" err="1">
                <a:solidFill>
                  <a:srgbClr val="14151A"/>
                </a:solidFill>
                <a:ea typeface="Times New Roman" panose="02020603050405020304" pitchFamily="18" charset="0"/>
              </a:rPr>
              <a:t>redes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blockchain</a:t>
            </a:r>
            <a:r>
              <a:rPr lang="en-US" dirty="0">
                <a:solidFill>
                  <a:srgbClr val="14151A"/>
                </a:solidFill>
                <a:ea typeface="Times New Roman" panose="02020603050405020304" pitchFamily="18" charset="0"/>
              </a:rPr>
              <a:t> e </a:t>
            </a:r>
            <a:r>
              <a:rPr lang="en-US" dirty="0" err="1">
                <a:solidFill>
                  <a:srgbClr val="14151A"/>
                </a:solidFill>
                <a:ea typeface="Times New Roman" panose="02020603050405020304" pitchFamily="18" charset="0"/>
              </a:rPr>
              <a:t>dApps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individuais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nelas</a:t>
            </a:r>
            <a:r>
              <a:rPr lang="en-US" dirty="0">
                <a:solidFill>
                  <a:srgbClr val="14151A"/>
                </a:solidFill>
                <a:ea typeface="Times New Roman" panose="02020603050405020304" pitchFamily="18" charset="0"/>
              </a:rPr>
              <a:t>. As </a:t>
            </a:r>
            <a:r>
              <a:rPr lang="en-US" dirty="0" err="1">
                <a:solidFill>
                  <a:srgbClr val="14151A"/>
                </a:solidFill>
                <a:ea typeface="Times New Roman" panose="02020603050405020304" pitchFamily="18" charset="0"/>
              </a:rPr>
              <a:t>carteiras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não</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devem</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ser</a:t>
            </a:r>
            <a:r>
              <a:rPr lang="en-US" dirty="0">
                <a:solidFill>
                  <a:srgbClr val="14151A"/>
                </a:solidFill>
                <a:ea typeface="Times New Roman" panose="02020603050405020304" pitchFamily="18" charset="0"/>
              </a:rPr>
              <a:t> vistas </a:t>
            </a:r>
            <a:r>
              <a:rPr lang="en-US" dirty="0" err="1">
                <a:solidFill>
                  <a:srgbClr val="14151A"/>
                </a:solidFill>
                <a:ea typeface="Times New Roman" panose="02020603050405020304" pitchFamily="18" charset="0"/>
              </a:rPr>
              <a:t>como</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recipientes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Em</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vez</a:t>
            </a:r>
            <a:r>
              <a:rPr lang="en-US" dirty="0">
                <a:solidFill>
                  <a:srgbClr val="14151A"/>
                </a:solidFill>
                <a:ea typeface="Times New Roman" panose="02020603050405020304" pitchFamily="18" charset="0"/>
              </a:rPr>
              <a:t> disso, </a:t>
            </a:r>
            <a:r>
              <a:rPr lang="en-US" dirty="0" err="1">
                <a:solidFill>
                  <a:srgbClr val="14151A"/>
                </a:solidFill>
                <a:ea typeface="Times New Roman" panose="02020603050405020304" pitchFamily="18" charset="0"/>
              </a:rPr>
              <a:t>carteiras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criptográficas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como</a:t>
            </a:r>
            <a:r>
              <a:rPr lang="en-US" dirty="0">
                <a:solidFill>
                  <a:srgbClr val="14151A"/>
                </a:solidFill>
                <a:ea typeface="Times New Roman" panose="02020603050405020304" pitchFamily="18" charset="0"/>
              </a:rPr>
              <a:t> a </a:t>
            </a:r>
            <a:r>
              <a:rPr lang="en-US" dirty="0" err="1">
                <a:solidFill>
                  <a:srgbClr val="14151A"/>
                </a:solidFill>
                <a:ea typeface="Times New Roman" panose="02020603050405020304" pitchFamily="18" charset="0"/>
              </a:rPr>
              <a:t>MetaMask</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desbloqueiam</a:t>
            </a:r>
            <a:r>
              <a:rPr lang="en-US" dirty="0">
                <a:solidFill>
                  <a:srgbClr val="14151A"/>
                </a:solidFill>
                <a:ea typeface="Times New Roman" panose="02020603050405020304" pitchFamily="18" charset="0"/>
              </a:rPr>
              <a:t> o </a:t>
            </a:r>
            <a:r>
              <a:rPr lang="en-US" dirty="0" err="1">
                <a:solidFill>
                  <a:srgbClr val="14151A"/>
                </a:solidFill>
                <a:ea typeface="Times New Roman" panose="02020603050405020304" pitchFamily="18" charset="0"/>
              </a:rPr>
              <a:t>acesso</a:t>
            </a:r>
            <a:r>
              <a:rPr lang="en-US" dirty="0">
                <a:solidFill>
                  <a:srgbClr val="14151A"/>
                </a:solidFill>
                <a:ea typeface="Times New Roman" panose="02020603050405020304" pitchFamily="18" charset="0"/>
              </a:rPr>
              <a:t> a </a:t>
            </a:r>
            <a:r>
              <a:rPr lang="en-US" dirty="0" err="1">
                <a:solidFill>
                  <a:srgbClr val="14151A"/>
                </a:solidFill>
                <a:ea typeface="Times New Roman" panose="02020603050405020304" pitchFamily="18" charset="0"/>
              </a:rPr>
              <a:t>blockchains</a:t>
            </a:r>
            <a:r>
              <a:rPr lang="en-US" dirty="0">
                <a:solidFill>
                  <a:srgbClr val="14151A"/>
                </a:solidFill>
                <a:ea typeface="Times New Roman" panose="02020603050405020304" pitchFamily="18" charset="0"/>
              </a:rPr>
              <a:t> e </a:t>
            </a:r>
            <a:r>
              <a:rPr lang="en-US" dirty="0" err="1">
                <a:solidFill>
                  <a:srgbClr val="14151A"/>
                </a:solidFill>
                <a:ea typeface="Times New Roman" panose="02020603050405020304" pitchFamily="18" charset="0"/>
              </a:rPr>
              <a:t>aos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seus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dApps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por</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meio</a:t>
            </a:r>
            <a:r>
              <a:rPr lang="en-US" dirty="0">
                <a:solidFill>
                  <a:srgbClr val="14151A"/>
                </a:solidFill>
                <a:ea typeface="Times New Roman" panose="02020603050405020304" pitchFamily="18" charset="0"/>
              </a:rPr>
              <a:t> das </a:t>
            </a:r>
            <a:r>
              <a:rPr lang="en-US" dirty="0" err="1">
                <a:solidFill>
                  <a:srgbClr val="14151A"/>
                </a:solidFill>
                <a:ea typeface="Times New Roman" panose="02020603050405020304" pitchFamily="18" charset="0"/>
              </a:rPr>
              <a:t>chaves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privadas</a:t>
            </a:r>
            <a:r>
              <a:rPr lang="en-US" dirty="0">
                <a:solidFill>
                  <a:srgbClr val="14151A"/>
                </a:solidFill>
                <a:ea typeface="Times New Roman" panose="02020603050405020304" pitchFamily="18" charset="0"/>
              </a:rPr>
              <a:t> do </a:t>
            </a:r>
            <a:r>
              <a:rPr lang="en-US" dirty="0" err="1">
                <a:solidFill>
                  <a:srgbClr val="14151A"/>
                </a:solidFill>
                <a:ea typeface="Times New Roman" panose="02020603050405020304" pitchFamily="18" charset="0"/>
              </a:rPr>
              <a:t>usuário</a:t>
            </a:r>
            <a:r>
              <a:rPr lang="en-US" dirty="0">
                <a:solidFill>
                  <a:srgbClr val="14151A"/>
                </a:solidFill>
                <a:ea typeface="Times New Roman" panose="02020603050405020304" pitchFamily="18" charset="0"/>
              </a:rPr>
              <a:t>.</a:t>
            </a:r>
            <a:endParaRPr lang="x-none" dirty="0">
              <a:solidFill>
                <a:srgbClr val="1F3763"/>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9" name="TextBox 18">
            <a:extLst>
              <a:ext uri="{FF2B5EF4-FFF2-40B4-BE49-F238E27FC236}">
                <a16:creationId xmlns:a16="http://schemas.microsoft.com/office/drawing/2014/main" id="{FC0BC37D-3228-9D3B-3F63-E9096CA6FD4A}"/>
              </a:ext>
            </a:extLst>
          </p:cNvPr>
          <p:cNvSpPr txBox="1"/>
          <p:nvPr/>
        </p:nvSpPr>
        <p:spPr>
          <a:xfrm>
            <a:off x="3780409" y="8884547"/>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pic>
        <p:nvPicPr>
          <p:cNvPr id="20" name="Picture 19">
            <a:extLst>
              <a:ext uri="{FF2B5EF4-FFF2-40B4-BE49-F238E27FC236}">
                <a16:creationId xmlns:a16="http://schemas.microsoft.com/office/drawing/2014/main" id="{DF98EAE3-1B87-235A-3586-F53A7ADA3DB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4841" y="0"/>
            <a:ext cx="3568659" cy="3799071"/>
          </a:xfrm>
          <a:prstGeom prst="rect">
            <a:avLst/>
          </a:prstGeom>
        </p:spPr>
      </p:pic>
      <p:grpSp>
        <p:nvGrpSpPr>
          <p:cNvPr id="41" name="Group 40">
            <a:extLst>
              <a:ext uri="{FF2B5EF4-FFF2-40B4-BE49-F238E27FC236}">
                <a16:creationId xmlns:a16="http://schemas.microsoft.com/office/drawing/2014/main" id="{3B0BF7DB-DF03-8530-66BB-E60CB79AD2CB}"/>
              </a:ext>
            </a:extLst>
          </p:cNvPr>
          <p:cNvGrpSpPr/>
          <p:nvPr/>
        </p:nvGrpSpPr>
        <p:grpSpPr>
          <a:xfrm flipV="1">
            <a:off x="6351212" y="2113800"/>
            <a:ext cx="1389318" cy="1309652"/>
            <a:chOff x="-1915504" y="2196046"/>
            <a:chExt cx="1389318" cy="1309652"/>
          </a:xfrm>
        </p:grpSpPr>
        <p:sp>
          <p:nvSpPr>
            <p:cNvPr id="42" name="Freeform 41">
              <a:extLst>
                <a:ext uri="{FF2B5EF4-FFF2-40B4-BE49-F238E27FC236}">
                  <a16:creationId xmlns:a16="http://schemas.microsoft.com/office/drawing/2014/main" id="{5E942DDD-4C2F-BA64-23EB-C5AA4060BD82}"/>
                </a:ext>
              </a:extLst>
            </p:cNvPr>
            <p:cNvSpPr/>
            <p:nvPr/>
          </p:nvSpPr>
          <p:spPr>
            <a:xfrm rot="18938652">
              <a:off x="-869918" y="2202342"/>
              <a:ext cx="343732" cy="343866"/>
            </a:xfrm>
            <a:custGeom>
              <a:avLst/>
              <a:gdLst>
                <a:gd name="connsiteX0" fmla="*/ 343732 w 343732"/>
                <a:gd name="connsiteY0" fmla="*/ 0 h 343866"/>
                <a:gd name="connsiteX1" fmla="*/ 343732 w 343732"/>
                <a:gd name="connsiteY1" fmla="*/ 10025 h 343866"/>
                <a:gd name="connsiteX2" fmla="*/ 17315 w 343732"/>
                <a:gd name="connsiteY2" fmla="*/ 343866 h 343866"/>
                <a:gd name="connsiteX3" fmla="*/ 0 w 343732"/>
                <a:gd name="connsiteY3" fmla="*/ 343866 h 343866"/>
                <a:gd name="connsiteX4" fmla="*/ 0 w 343732"/>
                <a:gd name="connsiteY4" fmla="*/ 0 h 34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32" h="343866">
                  <a:moveTo>
                    <a:pt x="343732" y="0"/>
                  </a:moveTo>
                  <a:lnTo>
                    <a:pt x="343732" y="10025"/>
                  </a:lnTo>
                  <a:lnTo>
                    <a:pt x="17315" y="343866"/>
                  </a:lnTo>
                  <a:lnTo>
                    <a:pt x="0" y="343866"/>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43" name="Freeform 42">
              <a:extLst>
                <a:ext uri="{FF2B5EF4-FFF2-40B4-BE49-F238E27FC236}">
                  <a16:creationId xmlns:a16="http://schemas.microsoft.com/office/drawing/2014/main" id="{48C6291E-EE7B-0987-0784-F3FE2079F2A2}"/>
                </a:ext>
              </a:extLst>
            </p:cNvPr>
            <p:cNvSpPr/>
            <p:nvPr/>
          </p:nvSpPr>
          <p:spPr>
            <a:xfrm rot="18938652">
              <a:off x="-1851343" y="31618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F41186A-BF8D-AAD7-88D9-979E151CFD9D}"/>
                </a:ext>
              </a:extLst>
            </p:cNvPr>
            <p:cNvSpPr/>
            <p:nvPr/>
          </p:nvSpPr>
          <p:spPr>
            <a:xfrm>
              <a:off x="-1915504" y="2604049"/>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41D71AEF-F4A8-0161-517B-6E2C71854A17}"/>
                </a:ext>
              </a:extLst>
            </p:cNvPr>
            <p:cNvSpPr/>
            <p:nvPr/>
          </p:nvSpPr>
          <p:spPr>
            <a:xfrm rot="18938166">
              <a:off x="-1361641" y="268157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57084B76-6D25-5C58-E392-5B0C429D92D9}"/>
                </a:ext>
              </a:extLst>
            </p:cNvPr>
            <p:cNvSpPr/>
            <p:nvPr/>
          </p:nvSpPr>
          <p:spPr>
            <a:xfrm rot="18938652">
              <a:off x="-1115678" y="2442582"/>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708A283-5D04-C875-4F06-50CCFBE182AC}"/>
                </a:ext>
              </a:extLst>
            </p:cNvPr>
            <p:cNvSpPr/>
            <p:nvPr/>
          </p:nvSpPr>
          <p:spPr>
            <a:xfrm rot="18938166">
              <a:off x="-1356944" y="2196046"/>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87022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4"/>
            <a:ext cx="2693750" cy="8493210"/>
          </a:xfrm>
        </p:spPr>
        <p:txBody>
          <a:bodyPr/>
          <a:lstStyle/>
          <a:p>
            <a:pPr algn="just" fontAlgn="base">
              <a:spcBef>
                <a:spcPts val="200"/>
              </a:spcBef>
            </a:pPr>
            <a:r>
              <a:rPr lang="en-US" dirty="0">
                <a:ea typeface="Times New Roman" panose="02020603050405020304" pitchFamily="18" charset="0"/>
              </a:rPr>
              <a:t>Com </a:t>
            </a:r>
            <a:r>
              <a:rPr lang="en-US" dirty="0" err="1">
                <a:ea typeface="Times New Roman" panose="02020603050405020304" pitchFamily="18" charset="0"/>
              </a:rPr>
              <a:t>essas</a:t>
            </a:r>
            <a:r>
              <a:rPr lang="en-US" dirty="0">
                <a:ea typeface="Times New Roman" panose="02020603050405020304" pitchFamily="18" charset="0"/>
              </a:rPr>
              <a:t> </a:t>
            </a:r>
            <a:r>
              <a:rPr lang="en-US" dirty="0" err="1">
                <a:ea typeface="Times New Roman" panose="02020603050405020304" pitchFamily="18" charset="0"/>
              </a:rPr>
              <a:t>quatro</a:t>
            </a:r>
            <a:r>
              <a:rPr lang="en-US" dirty="0">
                <a:ea typeface="Times New Roman" panose="02020603050405020304" pitchFamily="18" charset="0"/>
              </a:rPr>
              <a:t> </a:t>
            </a:r>
            <a:r>
              <a:rPr lang="en-US" dirty="0" err="1">
                <a:ea typeface="Times New Roman" panose="02020603050405020304" pitchFamily="18" charset="0"/>
              </a:rPr>
              <a:t>camadas</a:t>
            </a:r>
            <a:r>
              <a:rPr lang="en-US" dirty="0">
                <a:ea typeface="Times New Roman" panose="02020603050405020304" pitchFamily="18" charset="0"/>
              </a:rPr>
              <a:t> web3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jogo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possível</a:t>
            </a:r>
            <a:r>
              <a:rPr lang="en-US" dirty="0">
                <a:ea typeface="Times New Roman" panose="02020603050405020304" pitchFamily="18" charset="0"/>
              </a:rPr>
              <a:t> </a:t>
            </a:r>
            <a:r>
              <a:rPr lang="en-US" dirty="0" err="1">
                <a:ea typeface="Times New Roman" panose="02020603050405020304" pitchFamily="18" charset="0"/>
              </a:rPr>
              <a:t>replicar</a:t>
            </a:r>
            <a:r>
              <a:rPr lang="en-US" dirty="0">
                <a:ea typeface="Times New Roman" panose="02020603050405020304" pitchFamily="18" charset="0"/>
              </a:rPr>
              <a:t> </a:t>
            </a:r>
            <a:r>
              <a:rPr lang="en-US" dirty="0" err="1">
                <a:ea typeface="Times New Roman" panose="02020603050405020304" pitchFamily="18" charset="0"/>
              </a:rPr>
              <a:t>todas</a:t>
            </a:r>
            <a:r>
              <a:rPr lang="en-US" dirty="0">
                <a:ea typeface="Times New Roman" panose="02020603050405020304" pitchFamily="18" charset="0"/>
              </a:rPr>
              <a:t> as </a:t>
            </a:r>
            <a:r>
              <a:rPr lang="en-US" dirty="0" err="1">
                <a:ea typeface="Times New Roman" panose="02020603050405020304" pitchFamily="18" charset="0"/>
              </a:rPr>
              <a:t>plataformas</a:t>
            </a:r>
            <a:r>
              <a:rPr lang="en-US" dirty="0">
                <a:ea typeface="Times New Roman" panose="02020603050405020304" pitchFamily="18" charset="0"/>
              </a:rPr>
              <a:t> web2 </a:t>
            </a:r>
            <a:r>
              <a:rPr lang="en-US" dirty="0" err="1">
                <a:ea typeface="Times New Roman" panose="02020603050405020304" pitchFamily="18" charset="0"/>
              </a:rPr>
              <a:t>existentes</a:t>
            </a:r>
            <a:r>
              <a:rPr lang="en-US" dirty="0">
                <a:ea typeface="Times New Roman" panose="02020603050405020304" pitchFamily="18" charset="0"/>
              </a:rPr>
              <a:t> </a:t>
            </a:r>
            <a:r>
              <a:rPr lang="en-US" dirty="0" err="1">
                <a:ea typeface="Times New Roman" panose="02020603050405020304" pitchFamily="18" charset="0"/>
              </a:rPr>
              <a:t>hoje</a:t>
            </a:r>
            <a:r>
              <a:rPr lang="en-US" dirty="0">
                <a:ea typeface="Times New Roman" panose="02020603050405020304" pitchFamily="18" charset="0"/>
              </a:rPr>
              <a:t>. </a:t>
            </a:r>
            <a:r>
              <a:rPr lang="en-US" dirty="0" err="1">
                <a:ea typeface="Times New Roman" panose="02020603050405020304" pitchFamily="18" charset="0"/>
              </a:rPr>
              <a:t>Eles</a:t>
            </a:r>
            <a:r>
              <a:rPr lang="en-US" dirty="0">
                <a:ea typeface="Times New Roman" panose="02020603050405020304" pitchFamily="18" charset="0"/>
              </a:rPr>
              <a:t> </a:t>
            </a:r>
            <a:r>
              <a:rPr lang="en-US" dirty="0" err="1">
                <a:ea typeface="Times New Roman" panose="02020603050405020304" pitchFamily="18" charset="0"/>
              </a:rPr>
              <a:t>oferecem</a:t>
            </a:r>
            <a:r>
              <a:rPr lang="en-US" dirty="0">
                <a:ea typeface="Times New Roman" panose="02020603050405020304" pitchFamily="18" charset="0"/>
              </a:rPr>
              <a:t> a </a:t>
            </a:r>
            <a:r>
              <a:rPr lang="en-US" dirty="0" err="1">
                <a:ea typeface="Times New Roman" panose="02020603050405020304" pitchFamily="18" charset="0"/>
              </a:rPr>
              <a:t>mesma</a:t>
            </a:r>
            <a:r>
              <a:rPr lang="en-US" dirty="0">
                <a:ea typeface="Times New Roman" panose="02020603050405020304" pitchFamily="18" charset="0"/>
              </a:rPr>
              <a:t> </a:t>
            </a:r>
            <a:r>
              <a:rPr lang="en-US" dirty="0" err="1">
                <a:ea typeface="Times New Roman" panose="02020603050405020304" pitchFamily="18" charset="0"/>
              </a:rPr>
              <a:t>funcionalidade</a:t>
            </a:r>
            <a:r>
              <a:rPr lang="en-US" dirty="0">
                <a:ea typeface="Times New Roman" panose="02020603050405020304" pitchFamily="18" charset="0"/>
              </a:rPr>
              <a:t>, mas são </a:t>
            </a:r>
            <a:r>
              <a:rPr lang="en-US" dirty="0" err="1">
                <a:ea typeface="Times New Roman" panose="02020603050405020304" pitchFamily="18" charset="0"/>
              </a:rPr>
              <a:t>aprimorados</a:t>
            </a:r>
            <a:r>
              <a:rPr lang="en-US" dirty="0">
                <a:ea typeface="Times New Roman" panose="02020603050405020304" pitchFamily="18" charset="0"/>
              </a:rPr>
              <a:t> no </a:t>
            </a:r>
            <a:r>
              <a:rPr lang="en-US" dirty="0" err="1">
                <a:ea typeface="Times New Roman" panose="02020603050405020304" pitchFamily="18" charset="0"/>
              </a:rPr>
              <a:t>sentido</a:t>
            </a:r>
            <a:r>
              <a:rPr lang="en-US" dirty="0">
                <a:ea typeface="Times New Roman" panose="02020603050405020304" pitchFamily="18" charset="0"/>
              </a:rPr>
              <a:t> de </a:t>
            </a:r>
            <a:r>
              <a:rPr lang="en-US" dirty="0" err="1">
                <a:ea typeface="Times New Roman" panose="02020603050405020304" pitchFamily="18" charset="0"/>
              </a:rPr>
              <a:t>oferecer</a:t>
            </a:r>
            <a:r>
              <a:rPr lang="en-US" dirty="0">
                <a:ea typeface="Times New Roman" panose="02020603050405020304" pitchFamily="18" charset="0"/>
              </a:rPr>
              <a:t> </a:t>
            </a:r>
            <a:r>
              <a:rPr lang="en-US" dirty="0" err="1">
                <a:ea typeface="Times New Roman" panose="02020603050405020304" pitchFamily="18" charset="0"/>
              </a:rPr>
              <a:t>monetização</a:t>
            </a:r>
            <a:r>
              <a:rPr lang="en-US" dirty="0">
                <a:ea typeface="Times New Roman" panose="02020603050405020304" pitchFamily="18" charset="0"/>
              </a:rPr>
              <a:t> </a:t>
            </a:r>
            <a:r>
              <a:rPr lang="en-US" dirty="0" err="1">
                <a:ea typeface="Times New Roman" panose="02020603050405020304" pitchFamily="18" charset="0"/>
              </a:rPr>
              <a:t>descentralizada</a:t>
            </a:r>
            <a:r>
              <a:rPr lang="en-US" dirty="0">
                <a:ea typeface="Times New Roman" panose="02020603050405020304" pitchFamily="18" charset="0"/>
              </a:rPr>
              <a:t>, </a:t>
            </a:r>
            <a:r>
              <a:rPr lang="en-US" dirty="0" err="1">
                <a:ea typeface="Times New Roman" panose="02020603050405020304" pitchFamily="18" charset="0"/>
              </a:rPr>
              <a:t>propriedade</a:t>
            </a:r>
            <a:r>
              <a:rPr lang="en-US" dirty="0">
                <a:ea typeface="Times New Roman" panose="02020603050405020304" pitchFamily="18" charset="0"/>
              </a:rPr>
              <a:t> de </a:t>
            </a:r>
            <a:r>
              <a:rPr lang="en-US" dirty="0" err="1">
                <a:ea typeface="Times New Roman" panose="02020603050405020304" pitchFamily="18" charset="0"/>
              </a:rPr>
              <a:t>fundos</a:t>
            </a:r>
            <a:r>
              <a:rPr lang="en-US" dirty="0">
                <a:ea typeface="Times New Roman" panose="02020603050405020304" pitchFamily="18" charset="0"/>
              </a:rPr>
              <a:t>/dados e </a:t>
            </a:r>
            <a:r>
              <a:rPr lang="en-US" dirty="0" err="1">
                <a:ea typeface="Times New Roman" panose="02020603050405020304" pitchFamily="18" charset="0"/>
              </a:rPr>
              <a:t>conteúdo</a:t>
            </a:r>
            <a:r>
              <a:rPr lang="en-US" dirty="0">
                <a:ea typeface="Times New Roman" panose="02020603050405020304" pitchFamily="18" charset="0"/>
              </a:rPr>
              <a:t> </a:t>
            </a:r>
            <a:r>
              <a:rPr lang="en-US" dirty="0" err="1">
                <a:ea typeface="Times New Roman" panose="02020603050405020304" pitchFamily="18" charset="0"/>
              </a:rPr>
              <a:t>resistente</a:t>
            </a:r>
            <a:r>
              <a:rPr lang="en-US" dirty="0">
                <a:ea typeface="Times New Roman" panose="02020603050405020304" pitchFamily="18" charset="0"/>
              </a:rPr>
              <a:t> </a:t>
            </a:r>
            <a:r>
              <a:rPr lang="en-US" dirty="0" err="1">
                <a:ea typeface="Times New Roman" panose="02020603050405020304" pitchFamily="18" charset="0"/>
              </a:rPr>
              <a:t>à</a:t>
            </a:r>
            <a:r>
              <a:rPr lang="en-US" dirty="0">
                <a:ea typeface="Times New Roman" panose="02020603050405020304" pitchFamily="18" charset="0"/>
              </a:rPr>
              <a:t> </a:t>
            </a:r>
            <a:r>
              <a:rPr lang="en-US" dirty="0" err="1">
                <a:ea typeface="Times New Roman" panose="02020603050405020304" pitchFamily="18" charset="0"/>
              </a:rPr>
              <a:t>censura</a:t>
            </a:r>
            <a:r>
              <a:rPr lang="en-US" dirty="0">
                <a:ea typeface="Times New Roman" panose="02020603050405020304" pitchFamily="18" charset="0"/>
              </a:rPr>
              <a:t>. Na web3.0, a </a:t>
            </a:r>
            <a:r>
              <a:rPr lang="en-US" dirty="0" err="1">
                <a:ea typeface="Times New Roman" panose="02020603050405020304" pitchFamily="18" charset="0"/>
              </a:rPr>
              <a:t>visualização</a:t>
            </a:r>
            <a:r>
              <a:rPr lang="en-US" dirty="0">
                <a:ea typeface="Times New Roman" panose="02020603050405020304" pitchFamily="18" charset="0"/>
              </a:rPr>
              <a:t> 3D e a </a:t>
            </a:r>
            <a:r>
              <a:rPr lang="en-US" dirty="0" err="1">
                <a:ea typeface="Times New Roman" panose="02020603050405020304" pitchFamily="18" charset="0"/>
              </a:rPr>
              <a:t>apresentação</a:t>
            </a:r>
            <a:r>
              <a:rPr lang="en-US" dirty="0">
                <a:ea typeface="Times New Roman" panose="02020603050405020304" pitchFamily="18" charset="0"/>
              </a:rPr>
              <a:t> de </a:t>
            </a:r>
            <a:r>
              <a:rPr lang="en-US" dirty="0" err="1">
                <a:ea typeface="Times New Roman" panose="02020603050405020304" pitchFamily="18" charset="0"/>
              </a:rPr>
              <a:t>interação</a:t>
            </a:r>
            <a:r>
              <a:rPr lang="en-US" dirty="0">
                <a:ea typeface="Times New Roman" panose="02020603050405020304" pitchFamily="18" charset="0"/>
              </a:rPr>
              <a:t> são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grande</a:t>
            </a:r>
            <a:r>
              <a:rPr lang="en-US" dirty="0">
                <a:ea typeface="Times New Roman" panose="02020603050405020304" pitchFamily="18" charset="0"/>
              </a:rPr>
              <a:t> parte da </a:t>
            </a:r>
            <a:r>
              <a:rPr lang="en-US" dirty="0" err="1">
                <a:ea typeface="Times New Roman" panose="02020603050405020304" pitchFamily="18" charset="0"/>
              </a:rPr>
              <a:t>experiência</a:t>
            </a:r>
            <a:r>
              <a:rPr lang="en-US" dirty="0">
                <a:ea typeface="Times New Roman" panose="02020603050405020304" pitchFamily="18" charset="0"/>
              </a:rPr>
              <a:t> do </a:t>
            </a:r>
            <a:r>
              <a:rPr lang="en-US" dirty="0" err="1">
                <a:ea typeface="Times New Roman" panose="02020603050405020304" pitchFamily="18" charset="0"/>
              </a:rPr>
              <a:t>usuário</a:t>
            </a:r>
            <a:r>
              <a:rPr lang="en-US" dirty="0">
                <a:ea typeface="Times New Roman" panose="02020603050405020304" pitchFamily="18" charset="0"/>
              </a:rPr>
              <a:t>. As </a:t>
            </a:r>
            <a:r>
              <a:rPr lang="en-US" dirty="0" err="1">
                <a:ea typeface="Times New Roman" panose="02020603050405020304" pitchFamily="18" charset="0"/>
              </a:rPr>
              <a:t>áreas</a:t>
            </a:r>
            <a:r>
              <a:rPr lang="en-US" dirty="0">
                <a:ea typeface="Times New Roman" panose="02020603050405020304" pitchFamily="18" charset="0"/>
              </a:rPr>
              <a:t> de UI e UX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trabalham</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apresentar</a:t>
            </a:r>
            <a:r>
              <a:rPr lang="en-US" dirty="0">
                <a:ea typeface="Times New Roman" panose="02020603050405020304" pitchFamily="18" charset="0"/>
              </a:rPr>
              <a:t> as </a:t>
            </a:r>
            <a:r>
              <a:rPr lang="en-US" dirty="0" err="1">
                <a:ea typeface="Times New Roman" panose="02020603050405020304" pitchFamily="18" charset="0"/>
              </a:rPr>
              <a:t>informações</a:t>
            </a:r>
            <a:r>
              <a:rPr lang="en-US" dirty="0">
                <a:ea typeface="Times New Roman" panose="02020603050405020304" pitchFamily="18" charset="0"/>
              </a:rPr>
              <a:t> de forma </a:t>
            </a:r>
            <a:r>
              <a:rPr lang="en-US" dirty="0" err="1">
                <a:ea typeface="Times New Roman" panose="02020603050405020304" pitchFamily="18" charset="0"/>
              </a:rPr>
              <a:t>mais</a:t>
            </a:r>
            <a:r>
              <a:rPr lang="en-US" dirty="0">
                <a:ea typeface="Times New Roman" panose="02020603050405020304" pitchFamily="18" charset="0"/>
              </a:rPr>
              <a:t> </a:t>
            </a:r>
            <a:r>
              <a:rPr lang="en-US" dirty="0" err="1">
                <a:ea typeface="Times New Roman" panose="02020603050405020304" pitchFamily="18" charset="0"/>
              </a:rPr>
              <a:t>intuitiva</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usuários</a:t>
            </a:r>
            <a:r>
              <a:rPr lang="en-US" dirty="0">
                <a:ea typeface="Times New Roman" panose="02020603050405020304" pitchFamily="18" charset="0"/>
              </a:rPr>
              <a:t> da web.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conexão</a:t>
            </a:r>
            <a:r>
              <a:rPr lang="en-US" dirty="0">
                <a:ea typeface="Times New Roman" panose="02020603050405020304" pitchFamily="18" charset="0"/>
              </a:rPr>
              <a:t> com o </a:t>
            </a:r>
            <a:r>
              <a:rPr lang="en-US" dirty="0" err="1">
                <a:ea typeface="Times New Roman" panose="02020603050405020304" pitchFamily="18" charset="0"/>
              </a:rPr>
              <a:t>blockchain</a:t>
            </a:r>
            <a:r>
              <a:rPr lang="en-US" dirty="0">
                <a:ea typeface="Times New Roman" panose="02020603050405020304" pitchFamily="18" charset="0"/>
              </a:rPr>
              <a:t>, a IA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apresentar</a:t>
            </a:r>
            <a:r>
              <a:rPr lang="en-US" dirty="0">
                <a:ea typeface="Times New Roman" panose="02020603050405020304" pitchFamily="18" charset="0"/>
              </a:rPr>
              <a:t> dados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nós</a:t>
            </a:r>
            <a:r>
              <a:rPr lang="en-US" dirty="0">
                <a:ea typeface="Times New Roman" panose="02020603050405020304" pitchFamily="18" charset="0"/>
              </a:rPr>
              <a:t> e </a:t>
            </a:r>
            <a:r>
              <a:rPr lang="en-US" dirty="0" err="1">
                <a:ea typeface="Times New Roman" panose="02020603050405020304" pitchFamily="18" charset="0"/>
              </a:rPr>
              <a:t>classificá</a:t>
            </a:r>
            <a:r>
              <a:rPr lang="en-US" dirty="0">
                <a:ea typeface="Times New Roman" panose="02020603050405020304" pitchFamily="18" charset="0"/>
              </a:rPr>
              <a:t>-los, </a:t>
            </a:r>
            <a:r>
              <a:rPr lang="en-US" dirty="0" err="1">
                <a:ea typeface="Times New Roman" panose="02020603050405020304" pitchFamily="18" charset="0"/>
              </a:rPr>
              <a:t>tornando</a:t>
            </a:r>
            <a:r>
              <a:rPr lang="en-US" dirty="0">
                <a:ea typeface="Times New Roman" panose="02020603050405020304" pitchFamily="18" charset="0"/>
              </a:rPr>
              <a:t>-a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ferramenta</a:t>
            </a:r>
            <a:r>
              <a:rPr lang="en-US" dirty="0">
                <a:ea typeface="Times New Roman" panose="02020603050405020304" pitchFamily="18" charset="0"/>
              </a:rPr>
              <a:t> </a:t>
            </a:r>
            <a:r>
              <a:rPr lang="en-US" dirty="0" err="1">
                <a:ea typeface="Times New Roman" panose="02020603050405020304" pitchFamily="18" charset="0"/>
              </a:rPr>
              <a:t>versátil</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 Web 3.0. </a:t>
            </a:r>
            <a:r>
              <a:rPr lang="en-US" dirty="0" err="1">
                <a:ea typeface="Times New Roman" panose="02020603050405020304" pitchFamily="18" charset="0"/>
              </a:rPr>
              <a:t>Isso</a:t>
            </a:r>
            <a:r>
              <a:rPr lang="en-US" dirty="0">
                <a:ea typeface="Times New Roman" panose="02020603050405020304" pitchFamily="18" charset="0"/>
              </a:rPr>
              <a:t>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reduz</a:t>
            </a:r>
            <a:r>
              <a:rPr lang="en-US" dirty="0">
                <a:ea typeface="Times New Roman" panose="02020603050405020304" pitchFamily="18" charset="0"/>
              </a:rPr>
              <a:t> o </a:t>
            </a:r>
            <a:r>
              <a:rPr lang="en-US" dirty="0" err="1">
                <a:ea typeface="Times New Roman" panose="02020603050405020304" pitchFamily="18" charset="0"/>
              </a:rPr>
              <a:t>trabalho</a:t>
            </a:r>
            <a:r>
              <a:rPr lang="en-US" dirty="0">
                <a:ea typeface="Times New Roman" panose="02020603050405020304" pitchFamily="18" charset="0"/>
              </a:rPr>
              <a:t> </a:t>
            </a:r>
            <a:r>
              <a:rPr lang="en-US" dirty="0" err="1">
                <a:ea typeface="Times New Roman" panose="02020603050405020304" pitchFamily="18" charset="0"/>
              </a:rPr>
              <a:t>necessário</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o </a:t>
            </a:r>
            <a:r>
              <a:rPr lang="en-US" dirty="0" err="1">
                <a:ea typeface="Times New Roman" panose="02020603050405020304" pitchFamily="18" charset="0"/>
              </a:rPr>
              <a:t>desenvolvimento</a:t>
            </a:r>
            <a:r>
              <a:rPr lang="en-US" dirty="0">
                <a:ea typeface="Times New Roman" panose="02020603050405020304" pitchFamily="18" charset="0"/>
              </a:rPr>
              <a:t> </a:t>
            </a:r>
            <a:r>
              <a:rPr lang="en-US" dirty="0" err="1">
                <a:ea typeface="Times New Roman" panose="02020603050405020304" pitchFamily="18" charset="0"/>
              </a:rPr>
              <a:t>humano</a:t>
            </a:r>
            <a:r>
              <a:rPr lang="en-US" dirty="0">
                <a:ea typeface="Times New Roman" panose="02020603050405020304" pitchFamily="18" charset="0"/>
              </a:rPr>
              <a:t> no </a:t>
            </a:r>
            <a:r>
              <a:rPr lang="en-US" dirty="0" err="1">
                <a:ea typeface="Times New Roman" panose="02020603050405020304" pitchFamily="18" charset="0"/>
              </a:rPr>
              <a:t>futuro</a:t>
            </a:r>
            <a:r>
              <a:rPr lang="en-US" dirty="0">
                <a:ea typeface="Times New Roman" panose="02020603050405020304" pitchFamily="18" charset="0"/>
              </a:rPr>
              <a:t>.</a:t>
            </a:r>
          </a:p>
          <a:p>
            <a:pPr algn="just" fontAlgn="base">
              <a:spcBef>
                <a:spcPts val="200"/>
              </a:spcBef>
            </a:pPr>
            <a:r>
              <a:rPr lang="en-US" dirty="0">
                <a:effectLst/>
                <a:ea typeface="Times New Roman" panose="02020603050405020304" pitchFamily="18" charset="0"/>
              </a:rPr>
              <a:t> </a:t>
            </a:r>
            <a:endParaRPr lang="x-none" dirty="0">
              <a:effectLst/>
              <a:ea typeface="Times New Roman" panose="02020603050405020304" pitchFamily="18" charset="0"/>
            </a:endParaRPr>
          </a:p>
          <a:p>
            <a:pPr algn="just" fontAlgn="base"/>
            <a:r>
              <a:rPr lang="en-US" b="1" dirty="0">
                <a:solidFill>
                  <a:srgbClr val="F79037"/>
                </a:solidFill>
                <a:ea typeface="Times New Roman" panose="02020603050405020304" pitchFamily="18" charset="0"/>
              </a:rPr>
              <a:t>A </a:t>
            </a:r>
            <a:r>
              <a:rPr lang="en-US" b="1" dirty="0" err="1">
                <a:solidFill>
                  <a:srgbClr val="F79037"/>
                </a:solidFill>
                <a:ea typeface="Times New Roman" panose="02020603050405020304" pitchFamily="18" charset="0"/>
              </a:rPr>
              <a:t>vantagem</a:t>
            </a:r>
            <a:r>
              <a:rPr lang="en-US" b="1" dirty="0">
                <a:solidFill>
                  <a:srgbClr val="F79037"/>
                </a:solidFill>
                <a:ea typeface="Times New Roman" panose="02020603050405020304" pitchFamily="18" charset="0"/>
              </a:rPr>
              <a:t> da web3.0 </a:t>
            </a:r>
            <a:r>
              <a:rPr lang="en-US" b="1" dirty="0" err="1">
                <a:solidFill>
                  <a:srgbClr val="F79037"/>
                </a:solidFill>
                <a:ea typeface="Times New Roman" panose="02020603050405020304" pitchFamily="18" charset="0"/>
              </a:rPr>
              <a:t>sobre</a:t>
            </a:r>
            <a:r>
              <a:rPr lang="en-US" b="1" dirty="0">
                <a:solidFill>
                  <a:srgbClr val="F79037"/>
                </a:solidFill>
                <a:ea typeface="Times New Roman" panose="02020603050405020304" pitchFamily="18" charset="0"/>
              </a:rPr>
              <a:t> web1.0 e web2.0</a:t>
            </a:r>
          </a:p>
          <a:p>
            <a:pPr algn="just" fontAlgn="base"/>
            <a:r>
              <a:rPr lang="en-US" dirty="0">
                <a:ea typeface="Times New Roman" panose="02020603050405020304" pitchFamily="18" charset="0"/>
              </a:rPr>
              <a:t>A </a:t>
            </a:r>
            <a:r>
              <a:rPr lang="en-US" dirty="0" err="1">
                <a:ea typeface="Times New Roman" panose="02020603050405020304" pitchFamily="18" charset="0"/>
              </a:rPr>
              <a:t>combinação</a:t>
            </a:r>
            <a:r>
              <a:rPr lang="en-US" dirty="0">
                <a:ea typeface="Times New Roman" panose="02020603050405020304" pitchFamily="18" charset="0"/>
              </a:rPr>
              <a:t> dos </a:t>
            </a:r>
            <a:r>
              <a:rPr lang="en-US" dirty="0" err="1">
                <a:ea typeface="Times New Roman" panose="02020603050405020304" pitchFamily="18" charset="0"/>
              </a:rPr>
              <a:t>principais</a:t>
            </a:r>
            <a:r>
              <a:rPr lang="en-US" dirty="0">
                <a:ea typeface="Times New Roman" panose="02020603050405020304" pitchFamily="18" charset="0"/>
              </a:rPr>
              <a:t> </a:t>
            </a:r>
            <a:r>
              <a:rPr lang="en-US" dirty="0" err="1">
                <a:ea typeface="Times New Roman" panose="02020603050405020304" pitchFamily="18" charset="0"/>
              </a:rPr>
              <a:t>recursos</a:t>
            </a:r>
            <a:r>
              <a:rPr lang="en-US" dirty="0">
                <a:ea typeface="Times New Roman" panose="02020603050405020304" pitchFamily="18" charset="0"/>
              </a:rPr>
              <a:t> da Web 3.0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teoria</a:t>
            </a:r>
            <a:r>
              <a:rPr lang="en-US" dirty="0">
                <a:ea typeface="Times New Roman" panose="02020603050405020304" pitchFamily="18" charset="0"/>
              </a:rPr>
              <a:t>)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levar</a:t>
            </a:r>
            <a:r>
              <a:rPr lang="en-US" dirty="0">
                <a:ea typeface="Times New Roman" panose="02020603050405020304" pitchFamily="18" charset="0"/>
              </a:rPr>
              <a:t> a </a:t>
            </a:r>
            <a:r>
              <a:rPr lang="en-US" dirty="0" err="1">
                <a:ea typeface="Times New Roman" panose="02020603050405020304" pitchFamily="18" charset="0"/>
              </a:rPr>
              <a:t>muitos</a:t>
            </a:r>
            <a:r>
              <a:rPr lang="en-US" dirty="0">
                <a:ea typeface="Times New Roman" panose="02020603050405020304" pitchFamily="18" charset="0"/>
              </a:rPr>
              <a:t> </a:t>
            </a:r>
            <a:r>
              <a:rPr lang="en-US" dirty="0" err="1">
                <a:ea typeface="Times New Roman" panose="02020603050405020304" pitchFamily="18" charset="0"/>
              </a:rPr>
              <a:t>benefícios</a:t>
            </a:r>
            <a:r>
              <a:rPr lang="en-US" dirty="0">
                <a:ea typeface="Times New Roman" panose="02020603050405020304" pitchFamily="18" charset="0"/>
              </a:rPr>
              <a:t> e </a:t>
            </a:r>
            <a:r>
              <a:rPr lang="en-US" dirty="0" err="1">
                <a:ea typeface="Times New Roman" panose="02020603050405020304" pitchFamily="18" charset="0"/>
              </a:rPr>
              <a:t>difere</a:t>
            </a:r>
            <a:r>
              <a:rPr lang="en-US" dirty="0">
                <a:ea typeface="Times New Roman" panose="02020603050405020304" pitchFamily="18" charset="0"/>
              </a:rPr>
              <a:t> </a:t>
            </a:r>
            <a:r>
              <a:rPr lang="en-US" dirty="0" err="1">
                <a:ea typeface="Times New Roman" panose="02020603050405020304" pitchFamily="18" charset="0"/>
              </a:rPr>
              <a:t>dependendo</a:t>
            </a:r>
            <a:r>
              <a:rPr lang="en-US" dirty="0">
                <a:ea typeface="Times New Roman" panose="02020603050405020304" pitchFamily="18" charset="0"/>
              </a:rPr>
              <a:t> da </a:t>
            </a:r>
            <a:r>
              <a:rPr lang="en-US" dirty="0" err="1">
                <a:ea typeface="Times New Roman" panose="02020603050405020304" pitchFamily="18" charset="0"/>
              </a:rPr>
              <a:t>calibração</a:t>
            </a:r>
            <a:r>
              <a:rPr lang="en-US" dirty="0">
                <a:ea typeface="Times New Roman" panose="02020603050405020304" pitchFamily="18" charset="0"/>
              </a:rPr>
              <a:t> </a:t>
            </a:r>
            <a:r>
              <a:rPr lang="en-US" dirty="0" err="1">
                <a:ea typeface="Times New Roman" panose="02020603050405020304" pitchFamily="18" charset="0"/>
              </a:rPr>
              <a:t>exata</a:t>
            </a:r>
            <a:r>
              <a:rPr lang="en-US" dirty="0">
                <a:ea typeface="Times New Roman" panose="02020603050405020304" pitchFamily="18" charset="0"/>
              </a:rPr>
              <a:t> do </a:t>
            </a:r>
            <a:r>
              <a:rPr lang="en-US" dirty="0" err="1">
                <a:ea typeface="Times New Roman" panose="02020603050405020304" pitchFamily="18" charset="0"/>
              </a:rPr>
              <a:t>blockchain</a:t>
            </a:r>
            <a:r>
              <a:rPr lang="en-US" dirty="0">
                <a:ea typeface="Times New Roman" panose="02020603050405020304" pitchFamily="18" charset="0"/>
              </a:rPr>
              <a:t>:</a:t>
            </a:r>
            <a:endParaRPr lang="en-US" dirty="0"/>
          </a:p>
          <a:p>
            <a:pPr algn="just"/>
            <a:endParaRPr lang="x-none" dirty="0"/>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137</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5708073"/>
            <a:ext cx="3555848" cy="498374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3" name="Group 2">
            <a:extLst>
              <a:ext uri="{FF2B5EF4-FFF2-40B4-BE49-F238E27FC236}">
                <a16:creationId xmlns:a16="http://schemas.microsoft.com/office/drawing/2014/main" id="{6671F617-2254-23A6-7C89-DDF08835EDA4}"/>
              </a:ext>
            </a:extLst>
          </p:cNvPr>
          <p:cNvGrpSpPr/>
          <p:nvPr/>
        </p:nvGrpSpPr>
        <p:grpSpPr>
          <a:xfrm>
            <a:off x="6346354" y="174081"/>
            <a:ext cx="1380420" cy="1309652"/>
            <a:chOff x="6346354" y="435340"/>
            <a:chExt cx="1380420" cy="1309652"/>
          </a:xfrm>
        </p:grpSpPr>
        <p:sp>
          <p:nvSpPr>
            <p:cNvPr id="4" name="Freeform 3">
              <a:extLst>
                <a:ext uri="{FF2B5EF4-FFF2-40B4-BE49-F238E27FC236}">
                  <a16:creationId xmlns:a16="http://schemas.microsoft.com/office/drawing/2014/main" id="{87B261A9-E5A0-29C6-9F7C-87A0B19785C5}"/>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6" name="Freeform 5">
              <a:extLst>
                <a:ext uri="{FF2B5EF4-FFF2-40B4-BE49-F238E27FC236}">
                  <a16:creationId xmlns:a16="http://schemas.microsoft.com/office/drawing/2014/main" id="{5E508C86-ED7B-E4CB-7F2B-F9AFEFE5D705}"/>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C6F6F84-6645-C2D0-ECBB-A4D72FE9664C}"/>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F02FBB3-D975-9BE8-A950-2248CAB0C4ED}"/>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C58A000-08DA-26E1-5660-0B38C832F324}"/>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DF54993-2FC6-8263-9A94-A43BE4D25D8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4" name="Text Placeholder 17">
            <a:extLst>
              <a:ext uri="{FF2B5EF4-FFF2-40B4-BE49-F238E27FC236}">
                <a16:creationId xmlns:a16="http://schemas.microsoft.com/office/drawing/2014/main" id="{D1EE3E9B-D967-9DB5-E228-5CC32005732E}"/>
              </a:ext>
            </a:extLst>
          </p:cNvPr>
          <p:cNvSpPr txBox="1">
            <a:spLocks/>
          </p:cNvSpPr>
          <p:nvPr/>
        </p:nvSpPr>
        <p:spPr>
          <a:xfrm>
            <a:off x="4216440" y="2385384"/>
            <a:ext cx="3062009" cy="163640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Maior</a:t>
            </a:r>
            <a:r>
              <a:rPr lang="en-US" b="1" dirty="0">
                <a:solidFill>
                  <a:srgbClr val="F79037"/>
                </a:solidFill>
              </a:rPr>
              <a:t> </a:t>
            </a:r>
            <a:r>
              <a:rPr lang="en-US" b="1" dirty="0" err="1">
                <a:solidFill>
                  <a:srgbClr val="F79037"/>
                </a:solidFill>
              </a:rPr>
              <a:t>eficiência</a:t>
            </a:r>
            <a:r>
              <a:rPr lang="en-US" b="1" dirty="0">
                <a:solidFill>
                  <a:srgbClr val="F79037"/>
                </a:solidFill>
              </a:rPr>
              <a:t> de </a:t>
            </a:r>
            <a:r>
              <a:rPr lang="en-US" b="1" dirty="0" err="1">
                <a:solidFill>
                  <a:srgbClr val="F79037"/>
                </a:solidFill>
              </a:rPr>
              <a:t>navegação</a:t>
            </a:r>
            <a:endParaRPr lang="en-US" b="1" dirty="0">
              <a:solidFill>
                <a:srgbClr val="F79037"/>
              </a:solidFill>
            </a:endParaRPr>
          </a:p>
          <a:p>
            <a:pPr algn="l"/>
            <a:r>
              <a:rPr lang="en-US" dirty="0" err="1">
                <a:solidFill>
                  <a:schemeClr val="tx1"/>
                </a:solidFill>
              </a:rPr>
              <a:t>Ao</a:t>
            </a:r>
            <a:r>
              <a:rPr lang="en-US" dirty="0">
                <a:solidFill>
                  <a:schemeClr val="tx1"/>
                </a:solidFill>
              </a:rPr>
              <a:t> </a:t>
            </a:r>
            <a:r>
              <a:rPr lang="en-US" dirty="0" err="1">
                <a:solidFill>
                  <a:schemeClr val="tx1"/>
                </a:solidFill>
              </a:rPr>
              <a:t>usar</a:t>
            </a:r>
            <a:r>
              <a:rPr lang="en-US" dirty="0">
                <a:solidFill>
                  <a:schemeClr val="tx1"/>
                </a:solidFill>
              </a:rPr>
              <a:t> </a:t>
            </a:r>
            <a:r>
              <a:rPr lang="en-US" dirty="0" err="1">
                <a:solidFill>
                  <a:schemeClr val="tx1"/>
                </a:solidFill>
              </a:rPr>
              <a:t>mecanismos</a:t>
            </a:r>
            <a:r>
              <a:rPr lang="en-US" dirty="0">
                <a:solidFill>
                  <a:schemeClr val="tx1"/>
                </a:solidFill>
              </a:rPr>
              <a:t> de </a:t>
            </a:r>
            <a:r>
              <a:rPr lang="en-US" dirty="0" err="1">
                <a:solidFill>
                  <a:schemeClr val="tx1"/>
                </a:solidFill>
              </a:rPr>
              <a:t>pesquisa</a:t>
            </a:r>
            <a:r>
              <a:rPr lang="en-US" dirty="0">
                <a:solidFill>
                  <a:schemeClr val="tx1"/>
                </a:solidFill>
              </a:rPr>
              <a:t>, </a:t>
            </a:r>
            <a:r>
              <a:rPr lang="en-US" dirty="0" err="1">
                <a:solidFill>
                  <a:schemeClr val="tx1"/>
                </a:solidFill>
              </a:rPr>
              <a:t>encontrar</a:t>
            </a:r>
            <a:r>
              <a:rPr lang="en-US" dirty="0">
                <a:solidFill>
                  <a:schemeClr val="tx1"/>
                </a:solidFill>
              </a:rPr>
              <a:t> </a:t>
            </a:r>
            <a:r>
              <a:rPr lang="en-US" dirty="0" err="1">
                <a:solidFill>
                  <a:schemeClr val="tx1"/>
                </a:solidFill>
              </a:rPr>
              <a:t>os</a:t>
            </a:r>
            <a:r>
              <a:rPr lang="en-US" dirty="0">
                <a:solidFill>
                  <a:schemeClr val="tx1"/>
                </a:solidFill>
              </a:rPr>
              <a:t> </a:t>
            </a:r>
            <a:r>
              <a:rPr lang="en-US" dirty="0" err="1">
                <a:solidFill>
                  <a:schemeClr val="tx1"/>
                </a:solidFill>
              </a:rPr>
              <a:t>melhores</a:t>
            </a:r>
            <a:r>
              <a:rPr lang="en-US" dirty="0">
                <a:solidFill>
                  <a:schemeClr val="tx1"/>
                </a:solidFill>
              </a:rPr>
              <a:t> </a:t>
            </a:r>
            <a:r>
              <a:rPr lang="en-US" dirty="0" err="1">
                <a:solidFill>
                  <a:schemeClr val="tx1"/>
                </a:solidFill>
              </a:rPr>
              <a:t>resultados</a:t>
            </a:r>
            <a:r>
              <a:rPr lang="en-US" dirty="0">
                <a:solidFill>
                  <a:schemeClr val="tx1"/>
                </a:solidFill>
              </a:rPr>
              <a:t> </a:t>
            </a:r>
            <a:r>
              <a:rPr lang="en-US" dirty="0" err="1">
                <a:solidFill>
                  <a:schemeClr val="tx1"/>
                </a:solidFill>
              </a:rPr>
              <a:t>às</a:t>
            </a:r>
            <a:r>
              <a:rPr lang="en-US" dirty="0">
                <a:solidFill>
                  <a:schemeClr val="tx1"/>
                </a:solidFill>
              </a:rPr>
              <a:t> </a:t>
            </a:r>
            <a:r>
              <a:rPr lang="en-US" dirty="0" err="1">
                <a:solidFill>
                  <a:schemeClr val="tx1"/>
                </a:solidFill>
              </a:rPr>
              <a:t>vezes</a:t>
            </a:r>
            <a:r>
              <a:rPr lang="en-US" dirty="0">
                <a:solidFill>
                  <a:schemeClr val="tx1"/>
                </a:solidFill>
              </a:rPr>
              <a:t> </a:t>
            </a:r>
            <a:r>
              <a:rPr lang="en-US" dirty="0" err="1">
                <a:solidFill>
                  <a:schemeClr val="tx1"/>
                </a:solidFill>
              </a:rPr>
              <a:t>representa</a:t>
            </a:r>
            <a:r>
              <a:rPr lang="en-US" dirty="0">
                <a:solidFill>
                  <a:schemeClr val="tx1"/>
                </a:solidFill>
              </a:rPr>
              <a:t> um </a:t>
            </a:r>
            <a:r>
              <a:rPr lang="en-US" dirty="0" err="1">
                <a:solidFill>
                  <a:schemeClr val="tx1"/>
                </a:solidFill>
              </a:rPr>
              <a:t>desafio</a:t>
            </a:r>
            <a:r>
              <a:rPr lang="en-US" dirty="0">
                <a:solidFill>
                  <a:schemeClr val="tx1"/>
                </a:solidFill>
              </a:rPr>
              <a:t>. No </a:t>
            </a:r>
            <a:r>
              <a:rPr lang="en-US" dirty="0" err="1">
                <a:solidFill>
                  <a:schemeClr val="tx1"/>
                </a:solidFill>
              </a:rPr>
              <a:t>entanto</a:t>
            </a:r>
            <a:r>
              <a:rPr lang="en-US" dirty="0">
                <a:solidFill>
                  <a:schemeClr val="tx1"/>
                </a:solidFill>
              </a:rPr>
              <a:t>, </a:t>
            </a:r>
            <a:r>
              <a:rPr lang="en-US" dirty="0" err="1">
                <a:solidFill>
                  <a:schemeClr val="tx1"/>
                </a:solidFill>
              </a:rPr>
              <a:t>eles</a:t>
            </a:r>
            <a:r>
              <a:rPr lang="en-US" dirty="0">
                <a:solidFill>
                  <a:schemeClr val="tx1"/>
                </a:solidFill>
              </a:rPr>
              <a:t> </a:t>
            </a:r>
            <a:r>
              <a:rPr lang="en-US" dirty="0" err="1">
                <a:solidFill>
                  <a:schemeClr val="tx1"/>
                </a:solidFill>
              </a:rPr>
              <a:t>tornaram</a:t>
            </a:r>
            <a:r>
              <a:rPr lang="en-US" dirty="0">
                <a:solidFill>
                  <a:schemeClr val="tx1"/>
                </a:solidFill>
              </a:rPr>
              <a:t>-se </a:t>
            </a:r>
            <a:r>
              <a:rPr lang="en-US" dirty="0" err="1">
                <a:solidFill>
                  <a:schemeClr val="tx1"/>
                </a:solidFill>
              </a:rPr>
              <a:t>melhores</a:t>
            </a:r>
            <a:r>
              <a:rPr lang="en-US" dirty="0">
                <a:solidFill>
                  <a:schemeClr val="tx1"/>
                </a:solidFill>
              </a:rPr>
              <a:t> </a:t>
            </a:r>
            <a:r>
              <a:rPr lang="en-US" dirty="0" err="1">
                <a:solidFill>
                  <a:schemeClr val="tx1"/>
                </a:solidFill>
              </a:rPr>
              <a:t>em</a:t>
            </a:r>
            <a:r>
              <a:rPr lang="en-US" dirty="0">
                <a:solidFill>
                  <a:schemeClr val="tx1"/>
                </a:solidFill>
              </a:rPr>
              <a:t> </a:t>
            </a:r>
            <a:r>
              <a:rPr lang="en-US" dirty="0" err="1">
                <a:solidFill>
                  <a:schemeClr val="tx1"/>
                </a:solidFill>
              </a:rPr>
              <a:t>encontrar</a:t>
            </a:r>
            <a:r>
              <a:rPr lang="en-US" dirty="0">
                <a:solidFill>
                  <a:schemeClr val="tx1"/>
                </a:solidFill>
              </a:rPr>
              <a:t> </a:t>
            </a:r>
            <a:r>
              <a:rPr lang="en-US" dirty="0" err="1">
                <a:solidFill>
                  <a:schemeClr val="tx1"/>
                </a:solidFill>
              </a:rPr>
              <a:t>resultados</a:t>
            </a:r>
            <a:r>
              <a:rPr lang="en-US" dirty="0">
                <a:solidFill>
                  <a:schemeClr val="tx1"/>
                </a:solidFill>
              </a:rPr>
              <a:t> </a:t>
            </a:r>
            <a:r>
              <a:rPr lang="en-US" dirty="0" err="1">
                <a:solidFill>
                  <a:schemeClr val="tx1"/>
                </a:solidFill>
              </a:rPr>
              <a:t>semanticamente</a:t>
            </a:r>
            <a:r>
              <a:rPr lang="en-US" dirty="0">
                <a:solidFill>
                  <a:schemeClr val="tx1"/>
                </a:solidFill>
              </a:rPr>
              <a:t> </a:t>
            </a:r>
            <a:r>
              <a:rPr lang="en-US" dirty="0" err="1">
                <a:solidFill>
                  <a:schemeClr val="tx1"/>
                </a:solidFill>
              </a:rPr>
              <a:t>relevantes</a:t>
            </a:r>
            <a:r>
              <a:rPr lang="en-US" dirty="0">
                <a:solidFill>
                  <a:schemeClr val="tx1"/>
                </a:solidFill>
              </a:rPr>
              <a:t> com base no </a:t>
            </a:r>
            <a:r>
              <a:rPr lang="en-US" dirty="0" err="1">
                <a:solidFill>
                  <a:schemeClr val="tx1"/>
                </a:solidFill>
              </a:rPr>
              <a:t>contexto</a:t>
            </a:r>
            <a:r>
              <a:rPr lang="en-US" dirty="0">
                <a:solidFill>
                  <a:schemeClr val="tx1"/>
                </a:solidFill>
              </a:rPr>
              <a:t> de </a:t>
            </a:r>
            <a:r>
              <a:rPr lang="en-US" dirty="0" err="1">
                <a:solidFill>
                  <a:schemeClr val="tx1"/>
                </a:solidFill>
              </a:rPr>
              <a:t>pesquisa</a:t>
            </a:r>
            <a:r>
              <a:rPr lang="en-US" dirty="0">
                <a:solidFill>
                  <a:schemeClr val="tx1"/>
                </a:solidFill>
              </a:rPr>
              <a:t> e </a:t>
            </a:r>
            <a:r>
              <a:rPr lang="en-US" dirty="0" err="1">
                <a:solidFill>
                  <a:schemeClr val="tx1"/>
                </a:solidFill>
              </a:rPr>
              <a:t>nos</a:t>
            </a:r>
            <a:r>
              <a:rPr lang="en-US" dirty="0">
                <a:solidFill>
                  <a:schemeClr val="tx1"/>
                </a:solidFill>
              </a:rPr>
              <a:t> </a:t>
            </a:r>
            <a:r>
              <a:rPr lang="en-US" dirty="0" err="1">
                <a:solidFill>
                  <a:schemeClr val="tx1"/>
                </a:solidFill>
              </a:rPr>
              <a:t>metadados</a:t>
            </a:r>
            <a:r>
              <a:rPr lang="en-US" dirty="0">
                <a:solidFill>
                  <a:schemeClr val="tx1"/>
                </a:solidFill>
              </a:rPr>
              <a:t> </a:t>
            </a:r>
            <a:r>
              <a:rPr lang="en-US" dirty="0" err="1">
                <a:solidFill>
                  <a:schemeClr val="tx1"/>
                </a:solidFill>
              </a:rPr>
              <a:t>ao</a:t>
            </a:r>
            <a:r>
              <a:rPr lang="en-US" dirty="0">
                <a:solidFill>
                  <a:schemeClr val="tx1"/>
                </a:solidFill>
              </a:rPr>
              <a:t> </a:t>
            </a:r>
            <a:r>
              <a:rPr lang="en-US" dirty="0" err="1">
                <a:solidFill>
                  <a:schemeClr val="tx1"/>
                </a:solidFill>
              </a:rPr>
              <a:t>longo</a:t>
            </a:r>
            <a:r>
              <a:rPr lang="en-US" dirty="0">
                <a:solidFill>
                  <a:schemeClr val="tx1"/>
                </a:solidFill>
              </a:rPr>
              <a:t> dos </a:t>
            </a:r>
            <a:r>
              <a:rPr lang="en-US" dirty="0" err="1">
                <a:solidFill>
                  <a:schemeClr val="tx1"/>
                </a:solidFill>
              </a:rPr>
              <a:t>anos</a:t>
            </a:r>
            <a:r>
              <a:rPr lang="en-US" dirty="0">
                <a:solidFill>
                  <a:schemeClr val="tx1"/>
                </a:solidFill>
              </a:rPr>
              <a:t>. </a:t>
            </a:r>
            <a:r>
              <a:rPr lang="en-US" dirty="0" err="1">
                <a:solidFill>
                  <a:schemeClr val="tx1"/>
                </a:solidFill>
              </a:rPr>
              <a:t>Isso</a:t>
            </a:r>
            <a:r>
              <a:rPr lang="en-US" dirty="0">
                <a:solidFill>
                  <a:schemeClr val="tx1"/>
                </a:solidFill>
              </a:rPr>
              <a:t> </a:t>
            </a:r>
            <a:r>
              <a:rPr lang="en-US" dirty="0" err="1">
                <a:solidFill>
                  <a:schemeClr val="tx1"/>
                </a:solidFill>
              </a:rPr>
              <a:t>resulta</a:t>
            </a:r>
            <a:r>
              <a:rPr lang="en-US" dirty="0">
                <a:solidFill>
                  <a:schemeClr val="tx1"/>
                </a:solidFill>
              </a:rPr>
              <a:t> </a:t>
            </a:r>
            <a:r>
              <a:rPr lang="en-US" dirty="0" err="1">
                <a:solidFill>
                  <a:schemeClr val="tx1"/>
                </a:solidFill>
              </a:rPr>
              <a:t>numa</a:t>
            </a:r>
            <a:r>
              <a:rPr lang="en-US" dirty="0">
                <a:solidFill>
                  <a:schemeClr val="tx1"/>
                </a:solidFill>
              </a:rPr>
              <a:t> </a:t>
            </a:r>
            <a:r>
              <a:rPr lang="en-US" dirty="0" err="1">
                <a:solidFill>
                  <a:schemeClr val="tx1"/>
                </a:solidFill>
              </a:rPr>
              <a:t>experiência</a:t>
            </a:r>
            <a:r>
              <a:rPr lang="en-US" dirty="0">
                <a:solidFill>
                  <a:schemeClr val="tx1"/>
                </a:solidFill>
              </a:rPr>
              <a:t> de </a:t>
            </a:r>
            <a:r>
              <a:rPr lang="en-US" dirty="0" err="1">
                <a:solidFill>
                  <a:schemeClr val="tx1"/>
                </a:solidFill>
              </a:rPr>
              <a:t>navegação</a:t>
            </a:r>
            <a:r>
              <a:rPr lang="en-US" dirty="0">
                <a:solidFill>
                  <a:schemeClr val="tx1"/>
                </a:solidFill>
              </a:rPr>
              <a:t> </a:t>
            </a:r>
            <a:r>
              <a:rPr lang="en-US" dirty="0" err="1">
                <a:solidFill>
                  <a:schemeClr val="tx1"/>
                </a:solidFill>
              </a:rPr>
              <a:t>na</a:t>
            </a:r>
            <a:r>
              <a:rPr lang="en-US" dirty="0">
                <a:solidFill>
                  <a:schemeClr val="tx1"/>
                </a:solidFill>
              </a:rPr>
              <a:t> Web </a:t>
            </a:r>
            <a:r>
              <a:rPr lang="en-US" dirty="0" err="1">
                <a:solidFill>
                  <a:schemeClr val="tx1"/>
                </a:solidFill>
              </a:rPr>
              <a:t>mais</a:t>
            </a:r>
            <a:r>
              <a:rPr lang="en-US" dirty="0">
                <a:solidFill>
                  <a:schemeClr val="tx1"/>
                </a:solidFill>
              </a:rPr>
              <a:t> </a:t>
            </a:r>
            <a:r>
              <a:rPr lang="en-US" dirty="0" err="1">
                <a:solidFill>
                  <a:schemeClr val="tx1"/>
                </a:solidFill>
              </a:rPr>
              <a:t>conveniente</a:t>
            </a:r>
            <a:r>
              <a:rPr lang="en-US" dirty="0">
                <a:solidFill>
                  <a:schemeClr val="tx1"/>
                </a:solidFill>
              </a:rPr>
              <a:t> </a:t>
            </a:r>
            <a:r>
              <a:rPr lang="en-US" dirty="0" err="1">
                <a:solidFill>
                  <a:schemeClr val="tx1"/>
                </a:solidFill>
              </a:rPr>
              <a:t>que</a:t>
            </a:r>
            <a:r>
              <a:rPr lang="en-US" dirty="0">
                <a:solidFill>
                  <a:schemeClr val="tx1"/>
                </a:solidFill>
              </a:rPr>
              <a:t> </a:t>
            </a:r>
            <a:r>
              <a:rPr lang="en-US" dirty="0" err="1">
                <a:solidFill>
                  <a:schemeClr val="tx1"/>
                </a:solidFill>
              </a:rPr>
              <a:t>pode</a:t>
            </a:r>
            <a:r>
              <a:rPr lang="en-US" dirty="0">
                <a:solidFill>
                  <a:schemeClr val="tx1"/>
                </a:solidFill>
              </a:rPr>
              <a:t> </a:t>
            </a:r>
            <a:r>
              <a:rPr lang="en-US" dirty="0" err="1">
                <a:solidFill>
                  <a:schemeClr val="tx1"/>
                </a:solidFill>
              </a:rPr>
              <a:t>ajudar</a:t>
            </a:r>
            <a:r>
              <a:rPr lang="en-US" dirty="0">
                <a:solidFill>
                  <a:schemeClr val="tx1"/>
                </a:solidFill>
              </a:rPr>
              <a:t> </a:t>
            </a:r>
            <a:r>
              <a:rPr lang="en-US" dirty="0" err="1">
                <a:solidFill>
                  <a:schemeClr val="tx1"/>
                </a:solidFill>
              </a:rPr>
              <a:t>qualquer</a:t>
            </a:r>
            <a:r>
              <a:rPr lang="en-US" dirty="0">
                <a:solidFill>
                  <a:schemeClr val="tx1"/>
                </a:solidFill>
              </a:rPr>
              <a:t> </a:t>
            </a:r>
            <a:r>
              <a:rPr lang="en-US" dirty="0" err="1">
                <a:solidFill>
                  <a:schemeClr val="tx1"/>
                </a:solidFill>
              </a:rPr>
              <a:t>pessoa</a:t>
            </a:r>
            <a:r>
              <a:rPr lang="en-US" dirty="0">
                <a:solidFill>
                  <a:schemeClr val="tx1"/>
                </a:solidFill>
              </a:rPr>
              <a:t> a </a:t>
            </a:r>
            <a:r>
              <a:rPr lang="en-US" dirty="0" err="1">
                <a:solidFill>
                  <a:schemeClr val="tx1"/>
                </a:solidFill>
              </a:rPr>
              <a:t>encontrar</a:t>
            </a:r>
            <a:r>
              <a:rPr lang="en-US" dirty="0">
                <a:solidFill>
                  <a:schemeClr val="tx1"/>
                </a:solidFill>
              </a:rPr>
              <a:t> as </a:t>
            </a:r>
            <a:r>
              <a:rPr lang="en-US" dirty="0" err="1">
                <a:solidFill>
                  <a:schemeClr val="tx1"/>
                </a:solidFill>
              </a:rPr>
              <a:t>informações</a:t>
            </a:r>
            <a:r>
              <a:rPr lang="en-US" dirty="0">
                <a:solidFill>
                  <a:schemeClr val="tx1"/>
                </a:solidFill>
              </a:rPr>
              <a:t> </a:t>
            </a:r>
            <a:r>
              <a:rPr lang="en-US" dirty="0" err="1">
                <a:solidFill>
                  <a:schemeClr val="tx1"/>
                </a:solidFill>
              </a:rPr>
              <a:t>exatas</a:t>
            </a:r>
            <a:r>
              <a:rPr lang="en-US" dirty="0">
                <a:solidFill>
                  <a:schemeClr val="tx1"/>
                </a:solidFill>
              </a:rPr>
              <a:t> de </a:t>
            </a:r>
            <a:r>
              <a:rPr lang="en-US" dirty="0" err="1">
                <a:solidFill>
                  <a:schemeClr val="tx1"/>
                </a:solidFill>
              </a:rPr>
              <a:t>que</a:t>
            </a:r>
            <a:r>
              <a:rPr lang="en-US" dirty="0">
                <a:solidFill>
                  <a:schemeClr val="tx1"/>
                </a:solidFill>
              </a:rPr>
              <a:t> </a:t>
            </a:r>
            <a:r>
              <a:rPr lang="en-US" dirty="0" err="1">
                <a:solidFill>
                  <a:schemeClr val="tx1"/>
                </a:solidFill>
              </a:rPr>
              <a:t>precisa</a:t>
            </a:r>
            <a:r>
              <a:rPr lang="en-US" dirty="0">
                <a:solidFill>
                  <a:schemeClr val="tx1"/>
                </a:solidFill>
              </a:rPr>
              <a:t> com </a:t>
            </a:r>
            <a:r>
              <a:rPr lang="en-US" dirty="0" err="1">
                <a:solidFill>
                  <a:schemeClr val="tx1"/>
                </a:solidFill>
              </a:rPr>
              <a:t>facilidade</a:t>
            </a:r>
            <a:r>
              <a:rPr lang="en-US" dirty="0">
                <a:solidFill>
                  <a:schemeClr val="tx1"/>
                </a:solidFill>
              </a:rPr>
              <a:t>.</a:t>
            </a:r>
          </a:p>
        </p:txBody>
      </p:sp>
      <p:sp>
        <p:nvSpPr>
          <p:cNvPr id="21" name="TextBox 20">
            <a:extLst>
              <a:ext uri="{FF2B5EF4-FFF2-40B4-BE49-F238E27FC236}">
                <a16:creationId xmlns:a16="http://schemas.microsoft.com/office/drawing/2014/main" id="{5AB5F322-0E2C-45B5-0D49-BF9E44F22B91}"/>
              </a:ext>
            </a:extLst>
          </p:cNvPr>
          <p:cNvSpPr txBox="1"/>
          <p:nvPr/>
        </p:nvSpPr>
        <p:spPr>
          <a:xfrm>
            <a:off x="3642960" y="2643146"/>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37" name="Text Placeholder 17">
            <a:extLst>
              <a:ext uri="{FF2B5EF4-FFF2-40B4-BE49-F238E27FC236}">
                <a16:creationId xmlns:a16="http://schemas.microsoft.com/office/drawing/2014/main" id="{02A049C0-F166-2079-8063-54BF2CEA81B1}"/>
              </a:ext>
            </a:extLst>
          </p:cNvPr>
          <p:cNvSpPr txBox="1">
            <a:spLocks/>
          </p:cNvSpPr>
          <p:nvPr/>
        </p:nvSpPr>
        <p:spPr>
          <a:xfrm>
            <a:off x="4216440" y="4474123"/>
            <a:ext cx="3062009" cy="82165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fontAlgn="base"/>
            <a:r>
              <a:rPr lang="en-US" b="1" dirty="0">
                <a:solidFill>
                  <a:srgbClr val="F79037"/>
                </a:solidFill>
              </a:rPr>
              <a:t>Propaganda e marketing </a:t>
            </a:r>
            <a:r>
              <a:rPr lang="en-US" b="1" dirty="0" err="1">
                <a:solidFill>
                  <a:srgbClr val="F79037"/>
                </a:solidFill>
              </a:rPr>
              <a:t>aprimorados</a:t>
            </a:r>
            <a:endParaRPr lang="en-US" b="1" dirty="0">
              <a:solidFill>
                <a:srgbClr val="F79037"/>
              </a:solidFill>
            </a:endParaRPr>
          </a:p>
          <a:p>
            <a:pPr lvl="0" fontAlgn="base"/>
            <a:r>
              <a:rPr lang="en-US" dirty="0">
                <a:solidFill>
                  <a:schemeClr val="tx1"/>
                </a:solidFill>
              </a:rPr>
              <a:t>A Web 3.0 visa </a:t>
            </a:r>
            <a:r>
              <a:rPr lang="en-US" dirty="0" err="1">
                <a:solidFill>
                  <a:schemeClr val="tx1"/>
                </a:solidFill>
              </a:rPr>
              <a:t>melhorar</a:t>
            </a:r>
            <a:r>
              <a:rPr lang="en-US" dirty="0">
                <a:solidFill>
                  <a:schemeClr val="tx1"/>
                </a:solidFill>
              </a:rPr>
              <a:t> a </a:t>
            </a:r>
            <a:r>
              <a:rPr lang="en-US" dirty="0" err="1">
                <a:solidFill>
                  <a:schemeClr val="tx1"/>
                </a:solidFill>
              </a:rPr>
              <a:t>publicidade</a:t>
            </a:r>
            <a:r>
              <a:rPr lang="en-US" dirty="0">
                <a:solidFill>
                  <a:schemeClr val="tx1"/>
                </a:solidFill>
              </a:rPr>
              <a:t>, </a:t>
            </a:r>
            <a:r>
              <a:rPr lang="en-US" dirty="0" err="1">
                <a:solidFill>
                  <a:schemeClr val="tx1"/>
                </a:solidFill>
              </a:rPr>
              <a:t>alavancando</a:t>
            </a:r>
            <a:r>
              <a:rPr lang="en-US" dirty="0">
                <a:solidFill>
                  <a:schemeClr val="tx1"/>
                </a:solidFill>
              </a:rPr>
              <a:t> </a:t>
            </a:r>
            <a:r>
              <a:rPr lang="en-US" dirty="0" err="1">
                <a:solidFill>
                  <a:schemeClr val="tx1"/>
                </a:solidFill>
              </a:rPr>
              <a:t>sistemas</a:t>
            </a:r>
            <a:r>
              <a:rPr lang="en-US" dirty="0">
                <a:solidFill>
                  <a:schemeClr val="tx1"/>
                </a:solidFill>
              </a:rPr>
              <a:t> de IA </a:t>
            </a:r>
            <a:r>
              <a:rPr lang="en-US" dirty="0" err="1">
                <a:solidFill>
                  <a:schemeClr val="tx1"/>
                </a:solidFill>
              </a:rPr>
              <a:t>mais</a:t>
            </a:r>
            <a:r>
              <a:rPr lang="en-US" dirty="0">
                <a:solidFill>
                  <a:schemeClr val="tx1"/>
                </a:solidFill>
              </a:rPr>
              <a:t> </a:t>
            </a:r>
            <a:r>
              <a:rPr lang="en-US" dirty="0" err="1">
                <a:solidFill>
                  <a:schemeClr val="tx1"/>
                </a:solidFill>
              </a:rPr>
              <a:t>inteligentes</a:t>
            </a:r>
            <a:r>
              <a:rPr lang="en-US" dirty="0">
                <a:solidFill>
                  <a:schemeClr val="tx1"/>
                </a:solidFill>
              </a:rPr>
              <a:t> e </a:t>
            </a:r>
            <a:r>
              <a:rPr lang="en-US" dirty="0" err="1">
                <a:solidFill>
                  <a:schemeClr val="tx1"/>
                </a:solidFill>
              </a:rPr>
              <a:t>visando</a:t>
            </a:r>
            <a:r>
              <a:rPr lang="en-US" dirty="0">
                <a:solidFill>
                  <a:schemeClr val="tx1"/>
                </a:solidFill>
              </a:rPr>
              <a:t> </a:t>
            </a:r>
            <a:r>
              <a:rPr lang="en-US" dirty="0" err="1">
                <a:solidFill>
                  <a:schemeClr val="tx1"/>
                </a:solidFill>
              </a:rPr>
              <a:t>públicos</a:t>
            </a:r>
            <a:r>
              <a:rPr lang="en-US" dirty="0">
                <a:solidFill>
                  <a:schemeClr val="tx1"/>
                </a:solidFill>
              </a:rPr>
              <a:t> </a:t>
            </a:r>
            <a:r>
              <a:rPr lang="en-US" dirty="0" err="1">
                <a:solidFill>
                  <a:schemeClr val="tx1"/>
                </a:solidFill>
              </a:rPr>
              <a:t>específicos</a:t>
            </a:r>
            <a:r>
              <a:rPr lang="en-US" dirty="0">
                <a:solidFill>
                  <a:schemeClr val="tx1"/>
                </a:solidFill>
              </a:rPr>
              <a:t> com base </a:t>
            </a:r>
            <a:r>
              <a:rPr lang="en-US" dirty="0" err="1">
                <a:solidFill>
                  <a:schemeClr val="tx1"/>
                </a:solidFill>
              </a:rPr>
              <a:t>nos</a:t>
            </a:r>
            <a:r>
              <a:rPr lang="en-US" dirty="0">
                <a:solidFill>
                  <a:schemeClr val="tx1"/>
                </a:solidFill>
              </a:rPr>
              <a:t> dados do </a:t>
            </a:r>
            <a:r>
              <a:rPr lang="en-US" dirty="0" err="1">
                <a:solidFill>
                  <a:schemeClr val="tx1"/>
                </a:solidFill>
              </a:rPr>
              <a:t>consumidor</a:t>
            </a:r>
            <a:r>
              <a:rPr lang="en-US" dirty="0">
                <a:solidFill>
                  <a:schemeClr val="tx1"/>
                </a:solidFill>
              </a:rPr>
              <a:t>.</a:t>
            </a:r>
            <a:endParaRPr lang="x-none" dirty="0">
              <a:solidFill>
                <a:schemeClr val="tx1"/>
              </a:solidFill>
            </a:endParaRPr>
          </a:p>
        </p:txBody>
      </p:sp>
      <p:sp>
        <p:nvSpPr>
          <p:cNvPr id="38" name="TextBox 37">
            <a:extLst>
              <a:ext uri="{FF2B5EF4-FFF2-40B4-BE49-F238E27FC236}">
                <a16:creationId xmlns:a16="http://schemas.microsoft.com/office/drawing/2014/main" id="{F98B9463-EAD5-D9E1-465B-C434529C4B2D}"/>
              </a:ext>
            </a:extLst>
          </p:cNvPr>
          <p:cNvSpPr txBox="1"/>
          <p:nvPr/>
        </p:nvSpPr>
        <p:spPr>
          <a:xfrm>
            <a:off x="3642960" y="4282435"/>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
        <p:nvSpPr>
          <p:cNvPr id="43" name="Text Placeholder 17">
            <a:extLst>
              <a:ext uri="{FF2B5EF4-FFF2-40B4-BE49-F238E27FC236}">
                <a16:creationId xmlns:a16="http://schemas.microsoft.com/office/drawing/2014/main" id="{75E72316-33B2-988B-1896-75E2F626F714}"/>
              </a:ext>
            </a:extLst>
          </p:cNvPr>
          <p:cNvSpPr txBox="1">
            <a:spLocks/>
          </p:cNvSpPr>
          <p:nvPr/>
        </p:nvSpPr>
        <p:spPr>
          <a:xfrm>
            <a:off x="1425569" y="5051649"/>
            <a:ext cx="2154529" cy="56647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Sem</a:t>
            </a:r>
            <a:r>
              <a:rPr lang="en-US" b="1" dirty="0">
                <a:solidFill>
                  <a:srgbClr val="F79037"/>
                </a:solidFill>
              </a:rPr>
              <a:t> </a:t>
            </a:r>
            <a:r>
              <a:rPr lang="en-US" b="1" dirty="0" err="1">
                <a:solidFill>
                  <a:srgbClr val="F79037"/>
                </a:solidFill>
              </a:rPr>
              <a:t>ponto</a:t>
            </a:r>
            <a:r>
              <a:rPr lang="en-US" b="1" dirty="0">
                <a:solidFill>
                  <a:srgbClr val="F79037"/>
                </a:solidFill>
              </a:rPr>
              <a:t> central de </a:t>
            </a:r>
            <a:r>
              <a:rPr lang="en-US" b="1" dirty="0" err="1">
                <a:solidFill>
                  <a:srgbClr val="F79037"/>
                </a:solidFill>
              </a:rPr>
              <a:t>controle</a:t>
            </a:r>
            <a:endParaRPr lang="en-US" b="1" dirty="0">
              <a:solidFill>
                <a:srgbClr val="F79037"/>
              </a:solidFill>
            </a:endParaRPr>
          </a:p>
          <a:p>
            <a:pPr algn="l"/>
            <a:r>
              <a:rPr lang="en-US" dirty="0"/>
              <a:t>Uma </a:t>
            </a:r>
            <a:r>
              <a:rPr lang="en-US" dirty="0" err="1"/>
              <a:t>vez</a:t>
            </a:r>
            <a:r>
              <a:rPr lang="en-US" dirty="0"/>
              <a:t> </a:t>
            </a:r>
            <a:r>
              <a:rPr lang="en-US" dirty="0" err="1"/>
              <a:t>que</a:t>
            </a:r>
            <a:r>
              <a:rPr lang="en-US" dirty="0"/>
              <a:t> </a:t>
            </a:r>
            <a:r>
              <a:rPr lang="en-US" dirty="0" err="1"/>
              <a:t>os</a:t>
            </a:r>
            <a:r>
              <a:rPr lang="en-US" dirty="0"/>
              <a:t> </a:t>
            </a:r>
            <a:r>
              <a:rPr lang="en-US" dirty="0" err="1"/>
              <a:t>intermediários</a:t>
            </a:r>
            <a:r>
              <a:rPr lang="en-US" dirty="0"/>
              <a:t> são </a:t>
            </a:r>
            <a:r>
              <a:rPr lang="en-US" dirty="0" err="1"/>
              <a:t>removidos</a:t>
            </a:r>
            <a:r>
              <a:rPr lang="en-US" dirty="0"/>
              <a:t> da </a:t>
            </a:r>
            <a:r>
              <a:rPr lang="en-US" dirty="0" err="1"/>
              <a:t>equação</a:t>
            </a:r>
            <a:r>
              <a:rPr lang="en-US" dirty="0"/>
              <a:t> web3.0, </a:t>
            </a:r>
            <a:r>
              <a:rPr lang="en-US" dirty="0" err="1"/>
              <a:t>os</a:t>
            </a:r>
            <a:r>
              <a:rPr lang="en-US" dirty="0"/>
              <a:t> </a:t>
            </a:r>
            <a:r>
              <a:rPr lang="en-US" dirty="0" err="1"/>
              <a:t>usuários</a:t>
            </a:r>
            <a:r>
              <a:rPr lang="en-US" dirty="0"/>
              <a:t> </a:t>
            </a:r>
            <a:r>
              <a:rPr lang="en-US" dirty="0" err="1"/>
              <a:t>estão</a:t>
            </a:r>
            <a:r>
              <a:rPr lang="en-US" dirty="0"/>
              <a:t> a </a:t>
            </a:r>
            <a:r>
              <a:rPr lang="en-US" dirty="0" err="1"/>
              <a:t>controlar</a:t>
            </a:r>
            <a:r>
              <a:rPr lang="en-US" dirty="0"/>
              <a:t> </a:t>
            </a:r>
            <a:r>
              <a:rPr lang="en-US" dirty="0" err="1"/>
              <a:t>os</a:t>
            </a:r>
            <a:r>
              <a:rPr lang="en-US" dirty="0"/>
              <a:t> </a:t>
            </a:r>
            <a:r>
              <a:rPr lang="en-US" dirty="0" err="1"/>
              <a:t>seus</a:t>
            </a:r>
            <a:r>
              <a:rPr lang="en-US" dirty="0"/>
              <a:t> dados de </a:t>
            </a:r>
            <a:r>
              <a:rPr lang="en-US" dirty="0" err="1"/>
              <a:t>usuário</a:t>
            </a:r>
            <a:r>
              <a:rPr lang="en-US" dirty="0"/>
              <a:t>. A </a:t>
            </a:r>
            <a:r>
              <a:rPr lang="en-US" dirty="0" err="1"/>
              <a:t>falta</a:t>
            </a:r>
            <a:r>
              <a:rPr lang="en-US" dirty="0"/>
              <a:t> de </a:t>
            </a:r>
            <a:r>
              <a:rPr lang="en-US" dirty="0" err="1"/>
              <a:t>centralização</a:t>
            </a:r>
            <a:r>
              <a:rPr lang="en-US" dirty="0"/>
              <a:t> </a:t>
            </a:r>
            <a:r>
              <a:rPr lang="en-US" dirty="0" err="1"/>
              <a:t>reduz</a:t>
            </a:r>
            <a:r>
              <a:rPr lang="en-US" dirty="0"/>
              <a:t> o </a:t>
            </a:r>
            <a:r>
              <a:rPr lang="en-US" dirty="0" err="1"/>
              <a:t>risco</a:t>
            </a:r>
            <a:r>
              <a:rPr lang="en-US" dirty="0"/>
              <a:t> de </a:t>
            </a:r>
            <a:r>
              <a:rPr lang="en-US" dirty="0" err="1"/>
              <a:t>censura</a:t>
            </a:r>
            <a:r>
              <a:rPr lang="en-US" dirty="0"/>
              <a:t> </a:t>
            </a:r>
            <a:r>
              <a:rPr lang="en-US" dirty="0" err="1"/>
              <a:t>por</a:t>
            </a:r>
            <a:r>
              <a:rPr lang="en-US" dirty="0"/>
              <a:t> parte de </a:t>
            </a:r>
            <a:r>
              <a:rPr lang="en-US" dirty="0" err="1"/>
              <a:t>governos</a:t>
            </a:r>
            <a:r>
              <a:rPr lang="en-US" dirty="0"/>
              <a:t> </a:t>
            </a:r>
            <a:r>
              <a:rPr lang="en-US" dirty="0" err="1"/>
              <a:t>ou</a:t>
            </a:r>
            <a:r>
              <a:rPr lang="en-US" dirty="0"/>
              <a:t> </a:t>
            </a:r>
            <a:r>
              <a:rPr lang="en-US" dirty="0" err="1"/>
              <a:t>corporações</a:t>
            </a:r>
            <a:r>
              <a:rPr lang="en-US" dirty="0"/>
              <a:t> e </a:t>
            </a:r>
            <a:r>
              <a:rPr lang="en-US" dirty="0" err="1"/>
              <a:t>reduz</a:t>
            </a:r>
            <a:r>
              <a:rPr lang="en-US" dirty="0"/>
              <a:t> a </a:t>
            </a:r>
            <a:r>
              <a:rPr lang="en-US" dirty="0" err="1"/>
              <a:t>eficácia</a:t>
            </a:r>
            <a:r>
              <a:rPr lang="en-US" dirty="0"/>
              <a:t> dos </a:t>
            </a:r>
            <a:r>
              <a:rPr lang="en-US" dirty="0" err="1"/>
              <a:t>ataques</a:t>
            </a:r>
            <a:r>
              <a:rPr lang="en-US" dirty="0"/>
              <a:t> de </a:t>
            </a:r>
            <a:r>
              <a:rPr lang="en-US" dirty="0" err="1"/>
              <a:t>negação</a:t>
            </a:r>
            <a:r>
              <a:rPr lang="en-US" dirty="0"/>
              <a:t> de </a:t>
            </a:r>
            <a:r>
              <a:rPr lang="en-US" dirty="0" err="1"/>
              <a:t>serviço</a:t>
            </a:r>
            <a:r>
              <a:rPr lang="en-US" dirty="0"/>
              <a:t> (</a:t>
            </a:r>
            <a:r>
              <a:rPr lang="en-US" dirty="0" err="1"/>
              <a:t>DoS</a:t>
            </a:r>
            <a:r>
              <a:rPr lang="en-US" dirty="0"/>
              <a:t>).</a:t>
            </a:r>
          </a:p>
        </p:txBody>
      </p:sp>
      <p:sp>
        <p:nvSpPr>
          <p:cNvPr id="44" name="TextBox 43">
            <a:extLst>
              <a:ext uri="{FF2B5EF4-FFF2-40B4-BE49-F238E27FC236}">
                <a16:creationId xmlns:a16="http://schemas.microsoft.com/office/drawing/2014/main" id="{997E757A-3FAD-1C5E-B78D-342B8C63AF17}"/>
              </a:ext>
            </a:extLst>
          </p:cNvPr>
          <p:cNvSpPr txBox="1"/>
          <p:nvPr/>
        </p:nvSpPr>
        <p:spPr>
          <a:xfrm>
            <a:off x="861409" y="527944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45" name="Text Placeholder 17">
            <a:extLst>
              <a:ext uri="{FF2B5EF4-FFF2-40B4-BE49-F238E27FC236}">
                <a16:creationId xmlns:a16="http://schemas.microsoft.com/office/drawing/2014/main" id="{8FAA6243-ABCA-1CA4-D2D6-A815BA9B9205}"/>
              </a:ext>
            </a:extLst>
          </p:cNvPr>
          <p:cNvSpPr txBox="1">
            <a:spLocks/>
          </p:cNvSpPr>
          <p:nvPr/>
        </p:nvSpPr>
        <p:spPr>
          <a:xfrm>
            <a:off x="1437444" y="6868708"/>
            <a:ext cx="2154529" cy="8550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Informações</a:t>
            </a:r>
            <a:r>
              <a:rPr lang="en-US" b="1" dirty="0">
                <a:solidFill>
                  <a:srgbClr val="F79037"/>
                </a:solidFill>
              </a:rPr>
              <a:t> </a:t>
            </a:r>
            <a:r>
              <a:rPr lang="en-US" b="1" dirty="0" err="1">
                <a:solidFill>
                  <a:srgbClr val="F79037"/>
                </a:solidFill>
              </a:rPr>
              <a:t>aumentadas</a:t>
            </a:r>
            <a:endParaRPr lang="en-US" b="1" dirty="0">
              <a:solidFill>
                <a:srgbClr val="F79037"/>
              </a:solidFill>
            </a:endParaRPr>
          </a:p>
          <a:p>
            <a:pPr algn="l"/>
            <a:r>
              <a:rPr lang="en-US" dirty="0" err="1"/>
              <a:t>À</a:t>
            </a:r>
            <a:r>
              <a:rPr lang="en-US" dirty="0"/>
              <a:t> </a:t>
            </a:r>
            <a:r>
              <a:rPr lang="en-US" dirty="0" err="1"/>
              <a:t>medida</a:t>
            </a:r>
            <a:r>
              <a:rPr lang="en-US" dirty="0"/>
              <a:t> </a:t>
            </a:r>
            <a:r>
              <a:rPr lang="en-US" dirty="0" err="1"/>
              <a:t>que</a:t>
            </a:r>
            <a:r>
              <a:rPr lang="en-US" dirty="0"/>
              <a:t> </a:t>
            </a:r>
            <a:r>
              <a:rPr lang="en-US" dirty="0" err="1"/>
              <a:t>mais</a:t>
            </a:r>
            <a:r>
              <a:rPr lang="en-US" dirty="0"/>
              <a:t> </a:t>
            </a:r>
            <a:r>
              <a:rPr lang="en-US" dirty="0" err="1"/>
              <a:t>produtos</a:t>
            </a:r>
            <a:r>
              <a:rPr lang="en-US" dirty="0"/>
              <a:t> se </a:t>
            </a:r>
            <a:r>
              <a:rPr lang="en-US" dirty="0" err="1"/>
              <a:t>conectam</a:t>
            </a:r>
            <a:r>
              <a:rPr lang="en-US" dirty="0"/>
              <a:t> </a:t>
            </a:r>
            <a:r>
              <a:rPr lang="en-US" dirty="0" err="1"/>
              <a:t>à</a:t>
            </a:r>
            <a:r>
              <a:rPr lang="en-US" dirty="0"/>
              <a:t> Internet, </a:t>
            </a:r>
            <a:r>
              <a:rPr lang="en-US" dirty="0" err="1"/>
              <a:t>conjuntos</a:t>
            </a:r>
            <a:r>
              <a:rPr lang="en-US" dirty="0"/>
              <a:t> de dados </a:t>
            </a:r>
            <a:r>
              <a:rPr lang="en-US" dirty="0" err="1"/>
              <a:t>maiores</a:t>
            </a:r>
            <a:r>
              <a:rPr lang="en-US" dirty="0"/>
              <a:t> </a:t>
            </a:r>
            <a:r>
              <a:rPr lang="en-US" dirty="0" err="1"/>
              <a:t>fornecem</a:t>
            </a:r>
            <a:r>
              <a:rPr lang="en-US" dirty="0"/>
              <a:t> </a:t>
            </a:r>
            <a:r>
              <a:rPr lang="en-US" dirty="0" err="1"/>
              <a:t>aos</a:t>
            </a:r>
            <a:r>
              <a:rPr lang="en-US" dirty="0"/>
              <a:t> </a:t>
            </a:r>
            <a:r>
              <a:rPr lang="en-US" dirty="0" err="1"/>
              <a:t>algoritmos</a:t>
            </a:r>
            <a:r>
              <a:rPr lang="en-US" dirty="0"/>
              <a:t> </a:t>
            </a:r>
            <a:r>
              <a:rPr lang="en-US" dirty="0" err="1"/>
              <a:t>mais</a:t>
            </a:r>
            <a:r>
              <a:rPr lang="en-US" dirty="0"/>
              <a:t> </a:t>
            </a:r>
            <a:r>
              <a:rPr lang="en-US" dirty="0" err="1"/>
              <a:t>informações</a:t>
            </a:r>
            <a:r>
              <a:rPr lang="en-US" dirty="0"/>
              <a:t> </a:t>
            </a:r>
            <a:r>
              <a:rPr lang="en-US" dirty="0" err="1"/>
              <a:t>para</a:t>
            </a:r>
            <a:r>
              <a:rPr lang="en-US" dirty="0"/>
              <a:t> </a:t>
            </a:r>
            <a:r>
              <a:rPr lang="en-US" dirty="0" err="1"/>
              <a:t>analisar</a:t>
            </a:r>
            <a:r>
              <a:rPr lang="en-US" dirty="0"/>
              <a:t>. </a:t>
            </a:r>
            <a:r>
              <a:rPr lang="en-US" dirty="0" err="1"/>
              <a:t>Isso</a:t>
            </a:r>
            <a:r>
              <a:rPr lang="en-US" dirty="0"/>
              <a:t> </a:t>
            </a:r>
            <a:r>
              <a:rPr lang="en-US" dirty="0" err="1"/>
              <a:t>pode</a:t>
            </a:r>
            <a:r>
              <a:rPr lang="en-US" dirty="0"/>
              <a:t> </a:t>
            </a:r>
            <a:r>
              <a:rPr lang="en-US" dirty="0" err="1"/>
              <a:t>ajudá</a:t>
            </a:r>
            <a:r>
              <a:rPr lang="en-US" dirty="0"/>
              <a:t>-los a </a:t>
            </a:r>
            <a:r>
              <a:rPr lang="en-US" dirty="0" err="1"/>
              <a:t>fornecer</a:t>
            </a:r>
            <a:r>
              <a:rPr lang="en-US" dirty="0"/>
              <a:t> </a:t>
            </a:r>
            <a:r>
              <a:rPr lang="en-US" dirty="0" err="1"/>
              <a:t>informações</a:t>
            </a:r>
            <a:r>
              <a:rPr lang="en-US" dirty="0"/>
              <a:t> </a:t>
            </a:r>
            <a:r>
              <a:rPr lang="en-US" dirty="0" err="1"/>
              <a:t>mais</a:t>
            </a:r>
            <a:r>
              <a:rPr lang="en-US" dirty="0"/>
              <a:t> </a:t>
            </a:r>
            <a:r>
              <a:rPr lang="en-US" dirty="0" err="1"/>
              <a:t>precisas</a:t>
            </a:r>
            <a:r>
              <a:rPr lang="en-US" dirty="0"/>
              <a:t> </a:t>
            </a:r>
            <a:r>
              <a:rPr lang="en-US" dirty="0" err="1"/>
              <a:t>que</a:t>
            </a:r>
            <a:r>
              <a:rPr lang="en-US" dirty="0"/>
              <a:t> </a:t>
            </a:r>
            <a:r>
              <a:rPr lang="en-US" dirty="0" err="1"/>
              <a:t>atendam</a:t>
            </a:r>
            <a:r>
              <a:rPr lang="en-US" dirty="0"/>
              <a:t> </a:t>
            </a:r>
            <a:r>
              <a:rPr lang="en-US" dirty="0" err="1"/>
              <a:t>às</a:t>
            </a:r>
            <a:r>
              <a:rPr lang="en-US" dirty="0"/>
              <a:t> </a:t>
            </a:r>
            <a:r>
              <a:rPr lang="en-US" dirty="0" err="1"/>
              <a:t>necessidades</a:t>
            </a:r>
            <a:r>
              <a:rPr lang="en-US" dirty="0"/>
              <a:t> </a:t>
            </a:r>
            <a:r>
              <a:rPr lang="en-US" dirty="0" err="1"/>
              <a:t>específicas</a:t>
            </a:r>
            <a:r>
              <a:rPr lang="en-US" dirty="0"/>
              <a:t> de </a:t>
            </a:r>
            <a:r>
              <a:rPr lang="en-US" dirty="0" err="1"/>
              <a:t>cada</a:t>
            </a:r>
            <a:r>
              <a:rPr lang="en-US" dirty="0"/>
              <a:t> </a:t>
            </a:r>
            <a:r>
              <a:rPr lang="en-US" dirty="0" err="1"/>
              <a:t>usuário</a:t>
            </a:r>
            <a:r>
              <a:rPr lang="en-US" dirty="0"/>
              <a:t>.</a:t>
            </a:r>
          </a:p>
        </p:txBody>
      </p:sp>
      <p:sp>
        <p:nvSpPr>
          <p:cNvPr id="46" name="TextBox 45">
            <a:extLst>
              <a:ext uri="{FF2B5EF4-FFF2-40B4-BE49-F238E27FC236}">
                <a16:creationId xmlns:a16="http://schemas.microsoft.com/office/drawing/2014/main" id="{02DD317B-1F07-2341-4869-2E55ACCF44DF}"/>
              </a:ext>
            </a:extLst>
          </p:cNvPr>
          <p:cNvSpPr txBox="1"/>
          <p:nvPr/>
        </p:nvSpPr>
        <p:spPr>
          <a:xfrm>
            <a:off x="873284" y="6705289"/>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1700686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138</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569170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a:solidFill>
                  <a:srgbClr val="F79037"/>
                </a:solidFill>
                <a:latin typeface="Calibri" panose="020F0502020204030204" pitchFamily="34" charset="0"/>
              </a:rPr>
              <a:t>Como a </a:t>
            </a:r>
            <a:r>
              <a:rPr lang="en-US" sz="1100" b="1" dirty="0" err="1">
                <a:solidFill>
                  <a:srgbClr val="F79037"/>
                </a:solidFill>
                <a:latin typeface="Calibri" panose="020F0502020204030204" pitchFamily="34" charset="0"/>
              </a:rPr>
              <a:t>criptografia</a:t>
            </a:r>
            <a:r>
              <a:rPr lang="en-US" sz="1100" b="1" dirty="0">
                <a:solidFill>
                  <a:srgbClr val="F79037"/>
                </a:solidFill>
                <a:latin typeface="Calibri" panose="020F0502020204030204" pitchFamily="34" charset="0"/>
              </a:rPr>
              <a:t> se </a:t>
            </a:r>
            <a:r>
              <a:rPr lang="en-US" sz="1100" b="1" dirty="0" err="1">
                <a:solidFill>
                  <a:srgbClr val="F79037"/>
                </a:solidFill>
                <a:latin typeface="Calibri" panose="020F0502020204030204" pitchFamily="34" charset="0"/>
              </a:rPr>
              <a:t>encaixa</a:t>
            </a:r>
            <a:r>
              <a:rPr lang="en-US" sz="1100" b="1" dirty="0">
                <a:solidFill>
                  <a:srgbClr val="F79037"/>
                </a:solidFill>
                <a:latin typeface="Calibri" panose="020F0502020204030204" pitchFamily="34" charset="0"/>
              </a:rPr>
              <a:t> </a:t>
            </a:r>
            <a:r>
              <a:rPr lang="en-US" sz="1100" b="1" dirty="0" err="1">
                <a:solidFill>
                  <a:srgbClr val="F79037"/>
                </a:solidFill>
                <a:latin typeface="Calibri" panose="020F0502020204030204" pitchFamily="34" charset="0"/>
              </a:rPr>
              <a:t>na</a:t>
            </a:r>
            <a:r>
              <a:rPr lang="en-US" sz="1100" b="1" dirty="0">
                <a:solidFill>
                  <a:srgbClr val="F79037"/>
                </a:solidFill>
                <a:latin typeface="Calibri" panose="020F0502020204030204" pitchFamily="34" charset="0"/>
              </a:rPr>
              <a:t> web3.0?</a:t>
            </a:r>
          </a:p>
          <a:p>
            <a:pPr algn="just"/>
            <a:r>
              <a:rPr lang="en-US" sz="1100" dirty="0" err="1">
                <a:latin typeface="Calibri" panose="020F0502020204030204" pitchFamily="34" charset="0"/>
              </a:rPr>
              <a:t>Blockchain</a:t>
            </a:r>
            <a:r>
              <a:rPr lang="en-US" sz="1100" dirty="0">
                <a:latin typeface="Calibri" panose="020F0502020204030204" pitchFamily="34" charset="0"/>
              </a:rPr>
              <a:t> e </a:t>
            </a:r>
            <a:r>
              <a:rPr lang="en-US" sz="1100" dirty="0" err="1">
                <a:latin typeface="Calibri" panose="020F0502020204030204" pitchFamily="34" charset="0"/>
              </a:rPr>
              <a:t>cripto</a:t>
            </a:r>
            <a:r>
              <a:rPr lang="en-US" sz="1100" dirty="0">
                <a:latin typeface="Calibri" panose="020F0502020204030204" pitchFamily="34" charset="0"/>
              </a:rPr>
              <a:t> </a:t>
            </a:r>
            <a:r>
              <a:rPr lang="en-US" sz="1100" dirty="0" err="1">
                <a:latin typeface="Calibri" panose="020F0502020204030204" pitchFamily="34" charset="0"/>
              </a:rPr>
              <a:t>desempenham</a:t>
            </a:r>
            <a:r>
              <a:rPr lang="en-US" sz="1100" dirty="0">
                <a:latin typeface="Calibri" panose="020F0502020204030204" pitchFamily="34" charset="0"/>
              </a:rPr>
              <a:t> um </a:t>
            </a:r>
            <a:r>
              <a:rPr lang="en-US" sz="1100" dirty="0" err="1">
                <a:latin typeface="Calibri" panose="020F0502020204030204" pitchFamily="34" charset="0"/>
              </a:rPr>
              <a:t>papel</a:t>
            </a:r>
            <a:r>
              <a:rPr lang="en-US" sz="1100" dirty="0">
                <a:latin typeface="Calibri" panose="020F0502020204030204" pitchFamily="34" charset="0"/>
              </a:rPr>
              <a:t> crucial </a:t>
            </a:r>
            <a:r>
              <a:rPr lang="en-US" sz="1100" dirty="0" err="1">
                <a:latin typeface="Calibri" panose="020F0502020204030204" pitchFamily="34" charset="0"/>
              </a:rPr>
              <a:t>na</a:t>
            </a:r>
            <a:r>
              <a:rPr lang="en-US" sz="1100" dirty="0">
                <a:latin typeface="Calibri" panose="020F0502020204030204" pitchFamily="34" charset="0"/>
              </a:rPr>
              <a:t> web 3.0, </a:t>
            </a:r>
            <a:r>
              <a:rPr lang="en-US" sz="1100" dirty="0" err="1">
                <a:latin typeface="Calibri" panose="020F0502020204030204" pitchFamily="34" charset="0"/>
              </a:rPr>
              <a:t>uma</a:t>
            </a:r>
            <a:r>
              <a:rPr lang="en-US" sz="1100" dirty="0">
                <a:latin typeface="Calibri" panose="020F0502020204030204" pitchFamily="34" charset="0"/>
              </a:rPr>
              <a:t> </a:t>
            </a:r>
            <a:r>
              <a:rPr lang="en-US" sz="1100" dirty="0" err="1">
                <a:latin typeface="Calibri" panose="020F0502020204030204" pitchFamily="34" charset="0"/>
              </a:rPr>
              <a:t>vez</a:t>
            </a:r>
            <a:r>
              <a:rPr lang="en-US" sz="1100" dirty="0">
                <a:latin typeface="Calibri" panose="020F0502020204030204" pitchFamily="34" charset="0"/>
              </a:rPr>
              <a:t> </a:t>
            </a:r>
            <a:r>
              <a:rPr lang="en-US" sz="1100" dirty="0" err="1">
                <a:latin typeface="Calibri" panose="020F0502020204030204" pitchFamily="34" charset="0"/>
              </a:rPr>
              <a:t>que</a:t>
            </a:r>
            <a:r>
              <a:rPr lang="en-US" sz="1100" dirty="0">
                <a:latin typeface="Calibri" panose="020F0502020204030204" pitchFamily="34" charset="0"/>
              </a:rPr>
              <a:t> as </a:t>
            </a:r>
            <a:r>
              <a:rPr lang="en-US" sz="1100" dirty="0" err="1">
                <a:latin typeface="Calibri" panose="020F0502020204030204" pitchFamily="34" charset="0"/>
              </a:rPr>
              <a:t>redes</a:t>
            </a:r>
            <a:r>
              <a:rPr lang="en-US" sz="1100" dirty="0">
                <a:latin typeface="Calibri" panose="020F0502020204030204" pitchFamily="34" charset="0"/>
              </a:rPr>
              <a:t> </a:t>
            </a:r>
            <a:r>
              <a:rPr lang="en-US" sz="1100" dirty="0" err="1">
                <a:latin typeface="Calibri" panose="020F0502020204030204" pitchFamily="34" charset="0"/>
              </a:rPr>
              <a:t>descentralizadas</a:t>
            </a:r>
            <a:r>
              <a:rPr lang="en-US" sz="1100" dirty="0">
                <a:latin typeface="Calibri" panose="020F0502020204030204" pitchFamily="34" charset="0"/>
              </a:rPr>
              <a:t> </a:t>
            </a:r>
            <a:r>
              <a:rPr lang="en-US" sz="1100" dirty="0" err="1">
                <a:latin typeface="Calibri" panose="020F0502020204030204" pitchFamily="34" charset="0"/>
              </a:rPr>
              <a:t>criam</a:t>
            </a:r>
            <a:r>
              <a:rPr lang="en-US" sz="1100" dirty="0">
                <a:latin typeface="Calibri" panose="020F0502020204030204" pitchFamily="34" charset="0"/>
              </a:rPr>
              <a:t> </a:t>
            </a:r>
            <a:r>
              <a:rPr lang="en-US" sz="1100" dirty="0" err="1">
                <a:latin typeface="Calibri" panose="020F0502020204030204" pitchFamily="34" charset="0"/>
              </a:rPr>
              <a:t>incentivos</a:t>
            </a:r>
            <a:r>
              <a:rPr lang="en-US" sz="1100" dirty="0">
                <a:latin typeface="Calibri" panose="020F0502020204030204" pitchFamily="34" charset="0"/>
              </a:rPr>
              <a:t> </a:t>
            </a:r>
            <a:r>
              <a:rPr lang="en-US" sz="1100" dirty="0" err="1">
                <a:latin typeface="Calibri" panose="020F0502020204030204" pitchFamily="34" charset="0"/>
              </a:rPr>
              <a:t>para</a:t>
            </a:r>
            <a:r>
              <a:rPr lang="en-US" sz="1100" dirty="0">
                <a:latin typeface="Calibri" panose="020F0502020204030204" pitchFamily="34" charset="0"/>
              </a:rPr>
              <a:t> </a:t>
            </a:r>
            <a:r>
              <a:rPr lang="en-US" sz="1100" dirty="0" err="1">
                <a:latin typeface="Calibri" panose="020F0502020204030204" pitchFamily="34" charset="0"/>
              </a:rPr>
              <a:t>uma</a:t>
            </a:r>
            <a:r>
              <a:rPr lang="en-US" sz="1100" dirty="0">
                <a:latin typeface="Calibri" panose="020F0502020204030204" pitchFamily="34" charset="0"/>
              </a:rPr>
              <a:t> </a:t>
            </a:r>
            <a:r>
              <a:rPr lang="en-US" sz="1100" dirty="0" err="1">
                <a:latin typeface="Calibri" panose="020F0502020204030204" pitchFamily="34" charset="0"/>
              </a:rPr>
              <a:t>propriedade</a:t>
            </a:r>
            <a:r>
              <a:rPr lang="en-US" sz="1100" dirty="0">
                <a:latin typeface="Calibri" panose="020F0502020204030204" pitchFamily="34" charset="0"/>
              </a:rPr>
              <a:t> de dados, </a:t>
            </a:r>
            <a:r>
              <a:rPr lang="en-US" sz="1100" dirty="0" err="1">
                <a:latin typeface="Calibri" panose="020F0502020204030204" pitchFamily="34" charset="0"/>
              </a:rPr>
              <a:t>governança</a:t>
            </a:r>
            <a:r>
              <a:rPr lang="en-US" sz="1100" dirty="0">
                <a:latin typeface="Calibri" panose="020F0502020204030204" pitchFamily="34" charset="0"/>
              </a:rPr>
              <a:t> e </a:t>
            </a:r>
            <a:r>
              <a:rPr lang="en-US" sz="1100" dirty="0" err="1">
                <a:latin typeface="Calibri" panose="020F0502020204030204" pitchFamily="34" charset="0"/>
              </a:rPr>
              <a:t>criação</a:t>
            </a:r>
            <a:r>
              <a:rPr lang="en-US" sz="1100" dirty="0">
                <a:latin typeface="Calibri" panose="020F0502020204030204" pitchFamily="34" charset="0"/>
              </a:rPr>
              <a:t> de </a:t>
            </a:r>
            <a:r>
              <a:rPr lang="en-US" sz="1100" dirty="0" err="1">
                <a:latin typeface="Calibri" panose="020F0502020204030204" pitchFamily="34" charset="0"/>
              </a:rPr>
              <a:t>conteúdo</a:t>
            </a:r>
            <a:r>
              <a:rPr lang="en-US" sz="1100" dirty="0">
                <a:latin typeface="Calibri" panose="020F0502020204030204" pitchFamily="34" charset="0"/>
              </a:rPr>
              <a:t> </a:t>
            </a:r>
            <a:r>
              <a:rPr lang="en-US" sz="1100" dirty="0" err="1">
                <a:latin typeface="Calibri" panose="020F0502020204030204" pitchFamily="34" charset="0"/>
              </a:rPr>
              <a:t>mais</a:t>
            </a:r>
            <a:r>
              <a:rPr lang="en-US" sz="1100" dirty="0">
                <a:latin typeface="Calibri" panose="020F0502020204030204" pitchFamily="34" charset="0"/>
              </a:rPr>
              <a:t> </a:t>
            </a:r>
            <a:r>
              <a:rPr lang="en-US" sz="1100" dirty="0" err="1">
                <a:latin typeface="Calibri" panose="020F0502020204030204" pitchFamily="34" charset="0"/>
              </a:rPr>
              <a:t>responsáveis</a:t>
            </a:r>
            <a:r>
              <a:rPr lang="en-US" sz="1100" dirty="0">
                <a:latin typeface="Calibri" panose="020F0502020204030204" pitchFamily="34" charset="0"/>
              </a:rPr>
              <a:t> </a:t>
            </a:r>
            <a:r>
              <a:rPr lang="en-US" sz="1100" dirty="0" err="1">
                <a:latin typeface="Calibri" panose="020F0502020204030204" pitchFamily="34" charset="0"/>
              </a:rPr>
              <a:t>em</a:t>
            </a:r>
            <a:r>
              <a:rPr lang="en-US" sz="1100" dirty="0">
                <a:latin typeface="Calibri" panose="020F0502020204030204" pitchFamily="34" charset="0"/>
              </a:rPr>
              <a:t> </a:t>
            </a:r>
            <a:r>
              <a:rPr lang="en-US" sz="1100" dirty="0" err="1">
                <a:latin typeface="Calibri" panose="020F0502020204030204" pitchFamily="34" charset="0"/>
              </a:rPr>
              <a:t>comparação</a:t>
            </a:r>
            <a:r>
              <a:rPr lang="en-US" sz="1100" dirty="0">
                <a:latin typeface="Calibri" panose="020F0502020204030204" pitchFamily="34" charset="0"/>
              </a:rPr>
              <a:t> com a web 2.0. </a:t>
            </a:r>
            <a:r>
              <a:rPr lang="en-US" sz="1100" dirty="0" err="1">
                <a:latin typeface="Calibri" panose="020F0502020204030204" pitchFamily="34" charset="0"/>
              </a:rPr>
              <a:t>Alguns</a:t>
            </a:r>
            <a:r>
              <a:rPr lang="en-US" sz="1100" dirty="0">
                <a:latin typeface="Calibri" panose="020F0502020204030204" pitchFamily="34" charset="0"/>
              </a:rPr>
              <a:t> dos </a:t>
            </a:r>
            <a:r>
              <a:rPr lang="en-US" sz="1100" dirty="0" err="1">
                <a:latin typeface="Calibri" panose="020F0502020204030204" pitchFamily="34" charset="0"/>
              </a:rPr>
              <a:t>aspectos</a:t>
            </a:r>
            <a:r>
              <a:rPr lang="en-US" sz="1100" dirty="0">
                <a:latin typeface="Calibri" panose="020F0502020204030204" pitchFamily="34" charset="0"/>
              </a:rPr>
              <a:t> </a:t>
            </a:r>
            <a:r>
              <a:rPr lang="en-US" sz="1100" dirty="0" err="1">
                <a:latin typeface="Calibri" panose="020F0502020204030204" pitchFamily="34" charset="0"/>
              </a:rPr>
              <a:t>mais</a:t>
            </a:r>
            <a:r>
              <a:rPr lang="en-US" sz="1100" dirty="0">
                <a:latin typeface="Calibri" panose="020F0502020204030204" pitchFamily="34" charset="0"/>
              </a:rPr>
              <a:t> </a:t>
            </a:r>
            <a:r>
              <a:rPr lang="en-US" sz="1100" dirty="0" err="1">
                <a:latin typeface="Calibri" panose="020F0502020204030204" pitchFamily="34" charset="0"/>
              </a:rPr>
              <a:t>relevantes</a:t>
            </a:r>
            <a:r>
              <a:rPr lang="en-US" sz="1100" dirty="0">
                <a:latin typeface="Calibri" panose="020F0502020204030204" pitchFamily="34" charset="0"/>
              </a:rPr>
              <a:t> </a:t>
            </a:r>
            <a:r>
              <a:rPr lang="en-US" sz="1100" dirty="0" err="1">
                <a:latin typeface="Calibri" panose="020F0502020204030204" pitchFamily="34" charset="0"/>
              </a:rPr>
              <a:t>para</a:t>
            </a:r>
            <a:r>
              <a:rPr lang="en-US" sz="1100" dirty="0">
                <a:latin typeface="Calibri" panose="020F0502020204030204" pitchFamily="34" charset="0"/>
              </a:rPr>
              <a:t> a Web 3.0 </a:t>
            </a:r>
            <a:r>
              <a:rPr lang="en-US" sz="1100" dirty="0" err="1">
                <a:latin typeface="Calibri" panose="020F0502020204030204" pitchFamily="34" charset="0"/>
              </a:rPr>
              <a:t>incluem</a:t>
            </a:r>
            <a:r>
              <a:rPr lang="en-US" sz="1100" dirty="0">
                <a:latin typeface="Calibri" panose="020F0502020204030204" pitchFamily="34" charset="0"/>
              </a:rPr>
              <a:t> o </a:t>
            </a:r>
            <a:r>
              <a:rPr lang="en-US" sz="1100" dirty="0" err="1">
                <a:latin typeface="Calibri" panose="020F0502020204030204" pitchFamily="34" charset="0"/>
              </a:rPr>
              <a:t>seguinte</a:t>
            </a:r>
            <a:r>
              <a:rPr lang="en-US" sz="1100" dirty="0">
                <a:latin typeface="Calibri" panose="020F0502020204030204" pitchFamily="34" charset="0"/>
              </a:rPr>
              <a:t>:</a:t>
            </a: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6" name="Text Placeholder 17">
            <a:extLst>
              <a:ext uri="{FF2B5EF4-FFF2-40B4-BE49-F238E27FC236}">
                <a16:creationId xmlns:a16="http://schemas.microsoft.com/office/drawing/2014/main" id="{E8B4F182-287D-DAF9-BDC5-80216F2FE6CA}"/>
              </a:ext>
            </a:extLst>
          </p:cNvPr>
          <p:cNvSpPr txBox="1">
            <a:spLocks/>
          </p:cNvSpPr>
          <p:nvPr/>
        </p:nvSpPr>
        <p:spPr>
          <a:xfrm>
            <a:off x="3771511" y="5968537"/>
            <a:ext cx="3260895" cy="405514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fontAlgn="base"/>
            <a:r>
              <a:rPr lang="en-US" b="1" dirty="0" err="1">
                <a:solidFill>
                  <a:srgbClr val="F79037"/>
                </a:solidFill>
                <a:ea typeface="Times New Roman" panose="02020603050405020304" pitchFamily="18" charset="0"/>
              </a:rPr>
              <a:t>Casos</a:t>
            </a:r>
            <a:r>
              <a:rPr lang="en-US" b="1" dirty="0">
                <a:solidFill>
                  <a:srgbClr val="F79037"/>
                </a:solidFill>
                <a:ea typeface="Times New Roman" panose="02020603050405020304" pitchFamily="18" charset="0"/>
              </a:rPr>
              <a:t> de </a:t>
            </a:r>
            <a:r>
              <a:rPr lang="en-US" b="1" dirty="0" err="1">
                <a:solidFill>
                  <a:srgbClr val="F79037"/>
                </a:solidFill>
                <a:ea typeface="Times New Roman" panose="02020603050405020304" pitchFamily="18" charset="0"/>
              </a:rPr>
              <a:t>uso</a:t>
            </a:r>
            <a:r>
              <a:rPr lang="en-US" b="1" dirty="0">
                <a:solidFill>
                  <a:srgbClr val="F79037"/>
                </a:solidFill>
                <a:ea typeface="Times New Roman" panose="02020603050405020304" pitchFamily="18" charset="0"/>
              </a:rPr>
              <a:t> da Web3.0</a:t>
            </a:r>
          </a:p>
          <a:p>
            <a:pPr fontAlgn="base"/>
            <a:r>
              <a:rPr lang="en-US" dirty="0" err="1">
                <a:solidFill>
                  <a:srgbClr val="14151A"/>
                </a:solidFill>
                <a:ea typeface="Times New Roman" panose="02020603050405020304" pitchFamily="18" charset="0"/>
              </a:rPr>
              <a:t>Embora</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os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projetos</a:t>
            </a:r>
            <a:r>
              <a:rPr lang="en-US" dirty="0">
                <a:solidFill>
                  <a:srgbClr val="14151A"/>
                </a:solidFill>
                <a:ea typeface="Times New Roman" panose="02020603050405020304" pitchFamily="18" charset="0"/>
              </a:rPr>
              <a:t> web3.0 </a:t>
            </a:r>
            <a:r>
              <a:rPr lang="en-US" dirty="0" err="1">
                <a:solidFill>
                  <a:srgbClr val="14151A"/>
                </a:solidFill>
                <a:ea typeface="Times New Roman" panose="02020603050405020304" pitchFamily="18" charset="0"/>
              </a:rPr>
              <a:t>ainda</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estejam</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em</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desenvolvimento</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temos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alguns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exemplos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que</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já</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estão</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em</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uso</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hoje</a:t>
            </a:r>
            <a:r>
              <a:rPr lang="en-US" dirty="0">
                <a:solidFill>
                  <a:srgbClr val="14151A"/>
                </a:solidFill>
                <a:ea typeface="Times New Roman" panose="02020603050405020304" pitchFamily="18" charset="0"/>
              </a:rPr>
              <a:t>:</a:t>
            </a:r>
          </a:p>
          <a:p>
            <a:pPr fontAlgn="base"/>
            <a:r>
              <a:rPr lang="en-US" dirty="0">
                <a:solidFill>
                  <a:srgbClr val="14151A"/>
                </a:solidFill>
                <a:effectLst/>
                <a:highlight>
                  <a:srgbClr val="FFFF00"/>
                </a:highlight>
                <a:ea typeface="Times New Roman" panose="02020603050405020304" pitchFamily="18" charset="0"/>
              </a:rPr>
              <a:t> </a:t>
            </a:r>
            <a:endParaRPr lang="x-none" dirty="0">
              <a:effectLst/>
              <a:ea typeface="Times New Roman" panose="02020603050405020304" pitchFamily="18" charset="0"/>
            </a:endParaRPr>
          </a:p>
          <a:p>
            <a:pPr fontAlgn="base"/>
            <a:r>
              <a:rPr lang="en-US" b="1" dirty="0" err="1">
                <a:solidFill>
                  <a:srgbClr val="F79037"/>
                </a:solidFill>
                <a:ea typeface="Times New Roman" panose="02020603050405020304" pitchFamily="18" charset="0"/>
              </a:rPr>
              <a:t>Organizações</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autônomas</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descentralizadas</a:t>
            </a:r>
            <a:r>
              <a:rPr lang="en-US" b="1" dirty="0">
                <a:solidFill>
                  <a:srgbClr val="F79037"/>
                </a:solidFill>
                <a:ea typeface="Times New Roman" panose="02020603050405020304" pitchFamily="18" charset="0"/>
              </a:rPr>
              <a:t> (DAOs)</a:t>
            </a:r>
          </a:p>
          <a:p>
            <a:pPr fontAlgn="base"/>
            <a:r>
              <a:rPr lang="en-US" dirty="0" err="1">
                <a:solidFill>
                  <a:srgbClr val="14151A"/>
                </a:solidFill>
                <a:ea typeface="Times New Roman" panose="02020603050405020304" pitchFamily="18" charset="0"/>
              </a:rPr>
              <a:t>Além</a:t>
            </a:r>
            <a:r>
              <a:rPr lang="en-US" dirty="0">
                <a:solidFill>
                  <a:srgbClr val="14151A"/>
                </a:solidFill>
                <a:ea typeface="Times New Roman" panose="02020603050405020304" pitchFamily="18" charset="0"/>
              </a:rPr>
              <a:t> de </a:t>
            </a:r>
            <a:r>
              <a:rPr lang="en-US" dirty="0" err="1">
                <a:solidFill>
                  <a:srgbClr val="14151A"/>
                </a:solidFill>
                <a:ea typeface="Times New Roman" panose="02020603050405020304" pitchFamily="18" charset="0"/>
              </a:rPr>
              <a:t>possuir</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os</a:t>
            </a:r>
            <a:r>
              <a:rPr lang="en-US" dirty="0">
                <a:solidFill>
                  <a:srgbClr val="14151A"/>
                </a:solidFill>
                <a:ea typeface="Times New Roman" panose="02020603050405020304" pitchFamily="18" charset="0"/>
              </a:rPr>
              <a:t> dados </a:t>
            </a:r>
            <a:r>
              <a:rPr lang="en-US" dirty="0" err="1">
                <a:solidFill>
                  <a:srgbClr val="14151A"/>
                </a:solidFill>
                <a:ea typeface="Times New Roman" panose="02020603050405020304" pitchFamily="18" charset="0"/>
              </a:rPr>
              <a:t>na</a:t>
            </a:r>
            <a:r>
              <a:rPr lang="en-US" dirty="0">
                <a:solidFill>
                  <a:srgbClr val="14151A"/>
                </a:solidFill>
                <a:ea typeface="Times New Roman" panose="02020603050405020304" pitchFamily="18" charset="0"/>
              </a:rPr>
              <a:t> web 3.0, </a:t>
            </a:r>
            <a:r>
              <a:rPr lang="en-US" dirty="0" err="1">
                <a:solidFill>
                  <a:srgbClr val="14151A"/>
                </a:solidFill>
                <a:ea typeface="Times New Roman" panose="02020603050405020304" pitchFamily="18" charset="0"/>
              </a:rPr>
              <a:t>os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usuários</a:t>
            </a:r>
            <a:r>
              <a:rPr lang="en-US" dirty="0">
                <a:solidFill>
                  <a:srgbClr val="14151A"/>
                </a:solidFill>
                <a:ea typeface="Times New Roman" panose="02020603050405020304" pitchFamily="18" charset="0"/>
              </a:rPr>
              <a:t> da web 3.0 </a:t>
            </a:r>
            <a:r>
              <a:rPr lang="en-US" dirty="0" err="1">
                <a:solidFill>
                  <a:srgbClr val="14151A"/>
                </a:solidFill>
                <a:ea typeface="Times New Roman" panose="02020603050405020304" pitchFamily="18" charset="0"/>
              </a:rPr>
              <a:t>podem</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possuir</a:t>
            </a:r>
            <a:r>
              <a:rPr lang="en-US" dirty="0">
                <a:solidFill>
                  <a:srgbClr val="14151A"/>
                </a:solidFill>
                <a:ea typeface="Times New Roman" panose="02020603050405020304" pitchFamily="18" charset="0"/>
              </a:rPr>
              <a:t> a </a:t>
            </a:r>
            <a:r>
              <a:rPr lang="en-US" dirty="0" err="1">
                <a:solidFill>
                  <a:srgbClr val="14151A"/>
                </a:solidFill>
                <a:ea typeface="Times New Roman" panose="02020603050405020304" pitchFamily="18" charset="0"/>
              </a:rPr>
              <a:t>plataforma</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como</a:t>
            </a:r>
            <a:r>
              <a:rPr lang="en-US" dirty="0">
                <a:solidFill>
                  <a:srgbClr val="14151A"/>
                </a:solidFill>
                <a:ea typeface="Times New Roman" panose="02020603050405020304" pitchFamily="18" charset="0"/>
              </a:rPr>
              <a:t> um </a:t>
            </a:r>
            <a:r>
              <a:rPr lang="en-US" dirty="0" err="1">
                <a:solidFill>
                  <a:srgbClr val="14151A"/>
                </a:solidFill>
                <a:ea typeface="Times New Roman" panose="02020603050405020304" pitchFamily="18" charset="0"/>
              </a:rPr>
              <a:t>coletivo</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usando</a:t>
            </a:r>
            <a:r>
              <a:rPr lang="en-US" dirty="0">
                <a:solidFill>
                  <a:srgbClr val="14151A"/>
                </a:solidFill>
                <a:ea typeface="Times New Roman" panose="02020603050405020304" pitchFamily="18" charset="0"/>
              </a:rPr>
              <a:t> tokens </a:t>
            </a:r>
            <a:r>
              <a:rPr lang="en-US" dirty="0" err="1">
                <a:solidFill>
                  <a:srgbClr val="14151A"/>
                </a:solidFill>
                <a:ea typeface="Times New Roman" panose="02020603050405020304" pitchFamily="18" charset="0"/>
              </a:rPr>
              <a:t>que</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agem</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como</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ações</a:t>
            </a:r>
            <a:r>
              <a:rPr lang="en-US" dirty="0">
                <a:solidFill>
                  <a:srgbClr val="14151A"/>
                </a:solidFill>
                <a:ea typeface="Times New Roman" panose="02020603050405020304" pitchFamily="18" charset="0"/>
              </a:rPr>
              <a:t> de </a:t>
            </a:r>
            <a:r>
              <a:rPr lang="en-US" dirty="0" err="1">
                <a:solidFill>
                  <a:srgbClr val="14151A"/>
                </a:solidFill>
                <a:ea typeface="Times New Roman" panose="02020603050405020304" pitchFamily="18" charset="0"/>
              </a:rPr>
              <a:t>uma</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empresa</a:t>
            </a:r>
            <a:r>
              <a:rPr lang="en-US" dirty="0">
                <a:solidFill>
                  <a:srgbClr val="14151A"/>
                </a:solidFill>
                <a:ea typeface="Times New Roman" panose="02020603050405020304" pitchFamily="18" charset="0"/>
              </a:rPr>
              <a:t>. DAOs </a:t>
            </a:r>
            <a:r>
              <a:rPr lang="en-US" dirty="0" err="1">
                <a:solidFill>
                  <a:srgbClr val="14151A"/>
                </a:solidFill>
                <a:ea typeface="Times New Roman" panose="02020603050405020304" pitchFamily="18" charset="0"/>
              </a:rPr>
              <a:t>coordenam</a:t>
            </a:r>
            <a:r>
              <a:rPr lang="en-US" dirty="0">
                <a:solidFill>
                  <a:srgbClr val="14151A"/>
                </a:solidFill>
                <a:ea typeface="Times New Roman" panose="02020603050405020304" pitchFamily="18" charset="0"/>
              </a:rPr>
              <a:t> a </a:t>
            </a:r>
            <a:r>
              <a:rPr lang="en-US" dirty="0" err="1">
                <a:solidFill>
                  <a:srgbClr val="14151A"/>
                </a:solidFill>
                <a:ea typeface="Times New Roman" panose="02020603050405020304" pitchFamily="18" charset="0"/>
              </a:rPr>
              <a:t>propriedade</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descentralizada</a:t>
            </a:r>
            <a:r>
              <a:rPr lang="en-US" dirty="0">
                <a:solidFill>
                  <a:srgbClr val="14151A"/>
                </a:solidFill>
                <a:ea typeface="Times New Roman" panose="02020603050405020304" pitchFamily="18" charset="0"/>
              </a:rPr>
              <a:t> de </a:t>
            </a:r>
            <a:r>
              <a:rPr lang="en-US" dirty="0" err="1">
                <a:solidFill>
                  <a:srgbClr val="14151A"/>
                </a:solidFill>
                <a:ea typeface="Times New Roman" panose="02020603050405020304" pitchFamily="18" charset="0"/>
              </a:rPr>
              <a:t>uma</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plataforma</a:t>
            </a:r>
            <a:r>
              <a:rPr lang="en-US" dirty="0">
                <a:solidFill>
                  <a:srgbClr val="14151A"/>
                </a:solidFill>
                <a:ea typeface="Times New Roman" panose="02020603050405020304" pitchFamily="18" charset="0"/>
              </a:rPr>
              <a:t> e </a:t>
            </a:r>
            <a:r>
              <a:rPr lang="en-US" dirty="0" err="1">
                <a:solidFill>
                  <a:srgbClr val="14151A"/>
                </a:solidFill>
                <a:ea typeface="Times New Roman" panose="02020603050405020304" pitchFamily="18" charset="0"/>
              </a:rPr>
              <a:t>tomam</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decisões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sobre</a:t>
            </a:r>
            <a:r>
              <a:rPr lang="en-US" dirty="0">
                <a:solidFill>
                  <a:srgbClr val="14151A"/>
                </a:solidFill>
                <a:ea typeface="Times New Roman" panose="02020603050405020304" pitchFamily="18" charset="0"/>
              </a:rPr>
              <a:t> o </a:t>
            </a:r>
            <a:r>
              <a:rPr lang="en-US" dirty="0" err="1">
                <a:solidFill>
                  <a:srgbClr val="14151A"/>
                </a:solidFill>
                <a:ea typeface="Times New Roman" panose="02020603050405020304" pitchFamily="18" charset="0"/>
              </a:rPr>
              <a:t>seu</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futuro</a:t>
            </a:r>
            <a:r>
              <a:rPr lang="en-US" dirty="0">
                <a:solidFill>
                  <a:srgbClr val="14151A"/>
                </a:solidFill>
                <a:ea typeface="Times New Roman" panose="02020603050405020304" pitchFamily="18" charset="0"/>
              </a:rPr>
              <a:t> de forma </a:t>
            </a:r>
            <a:r>
              <a:rPr lang="en-US" dirty="0" err="1">
                <a:solidFill>
                  <a:srgbClr val="14151A"/>
                </a:solidFill>
                <a:ea typeface="Times New Roman" panose="02020603050405020304" pitchFamily="18" charset="0"/>
              </a:rPr>
              <a:t>democrática</a:t>
            </a:r>
            <a:r>
              <a:rPr lang="en-US" dirty="0">
                <a:solidFill>
                  <a:srgbClr val="14151A"/>
                </a:solidFill>
                <a:ea typeface="Times New Roman" panose="02020603050405020304" pitchFamily="18" charset="0"/>
              </a:rPr>
              <a:t>. DAOs são </a:t>
            </a:r>
            <a:r>
              <a:rPr lang="en-US" dirty="0" err="1">
                <a:solidFill>
                  <a:srgbClr val="14151A"/>
                </a:solidFill>
                <a:ea typeface="Times New Roman" panose="02020603050405020304" pitchFamily="18" charset="0"/>
              </a:rPr>
              <a:t>definidos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tecnicamente</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como</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contratos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inteligentes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acordados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que</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automatizam</a:t>
            </a:r>
            <a:r>
              <a:rPr lang="en-US" dirty="0">
                <a:solidFill>
                  <a:srgbClr val="14151A"/>
                </a:solidFill>
                <a:ea typeface="Times New Roman" panose="02020603050405020304" pitchFamily="18" charset="0"/>
              </a:rPr>
              <a:t> a </a:t>
            </a:r>
            <a:r>
              <a:rPr lang="en-US" dirty="0" err="1">
                <a:solidFill>
                  <a:srgbClr val="14151A"/>
                </a:solidFill>
                <a:ea typeface="Times New Roman" panose="02020603050405020304" pitchFamily="18" charset="0"/>
              </a:rPr>
              <a:t>tomada</a:t>
            </a:r>
            <a:r>
              <a:rPr lang="en-US" dirty="0">
                <a:solidFill>
                  <a:srgbClr val="14151A"/>
                </a:solidFill>
                <a:ea typeface="Times New Roman" panose="02020603050405020304" pitchFamily="18" charset="0"/>
              </a:rPr>
              <a:t> de </a:t>
            </a:r>
            <a:r>
              <a:rPr lang="en-US" dirty="0" err="1">
                <a:solidFill>
                  <a:srgbClr val="14151A"/>
                </a:solidFill>
                <a:ea typeface="Times New Roman" panose="02020603050405020304" pitchFamily="18" charset="0"/>
              </a:rPr>
              <a:t>decisões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descentralizada</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sobre</a:t>
            </a:r>
            <a:r>
              <a:rPr lang="en-US" dirty="0">
                <a:solidFill>
                  <a:srgbClr val="14151A"/>
                </a:solidFill>
                <a:ea typeface="Times New Roman" panose="02020603050405020304" pitchFamily="18" charset="0"/>
              </a:rPr>
              <a:t> um </a:t>
            </a:r>
            <a:r>
              <a:rPr lang="en-US" dirty="0" err="1">
                <a:solidFill>
                  <a:srgbClr val="14151A"/>
                </a:solidFill>
                <a:ea typeface="Times New Roman" panose="02020603050405020304" pitchFamily="18" charset="0"/>
              </a:rPr>
              <a:t>conjunto</a:t>
            </a:r>
            <a:r>
              <a:rPr lang="en-US" dirty="0">
                <a:solidFill>
                  <a:srgbClr val="14151A"/>
                </a:solidFill>
                <a:ea typeface="Times New Roman" panose="02020603050405020304" pitchFamily="18" charset="0"/>
              </a:rPr>
              <a:t> de </a:t>
            </a:r>
            <a:r>
              <a:rPr lang="en-US" dirty="0" err="1">
                <a:solidFill>
                  <a:srgbClr val="14151A"/>
                </a:solidFill>
                <a:ea typeface="Times New Roman" panose="02020603050405020304" pitchFamily="18" charset="0"/>
              </a:rPr>
              <a:t>recursos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ou</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seja</a:t>
            </a:r>
            <a:r>
              <a:rPr lang="en-US" dirty="0">
                <a:solidFill>
                  <a:srgbClr val="14151A"/>
                </a:solidFill>
                <a:ea typeface="Times New Roman" panose="02020603050405020304" pitchFamily="18" charset="0"/>
              </a:rPr>
              <a:t>, tokens). </a:t>
            </a:r>
            <a:r>
              <a:rPr lang="en-US" dirty="0" err="1">
                <a:solidFill>
                  <a:srgbClr val="14151A"/>
                </a:solidFill>
                <a:ea typeface="Times New Roman" panose="02020603050405020304" pitchFamily="18" charset="0"/>
              </a:rPr>
              <a:t>Os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usuários</a:t>
            </a:r>
            <a:r>
              <a:rPr lang="en-US" dirty="0">
                <a:solidFill>
                  <a:srgbClr val="14151A"/>
                </a:solidFill>
                <a:ea typeface="Times New Roman" panose="02020603050405020304" pitchFamily="18" charset="0"/>
              </a:rPr>
              <a:t> com tokens </a:t>
            </a:r>
            <a:r>
              <a:rPr lang="en-US" dirty="0" err="1">
                <a:solidFill>
                  <a:srgbClr val="14151A"/>
                </a:solidFill>
                <a:ea typeface="Times New Roman" panose="02020603050405020304" pitchFamily="18" charset="0"/>
              </a:rPr>
              <a:t>votam</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em</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como</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os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recursos</a:t>
            </a:r>
            <a:r>
              <a:rPr lang="en-US" dirty="0">
                <a:solidFill>
                  <a:srgbClr val="14151A"/>
                </a:solidFill>
                <a:ea typeface="Times New Roman" panose="02020603050405020304" pitchFamily="18" charset="0"/>
              </a:rPr>
              <a:t> são </a:t>
            </a:r>
            <a:r>
              <a:rPr lang="en-US" dirty="0" err="1">
                <a:solidFill>
                  <a:srgbClr val="14151A"/>
                </a:solidFill>
                <a:ea typeface="Times New Roman" panose="02020603050405020304" pitchFamily="18" charset="0"/>
              </a:rPr>
              <a:t>gastos</a:t>
            </a:r>
            <a:r>
              <a:rPr lang="en-US" dirty="0">
                <a:solidFill>
                  <a:srgbClr val="14151A"/>
                </a:solidFill>
                <a:ea typeface="Times New Roman" panose="02020603050405020304" pitchFamily="18" charset="0"/>
              </a:rPr>
              <a:t> e o </a:t>
            </a:r>
            <a:r>
              <a:rPr lang="en-US" dirty="0" err="1">
                <a:solidFill>
                  <a:srgbClr val="14151A"/>
                </a:solidFill>
                <a:ea typeface="Times New Roman" panose="02020603050405020304" pitchFamily="18" charset="0"/>
              </a:rPr>
              <a:t>código</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executa</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automaticamente</a:t>
            </a:r>
            <a:r>
              <a:rPr lang="en-US" dirty="0">
                <a:solidFill>
                  <a:srgbClr val="14151A"/>
                </a:solidFill>
                <a:ea typeface="Times New Roman" panose="02020603050405020304" pitchFamily="18" charset="0"/>
              </a:rPr>
              <a:t> o </a:t>
            </a:r>
            <a:r>
              <a:rPr lang="en-US" dirty="0" err="1">
                <a:solidFill>
                  <a:srgbClr val="14151A"/>
                </a:solidFill>
                <a:ea typeface="Times New Roman" panose="02020603050405020304" pitchFamily="18" charset="0"/>
              </a:rPr>
              <a:t>resultado</a:t>
            </a:r>
            <a:r>
              <a:rPr lang="en-US" dirty="0">
                <a:solidFill>
                  <a:srgbClr val="14151A"/>
                </a:solidFill>
                <a:ea typeface="Times New Roman" panose="02020603050405020304" pitchFamily="18" charset="0"/>
              </a:rPr>
              <a:t> da </a:t>
            </a:r>
            <a:r>
              <a:rPr lang="en-US" dirty="0" err="1">
                <a:solidFill>
                  <a:srgbClr val="14151A"/>
                </a:solidFill>
                <a:ea typeface="Times New Roman" panose="02020603050405020304" pitchFamily="18" charset="0"/>
              </a:rPr>
              <a:t>votação</a:t>
            </a:r>
            <a:r>
              <a:rPr lang="en-US" dirty="0">
                <a:solidFill>
                  <a:srgbClr val="14151A"/>
                </a:solidFill>
                <a:ea typeface="Times New Roman" panose="02020603050405020304" pitchFamily="18" charset="0"/>
              </a:rPr>
              <a:t>. No </a:t>
            </a:r>
            <a:r>
              <a:rPr lang="en-US" dirty="0" err="1">
                <a:solidFill>
                  <a:srgbClr val="14151A"/>
                </a:solidFill>
                <a:ea typeface="Times New Roman" panose="02020603050405020304" pitchFamily="18" charset="0"/>
              </a:rPr>
              <a:t>entanto</a:t>
            </a:r>
            <a:r>
              <a:rPr lang="en-US" dirty="0">
                <a:solidFill>
                  <a:srgbClr val="14151A"/>
                </a:solidFill>
                <a:ea typeface="Times New Roman" panose="02020603050405020304" pitchFamily="18" charset="0"/>
              </a:rPr>
              <a:t>, as </a:t>
            </a:r>
            <a:r>
              <a:rPr lang="en-US" dirty="0" err="1">
                <a:solidFill>
                  <a:srgbClr val="14151A"/>
                </a:solidFill>
                <a:ea typeface="Times New Roman" panose="02020603050405020304" pitchFamily="18" charset="0"/>
              </a:rPr>
              <a:t>pessoas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definem</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erroneamente</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muitas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comunidades</a:t>
            </a:r>
            <a:r>
              <a:rPr lang="en-US" dirty="0">
                <a:solidFill>
                  <a:srgbClr val="14151A"/>
                </a:solidFill>
                <a:ea typeface="Times New Roman" panose="02020603050405020304" pitchFamily="18" charset="0"/>
              </a:rPr>
              <a:t> web3.0 </a:t>
            </a:r>
            <a:r>
              <a:rPr lang="en-US" dirty="0" err="1">
                <a:solidFill>
                  <a:srgbClr val="14151A"/>
                </a:solidFill>
                <a:ea typeface="Times New Roman" panose="02020603050405020304" pitchFamily="18" charset="0"/>
              </a:rPr>
              <a:t>como</a:t>
            </a:r>
            <a:r>
              <a:rPr lang="en-US" dirty="0">
                <a:solidFill>
                  <a:srgbClr val="14151A"/>
                </a:solidFill>
                <a:ea typeface="Times New Roman" panose="02020603050405020304" pitchFamily="18" charset="0"/>
              </a:rPr>
              <a:t> DAOs. </a:t>
            </a:r>
            <a:r>
              <a:rPr lang="en-US" dirty="0" err="1">
                <a:solidFill>
                  <a:srgbClr val="14151A"/>
                </a:solidFill>
                <a:ea typeface="Times New Roman" panose="02020603050405020304" pitchFamily="18" charset="0"/>
              </a:rPr>
              <a:t>Todas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essas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comunidades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têm</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diferentes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níveis</a:t>
            </a:r>
            <a:r>
              <a:rPr lang="en-US" dirty="0">
                <a:solidFill>
                  <a:srgbClr val="14151A"/>
                </a:solidFill>
                <a:ea typeface="Times New Roman" panose="02020603050405020304" pitchFamily="18" charset="0"/>
              </a:rPr>
              <a:t> de </a:t>
            </a:r>
            <a:r>
              <a:rPr lang="en-US" dirty="0" err="1">
                <a:solidFill>
                  <a:srgbClr val="14151A"/>
                </a:solidFill>
                <a:ea typeface="Times New Roman" panose="02020603050405020304" pitchFamily="18" charset="0"/>
              </a:rPr>
              <a:t>descentralização</a:t>
            </a:r>
            <a:r>
              <a:rPr lang="en-US" dirty="0">
                <a:solidFill>
                  <a:srgbClr val="14151A"/>
                </a:solidFill>
                <a:ea typeface="Times New Roman" panose="02020603050405020304" pitchFamily="18" charset="0"/>
              </a:rPr>
              <a:t> e </a:t>
            </a:r>
            <a:r>
              <a:rPr lang="en-US" dirty="0" err="1">
                <a:solidFill>
                  <a:srgbClr val="14151A"/>
                </a:solidFill>
                <a:ea typeface="Times New Roman" panose="02020603050405020304" pitchFamily="18" charset="0"/>
              </a:rPr>
              <a:t>automação</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por</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código</a:t>
            </a:r>
            <a:r>
              <a:rPr lang="en-US" dirty="0">
                <a:solidFill>
                  <a:srgbClr val="14151A"/>
                </a:solidFill>
                <a:ea typeface="Times New Roman" panose="02020603050405020304" pitchFamily="18" charset="0"/>
              </a:rPr>
              <a:t>.</a:t>
            </a:r>
            <a:endParaRPr lang="x-none" dirty="0">
              <a:effectLst/>
              <a:ea typeface="Times New Roman" panose="02020603050405020304" pitchFamily="18" charset="0"/>
            </a:endParaRPr>
          </a:p>
        </p:txBody>
      </p:sp>
      <p:pic>
        <p:nvPicPr>
          <p:cNvPr id="21" name="Picture 20">
            <a:extLst>
              <a:ext uri="{FF2B5EF4-FFF2-40B4-BE49-F238E27FC236}">
                <a16:creationId xmlns:a16="http://schemas.microsoft.com/office/drawing/2014/main" id="{B06D8371-3894-C29A-F34D-E37C0948A8F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5968537"/>
            <a:ext cx="3555848" cy="4723275"/>
          </a:xfrm>
          <a:prstGeom prst="rect">
            <a:avLst/>
          </a:prstGeom>
        </p:spPr>
      </p:pic>
      <p:grpSp>
        <p:nvGrpSpPr>
          <p:cNvPr id="36" name="Group 35">
            <a:extLst>
              <a:ext uri="{FF2B5EF4-FFF2-40B4-BE49-F238E27FC236}">
                <a16:creationId xmlns:a16="http://schemas.microsoft.com/office/drawing/2014/main" id="{F5A94214-DE1A-915A-2CF8-F20FEC95B08F}"/>
              </a:ext>
            </a:extLst>
          </p:cNvPr>
          <p:cNvGrpSpPr/>
          <p:nvPr/>
        </p:nvGrpSpPr>
        <p:grpSpPr>
          <a:xfrm>
            <a:off x="-215664" y="8606190"/>
            <a:ext cx="2590078" cy="2250924"/>
            <a:chOff x="-220413" y="5470274"/>
            <a:chExt cx="2590078" cy="2250924"/>
          </a:xfrm>
        </p:grpSpPr>
        <p:sp>
          <p:nvSpPr>
            <p:cNvPr id="37" name="Freeform 36">
              <a:extLst>
                <a:ext uri="{FF2B5EF4-FFF2-40B4-BE49-F238E27FC236}">
                  <a16:creationId xmlns:a16="http://schemas.microsoft.com/office/drawing/2014/main" id="{BBEAC2A0-6572-26E9-0657-03C2B5F2FADC}"/>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5092C4C4-E4C1-0627-38BC-063A05F0F74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03A01EC7-933F-799D-36D2-491D06912DB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C7A66AE7-F0B2-D3B7-24D4-9A2733571FE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C68AFC2D-0E1F-297C-7F2F-EB7A1AEF49C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9B562B7B-56E5-925F-8CFE-628F8055B55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FA1FE5CE-D6B6-D89E-FA35-155E662469F9}"/>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EAB42EFF-5358-88F1-F8C3-069ED49BEB70}"/>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315521AC-3318-A6BD-EEBF-C15B081FA97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CBEF1387-45E5-37C5-9512-4CA6970E2A8C}"/>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CF989444-AC04-7414-7FAB-977BC4C25BD2}"/>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355EF17-2CEE-8399-3C08-BA4DF1FF7E76}"/>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4F95809F-525F-8976-F5BF-405CC348418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606AD562-E07D-4B6B-20A8-F26CB66AE60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36583026-E0BC-B5B7-67FE-3A857063F914}"/>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EB6B102A-8FCA-ED14-E1BF-9CB32AFC90C1}"/>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F78A3DA3-551B-0BE3-766A-104FFDDCBB9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D1DE67DD-D9EE-4E91-EB58-AC430246012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7" name="Text Placeholder 17">
            <a:extLst>
              <a:ext uri="{FF2B5EF4-FFF2-40B4-BE49-F238E27FC236}">
                <a16:creationId xmlns:a16="http://schemas.microsoft.com/office/drawing/2014/main" id="{4FA09644-291E-1A4D-1951-4EE35D7D6A31}"/>
              </a:ext>
            </a:extLst>
          </p:cNvPr>
          <p:cNvSpPr txBox="1">
            <a:spLocks/>
          </p:cNvSpPr>
          <p:nvPr/>
        </p:nvSpPr>
        <p:spPr>
          <a:xfrm>
            <a:off x="1020846" y="2327633"/>
            <a:ext cx="2739551" cy="163640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fontAlgn="base"/>
            <a:r>
              <a:rPr lang="en-US" b="1" dirty="0" err="1">
                <a:solidFill>
                  <a:srgbClr val="F79037"/>
                </a:solidFill>
                <a:ea typeface="Times New Roman" panose="02020603050405020304" pitchFamily="18" charset="0"/>
              </a:rPr>
              <a:t>Carteiras</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digitais</a:t>
            </a:r>
            <a:endParaRPr lang="en-US" b="1" dirty="0">
              <a:solidFill>
                <a:srgbClr val="F79037"/>
              </a:solidFill>
              <a:ea typeface="Times New Roman" panose="02020603050405020304" pitchFamily="18" charset="0"/>
            </a:endParaRPr>
          </a:p>
          <a:p>
            <a:pPr lvl="0" algn="l" fontAlgn="base"/>
            <a:r>
              <a:rPr lang="en-US" dirty="0" err="1">
                <a:solidFill>
                  <a:srgbClr val="14151A"/>
                </a:solidFill>
                <a:ea typeface="Times New Roman" panose="02020603050405020304" pitchFamily="18" charset="0"/>
              </a:rPr>
              <a:t>Qualquer</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pessoa</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pode</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criar</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uma</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carteira</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que</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permite</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fazer</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transações</a:t>
            </a:r>
            <a:r>
              <a:rPr lang="en-US" dirty="0">
                <a:solidFill>
                  <a:srgbClr val="14151A"/>
                </a:solidFill>
                <a:ea typeface="Times New Roman" panose="02020603050405020304" pitchFamily="18" charset="0"/>
              </a:rPr>
              <a:t> e </a:t>
            </a:r>
            <a:r>
              <a:rPr lang="en-US" dirty="0" err="1">
                <a:solidFill>
                  <a:srgbClr val="14151A"/>
                </a:solidFill>
                <a:ea typeface="Times New Roman" panose="02020603050405020304" pitchFamily="18" charset="0"/>
              </a:rPr>
              <a:t>funciona</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como</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uma</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identidade</a:t>
            </a:r>
            <a:r>
              <a:rPr lang="en-US" dirty="0">
                <a:solidFill>
                  <a:srgbClr val="14151A"/>
                </a:solidFill>
                <a:ea typeface="Times New Roman" panose="02020603050405020304" pitchFamily="18" charset="0"/>
              </a:rPr>
              <a:t> digital. </a:t>
            </a:r>
            <a:r>
              <a:rPr lang="en-US" dirty="0" err="1">
                <a:solidFill>
                  <a:srgbClr val="14151A"/>
                </a:solidFill>
                <a:ea typeface="Times New Roman" panose="02020603050405020304" pitchFamily="18" charset="0"/>
              </a:rPr>
              <a:t>Não</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há</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necessidade</a:t>
            </a:r>
            <a:r>
              <a:rPr lang="en-US" dirty="0">
                <a:solidFill>
                  <a:srgbClr val="14151A"/>
                </a:solidFill>
                <a:ea typeface="Times New Roman" panose="02020603050405020304" pitchFamily="18" charset="0"/>
              </a:rPr>
              <a:t> de </a:t>
            </a:r>
            <a:r>
              <a:rPr lang="en-US" dirty="0" err="1">
                <a:solidFill>
                  <a:srgbClr val="14151A"/>
                </a:solidFill>
                <a:ea typeface="Times New Roman" panose="02020603050405020304" pitchFamily="18" charset="0"/>
              </a:rPr>
              <a:t>armazenar</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osdados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ou</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criar</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uma</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conta</a:t>
            </a:r>
            <a:r>
              <a:rPr lang="en-US" dirty="0">
                <a:solidFill>
                  <a:srgbClr val="14151A"/>
                </a:solidFill>
                <a:ea typeface="Times New Roman" panose="02020603050405020304" pitchFamily="18" charset="0"/>
              </a:rPr>
              <a:t> com um </a:t>
            </a:r>
            <a:r>
              <a:rPr lang="en-US" dirty="0" err="1">
                <a:solidFill>
                  <a:srgbClr val="14151A"/>
                </a:solidFill>
                <a:ea typeface="Times New Roman" panose="02020603050405020304" pitchFamily="18" charset="0"/>
              </a:rPr>
              <a:t>provedor</a:t>
            </a:r>
            <a:r>
              <a:rPr lang="en-US" dirty="0">
                <a:solidFill>
                  <a:srgbClr val="14151A"/>
                </a:solidFill>
                <a:ea typeface="Times New Roman" panose="02020603050405020304" pitchFamily="18" charset="0"/>
              </a:rPr>
              <a:t> de </a:t>
            </a:r>
            <a:r>
              <a:rPr lang="en-US" dirty="0" err="1">
                <a:solidFill>
                  <a:srgbClr val="14151A"/>
                </a:solidFill>
                <a:ea typeface="Times New Roman" panose="02020603050405020304" pitchFamily="18" charset="0"/>
              </a:rPr>
              <a:t>serviços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centralizado</a:t>
            </a:r>
            <a:r>
              <a:rPr lang="en-US" dirty="0">
                <a:solidFill>
                  <a:srgbClr val="14151A"/>
                </a:solidFill>
                <a:ea typeface="Times New Roman" panose="02020603050405020304" pitchFamily="18" charset="0"/>
              </a:rPr>
              <a:t>. O </a:t>
            </a:r>
            <a:r>
              <a:rPr lang="en-US" dirty="0" err="1">
                <a:solidFill>
                  <a:srgbClr val="14151A"/>
                </a:solidFill>
                <a:ea typeface="Times New Roman" panose="02020603050405020304" pitchFamily="18" charset="0"/>
              </a:rPr>
              <a:t>usuário</a:t>
            </a:r>
            <a:r>
              <a:rPr lang="en-US" dirty="0">
                <a:solidFill>
                  <a:srgbClr val="14151A"/>
                </a:solidFill>
                <a:ea typeface="Times New Roman" panose="02020603050405020304" pitchFamily="18" charset="0"/>
              </a:rPr>
              <a:t> tem </a:t>
            </a:r>
            <a:r>
              <a:rPr lang="en-US" dirty="0" err="1">
                <a:solidFill>
                  <a:srgbClr val="14151A"/>
                </a:solidFill>
                <a:ea typeface="Times New Roman" panose="02020603050405020304" pitchFamily="18" charset="0"/>
              </a:rPr>
              <a:t>controlo</a:t>
            </a:r>
            <a:r>
              <a:rPr lang="en-US" dirty="0">
                <a:solidFill>
                  <a:srgbClr val="14151A"/>
                </a:solidFill>
                <a:ea typeface="Times New Roman" panose="02020603050405020304" pitchFamily="18" charset="0"/>
              </a:rPr>
              <a:t> total </a:t>
            </a:r>
            <a:r>
              <a:rPr lang="en-US" dirty="0" err="1">
                <a:solidFill>
                  <a:srgbClr val="14151A"/>
                </a:solidFill>
                <a:ea typeface="Times New Roman" panose="02020603050405020304" pitchFamily="18" charset="0"/>
              </a:rPr>
              <a:t>sobre</a:t>
            </a:r>
            <a:r>
              <a:rPr lang="en-US" dirty="0">
                <a:solidFill>
                  <a:srgbClr val="14151A"/>
                </a:solidFill>
                <a:ea typeface="Times New Roman" panose="02020603050405020304" pitchFamily="18" charset="0"/>
              </a:rPr>
              <a:t> a </a:t>
            </a:r>
            <a:r>
              <a:rPr lang="en-US" dirty="0" err="1">
                <a:solidFill>
                  <a:srgbClr val="14151A"/>
                </a:solidFill>
                <a:ea typeface="Times New Roman" panose="02020603050405020304" pitchFamily="18" charset="0"/>
              </a:rPr>
              <a:t>sua</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carteira</a:t>
            </a:r>
            <a:r>
              <a:rPr lang="en-US" dirty="0">
                <a:solidFill>
                  <a:srgbClr val="14151A"/>
                </a:solidFill>
                <a:ea typeface="Times New Roman" panose="02020603050405020304" pitchFamily="18" charset="0"/>
              </a:rPr>
              <a:t> e, </a:t>
            </a:r>
            <a:r>
              <a:rPr lang="en-US" dirty="0" err="1">
                <a:solidFill>
                  <a:srgbClr val="14151A"/>
                </a:solidFill>
                <a:ea typeface="Times New Roman" panose="02020603050405020304" pitchFamily="18" charset="0"/>
              </a:rPr>
              <a:t>muitas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vezes</a:t>
            </a:r>
            <a:r>
              <a:rPr lang="en-US" dirty="0">
                <a:solidFill>
                  <a:srgbClr val="14151A"/>
                </a:solidFill>
                <a:ea typeface="Times New Roman" panose="02020603050405020304" pitchFamily="18" charset="0"/>
              </a:rPr>
              <a:t>, a </a:t>
            </a:r>
            <a:r>
              <a:rPr lang="en-US" dirty="0" err="1">
                <a:solidFill>
                  <a:srgbClr val="14151A"/>
                </a:solidFill>
                <a:ea typeface="Times New Roman" panose="02020603050405020304" pitchFamily="18" charset="0"/>
              </a:rPr>
              <a:t>mesma</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carteira</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pode</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ser</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usada</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em</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vários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blockchains</a:t>
            </a:r>
            <a:r>
              <a:rPr lang="en-US" dirty="0">
                <a:solidFill>
                  <a:srgbClr val="14151A"/>
                </a:solidFill>
                <a:ea typeface="Times New Roman" panose="02020603050405020304" pitchFamily="18" charset="0"/>
              </a:rPr>
              <a:t>.</a:t>
            </a:r>
            <a:endParaRPr lang="x-none" dirty="0">
              <a:effectLst/>
              <a:ea typeface="Times New Roman" panose="02020603050405020304" pitchFamily="18" charset="0"/>
            </a:endParaRPr>
          </a:p>
        </p:txBody>
      </p:sp>
      <p:sp>
        <p:nvSpPr>
          <p:cNvPr id="8" name="TextBox 7">
            <a:extLst>
              <a:ext uri="{FF2B5EF4-FFF2-40B4-BE49-F238E27FC236}">
                <a16:creationId xmlns:a16="http://schemas.microsoft.com/office/drawing/2014/main" id="{30E52113-D589-D3BF-DA11-F749870717B3}"/>
              </a:ext>
            </a:extLst>
          </p:cNvPr>
          <p:cNvSpPr txBox="1"/>
          <p:nvPr/>
        </p:nvSpPr>
        <p:spPr>
          <a:xfrm>
            <a:off x="447366" y="257437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12" name="Text Placeholder 17">
            <a:extLst>
              <a:ext uri="{FF2B5EF4-FFF2-40B4-BE49-F238E27FC236}">
                <a16:creationId xmlns:a16="http://schemas.microsoft.com/office/drawing/2014/main" id="{BD9C8463-D558-2F84-3F1A-77C1B11AC200}"/>
              </a:ext>
            </a:extLst>
          </p:cNvPr>
          <p:cNvSpPr txBox="1">
            <a:spLocks/>
          </p:cNvSpPr>
          <p:nvPr/>
        </p:nvSpPr>
        <p:spPr>
          <a:xfrm>
            <a:off x="1020846" y="4252685"/>
            <a:ext cx="2739551" cy="1144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fontAlgn="base"/>
            <a:r>
              <a:rPr lang="en-US" b="1" dirty="0" err="1">
                <a:solidFill>
                  <a:srgbClr val="F79037"/>
                </a:solidFill>
                <a:ea typeface="Times New Roman" panose="02020603050405020304" pitchFamily="18" charset="0"/>
              </a:rPr>
              <a:t>Descentralização</a:t>
            </a:r>
            <a:br>
              <a:rPr lang="en-US" dirty="0">
                <a:solidFill>
                  <a:srgbClr val="14151A"/>
                </a:solidFill>
                <a:effectLst/>
                <a:latin typeface="Calibri" panose="020F0502020204030204" pitchFamily="34" charset="0"/>
                <a:ea typeface="Times New Roman" panose="02020603050405020304" pitchFamily="18" charset="0"/>
              </a:rPr>
            </a:br>
            <a:r>
              <a:rPr lang="en-US" dirty="0">
                <a:solidFill>
                  <a:srgbClr val="14151A"/>
                </a:solidFill>
                <a:ea typeface="Times New Roman" panose="02020603050405020304" pitchFamily="18" charset="0"/>
              </a:rPr>
              <a:t>A </a:t>
            </a:r>
            <a:r>
              <a:rPr lang="en-US" dirty="0" err="1">
                <a:solidFill>
                  <a:srgbClr val="14151A"/>
                </a:solidFill>
                <a:ea typeface="Times New Roman" panose="02020603050405020304" pitchFamily="18" charset="0"/>
              </a:rPr>
              <a:t>disseminação</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transparente</a:t>
            </a:r>
            <a:r>
              <a:rPr lang="en-US" dirty="0">
                <a:solidFill>
                  <a:srgbClr val="14151A"/>
                </a:solidFill>
                <a:ea typeface="Times New Roman" panose="02020603050405020304" pitchFamily="18" charset="0"/>
              </a:rPr>
              <a:t> de </a:t>
            </a:r>
            <a:r>
              <a:rPr lang="en-US" dirty="0" err="1">
                <a:solidFill>
                  <a:srgbClr val="14151A"/>
                </a:solidFill>
                <a:ea typeface="Times New Roman" panose="02020603050405020304" pitchFamily="18" charset="0"/>
              </a:rPr>
              <a:t>informações</a:t>
            </a:r>
            <a:r>
              <a:rPr lang="en-US" dirty="0">
                <a:solidFill>
                  <a:srgbClr val="14151A"/>
                </a:solidFill>
                <a:ea typeface="Times New Roman" panose="02020603050405020304" pitchFamily="18" charset="0"/>
              </a:rPr>
              <a:t> e </a:t>
            </a:r>
            <a:r>
              <a:rPr lang="en-US" dirty="0" err="1">
                <a:solidFill>
                  <a:srgbClr val="14151A"/>
                </a:solidFill>
                <a:ea typeface="Times New Roman" panose="02020603050405020304" pitchFamily="18" charset="0"/>
              </a:rPr>
              <a:t>poder</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numa</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vasta</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coleção</a:t>
            </a:r>
            <a:r>
              <a:rPr lang="en-US" dirty="0">
                <a:solidFill>
                  <a:srgbClr val="14151A"/>
                </a:solidFill>
                <a:ea typeface="Times New Roman" panose="02020603050405020304" pitchFamily="18" charset="0"/>
              </a:rPr>
              <a:t> de </a:t>
            </a:r>
            <a:r>
              <a:rPr lang="en-US" dirty="0" err="1">
                <a:solidFill>
                  <a:srgbClr val="14151A"/>
                </a:solidFill>
                <a:ea typeface="Times New Roman" panose="02020603050405020304" pitchFamily="18" charset="0"/>
              </a:rPr>
              <a:t>pessoas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é</a:t>
            </a:r>
            <a:r>
              <a:rPr lang="en-US" dirty="0">
                <a:solidFill>
                  <a:srgbClr val="14151A"/>
                </a:solidFill>
                <a:ea typeface="Times New Roman" panose="02020603050405020304" pitchFamily="18" charset="0"/>
              </a:rPr>
              <a:t> simples com o </a:t>
            </a:r>
            <a:r>
              <a:rPr lang="en-US" dirty="0" err="1">
                <a:solidFill>
                  <a:srgbClr val="14151A"/>
                </a:solidFill>
                <a:ea typeface="Times New Roman" panose="02020603050405020304" pitchFamily="18" charset="0"/>
              </a:rPr>
              <a:t>blockchain</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Isso</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contrasta</a:t>
            </a:r>
            <a:r>
              <a:rPr lang="en-US" dirty="0">
                <a:solidFill>
                  <a:srgbClr val="14151A"/>
                </a:solidFill>
                <a:ea typeface="Times New Roman" panose="02020603050405020304" pitchFamily="18" charset="0"/>
              </a:rPr>
              <a:t> com a web 2.0, </a:t>
            </a:r>
            <a:r>
              <a:rPr lang="en-US" dirty="0" err="1">
                <a:solidFill>
                  <a:srgbClr val="14151A"/>
                </a:solidFill>
                <a:ea typeface="Times New Roman" panose="02020603050405020304" pitchFamily="18" charset="0"/>
              </a:rPr>
              <a:t>onde</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grandes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gigantes</a:t>
            </a:r>
            <a:r>
              <a:rPr lang="en-US" dirty="0">
                <a:solidFill>
                  <a:srgbClr val="14151A"/>
                </a:solidFill>
                <a:ea typeface="Times New Roman" panose="02020603050405020304" pitchFamily="18" charset="0"/>
              </a:rPr>
              <a:t> da </a:t>
            </a:r>
            <a:r>
              <a:rPr lang="en-US" dirty="0" err="1">
                <a:solidFill>
                  <a:srgbClr val="14151A"/>
                </a:solidFill>
                <a:ea typeface="Times New Roman" panose="02020603050405020304" pitchFamily="18" charset="0"/>
              </a:rPr>
              <a:t>tecnologia</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dominam</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grandes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áreas</a:t>
            </a:r>
            <a:r>
              <a:rPr lang="en-US" dirty="0">
                <a:solidFill>
                  <a:srgbClr val="14151A"/>
                </a:solidFill>
                <a:ea typeface="Times New Roman" panose="02020603050405020304" pitchFamily="18" charset="0"/>
              </a:rPr>
              <a:t> de </a:t>
            </a:r>
            <a:r>
              <a:rPr lang="en-US" dirty="0" err="1">
                <a:solidFill>
                  <a:srgbClr val="14151A"/>
                </a:solidFill>
                <a:ea typeface="Times New Roman" panose="02020603050405020304" pitchFamily="18" charset="0"/>
              </a:rPr>
              <a:t>nossas</a:t>
            </a:r>
            <a:r>
              <a:rPr lang="en-US" dirty="0">
                <a:solidFill>
                  <a:srgbClr val="14151A"/>
                </a:solidFill>
                <a:ea typeface="Times New Roman" panose="02020603050405020304" pitchFamily="18" charset="0"/>
              </a:rPr>
              <a:t> </a:t>
            </a:r>
            <a:r>
              <a:rPr lang="en-US" dirty="0" err="1">
                <a:solidFill>
                  <a:srgbClr val="14151A"/>
                </a:solidFill>
                <a:ea typeface="Times New Roman" panose="02020603050405020304" pitchFamily="18" charset="0"/>
              </a:rPr>
              <a:t>vidas</a:t>
            </a:r>
            <a:r>
              <a:rPr lang="en-US" dirty="0">
                <a:solidFill>
                  <a:srgbClr val="14151A"/>
                </a:solidFill>
                <a:ea typeface="Times New Roman" panose="02020603050405020304" pitchFamily="18" charset="0"/>
              </a:rPr>
              <a:t> online.</a:t>
            </a:r>
            <a:endParaRPr lang="x-none"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684B65C8-5BAB-C48A-0033-5FBD1D50E414}"/>
              </a:ext>
            </a:extLst>
          </p:cNvPr>
          <p:cNvSpPr txBox="1"/>
          <p:nvPr/>
        </p:nvSpPr>
        <p:spPr>
          <a:xfrm>
            <a:off x="447366" y="4191423"/>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5" name="Text Placeholder 17">
            <a:extLst>
              <a:ext uri="{FF2B5EF4-FFF2-40B4-BE49-F238E27FC236}">
                <a16:creationId xmlns:a16="http://schemas.microsoft.com/office/drawing/2014/main" id="{0ABF7334-C0EB-742E-036A-DE824802D120}"/>
              </a:ext>
            </a:extLst>
          </p:cNvPr>
          <p:cNvSpPr txBox="1">
            <a:spLocks/>
          </p:cNvSpPr>
          <p:nvPr/>
        </p:nvSpPr>
        <p:spPr>
          <a:xfrm>
            <a:off x="4292856" y="2294583"/>
            <a:ext cx="2982621" cy="163640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fontAlgn="base"/>
            <a:r>
              <a:rPr lang="en-US" b="1" dirty="0" err="1">
                <a:solidFill>
                  <a:srgbClr val="F79037"/>
                </a:solidFill>
                <a:ea typeface="Times New Roman" panose="02020603050405020304" pitchFamily="18" charset="0"/>
              </a:rPr>
              <a:t>Economias</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digitais</a:t>
            </a:r>
            <a:endParaRPr lang="en-US" b="1" dirty="0">
              <a:solidFill>
                <a:srgbClr val="F79037"/>
              </a:solidFill>
              <a:ea typeface="Times New Roman" panose="02020603050405020304" pitchFamily="18" charset="0"/>
            </a:endParaRPr>
          </a:p>
          <a:p>
            <a:pPr lvl="0" algn="l" fontAlgn="base"/>
            <a:r>
              <a:rPr lang="en-US" dirty="0">
                <a:solidFill>
                  <a:schemeClr val="tx1"/>
                </a:solidFill>
                <a:ea typeface="Times New Roman" panose="02020603050405020304" pitchFamily="18" charset="0"/>
              </a:rPr>
              <a:t>A </a:t>
            </a:r>
            <a:r>
              <a:rPr lang="en-US" dirty="0" err="1">
                <a:solidFill>
                  <a:schemeClr val="tx1"/>
                </a:solidFill>
                <a:ea typeface="Times New Roman" panose="02020603050405020304" pitchFamily="18" charset="0"/>
              </a:rPr>
              <a:t>capacidade</a:t>
            </a:r>
            <a:r>
              <a:rPr lang="en-US" dirty="0">
                <a:solidFill>
                  <a:schemeClr val="tx1"/>
                </a:solidFill>
                <a:ea typeface="Times New Roman" panose="02020603050405020304" pitchFamily="18" charset="0"/>
              </a:rPr>
              <a:t> de </a:t>
            </a:r>
            <a:r>
              <a:rPr lang="en-US" dirty="0" err="1">
                <a:solidFill>
                  <a:schemeClr val="tx1"/>
                </a:solidFill>
                <a:ea typeface="Times New Roman" panose="02020603050405020304" pitchFamily="18" charset="0"/>
              </a:rPr>
              <a:t>possuir</a:t>
            </a:r>
            <a:r>
              <a:rPr lang="en-US" dirty="0">
                <a:solidFill>
                  <a:schemeClr val="tx1"/>
                </a:solidFill>
                <a:ea typeface="Times New Roman" panose="02020603050405020304" pitchFamily="18" charset="0"/>
              </a:rPr>
              <a:t> dados </a:t>
            </a:r>
            <a:r>
              <a:rPr lang="en-US" dirty="0" err="1">
                <a:solidFill>
                  <a:schemeClr val="tx1"/>
                </a:solidFill>
                <a:ea typeface="Times New Roman" panose="02020603050405020304" pitchFamily="18" charset="0"/>
              </a:rPr>
              <a:t>num</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blockchain</a:t>
            </a:r>
            <a:r>
              <a:rPr lang="en-US" dirty="0">
                <a:solidFill>
                  <a:schemeClr val="tx1"/>
                </a:solidFill>
                <a:ea typeface="Times New Roman" panose="02020603050405020304" pitchFamily="18" charset="0"/>
              </a:rPr>
              <a:t> e </a:t>
            </a:r>
            <a:r>
              <a:rPr lang="en-US" dirty="0" err="1">
                <a:solidFill>
                  <a:schemeClr val="tx1"/>
                </a:solidFill>
                <a:ea typeface="Times New Roman" panose="02020603050405020304" pitchFamily="18" charset="0"/>
              </a:rPr>
              <a:t>usar</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transações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descentralizadas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cria</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novas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economias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digitais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Isso</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permite-nos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avaliar</a:t>
            </a:r>
            <a:r>
              <a:rPr lang="en-US" dirty="0">
                <a:solidFill>
                  <a:schemeClr val="tx1"/>
                </a:solidFill>
                <a:ea typeface="Times New Roman" panose="02020603050405020304" pitchFamily="18" charset="0"/>
              </a:rPr>
              <a:t> e </a:t>
            </a:r>
            <a:r>
              <a:rPr lang="en-US" dirty="0" err="1">
                <a:solidFill>
                  <a:schemeClr val="tx1"/>
                </a:solidFill>
                <a:ea typeface="Times New Roman" panose="02020603050405020304" pitchFamily="18" charset="0"/>
              </a:rPr>
              <a:t>negociar</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facilmente</a:t>
            </a:r>
            <a:r>
              <a:rPr lang="en-US" dirty="0">
                <a:solidFill>
                  <a:schemeClr val="tx1"/>
                </a:solidFill>
                <a:ea typeface="Times New Roman" panose="02020603050405020304" pitchFamily="18" charset="0"/>
              </a:rPr>
              <a:t> bens, </a:t>
            </a:r>
            <a:r>
              <a:rPr lang="en-US" dirty="0" err="1">
                <a:solidFill>
                  <a:schemeClr val="tx1"/>
                </a:solidFill>
                <a:ea typeface="Times New Roman" panose="02020603050405020304" pitchFamily="18" charset="0"/>
              </a:rPr>
              <a:t>serviços</a:t>
            </a:r>
            <a:r>
              <a:rPr lang="en-US" dirty="0">
                <a:solidFill>
                  <a:schemeClr val="tx1"/>
                </a:solidFill>
                <a:ea typeface="Times New Roman" panose="02020603050405020304" pitchFamily="18" charset="0"/>
              </a:rPr>
              <a:t> e </a:t>
            </a:r>
            <a:r>
              <a:rPr lang="en-US" dirty="0" err="1">
                <a:solidFill>
                  <a:schemeClr val="tx1"/>
                </a:solidFill>
                <a:ea typeface="Times New Roman" panose="02020603050405020304" pitchFamily="18" charset="0"/>
              </a:rPr>
              <a:t>conteúdo</a:t>
            </a:r>
            <a:r>
              <a:rPr lang="en-US" dirty="0">
                <a:solidFill>
                  <a:schemeClr val="tx1"/>
                </a:solidFill>
                <a:ea typeface="Times New Roman" panose="02020603050405020304" pitchFamily="18" charset="0"/>
              </a:rPr>
              <a:t> on-line </a:t>
            </a:r>
            <a:r>
              <a:rPr lang="en-US" dirty="0" err="1">
                <a:solidFill>
                  <a:schemeClr val="tx1"/>
                </a:solidFill>
                <a:ea typeface="Times New Roman" panose="02020603050405020304" pitchFamily="18" charset="0"/>
              </a:rPr>
              <a:t>sem</a:t>
            </a:r>
            <a:r>
              <a:rPr lang="en-US" dirty="0">
                <a:solidFill>
                  <a:schemeClr val="tx1"/>
                </a:solidFill>
                <a:ea typeface="Times New Roman" panose="02020603050405020304" pitchFamily="18" charset="0"/>
              </a:rPr>
              <a:t> a </a:t>
            </a:r>
            <a:r>
              <a:rPr lang="en-US" dirty="0" err="1">
                <a:solidFill>
                  <a:schemeClr val="tx1"/>
                </a:solidFill>
                <a:ea typeface="Times New Roman" panose="02020603050405020304" pitchFamily="18" charset="0"/>
              </a:rPr>
              <a:t>necessidade</a:t>
            </a:r>
            <a:r>
              <a:rPr lang="en-US" dirty="0">
                <a:solidFill>
                  <a:schemeClr val="tx1"/>
                </a:solidFill>
                <a:ea typeface="Times New Roman" panose="02020603050405020304" pitchFamily="18" charset="0"/>
              </a:rPr>
              <a:t> de dados </a:t>
            </a:r>
            <a:r>
              <a:rPr lang="en-US" dirty="0" err="1">
                <a:solidFill>
                  <a:schemeClr val="tx1"/>
                </a:solidFill>
                <a:ea typeface="Times New Roman" panose="02020603050405020304" pitchFamily="18" charset="0"/>
              </a:rPr>
              <a:t>bancários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ou</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pessoais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Essa</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abertura</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ajuda</a:t>
            </a:r>
            <a:r>
              <a:rPr lang="en-US" dirty="0">
                <a:solidFill>
                  <a:schemeClr val="tx1"/>
                </a:solidFill>
                <a:ea typeface="Times New Roman" panose="02020603050405020304" pitchFamily="18" charset="0"/>
              </a:rPr>
              <a:t> a </a:t>
            </a:r>
            <a:r>
              <a:rPr lang="en-US" dirty="0" err="1">
                <a:solidFill>
                  <a:schemeClr val="tx1"/>
                </a:solidFill>
                <a:ea typeface="Times New Roman" panose="02020603050405020304" pitchFamily="18" charset="0"/>
              </a:rPr>
              <a:t>melhorar</a:t>
            </a:r>
            <a:r>
              <a:rPr lang="en-US" dirty="0">
                <a:solidFill>
                  <a:schemeClr val="tx1"/>
                </a:solidFill>
                <a:ea typeface="Times New Roman" panose="02020603050405020304" pitchFamily="18" charset="0"/>
              </a:rPr>
              <a:t> o </a:t>
            </a:r>
            <a:r>
              <a:rPr lang="en-US" dirty="0" err="1">
                <a:solidFill>
                  <a:schemeClr val="tx1"/>
                </a:solidFill>
                <a:ea typeface="Times New Roman" panose="02020603050405020304" pitchFamily="18" charset="0"/>
              </a:rPr>
              <a:t>acesso</a:t>
            </a:r>
            <a:r>
              <a:rPr lang="en-US" dirty="0">
                <a:solidFill>
                  <a:schemeClr val="tx1"/>
                </a:solidFill>
                <a:ea typeface="Times New Roman" panose="02020603050405020304" pitchFamily="18" charset="0"/>
              </a:rPr>
              <a:t> a </a:t>
            </a:r>
            <a:r>
              <a:rPr lang="en-US" dirty="0" err="1">
                <a:solidFill>
                  <a:schemeClr val="tx1"/>
                </a:solidFill>
                <a:ea typeface="Times New Roman" panose="02020603050405020304" pitchFamily="18" charset="0"/>
              </a:rPr>
              <a:t>serviços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financeiros</a:t>
            </a:r>
            <a:r>
              <a:rPr lang="en-US" dirty="0">
                <a:solidFill>
                  <a:schemeClr val="tx1"/>
                </a:solidFill>
                <a:ea typeface="Times New Roman" panose="02020603050405020304" pitchFamily="18" charset="0"/>
              </a:rPr>
              <a:t> e </a:t>
            </a:r>
            <a:r>
              <a:rPr lang="en-US" dirty="0" err="1">
                <a:solidFill>
                  <a:schemeClr val="tx1"/>
                </a:solidFill>
                <a:ea typeface="Times New Roman" panose="02020603050405020304" pitchFamily="18" charset="0"/>
              </a:rPr>
              <a:t>permite</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que</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os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usuários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comecem</a:t>
            </a:r>
            <a:r>
              <a:rPr lang="en-US" dirty="0">
                <a:solidFill>
                  <a:schemeClr val="tx1"/>
                </a:solidFill>
                <a:ea typeface="Times New Roman" panose="02020603050405020304" pitchFamily="18" charset="0"/>
              </a:rPr>
              <a:t> a </a:t>
            </a:r>
            <a:r>
              <a:rPr lang="en-US" dirty="0" err="1">
                <a:solidFill>
                  <a:schemeClr val="tx1"/>
                </a:solidFill>
                <a:ea typeface="Times New Roman" panose="02020603050405020304" pitchFamily="18" charset="0"/>
              </a:rPr>
              <a:t>ganhar</a:t>
            </a:r>
            <a:r>
              <a:rPr lang="en-US" dirty="0">
                <a:solidFill>
                  <a:schemeClr val="tx1"/>
                </a:solidFill>
                <a:ea typeface="Times New Roman" panose="02020603050405020304" pitchFamily="18" charset="0"/>
              </a:rPr>
              <a:t> com </a:t>
            </a:r>
            <a:r>
              <a:rPr lang="en-US" dirty="0" err="1">
                <a:solidFill>
                  <a:schemeClr val="tx1"/>
                </a:solidFill>
                <a:ea typeface="Times New Roman" panose="02020603050405020304" pitchFamily="18" charset="0"/>
              </a:rPr>
              <a:t>os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próprios</a:t>
            </a:r>
            <a:r>
              <a:rPr lang="en-US" dirty="0">
                <a:solidFill>
                  <a:schemeClr val="tx1"/>
                </a:solidFill>
                <a:ea typeface="Times New Roman" panose="02020603050405020304" pitchFamily="18" charset="0"/>
              </a:rPr>
              <a:t> dados e </a:t>
            </a:r>
            <a:r>
              <a:rPr lang="en-US" dirty="0" err="1">
                <a:solidFill>
                  <a:schemeClr val="tx1"/>
                </a:solidFill>
                <a:ea typeface="Times New Roman" panose="02020603050405020304" pitchFamily="18" charset="0"/>
              </a:rPr>
              <a:t>conteúdo</a:t>
            </a:r>
            <a:r>
              <a:rPr lang="en-US" dirty="0">
                <a:solidFill>
                  <a:schemeClr val="tx1"/>
                </a:solidFill>
                <a:ea typeface="Times New Roman" panose="02020603050405020304" pitchFamily="18" charset="0"/>
              </a:rPr>
              <a:t>.</a:t>
            </a:r>
            <a:endParaRPr lang="en-US" dirty="0">
              <a:solidFill>
                <a:schemeClr val="tx1"/>
              </a:solidFill>
              <a:effectLst/>
              <a:ea typeface="Times New Roman" panose="02020603050405020304" pitchFamily="18" charset="0"/>
            </a:endParaRPr>
          </a:p>
        </p:txBody>
      </p:sp>
      <p:sp>
        <p:nvSpPr>
          <p:cNvPr id="18" name="TextBox 17">
            <a:extLst>
              <a:ext uri="{FF2B5EF4-FFF2-40B4-BE49-F238E27FC236}">
                <a16:creationId xmlns:a16="http://schemas.microsoft.com/office/drawing/2014/main" id="{72CD7CEB-65E5-68C7-B159-554E3DDC4E3F}"/>
              </a:ext>
            </a:extLst>
          </p:cNvPr>
          <p:cNvSpPr txBox="1"/>
          <p:nvPr/>
        </p:nvSpPr>
        <p:spPr>
          <a:xfrm>
            <a:off x="3719376" y="257437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20" name="Text Placeholder 17">
            <a:extLst>
              <a:ext uri="{FF2B5EF4-FFF2-40B4-BE49-F238E27FC236}">
                <a16:creationId xmlns:a16="http://schemas.microsoft.com/office/drawing/2014/main" id="{1D4FC15A-8ED0-1D10-E6B7-E3FD166766EF}"/>
              </a:ext>
            </a:extLst>
          </p:cNvPr>
          <p:cNvSpPr txBox="1">
            <a:spLocks/>
          </p:cNvSpPr>
          <p:nvPr/>
        </p:nvSpPr>
        <p:spPr>
          <a:xfrm>
            <a:off x="4292856" y="4131499"/>
            <a:ext cx="2739551" cy="1144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fontAlgn="base"/>
            <a:r>
              <a:rPr lang="en-US" b="1" dirty="0" err="1">
                <a:solidFill>
                  <a:srgbClr val="F79037"/>
                </a:solidFill>
                <a:ea typeface="Times New Roman" panose="02020603050405020304" pitchFamily="18" charset="0"/>
              </a:rPr>
              <a:t>Interoperabilidade</a:t>
            </a:r>
            <a:r>
              <a:rPr lang="en-US" b="1" dirty="0">
                <a:solidFill>
                  <a:srgbClr val="F79037"/>
                </a:solidFill>
                <a:effectLst/>
                <a:latin typeface="Calibri" panose="020F0502020204030204" pitchFamily="34" charset="0"/>
                <a:ea typeface="Times New Roman" panose="02020603050405020304" pitchFamily="18" charset="0"/>
              </a:rPr>
              <a:t> </a:t>
            </a:r>
            <a:br>
              <a:rPr lang="en-US" dirty="0">
                <a:solidFill>
                  <a:schemeClr val="tx1"/>
                </a:solidFill>
                <a:effectLst/>
                <a:latin typeface="Calibri" panose="020F0502020204030204" pitchFamily="34" charset="0"/>
                <a:ea typeface="Times New Roman" panose="02020603050405020304" pitchFamily="18" charset="0"/>
              </a:rPr>
            </a:br>
            <a:r>
              <a:rPr lang="en-US" dirty="0" err="1">
                <a:solidFill>
                  <a:schemeClr val="tx1"/>
                </a:solidFill>
                <a:ea typeface="Times New Roman" panose="02020603050405020304" pitchFamily="18" charset="0"/>
              </a:rPr>
              <a:t>Os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dApps</a:t>
            </a:r>
            <a:r>
              <a:rPr lang="en-US" dirty="0">
                <a:solidFill>
                  <a:schemeClr val="tx1"/>
                </a:solidFill>
                <a:ea typeface="Times New Roman" panose="02020603050405020304" pitchFamily="18" charset="0"/>
              </a:rPr>
              <a:t> e dados on-chain </a:t>
            </a:r>
            <a:r>
              <a:rPr lang="en-US" dirty="0" err="1">
                <a:solidFill>
                  <a:schemeClr val="tx1"/>
                </a:solidFill>
                <a:ea typeface="Times New Roman" panose="02020603050405020304" pitchFamily="18" charset="0"/>
              </a:rPr>
              <a:t>estão</a:t>
            </a:r>
            <a:r>
              <a:rPr lang="en-US" dirty="0">
                <a:solidFill>
                  <a:schemeClr val="tx1"/>
                </a:solidFill>
                <a:ea typeface="Times New Roman" panose="02020603050405020304" pitchFamily="18" charset="0"/>
              </a:rPr>
              <a:t> a </a:t>
            </a:r>
            <a:r>
              <a:rPr lang="en-US" dirty="0" err="1">
                <a:solidFill>
                  <a:schemeClr val="tx1"/>
                </a:solidFill>
                <a:ea typeface="Times New Roman" panose="02020603050405020304" pitchFamily="18" charset="0"/>
              </a:rPr>
              <a:t>tornar</a:t>
            </a:r>
            <a:r>
              <a:rPr lang="en-US" dirty="0">
                <a:solidFill>
                  <a:schemeClr val="tx1"/>
                </a:solidFill>
                <a:ea typeface="Times New Roman" panose="02020603050405020304" pitchFamily="18" charset="0"/>
              </a:rPr>
              <a:t>-se </a:t>
            </a:r>
            <a:r>
              <a:rPr lang="en-US" dirty="0" err="1">
                <a:solidFill>
                  <a:schemeClr val="tx1"/>
                </a:solidFill>
                <a:ea typeface="Times New Roman" panose="02020603050405020304" pitchFamily="18" charset="0"/>
              </a:rPr>
              <a:t>cada</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vez</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mais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compatíveis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Blockchains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construídas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usando</a:t>
            </a:r>
            <a:r>
              <a:rPr lang="en-US" dirty="0">
                <a:solidFill>
                  <a:schemeClr val="tx1"/>
                </a:solidFill>
                <a:ea typeface="Times New Roman" panose="02020603050405020304" pitchFamily="18" charset="0"/>
              </a:rPr>
              <a:t> a </a:t>
            </a:r>
            <a:r>
              <a:rPr lang="en-US" dirty="0" err="1">
                <a:solidFill>
                  <a:schemeClr val="tx1"/>
                </a:solidFill>
                <a:ea typeface="Times New Roman" panose="02020603050405020304" pitchFamily="18" charset="0"/>
              </a:rPr>
              <a:t>Máquina</a:t>
            </a:r>
            <a:r>
              <a:rPr lang="en-US" dirty="0">
                <a:solidFill>
                  <a:schemeClr val="tx1"/>
                </a:solidFill>
                <a:ea typeface="Times New Roman" panose="02020603050405020304" pitchFamily="18" charset="0"/>
              </a:rPr>
              <a:t> Virtual </a:t>
            </a:r>
            <a:r>
              <a:rPr lang="en-US" dirty="0" err="1">
                <a:solidFill>
                  <a:schemeClr val="tx1"/>
                </a:solidFill>
                <a:ea typeface="Times New Roman" panose="02020603050405020304" pitchFamily="18" charset="0"/>
              </a:rPr>
              <a:t>Ethereum</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podem</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suportar</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os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DApps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carteiras</a:t>
            </a:r>
            <a:r>
              <a:rPr lang="en-US" dirty="0">
                <a:solidFill>
                  <a:schemeClr val="tx1"/>
                </a:solidFill>
                <a:ea typeface="Times New Roman" panose="02020603050405020304" pitchFamily="18" charset="0"/>
              </a:rPr>
              <a:t> e tokens </a:t>
            </a:r>
            <a:r>
              <a:rPr lang="en-US" dirty="0" err="1">
                <a:solidFill>
                  <a:schemeClr val="tx1"/>
                </a:solidFill>
                <a:ea typeface="Times New Roman" panose="02020603050405020304" pitchFamily="18" charset="0"/>
              </a:rPr>
              <a:t>uns</a:t>
            </a:r>
            <a:r>
              <a:rPr lang="en-US" dirty="0">
                <a:solidFill>
                  <a:schemeClr val="tx1"/>
                </a:solidFill>
                <a:ea typeface="Times New Roman" panose="02020603050405020304" pitchFamily="18" charset="0"/>
              </a:rPr>
              <a:t> dos outros. </a:t>
            </a:r>
            <a:r>
              <a:rPr lang="en-US" dirty="0" err="1">
                <a:solidFill>
                  <a:schemeClr val="tx1"/>
                </a:solidFill>
                <a:ea typeface="Times New Roman" panose="02020603050405020304" pitchFamily="18" charset="0"/>
              </a:rPr>
              <a:t>Isso</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ajuda</a:t>
            </a:r>
            <a:r>
              <a:rPr lang="en-US" dirty="0">
                <a:solidFill>
                  <a:schemeClr val="tx1"/>
                </a:solidFill>
                <a:ea typeface="Times New Roman" panose="02020603050405020304" pitchFamily="18" charset="0"/>
              </a:rPr>
              <a:t> a </a:t>
            </a:r>
            <a:r>
              <a:rPr lang="en-US" dirty="0" err="1">
                <a:solidFill>
                  <a:schemeClr val="tx1"/>
                </a:solidFill>
                <a:ea typeface="Times New Roman" panose="02020603050405020304" pitchFamily="18" charset="0"/>
              </a:rPr>
              <a:t>melhorar</a:t>
            </a:r>
            <a:r>
              <a:rPr lang="en-US" dirty="0">
                <a:solidFill>
                  <a:schemeClr val="tx1"/>
                </a:solidFill>
                <a:ea typeface="Times New Roman" panose="02020603050405020304" pitchFamily="18" charset="0"/>
              </a:rPr>
              <a:t> a </a:t>
            </a:r>
            <a:r>
              <a:rPr lang="en-US" dirty="0" err="1">
                <a:solidFill>
                  <a:schemeClr val="tx1"/>
                </a:solidFill>
                <a:ea typeface="Times New Roman" panose="02020603050405020304" pitchFamily="18" charset="0"/>
              </a:rPr>
              <a:t>onipresença</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necessária</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para</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uma</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experiência</a:t>
            </a:r>
            <a:r>
              <a:rPr lang="en-US" dirty="0">
                <a:solidFill>
                  <a:schemeClr val="tx1"/>
                </a:solidFill>
                <a:ea typeface="Times New Roman" panose="02020603050405020304" pitchFamily="18" charset="0"/>
              </a:rPr>
              <a:t> web3.0 </a:t>
            </a:r>
            <a:r>
              <a:rPr lang="en-US" dirty="0" err="1">
                <a:solidFill>
                  <a:schemeClr val="tx1"/>
                </a:solidFill>
                <a:ea typeface="Times New Roman" panose="02020603050405020304" pitchFamily="18" charset="0"/>
              </a:rPr>
              <a:t>conectada</a:t>
            </a:r>
            <a:r>
              <a:rPr lang="en-US" dirty="0">
                <a:solidFill>
                  <a:schemeClr val="tx1"/>
                </a:solidFill>
                <a:ea typeface="Times New Roman" panose="02020603050405020304" pitchFamily="18" charset="0"/>
              </a:rPr>
              <a:t>.</a:t>
            </a:r>
            <a:endParaRPr lang="en-US" dirty="0">
              <a:solidFill>
                <a:schemeClr val="tx1"/>
              </a:solidFill>
              <a:effectLst/>
              <a:latin typeface="Calibri" panose="020F0502020204030204" pitchFamily="34" charset="0"/>
              <a:ea typeface="Times New Roman" panose="02020603050405020304" pitchFamily="18" charset="0"/>
            </a:endParaRPr>
          </a:p>
        </p:txBody>
      </p:sp>
      <p:sp>
        <p:nvSpPr>
          <p:cNvPr id="22" name="TextBox 21">
            <a:extLst>
              <a:ext uri="{FF2B5EF4-FFF2-40B4-BE49-F238E27FC236}">
                <a16:creationId xmlns:a16="http://schemas.microsoft.com/office/drawing/2014/main" id="{EC712CD6-6A3C-7538-D277-E1C9A4D0F53C}"/>
              </a:ext>
            </a:extLst>
          </p:cNvPr>
          <p:cNvSpPr txBox="1"/>
          <p:nvPr/>
        </p:nvSpPr>
        <p:spPr>
          <a:xfrm>
            <a:off x="3719376" y="4191423"/>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334792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5AF6FA-1133-F006-1BD0-9C01D815A700}"/>
              </a:ext>
            </a:extLst>
          </p:cNvPr>
          <p:cNvSpPr/>
          <p:nvPr/>
        </p:nvSpPr>
        <p:spPr>
          <a:xfrm flipV="1">
            <a:off x="-1" y="323002"/>
            <a:ext cx="7559675" cy="612859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360638" y="562292"/>
            <a:ext cx="6938837" cy="5859311"/>
          </a:xfrm>
        </p:spPr>
        <p:txBody>
          <a:bodyPr numCol="2"/>
          <a:lstStyle/>
          <a:p>
            <a:pPr fontAlgn="base">
              <a:spcBef>
                <a:spcPts val="200"/>
              </a:spcBef>
            </a:pPr>
            <a:r>
              <a:rPr lang="en-US" b="1" dirty="0">
                <a:solidFill>
                  <a:srgbClr val="F79037"/>
                </a:solidFill>
                <a:ea typeface="Times New Roman" panose="02020603050405020304" pitchFamily="18" charset="0"/>
              </a:rPr>
              <a:t>Casas </a:t>
            </a:r>
            <a:r>
              <a:rPr lang="en-US" b="1" dirty="0" err="1">
                <a:solidFill>
                  <a:srgbClr val="F79037"/>
                </a:solidFill>
                <a:ea typeface="Times New Roman" panose="02020603050405020304" pitchFamily="18" charset="0"/>
              </a:rPr>
              <a:t>inteligentes</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conectadas</a:t>
            </a:r>
            <a:endParaRPr lang="en-US" b="1" dirty="0">
              <a:solidFill>
                <a:srgbClr val="F79037"/>
              </a:solidFill>
              <a:ea typeface="Times New Roman" panose="02020603050405020304" pitchFamily="18" charset="0"/>
            </a:endParaRPr>
          </a:p>
          <a:p>
            <a:pPr fontAlgn="base">
              <a:spcBef>
                <a:spcPts val="200"/>
              </a:spcBef>
            </a:pPr>
            <a:r>
              <a:rPr lang="en-US" dirty="0">
                <a:ea typeface="Times New Roman" panose="02020603050405020304" pitchFamily="18" charset="0"/>
              </a:rPr>
              <a:t>Uma </a:t>
            </a:r>
            <a:r>
              <a:rPr lang="en-US" dirty="0" err="1">
                <a:ea typeface="Times New Roman" panose="02020603050405020304" pitchFamily="18" charset="0"/>
              </a:rPr>
              <a:t>característica</a:t>
            </a:r>
            <a:r>
              <a:rPr lang="en-US" dirty="0">
                <a:ea typeface="Times New Roman" panose="02020603050405020304" pitchFamily="18" charset="0"/>
              </a:rPr>
              <a:t> </a:t>
            </a:r>
            <a:r>
              <a:rPr lang="en-US" dirty="0" err="1">
                <a:ea typeface="Times New Roman" panose="02020603050405020304" pitchFamily="18" charset="0"/>
              </a:rPr>
              <a:t>chave</a:t>
            </a:r>
            <a:r>
              <a:rPr lang="en-US" dirty="0">
                <a:ea typeface="Times New Roman" panose="02020603050405020304" pitchFamily="18" charset="0"/>
              </a:rPr>
              <a:t> do web3.0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sua</a:t>
            </a:r>
            <a:r>
              <a:rPr lang="en-US" dirty="0">
                <a:ea typeface="Times New Roman" panose="02020603050405020304" pitchFamily="18" charset="0"/>
              </a:rPr>
              <a:t> </a:t>
            </a:r>
            <a:r>
              <a:rPr lang="en-US" dirty="0" err="1">
                <a:ea typeface="Times New Roman" panose="02020603050405020304" pitchFamily="18" charset="0"/>
              </a:rPr>
              <a:t>onipresença</a:t>
            </a:r>
            <a:r>
              <a:rPr lang="en-US" dirty="0">
                <a:ea typeface="Times New Roman" panose="02020603050405020304" pitchFamily="18" charset="0"/>
              </a:rPr>
              <a:t>. </a:t>
            </a:r>
            <a:r>
              <a:rPr lang="en-US" dirty="0" err="1">
                <a:ea typeface="Times New Roman" panose="02020603050405020304" pitchFamily="18" charset="0"/>
              </a:rPr>
              <a:t>Isso</a:t>
            </a:r>
            <a:r>
              <a:rPr lang="en-US" dirty="0">
                <a:ea typeface="Times New Roman" panose="02020603050405020304" pitchFamily="18" charset="0"/>
              </a:rPr>
              <a:t> </a:t>
            </a:r>
            <a:r>
              <a:rPr lang="en-US" dirty="0" err="1">
                <a:ea typeface="Times New Roman" panose="02020603050405020304" pitchFamily="18" charset="0"/>
              </a:rPr>
              <a:t>significa</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podemos</a:t>
            </a:r>
            <a:r>
              <a:rPr lang="en-US" dirty="0">
                <a:ea typeface="Times New Roman" panose="02020603050405020304" pitchFamily="18" charset="0"/>
              </a:rPr>
              <a:t> </a:t>
            </a:r>
            <a:r>
              <a:rPr lang="en-US" dirty="0" err="1">
                <a:ea typeface="Times New Roman" panose="02020603050405020304" pitchFamily="18" charset="0"/>
              </a:rPr>
              <a:t>aceder</a:t>
            </a:r>
            <a:r>
              <a:rPr lang="en-US" dirty="0">
                <a:ea typeface="Times New Roman" panose="02020603050405020304" pitchFamily="18" charset="0"/>
              </a:rPr>
              <a:t> </a:t>
            </a:r>
            <a:r>
              <a:rPr lang="en-US" dirty="0" err="1">
                <a:ea typeface="Times New Roman" panose="02020603050405020304" pitchFamily="18" charset="0"/>
              </a:rPr>
              <a:t>aos</a:t>
            </a:r>
            <a:r>
              <a:rPr lang="en-US" dirty="0">
                <a:ea typeface="Times New Roman" panose="02020603050405020304" pitchFamily="18" charset="0"/>
              </a:rPr>
              <a:t> </a:t>
            </a:r>
            <a:r>
              <a:rPr lang="en-US" dirty="0" err="1">
                <a:ea typeface="Times New Roman" panose="02020603050405020304" pitchFamily="18" charset="0"/>
              </a:rPr>
              <a:t>nossos</a:t>
            </a:r>
            <a:r>
              <a:rPr lang="en-US" dirty="0">
                <a:ea typeface="Times New Roman" panose="02020603050405020304" pitchFamily="18" charset="0"/>
              </a:rPr>
              <a:t> dados e </a:t>
            </a:r>
            <a:r>
              <a:rPr lang="en-US" dirty="0" err="1">
                <a:ea typeface="Times New Roman" panose="02020603050405020304" pitchFamily="18" charset="0"/>
              </a:rPr>
              <a:t>serviços</a:t>
            </a:r>
            <a:r>
              <a:rPr lang="en-US" dirty="0">
                <a:ea typeface="Times New Roman" panose="02020603050405020304" pitchFamily="18" charset="0"/>
              </a:rPr>
              <a:t> online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vários</a:t>
            </a:r>
            <a:r>
              <a:rPr lang="en-US" dirty="0">
                <a:ea typeface="Times New Roman" panose="02020603050405020304" pitchFamily="18" charset="0"/>
              </a:rPr>
              <a:t> </a:t>
            </a:r>
            <a:r>
              <a:rPr lang="en-US" dirty="0" err="1">
                <a:ea typeface="Times New Roman" panose="02020603050405020304" pitchFamily="18" charset="0"/>
              </a:rPr>
              <a:t>dispositivos</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sistemas</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controlam</a:t>
            </a:r>
            <a:r>
              <a:rPr lang="en-US" dirty="0">
                <a:ea typeface="Times New Roman" panose="02020603050405020304" pitchFamily="18" charset="0"/>
              </a:rPr>
              <a:t> </a:t>
            </a:r>
            <a:r>
              <a:rPr lang="en-US" dirty="0" err="1">
                <a:ea typeface="Times New Roman" panose="02020603050405020304" pitchFamily="18" charset="0"/>
              </a:rPr>
              <a:t>aquecimento</a:t>
            </a:r>
            <a:r>
              <a:rPr lang="en-US" dirty="0">
                <a:ea typeface="Times New Roman" panose="02020603050405020304" pitchFamily="18" charset="0"/>
              </a:rPr>
              <a:t>, </a:t>
            </a:r>
            <a:r>
              <a:rPr lang="en-US" dirty="0" err="1">
                <a:ea typeface="Times New Roman" panose="02020603050405020304" pitchFamily="18" charset="0"/>
              </a:rPr>
              <a:t>ar</a:t>
            </a:r>
            <a:r>
              <a:rPr lang="en-US" dirty="0">
                <a:ea typeface="Times New Roman" panose="02020603050405020304" pitchFamily="18" charset="0"/>
              </a:rPr>
              <a:t> </a:t>
            </a:r>
            <a:r>
              <a:rPr lang="en-US" dirty="0" err="1">
                <a:ea typeface="Times New Roman" panose="02020603050405020304" pitchFamily="18" charset="0"/>
              </a:rPr>
              <a:t>condicionado</a:t>
            </a:r>
            <a:r>
              <a:rPr lang="en-US" dirty="0">
                <a:ea typeface="Times New Roman" panose="02020603050405020304" pitchFamily="18" charset="0"/>
              </a:rPr>
              <a:t> e </a:t>
            </a:r>
            <a:r>
              <a:rPr lang="en-US" dirty="0" err="1">
                <a:ea typeface="Times New Roman" panose="02020603050405020304" pitchFamily="18" charset="0"/>
              </a:rPr>
              <a:t>outras</a:t>
            </a:r>
            <a:r>
              <a:rPr lang="en-US" dirty="0">
                <a:ea typeface="Times New Roman" panose="02020603050405020304" pitchFamily="18" charset="0"/>
              </a:rPr>
              <a:t> </a:t>
            </a:r>
            <a:r>
              <a:rPr lang="en-US" dirty="0" err="1">
                <a:ea typeface="Times New Roman" panose="02020603050405020304" pitchFamily="18" charset="0"/>
              </a:rPr>
              <a:t>utilidades</a:t>
            </a:r>
            <a:r>
              <a:rPr lang="en-US" dirty="0">
                <a:ea typeface="Times New Roman" panose="02020603050405020304" pitchFamily="18" charset="0"/>
              </a:rPr>
              <a:t> agora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fazê</a:t>
            </a:r>
            <a:r>
              <a:rPr lang="en-US" dirty="0">
                <a:ea typeface="Times New Roman" panose="02020603050405020304" pitchFamily="18" charset="0"/>
              </a:rPr>
              <a:t>-lo de </a:t>
            </a:r>
            <a:r>
              <a:rPr lang="en-US" dirty="0" err="1">
                <a:ea typeface="Times New Roman" panose="02020603050405020304" pitchFamily="18" charset="0"/>
              </a:rPr>
              <a:t>maneira</a:t>
            </a:r>
            <a:r>
              <a:rPr lang="en-US" dirty="0">
                <a:ea typeface="Times New Roman" panose="02020603050405020304" pitchFamily="18" charset="0"/>
              </a:rPr>
              <a:t> </a:t>
            </a:r>
            <a:r>
              <a:rPr lang="en-US" dirty="0" err="1">
                <a:ea typeface="Times New Roman" panose="02020603050405020304" pitchFamily="18" charset="0"/>
              </a:rPr>
              <a:t>inteligente</a:t>
            </a:r>
            <a:r>
              <a:rPr lang="en-US" dirty="0">
                <a:ea typeface="Times New Roman" panose="02020603050405020304" pitchFamily="18" charset="0"/>
              </a:rPr>
              <a:t> e </a:t>
            </a:r>
            <a:r>
              <a:rPr lang="en-US" dirty="0" err="1">
                <a:ea typeface="Times New Roman" panose="02020603050405020304" pitchFamily="18" charset="0"/>
              </a:rPr>
              <a:t>conectada</a:t>
            </a:r>
            <a:r>
              <a:rPr lang="en-US" dirty="0">
                <a:ea typeface="Times New Roman" panose="02020603050405020304" pitchFamily="18" charset="0"/>
              </a:rPr>
              <a:t>.</a:t>
            </a:r>
          </a:p>
          <a:p>
            <a:pPr fontAlgn="base">
              <a:spcBef>
                <a:spcPts val="200"/>
              </a:spcBef>
            </a:pPr>
            <a:r>
              <a:rPr lang="en-US" b="1" dirty="0">
                <a:effectLst/>
                <a:ea typeface="Times New Roman" panose="02020603050405020304" pitchFamily="18" charset="0"/>
              </a:rPr>
              <a:t> </a:t>
            </a:r>
            <a:endParaRPr lang="x-none" b="1" dirty="0">
              <a:effectLst/>
              <a:ea typeface="Times New Roman" panose="02020603050405020304" pitchFamily="18" charset="0"/>
            </a:endParaRPr>
          </a:p>
          <a:p>
            <a:pPr fontAlgn="base">
              <a:spcBef>
                <a:spcPts val="200"/>
              </a:spcBef>
            </a:pPr>
            <a:r>
              <a:rPr lang="en-US" b="1" dirty="0" err="1">
                <a:solidFill>
                  <a:srgbClr val="F79037"/>
                </a:solidFill>
                <a:ea typeface="Times New Roman" panose="02020603050405020304" pitchFamily="18" charset="0"/>
              </a:rPr>
              <a:t>Assistentes</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virtuais</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Siri</a:t>
            </a:r>
            <a:r>
              <a:rPr lang="en-US" b="1" dirty="0">
                <a:solidFill>
                  <a:srgbClr val="F79037"/>
                </a:solidFill>
                <a:ea typeface="Times New Roman" panose="02020603050405020304" pitchFamily="18" charset="0"/>
              </a:rPr>
              <a:t> e </a:t>
            </a:r>
            <a:r>
              <a:rPr lang="en-US" b="1" dirty="0" err="1">
                <a:solidFill>
                  <a:srgbClr val="F79037"/>
                </a:solidFill>
                <a:ea typeface="Times New Roman" panose="02020603050405020304" pitchFamily="18" charset="0"/>
              </a:rPr>
              <a:t>Alexa</a:t>
            </a:r>
            <a:endParaRPr lang="en-US" b="1" dirty="0">
              <a:solidFill>
                <a:srgbClr val="F79037"/>
              </a:solidFill>
              <a:ea typeface="Times New Roman" panose="02020603050405020304" pitchFamily="18" charset="0"/>
            </a:endParaRPr>
          </a:p>
          <a:p>
            <a:pPr fontAlgn="base">
              <a:spcBef>
                <a:spcPts val="200"/>
              </a:spcBef>
            </a:pPr>
            <a:r>
              <a:rPr lang="en-US" dirty="0" err="1">
                <a:ea typeface="Times New Roman" panose="02020603050405020304" pitchFamily="18" charset="0"/>
              </a:rPr>
              <a:t>Tanto</a:t>
            </a:r>
            <a:r>
              <a:rPr lang="en-US" dirty="0">
                <a:ea typeface="Times New Roman" panose="02020603050405020304" pitchFamily="18" charset="0"/>
              </a:rPr>
              <a:t> a </a:t>
            </a:r>
            <a:r>
              <a:rPr lang="en-US" dirty="0" err="1">
                <a:ea typeface="Times New Roman" panose="02020603050405020304" pitchFamily="18" charset="0"/>
              </a:rPr>
              <a:t>Siri</a:t>
            </a:r>
            <a:r>
              <a:rPr lang="en-US" dirty="0">
                <a:ea typeface="Times New Roman" panose="02020603050405020304" pitchFamily="18" charset="0"/>
              </a:rPr>
              <a:t> da Apple </a:t>
            </a:r>
            <a:r>
              <a:rPr lang="en-US" dirty="0" err="1">
                <a:ea typeface="Times New Roman" panose="02020603050405020304" pitchFamily="18" charset="0"/>
              </a:rPr>
              <a:t>quanto</a:t>
            </a:r>
            <a:r>
              <a:rPr lang="en-US" dirty="0">
                <a:ea typeface="Times New Roman" panose="02020603050405020304" pitchFamily="18" charset="0"/>
              </a:rPr>
              <a:t> a </a:t>
            </a:r>
            <a:r>
              <a:rPr lang="en-US" dirty="0" err="1">
                <a:ea typeface="Times New Roman" panose="02020603050405020304" pitchFamily="18" charset="0"/>
              </a:rPr>
              <a:t>Alexa</a:t>
            </a:r>
            <a:r>
              <a:rPr lang="en-US" dirty="0">
                <a:ea typeface="Times New Roman" panose="02020603050405020304" pitchFamily="18" charset="0"/>
              </a:rPr>
              <a:t> da Amazon </a:t>
            </a:r>
            <a:r>
              <a:rPr lang="en-US" dirty="0" err="1">
                <a:ea typeface="Times New Roman" panose="02020603050405020304" pitchFamily="18" charset="0"/>
              </a:rPr>
              <a:t>oferecem</a:t>
            </a:r>
            <a:r>
              <a:rPr lang="en-US" dirty="0">
                <a:ea typeface="Times New Roman" panose="02020603050405020304" pitchFamily="18" charset="0"/>
              </a:rPr>
              <a:t> </a:t>
            </a:r>
            <a:r>
              <a:rPr lang="en-US" dirty="0" err="1">
                <a:ea typeface="Times New Roman" panose="02020603050405020304" pitchFamily="18" charset="0"/>
              </a:rPr>
              <a:t>assistentes</a:t>
            </a:r>
            <a:r>
              <a:rPr lang="en-US" dirty="0">
                <a:ea typeface="Times New Roman" panose="02020603050405020304" pitchFamily="18" charset="0"/>
              </a:rPr>
              <a:t> </a:t>
            </a:r>
            <a:r>
              <a:rPr lang="en-US" dirty="0" err="1">
                <a:ea typeface="Times New Roman" panose="02020603050405020304" pitchFamily="18" charset="0"/>
              </a:rPr>
              <a:t>virtuais</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são </a:t>
            </a:r>
            <a:r>
              <a:rPr lang="en-US" dirty="0" err="1">
                <a:ea typeface="Times New Roman" panose="02020603050405020304" pitchFamily="18" charset="0"/>
              </a:rPr>
              <a:t>interoperáveis</a:t>
            </a:r>
            <a:r>
              <a:rPr lang="en-US" dirty="0">
                <a:ea typeface="Times New Roman" panose="02020603050405020304" pitchFamily="18" charset="0"/>
              </a:rPr>
              <a:t> com web3.0. A IA e o </a:t>
            </a:r>
            <a:r>
              <a:rPr lang="en-US" dirty="0" err="1">
                <a:ea typeface="Times New Roman" panose="02020603050405020304" pitchFamily="18" charset="0"/>
              </a:rPr>
              <a:t>processamento</a:t>
            </a:r>
            <a:r>
              <a:rPr lang="en-US" dirty="0">
                <a:ea typeface="Times New Roman" panose="02020603050405020304" pitchFamily="18" charset="0"/>
              </a:rPr>
              <a:t> de </a:t>
            </a:r>
            <a:r>
              <a:rPr lang="en-US" dirty="0" err="1">
                <a:ea typeface="Times New Roman" panose="02020603050405020304" pitchFamily="18" charset="0"/>
              </a:rPr>
              <a:t>linguagem</a:t>
            </a:r>
            <a:r>
              <a:rPr lang="en-US" dirty="0">
                <a:ea typeface="Times New Roman" panose="02020603050405020304" pitchFamily="18" charset="0"/>
              </a:rPr>
              <a:t> natural </a:t>
            </a:r>
            <a:r>
              <a:rPr lang="en-US" dirty="0" err="1">
                <a:ea typeface="Times New Roman" panose="02020603050405020304" pitchFamily="18" charset="0"/>
              </a:rPr>
              <a:t>ajudam</a:t>
            </a:r>
            <a:r>
              <a:rPr lang="en-US" dirty="0">
                <a:ea typeface="Times New Roman" panose="02020603050405020304" pitchFamily="18" charset="0"/>
              </a:rPr>
              <a:t> </a:t>
            </a:r>
            <a:r>
              <a:rPr lang="en-US" dirty="0" err="1">
                <a:ea typeface="Times New Roman" panose="02020603050405020304" pitchFamily="18" charset="0"/>
              </a:rPr>
              <a:t>esses</a:t>
            </a:r>
            <a:r>
              <a:rPr lang="en-US" dirty="0">
                <a:ea typeface="Times New Roman" panose="02020603050405020304" pitchFamily="18" charset="0"/>
              </a:rPr>
              <a:t> </a:t>
            </a:r>
            <a:r>
              <a:rPr lang="en-US" dirty="0" err="1">
                <a:ea typeface="Times New Roman" panose="02020603050405020304" pitchFamily="18" charset="0"/>
              </a:rPr>
              <a:t>assistentes</a:t>
            </a:r>
            <a:r>
              <a:rPr lang="en-US" dirty="0">
                <a:ea typeface="Times New Roman" panose="02020603050405020304" pitchFamily="18" charset="0"/>
              </a:rPr>
              <a:t> a </a:t>
            </a:r>
            <a:r>
              <a:rPr lang="en-US" dirty="0" err="1">
                <a:ea typeface="Times New Roman" panose="02020603050405020304" pitchFamily="18" charset="0"/>
              </a:rPr>
              <a:t>entender</a:t>
            </a:r>
            <a:r>
              <a:rPr lang="en-US" dirty="0">
                <a:ea typeface="Times New Roman" panose="02020603050405020304" pitchFamily="18" charset="0"/>
              </a:rPr>
              <a:t> </a:t>
            </a:r>
            <a:r>
              <a:rPr lang="en-US" dirty="0" err="1">
                <a:ea typeface="Times New Roman" panose="02020603050405020304" pitchFamily="18" charset="0"/>
              </a:rPr>
              <a:t>melhor</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comandos</a:t>
            </a:r>
            <a:r>
              <a:rPr lang="en-US" dirty="0">
                <a:ea typeface="Times New Roman" panose="02020603050405020304" pitchFamily="18" charset="0"/>
              </a:rPr>
              <a:t> de </a:t>
            </a:r>
            <a:r>
              <a:rPr lang="en-US" dirty="0" err="1">
                <a:ea typeface="Times New Roman" panose="02020603050405020304" pitchFamily="18" charset="0"/>
              </a:rPr>
              <a:t>voz</a:t>
            </a:r>
            <a:r>
              <a:rPr lang="en-US" dirty="0">
                <a:ea typeface="Times New Roman" panose="02020603050405020304" pitchFamily="18" charset="0"/>
              </a:rPr>
              <a:t> </a:t>
            </a:r>
            <a:r>
              <a:rPr lang="en-US" dirty="0" err="1">
                <a:ea typeface="Times New Roman" panose="02020603050405020304" pitchFamily="18" charset="0"/>
              </a:rPr>
              <a:t>humana</a:t>
            </a:r>
            <a:r>
              <a:rPr lang="en-US" dirty="0">
                <a:ea typeface="Times New Roman" panose="02020603050405020304" pitchFamily="18" charset="0"/>
              </a:rPr>
              <a:t>. </a:t>
            </a:r>
            <a:r>
              <a:rPr lang="en-US" dirty="0" err="1">
                <a:ea typeface="Times New Roman" panose="02020603050405020304" pitchFamily="18" charset="0"/>
              </a:rPr>
              <a:t>Quanto</a:t>
            </a:r>
            <a:r>
              <a:rPr lang="en-US" dirty="0">
                <a:ea typeface="Times New Roman" panose="02020603050405020304" pitchFamily="18" charset="0"/>
              </a:rPr>
              <a:t> </a:t>
            </a:r>
            <a:r>
              <a:rPr lang="en-US" dirty="0" err="1">
                <a:ea typeface="Times New Roman" panose="02020603050405020304" pitchFamily="18" charset="0"/>
              </a:rPr>
              <a:t>mais</a:t>
            </a:r>
            <a:r>
              <a:rPr lang="en-US" dirty="0">
                <a:ea typeface="Times New Roman" panose="02020603050405020304" pitchFamily="18" charset="0"/>
              </a:rPr>
              <a:t> as </a:t>
            </a:r>
            <a:r>
              <a:rPr lang="en-US" dirty="0" err="1">
                <a:ea typeface="Times New Roman" panose="02020603050405020304" pitchFamily="18" charset="0"/>
              </a:rPr>
              <a:t>pessoas</a:t>
            </a:r>
            <a:r>
              <a:rPr lang="en-US" dirty="0">
                <a:ea typeface="Times New Roman" panose="02020603050405020304" pitchFamily="18" charset="0"/>
              </a:rPr>
              <a:t> </a:t>
            </a:r>
            <a:r>
              <a:rPr lang="en-US" dirty="0" err="1">
                <a:ea typeface="Times New Roman" panose="02020603050405020304" pitchFamily="18" charset="0"/>
              </a:rPr>
              <a:t>usam</a:t>
            </a:r>
            <a:r>
              <a:rPr lang="en-US" dirty="0">
                <a:ea typeface="Times New Roman" panose="02020603050405020304" pitchFamily="18" charset="0"/>
              </a:rPr>
              <a:t> </a:t>
            </a:r>
            <a:r>
              <a:rPr lang="en-US" dirty="0" err="1">
                <a:ea typeface="Times New Roman" panose="02020603050405020304" pitchFamily="18" charset="0"/>
              </a:rPr>
              <a:t>Siri</a:t>
            </a:r>
            <a:r>
              <a:rPr lang="en-US" dirty="0">
                <a:ea typeface="Times New Roman" panose="02020603050405020304" pitchFamily="18" charset="0"/>
              </a:rPr>
              <a:t> e </a:t>
            </a:r>
            <a:r>
              <a:rPr lang="en-US" dirty="0" err="1">
                <a:ea typeface="Times New Roman" panose="02020603050405020304" pitchFamily="18" charset="0"/>
              </a:rPr>
              <a:t>Alexa</a:t>
            </a:r>
            <a:r>
              <a:rPr lang="en-US" dirty="0">
                <a:ea typeface="Times New Roman" panose="02020603050405020304" pitchFamily="18" charset="0"/>
              </a:rPr>
              <a:t>, </a:t>
            </a:r>
            <a:r>
              <a:rPr lang="en-US" dirty="0" err="1">
                <a:ea typeface="Times New Roman" panose="02020603050405020304" pitchFamily="18" charset="0"/>
              </a:rPr>
              <a:t>mais</a:t>
            </a:r>
            <a:r>
              <a:rPr lang="en-US" dirty="0">
                <a:ea typeface="Times New Roman" panose="02020603050405020304" pitchFamily="18" charset="0"/>
              </a:rPr>
              <a:t> a IA </a:t>
            </a:r>
            <a:r>
              <a:rPr lang="en-US" dirty="0" err="1">
                <a:ea typeface="Times New Roman" panose="02020603050405020304" pitchFamily="18" charset="0"/>
              </a:rPr>
              <a:t>melhora</a:t>
            </a:r>
            <a:r>
              <a:rPr lang="en-US" dirty="0">
                <a:ea typeface="Times New Roman" panose="02020603050405020304" pitchFamily="18" charset="0"/>
              </a:rPr>
              <a:t> </a:t>
            </a:r>
            <a:r>
              <a:rPr lang="en-US" dirty="0" err="1">
                <a:ea typeface="Times New Roman" panose="02020603050405020304" pitchFamily="18" charset="0"/>
              </a:rPr>
              <a:t>suas</a:t>
            </a:r>
            <a:r>
              <a:rPr lang="en-US" dirty="0">
                <a:ea typeface="Times New Roman" panose="02020603050405020304" pitchFamily="18" charset="0"/>
              </a:rPr>
              <a:t> </a:t>
            </a:r>
            <a:r>
              <a:rPr lang="en-US" dirty="0" err="1">
                <a:ea typeface="Times New Roman" panose="02020603050405020304" pitchFamily="18" charset="0"/>
              </a:rPr>
              <a:t>recomendações</a:t>
            </a:r>
            <a:r>
              <a:rPr lang="en-US" dirty="0">
                <a:ea typeface="Times New Roman" panose="02020603050405020304" pitchFamily="18" charset="0"/>
              </a:rPr>
              <a:t> e </a:t>
            </a:r>
            <a:r>
              <a:rPr lang="en-US" dirty="0" err="1">
                <a:ea typeface="Times New Roman" panose="02020603050405020304" pitchFamily="18" charset="0"/>
              </a:rPr>
              <a:t>interações</a:t>
            </a:r>
            <a:r>
              <a:rPr lang="en-US" dirty="0">
                <a:ea typeface="Times New Roman" panose="02020603050405020304" pitchFamily="18" charset="0"/>
              </a:rPr>
              <a:t>. </a:t>
            </a:r>
            <a:r>
              <a:rPr lang="en-US" dirty="0" err="1">
                <a:ea typeface="Times New Roman" panose="02020603050405020304" pitchFamily="18" charset="0"/>
              </a:rPr>
              <a:t>Isso</a:t>
            </a:r>
            <a:r>
              <a:rPr lang="en-US" dirty="0">
                <a:ea typeface="Times New Roman" panose="02020603050405020304" pitchFamily="18" charset="0"/>
              </a:rPr>
              <a:t> </a:t>
            </a:r>
            <a:r>
              <a:rPr lang="en-US" dirty="0" err="1">
                <a:ea typeface="Times New Roman" panose="02020603050405020304" pitchFamily="18" charset="0"/>
              </a:rPr>
              <a:t>torna</a:t>
            </a:r>
            <a:r>
              <a:rPr lang="en-US" dirty="0">
                <a:ea typeface="Times New Roman" panose="02020603050405020304" pitchFamily="18" charset="0"/>
              </a:rPr>
              <a:t>-o um </a:t>
            </a:r>
            <a:r>
              <a:rPr lang="en-US" dirty="0" err="1">
                <a:ea typeface="Times New Roman" panose="02020603050405020304" pitchFamily="18" charset="0"/>
              </a:rPr>
              <a:t>exemplo</a:t>
            </a:r>
            <a:r>
              <a:rPr lang="en-US" dirty="0">
                <a:ea typeface="Times New Roman" panose="02020603050405020304" pitchFamily="18" charset="0"/>
              </a:rPr>
              <a:t> </a:t>
            </a:r>
            <a:r>
              <a:rPr lang="en-US" dirty="0" err="1">
                <a:ea typeface="Times New Roman" panose="02020603050405020304" pitchFamily="18" charset="0"/>
              </a:rPr>
              <a:t>perfeito</a:t>
            </a:r>
            <a:r>
              <a:rPr lang="en-US" dirty="0">
                <a:ea typeface="Times New Roman" panose="02020603050405020304" pitchFamily="18" charset="0"/>
              </a:rPr>
              <a:t> de um </a:t>
            </a:r>
            <a:r>
              <a:rPr lang="en-US" dirty="0" err="1">
                <a:ea typeface="Times New Roman" panose="02020603050405020304" pitchFamily="18" charset="0"/>
              </a:rPr>
              <a:t>aplicativo</a:t>
            </a:r>
            <a:r>
              <a:rPr lang="en-US" dirty="0">
                <a:ea typeface="Times New Roman" panose="02020603050405020304" pitchFamily="18" charset="0"/>
              </a:rPr>
              <a:t> da web </a:t>
            </a:r>
            <a:r>
              <a:rPr lang="en-US" dirty="0" err="1">
                <a:ea typeface="Times New Roman" panose="02020603050405020304" pitchFamily="18" charset="0"/>
              </a:rPr>
              <a:t>semanticamente</a:t>
            </a:r>
            <a:r>
              <a:rPr lang="en-US" dirty="0">
                <a:ea typeface="Times New Roman" panose="02020603050405020304" pitchFamily="18" charset="0"/>
              </a:rPr>
              <a:t> </a:t>
            </a:r>
            <a:r>
              <a:rPr lang="en-US" dirty="0" err="1">
                <a:ea typeface="Times New Roman" panose="02020603050405020304" pitchFamily="18" charset="0"/>
              </a:rPr>
              <a:t>inteligente</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web3.0.</a:t>
            </a:r>
          </a:p>
          <a:p>
            <a:pPr fontAlgn="base">
              <a:spcBef>
                <a:spcPts val="200"/>
              </a:spcBef>
            </a:pPr>
            <a:r>
              <a:rPr lang="en-US" dirty="0">
                <a:effectLst/>
                <a:ea typeface="Times New Roman" panose="02020603050405020304" pitchFamily="18" charset="0"/>
              </a:rPr>
              <a:t> </a:t>
            </a:r>
            <a:endParaRPr lang="x-none" dirty="0">
              <a:effectLst/>
              <a:ea typeface="Times New Roman" panose="02020603050405020304" pitchFamily="18" charset="0"/>
            </a:endParaRPr>
          </a:p>
          <a:p>
            <a:pPr fontAlgn="base"/>
            <a:r>
              <a:rPr lang="en-US" b="1" dirty="0" err="1">
                <a:solidFill>
                  <a:srgbClr val="F79037"/>
                </a:solidFill>
                <a:ea typeface="Times New Roman" panose="02020603050405020304" pitchFamily="18" charset="0"/>
              </a:rPr>
              <a:t>Limitações</a:t>
            </a:r>
            <a:r>
              <a:rPr lang="en-US" b="1" dirty="0">
                <a:solidFill>
                  <a:srgbClr val="F79037"/>
                </a:solidFill>
                <a:ea typeface="Times New Roman" panose="02020603050405020304" pitchFamily="18" charset="0"/>
              </a:rPr>
              <a:t> do Web3</a:t>
            </a:r>
          </a:p>
          <a:p>
            <a:pPr fontAlgn="base"/>
            <a:r>
              <a:rPr lang="en-US" dirty="0" err="1">
                <a:ea typeface="Times New Roman" panose="02020603050405020304" pitchFamily="18" charset="0"/>
              </a:rPr>
              <a:t>Apesar</a:t>
            </a:r>
            <a:r>
              <a:rPr lang="en-US" dirty="0">
                <a:ea typeface="Times New Roman" panose="02020603050405020304" pitchFamily="18" charset="0"/>
              </a:rPr>
              <a:t> dos </a:t>
            </a:r>
            <a:r>
              <a:rPr lang="en-US" dirty="0" err="1">
                <a:ea typeface="Times New Roman" panose="02020603050405020304" pitchFamily="18" charset="0"/>
              </a:rPr>
              <a:t>inúmeros</a:t>
            </a:r>
            <a:r>
              <a:rPr lang="en-US" dirty="0">
                <a:ea typeface="Times New Roman" panose="02020603050405020304" pitchFamily="18" charset="0"/>
              </a:rPr>
              <a:t> </a:t>
            </a:r>
            <a:r>
              <a:rPr lang="en-US" dirty="0" err="1">
                <a:ea typeface="Times New Roman" panose="02020603050405020304" pitchFamily="18" charset="0"/>
              </a:rPr>
              <a:t>benefícios</a:t>
            </a:r>
            <a:r>
              <a:rPr lang="en-US" dirty="0">
                <a:ea typeface="Times New Roman" panose="02020603050405020304" pitchFamily="18" charset="0"/>
              </a:rPr>
              <a:t> da web3.0 </a:t>
            </a:r>
            <a:r>
              <a:rPr lang="en-US" dirty="0" err="1">
                <a:ea typeface="Times New Roman" panose="02020603050405020304" pitchFamily="18" charset="0"/>
              </a:rPr>
              <a:t>na</a:t>
            </a:r>
            <a:r>
              <a:rPr lang="en-US" dirty="0">
                <a:ea typeface="Times New Roman" panose="02020603050405020304" pitchFamily="18" charset="0"/>
              </a:rPr>
              <a:t> </a:t>
            </a:r>
            <a:r>
              <a:rPr lang="en-US" dirty="0" err="1">
                <a:ea typeface="Times New Roman" panose="02020603050405020304" pitchFamily="18" charset="0"/>
              </a:rPr>
              <a:t>sua</a:t>
            </a:r>
            <a:r>
              <a:rPr lang="en-US" dirty="0">
                <a:ea typeface="Times New Roman" panose="02020603050405020304" pitchFamily="18" charset="0"/>
              </a:rPr>
              <a:t> forma </a:t>
            </a:r>
            <a:r>
              <a:rPr lang="en-US" dirty="0" err="1">
                <a:ea typeface="Times New Roman" panose="02020603050405020304" pitchFamily="18" charset="0"/>
              </a:rPr>
              <a:t>atual</a:t>
            </a:r>
            <a:r>
              <a:rPr lang="en-US" dirty="0">
                <a:ea typeface="Times New Roman" panose="02020603050405020304" pitchFamily="18" charset="0"/>
              </a:rPr>
              <a:t>, </a:t>
            </a:r>
            <a:r>
              <a:rPr lang="en-US" dirty="0" err="1">
                <a:ea typeface="Times New Roman" panose="02020603050405020304" pitchFamily="18" charset="0"/>
              </a:rPr>
              <a:t>existem</a:t>
            </a:r>
            <a:r>
              <a:rPr lang="en-US" dirty="0">
                <a:ea typeface="Times New Roman" panose="02020603050405020304" pitchFamily="18" charset="0"/>
              </a:rPr>
              <a:t> </a:t>
            </a:r>
            <a:r>
              <a:rPr lang="en-US" dirty="0" err="1">
                <a:ea typeface="Times New Roman" panose="02020603050405020304" pitchFamily="18" charset="0"/>
              </a:rPr>
              <a:t>certas</a:t>
            </a:r>
            <a:r>
              <a:rPr lang="en-US" dirty="0">
                <a:ea typeface="Times New Roman" panose="02020603050405020304" pitchFamily="18" charset="0"/>
              </a:rPr>
              <a:t> </a:t>
            </a:r>
            <a:r>
              <a:rPr lang="en-US" dirty="0" err="1">
                <a:ea typeface="Times New Roman" panose="02020603050405020304" pitchFamily="18" charset="0"/>
              </a:rPr>
              <a:t>limitações</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o </a:t>
            </a:r>
            <a:r>
              <a:rPr lang="en-US" dirty="0" err="1">
                <a:ea typeface="Times New Roman" panose="02020603050405020304" pitchFamily="18" charset="0"/>
              </a:rPr>
              <a:t>ecossistema</a:t>
            </a:r>
            <a:r>
              <a:rPr lang="en-US" dirty="0">
                <a:ea typeface="Times New Roman" panose="02020603050405020304" pitchFamily="18" charset="0"/>
              </a:rPr>
              <a:t> </a:t>
            </a:r>
            <a:r>
              <a:rPr lang="en-US" dirty="0" err="1">
                <a:ea typeface="Times New Roman" panose="02020603050405020304" pitchFamily="18" charset="0"/>
              </a:rPr>
              <a:t>deve</a:t>
            </a:r>
            <a:r>
              <a:rPr lang="en-US" dirty="0">
                <a:ea typeface="Times New Roman" panose="02020603050405020304" pitchFamily="18" charset="0"/>
              </a:rPr>
              <a:t> </a:t>
            </a:r>
            <a:r>
              <a:rPr lang="en-US" dirty="0" err="1">
                <a:ea typeface="Times New Roman" panose="02020603050405020304" pitchFamily="18" charset="0"/>
              </a:rPr>
              <a:t>abordar</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floresça</a:t>
            </a:r>
            <a:r>
              <a:rPr lang="en-US" dirty="0">
                <a:ea typeface="Times New Roman" panose="02020603050405020304" pitchFamily="18" charset="0"/>
              </a:rPr>
              <a:t>:</a:t>
            </a:r>
          </a:p>
          <a:p>
            <a:pPr fontAlgn="base"/>
            <a:r>
              <a:rPr lang="en-US" dirty="0">
                <a:effectLst/>
                <a:highlight>
                  <a:srgbClr val="FFFF00"/>
                </a:highlight>
                <a:ea typeface="Times New Roman" panose="02020603050405020304" pitchFamily="18" charset="0"/>
              </a:rPr>
              <a:t> </a:t>
            </a:r>
            <a:endParaRPr lang="x-none" dirty="0">
              <a:effectLst/>
              <a:ea typeface="Times New Roman" panose="02020603050405020304" pitchFamily="18" charset="0"/>
            </a:endParaRPr>
          </a:p>
          <a:p>
            <a:pPr algn="just" fontAlgn="base"/>
            <a:r>
              <a:rPr lang="en-US" b="1" dirty="0" err="1">
                <a:solidFill>
                  <a:srgbClr val="F79037"/>
                </a:solidFill>
                <a:effectLst/>
                <a:ea typeface="Times New Roman" panose="02020603050405020304" pitchFamily="18" charset="0"/>
              </a:rPr>
              <a:t>Acessibilidade</a:t>
            </a:r>
            <a:endParaRPr lang="x-none" dirty="0">
              <a:solidFill>
                <a:srgbClr val="F79037"/>
              </a:solidFill>
              <a:effectLst/>
              <a:ea typeface="Times New Roman" panose="02020603050405020304" pitchFamily="18" charset="0"/>
            </a:endParaRPr>
          </a:p>
          <a:p>
            <a:pPr fontAlgn="base"/>
            <a:r>
              <a:rPr lang="en-US" dirty="0">
                <a:ea typeface="Times New Roman" panose="02020603050405020304" pitchFamily="18" charset="0"/>
              </a:rPr>
              <a:t>O Web3.0 tem </a:t>
            </a:r>
            <a:r>
              <a:rPr lang="en-US" dirty="0" err="1">
                <a:ea typeface="Times New Roman" panose="02020603050405020304" pitchFamily="18" charset="0"/>
              </a:rPr>
              <a:t>menos</a:t>
            </a:r>
            <a:r>
              <a:rPr lang="en-US" dirty="0">
                <a:ea typeface="Times New Roman" panose="02020603050405020304" pitchFamily="18" charset="0"/>
              </a:rPr>
              <a:t> </a:t>
            </a:r>
            <a:r>
              <a:rPr lang="en-US" dirty="0" err="1">
                <a:ea typeface="Times New Roman" panose="02020603050405020304" pitchFamily="18" charset="0"/>
              </a:rPr>
              <a:t>probabilidade</a:t>
            </a:r>
            <a:r>
              <a:rPr lang="en-US" dirty="0">
                <a:ea typeface="Times New Roman" panose="02020603050405020304" pitchFamily="18" charset="0"/>
              </a:rPr>
              <a:t> de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utilizado</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nações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desenvolvimento</a:t>
            </a:r>
            <a:r>
              <a:rPr lang="en-US" dirty="0">
                <a:ea typeface="Times New Roman" panose="02020603050405020304" pitchFamily="18" charset="0"/>
              </a:rPr>
              <a:t> </a:t>
            </a:r>
            <a:r>
              <a:rPr lang="en-US" dirty="0" err="1">
                <a:ea typeface="Times New Roman" panose="02020603050405020304" pitchFamily="18" charset="0"/>
              </a:rPr>
              <a:t>menos</a:t>
            </a:r>
            <a:r>
              <a:rPr lang="en-US" dirty="0">
                <a:ea typeface="Times New Roman" panose="02020603050405020304" pitchFamily="18" charset="0"/>
              </a:rPr>
              <a:t> </a:t>
            </a:r>
            <a:r>
              <a:rPr lang="en-US" dirty="0" err="1">
                <a:ea typeface="Times New Roman" panose="02020603050405020304" pitchFamily="18" charset="0"/>
              </a:rPr>
              <a:t>ricas</a:t>
            </a:r>
            <a:r>
              <a:rPr lang="en-US" dirty="0">
                <a:ea typeface="Times New Roman" panose="02020603050405020304" pitchFamily="18" charset="0"/>
              </a:rPr>
              <a:t> </a:t>
            </a:r>
            <a:r>
              <a:rPr lang="en-US" dirty="0" err="1">
                <a:ea typeface="Times New Roman" panose="02020603050405020304" pitchFamily="18" charset="0"/>
              </a:rPr>
              <a:t>devido</a:t>
            </a:r>
            <a:r>
              <a:rPr lang="en-US" dirty="0">
                <a:ea typeface="Times New Roman" panose="02020603050405020304" pitchFamily="18" charset="0"/>
              </a:rPr>
              <a:t> </a:t>
            </a:r>
            <a:r>
              <a:rPr lang="en-US" dirty="0" err="1">
                <a:ea typeface="Times New Roman" panose="02020603050405020304" pitchFamily="18" charset="0"/>
              </a:rPr>
              <a:t>às</a:t>
            </a:r>
            <a:r>
              <a:rPr lang="en-US" dirty="0">
                <a:ea typeface="Times New Roman" panose="02020603050405020304" pitchFamily="18" charset="0"/>
              </a:rPr>
              <a:t> </a:t>
            </a:r>
            <a:r>
              <a:rPr lang="en-US" dirty="0" err="1">
                <a:ea typeface="Times New Roman" panose="02020603050405020304" pitchFamily="18" charset="0"/>
              </a:rPr>
              <a:t>altas</a:t>
            </a:r>
            <a:r>
              <a:rPr lang="en-US" dirty="0">
                <a:ea typeface="Times New Roman" panose="02020603050405020304" pitchFamily="18" charset="0"/>
              </a:rPr>
              <a:t> </a:t>
            </a:r>
            <a:r>
              <a:rPr lang="en-US" dirty="0" err="1">
                <a:ea typeface="Times New Roman" panose="02020603050405020304" pitchFamily="18" charset="0"/>
              </a:rPr>
              <a:t>taxas</a:t>
            </a:r>
            <a:r>
              <a:rPr lang="en-US" dirty="0">
                <a:ea typeface="Times New Roman" panose="02020603050405020304" pitchFamily="18" charset="0"/>
              </a:rPr>
              <a:t> de </a:t>
            </a:r>
            <a:r>
              <a:rPr lang="en-US" dirty="0" err="1">
                <a:ea typeface="Times New Roman" panose="02020603050405020304" pitchFamily="18" charset="0"/>
              </a:rPr>
              <a:t>transação</a:t>
            </a:r>
            <a:r>
              <a:rPr lang="en-US" dirty="0">
                <a:ea typeface="Times New Roman" panose="02020603050405020304" pitchFamily="18" charset="0"/>
              </a:rPr>
              <a:t> </a:t>
            </a:r>
            <a:r>
              <a:rPr lang="en-US" dirty="0" err="1">
                <a:ea typeface="Times New Roman" panose="02020603050405020304" pitchFamily="18" charset="0"/>
              </a:rPr>
              <a:t>exigidas</a:t>
            </a:r>
            <a:r>
              <a:rPr lang="en-US" dirty="0">
                <a:ea typeface="Times New Roman" panose="02020603050405020304" pitchFamily="18" charset="0"/>
              </a:rPr>
              <a:t>. Na </a:t>
            </a:r>
            <a:r>
              <a:rPr lang="en-US" dirty="0" err="1">
                <a:ea typeface="Times New Roman" panose="02020603050405020304" pitchFamily="18" charset="0"/>
              </a:rPr>
              <a:t>Ethereum</a:t>
            </a:r>
            <a:r>
              <a:rPr lang="en-US" dirty="0">
                <a:ea typeface="Times New Roman" panose="02020603050405020304" pitchFamily="18" charset="0"/>
              </a:rPr>
              <a:t>, </a:t>
            </a:r>
            <a:r>
              <a:rPr lang="en-US" dirty="0" err="1">
                <a:ea typeface="Times New Roman" panose="02020603050405020304" pitchFamily="18" charset="0"/>
              </a:rPr>
              <a:t>esses</a:t>
            </a:r>
            <a:r>
              <a:rPr lang="en-US" dirty="0">
                <a:ea typeface="Times New Roman" panose="02020603050405020304" pitchFamily="18" charset="0"/>
              </a:rPr>
              <a:t> </a:t>
            </a:r>
            <a:r>
              <a:rPr lang="en-US" dirty="0" err="1">
                <a:ea typeface="Times New Roman" panose="02020603050405020304" pitchFamily="18" charset="0"/>
              </a:rPr>
              <a:t>desafios</a:t>
            </a:r>
            <a:r>
              <a:rPr lang="en-US" dirty="0">
                <a:ea typeface="Times New Roman" panose="02020603050405020304" pitchFamily="18" charset="0"/>
              </a:rPr>
              <a:t> </a:t>
            </a:r>
            <a:r>
              <a:rPr lang="en-US" dirty="0" err="1">
                <a:ea typeface="Times New Roman" panose="02020603050405020304" pitchFamily="18" charset="0"/>
              </a:rPr>
              <a:t>estão</a:t>
            </a:r>
            <a:r>
              <a:rPr lang="en-US" dirty="0">
                <a:ea typeface="Times New Roman" panose="02020603050405020304" pitchFamily="18" charset="0"/>
              </a:rPr>
              <a:t> a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resolvidos</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meio</a:t>
            </a:r>
            <a:r>
              <a:rPr lang="en-US" dirty="0">
                <a:ea typeface="Times New Roman" panose="02020603050405020304" pitchFamily="18" charset="0"/>
              </a:rPr>
              <a:t> de </a:t>
            </a:r>
            <a:r>
              <a:rPr lang="en-US" dirty="0" err="1">
                <a:ea typeface="Times New Roman" panose="02020603050405020304" pitchFamily="18" charset="0"/>
              </a:rPr>
              <a:t>atualizações</a:t>
            </a:r>
            <a:r>
              <a:rPr lang="en-US" dirty="0">
                <a:ea typeface="Times New Roman" panose="02020603050405020304" pitchFamily="18" charset="0"/>
              </a:rPr>
              <a:t> de </a:t>
            </a:r>
            <a:r>
              <a:rPr lang="en-US" dirty="0" err="1">
                <a:ea typeface="Times New Roman" panose="02020603050405020304" pitchFamily="18" charset="0"/>
              </a:rPr>
              <a:t>rede</a:t>
            </a:r>
            <a:r>
              <a:rPr lang="en-US" dirty="0">
                <a:ea typeface="Times New Roman" panose="02020603050405020304" pitchFamily="18" charset="0"/>
              </a:rPr>
              <a:t> e </a:t>
            </a:r>
            <a:r>
              <a:rPr lang="en-US" dirty="0" err="1">
                <a:ea typeface="Times New Roman" panose="02020603050405020304" pitchFamily="18" charset="0"/>
              </a:rPr>
              <a:t>soluções</a:t>
            </a:r>
            <a:r>
              <a:rPr lang="en-US" dirty="0">
                <a:ea typeface="Times New Roman" panose="02020603050405020304" pitchFamily="18" charset="0"/>
              </a:rPr>
              <a:t> de </a:t>
            </a:r>
            <a:r>
              <a:rPr lang="en-US" dirty="0" err="1">
                <a:ea typeface="Times New Roman" panose="02020603050405020304" pitchFamily="18" charset="0"/>
              </a:rPr>
              <a:t>escalonamento</a:t>
            </a:r>
            <a:r>
              <a:rPr lang="en-US" dirty="0">
                <a:ea typeface="Times New Roman" panose="02020603050405020304" pitchFamily="18" charset="0"/>
              </a:rPr>
              <a:t> de </a:t>
            </a:r>
            <a:r>
              <a:rPr lang="en-US" dirty="0" err="1">
                <a:ea typeface="Times New Roman" panose="02020603050405020304" pitchFamily="18" charset="0"/>
              </a:rPr>
              <a:t>camada</a:t>
            </a:r>
            <a:r>
              <a:rPr lang="en-US" dirty="0">
                <a:ea typeface="Times New Roman" panose="02020603050405020304" pitchFamily="18" charset="0"/>
              </a:rPr>
              <a:t> 2. A </a:t>
            </a:r>
            <a:r>
              <a:rPr lang="en-US" dirty="0" err="1">
                <a:ea typeface="Times New Roman" panose="02020603050405020304" pitchFamily="18" charset="0"/>
              </a:rPr>
              <a:t>tecnologia</a:t>
            </a:r>
            <a:r>
              <a:rPr lang="en-US" dirty="0">
                <a:ea typeface="Times New Roman" panose="02020603050405020304" pitchFamily="18" charset="0"/>
              </a:rPr>
              <a:t> </a:t>
            </a:r>
            <a:r>
              <a:rPr lang="en-US" dirty="0" err="1">
                <a:ea typeface="Times New Roman" panose="02020603050405020304" pitchFamily="18" charset="0"/>
              </a:rPr>
              <a:t>está</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andamento</a:t>
            </a:r>
            <a:r>
              <a:rPr lang="en-US" dirty="0">
                <a:ea typeface="Times New Roman" panose="02020603050405020304" pitchFamily="18" charset="0"/>
              </a:rPr>
              <a:t>, mas </a:t>
            </a:r>
            <a:r>
              <a:rPr lang="en-US" dirty="0" err="1">
                <a:ea typeface="Times New Roman" panose="02020603050405020304" pitchFamily="18" charset="0"/>
              </a:rPr>
              <a:t>ainda</a:t>
            </a:r>
            <a:r>
              <a:rPr lang="en-US" dirty="0">
                <a:ea typeface="Times New Roman" panose="02020603050405020304" pitchFamily="18" charset="0"/>
              </a:rPr>
              <a:t> </a:t>
            </a:r>
            <a:r>
              <a:rPr lang="en-US" dirty="0" err="1">
                <a:ea typeface="Times New Roman" panose="02020603050405020304" pitchFamily="18" charset="0"/>
              </a:rPr>
              <a:t>precisa</a:t>
            </a:r>
            <a:r>
              <a:rPr lang="en-US" dirty="0">
                <a:ea typeface="Times New Roman" panose="02020603050405020304" pitchFamily="18" charset="0"/>
              </a:rPr>
              <a:t> de </a:t>
            </a:r>
            <a:r>
              <a:rPr lang="en-US" dirty="0" err="1">
                <a:ea typeface="Times New Roman" panose="02020603050405020304" pitchFamily="18" charset="0"/>
              </a:rPr>
              <a:t>níveis</a:t>
            </a:r>
            <a:r>
              <a:rPr lang="en-US" dirty="0">
                <a:ea typeface="Times New Roman" panose="02020603050405020304" pitchFamily="18" charset="0"/>
              </a:rPr>
              <a:t> </a:t>
            </a:r>
            <a:r>
              <a:rPr lang="en-US" dirty="0" err="1">
                <a:ea typeface="Times New Roman" panose="02020603050405020304" pitchFamily="18" charset="0"/>
              </a:rPr>
              <a:t>mais</a:t>
            </a:r>
            <a:r>
              <a:rPr lang="en-US" dirty="0">
                <a:ea typeface="Times New Roman" panose="02020603050405020304" pitchFamily="18" charset="0"/>
              </a:rPr>
              <a:t> altos de </a:t>
            </a:r>
            <a:r>
              <a:rPr lang="en-US" dirty="0" err="1">
                <a:ea typeface="Times New Roman" panose="02020603050405020304" pitchFamily="18" charset="0"/>
              </a:rPr>
              <a:t>adoção</a:t>
            </a:r>
            <a:r>
              <a:rPr lang="en-US" dirty="0">
                <a:ea typeface="Times New Roman" panose="02020603050405020304" pitchFamily="18" charset="0"/>
              </a:rPr>
              <a:t> </a:t>
            </a:r>
            <a:r>
              <a:rPr lang="en-US" dirty="0" err="1">
                <a:ea typeface="Times New Roman" panose="02020603050405020304" pitchFamily="18" charset="0"/>
              </a:rPr>
              <a:t>na</a:t>
            </a:r>
            <a:r>
              <a:rPr lang="en-US" dirty="0">
                <a:ea typeface="Times New Roman" panose="02020603050405020304" pitchFamily="18" charset="0"/>
              </a:rPr>
              <a:t> </a:t>
            </a:r>
            <a:r>
              <a:rPr lang="en-US" dirty="0" err="1">
                <a:ea typeface="Times New Roman" panose="02020603050405020304" pitchFamily="18" charset="0"/>
              </a:rPr>
              <a:t>camada</a:t>
            </a:r>
            <a:r>
              <a:rPr lang="en-US" dirty="0">
                <a:ea typeface="Times New Roman" panose="02020603050405020304" pitchFamily="18" charset="0"/>
              </a:rPr>
              <a:t> 2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tornar</a:t>
            </a:r>
            <a:r>
              <a:rPr lang="en-US" dirty="0">
                <a:ea typeface="Times New Roman" panose="02020603050405020304" pitchFamily="18" charset="0"/>
              </a:rPr>
              <a:t> a Web 3.0 </a:t>
            </a:r>
            <a:r>
              <a:rPr lang="en-US" dirty="0" err="1">
                <a:ea typeface="Times New Roman" panose="02020603050405020304" pitchFamily="18" charset="0"/>
              </a:rPr>
              <a:t>acessível</a:t>
            </a:r>
            <a:r>
              <a:rPr lang="en-US" dirty="0">
                <a:ea typeface="Times New Roman" panose="02020603050405020304" pitchFamily="18" charset="0"/>
              </a:rPr>
              <a:t> a </a:t>
            </a:r>
            <a:r>
              <a:rPr lang="en-US" dirty="0" err="1">
                <a:ea typeface="Times New Roman" panose="02020603050405020304" pitchFamily="18" charset="0"/>
              </a:rPr>
              <a:t>todos</a:t>
            </a:r>
            <a:r>
              <a:rPr lang="en-US" dirty="0">
                <a:ea typeface="Times New Roman" panose="02020603050405020304" pitchFamily="18" charset="0"/>
              </a:rPr>
              <a:t>.</a:t>
            </a:r>
            <a:r>
              <a:rPr lang="en-US" dirty="0">
                <a:effectLst/>
                <a:ea typeface="Times New Roman" panose="02020603050405020304" pitchFamily="18" charset="0"/>
              </a:rPr>
              <a:t> </a:t>
            </a:r>
          </a:p>
          <a:p>
            <a:pPr fontAlgn="base"/>
            <a:endParaRPr lang="x-none" dirty="0">
              <a:effectLst/>
              <a:ea typeface="Times New Roman" panose="02020603050405020304" pitchFamily="18" charset="0"/>
            </a:endParaRPr>
          </a:p>
          <a:p>
            <a:pPr fontAlgn="base"/>
            <a:r>
              <a:rPr lang="en-US" b="1" dirty="0" err="1">
                <a:solidFill>
                  <a:srgbClr val="F79037"/>
                </a:solidFill>
                <a:ea typeface="Times New Roman" panose="02020603050405020304" pitchFamily="18" charset="0"/>
              </a:rPr>
              <a:t>Experiência</a:t>
            </a:r>
            <a:r>
              <a:rPr lang="en-US" b="1" dirty="0">
                <a:solidFill>
                  <a:srgbClr val="F79037"/>
                </a:solidFill>
                <a:ea typeface="Times New Roman" panose="02020603050405020304" pitchFamily="18" charset="0"/>
              </a:rPr>
              <a:t> de </a:t>
            </a:r>
            <a:r>
              <a:rPr lang="en-US" b="1" dirty="0" err="1">
                <a:solidFill>
                  <a:srgbClr val="F79037"/>
                </a:solidFill>
                <a:ea typeface="Times New Roman" panose="02020603050405020304" pitchFamily="18" charset="0"/>
              </a:rPr>
              <a:t>usuário</a:t>
            </a:r>
            <a:endParaRPr lang="en-US" b="1" dirty="0">
              <a:solidFill>
                <a:srgbClr val="F79037"/>
              </a:solidFill>
              <a:ea typeface="Times New Roman" panose="02020603050405020304" pitchFamily="18" charset="0"/>
            </a:endParaRPr>
          </a:p>
          <a:p>
            <a:pPr fontAlgn="base"/>
            <a:r>
              <a:rPr lang="en-US" dirty="0" err="1">
                <a:ea typeface="Times New Roman" panose="02020603050405020304" pitchFamily="18" charset="0"/>
              </a:rPr>
              <a:t>Atualmente</a:t>
            </a:r>
            <a:r>
              <a:rPr lang="en-US" dirty="0">
                <a:ea typeface="Times New Roman" panose="02020603050405020304" pitchFamily="18" charset="0"/>
              </a:rPr>
              <a:t>, a </a:t>
            </a:r>
            <a:r>
              <a:rPr lang="en-US" dirty="0" err="1">
                <a:ea typeface="Times New Roman" panose="02020603050405020304" pitchFamily="18" charset="0"/>
              </a:rPr>
              <a:t>barreira</a:t>
            </a:r>
            <a:r>
              <a:rPr lang="en-US" dirty="0">
                <a:ea typeface="Times New Roman" panose="02020603050405020304" pitchFamily="18" charset="0"/>
              </a:rPr>
              <a:t> </a:t>
            </a:r>
            <a:r>
              <a:rPr lang="en-US" dirty="0" err="1">
                <a:ea typeface="Times New Roman" panose="02020603050405020304" pitchFamily="18" charset="0"/>
              </a:rPr>
              <a:t>técnica</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entrar</a:t>
            </a:r>
            <a:r>
              <a:rPr lang="en-US" dirty="0">
                <a:ea typeface="Times New Roman" panose="02020603050405020304" pitchFamily="18" charset="0"/>
              </a:rPr>
              <a:t> no </a:t>
            </a:r>
            <a:r>
              <a:rPr lang="en-US" dirty="0" err="1">
                <a:ea typeface="Times New Roman" panose="02020603050405020304" pitchFamily="18" charset="0"/>
              </a:rPr>
              <a:t>uso</a:t>
            </a:r>
            <a:r>
              <a:rPr lang="en-US" dirty="0">
                <a:ea typeface="Times New Roman" panose="02020603050405020304" pitchFamily="18" charset="0"/>
              </a:rPr>
              <a:t> da web 3.0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bastante</a:t>
            </a:r>
            <a:r>
              <a:rPr lang="en-US" dirty="0">
                <a:ea typeface="Times New Roman" panose="02020603050405020304" pitchFamily="18" charset="0"/>
              </a:rPr>
              <a:t> </a:t>
            </a:r>
            <a:r>
              <a:rPr lang="en-US" dirty="0" err="1">
                <a:ea typeface="Times New Roman" panose="02020603050405020304" pitchFamily="18" charset="0"/>
              </a:rPr>
              <a:t>alta</a:t>
            </a:r>
            <a:r>
              <a:rPr lang="en-US" dirty="0">
                <a:ea typeface="Times New Roman" panose="02020603050405020304" pitchFamily="18" charset="0"/>
              </a:rPr>
              <a:t>, </a:t>
            </a:r>
            <a:r>
              <a:rPr lang="en-US" dirty="0" err="1">
                <a:ea typeface="Times New Roman" panose="02020603050405020304" pitchFamily="18" charset="0"/>
              </a:rPr>
              <a:t>pois</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usuários</a:t>
            </a:r>
            <a:r>
              <a:rPr lang="en-US" dirty="0">
                <a:ea typeface="Times New Roman" panose="02020603050405020304" pitchFamily="18" charset="0"/>
              </a:rPr>
              <a:t> </a:t>
            </a:r>
            <a:r>
              <a:rPr lang="en-US" dirty="0" err="1">
                <a:ea typeface="Times New Roman" panose="02020603050405020304" pitchFamily="18" charset="0"/>
              </a:rPr>
              <a:t>devem</a:t>
            </a:r>
            <a:r>
              <a:rPr lang="en-US" dirty="0">
                <a:ea typeface="Times New Roman" panose="02020603050405020304" pitchFamily="18" charset="0"/>
              </a:rPr>
              <a:t> </a:t>
            </a:r>
            <a:r>
              <a:rPr lang="en-US" dirty="0" err="1">
                <a:ea typeface="Times New Roman" panose="02020603050405020304" pitchFamily="18" charset="0"/>
              </a:rPr>
              <a:t>compreender</a:t>
            </a:r>
            <a:r>
              <a:rPr lang="en-US" dirty="0">
                <a:ea typeface="Times New Roman" panose="02020603050405020304" pitchFamily="18" charset="0"/>
              </a:rPr>
              <a:t> as </a:t>
            </a:r>
            <a:r>
              <a:rPr lang="en-US" dirty="0" err="1">
                <a:ea typeface="Times New Roman" panose="02020603050405020304" pitchFamily="18" charset="0"/>
              </a:rPr>
              <a:t>questões</a:t>
            </a:r>
            <a:r>
              <a:rPr lang="en-US" dirty="0">
                <a:ea typeface="Times New Roman" panose="02020603050405020304" pitchFamily="18" charset="0"/>
              </a:rPr>
              <a:t> de </a:t>
            </a:r>
            <a:r>
              <a:rPr lang="en-US" dirty="0" err="1">
                <a:ea typeface="Times New Roman" panose="02020603050405020304" pitchFamily="18" charset="0"/>
              </a:rPr>
              <a:t>segurança</a:t>
            </a:r>
            <a:r>
              <a:rPr lang="en-US" dirty="0">
                <a:ea typeface="Times New Roman" panose="02020603050405020304" pitchFamily="18" charset="0"/>
              </a:rPr>
              <a:t>, </a:t>
            </a:r>
            <a:r>
              <a:rPr lang="en-US" dirty="0" err="1">
                <a:ea typeface="Times New Roman" panose="02020603050405020304" pitchFamily="18" charset="0"/>
              </a:rPr>
              <a:t>entender</a:t>
            </a:r>
            <a:r>
              <a:rPr lang="en-US" dirty="0">
                <a:ea typeface="Times New Roman" panose="02020603050405020304" pitchFamily="18" charset="0"/>
              </a:rPr>
              <a:t> a </a:t>
            </a:r>
            <a:r>
              <a:rPr lang="en-US" dirty="0" err="1">
                <a:ea typeface="Times New Roman" panose="02020603050405020304" pitchFamily="18" charset="0"/>
              </a:rPr>
              <a:t>documentação</a:t>
            </a:r>
            <a:r>
              <a:rPr lang="en-US" dirty="0">
                <a:ea typeface="Times New Roman" panose="02020603050405020304" pitchFamily="18" charset="0"/>
              </a:rPr>
              <a:t> </a:t>
            </a:r>
            <a:r>
              <a:rPr lang="en-US" dirty="0" err="1">
                <a:ea typeface="Times New Roman" panose="02020603050405020304" pitchFamily="18" charset="0"/>
              </a:rPr>
              <a:t>técnica</a:t>
            </a:r>
            <a:r>
              <a:rPr lang="en-US" dirty="0">
                <a:ea typeface="Times New Roman" panose="02020603050405020304" pitchFamily="18" charset="0"/>
              </a:rPr>
              <a:t> </a:t>
            </a:r>
            <a:r>
              <a:rPr lang="en-US" dirty="0" err="1">
                <a:ea typeface="Times New Roman" panose="02020603050405020304" pitchFamily="18" charset="0"/>
              </a:rPr>
              <a:t>complexa</a:t>
            </a:r>
            <a:r>
              <a:rPr lang="en-US" dirty="0">
                <a:ea typeface="Times New Roman" panose="02020603050405020304" pitchFamily="18" charset="0"/>
              </a:rPr>
              <a:t> e </a:t>
            </a:r>
            <a:r>
              <a:rPr lang="en-US" dirty="0" err="1">
                <a:ea typeface="Times New Roman" panose="02020603050405020304" pitchFamily="18" charset="0"/>
              </a:rPr>
              <a:t>navegar</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interfaces de </a:t>
            </a:r>
            <a:r>
              <a:rPr lang="en-US" dirty="0" err="1">
                <a:ea typeface="Times New Roman" panose="02020603050405020304" pitchFamily="18" charset="0"/>
              </a:rPr>
              <a:t>usuário</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a:t>
            </a:r>
            <a:r>
              <a:rPr lang="en-US" dirty="0" err="1">
                <a:ea typeface="Times New Roman" panose="02020603050405020304" pitchFamily="18" charset="0"/>
              </a:rPr>
              <a:t>intuitivas</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provedores</a:t>
            </a:r>
            <a:r>
              <a:rPr lang="en-US" dirty="0">
                <a:ea typeface="Times New Roman" panose="02020603050405020304" pitchFamily="18" charset="0"/>
              </a:rPr>
              <a:t> de </a:t>
            </a:r>
            <a:r>
              <a:rPr lang="en-US" dirty="0" err="1">
                <a:ea typeface="Times New Roman" panose="02020603050405020304" pitchFamily="18" charset="0"/>
              </a:rPr>
              <a:t>carteira</a:t>
            </a:r>
            <a:r>
              <a:rPr lang="en-US" dirty="0">
                <a:ea typeface="Times New Roman" panose="02020603050405020304" pitchFamily="18" charset="0"/>
              </a:rPr>
              <a:t> </a:t>
            </a:r>
            <a:r>
              <a:rPr lang="en-US" dirty="0" err="1">
                <a:ea typeface="Times New Roman" panose="02020603050405020304" pitchFamily="18" charset="0"/>
              </a:rPr>
              <a:t>estão</a:t>
            </a:r>
            <a:r>
              <a:rPr lang="en-US" dirty="0">
                <a:ea typeface="Times New Roman" panose="02020603050405020304" pitchFamily="18" charset="0"/>
              </a:rPr>
              <a:t> a </a:t>
            </a:r>
            <a:r>
              <a:rPr lang="en-US" dirty="0" err="1">
                <a:ea typeface="Times New Roman" panose="02020603050405020304" pitchFamily="18" charset="0"/>
              </a:rPr>
              <a:t>trabalhar</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resolver </a:t>
            </a:r>
            <a:r>
              <a:rPr lang="en-US" dirty="0" err="1">
                <a:ea typeface="Times New Roman" panose="02020603050405020304" pitchFamily="18" charset="0"/>
              </a:rPr>
              <a:t>isso</a:t>
            </a:r>
            <a:r>
              <a:rPr lang="en-US" dirty="0">
                <a:ea typeface="Times New Roman" panose="02020603050405020304" pitchFamily="18" charset="0"/>
              </a:rPr>
              <a:t>, mas </a:t>
            </a:r>
            <a:r>
              <a:rPr lang="en-US" dirty="0" err="1">
                <a:ea typeface="Times New Roman" panose="02020603050405020304" pitchFamily="18" charset="0"/>
              </a:rPr>
              <a:t>mais</a:t>
            </a:r>
            <a:r>
              <a:rPr lang="en-US" dirty="0">
                <a:ea typeface="Times New Roman" panose="02020603050405020304" pitchFamily="18" charset="0"/>
              </a:rPr>
              <a:t> </a:t>
            </a:r>
            <a:r>
              <a:rPr lang="en-US" dirty="0" err="1">
                <a:ea typeface="Times New Roman" panose="02020603050405020304" pitchFamily="18" charset="0"/>
              </a:rPr>
              <a:t>progresso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necessário</a:t>
            </a:r>
            <a:r>
              <a:rPr lang="en-US" dirty="0">
                <a:ea typeface="Times New Roman" panose="02020603050405020304" pitchFamily="18" charset="0"/>
              </a:rPr>
              <a:t>.</a:t>
            </a:r>
          </a:p>
          <a:p>
            <a:pPr fontAlgn="base"/>
            <a:r>
              <a:rPr lang="en-US" dirty="0">
                <a:effectLst/>
                <a:highlight>
                  <a:srgbClr val="FFFF00"/>
                </a:highlight>
                <a:ea typeface="Times New Roman" panose="02020603050405020304" pitchFamily="18" charset="0"/>
              </a:rPr>
              <a:t> </a:t>
            </a:r>
            <a:endParaRPr lang="x-none" dirty="0">
              <a:effectLst/>
              <a:ea typeface="Times New Roman" panose="02020603050405020304" pitchFamily="18" charset="0"/>
            </a:endParaRPr>
          </a:p>
          <a:p>
            <a:pPr algn="just" fontAlgn="base"/>
            <a:r>
              <a:rPr lang="en-US" b="1" dirty="0" err="1">
                <a:solidFill>
                  <a:srgbClr val="F79037"/>
                </a:solidFill>
                <a:effectLst/>
                <a:ea typeface="Times New Roman" panose="02020603050405020304" pitchFamily="18" charset="0"/>
              </a:rPr>
              <a:t>Educação</a:t>
            </a:r>
            <a:endParaRPr lang="x-none" dirty="0">
              <a:solidFill>
                <a:srgbClr val="F79037"/>
              </a:solidFill>
              <a:effectLst/>
              <a:ea typeface="Times New Roman" panose="02020603050405020304" pitchFamily="18" charset="0"/>
            </a:endParaRPr>
          </a:p>
          <a:p>
            <a:pPr fontAlgn="base"/>
            <a:r>
              <a:rPr lang="en-US" dirty="0">
                <a:ea typeface="Times New Roman" panose="02020603050405020304" pitchFamily="18" charset="0"/>
              </a:rPr>
              <a:t>A Web 3.0 </a:t>
            </a:r>
            <a:r>
              <a:rPr lang="en-US" dirty="0" err="1">
                <a:ea typeface="Times New Roman" panose="02020603050405020304" pitchFamily="18" charset="0"/>
              </a:rPr>
              <a:t>introduz</a:t>
            </a:r>
            <a:r>
              <a:rPr lang="en-US" dirty="0">
                <a:ea typeface="Times New Roman" panose="02020603050405020304" pitchFamily="18" charset="0"/>
              </a:rPr>
              <a:t> </a:t>
            </a:r>
            <a:r>
              <a:rPr lang="en-US" dirty="0" err="1">
                <a:ea typeface="Times New Roman" panose="02020603050405020304" pitchFamily="18" charset="0"/>
              </a:rPr>
              <a:t>novos</a:t>
            </a:r>
            <a:r>
              <a:rPr lang="en-US" dirty="0">
                <a:ea typeface="Times New Roman" panose="02020603050405020304" pitchFamily="18" charset="0"/>
              </a:rPr>
              <a:t> </a:t>
            </a:r>
            <a:r>
              <a:rPr lang="en-US" dirty="0" err="1">
                <a:ea typeface="Times New Roman" panose="02020603050405020304" pitchFamily="18" charset="0"/>
              </a:rPr>
              <a:t>paradigmas</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exigem</a:t>
            </a:r>
            <a:r>
              <a:rPr lang="en-US" dirty="0">
                <a:ea typeface="Times New Roman" panose="02020603050405020304" pitchFamily="18" charset="0"/>
              </a:rPr>
              <a:t> a </a:t>
            </a:r>
            <a:r>
              <a:rPr lang="en-US" dirty="0" err="1">
                <a:ea typeface="Times New Roman" panose="02020603050405020304" pitchFamily="18" charset="0"/>
              </a:rPr>
              <a:t>aprendizagem</a:t>
            </a:r>
            <a:r>
              <a:rPr lang="en-US" dirty="0">
                <a:ea typeface="Times New Roman" panose="02020603050405020304" pitchFamily="18" charset="0"/>
              </a:rPr>
              <a:t> de </a:t>
            </a:r>
            <a:r>
              <a:rPr lang="en-US" dirty="0" err="1">
                <a:ea typeface="Times New Roman" panose="02020603050405020304" pitchFamily="18" charset="0"/>
              </a:rPr>
              <a:t>modelos</a:t>
            </a:r>
            <a:r>
              <a:rPr lang="en-US" dirty="0">
                <a:ea typeface="Times New Roman" panose="02020603050405020304" pitchFamily="18" charset="0"/>
              </a:rPr>
              <a:t> </a:t>
            </a:r>
            <a:r>
              <a:rPr lang="en-US" dirty="0" err="1">
                <a:ea typeface="Times New Roman" panose="02020603050405020304" pitchFamily="18" charset="0"/>
              </a:rPr>
              <a:t>mentais</a:t>
            </a:r>
            <a:r>
              <a:rPr lang="en-US" dirty="0">
                <a:ea typeface="Times New Roman" panose="02020603050405020304" pitchFamily="18" charset="0"/>
              </a:rPr>
              <a:t> </a:t>
            </a:r>
            <a:r>
              <a:rPr lang="en-US" dirty="0" err="1">
                <a:ea typeface="Times New Roman" panose="02020603050405020304" pitchFamily="18" charset="0"/>
              </a:rPr>
              <a:t>diferentes</a:t>
            </a:r>
            <a:r>
              <a:rPr lang="en-US" dirty="0">
                <a:ea typeface="Times New Roman" panose="02020603050405020304" pitchFamily="18" charset="0"/>
              </a:rPr>
              <a:t> dos </a:t>
            </a:r>
            <a:r>
              <a:rPr lang="en-US" dirty="0" err="1">
                <a:ea typeface="Times New Roman" panose="02020603050405020304" pitchFamily="18" charset="0"/>
              </a:rPr>
              <a:t>usados</a:t>
            </a:r>
            <a:r>
              <a:rPr lang="en-US" dirty="0">
                <a:ea typeface="Times New Roman" panose="02020603050405020304" pitchFamily="18" charset="0"/>
              </a:rPr>
              <a:t> </a:t>
            </a:r>
            <a:r>
              <a:rPr lang="en-US" dirty="0" err="1">
                <a:ea typeface="Times New Roman" panose="02020603050405020304" pitchFamily="18" charset="0"/>
              </a:rPr>
              <a:t>na</a:t>
            </a:r>
            <a:r>
              <a:rPr lang="en-US" dirty="0">
                <a:ea typeface="Times New Roman" panose="02020603050405020304" pitchFamily="18" charset="0"/>
              </a:rPr>
              <a:t> web 2.0. Uma </a:t>
            </a:r>
            <a:r>
              <a:rPr lang="en-US" dirty="0" err="1">
                <a:ea typeface="Times New Roman" panose="02020603050405020304" pitchFamily="18" charset="0"/>
              </a:rPr>
              <a:t>iniciativa</a:t>
            </a:r>
            <a:r>
              <a:rPr lang="en-US" dirty="0">
                <a:ea typeface="Times New Roman" panose="02020603050405020304" pitchFamily="18" charset="0"/>
              </a:rPr>
              <a:t> </a:t>
            </a:r>
            <a:r>
              <a:rPr lang="en-US" dirty="0" err="1">
                <a:ea typeface="Times New Roman" panose="02020603050405020304" pitchFamily="18" charset="0"/>
              </a:rPr>
              <a:t>educacional</a:t>
            </a:r>
            <a:r>
              <a:rPr lang="en-US" dirty="0">
                <a:ea typeface="Times New Roman" panose="02020603050405020304" pitchFamily="18" charset="0"/>
              </a:rPr>
              <a:t> </a:t>
            </a:r>
            <a:r>
              <a:rPr lang="en-US" dirty="0" err="1">
                <a:ea typeface="Times New Roman" panose="02020603050405020304" pitchFamily="18" charset="0"/>
              </a:rPr>
              <a:t>semelhante</a:t>
            </a:r>
            <a:r>
              <a:rPr lang="en-US" dirty="0">
                <a:ea typeface="Times New Roman" panose="02020603050405020304" pitchFamily="18" charset="0"/>
              </a:rPr>
              <a:t> </a:t>
            </a:r>
            <a:r>
              <a:rPr lang="en-US" dirty="0" err="1">
                <a:ea typeface="Times New Roman" panose="02020603050405020304" pitchFamily="18" charset="0"/>
              </a:rPr>
              <a:t>aconteceu</a:t>
            </a:r>
            <a:r>
              <a:rPr lang="en-US" dirty="0">
                <a:ea typeface="Times New Roman" panose="02020603050405020304" pitchFamily="18" charset="0"/>
              </a:rPr>
              <a:t> </a:t>
            </a:r>
            <a:r>
              <a:rPr lang="en-US" dirty="0" err="1">
                <a:ea typeface="Times New Roman" panose="02020603050405020304" pitchFamily="18" charset="0"/>
              </a:rPr>
              <a:t>quando</a:t>
            </a:r>
            <a:r>
              <a:rPr lang="en-US" dirty="0">
                <a:ea typeface="Times New Roman" panose="02020603050405020304" pitchFamily="18" charset="0"/>
              </a:rPr>
              <a:t> a web1.0 </a:t>
            </a:r>
            <a:r>
              <a:rPr lang="en-US" dirty="0" err="1">
                <a:ea typeface="Times New Roman" panose="02020603050405020304" pitchFamily="18" charset="0"/>
              </a:rPr>
              <a:t>estava</a:t>
            </a:r>
            <a:r>
              <a:rPr lang="en-US" dirty="0">
                <a:ea typeface="Times New Roman" panose="02020603050405020304" pitchFamily="18" charset="0"/>
              </a:rPr>
              <a:t> a </a:t>
            </a:r>
            <a:r>
              <a:rPr lang="en-US" dirty="0" err="1">
                <a:ea typeface="Times New Roman" panose="02020603050405020304" pitchFamily="18" charset="0"/>
              </a:rPr>
              <a:t>ganhar</a:t>
            </a:r>
            <a:r>
              <a:rPr lang="en-US" dirty="0">
                <a:ea typeface="Times New Roman" panose="02020603050405020304" pitchFamily="18" charset="0"/>
              </a:rPr>
              <a:t> </a:t>
            </a:r>
            <a:r>
              <a:rPr lang="en-US" dirty="0" err="1">
                <a:ea typeface="Times New Roman" panose="02020603050405020304" pitchFamily="18" charset="0"/>
              </a:rPr>
              <a:t>popularidade</a:t>
            </a:r>
            <a:r>
              <a:rPr lang="en-US" dirty="0">
                <a:ea typeface="Times New Roman" panose="02020603050405020304" pitchFamily="18" charset="0"/>
              </a:rPr>
              <a:t> no final dos </a:t>
            </a:r>
            <a:r>
              <a:rPr lang="en-US" dirty="0" err="1">
                <a:ea typeface="Times New Roman" panose="02020603050405020304" pitchFamily="18" charset="0"/>
              </a:rPr>
              <a:t>anos</a:t>
            </a:r>
            <a:r>
              <a:rPr lang="en-US" dirty="0">
                <a:ea typeface="Times New Roman" panose="02020603050405020304" pitchFamily="18" charset="0"/>
              </a:rPr>
              <a:t> 1990.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defensores</a:t>
            </a:r>
            <a:r>
              <a:rPr lang="en-US" dirty="0">
                <a:ea typeface="Times New Roman" panose="02020603050405020304" pitchFamily="18" charset="0"/>
              </a:rPr>
              <a:t> da internet </a:t>
            </a:r>
            <a:r>
              <a:rPr lang="en-US" dirty="0" err="1">
                <a:ea typeface="Times New Roman" panose="02020603050405020304" pitchFamily="18" charset="0"/>
              </a:rPr>
              <a:t>usaram</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série</a:t>
            </a:r>
            <a:r>
              <a:rPr lang="en-US" dirty="0">
                <a:ea typeface="Times New Roman" panose="02020603050405020304" pitchFamily="18" charset="0"/>
              </a:rPr>
              <a:t> de </a:t>
            </a:r>
            <a:r>
              <a:rPr lang="en-US" dirty="0" err="1">
                <a:ea typeface="Times New Roman" panose="02020603050405020304" pitchFamily="18" charset="0"/>
              </a:rPr>
              <a:t>técnicas</a:t>
            </a:r>
            <a:r>
              <a:rPr lang="en-US" dirty="0">
                <a:ea typeface="Times New Roman" panose="02020603050405020304" pitchFamily="18" charset="0"/>
              </a:rPr>
              <a:t> </a:t>
            </a:r>
            <a:r>
              <a:rPr lang="en-US" dirty="0" err="1">
                <a:ea typeface="Times New Roman" panose="02020603050405020304" pitchFamily="18" charset="0"/>
              </a:rPr>
              <a:t>educacionais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educar</a:t>
            </a:r>
            <a:r>
              <a:rPr lang="en-US" dirty="0">
                <a:ea typeface="Times New Roman" panose="02020603050405020304" pitchFamily="18" charset="0"/>
              </a:rPr>
              <a:t> o </a:t>
            </a:r>
            <a:r>
              <a:rPr lang="en-US" dirty="0" err="1">
                <a:ea typeface="Times New Roman" panose="02020603050405020304" pitchFamily="18" charset="0"/>
              </a:rPr>
              <a:t>público</a:t>
            </a:r>
            <a:r>
              <a:rPr lang="en-US" dirty="0">
                <a:ea typeface="Times New Roman" panose="02020603050405020304" pitchFamily="18" charset="0"/>
              </a:rPr>
              <a:t>, </a:t>
            </a:r>
            <a:r>
              <a:rPr lang="en-US" dirty="0" err="1">
                <a:ea typeface="Times New Roman" panose="02020603050405020304" pitchFamily="18" charset="0"/>
              </a:rPr>
              <a:t>desde</a:t>
            </a:r>
            <a:r>
              <a:rPr lang="en-US" dirty="0">
                <a:ea typeface="Times New Roman" panose="02020603050405020304" pitchFamily="18" charset="0"/>
              </a:rPr>
              <a:t> </a:t>
            </a:r>
            <a:r>
              <a:rPr lang="en-US" dirty="0" err="1">
                <a:ea typeface="Times New Roman" panose="02020603050405020304" pitchFamily="18" charset="0"/>
              </a:rPr>
              <a:t>metáforas</a:t>
            </a:r>
            <a:r>
              <a:rPr lang="en-US" dirty="0">
                <a:ea typeface="Times New Roman" panose="02020603050405020304" pitchFamily="18" charset="0"/>
              </a:rPr>
              <a:t> simples (a via da </a:t>
            </a:r>
            <a:r>
              <a:rPr lang="en-US" dirty="0" err="1">
                <a:ea typeface="Times New Roman" panose="02020603050405020304" pitchFamily="18" charset="0"/>
              </a:rPr>
              <a:t>informação</a:t>
            </a:r>
            <a:r>
              <a:rPr lang="en-US" dirty="0">
                <a:ea typeface="Times New Roman" panose="02020603050405020304" pitchFamily="18" charset="0"/>
              </a:rPr>
              <a:t>, </a:t>
            </a:r>
            <a:r>
              <a:rPr lang="en-US" dirty="0" err="1">
                <a:ea typeface="Times New Roman" panose="02020603050405020304" pitchFamily="18" charset="0"/>
              </a:rPr>
              <a:t>navegadores</a:t>
            </a:r>
            <a:r>
              <a:rPr lang="en-US" dirty="0">
                <a:ea typeface="Times New Roman" panose="02020603050405020304" pitchFamily="18" charset="0"/>
              </a:rPr>
              <a:t>, </a:t>
            </a:r>
            <a:r>
              <a:rPr lang="en-US" dirty="0" err="1">
                <a:ea typeface="Times New Roman" panose="02020603050405020304" pitchFamily="18" charset="0"/>
              </a:rPr>
              <a:t>navegação</a:t>
            </a:r>
            <a:r>
              <a:rPr lang="en-US" dirty="0">
                <a:ea typeface="Times New Roman" panose="02020603050405020304" pitchFamily="18" charset="0"/>
              </a:rPr>
              <a:t> </a:t>
            </a:r>
            <a:r>
              <a:rPr lang="en-US" dirty="0" err="1">
                <a:ea typeface="Times New Roman" panose="02020603050405020304" pitchFamily="18" charset="0"/>
              </a:rPr>
              <a:t>na</a:t>
            </a:r>
            <a:r>
              <a:rPr lang="en-US" dirty="0">
                <a:ea typeface="Times New Roman" panose="02020603050405020304" pitchFamily="18" charset="0"/>
              </a:rPr>
              <a:t> web) </a:t>
            </a:r>
            <a:r>
              <a:rPr lang="en-US" dirty="0" err="1">
                <a:ea typeface="Times New Roman" panose="02020603050405020304" pitchFamily="18" charset="0"/>
              </a:rPr>
              <a:t>até</a:t>
            </a:r>
            <a:r>
              <a:rPr lang="en-US" dirty="0">
                <a:ea typeface="Times New Roman" panose="02020603050405020304" pitchFamily="18" charset="0"/>
              </a:rPr>
              <a:t> </a:t>
            </a:r>
            <a:r>
              <a:rPr lang="en-US" dirty="0" err="1">
                <a:ea typeface="Times New Roman" panose="02020603050405020304" pitchFamily="18" charset="0"/>
              </a:rPr>
              <a:t>transmissões</a:t>
            </a:r>
            <a:r>
              <a:rPr lang="en-US" dirty="0">
                <a:ea typeface="Times New Roman" panose="02020603050405020304" pitchFamily="18" charset="0"/>
              </a:rPr>
              <a:t> de </a:t>
            </a:r>
            <a:r>
              <a:rPr lang="en-US" dirty="0" err="1">
                <a:ea typeface="Times New Roman" panose="02020603050405020304" pitchFamily="18" charset="0"/>
              </a:rPr>
              <a:t>televisão</a:t>
            </a:r>
            <a:r>
              <a:rPr lang="en-US" dirty="0">
                <a:ea typeface="Times New Roman" panose="02020603050405020304" pitchFamily="18" charset="0"/>
              </a:rPr>
              <a:t>. Web3.0 </a:t>
            </a:r>
            <a:r>
              <a:rPr lang="en-US" dirty="0" err="1">
                <a:ea typeface="Times New Roman" panose="02020603050405020304" pitchFamily="18" charset="0"/>
              </a:rPr>
              <a:t>não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inerentemente</a:t>
            </a:r>
            <a:r>
              <a:rPr lang="en-US" dirty="0">
                <a:ea typeface="Times New Roman" panose="02020603050405020304" pitchFamily="18" charset="0"/>
              </a:rPr>
              <a:t> </a:t>
            </a:r>
            <a:r>
              <a:rPr lang="en-US" dirty="0" err="1">
                <a:ea typeface="Times New Roman" panose="02020603050405020304" pitchFamily="18" charset="0"/>
              </a:rPr>
              <a:t>mais</a:t>
            </a:r>
            <a:r>
              <a:rPr lang="en-US" dirty="0">
                <a:ea typeface="Times New Roman" panose="02020603050405020304" pitchFamily="18" charset="0"/>
              </a:rPr>
              <a:t> </a:t>
            </a:r>
            <a:r>
              <a:rPr lang="en-US" dirty="0" err="1">
                <a:ea typeface="Times New Roman" panose="02020603050405020304" pitchFamily="18" charset="0"/>
              </a:rPr>
              <a:t>difícil</a:t>
            </a:r>
            <a:r>
              <a:rPr lang="en-US" dirty="0">
                <a:ea typeface="Times New Roman" panose="02020603050405020304" pitchFamily="18" charset="0"/>
              </a:rPr>
              <a:t>, mas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diferente</a:t>
            </a:r>
            <a:r>
              <a:rPr lang="en-US" dirty="0">
                <a:ea typeface="Times New Roman" panose="02020603050405020304" pitchFamily="18" charset="0"/>
              </a:rPr>
              <a:t>. As </a:t>
            </a:r>
            <a:r>
              <a:rPr lang="en-US" dirty="0" err="1">
                <a:ea typeface="Times New Roman" panose="02020603050405020304" pitchFamily="18" charset="0"/>
              </a:rPr>
              <a:t>iniciativas</a:t>
            </a:r>
            <a:r>
              <a:rPr lang="en-US" dirty="0">
                <a:ea typeface="Times New Roman" panose="02020603050405020304" pitchFamily="18" charset="0"/>
              </a:rPr>
              <a:t> </a:t>
            </a:r>
            <a:r>
              <a:rPr lang="en-US" dirty="0" err="1">
                <a:ea typeface="Times New Roman" panose="02020603050405020304" pitchFamily="18" charset="0"/>
              </a:rPr>
              <a:t>educacionais</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informam</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usuários</a:t>
            </a:r>
            <a:r>
              <a:rPr lang="en-US" dirty="0">
                <a:ea typeface="Times New Roman" panose="02020603050405020304" pitchFamily="18" charset="0"/>
              </a:rPr>
              <a:t> da web 2.0 </a:t>
            </a:r>
            <a:r>
              <a:rPr lang="en-US" dirty="0" err="1">
                <a:ea typeface="Times New Roman" panose="02020603050405020304" pitchFamily="18" charset="0"/>
              </a:rPr>
              <a:t>sobre</a:t>
            </a:r>
            <a:r>
              <a:rPr lang="en-US" dirty="0">
                <a:ea typeface="Times New Roman" panose="02020603050405020304" pitchFamily="18" charset="0"/>
              </a:rPr>
              <a:t> </a:t>
            </a:r>
            <a:r>
              <a:rPr lang="en-US" dirty="0" err="1">
                <a:ea typeface="Times New Roman" panose="02020603050405020304" pitchFamily="18" charset="0"/>
              </a:rPr>
              <a:t>esses</a:t>
            </a:r>
            <a:r>
              <a:rPr lang="en-US" dirty="0">
                <a:ea typeface="Times New Roman" panose="02020603050405020304" pitchFamily="18" charset="0"/>
              </a:rPr>
              <a:t> </a:t>
            </a:r>
            <a:r>
              <a:rPr lang="en-US" dirty="0" err="1">
                <a:ea typeface="Times New Roman" panose="02020603050405020304" pitchFamily="18" charset="0"/>
              </a:rPr>
              <a:t>paradigmas</a:t>
            </a:r>
            <a:r>
              <a:rPr lang="en-US" dirty="0">
                <a:ea typeface="Times New Roman" panose="02020603050405020304" pitchFamily="18" charset="0"/>
              </a:rPr>
              <a:t> da web 3.0 são </a:t>
            </a:r>
            <a:r>
              <a:rPr lang="en-US" dirty="0" err="1">
                <a:ea typeface="Times New Roman" panose="02020603050405020304" pitchFamily="18" charset="0"/>
              </a:rPr>
              <a:t>vitais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o </a:t>
            </a:r>
            <a:r>
              <a:rPr lang="en-US" dirty="0" err="1">
                <a:ea typeface="Times New Roman" panose="02020603050405020304" pitchFamily="18" charset="0"/>
              </a:rPr>
              <a:t>seu</a:t>
            </a:r>
            <a:r>
              <a:rPr lang="en-US" dirty="0">
                <a:ea typeface="Times New Roman" panose="02020603050405020304" pitchFamily="18" charset="0"/>
              </a:rPr>
              <a:t> </a:t>
            </a:r>
            <a:r>
              <a:rPr lang="en-US" dirty="0" err="1">
                <a:ea typeface="Times New Roman" panose="02020603050405020304" pitchFamily="18" charset="0"/>
              </a:rPr>
              <a:t>sucesso</a:t>
            </a:r>
            <a:r>
              <a:rPr lang="en-US" dirty="0">
                <a:ea typeface="Times New Roman" panose="02020603050405020304" pitchFamily="18" charset="0"/>
              </a:rPr>
              <a:t>.</a:t>
            </a:r>
          </a:p>
          <a:p>
            <a:pPr fontAlgn="base"/>
            <a:r>
              <a:rPr lang="en-US" dirty="0">
                <a:effectLst/>
                <a:highlight>
                  <a:srgbClr val="FFFF00"/>
                </a:highlight>
                <a:ea typeface="Times New Roman" panose="02020603050405020304" pitchFamily="18" charset="0"/>
              </a:rPr>
              <a:t> </a:t>
            </a:r>
            <a:endParaRPr lang="x-none" dirty="0">
              <a:effectLst/>
              <a:ea typeface="Times New Roman" panose="02020603050405020304" pitchFamily="18" charset="0"/>
            </a:endParaRPr>
          </a:p>
          <a:p>
            <a:pPr fontAlgn="base"/>
            <a:r>
              <a:rPr lang="en-US" b="1" dirty="0" err="1">
                <a:solidFill>
                  <a:srgbClr val="F79037"/>
                </a:solidFill>
                <a:ea typeface="Times New Roman" panose="02020603050405020304" pitchFamily="18" charset="0"/>
              </a:rPr>
              <a:t>Infraestrutura</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centralizada</a:t>
            </a:r>
            <a:endParaRPr lang="en-US" b="1" dirty="0">
              <a:solidFill>
                <a:srgbClr val="F79037"/>
              </a:solidFill>
              <a:ea typeface="Times New Roman" panose="02020603050405020304" pitchFamily="18" charset="0"/>
            </a:endParaRPr>
          </a:p>
          <a:p>
            <a:pPr fontAlgn="base"/>
            <a:r>
              <a:rPr lang="en-US" dirty="0">
                <a:ea typeface="Times New Roman" panose="02020603050405020304" pitchFamily="18" charset="0"/>
              </a:rPr>
              <a:t>O </a:t>
            </a:r>
            <a:r>
              <a:rPr lang="en-US" dirty="0" err="1">
                <a:ea typeface="Times New Roman" panose="02020603050405020304" pitchFamily="18" charset="0"/>
              </a:rPr>
              <a:t>ecossistema</a:t>
            </a:r>
            <a:r>
              <a:rPr lang="en-US" dirty="0">
                <a:ea typeface="Times New Roman" panose="02020603050405020304" pitchFamily="18" charset="0"/>
              </a:rPr>
              <a:t> web3.0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jovem</a:t>
            </a:r>
            <a:r>
              <a:rPr lang="en-US" dirty="0">
                <a:ea typeface="Times New Roman" panose="02020603050405020304" pitchFamily="18" charset="0"/>
              </a:rPr>
              <a:t> e </a:t>
            </a:r>
            <a:r>
              <a:rPr lang="en-US" dirty="0" err="1">
                <a:ea typeface="Times New Roman" panose="02020603050405020304" pitchFamily="18" charset="0"/>
              </a:rPr>
              <a:t>está</a:t>
            </a:r>
            <a:r>
              <a:rPr lang="en-US" dirty="0">
                <a:ea typeface="Times New Roman" panose="02020603050405020304" pitchFamily="18" charset="0"/>
              </a:rPr>
              <a:t> a </a:t>
            </a:r>
            <a:r>
              <a:rPr lang="en-US" dirty="0" err="1">
                <a:ea typeface="Times New Roman" panose="02020603050405020304" pitchFamily="18" charset="0"/>
              </a:rPr>
              <a:t>evoluir</a:t>
            </a:r>
            <a:r>
              <a:rPr lang="en-US" dirty="0">
                <a:ea typeface="Times New Roman" panose="02020603050405020304" pitchFamily="18" charset="0"/>
              </a:rPr>
              <a:t> </a:t>
            </a:r>
            <a:r>
              <a:rPr lang="en-US" dirty="0" err="1">
                <a:ea typeface="Times New Roman" panose="02020603050405020304" pitchFamily="18" charset="0"/>
              </a:rPr>
              <a:t>rapidamente</a:t>
            </a:r>
            <a:r>
              <a:rPr lang="en-US" dirty="0">
                <a:ea typeface="Times New Roman" panose="02020603050405020304" pitchFamily="18" charset="0"/>
              </a:rPr>
              <a:t>. Como </a:t>
            </a:r>
            <a:r>
              <a:rPr lang="en-US" dirty="0" err="1">
                <a:ea typeface="Times New Roman" panose="02020603050405020304" pitchFamily="18" charset="0"/>
              </a:rPr>
              <a:t>resultado</a:t>
            </a:r>
            <a:r>
              <a:rPr lang="en-US" dirty="0">
                <a:ea typeface="Times New Roman" panose="02020603050405020304" pitchFamily="18" charset="0"/>
              </a:rPr>
              <a:t>, </a:t>
            </a:r>
            <a:r>
              <a:rPr lang="en-US" dirty="0" err="1">
                <a:ea typeface="Times New Roman" panose="02020603050405020304" pitchFamily="18" charset="0"/>
              </a:rPr>
              <a:t>atualmente</a:t>
            </a:r>
            <a:r>
              <a:rPr lang="en-US" dirty="0">
                <a:ea typeface="Times New Roman" panose="02020603050405020304" pitchFamily="18" charset="0"/>
              </a:rPr>
              <a:t> </a:t>
            </a:r>
            <a:r>
              <a:rPr lang="en-US" dirty="0" err="1">
                <a:ea typeface="Times New Roman" panose="02020603050405020304" pitchFamily="18" charset="0"/>
              </a:rPr>
              <a:t>depende</a:t>
            </a:r>
            <a:r>
              <a:rPr lang="en-US" dirty="0">
                <a:ea typeface="Times New Roman" panose="02020603050405020304" pitchFamily="18" charset="0"/>
              </a:rPr>
              <a:t> </a:t>
            </a:r>
            <a:r>
              <a:rPr lang="en-US" dirty="0" err="1">
                <a:ea typeface="Times New Roman" panose="02020603050405020304" pitchFamily="18" charset="0"/>
              </a:rPr>
              <a:t>principalmente</a:t>
            </a:r>
            <a:r>
              <a:rPr lang="en-US" dirty="0">
                <a:ea typeface="Times New Roman" panose="02020603050405020304" pitchFamily="18" charset="0"/>
              </a:rPr>
              <a:t> de </a:t>
            </a:r>
            <a:r>
              <a:rPr lang="en-US" dirty="0" err="1">
                <a:ea typeface="Times New Roman" panose="02020603050405020304" pitchFamily="18" charset="0"/>
              </a:rPr>
              <a:t>infraestrutura</a:t>
            </a:r>
            <a:r>
              <a:rPr lang="en-US" dirty="0">
                <a:ea typeface="Times New Roman" panose="02020603050405020304" pitchFamily="18" charset="0"/>
              </a:rPr>
              <a:t> </a:t>
            </a:r>
            <a:r>
              <a:rPr lang="en-US" dirty="0" err="1">
                <a:ea typeface="Times New Roman" panose="02020603050405020304" pitchFamily="18" charset="0"/>
              </a:rPr>
              <a:t>centralizada</a:t>
            </a:r>
            <a:r>
              <a:rPr lang="en-US" dirty="0">
                <a:ea typeface="Times New Roman" panose="02020603050405020304" pitchFamily="18" charset="0"/>
              </a:rPr>
              <a:t> (</a:t>
            </a:r>
            <a:r>
              <a:rPr lang="en-US" dirty="0" err="1">
                <a:ea typeface="Times New Roman" panose="02020603050405020304" pitchFamily="18" charset="0"/>
              </a:rPr>
              <a:t>GitHub</a:t>
            </a:r>
            <a:r>
              <a:rPr lang="en-US" dirty="0">
                <a:ea typeface="Times New Roman" panose="02020603050405020304" pitchFamily="18" charset="0"/>
              </a:rPr>
              <a:t>, Twitter, Discord, etc.). </a:t>
            </a:r>
            <a:r>
              <a:rPr lang="en-US" dirty="0" err="1">
                <a:ea typeface="Times New Roman" panose="02020603050405020304" pitchFamily="18" charset="0"/>
              </a:rPr>
              <a:t>Muitas</a:t>
            </a:r>
            <a:r>
              <a:rPr lang="en-US" dirty="0">
                <a:ea typeface="Times New Roman" panose="02020603050405020304" pitchFamily="18" charset="0"/>
              </a:rPr>
              <a:t> </a:t>
            </a:r>
            <a:r>
              <a:rPr lang="en-US" dirty="0" err="1">
                <a:ea typeface="Times New Roman" panose="02020603050405020304" pitchFamily="18" charset="0"/>
              </a:rPr>
              <a:t>empresas</a:t>
            </a:r>
            <a:r>
              <a:rPr lang="en-US" dirty="0">
                <a:ea typeface="Times New Roman" panose="02020603050405020304" pitchFamily="18" charset="0"/>
              </a:rPr>
              <a:t> de web 3.0 </a:t>
            </a:r>
            <a:r>
              <a:rPr lang="en-US" dirty="0" err="1">
                <a:ea typeface="Times New Roman" panose="02020603050405020304" pitchFamily="18" charset="0"/>
              </a:rPr>
              <a:t>estão</a:t>
            </a:r>
            <a:r>
              <a:rPr lang="en-US" dirty="0">
                <a:ea typeface="Times New Roman" panose="02020603050405020304" pitchFamily="18" charset="0"/>
              </a:rPr>
              <a:t> a </a:t>
            </a:r>
            <a:r>
              <a:rPr lang="en-US" dirty="0" err="1">
                <a:ea typeface="Times New Roman" panose="02020603050405020304" pitchFamily="18" charset="0"/>
              </a:rPr>
              <a:t>correr</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preencher</a:t>
            </a:r>
            <a:r>
              <a:rPr lang="en-US" dirty="0">
                <a:ea typeface="Times New Roman" panose="02020603050405020304" pitchFamily="18" charset="0"/>
              </a:rPr>
              <a:t> </a:t>
            </a:r>
            <a:r>
              <a:rPr lang="en-US" dirty="0" err="1">
                <a:ea typeface="Times New Roman" panose="02020603050405020304" pitchFamily="18" charset="0"/>
              </a:rPr>
              <a:t>essas</a:t>
            </a:r>
            <a:r>
              <a:rPr lang="en-US" dirty="0">
                <a:ea typeface="Times New Roman" panose="02020603050405020304" pitchFamily="18" charset="0"/>
              </a:rPr>
              <a:t> lacunas, mas </a:t>
            </a:r>
            <a:r>
              <a:rPr lang="en-US" dirty="0" err="1">
                <a:ea typeface="Times New Roman" panose="02020603050405020304" pitchFamily="18" charset="0"/>
              </a:rPr>
              <a:t>construir</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infraestrutura</a:t>
            </a:r>
            <a:r>
              <a:rPr lang="en-US" dirty="0">
                <a:ea typeface="Times New Roman" panose="02020603050405020304" pitchFamily="18" charset="0"/>
              </a:rPr>
              <a:t> </a:t>
            </a:r>
            <a:r>
              <a:rPr lang="en-US" dirty="0" err="1">
                <a:ea typeface="Times New Roman" panose="02020603050405020304" pitchFamily="18" charset="0"/>
              </a:rPr>
              <a:t>confiável</a:t>
            </a:r>
            <a:r>
              <a:rPr lang="en-US" dirty="0">
                <a:ea typeface="Times New Roman" panose="02020603050405020304" pitchFamily="18" charset="0"/>
              </a:rPr>
              <a:t> e de </a:t>
            </a:r>
            <a:r>
              <a:rPr lang="en-US" dirty="0" err="1">
                <a:ea typeface="Times New Roman" panose="02020603050405020304" pitchFamily="18" charset="0"/>
              </a:rPr>
              <a:t>alta</a:t>
            </a:r>
            <a:r>
              <a:rPr lang="en-US" dirty="0">
                <a:ea typeface="Times New Roman" panose="02020603050405020304" pitchFamily="18" charset="0"/>
              </a:rPr>
              <a:t> </a:t>
            </a:r>
            <a:r>
              <a:rPr lang="en-US" dirty="0" err="1">
                <a:ea typeface="Times New Roman" panose="02020603050405020304" pitchFamily="18" charset="0"/>
              </a:rPr>
              <a:t>qualidade</a:t>
            </a:r>
            <a:r>
              <a:rPr lang="en-US" dirty="0">
                <a:ea typeface="Times New Roman" panose="02020603050405020304" pitchFamily="18" charset="0"/>
              </a:rPr>
              <a:t> </a:t>
            </a:r>
            <a:r>
              <a:rPr lang="en-US" dirty="0" err="1">
                <a:ea typeface="Times New Roman" panose="02020603050405020304" pitchFamily="18" charset="0"/>
              </a:rPr>
              <a:t>leva</a:t>
            </a:r>
            <a:r>
              <a:rPr lang="en-US" dirty="0">
                <a:ea typeface="Times New Roman" panose="02020603050405020304" pitchFamily="18" charset="0"/>
              </a:rPr>
              <a:t> tempo.</a:t>
            </a:r>
            <a:endParaRPr lang="x-none" dirty="0">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139</a:t>
            </a:fld>
            <a:endParaRPr lang="en-US" dirty="0"/>
          </a:p>
        </p:txBody>
      </p:sp>
      <p:pic>
        <p:nvPicPr>
          <p:cNvPr id="16" name="Picture Placeholder 33">
            <a:extLst>
              <a:ext uri="{FF2B5EF4-FFF2-40B4-BE49-F238E27FC236}">
                <a16:creationId xmlns:a16="http://schemas.microsoft.com/office/drawing/2014/main" id="{6862FC80-1A35-56E0-BD5C-067F2501B70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6706825"/>
            <a:ext cx="7559675" cy="398498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grpSp>
        <p:nvGrpSpPr>
          <p:cNvPr id="17" name="Group 16">
            <a:extLst>
              <a:ext uri="{FF2B5EF4-FFF2-40B4-BE49-F238E27FC236}">
                <a16:creationId xmlns:a16="http://schemas.microsoft.com/office/drawing/2014/main" id="{E98B0F0E-A86D-0528-18D0-172B441ED33F}"/>
              </a:ext>
            </a:extLst>
          </p:cNvPr>
          <p:cNvGrpSpPr/>
          <p:nvPr/>
        </p:nvGrpSpPr>
        <p:grpSpPr>
          <a:xfrm flipH="1">
            <a:off x="5485224" y="8880725"/>
            <a:ext cx="2253741" cy="1958628"/>
            <a:chOff x="-220413" y="5470274"/>
            <a:chExt cx="2590078" cy="2250924"/>
          </a:xfrm>
        </p:grpSpPr>
        <p:sp>
          <p:nvSpPr>
            <p:cNvPr id="19" name="Freeform 18">
              <a:extLst>
                <a:ext uri="{FF2B5EF4-FFF2-40B4-BE49-F238E27FC236}">
                  <a16:creationId xmlns:a16="http://schemas.microsoft.com/office/drawing/2014/main" id="{5281D582-6ADC-9FBB-9DDE-2BCA3DA05FA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F93E2F85-01BB-2794-4286-6DCF9D7E3B26}"/>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1BB7EF1B-D7B2-A9CC-82CA-391ACB860AFD}"/>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75E12E3E-6424-DAF8-F9DD-8BD601E896F1}"/>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78F0FB8-E68F-5A18-012E-C7D1EC2683B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F033A758-67B6-09C3-24E9-22D230CCA89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12D8366-0577-4B81-7B4A-A06DE1B162A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249EDFB8-E403-79F7-8A11-6A4CDC545F64}"/>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CD050467-70BF-2C64-6AE6-67913ACFB1A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A1A085A8-17B9-4200-0743-945EE3A3A05C}"/>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D0BF0BB5-2420-82C4-F6D3-9CC833CA8D8F}"/>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84BE23-9668-B8DC-4B32-546192F0035D}"/>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79E1D16C-5C5B-B4AC-A8E9-FAD594E075FB}"/>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F68B864E-DC57-B541-48A8-69C39217FE5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C6A7496-24EB-28B7-4E01-956D888D95F5}"/>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F42881F0-B66D-5D2F-524C-FD340E3C2990}"/>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A4E82621-07AE-68FD-9B2D-EAF0D8C1C3F7}"/>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976629A-0F34-AD6F-C76F-A1A10BAD0F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06264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03</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a:xfrm>
            <a:off x="3059266" y="3413478"/>
            <a:ext cx="3486126" cy="1084774"/>
          </a:xfrm>
        </p:spPr>
        <p:txBody>
          <a:bodyPr/>
          <a:lstStyle/>
          <a:p>
            <a:r>
              <a:rPr lang="en-GB" dirty="0"/>
              <a:t>AVALIAÇÃO DE APRENDIZAGEM PARA O MÓDULO 5</a:t>
            </a:r>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pPr/>
              <a:t>140</a:t>
            </a:fld>
            <a:endParaRPr lang="en-US" dirty="0"/>
          </a:p>
        </p:txBody>
      </p:sp>
    </p:spTree>
    <p:extLst>
      <p:ext uri="{BB962C8B-B14F-4D97-AF65-F5344CB8AC3E}">
        <p14:creationId xmlns:p14="http://schemas.microsoft.com/office/powerpoint/2010/main" val="2565891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DB85EFB-2FEF-E314-3FAF-2DA104AD20A0}"/>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361694" y="472749"/>
            <a:ext cx="6781936" cy="9229189"/>
          </a:xfrm>
        </p:spPr>
      </p:pic>
      <p:sp>
        <p:nvSpPr>
          <p:cNvPr id="6" name="Slide Number Placeholder 5">
            <a:extLst>
              <a:ext uri="{FF2B5EF4-FFF2-40B4-BE49-F238E27FC236}">
                <a16:creationId xmlns:a16="http://schemas.microsoft.com/office/drawing/2014/main" id="{CE01D1FA-1B03-EFB5-A2A7-6316DA90DE4F}"/>
              </a:ext>
            </a:extLst>
          </p:cNvPr>
          <p:cNvSpPr>
            <a:spLocks noGrp="1"/>
          </p:cNvSpPr>
          <p:nvPr>
            <p:ph type="sldNum" sz="quarter" idx="4"/>
          </p:nvPr>
        </p:nvSpPr>
        <p:spPr/>
        <p:txBody>
          <a:bodyPr/>
          <a:lstStyle/>
          <a:p>
            <a:fld id="{CB2079F2-58AF-ED44-82D7-E04B2F6FD686}" type="slidenum">
              <a:rPr lang="en-US" smtClean="0"/>
              <a:pPr/>
              <a:t>141</a:t>
            </a:fld>
            <a:endParaRPr lang="en-US" dirty="0"/>
          </a:p>
        </p:txBody>
      </p:sp>
      <p:sp>
        <p:nvSpPr>
          <p:cNvPr id="7" name="Text Placeholder 17">
            <a:extLst>
              <a:ext uri="{FF2B5EF4-FFF2-40B4-BE49-F238E27FC236}">
                <a16:creationId xmlns:a16="http://schemas.microsoft.com/office/drawing/2014/main" id="{24704B68-53DB-A8E4-D5A0-E82E3105B114}"/>
              </a:ext>
            </a:extLst>
          </p:cNvPr>
          <p:cNvSpPr txBox="1">
            <a:spLocks/>
          </p:cNvSpPr>
          <p:nvPr/>
        </p:nvSpPr>
        <p:spPr>
          <a:xfrm>
            <a:off x="361694" y="1709984"/>
            <a:ext cx="3502031" cy="171901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a:ea typeface="Times New Roman" panose="02020603050405020304" pitchFamily="18" charset="0"/>
              </a:rPr>
              <a:t>Para </a:t>
            </a:r>
            <a:r>
              <a:rPr lang="en-US" dirty="0" err="1">
                <a:ea typeface="Times New Roman" panose="02020603050405020304" pitchFamily="18" charset="0"/>
              </a:rPr>
              <a:t>testar</a:t>
            </a:r>
            <a:r>
              <a:rPr lang="en-US" dirty="0">
                <a:ea typeface="Times New Roman" panose="02020603050405020304" pitchFamily="18" charset="0"/>
              </a:rPr>
              <a:t> </a:t>
            </a:r>
            <a:r>
              <a:rPr lang="en-US" dirty="0" err="1">
                <a:ea typeface="Times New Roman" panose="02020603050405020304" pitchFamily="18" charset="0"/>
              </a:rPr>
              <a:t>seu</a:t>
            </a:r>
            <a:r>
              <a:rPr lang="en-US" dirty="0">
                <a:ea typeface="Times New Roman" panose="02020603050405020304" pitchFamily="18" charset="0"/>
              </a:rPr>
              <a:t> </a:t>
            </a:r>
            <a:r>
              <a:rPr lang="en-US" dirty="0" err="1">
                <a:ea typeface="Times New Roman" panose="02020603050405020304" pitchFamily="18" charset="0"/>
              </a:rPr>
              <a:t>conhecimento</a:t>
            </a:r>
            <a:r>
              <a:rPr lang="en-US" dirty="0">
                <a:ea typeface="Times New Roman" panose="02020603050405020304" pitchFamily="18" charset="0"/>
              </a:rPr>
              <a:t>, </a:t>
            </a:r>
            <a:r>
              <a:rPr lang="en-US" dirty="0" err="1">
                <a:ea typeface="Times New Roman" panose="02020603050405020304" pitchFamily="18" charset="0"/>
              </a:rPr>
              <a:t>conclua</a:t>
            </a:r>
            <a:r>
              <a:rPr lang="en-US" dirty="0">
                <a:ea typeface="Times New Roman" panose="02020603050405020304" pitchFamily="18" charset="0"/>
              </a:rPr>
              <a:t> </a:t>
            </a:r>
            <a:r>
              <a:rPr lang="en-US" dirty="0" err="1">
                <a:ea typeface="Times New Roman" panose="02020603050405020304" pitchFamily="18" charset="0"/>
              </a:rPr>
              <a:t>esta</a:t>
            </a:r>
            <a:r>
              <a:rPr lang="en-US" dirty="0">
                <a:ea typeface="Times New Roman" panose="02020603050405020304" pitchFamily="18" charset="0"/>
              </a:rPr>
              <a:t> </a:t>
            </a:r>
            <a:r>
              <a:rPr lang="en-US" dirty="0" err="1">
                <a:ea typeface="Times New Roman" panose="02020603050405020304" pitchFamily="18" charset="0"/>
              </a:rPr>
              <a:t>avaliação</a:t>
            </a:r>
            <a:r>
              <a:rPr lang="en-US" dirty="0">
                <a:ea typeface="Times New Roman" panose="02020603050405020304" pitchFamily="18" charset="0"/>
              </a:rPr>
              <a:t> de </a:t>
            </a:r>
            <a:r>
              <a:rPr lang="en-US" dirty="0" err="1">
                <a:ea typeface="Times New Roman" panose="02020603050405020304" pitchFamily="18" charset="0"/>
              </a:rPr>
              <a:t>aprendizagem</a:t>
            </a:r>
            <a:r>
              <a:rPr lang="en-US" dirty="0">
                <a:ea typeface="Times New Roman" panose="02020603050405020304" pitchFamily="18" charset="0"/>
              </a:rPr>
              <a:t> </a:t>
            </a:r>
            <a:r>
              <a:rPr lang="en-US" dirty="0" err="1">
                <a:ea typeface="Times New Roman" panose="02020603050405020304" pitchFamily="18" charset="0"/>
              </a:rPr>
              <a:t>como</a:t>
            </a:r>
            <a:r>
              <a:rPr lang="en-US" dirty="0">
                <a:ea typeface="Times New Roman" panose="02020603050405020304" pitchFamily="18" charset="0"/>
              </a:rPr>
              <a:t> parte de </a:t>
            </a:r>
            <a:r>
              <a:rPr lang="en-US" dirty="0" err="1">
                <a:ea typeface="Times New Roman" panose="02020603050405020304" pitchFamily="18" charset="0"/>
              </a:rPr>
              <a:t>sua</a:t>
            </a:r>
            <a:r>
              <a:rPr lang="en-US" dirty="0">
                <a:ea typeface="Times New Roman" panose="02020603050405020304" pitchFamily="18" charset="0"/>
              </a:rPr>
              <a:t> nota </a:t>
            </a:r>
            <a:r>
              <a:rPr lang="en-US" dirty="0" err="1">
                <a:ea typeface="Times New Roman" panose="02020603050405020304" pitchFamily="18" charset="0"/>
              </a:rPr>
              <a:t>geral</a:t>
            </a:r>
            <a:r>
              <a:rPr lang="en-US" dirty="0">
                <a:ea typeface="Times New Roman" panose="02020603050405020304" pitchFamily="18" charset="0"/>
              </a:rPr>
              <a:t> do </a:t>
            </a:r>
            <a:r>
              <a:rPr lang="en-US" dirty="0" err="1">
                <a:ea typeface="Times New Roman" panose="02020603050405020304" pitchFamily="18" charset="0"/>
              </a:rPr>
              <a:t>curso</a:t>
            </a:r>
            <a:r>
              <a:rPr lang="en-US" dirty="0">
                <a:ea typeface="Times New Roman" panose="02020603050405020304" pitchFamily="18" charset="0"/>
              </a:rPr>
              <a:t>. </a:t>
            </a:r>
            <a:r>
              <a:rPr lang="en-US" dirty="0">
                <a:ea typeface="Times New Roman" panose="02020603050405020304" pitchFamily="18" charset="0"/>
                <a:hlinkClick r:id="rId3"/>
              </a:rPr>
              <a:t>Clique </a:t>
            </a:r>
            <a:r>
              <a:rPr lang="en-US" u="sng" dirty="0" err="1">
                <a:solidFill>
                  <a:srgbClr val="59911D"/>
                </a:solidFill>
                <a:ea typeface="Times New Roman" panose="02020603050405020304" pitchFamily="18" charset="0"/>
                <a:hlinkClick r:id="rId3"/>
              </a:rPr>
              <a:t>aqui</a:t>
            </a:r>
            <a:r>
              <a:rPr lang="en-US" dirty="0">
                <a:ea typeface="Times New Roman" panose="02020603050405020304" pitchFamily="18" charset="0"/>
              </a:rPr>
              <a:t>.</a:t>
            </a:r>
            <a:endParaRPr lang="en-US" dirty="0"/>
          </a:p>
        </p:txBody>
      </p:sp>
      <p:grpSp>
        <p:nvGrpSpPr>
          <p:cNvPr id="8" name="object 15">
            <a:extLst>
              <a:ext uri="{FF2B5EF4-FFF2-40B4-BE49-F238E27FC236}">
                <a16:creationId xmlns:a16="http://schemas.microsoft.com/office/drawing/2014/main" id="{D46247F2-BDEC-4552-8118-6C45BDFAF419}"/>
              </a:ext>
            </a:extLst>
          </p:cNvPr>
          <p:cNvGrpSpPr/>
          <p:nvPr/>
        </p:nvGrpSpPr>
        <p:grpSpPr>
          <a:xfrm>
            <a:off x="678042" y="2784024"/>
            <a:ext cx="3047022" cy="1729173"/>
            <a:chOff x="485139" y="4586859"/>
            <a:chExt cx="3134043" cy="1778557"/>
          </a:xfrm>
        </p:grpSpPr>
        <p:pic>
          <p:nvPicPr>
            <p:cNvPr id="9" name="object 16">
              <a:extLst>
                <a:ext uri="{FF2B5EF4-FFF2-40B4-BE49-F238E27FC236}">
                  <a16:creationId xmlns:a16="http://schemas.microsoft.com/office/drawing/2014/main" id="{99EC066B-B267-881B-F669-0771E9C783C3}"/>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412C38A1-051E-5389-C271-19207DB840A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45F29185-9F34-1F73-876A-BAAE2A28454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53282346-F39C-23BB-B450-0C7CE9181D9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BD04ECB-267E-6338-E158-1C9902EB2073}"/>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E63A43CC-D9DA-6EF6-0E80-37EE844D381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6734" y="2869613"/>
            <a:ext cx="2319372" cy="1498655"/>
          </a:xfrm>
          <a:prstGeom prst="rect">
            <a:avLst/>
          </a:prstGeom>
        </p:spPr>
      </p:pic>
      <p:grpSp>
        <p:nvGrpSpPr>
          <p:cNvPr id="15" name="Group 14">
            <a:extLst>
              <a:ext uri="{FF2B5EF4-FFF2-40B4-BE49-F238E27FC236}">
                <a16:creationId xmlns:a16="http://schemas.microsoft.com/office/drawing/2014/main" id="{D5998BE7-28F4-0FE5-DE4F-81E7845129A2}"/>
              </a:ext>
            </a:extLst>
          </p:cNvPr>
          <p:cNvGrpSpPr/>
          <p:nvPr/>
        </p:nvGrpSpPr>
        <p:grpSpPr>
          <a:xfrm>
            <a:off x="404615" y="2780060"/>
            <a:ext cx="824852" cy="742396"/>
            <a:chOff x="7603696" y="6464727"/>
            <a:chExt cx="824852" cy="742396"/>
          </a:xfrm>
        </p:grpSpPr>
        <p:sp>
          <p:nvSpPr>
            <p:cNvPr id="16" name="Oval 15">
              <a:extLst>
                <a:ext uri="{FF2B5EF4-FFF2-40B4-BE49-F238E27FC236}">
                  <a16:creationId xmlns:a16="http://schemas.microsoft.com/office/drawing/2014/main" id="{505C6C44-38E7-9C91-1835-89BB43051ECA}"/>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3BF4B7E5-EC6F-2E39-CAF7-3A688372B894}"/>
                </a:ext>
              </a:extLst>
            </p:cNvPr>
            <p:cNvSpPr txBox="1">
              <a:spLocks/>
            </p:cNvSpPr>
            <p:nvPr/>
          </p:nvSpPr>
          <p:spPr>
            <a:xfrm rot="1419617">
              <a:off x="7603696" y="661783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hlinkClick r:id="rId3"/>
                </a:rPr>
                <a:t>CLICA PARA </a:t>
              </a:r>
              <a:r>
                <a:rPr lang="en-US" sz="1200" b="1" u="sng" dirty="0">
                  <a:solidFill>
                    <a:srgbClr val="59911D"/>
                  </a:solidFill>
                  <a:latin typeface="Calibri" panose="020F0502020204030204" pitchFamily="34" charset="0"/>
                  <a:cs typeface="Calibri" panose="020F0502020204030204" pitchFamily="34" charset="0"/>
                  <a:hlinkClick r:id="rId3"/>
                </a:rPr>
                <a:t>VER</a:t>
              </a:r>
              <a:endParaRPr lang="en-US" sz="1200" b="1" u="sng" dirty="0">
                <a:solidFill>
                  <a:srgbClr val="59911D"/>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542762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805C8FCC-1A2D-B64B-A082-2905F3985134}"/>
              </a:ext>
            </a:extLst>
          </p:cNvPr>
          <p:cNvSpPr>
            <a:spLocks noGrp="1"/>
          </p:cNvSpPr>
          <p:nvPr>
            <p:ph type="body" sz="quarter" idx="44"/>
          </p:nvPr>
        </p:nvSpPr>
        <p:spPr>
          <a:xfrm>
            <a:off x="50800" y="8572954"/>
            <a:ext cx="3376103" cy="606265"/>
          </a:xfrm>
        </p:spPr>
        <p:txBody>
          <a:bodyPr/>
          <a:lstStyle/>
          <a:p>
            <a:r>
              <a:rPr lang="en-US" dirty="0" err="1"/>
              <a:t>www.</a:t>
            </a:r>
            <a:r>
              <a:rPr lang="en-US" b="1" dirty="0" err="1"/>
              <a:t>generationblockchain</a:t>
            </a:r>
            <a:r>
              <a:rPr lang="en-US" dirty="0" err="1"/>
              <a:t>.eu</a:t>
            </a:r>
            <a:endParaRPr lang="en-US" dirty="0"/>
          </a:p>
        </p:txBody>
      </p:sp>
      <p:sp>
        <p:nvSpPr>
          <p:cNvPr id="20" name="Text Placeholder 5">
            <a:extLst>
              <a:ext uri="{FF2B5EF4-FFF2-40B4-BE49-F238E27FC236}">
                <a16:creationId xmlns:a16="http://schemas.microsoft.com/office/drawing/2014/main" id="{56856879-AC8B-D94D-9AD0-D477C0BF1729}"/>
              </a:ext>
            </a:extLst>
          </p:cNvPr>
          <p:cNvSpPr txBox="1">
            <a:spLocks/>
          </p:cNvSpPr>
          <p:nvPr/>
        </p:nvSpPr>
        <p:spPr>
          <a:xfrm>
            <a:off x="3898856" y="7607754"/>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r>
              <a:rPr lang="en-US" sz="2000" b="1" dirty="0" err="1">
                <a:solidFill>
                  <a:srgbClr val="8E2F91"/>
                </a:solidFill>
                <a:latin typeface="Calibri" panose="020F0502020204030204" pitchFamily="34" charset="0"/>
                <a:cs typeface="Calibri" panose="020F0502020204030204" pitchFamily="34" charset="0"/>
              </a:rPr>
              <a:t>Siga</a:t>
            </a:r>
            <a:r>
              <a:rPr lang="en-US" sz="2000" b="1" dirty="0">
                <a:solidFill>
                  <a:srgbClr val="8E2F91"/>
                </a:solidFill>
                <a:latin typeface="Calibri" panose="020F0502020204030204" pitchFamily="34" charset="0"/>
                <a:cs typeface="Calibri" panose="020F0502020204030204" pitchFamily="34" charset="0"/>
              </a:rPr>
              <a:t> a </a:t>
            </a:r>
            <a:r>
              <a:rPr lang="en-US" sz="2000" b="1" dirty="0" err="1">
                <a:solidFill>
                  <a:srgbClr val="8E2F91"/>
                </a:solidFill>
                <a:latin typeface="Calibri" panose="020F0502020204030204" pitchFamily="34" charset="0"/>
                <a:cs typeface="Calibri" panose="020F0502020204030204" pitchFamily="34" charset="0"/>
              </a:rPr>
              <a:t>sua</a:t>
            </a:r>
            <a:r>
              <a:rPr lang="en-US" sz="2000" b="1" dirty="0">
                <a:solidFill>
                  <a:srgbClr val="8E2F91"/>
                </a:solidFill>
                <a:latin typeface="Calibri" panose="020F0502020204030204" pitchFamily="34" charset="0"/>
                <a:cs typeface="Calibri" panose="020F0502020204030204" pitchFamily="34" charset="0"/>
              </a:rPr>
              <a:t> </a:t>
            </a:r>
            <a:r>
              <a:rPr lang="en-US" sz="2000" b="1" dirty="0" err="1">
                <a:solidFill>
                  <a:srgbClr val="8E2F91"/>
                </a:solidFill>
                <a:latin typeface="Calibri" panose="020F0502020204030204" pitchFamily="34" charset="0"/>
                <a:cs typeface="Calibri" panose="020F0502020204030204" pitchFamily="34" charset="0"/>
              </a:rPr>
              <a:t>jornada</a:t>
            </a:r>
            <a:endParaRPr lang="en-US" sz="2000" b="1" dirty="0">
              <a:solidFill>
                <a:srgbClr val="8E2F91"/>
              </a:solidFill>
              <a:latin typeface="Calibri" panose="020F0502020204030204" pitchFamily="34" charset="0"/>
              <a:cs typeface="Calibri" panose="020F0502020204030204" pitchFamily="34" charset="0"/>
            </a:endParaRPr>
          </a:p>
        </p:txBody>
      </p:sp>
      <p:grpSp>
        <p:nvGrpSpPr>
          <p:cNvPr id="21" name="Graphic 3">
            <a:extLst>
              <a:ext uri="{FF2B5EF4-FFF2-40B4-BE49-F238E27FC236}">
                <a16:creationId xmlns:a16="http://schemas.microsoft.com/office/drawing/2014/main" id="{C6D09A12-4548-3447-85CF-95D44DA423BC}"/>
              </a:ext>
            </a:extLst>
          </p:cNvPr>
          <p:cNvGrpSpPr/>
          <p:nvPr/>
        </p:nvGrpSpPr>
        <p:grpSpPr>
          <a:xfrm>
            <a:off x="6362789" y="8174242"/>
            <a:ext cx="280634" cy="280634"/>
            <a:chOff x="1950027" y="2499889"/>
            <a:chExt cx="850463" cy="850463"/>
          </a:xfrm>
        </p:grpSpPr>
        <p:sp>
          <p:nvSpPr>
            <p:cNvPr id="22" name="Freeform 21">
              <a:extLst>
                <a:ext uri="{FF2B5EF4-FFF2-40B4-BE49-F238E27FC236}">
                  <a16:creationId xmlns:a16="http://schemas.microsoft.com/office/drawing/2014/main" id="{38CACCA6-11F0-204E-A437-FAE5748B7DA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3" name="Graphic 3">
              <a:extLst>
                <a:ext uri="{FF2B5EF4-FFF2-40B4-BE49-F238E27FC236}">
                  <a16:creationId xmlns:a16="http://schemas.microsoft.com/office/drawing/2014/main" id="{2A7A522D-BD18-EB4E-BAD1-C39BE3CAC2E1}"/>
                </a:ext>
              </a:extLst>
            </p:cNvPr>
            <p:cNvGrpSpPr/>
            <p:nvPr/>
          </p:nvGrpSpPr>
          <p:grpSpPr>
            <a:xfrm>
              <a:off x="2107521" y="2657382"/>
              <a:ext cx="535476" cy="535477"/>
              <a:chOff x="2107521" y="2657382"/>
              <a:chExt cx="535476" cy="535477"/>
            </a:xfrm>
            <a:solidFill>
              <a:srgbClr val="FFFFFF"/>
            </a:solidFill>
          </p:grpSpPr>
          <p:sp>
            <p:nvSpPr>
              <p:cNvPr id="24" name="Freeform 23">
                <a:extLst>
                  <a:ext uri="{FF2B5EF4-FFF2-40B4-BE49-F238E27FC236}">
                    <a16:creationId xmlns:a16="http://schemas.microsoft.com/office/drawing/2014/main" id="{78AC42AE-7DA1-3249-8EDB-146B9505042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86203AAC-D362-BB4D-B227-D4F41D3FDD1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DD02DD4-1F5E-8645-9E82-2CAB0FE3A5CE}"/>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27" name="Graphic 3">
            <a:extLst>
              <a:ext uri="{FF2B5EF4-FFF2-40B4-BE49-F238E27FC236}">
                <a16:creationId xmlns:a16="http://schemas.microsoft.com/office/drawing/2014/main" id="{BE7835DF-DFED-8244-8CD9-C7087C0562EF}"/>
              </a:ext>
            </a:extLst>
          </p:cNvPr>
          <p:cNvGrpSpPr/>
          <p:nvPr/>
        </p:nvGrpSpPr>
        <p:grpSpPr>
          <a:xfrm>
            <a:off x="5670558" y="8174242"/>
            <a:ext cx="280634" cy="280634"/>
            <a:chOff x="-147782" y="2499889"/>
            <a:chExt cx="850463" cy="850463"/>
          </a:xfrm>
        </p:grpSpPr>
        <p:sp>
          <p:nvSpPr>
            <p:cNvPr id="28" name="Freeform 27">
              <a:extLst>
                <a:ext uri="{FF2B5EF4-FFF2-40B4-BE49-F238E27FC236}">
                  <a16:creationId xmlns:a16="http://schemas.microsoft.com/office/drawing/2014/main" id="{1378A072-7A7E-B74F-BFBE-5B0712726E6F}"/>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C36C953-F785-4C4D-890F-E8FA0F0B5D8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1B4460C-6090-1F44-9B50-0D9F74AB028B}"/>
              </a:ext>
            </a:extLst>
          </p:cNvPr>
          <p:cNvGrpSpPr/>
          <p:nvPr/>
        </p:nvGrpSpPr>
        <p:grpSpPr>
          <a:xfrm>
            <a:off x="6708697" y="8174242"/>
            <a:ext cx="280634" cy="280634"/>
            <a:chOff x="2998302" y="2499889"/>
            <a:chExt cx="850463" cy="850463"/>
          </a:xfrm>
        </p:grpSpPr>
        <p:sp>
          <p:nvSpPr>
            <p:cNvPr id="31" name="Freeform 30">
              <a:extLst>
                <a:ext uri="{FF2B5EF4-FFF2-40B4-BE49-F238E27FC236}">
                  <a16:creationId xmlns:a16="http://schemas.microsoft.com/office/drawing/2014/main" id="{F88597AE-724D-8C4F-B92A-D337F152F564}"/>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9A83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AF7FF91-1D53-724C-A605-071810409F6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CC0C4738-31A8-1048-8B2A-C1F3629783CD}"/>
              </a:ext>
            </a:extLst>
          </p:cNvPr>
          <p:cNvGrpSpPr/>
          <p:nvPr/>
        </p:nvGrpSpPr>
        <p:grpSpPr>
          <a:xfrm>
            <a:off x="5324651" y="8174242"/>
            <a:ext cx="280634" cy="280842"/>
            <a:chOff x="-1196056" y="2499889"/>
            <a:chExt cx="850463" cy="851093"/>
          </a:xfrm>
        </p:grpSpPr>
        <p:sp>
          <p:nvSpPr>
            <p:cNvPr id="34" name="Freeform 33">
              <a:extLst>
                <a:ext uri="{FF2B5EF4-FFF2-40B4-BE49-F238E27FC236}">
                  <a16:creationId xmlns:a16="http://schemas.microsoft.com/office/drawing/2014/main" id="{D1688DC0-1FDE-C84A-9482-77AF495EFA4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7C867F7-F966-6846-8132-A07C70BCD0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E43F157E-33D9-1242-B0F5-F515541C0611}"/>
              </a:ext>
            </a:extLst>
          </p:cNvPr>
          <p:cNvGrpSpPr/>
          <p:nvPr/>
        </p:nvGrpSpPr>
        <p:grpSpPr>
          <a:xfrm>
            <a:off x="6016674" y="8174242"/>
            <a:ext cx="280634" cy="280634"/>
            <a:chOff x="5339337" y="8702010"/>
            <a:chExt cx="280634" cy="280634"/>
          </a:xfrm>
          <a:solidFill>
            <a:srgbClr val="12B4CB"/>
          </a:solidFill>
        </p:grpSpPr>
        <p:sp>
          <p:nvSpPr>
            <p:cNvPr id="37" name="Freeform 36">
              <a:extLst>
                <a:ext uri="{FF2B5EF4-FFF2-40B4-BE49-F238E27FC236}">
                  <a16:creationId xmlns:a16="http://schemas.microsoft.com/office/drawing/2014/main" id="{0437E211-96DA-DF48-96A8-ABC13C91AB31}"/>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A4BCC515-8484-9244-B1E3-69038853FE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7877" y="8715750"/>
              <a:ext cx="246077" cy="246077"/>
            </a:xfrm>
            <a:prstGeom prst="rect">
              <a:avLst/>
            </a:prstGeom>
          </p:spPr>
        </p:pic>
      </p:grpSp>
      <p:grpSp>
        <p:nvGrpSpPr>
          <p:cNvPr id="39" name="Group 38">
            <a:extLst>
              <a:ext uri="{FF2B5EF4-FFF2-40B4-BE49-F238E27FC236}">
                <a16:creationId xmlns:a16="http://schemas.microsoft.com/office/drawing/2014/main" id="{BBDF820D-1D3B-C048-8374-C7B066444E67}"/>
              </a:ext>
            </a:extLst>
          </p:cNvPr>
          <p:cNvGrpSpPr/>
          <p:nvPr/>
        </p:nvGrpSpPr>
        <p:grpSpPr>
          <a:xfrm>
            <a:off x="2704034" y="3178656"/>
            <a:ext cx="4705438" cy="2867812"/>
            <a:chOff x="1950804" y="3053151"/>
            <a:chExt cx="560887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pic>
        <p:nvPicPr>
          <p:cNvPr id="7" name="Picture 6">
            <a:extLst>
              <a:ext uri="{FF2B5EF4-FFF2-40B4-BE49-F238E27FC236}">
                <a16:creationId xmlns:a16="http://schemas.microsoft.com/office/drawing/2014/main" id="{7F97E01B-C0D3-38ED-1321-3D661FB263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1"/>
          <a:stretch/>
        </p:blipFill>
        <p:spPr>
          <a:xfrm>
            <a:off x="3410207" y="3427794"/>
            <a:ext cx="3340352" cy="2116851"/>
          </a:xfrm>
          <a:prstGeom prst="rect">
            <a:avLst/>
          </a:prstGeom>
        </p:spPr>
      </p:pic>
    </p:spTree>
    <p:extLst>
      <p:ext uri="{BB962C8B-B14F-4D97-AF65-F5344CB8AC3E}">
        <p14:creationId xmlns:p14="http://schemas.microsoft.com/office/powerpoint/2010/main" val="3595039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38A8262-ED03-574D-9429-78BE253D323C}"/>
              </a:ext>
            </a:extLst>
          </p:cNvPr>
          <p:cNvSpPr>
            <a:spLocks noGrp="1"/>
          </p:cNvSpPr>
          <p:nvPr>
            <p:ph type="body" sz="quarter" idx="30"/>
          </p:nvPr>
        </p:nvSpPr>
        <p:spPr>
          <a:xfrm>
            <a:off x="700479" y="3421625"/>
            <a:ext cx="2895713" cy="1752955"/>
          </a:xfrm>
        </p:spPr>
        <p:txBody>
          <a:bodyPr/>
          <a:lstStyle/>
          <a:p>
            <a:r>
              <a:rPr lang="en-US" dirty="0"/>
              <a:t>01| MÓDULO 5  </a:t>
            </a:r>
            <a:r>
              <a:rPr lang="en-US" dirty="0">
                <a:solidFill>
                  <a:schemeClr val="bg1"/>
                </a:solidFill>
              </a:rPr>
              <a:t>APLICATIVOS DE SERVIÇOS FINANCEIROS</a:t>
            </a:r>
          </a:p>
        </p:txBody>
      </p:sp>
      <p:sp>
        <p:nvSpPr>
          <p:cNvPr id="19" name="Text Placeholder 18">
            <a:extLst>
              <a:ext uri="{FF2B5EF4-FFF2-40B4-BE49-F238E27FC236}">
                <a16:creationId xmlns:a16="http://schemas.microsoft.com/office/drawing/2014/main" id="{9BD126B6-CAE0-9848-BCF8-9184D07F01B1}"/>
              </a:ext>
            </a:extLst>
          </p:cNvPr>
          <p:cNvSpPr>
            <a:spLocks noGrp="1"/>
          </p:cNvSpPr>
          <p:nvPr>
            <p:ph type="body" sz="quarter" idx="42"/>
          </p:nvPr>
        </p:nvSpPr>
        <p:spPr>
          <a:xfrm>
            <a:off x="3843530" y="6330114"/>
            <a:ext cx="3255276" cy="3507069"/>
          </a:xfrm>
        </p:spPr>
        <p:txBody>
          <a:bodyPr/>
          <a:lstStyle/>
          <a:p>
            <a:r>
              <a:rPr lang="en-US" dirty="0" err="1"/>
              <a:t>Após</a:t>
            </a:r>
            <a:r>
              <a:rPr lang="en-US" dirty="0"/>
              <a:t> o </a:t>
            </a:r>
            <a:r>
              <a:rPr lang="en-US" dirty="0" err="1"/>
              <a:t>primeiro</a:t>
            </a:r>
            <a:r>
              <a:rPr lang="en-US" dirty="0"/>
              <a:t> </a:t>
            </a:r>
            <a:r>
              <a:rPr lang="en-US" dirty="0" err="1"/>
              <a:t>módulo</a:t>
            </a:r>
            <a:r>
              <a:rPr lang="en-US" dirty="0"/>
              <a:t>, </a:t>
            </a:r>
            <a:r>
              <a:rPr lang="en-US" dirty="0" err="1"/>
              <a:t>você</a:t>
            </a:r>
            <a:r>
              <a:rPr lang="en-US" dirty="0"/>
              <a:t> </a:t>
            </a:r>
            <a:r>
              <a:rPr lang="en-US" dirty="0" err="1"/>
              <a:t>deverá</a:t>
            </a:r>
            <a:r>
              <a:rPr lang="en-US" dirty="0"/>
              <a:t> </a:t>
            </a:r>
            <a:r>
              <a:rPr lang="en-US" dirty="0" err="1"/>
              <a:t>ser</a:t>
            </a:r>
            <a:r>
              <a:rPr lang="en-US" dirty="0"/>
              <a:t> </a:t>
            </a:r>
            <a:r>
              <a:rPr lang="en-US" dirty="0" err="1"/>
              <a:t>capaz</a:t>
            </a:r>
            <a:r>
              <a:rPr lang="en-US" dirty="0"/>
              <a:t> de: </a:t>
            </a:r>
          </a:p>
          <a:p>
            <a:endParaRPr lang="en-US" dirty="0"/>
          </a:p>
          <a:p>
            <a:pPr marL="171450" indent="-171450">
              <a:buClr>
                <a:srgbClr val="DD1470"/>
              </a:buClr>
              <a:buSzPct val="120000"/>
              <a:buFont typeface="Wingdings" pitchFamily="2" charset="2"/>
              <a:buChar char="§"/>
            </a:pPr>
            <a:r>
              <a:rPr lang="en-US" dirty="0" err="1"/>
              <a:t>Explicar</a:t>
            </a:r>
            <a:r>
              <a:rPr lang="en-US" dirty="0"/>
              <a:t> o </a:t>
            </a:r>
            <a:r>
              <a:rPr lang="en-US" dirty="0" err="1"/>
              <a:t>conceito</a:t>
            </a:r>
            <a:r>
              <a:rPr lang="en-US" dirty="0"/>
              <a:t> de </a:t>
            </a:r>
            <a:r>
              <a:rPr lang="en-US" dirty="0" err="1"/>
              <a:t>empréstimo</a:t>
            </a:r>
            <a:r>
              <a:rPr lang="en-US" dirty="0"/>
              <a:t>, </a:t>
            </a:r>
            <a:r>
              <a:rPr lang="en-US" dirty="0" err="1"/>
              <a:t>empréstimo</a:t>
            </a:r>
            <a:r>
              <a:rPr lang="en-US" dirty="0"/>
              <a:t> e </a:t>
            </a:r>
            <a:r>
              <a:rPr lang="en-US" dirty="0" err="1"/>
              <a:t>tokenização</a:t>
            </a:r>
            <a:r>
              <a:rPr lang="en-US" dirty="0"/>
              <a:t>, staking e </a:t>
            </a:r>
            <a:r>
              <a:rPr lang="en-US" dirty="0" err="1"/>
              <a:t>empréstimos</a:t>
            </a:r>
            <a:r>
              <a:rPr lang="en-US" dirty="0"/>
              <a:t> </a:t>
            </a:r>
            <a:r>
              <a:rPr lang="en-US" dirty="0" err="1"/>
              <a:t>instantâneos</a:t>
            </a:r>
            <a:r>
              <a:rPr lang="en-US" dirty="0"/>
              <a:t>.</a:t>
            </a:r>
          </a:p>
          <a:p>
            <a:pPr marL="171450" indent="-171450">
              <a:buClr>
                <a:srgbClr val="DD1470"/>
              </a:buClr>
              <a:buSzPct val="120000"/>
              <a:buFont typeface="Wingdings" pitchFamily="2" charset="2"/>
              <a:buChar char="§"/>
            </a:pPr>
            <a:r>
              <a:rPr lang="en-US" dirty="0" err="1"/>
              <a:t>Entender</a:t>
            </a:r>
            <a:r>
              <a:rPr lang="en-US" dirty="0"/>
              <a:t> as </a:t>
            </a:r>
            <a:r>
              <a:rPr lang="en-US" dirty="0" err="1"/>
              <a:t>diferenças</a:t>
            </a:r>
            <a:r>
              <a:rPr lang="en-US" dirty="0"/>
              <a:t> entre </a:t>
            </a:r>
            <a:r>
              <a:rPr lang="en-US" dirty="0" err="1"/>
              <a:t>empréstimos</a:t>
            </a:r>
            <a:r>
              <a:rPr lang="en-US" dirty="0"/>
              <a:t> e </a:t>
            </a:r>
            <a:r>
              <a:rPr lang="en-US" dirty="0" err="1"/>
              <a:t>empréstimos</a:t>
            </a:r>
            <a:r>
              <a:rPr lang="en-US" dirty="0"/>
              <a:t> </a:t>
            </a:r>
            <a:r>
              <a:rPr lang="en-US" dirty="0" err="1"/>
              <a:t>tradicionais</a:t>
            </a:r>
            <a:r>
              <a:rPr lang="en-US" dirty="0"/>
              <a:t> e </a:t>
            </a:r>
            <a:r>
              <a:rPr lang="en-US" dirty="0" err="1"/>
              <a:t>empréstimos</a:t>
            </a:r>
            <a:r>
              <a:rPr lang="en-US" dirty="0"/>
              <a:t> e </a:t>
            </a:r>
            <a:r>
              <a:rPr lang="en-US" dirty="0" err="1"/>
              <a:t>empréstimos</a:t>
            </a:r>
            <a:r>
              <a:rPr lang="en-US" dirty="0"/>
              <a:t> </a:t>
            </a:r>
            <a:r>
              <a:rPr lang="en-US" dirty="0" err="1"/>
              <a:t>descentralizados</a:t>
            </a:r>
            <a:r>
              <a:rPr lang="en-US" dirty="0"/>
              <a:t>.</a:t>
            </a:r>
          </a:p>
          <a:p>
            <a:pPr marL="171450" indent="-171450">
              <a:buClr>
                <a:srgbClr val="DD1470"/>
              </a:buClr>
              <a:buSzPct val="120000"/>
              <a:buFont typeface="Wingdings" pitchFamily="2" charset="2"/>
              <a:buChar char="§"/>
            </a:pPr>
            <a:r>
              <a:rPr lang="en-US" dirty="0" err="1"/>
              <a:t>Entender</a:t>
            </a:r>
            <a:r>
              <a:rPr lang="en-US" dirty="0"/>
              <a:t> o </a:t>
            </a:r>
            <a:r>
              <a:rPr lang="en-US" dirty="0" err="1"/>
              <a:t>conceito</a:t>
            </a:r>
            <a:r>
              <a:rPr lang="en-US" dirty="0"/>
              <a:t> de </a:t>
            </a:r>
            <a:r>
              <a:rPr lang="en-US" dirty="0" err="1"/>
              <a:t>tokenização</a:t>
            </a:r>
            <a:r>
              <a:rPr lang="en-US" dirty="0"/>
              <a:t> e </a:t>
            </a:r>
            <a:r>
              <a:rPr lang="en-US" dirty="0" err="1"/>
              <a:t>suas</a:t>
            </a:r>
            <a:r>
              <a:rPr lang="en-US" dirty="0"/>
              <a:t> </a:t>
            </a:r>
            <a:r>
              <a:rPr lang="en-US" dirty="0" err="1"/>
              <a:t>aplicações</a:t>
            </a:r>
            <a:r>
              <a:rPr lang="en-US" dirty="0"/>
              <a:t> </a:t>
            </a:r>
            <a:r>
              <a:rPr lang="en-US" dirty="0" err="1"/>
              <a:t>na</a:t>
            </a:r>
            <a:r>
              <a:rPr lang="en-US" dirty="0"/>
              <a:t> </a:t>
            </a:r>
            <a:r>
              <a:rPr lang="en-US" dirty="0" err="1"/>
              <a:t>vida</a:t>
            </a:r>
            <a:r>
              <a:rPr lang="en-US" dirty="0"/>
              <a:t> real e </a:t>
            </a:r>
            <a:r>
              <a:rPr lang="en-US" dirty="0" err="1"/>
              <a:t>seu</a:t>
            </a:r>
            <a:r>
              <a:rPr lang="en-US" dirty="0"/>
              <a:t> </a:t>
            </a:r>
            <a:r>
              <a:rPr lang="en-US" dirty="0" err="1"/>
              <a:t>uso</a:t>
            </a:r>
            <a:r>
              <a:rPr lang="en-US" dirty="0"/>
              <a:t> no </a:t>
            </a:r>
            <a:r>
              <a:rPr lang="en-US" dirty="0" err="1"/>
              <a:t>ecossistema</a:t>
            </a:r>
            <a:r>
              <a:rPr lang="en-US" dirty="0"/>
              <a:t> </a:t>
            </a:r>
            <a:r>
              <a:rPr lang="en-US" dirty="0" err="1"/>
              <a:t>criptográfico</a:t>
            </a:r>
            <a:r>
              <a:rPr lang="en-US" dirty="0"/>
              <a:t>.</a:t>
            </a:r>
          </a:p>
          <a:p>
            <a:pPr marL="171450" indent="-171450">
              <a:buClr>
                <a:srgbClr val="DD1470"/>
              </a:buClr>
              <a:buSzPct val="120000"/>
              <a:buFont typeface="Wingdings" pitchFamily="2" charset="2"/>
              <a:buChar char="§"/>
            </a:pPr>
            <a:r>
              <a:rPr lang="en-US" dirty="0" err="1"/>
              <a:t>Discutir</a:t>
            </a:r>
            <a:r>
              <a:rPr lang="en-US" dirty="0"/>
              <a:t> a </a:t>
            </a:r>
            <a:r>
              <a:rPr lang="en-US" dirty="0" err="1"/>
              <a:t>história</a:t>
            </a:r>
            <a:r>
              <a:rPr lang="en-US" dirty="0"/>
              <a:t> das </a:t>
            </a:r>
            <a:r>
              <a:rPr lang="en-US" dirty="0" err="1"/>
              <a:t>trocas</a:t>
            </a:r>
            <a:r>
              <a:rPr lang="en-US" dirty="0"/>
              <a:t> e </a:t>
            </a:r>
            <a:r>
              <a:rPr lang="en-US" dirty="0" err="1"/>
              <a:t>entenda</a:t>
            </a:r>
            <a:r>
              <a:rPr lang="en-US" dirty="0"/>
              <a:t> </a:t>
            </a:r>
            <a:r>
              <a:rPr lang="en-US" dirty="0" err="1"/>
              <a:t>sua</a:t>
            </a:r>
            <a:r>
              <a:rPr lang="en-US" dirty="0"/>
              <a:t> </a:t>
            </a:r>
            <a:r>
              <a:rPr lang="en-US" dirty="0" err="1"/>
              <a:t>posição</a:t>
            </a:r>
            <a:r>
              <a:rPr lang="en-US" dirty="0"/>
              <a:t> no </a:t>
            </a:r>
            <a:r>
              <a:rPr lang="en-US" dirty="0" err="1"/>
              <a:t>ecossistema</a:t>
            </a:r>
            <a:r>
              <a:rPr lang="en-US" dirty="0"/>
              <a:t> </a:t>
            </a:r>
            <a:r>
              <a:rPr lang="en-US" dirty="0" err="1"/>
              <a:t>criptográfico</a:t>
            </a:r>
            <a:r>
              <a:rPr lang="en-US" dirty="0"/>
              <a:t>.</a:t>
            </a:r>
          </a:p>
          <a:p>
            <a:pPr marL="171450" indent="-171450">
              <a:buClr>
                <a:srgbClr val="DD1470"/>
              </a:buClr>
              <a:buSzPct val="120000"/>
              <a:buFont typeface="Wingdings" pitchFamily="2" charset="2"/>
              <a:buChar char="§"/>
            </a:pPr>
            <a:r>
              <a:rPr lang="en-US" dirty="0" err="1"/>
              <a:t>Entender</a:t>
            </a:r>
            <a:r>
              <a:rPr lang="en-US" dirty="0"/>
              <a:t> o web3 e </a:t>
            </a:r>
            <a:r>
              <a:rPr lang="en-US" dirty="0" err="1"/>
              <a:t>seus</a:t>
            </a:r>
            <a:r>
              <a:rPr lang="en-US" dirty="0"/>
              <a:t> </a:t>
            </a:r>
            <a:r>
              <a:rPr lang="en-US" dirty="0" err="1"/>
              <a:t>aplicativos</a:t>
            </a:r>
            <a:r>
              <a:rPr lang="en-US" dirty="0"/>
              <a:t> da </a:t>
            </a:r>
            <a:r>
              <a:rPr lang="en-US" dirty="0" err="1"/>
              <a:t>vida</a:t>
            </a:r>
            <a:r>
              <a:rPr lang="en-US" dirty="0"/>
              <a:t> real e </a:t>
            </a:r>
            <a:r>
              <a:rPr lang="en-US" dirty="0" err="1"/>
              <a:t>seu</a:t>
            </a:r>
            <a:r>
              <a:rPr lang="en-US" dirty="0"/>
              <a:t> </a:t>
            </a:r>
            <a:r>
              <a:rPr lang="en-US" dirty="0" err="1"/>
              <a:t>uso</a:t>
            </a:r>
            <a:r>
              <a:rPr lang="en-US" dirty="0"/>
              <a:t> e </a:t>
            </a:r>
            <a:r>
              <a:rPr lang="en-US" dirty="0" err="1"/>
              <a:t>função</a:t>
            </a:r>
            <a:r>
              <a:rPr lang="en-US" dirty="0"/>
              <a:t> no </a:t>
            </a:r>
            <a:r>
              <a:rPr lang="en-US" dirty="0" err="1"/>
              <a:t>ecossistema</a:t>
            </a:r>
            <a:r>
              <a:rPr lang="en-US" dirty="0"/>
              <a:t> </a:t>
            </a:r>
            <a:r>
              <a:rPr lang="en-US" dirty="0" err="1"/>
              <a:t>criptográfico</a:t>
            </a:r>
            <a:r>
              <a:rPr lang="en-US" dirty="0"/>
              <a:t>.</a:t>
            </a:r>
          </a:p>
          <a:p>
            <a:pPr marL="171450" indent="-171450">
              <a:buClr>
                <a:srgbClr val="DD1470"/>
              </a:buClr>
              <a:buSzPct val="120000"/>
              <a:buFont typeface="Wingdings" pitchFamily="2" charset="2"/>
              <a:buChar char="§"/>
            </a:pPr>
            <a:r>
              <a:rPr lang="en-US" dirty="0" err="1"/>
              <a:t>Entender</a:t>
            </a:r>
            <a:r>
              <a:rPr lang="en-US" dirty="0"/>
              <a:t> </a:t>
            </a:r>
            <a:r>
              <a:rPr lang="en-US" dirty="0" err="1"/>
              <a:t>os</a:t>
            </a:r>
            <a:r>
              <a:rPr lang="en-US" dirty="0"/>
              <a:t> </a:t>
            </a:r>
            <a:r>
              <a:rPr lang="en-US" dirty="0" err="1"/>
              <a:t>potenciais</a:t>
            </a:r>
            <a:r>
              <a:rPr lang="en-US" dirty="0"/>
              <a:t> e </a:t>
            </a:r>
            <a:r>
              <a:rPr lang="en-US" dirty="0" err="1"/>
              <a:t>riscos</a:t>
            </a:r>
            <a:r>
              <a:rPr lang="en-US" dirty="0"/>
              <a:t> </a:t>
            </a:r>
            <a:r>
              <a:rPr lang="en-US" dirty="0" err="1"/>
              <a:t>em</a:t>
            </a:r>
            <a:r>
              <a:rPr lang="en-US" dirty="0"/>
              <a:t> </a:t>
            </a:r>
            <a:r>
              <a:rPr lang="en-US" dirty="0" err="1"/>
              <a:t>relação</a:t>
            </a:r>
            <a:r>
              <a:rPr lang="en-US" dirty="0"/>
              <a:t> </a:t>
            </a:r>
            <a:r>
              <a:rPr lang="en-US" dirty="0" err="1"/>
              <a:t>ao</a:t>
            </a:r>
            <a:r>
              <a:rPr lang="en-US" dirty="0"/>
              <a:t> web3 </a:t>
            </a:r>
            <a:r>
              <a:rPr lang="en-US" dirty="0" err="1"/>
              <a:t>em</a:t>
            </a:r>
            <a:r>
              <a:rPr lang="en-US" dirty="0"/>
              <a:t> </a:t>
            </a:r>
            <a:r>
              <a:rPr lang="en-US" dirty="0" err="1"/>
              <a:t>comparação</a:t>
            </a:r>
            <a:r>
              <a:rPr lang="en-US" dirty="0"/>
              <a:t> com </a:t>
            </a:r>
            <a:r>
              <a:rPr lang="en-US" dirty="0" err="1"/>
              <a:t>iterações</a:t>
            </a:r>
            <a:r>
              <a:rPr lang="en-US" dirty="0"/>
              <a:t> </a:t>
            </a:r>
            <a:r>
              <a:rPr lang="en-US" dirty="0" err="1"/>
              <a:t>anteriores</a:t>
            </a:r>
            <a:r>
              <a:rPr lang="en-US" dirty="0"/>
              <a:t> da internet.</a:t>
            </a:r>
          </a:p>
        </p:txBody>
      </p:sp>
      <p:sp>
        <p:nvSpPr>
          <p:cNvPr id="20" name="Text Placeholder 19">
            <a:extLst>
              <a:ext uri="{FF2B5EF4-FFF2-40B4-BE49-F238E27FC236}">
                <a16:creationId xmlns:a16="http://schemas.microsoft.com/office/drawing/2014/main" id="{74C730EC-639F-014A-96B0-EBA758122072}"/>
              </a:ext>
            </a:extLst>
          </p:cNvPr>
          <p:cNvSpPr>
            <a:spLocks noGrp="1"/>
          </p:cNvSpPr>
          <p:nvPr>
            <p:ph type="body" sz="quarter" idx="43"/>
          </p:nvPr>
        </p:nvSpPr>
        <p:spPr>
          <a:xfrm>
            <a:off x="635891" y="6330114"/>
            <a:ext cx="3019010" cy="1502233"/>
          </a:xfrm>
        </p:spPr>
        <p:txBody>
          <a:bodyPr/>
          <a:lstStyle/>
          <a:p>
            <a:r>
              <a:rPr lang="en-US" dirty="0" err="1"/>
              <a:t>Neste</a:t>
            </a:r>
            <a:r>
              <a:rPr lang="en-US" dirty="0"/>
              <a:t> </a:t>
            </a:r>
            <a:r>
              <a:rPr lang="en-US" dirty="0" err="1"/>
              <a:t>módulo</a:t>
            </a:r>
            <a:r>
              <a:rPr lang="en-US" dirty="0"/>
              <a:t>, </a:t>
            </a:r>
            <a:r>
              <a:rPr lang="en-US" dirty="0" err="1"/>
              <a:t>serão</a:t>
            </a:r>
            <a:r>
              <a:rPr lang="en-US" dirty="0"/>
              <a:t> </a:t>
            </a:r>
            <a:r>
              <a:rPr lang="en-US" dirty="0" err="1"/>
              <a:t>abordados</a:t>
            </a:r>
            <a:r>
              <a:rPr lang="en-US" dirty="0"/>
              <a:t> </a:t>
            </a:r>
            <a:r>
              <a:rPr lang="en-US" dirty="0" err="1"/>
              <a:t>os</a:t>
            </a:r>
            <a:r>
              <a:rPr lang="en-US" dirty="0"/>
              <a:t> </a:t>
            </a:r>
            <a:r>
              <a:rPr lang="en-US" dirty="0" err="1"/>
              <a:t>tópicos</a:t>
            </a:r>
            <a:r>
              <a:rPr lang="en-US" dirty="0"/>
              <a:t> de </a:t>
            </a:r>
            <a:r>
              <a:rPr lang="en-US" dirty="0" err="1"/>
              <a:t>produtos</a:t>
            </a:r>
            <a:r>
              <a:rPr lang="en-US" dirty="0"/>
              <a:t> e </a:t>
            </a:r>
            <a:r>
              <a:rPr lang="en-US" dirty="0" err="1"/>
              <a:t>serviços</a:t>
            </a:r>
            <a:r>
              <a:rPr lang="en-US" dirty="0"/>
              <a:t> </a:t>
            </a:r>
            <a:r>
              <a:rPr lang="en-US" dirty="0" err="1"/>
              <a:t>criptográficos</a:t>
            </a:r>
            <a:r>
              <a:rPr lang="en-US" dirty="0"/>
              <a:t> (</a:t>
            </a:r>
            <a:r>
              <a:rPr lang="en-US" dirty="0" err="1"/>
              <a:t>ou</a:t>
            </a:r>
            <a:r>
              <a:rPr lang="en-US" dirty="0"/>
              <a:t> </a:t>
            </a:r>
            <a:r>
              <a:rPr lang="en-US" dirty="0" err="1"/>
              <a:t>seja</a:t>
            </a:r>
            <a:r>
              <a:rPr lang="en-US" dirty="0"/>
              <a:t>, </a:t>
            </a:r>
            <a:r>
              <a:rPr lang="en-US" dirty="0" err="1"/>
              <a:t>empréstimos</a:t>
            </a:r>
            <a:r>
              <a:rPr lang="en-US" dirty="0"/>
              <a:t> e </a:t>
            </a:r>
            <a:r>
              <a:rPr lang="en-US" dirty="0" err="1"/>
              <a:t>empréstimos</a:t>
            </a:r>
            <a:r>
              <a:rPr lang="en-US" dirty="0"/>
              <a:t> e </a:t>
            </a:r>
            <a:r>
              <a:rPr lang="en-US" dirty="0" err="1"/>
              <a:t>trocas</a:t>
            </a:r>
            <a:r>
              <a:rPr lang="en-US" dirty="0"/>
              <a:t> </a:t>
            </a:r>
            <a:r>
              <a:rPr lang="en-US" dirty="0" err="1"/>
              <a:t>criptográficas</a:t>
            </a:r>
            <a:r>
              <a:rPr lang="en-US" dirty="0"/>
              <a:t>). </a:t>
            </a:r>
            <a:r>
              <a:rPr lang="en-US" dirty="0" err="1"/>
              <a:t>Além</a:t>
            </a:r>
            <a:r>
              <a:rPr lang="en-US" dirty="0"/>
              <a:t> disso, </a:t>
            </a:r>
            <a:r>
              <a:rPr lang="en-US" dirty="0" err="1"/>
              <a:t>será</a:t>
            </a:r>
            <a:r>
              <a:rPr lang="en-US" dirty="0"/>
              <a:t> </a:t>
            </a:r>
            <a:r>
              <a:rPr lang="en-US" dirty="0" err="1"/>
              <a:t>abordada</a:t>
            </a:r>
            <a:r>
              <a:rPr lang="en-US" dirty="0"/>
              <a:t> a </a:t>
            </a:r>
            <a:r>
              <a:rPr lang="en-US" dirty="0" err="1"/>
              <a:t>tokenização</a:t>
            </a:r>
            <a:r>
              <a:rPr lang="en-US" dirty="0"/>
              <a:t> de </a:t>
            </a:r>
            <a:r>
              <a:rPr lang="en-US" dirty="0" err="1"/>
              <a:t>ativos</a:t>
            </a:r>
            <a:r>
              <a:rPr lang="en-US" dirty="0"/>
              <a:t> </a:t>
            </a:r>
            <a:r>
              <a:rPr lang="en-US" dirty="0" err="1"/>
              <a:t>como</a:t>
            </a:r>
            <a:r>
              <a:rPr lang="en-US" dirty="0"/>
              <a:t> </a:t>
            </a:r>
            <a:r>
              <a:rPr lang="en-US" dirty="0" err="1"/>
              <a:t>imóveis</a:t>
            </a:r>
            <a:r>
              <a:rPr lang="en-US" dirty="0"/>
              <a:t>, NFTs e </a:t>
            </a:r>
            <a:r>
              <a:rPr lang="en-US" dirty="0" err="1"/>
              <a:t>itens</a:t>
            </a:r>
            <a:r>
              <a:rPr lang="en-US" dirty="0"/>
              <a:t> no </a:t>
            </a:r>
            <a:r>
              <a:rPr lang="en-US" dirty="0" err="1"/>
              <a:t>espaço</a:t>
            </a:r>
            <a:r>
              <a:rPr lang="en-US" dirty="0"/>
              <a:t> Web3 e o </a:t>
            </a:r>
            <a:r>
              <a:rPr lang="en-US" dirty="0" err="1"/>
              <a:t>seu</a:t>
            </a:r>
            <a:r>
              <a:rPr lang="en-US" dirty="0"/>
              <a:t> </a:t>
            </a:r>
            <a:r>
              <a:rPr lang="en-US" dirty="0" err="1"/>
              <a:t>papel</a:t>
            </a:r>
            <a:r>
              <a:rPr lang="en-US" dirty="0"/>
              <a:t> </a:t>
            </a:r>
            <a:r>
              <a:rPr lang="en-US" dirty="0" err="1"/>
              <a:t>para</a:t>
            </a:r>
            <a:r>
              <a:rPr lang="en-US" dirty="0"/>
              <a:t> o </a:t>
            </a:r>
            <a:r>
              <a:rPr lang="en-US" dirty="0" err="1"/>
              <a:t>ecossistema</a:t>
            </a:r>
            <a:r>
              <a:rPr lang="en-US" dirty="0"/>
              <a:t> </a:t>
            </a:r>
            <a:r>
              <a:rPr lang="en-US" dirty="0" err="1"/>
              <a:t>criptográfico</a:t>
            </a:r>
            <a:r>
              <a:rPr lang="en-US" dirty="0"/>
              <a:t>.</a:t>
            </a:r>
          </a:p>
        </p:txBody>
      </p:sp>
      <p:pic>
        <p:nvPicPr>
          <p:cNvPr id="34" name="Picture Placeholder 33">
            <a:extLst>
              <a:ext uri="{FF2B5EF4-FFF2-40B4-BE49-F238E27FC236}">
                <a16:creationId xmlns:a16="http://schemas.microsoft.com/office/drawing/2014/main" id="{F4D3EF52-FDD6-A04A-B13D-6EC85A25845E}"/>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1" y="-11581"/>
            <a:ext cx="7559675" cy="2723566"/>
          </a:xfrm>
        </p:spPr>
      </p:pic>
      <p:sp>
        <p:nvSpPr>
          <p:cNvPr id="2" name="Slide Number Placeholder 18">
            <a:extLst>
              <a:ext uri="{FF2B5EF4-FFF2-40B4-BE49-F238E27FC236}">
                <a16:creationId xmlns:a16="http://schemas.microsoft.com/office/drawing/2014/main" id="{2FC28E8F-11EE-0200-1B1E-AC1395189D1E}"/>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119</a:t>
            </a:fld>
            <a:endParaRPr lang="en-US" dirty="0"/>
          </a:p>
        </p:txBody>
      </p:sp>
      <p:sp>
        <p:nvSpPr>
          <p:cNvPr id="3" name="Text Placeholder 19">
            <a:extLst>
              <a:ext uri="{FF2B5EF4-FFF2-40B4-BE49-F238E27FC236}">
                <a16:creationId xmlns:a16="http://schemas.microsoft.com/office/drawing/2014/main" id="{2590601F-6D1A-64B6-995C-5693B1A36503}"/>
              </a:ext>
            </a:extLst>
          </p:cNvPr>
          <p:cNvSpPr txBox="1">
            <a:spLocks/>
          </p:cNvSpPr>
          <p:nvPr/>
        </p:nvSpPr>
        <p:spPr>
          <a:xfrm>
            <a:off x="650923"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err="1">
                <a:solidFill>
                  <a:srgbClr val="F9A835"/>
                </a:solidFill>
                <a:cs typeface="Poppins SemiBold" pitchFamily="2" charset="77"/>
              </a:rPr>
              <a:t>Visão</a:t>
            </a:r>
            <a:r>
              <a:rPr lang="en-US" sz="1800" dirty="0">
                <a:solidFill>
                  <a:srgbClr val="F9A835"/>
                </a:solidFill>
                <a:cs typeface="Poppins SemiBold" pitchFamily="2" charset="77"/>
              </a:rPr>
              <a:t> </a:t>
            </a:r>
            <a:r>
              <a:rPr lang="en-US" sz="1800" dirty="0" err="1">
                <a:solidFill>
                  <a:srgbClr val="F9A835"/>
                </a:solidFill>
                <a:cs typeface="Poppins SemiBold" pitchFamily="2" charset="77"/>
              </a:rPr>
              <a:t>geral</a:t>
            </a:r>
            <a:r>
              <a:rPr lang="en-US" sz="1800" dirty="0">
                <a:solidFill>
                  <a:srgbClr val="F9A835"/>
                </a:solidFill>
                <a:cs typeface="Poppins SemiBold" pitchFamily="2" charset="77"/>
              </a:rPr>
              <a:t> do </a:t>
            </a:r>
            <a:r>
              <a:rPr lang="en-US" sz="1800" dirty="0" err="1">
                <a:solidFill>
                  <a:srgbClr val="F9A835"/>
                </a:solidFill>
                <a:cs typeface="Poppins SemiBold" pitchFamily="2" charset="77"/>
              </a:rPr>
              <a:t>capítulo</a:t>
            </a:r>
            <a:endParaRPr lang="en-US" dirty="0">
              <a:solidFill>
                <a:srgbClr val="F9A835"/>
              </a:solidFill>
            </a:endParaRPr>
          </a:p>
        </p:txBody>
      </p:sp>
      <p:sp>
        <p:nvSpPr>
          <p:cNvPr id="4" name="Text Placeholder 19">
            <a:extLst>
              <a:ext uri="{FF2B5EF4-FFF2-40B4-BE49-F238E27FC236}">
                <a16:creationId xmlns:a16="http://schemas.microsoft.com/office/drawing/2014/main" id="{6123F66F-6962-80AF-2FCC-A6AB1FA8637C}"/>
              </a:ext>
            </a:extLst>
          </p:cNvPr>
          <p:cNvSpPr txBox="1">
            <a:spLocks/>
          </p:cNvSpPr>
          <p:nvPr/>
        </p:nvSpPr>
        <p:spPr>
          <a:xfrm>
            <a:off x="3786790"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dirty="0">
                <a:solidFill>
                  <a:srgbClr val="F9A835"/>
                </a:solidFill>
                <a:cs typeface="Poppins SemiBold" pitchFamily="2" charset="77"/>
              </a:rPr>
              <a:t>Objetivos de </a:t>
            </a:r>
            <a:r>
              <a:rPr lang="en-US" sz="1800" dirty="0" err="1">
                <a:solidFill>
                  <a:srgbClr val="F9A835"/>
                </a:solidFill>
                <a:cs typeface="Poppins SemiBold" pitchFamily="2" charset="77"/>
              </a:rPr>
              <a:t>aprendizagem</a:t>
            </a:r>
            <a:endParaRPr lang="en-US" sz="1800" dirty="0">
              <a:solidFill>
                <a:srgbClr val="F9A835"/>
              </a:solidFill>
              <a:cs typeface="Poppins SemiBold" pitchFamily="2" charset="77"/>
            </a:endParaRPr>
          </a:p>
          <a:p>
            <a:endParaRPr lang="en-US" dirty="0">
              <a:solidFill>
                <a:srgbClr val="F9A835"/>
              </a:solidFill>
            </a:endParaRPr>
          </a:p>
        </p:txBody>
      </p:sp>
      <p:grpSp>
        <p:nvGrpSpPr>
          <p:cNvPr id="38" name="Group 37">
            <a:extLst>
              <a:ext uri="{FF2B5EF4-FFF2-40B4-BE49-F238E27FC236}">
                <a16:creationId xmlns:a16="http://schemas.microsoft.com/office/drawing/2014/main" id="{F9F49FF9-3185-96FB-7F86-488959F8D100}"/>
              </a:ext>
            </a:extLst>
          </p:cNvPr>
          <p:cNvGrpSpPr/>
          <p:nvPr/>
        </p:nvGrpSpPr>
        <p:grpSpPr>
          <a:xfrm>
            <a:off x="5728309" y="3160644"/>
            <a:ext cx="1999713" cy="1442633"/>
            <a:chOff x="8493673" y="3441653"/>
            <a:chExt cx="2590079" cy="1868535"/>
          </a:xfrm>
        </p:grpSpPr>
        <p:sp>
          <p:nvSpPr>
            <p:cNvPr id="23" name="Freeform 22">
              <a:extLst>
                <a:ext uri="{FF2B5EF4-FFF2-40B4-BE49-F238E27FC236}">
                  <a16:creationId xmlns:a16="http://schemas.microsoft.com/office/drawing/2014/main" id="{25B21279-771E-7DC4-D2D8-CEEEEFE67069}"/>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4" name="Freeform 23">
              <a:extLst>
                <a:ext uri="{FF2B5EF4-FFF2-40B4-BE49-F238E27FC236}">
                  <a16:creationId xmlns:a16="http://schemas.microsoft.com/office/drawing/2014/main" id="{87F5A1AD-35E7-383E-DD72-520E936755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5" name="Freeform 24">
              <a:extLst>
                <a:ext uri="{FF2B5EF4-FFF2-40B4-BE49-F238E27FC236}">
                  <a16:creationId xmlns:a16="http://schemas.microsoft.com/office/drawing/2014/main" id="{512FC530-FAC7-7580-D9FB-D405DB35C4BC}"/>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6" name="Freeform 25">
              <a:extLst>
                <a:ext uri="{FF2B5EF4-FFF2-40B4-BE49-F238E27FC236}">
                  <a16:creationId xmlns:a16="http://schemas.microsoft.com/office/drawing/2014/main" id="{619224B6-C743-2838-3949-4DF8334941F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7" name="Freeform 26">
              <a:extLst>
                <a:ext uri="{FF2B5EF4-FFF2-40B4-BE49-F238E27FC236}">
                  <a16:creationId xmlns:a16="http://schemas.microsoft.com/office/drawing/2014/main" id="{BA0725DD-FE4F-F9D1-D097-A80BC5671A2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8" name="Freeform 27">
              <a:extLst>
                <a:ext uri="{FF2B5EF4-FFF2-40B4-BE49-F238E27FC236}">
                  <a16:creationId xmlns:a16="http://schemas.microsoft.com/office/drawing/2014/main" id="{84CAD0F7-F18D-9FEF-0319-1F9E3BE160FE}"/>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9A2F618A-6DC5-8A51-F027-D49708BE5F46}"/>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0" name="Freeform 29">
              <a:extLst>
                <a:ext uri="{FF2B5EF4-FFF2-40B4-BE49-F238E27FC236}">
                  <a16:creationId xmlns:a16="http://schemas.microsoft.com/office/drawing/2014/main" id="{3CA01DCB-7CCD-75B2-A0BA-73011E382117}"/>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1" name="Freeform 30">
              <a:extLst>
                <a:ext uri="{FF2B5EF4-FFF2-40B4-BE49-F238E27FC236}">
                  <a16:creationId xmlns:a16="http://schemas.microsoft.com/office/drawing/2014/main" id="{38AB6F29-5E27-816B-2632-5C6DA2AF581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3" name="Freeform 32">
              <a:extLst>
                <a:ext uri="{FF2B5EF4-FFF2-40B4-BE49-F238E27FC236}">
                  <a16:creationId xmlns:a16="http://schemas.microsoft.com/office/drawing/2014/main" id="{4E5538D7-FBCD-7397-8BC3-3180E4963DD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5" name="Freeform 34">
              <a:extLst>
                <a:ext uri="{FF2B5EF4-FFF2-40B4-BE49-F238E27FC236}">
                  <a16:creationId xmlns:a16="http://schemas.microsoft.com/office/drawing/2014/main" id="{1B1D085C-9B60-772E-1AD5-ACEBFE19EEB9}"/>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5" name="Group 4">
            <a:extLst>
              <a:ext uri="{FF2B5EF4-FFF2-40B4-BE49-F238E27FC236}">
                <a16:creationId xmlns:a16="http://schemas.microsoft.com/office/drawing/2014/main" id="{20EE5072-6761-975F-54AF-9628C233F741}"/>
              </a:ext>
            </a:extLst>
          </p:cNvPr>
          <p:cNvGrpSpPr/>
          <p:nvPr/>
        </p:nvGrpSpPr>
        <p:grpSpPr>
          <a:xfrm flipH="1">
            <a:off x="-172078" y="9078092"/>
            <a:ext cx="1380420" cy="1309652"/>
            <a:chOff x="6346354" y="435340"/>
            <a:chExt cx="1380420" cy="1309652"/>
          </a:xfrm>
        </p:grpSpPr>
        <p:sp>
          <p:nvSpPr>
            <p:cNvPr id="6" name="Freeform 5">
              <a:extLst>
                <a:ext uri="{FF2B5EF4-FFF2-40B4-BE49-F238E27FC236}">
                  <a16:creationId xmlns:a16="http://schemas.microsoft.com/office/drawing/2014/main" id="{E0DE8D63-A89C-1015-8377-CD5888624649}"/>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66C87853-A794-F688-351B-9639E38A6F31}"/>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35D90BE-7F4A-61FD-DA95-CDC28E5C4CFA}"/>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0B237210-8E31-4DCB-13A5-CE96550C3F4E}"/>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F78B98C-5191-E781-458A-98DD5B2822C8}"/>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2BE9743-D0B6-915F-5345-07A848D0C8F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2450254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96E73FB-EAA3-1C72-7110-2E084D55CF1B}"/>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6" name="Text Placeholder 17">
            <a:extLst>
              <a:ext uri="{FF2B5EF4-FFF2-40B4-BE49-F238E27FC236}">
                <a16:creationId xmlns:a16="http://schemas.microsoft.com/office/drawing/2014/main" id="{27C29596-3285-C552-D750-C3970372A13D}"/>
              </a:ext>
            </a:extLst>
          </p:cNvPr>
          <p:cNvSpPr>
            <a:spLocks noGrp="1"/>
          </p:cNvSpPr>
          <p:nvPr/>
        </p:nvSpPr>
        <p:spPr>
          <a:xfrm>
            <a:off x="730685" y="5496068"/>
            <a:ext cx="6773018" cy="450403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endParaRPr lang="en-US" b="1" dirty="0">
              <a:solidFill>
                <a:srgbClr val="F79037"/>
              </a:solidFill>
            </a:endParaRPr>
          </a:p>
          <a:p>
            <a:r>
              <a:rPr lang="en-US" dirty="0"/>
              <a:t>O </a:t>
            </a:r>
            <a:r>
              <a:rPr lang="en-US" dirty="0" err="1"/>
              <a:t>empréstimo</a:t>
            </a:r>
            <a:r>
              <a:rPr lang="en-US" dirty="0"/>
              <a:t> de </a:t>
            </a:r>
            <a:r>
              <a:rPr lang="en-US" dirty="0" err="1"/>
              <a:t>cripto</a:t>
            </a:r>
            <a:r>
              <a:rPr lang="en-US" dirty="0"/>
              <a:t> </a:t>
            </a:r>
            <a:r>
              <a:rPr lang="en-US" dirty="0" err="1"/>
              <a:t>funciona</a:t>
            </a:r>
            <a:r>
              <a:rPr lang="en-US" dirty="0"/>
              <a:t> </a:t>
            </a:r>
            <a:r>
              <a:rPr lang="en-US" dirty="0" err="1"/>
              <a:t>pegando</a:t>
            </a:r>
            <a:r>
              <a:rPr lang="en-US" dirty="0"/>
              <a:t> </a:t>
            </a:r>
            <a:r>
              <a:rPr lang="en-US" dirty="0" err="1"/>
              <a:t>cripto</a:t>
            </a:r>
            <a:r>
              <a:rPr lang="en-US" dirty="0"/>
              <a:t> de um </a:t>
            </a:r>
            <a:r>
              <a:rPr lang="en-US" dirty="0" err="1"/>
              <a:t>usuário</a:t>
            </a:r>
            <a:r>
              <a:rPr lang="en-US" dirty="0"/>
              <a:t> e </a:t>
            </a:r>
            <a:r>
              <a:rPr lang="en-US" dirty="0" err="1"/>
              <a:t>fornecendo</a:t>
            </a:r>
            <a:r>
              <a:rPr lang="en-US" dirty="0"/>
              <a:t>-o a outro </a:t>
            </a:r>
            <a:r>
              <a:rPr lang="en-US" dirty="0" err="1"/>
              <a:t>por</a:t>
            </a:r>
            <a:r>
              <a:rPr lang="en-US" dirty="0"/>
              <a:t> </a:t>
            </a:r>
            <a:r>
              <a:rPr lang="en-US" dirty="0" err="1"/>
              <a:t>uma</a:t>
            </a:r>
            <a:r>
              <a:rPr lang="en-US" dirty="0"/>
              <a:t> taxa. O </a:t>
            </a:r>
            <a:r>
              <a:rPr lang="en-US" dirty="0" err="1"/>
              <a:t>método</a:t>
            </a:r>
            <a:r>
              <a:rPr lang="en-US" dirty="0"/>
              <a:t> </a:t>
            </a:r>
            <a:r>
              <a:rPr lang="en-US" dirty="0" err="1"/>
              <a:t>exato</a:t>
            </a:r>
            <a:r>
              <a:rPr lang="en-US" dirty="0"/>
              <a:t> de </a:t>
            </a:r>
            <a:r>
              <a:rPr lang="en-US" dirty="0" err="1"/>
              <a:t>gestão</a:t>
            </a:r>
            <a:r>
              <a:rPr lang="en-US" dirty="0"/>
              <a:t> do </a:t>
            </a:r>
            <a:r>
              <a:rPr lang="en-US" dirty="0" err="1"/>
              <a:t>empréstimo</a:t>
            </a:r>
            <a:r>
              <a:rPr lang="en-US" dirty="0"/>
              <a:t> </a:t>
            </a:r>
            <a:r>
              <a:rPr lang="en-US" dirty="0" err="1"/>
              <a:t>muda</a:t>
            </a:r>
            <a:r>
              <a:rPr lang="en-US" dirty="0"/>
              <a:t> de </a:t>
            </a:r>
            <a:r>
              <a:rPr lang="en-US" dirty="0" err="1"/>
              <a:t>plataforma</a:t>
            </a:r>
            <a:r>
              <a:rPr lang="en-US" dirty="0"/>
              <a:t> </a:t>
            </a:r>
            <a:r>
              <a:rPr lang="en-US" dirty="0" err="1"/>
              <a:t>para</a:t>
            </a:r>
            <a:r>
              <a:rPr lang="en-US" dirty="0"/>
              <a:t> </a:t>
            </a:r>
            <a:r>
              <a:rPr lang="en-US" dirty="0" err="1"/>
              <a:t>plataforma</a:t>
            </a:r>
            <a:r>
              <a:rPr lang="en-US" dirty="0"/>
              <a:t>. </a:t>
            </a:r>
            <a:r>
              <a:rPr lang="en-US" dirty="0" err="1"/>
              <a:t>Existem</a:t>
            </a:r>
            <a:r>
              <a:rPr lang="en-US" dirty="0"/>
              <a:t> </a:t>
            </a:r>
            <a:r>
              <a:rPr lang="en-US" dirty="0" err="1"/>
              <a:t>serviços</a:t>
            </a:r>
            <a:r>
              <a:rPr lang="en-US" dirty="0"/>
              <a:t> de </a:t>
            </a:r>
            <a:r>
              <a:rPr lang="en-US" dirty="0" err="1"/>
              <a:t>empréstimo</a:t>
            </a:r>
            <a:r>
              <a:rPr lang="en-US" dirty="0"/>
              <a:t> de </a:t>
            </a:r>
            <a:r>
              <a:rPr lang="en-US" dirty="0" err="1"/>
              <a:t>criptomoedas</a:t>
            </a:r>
            <a:r>
              <a:rPr lang="en-US" dirty="0"/>
              <a:t> </a:t>
            </a:r>
            <a:r>
              <a:rPr lang="en-US" dirty="0" err="1"/>
              <a:t>em</a:t>
            </a:r>
            <a:r>
              <a:rPr lang="en-US" dirty="0"/>
              <a:t> </a:t>
            </a:r>
            <a:r>
              <a:rPr lang="en-US" dirty="0" err="1"/>
              <a:t>plataformas</a:t>
            </a:r>
            <a:r>
              <a:rPr lang="en-US" dirty="0"/>
              <a:t> </a:t>
            </a:r>
            <a:r>
              <a:rPr lang="en-US" dirty="0" err="1"/>
              <a:t>centralizadas</a:t>
            </a:r>
            <a:r>
              <a:rPr lang="en-US" dirty="0"/>
              <a:t> e </a:t>
            </a:r>
            <a:r>
              <a:rPr lang="en-US" dirty="0" err="1"/>
              <a:t>descentralizadas</a:t>
            </a:r>
            <a:r>
              <a:rPr lang="en-US" dirty="0"/>
              <a:t>, no </a:t>
            </a:r>
            <a:r>
              <a:rPr lang="en-US" dirty="0" err="1"/>
              <a:t>entanto</a:t>
            </a:r>
            <a:r>
              <a:rPr lang="en-US" dirty="0"/>
              <a:t>, </a:t>
            </a:r>
            <a:r>
              <a:rPr lang="en-US" dirty="0" err="1"/>
              <a:t>os</a:t>
            </a:r>
            <a:r>
              <a:rPr lang="en-US" dirty="0"/>
              <a:t> </a:t>
            </a:r>
            <a:r>
              <a:rPr lang="en-US" dirty="0" err="1"/>
              <a:t>princípios</a:t>
            </a:r>
            <a:r>
              <a:rPr lang="en-US" dirty="0"/>
              <a:t> </a:t>
            </a:r>
            <a:r>
              <a:rPr lang="en-US" dirty="0" err="1"/>
              <a:t>básicos</a:t>
            </a:r>
            <a:r>
              <a:rPr lang="en-US" dirty="0"/>
              <a:t> </a:t>
            </a:r>
            <a:r>
              <a:rPr lang="en-US" dirty="0" err="1"/>
              <a:t>permanecem</a:t>
            </a:r>
            <a:r>
              <a:rPr lang="en-US" dirty="0"/>
              <a:t> </a:t>
            </a:r>
            <a:r>
              <a:rPr lang="en-US" dirty="0" err="1"/>
              <a:t>os</a:t>
            </a:r>
            <a:r>
              <a:rPr lang="en-US" dirty="0"/>
              <a:t> </a:t>
            </a:r>
            <a:r>
              <a:rPr lang="en-US" dirty="0" err="1"/>
              <a:t>mesmos</a:t>
            </a:r>
            <a:r>
              <a:rPr lang="en-US" dirty="0"/>
              <a:t>. No </a:t>
            </a:r>
            <a:r>
              <a:rPr lang="en-US" dirty="0" err="1"/>
              <a:t>empréstimo</a:t>
            </a:r>
            <a:r>
              <a:rPr lang="en-US" dirty="0"/>
              <a:t> de </a:t>
            </a:r>
            <a:r>
              <a:rPr lang="en-US" dirty="0" err="1"/>
              <a:t>criptomoedas</a:t>
            </a:r>
            <a:r>
              <a:rPr lang="en-US" dirty="0"/>
              <a:t>, </a:t>
            </a:r>
            <a:r>
              <a:rPr lang="en-US" dirty="0" err="1"/>
              <a:t>os</a:t>
            </a:r>
            <a:r>
              <a:rPr lang="en-US" dirty="0"/>
              <a:t> </a:t>
            </a:r>
            <a:r>
              <a:rPr lang="en-US" dirty="0" err="1"/>
              <a:t>mutuários</a:t>
            </a:r>
            <a:r>
              <a:rPr lang="en-US" dirty="0"/>
              <a:t> </a:t>
            </a:r>
            <a:r>
              <a:rPr lang="en-US" dirty="0" err="1"/>
              <a:t>também</a:t>
            </a:r>
            <a:r>
              <a:rPr lang="en-US" dirty="0"/>
              <a:t> </a:t>
            </a:r>
            <a:r>
              <a:rPr lang="en-US" dirty="0" err="1"/>
              <a:t>têm</a:t>
            </a:r>
            <a:r>
              <a:rPr lang="en-US" dirty="0"/>
              <a:t> a chance de </a:t>
            </a:r>
            <a:r>
              <a:rPr lang="en-US" dirty="0" err="1"/>
              <a:t>apostar</a:t>
            </a:r>
            <a:r>
              <a:rPr lang="en-US" dirty="0"/>
              <a:t> </a:t>
            </a:r>
            <a:r>
              <a:rPr lang="en-US" dirty="0" err="1"/>
              <a:t>sua</a:t>
            </a:r>
            <a:r>
              <a:rPr lang="en-US" dirty="0"/>
              <a:t> </a:t>
            </a:r>
            <a:r>
              <a:rPr lang="en-US" dirty="0" err="1"/>
              <a:t>criptomoeda</a:t>
            </a:r>
            <a:r>
              <a:rPr lang="en-US" dirty="0"/>
              <a:t> </a:t>
            </a:r>
            <a:r>
              <a:rPr lang="en-US" dirty="0" err="1"/>
              <a:t>como</a:t>
            </a:r>
            <a:r>
              <a:rPr lang="en-US" dirty="0"/>
              <a:t> </a:t>
            </a:r>
            <a:r>
              <a:rPr lang="en-US" dirty="0" err="1"/>
              <a:t>garantia</a:t>
            </a:r>
            <a:r>
              <a:rPr lang="en-US" dirty="0"/>
              <a:t> de </a:t>
            </a:r>
            <a:r>
              <a:rPr lang="en-US" dirty="0" err="1"/>
              <a:t>pagamento</a:t>
            </a:r>
            <a:r>
              <a:rPr lang="en-US" dirty="0"/>
              <a:t> do </a:t>
            </a:r>
            <a:r>
              <a:rPr lang="en-US" dirty="0" err="1"/>
              <a:t>empréstimo</a:t>
            </a:r>
            <a:r>
              <a:rPr lang="en-US" dirty="0"/>
              <a:t> </a:t>
            </a:r>
            <a:r>
              <a:rPr lang="en-US" dirty="0" err="1"/>
              <a:t>ou</a:t>
            </a:r>
            <a:r>
              <a:rPr lang="en-US" dirty="0"/>
              <a:t> </a:t>
            </a:r>
            <a:r>
              <a:rPr lang="en-US" dirty="0" err="1"/>
              <a:t>como</a:t>
            </a:r>
            <a:r>
              <a:rPr lang="en-US" dirty="0"/>
              <a:t> </a:t>
            </a:r>
            <a:r>
              <a:rPr lang="en-US" dirty="0" err="1"/>
              <a:t>garantia</a:t>
            </a:r>
            <a:r>
              <a:rPr lang="en-US" dirty="0"/>
              <a:t>. </a:t>
            </a:r>
            <a:r>
              <a:rPr lang="en-US" dirty="0" err="1"/>
              <a:t>Assim</a:t>
            </a:r>
            <a:r>
              <a:rPr lang="en-US" dirty="0"/>
              <a:t>, </a:t>
            </a:r>
            <a:r>
              <a:rPr lang="en-US" dirty="0" err="1"/>
              <a:t>os</a:t>
            </a:r>
            <a:r>
              <a:rPr lang="en-US" dirty="0"/>
              <a:t> </a:t>
            </a:r>
            <a:r>
              <a:rPr lang="en-US" dirty="0" err="1"/>
              <a:t>investidores</a:t>
            </a:r>
            <a:r>
              <a:rPr lang="en-US" dirty="0"/>
              <a:t> </a:t>
            </a:r>
            <a:r>
              <a:rPr lang="en-US" dirty="0" err="1"/>
              <a:t>poderiam</a:t>
            </a:r>
            <a:r>
              <a:rPr lang="en-US" dirty="0"/>
              <a:t> vender </a:t>
            </a:r>
            <a:r>
              <a:rPr lang="en-US" dirty="0" err="1"/>
              <a:t>os</a:t>
            </a:r>
            <a:r>
              <a:rPr lang="en-US" dirty="0"/>
              <a:t> </a:t>
            </a:r>
            <a:r>
              <a:rPr lang="en-US" dirty="0" err="1"/>
              <a:t>criptoativos</a:t>
            </a:r>
            <a:r>
              <a:rPr lang="en-US" dirty="0"/>
              <a:t> </a:t>
            </a:r>
            <a:r>
              <a:rPr lang="en-US" dirty="0" err="1"/>
              <a:t>caso</a:t>
            </a:r>
            <a:r>
              <a:rPr lang="en-US" dirty="0"/>
              <a:t> o </a:t>
            </a:r>
            <a:r>
              <a:rPr lang="en-US" dirty="0" err="1"/>
              <a:t>mutuário</a:t>
            </a:r>
            <a:r>
              <a:rPr lang="en-US" dirty="0"/>
              <a:t> </a:t>
            </a:r>
            <a:r>
              <a:rPr lang="en-US" dirty="0" err="1"/>
              <a:t>não</a:t>
            </a:r>
            <a:r>
              <a:rPr lang="en-US" dirty="0"/>
              <a:t> </a:t>
            </a:r>
            <a:r>
              <a:rPr lang="en-US" dirty="0" err="1"/>
              <a:t>pagasse</a:t>
            </a:r>
            <a:r>
              <a:rPr lang="en-US" dirty="0"/>
              <a:t> </a:t>
            </a:r>
            <a:r>
              <a:rPr lang="en-US" dirty="0" err="1"/>
              <a:t>mais</a:t>
            </a:r>
            <a:r>
              <a:rPr lang="en-US" dirty="0"/>
              <a:t> o </a:t>
            </a:r>
            <a:r>
              <a:rPr lang="en-US" dirty="0" err="1"/>
              <a:t>empréstimo</a:t>
            </a:r>
            <a:r>
              <a:rPr lang="en-US" dirty="0"/>
              <a:t>. </a:t>
            </a:r>
            <a:r>
              <a:rPr lang="en-US" dirty="0" err="1"/>
              <a:t>Desta</a:t>
            </a:r>
            <a:r>
              <a:rPr lang="en-US" dirty="0"/>
              <a:t> forma, </a:t>
            </a:r>
            <a:r>
              <a:rPr lang="en-US" dirty="0" err="1"/>
              <a:t>eles</a:t>
            </a:r>
            <a:r>
              <a:rPr lang="en-US" dirty="0"/>
              <a:t> </a:t>
            </a:r>
            <a:r>
              <a:rPr lang="en-US" dirty="0" err="1"/>
              <a:t>podem</a:t>
            </a:r>
            <a:r>
              <a:rPr lang="en-US" dirty="0"/>
              <a:t> </a:t>
            </a:r>
            <a:r>
              <a:rPr lang="en-US" dirty="0" err="1"/>
              <a:t>recuperar</a:t>
            </a:r>
            <a:r>
              <a:rPr lang="en-US" dirty="0"/>
              <a:t> as </a:t>
            </a:r>
            <a:r>
              <a:rPr lang="en-US" dirty="0" err="1"/>
              <a:t>suas</a:t>
            </a:r>
            <a:r>
              <a:rPr lang="en-US" dirty="0"/>
              <a:t> </a:t>
            </a:r>
            <a:r>
              <a:rPr lang="en-US" dirty="0" err="1"/>
              <a:t>perdas</a:t>
            </a:r>
            <a:r>
              <a:rPr lang="en-US" dirty="0"/>
              <a:t>. As </a:t>
            </a:r>
            <a:r>
              <a:rPr lang="en-US" dirty="0" err="1"/>
              <a:t>plataformas</a:t>
            </a:r>
            <a:r>
              <a:rPr lang="en-US" dirty="0"/>
              <a:t> de </a:t>
            </a:r>
            <a:r>
              <a:rPr lang="en-US" dirty="0" err="1"/>
              <a:t>empréstimo</a:t>
            </a:r>
            <a:r>
              <a:rPr lang="en-US" dirty="0"/>
              <a:t> e </a:t>
            </a:r>
            <a:r>
              <a:rPr lang="en-US" dirty="0" err="1"/>
              <a:t>empréstimo</a:t>
            </a:r>
            <a:r>
              <a:rPr lang="en-US" dirty="0"/>
              <a:t> </a:t>
            </a:r>
            <a:r>
              <a:rPr lang="en-US" dirty="0" err="1"/>
              <a:t>geralmente</a:t>
            </a:r>
            <a:r>
              <a:rPr lang="en-US" dirty="0"/>
              <a:t> </a:t>
            </a:r>
            <a:r>
              <a:rPr lang="en-US" dirty="0" err="1"/>
              <a:t>não</a:t>
            </a:r>
            <a:r>
              <a:rPr lang="en-US" dirty="0"/>
              <a:t> </a:t>
            </a:r>
            <a:r>
              <a:rPr lang="en-US" dirty="0" err="1"/>
              <a:t>têm</a:t>
            </a:r>
            <a:r>
              <a:rPr lang="en-US" dirty="0"/>
              <a:t> chance de </a:t>
            </a:r>
            <a:r>
              <a:rPr lang="en-US" dirty="0" err="1"/>
              <a:t>recuperar</a:t>
            </a:r>
            <a:r>
              <a:rPr lang="en-US" dirty="0"/>
              <a:t> as </a:t>
            </a:r>
            <a:r>
              <a:rPr lang="en-US" dirty="0" err="1"/>
              <a:t>suas</a:t>
            </a:r>
            <a:r>
              <a:rPr lang="en-US" dirty="0"/>
              <a:t> </a:t>
            </a:r>
            <a:r>
              <a:rPr lang="en-US" dirty="0" err="1"/>
              <a:t>perdas</a:t>
            </a:r>
            <a:r>
              <a:rPr lang="en-US" dirty="0"/>
              <a:t>, </a:t>
            </a:r>
            <a:r>
              <a:rPr lang="en-US" dirty="0" err="1"/>
              <a:t>pois</a:t>
            </a:r>
            <a:r>
              <a:rPr lang="en-US" dirty="0"/>
              <a:t> </a:t>
            </a:r>
            <a:r>
              <a:rPr lang="en-US" dirty="0" err="1"/>
              <a:t>pedem</a:t>
            </a:r>
            <a:r>
              <a:rPr lang="en-US" dirty="0"/>
              <a:t> </a:t>
            </a:r>
            <a:r>
              <a:rPr lang="en-US" dirty="0" err="1"/>
              <a:t>aos</a:t>
            </a:r>
            <a:r>
              <a:rPr lang="en-US" dirty="0"/>
              <a:t> </a:t>
            </a:r>
            <a:r>
              <a:rPr lang="en-US" dirty="0" err="1"/>
              <a:t>mutuários</a:t>
            </a:r>
            <a:r>
              <a:rPr lang="en-US" dirty="0"/>
              <a:t> </a:t>
            </a:r>
            <a:r>
              <a:rPr lang="en-US" dirty="0" err="1"/>
              <a:t>que</a:t>
            </a:r>
            <a:r>
              <a:rPr lang="en-US" dirty="0"/>
              <a:t> </a:t>
            </a:r>
            <a:r>
              <a:rPr lang="en-US" dirty="0" err="1"/>
              <a:t>apostem</a:t>
            </a:r>
            <a:r>
              <a:rPr lang="en-US" dirty="0"/>
              <a:t> entre 25-50% do </a:t>
            </a:r>
            <a:r>
              <a:rPr lang="en-US" dirty="0" err="1"/>
              <a:t>empréstimo</a:t>
            </a:r>
            <a:r>
              <a:rPr lang="en-US" dirty="0"/>
              <a:t> </a:t>
            </a:r>
            <a:r>
              <a:rPr lang="en-US" dirty="0" err="1"/>
              <a:t>em</a:t>
            </a:r>
            <a:r>
              <a:rPr lang="en-US" dirty="0"/>
              <a:t> </a:t>
            </a:r>
            <a:r>
              <a:rPr lang="en-US" dirty="0" err="1"/>
              <a:t>cripto</a:t>
            </a:r>
            <a:r>
              <a:rPr lang="en-US" dirty="0"/>
              <a:t>. </a:t>
            </a:r>
            <a:r>
              <a:rPr lang="en-US" dirty="0" err="1"/>
              <a:t>Ter</a:t>
            </a:r>
            <a:r>
              <a:rPr lang="en-US" dirty="0"/>
              <a:t> </a:t>
            </a:r>
            <a:r>
              <a:rPr lang="en-US" dirty="0" err="1"/>
              <a:t>uma</a:t>
            </a:r>
            <a:r>
              <a:rPr lang="en-US" dirty="0"/>
              <a:t> </a:t>
            </a:r>
            <a:r>
              <a:rPr lang="en-US" dirty="0" err="1"/>
              <a:t>certa</a:t>
            </a:r>
            <a:r>
              <a:rPr lang="en-US" dirty="0"/>
              <a:t> </a:t>
            </a:r>
            <a:r>
              <a:rPr lang="en-US" dirty="0" err="1"/>
              <a:t>porcentagem</a:t>
            </a:r>
            <a:r>
              <a:rPr lang="en-US" dirty="0"/>
              <a:t> </a:t>
            </a:r>
            <a:r>
              <a:rPr lang="en-US" dirty="0" err="1"/>
              <a:t>apostada</a:t>
            </a:r>
            <a:r>
              <a:rPr lang="en-US" dirty="0"/>
              <a:t> </a:t>
            </a:r>
            <a:r>
              <a:rPr lang="en-US" dirty="0" err="1"/>
              <a:t>faz</a:t>
            </a:r>
            <a:r>
              <a:rPr lang="en-US" dirty="0"/>
              <a:t> </a:t>
            </a:r>
            <a:r>
              <a:rPr lang="en-US" dirty="0" err="1"/>
              <a:t>sentido</a:t>
            </a:r>
            <a:r>
              <a:rPr lang="en-US" dirty="0"/>
              <a:t> se </a:t>
            </a:r>
            <a:r>
              <a:rPr lang="en-US" dirty="0" err="1"/>
              <a:t>os</a:t>
            </a:r>
            <a:r>
              <a:rPr lang="en-US" dirty="0"/>
              <a:t> </a:t>
            </a:r>
            <a:r>
              <a:rPr lang="en-US" dirty="0" err="1"/>
              <a:t>mutuários</a:t>
            </a:r>
            <a:r>
              <a:rPr lang="en-US" dirty="0"/>
              <a:t> </a:t>
            </a:r>
            <a:r>
              <a:rPr lang="en-US" dirty="0" err="1"/>
              <a:t>não</a:t>
            </a:r>
            <a:r>
              <a:rPr lang="en-US" dirty="0"/>
              <a:t> </a:t>
            </a:r>
            <a:r>
              <a:rPr lang="en-US" dirty="0" err="1"/>
              <a:t>pagarem</a:t>
            </a:r>
            <a:r>
              <a:rPr lang="en-US" dirty="0"/>
              <a:t> </a:t>
            </a:r>
            <a:r>
              <a:rPr lang="en-US" dirty="0" err="1"/>
              <a:t>mais</a:t>
            </a:r>
            <a:r>
              <a:rPr lang="en-US" dirty="0"/>
              <a:t> </a:t>
            </a:r>
            <a:r>
              <a:rPr lang="en-US" dirty="0" err="1"/>
              <a:t>os</a:t>
            </a:r>
            <a:r>
              <a:rPr lang="en-US" dirty="0"/>
              <a:t> </a:t>
            </a:r>
            <a:r>
              <a:rPr lang="en-US" dirty="0" err="1"/>
              <a:t>seus</a:t>
            </a:r>
            <a:r>
              <a:rPr lang="en-US" dirty="0"/>
              <a:t> </a:t>
            </a:r>
            <a:r>
              <a:rPr lang="en-US" dirty="0" err="1"/>
              <a:t>empréstimos</a:t>
            </a:r>
            <a:r>
              <a:rPr lang="en-US" dirty="0"/>
              <a:t>. </a:t>
            </a:r>
            <a:r>
              <a:rPr lang="en-US" dirty="0" err="1"/>
              <a:t>Dessa</a:t>
            </a:r>
            <a:r>
              <a:rPr lang="en-US" dirty="0"/>
              <a:t> forma, o valor </a:t>
            </a:r>
            <a:r>
              <a:rPr lang="en-US" dirty="0" err="1"/>
              <a:t>apostado</a:t>
            </a:r>
            <a:r>
              <a:rPr lang="en-US" dirty="0"/>
              <a:t> </a:t>
            </a:r>
            <a:r>
              <a:rPr lang="en-US" dirty="0" err="1"/>
              <a:t>pode</a:t>
            </a:r>
            <a:r>
              <a:rPr lang="en-US" dirty="0"/>
              <a:t> </a:t>
            </a:r>
            <a:r>
              <a:rPr lang="en-US" dirty="0" err="1"/>
              <a:t>ser</a:t>
            </a:r>
            <a:r>
              <a:rPr lang="en-US" dirty="0"/>
              <a:t> </a:t>
            </a:r>
            <a:r>
              <a:rPr lang="en-US" dirty="0" err="1"/>
              <a:t>resgatado</a:t>
            </a:r>
            <a:r>
              <a:rPr lang="en-US" dirty="0"/>
              <a:t> </a:t>
            </a:r>
            <a:r>
              <a:rPr lang="en-US" dirty="0" err="1"/>
              <a:t>pela</a:t>
            </a:r>
            <a:r>
              <a:rPr lang="en-US" dirty="0"/>
              <a:t> </a:t>
            </a:r>
            <a:r>
              <a:rPr lang="en-US" dirty="0" err="1"/>
              <a:t>bolsa</a:t>
            </a:r>
            <a:r>
              <a:rPr lang="en-US" dirty="0"/>
              <a:t> </a:t>
            </a:r>
            <a:r>
              <a:rPr lang="en-US" dirty="0" err="1"/>
              <a:t>em</a:t>
            </a:r>
            <a:r>
              <a:rPr lang="en-US" dirty="0"/>
              <a:t> </a:t>
            </a:r>
            <a:r>
              <a:rPr lang="en-US" dirty="0" err="1"/>
              <a:t>caso</a:t>
            </a:r>
            <a:r>
              <a:rPr lang="en-US" dirty="0"/>
              <a:t> de </a:t>
            </a:r>
            <a:r>
              <a:rPr lang="en-US" dirty="0" err="1"/>
              <a:t>emissário</a:t>
            </a:r>
            <a:r>
              <a:rPr lang="en-US" dirty="0"/>
              <a:t>.</a:t>
            </a:r>
          </a:p>
          <a:p>
            <a:endParaRPr lang="en-US" dirty="0"/>
          </a:p>
          <a:p>
            <a:r>
              <a:rPr lang="en-US" b="1" dirty="0">
                <a:solidFill>
                  <a:srgbClr val="F79037"/>
                </a:solidFill>
              </a:rPr>
              <a:t>Staking </a:t>
            </a:r>
          </a:p>
          <a:p>
            <a:r>
              <a:rPr lang="en-US" dirty="0"/>
              <a:t>Se </a:t>
            </a:r>
            <a:r>
              <a:rPr lang="en-US" dirty="0" err="1"/>
              <a:t>uma</a:t>
            </a:r>
            <a:r>
              <a:rPr lang="en-US" dirty="0"/>
              <a:t> </a:t>
            </a:r>
            <a:r>
              <a:rPr lang="en-US" dirty="0" err="1"/>
              <a:t>criptomoeda</a:t>
            </a:r>
            <a:r>
              <a:rPr lang="en-US" dirty="0"/>
              <a:t> </a:t>
            </a:r>
            <a:r>
              <a:rPr lang="en-US" dirty="0" err="1"/>
              <a:t>que</a:t>
            </a:r>
            <a:r>
              <a:rPr lang="en-US" dirty="0"/>
              <a:t> </a:t>
            </a:r>
            <a:r>
              <a:rPr lang="en-US" dirty="0" err="1"/>
              <a:t>possui</a:t>
            </a:r>
            <a:r>
              <a:rPr lang="en-US" dirty="0"/>
              <a:t> </a:t>
            </a:r>
            <a:r>
              <a:rPr lang="en-US" dirty="0" err="1"/>
              <a:t>permitir</a:t>
            </a:r>
            <a:r>
              <a:rPr lang="en-US" dirty="0"/>
              <a:t> staking (</a:t>
            </a:r>
            <a:r>
              <a:rPr lang="en-US" dirty="0" err="1"/>
              <a:t>por</a:t>
            </a:r>
            <a:r>
              <a:rPr lang="en-US" dirty="0"/>
              <a:t> </a:t>
            </a:r>
            <a:r>
              <a:rPr lang="en-US" dirty="0" err="1"/>
              <a:t>exemplo</a:t>
            </a:r>
            <a:r>
              <a:rPr lang="en-US" dirty="0"/>
              <a:t>, </a:t>
            </a:r>
            <a:r>
              <a:rPr lang="en-US" dirty="0" err="1"/>
              <a:t>Ethereum</a:t>
            </a:r>
            <a:r>
              <a:rPr lang="en-US" dirty="0"/>
              <a:t>, </a:t>
            </a:r>
            <a:r>
              <a:rPr lang="en-US" dirty="0" err="1"/>
              <a:t>Tezos</a:t>
            </a:r>
            <a:r>
              <a:rPr lang="en-US" dirty="0"/>
              <a:t>, Cosmos, Solana e </a:t>
            </a:r>
            <a:r>
              <a:rPr lang="en-US" dirty="0" err="1"/>
              <a:t>Cardano</a:t>
            </a:r>
            <a:r>
              <a:rPr lang="en-US" dirty="0"/>
              <a:t>), </a:t>
            </a:r>
            <a:r>
              <a:rPr lang="en-US" dirty="0" err="1"/>
              <a:t>você</a:t>
            </a:r>
            <a:r>
              <a:rPr lang="en-US" dirty="0"/>
              <a:t> </a:t>
            </a:r>
            <a:r>
              <a:rPr lang="en-US" dirty="0" err="1"/>
              <a:t>pode</a:t>
            </a:r>
            <a:r>
              <a:rPr lang="en-US" dirty="0"/>
              <a:t> </a:t>
            </a:r>
            <a:r>
              <a:rPr lang="en-US" dirty="0" err="1"/>
              <a:t>apostar</a:t>
            </a:r>
            <a:r>
              <a:rPr lang="en-US" dirty="0"/>
              <a:t> </a:t>
            </a:r>
            <a:r>
              <a:rPr lang="en-US" dirty="0" err="1"/>
              <a:t>algumas</a:t>
            </a:r>
            <a:r>
              <a:rPr lang="en-US" dirty="0"/>
              <a:t> das </a:t>
            </a:r>
            <a:r>
              <a:rPr lang="en-US" dirty="0" err="1"/>
              <a:t>suas</a:t>
            </a:r>
            <a:r>
              <a:rPr lang="en-US" dirty="0"/>
              <a:t> </a:t>
            </a:r>
            <a:r>
              <a:rPr lang="en-US" dirty="0" err="1"/>
              <a:t>participações</a:t>
            </a:r>
            <a:r>
              <a:rPr lang="en-US" dirty="0"/>
              <a:t> e </a:t>
            </a:r>
            <a:r>
              <a:rPr lang="en-US" dirty="0" err="1"/>
              <a:t>ganhar</a:t>
            </a:r>
            <a:r>
              <a:rPr lang="en-US" dirty="0"/>
              <a:t> </a:t>
            </a:r>
            <a:r>
              <a:rPr lang="en-US" dirty="0" err="1"/>
              <a:t>uma</a:t>
            </a:r>
            <a:r>
              <a:rPr lang="en-US" dirty="0"/>
              <a:t> </a:t>
            </a:r>
            <a:r>
              <a:rPr lang="en-US" dirty="0" err="1"/>
              <a:t>recompensa</a:t>
            </a:r>
            <a:r>
              <a:rPr lang="en-US" dirty="0"/>
              <a:t> </a:t>
            </a:r>
            <a:r>
              <a:rPr lang="en-US" dirty="0" err="1"/>
              <a:t>percentual</a:t>
            </a:r>
            <a:r>
              <a:rPr lang="en-US" dirty="0"/>
              <a:t> </a:t>
            </a:r>
            <a:r>
              <a:rPr lang="en-US" dirty="0" err="1"/>
              <a:t>ao</a:t>
            </a:r>
            <a:r>
              <a:rPr lang="en-US" dirty="0"/>
              <a:t> </a:t>
            </a:r>
            <a:r>
              <a:rPr lang="en-US" dirty="0" err="1"/>
              <a:t>longo</a:t>
            </a:r>
            <a:r>
              <a:rPr lang="en-US" dirty="0"/>
              <a:t> do tempo. A </a:t>
            </a:r>
            <a:r>
              <a:rPr lang="en-US" dirty="0" err="1"/>
              <a:t>razão</a:t>
            </a:r>
            <a:r>
              <a:rPr lang="en-US" dirty="0"/>
              <a:t> </a:t>
            </a:r>
            <a:r>
              <a:rPr lang="en-US" dirty="0" err="1"/>
              <a:t>pela</a:t>
            </a:r>
            <a:r>
              <a:rPr lang="en-US" dirty="0"/>
              <a:t> </a:t>
            </a:r>
            <a:r>
              <a:rPr lang="en-US" dirty="0" err="1"/>
              <a:t>qual</a:t>
            </a:r>
            <a:r>
              <a:rPr lang="en-US" dirty="0"/>
              <a:t> as </a:t>
            </a:r>
            <a:r>
              <a:rPr lang="en-US" dirty="0" err="1"/>
              <a:t>criptomoedas</a:t>
            </a:r>
            <a:r>
              <a:rPr lang="en-US" dirty="0"/>
              <a:t> </a:t>
            </a:r>
            <a:r>
              <a:rPr lang="en-US" dirty="0" err="1"/>
              <a:t>ganham</a:t>
            </a:r>
            <a:r>
              <a:rPr lang="en-US" dirty="0"/>
              <a:t> </a:t>
            </a:r>
            <a:r>
              <a:rPr lang="en-US" dirty="0" err="1"/>
              <a:t>recompensas</a:t>
            </a:r>
            <a:r>
              <a:rPr lang="en-US" dirty="0"/>
              <a:t> </a:t>
            </a:r>
            <a:r>
              <a:rPr lang="en-US" dirty="0" err="1"/>
              <a:t>enquanto</a:t>
            </a:r>
            <a:r>
              <a:rPr lang="en-US" dirty="0"/>
              <a:t> </a:t>
            </a:r>
            <a:r>
              <a:rPr lang="en-US" dirty="0" err="1"/>
              <a:t>apostadas</a:t>
            </a:r>
            <a:r>
              <a:rPr lang="en-US" dirty="0"/>
              <a:t> </a:t>
            </a:r>
            <a:r>
              <a:rPr lang="en-US" dirty="0" err="1"/>
              <a:t>é</a:t>
            </a:r>
            <a:r>
              <a:rPr lang="en-US" dirty="0"/>
              <a:t> </a:t>
            </a:r>
            <a:r>
              <a:rPr lang="en-US" dirty="0" err="1"/>
              <a:t>que</a:t>
            </a:r>
            <a:r>
              <a:rPr lang="en-US" dirty="0"/>
              <a:t> o </a:t>
            </a:r>
            <a:r>
              <a:rPr lang="en-US" dirty="0" err="1"/>
              <a:t>blockchain</a:t>
            </a:r>
            <a:r>
              <a:rPr lang="en-US" dirty="0"/>
              <a:t> as </a:t>
            </a:r>
            <a:r>
              <a:rPr lang="en-US" dirty="0" err="1"/>
              <a:t>coloca</a:t>
            </a:r>
            <a:r>
              <a:rPr lang="en-US" dirty="0"/>
              <a:t> </a:t>
            </a:r>
            <a:r>
              <a:rPr lang="en-US" dirty="0" err="1"/>
              <a:t>para</a:t>
            </a:r>
            <a:r>
              <a:rPr lang="en-US" dirty="0"/>
              <a:t> </a:t>
            </a:r>
            <a:r>
              <a:rPr lang="en-US" dirty="0" err="1"/>
              <a:t>funcionar</a:t>
            </a:r>
            <a:r>
              <a:rPr lang="en-US" dirty="0"/>
              <a:t>. </a:t>
            </a:r>
            <a:r>
              <a:rPr lang="en-US" dirty="0" err="1"/>
              <a:t>Criptomoedas</a:t>
            </a:r>
            <a:r>
              <a:rPr lang="en-US" dirty="0"/>
              <a:t> </a:t>
            </a:r>
            <a:r>
              <a:rPr lang="en-US" dirty="0" err="1"/>
              <a:t>que</a:t>
            </a:r>
            <a:r>
              <a:rPr lang="en-US" dirty="0"/>
              <a:t> </a:t>
            </a:r>
            <a:r>
              <a:rPr lang="en-US" dirty="0" err="1"/>
              <a:t>permitem</a:t>
            </a:r>
            <a:r>
              <a:rPr lang="en-US" dirty="0"/>
              <a:t> staking </a:t>
            </a:r>
            <a:r>
              <a:rPr lang="en-US" dirty="0" err="1"/>
              <a:t>usam</a:t>
            </a:r>
            <a:r>
              <a:rPr lang="en-US" dirty="0"/>
              <a:t> o </a:t>
            </a:r>
            <a:r>
              <a:rPr lang="en-US" dirty="0" err="1"/>
              <a:t>mecanismo</a:t>
            </a:r>
            <a:r>
              <a:rPr lang="en-US" dirty="0"/>
              <a:t> de </a:t>
            </a:r>
            <a:r>
              <a:rPr lang="en-US" dirty="0" err="1"/>
              <a:t>consenso</a:t>
            </a:r>
            <a:r>
              <a:rPr lang="en-US" dirty="0"/>
              <a:t> </a:t>
            </a:r>
            <a:r>
              <a:rPr lang="en-US" dirty="0" err="1"/>
              <a:t>PoS.</a:t>
            </a:r>
            <a:r>
              <a:rPr lang="en-US" dirty="0"/>
              <a:t> Se </a:t>
            </a:r>
            <a:r>
              <a:rPr lang="en-US" dirty="0" err="1"/>
              <a:t>você</a:t>
            </a:r>
            <a:r>
              <a:rPr lang="en-US" dirty="0"/>
              <a:t> </a:t>
            </a:r>
            <a:r>
              <a:rPr lang="en-US" dirty="0" err="1"/>
              <a:t>aposta</a:t>
            </a:r>
            <a:r>
              <a:rPr lang="en-US" dirty="0"/>
              <a:t> </a:t>
            </a:r>
            <a:r>
              <a:rPr lang="en-US" dirty="0" err="1"/>
              <a:t>sua</a:t>
            </a:r>
            <a:r>
              <a:rPr lang="en-US" dirty="0"/>
              <a:t> </a:t>
            </a:r>
            <a:r>
              <a:rPr lang="en-US" dirty="0" err="1"/>
              <a:t>criptomoeda</a:t>
            </a:r>
            <a:r>
              <a:rPr lang="en-US" dirty="0"/>
              <a:t>, </a:t>
            </a:r>
            <a:r>
              <a:rPr lang="en-US" dirty="0" err="1"/>
              <a:t>ela</a:t>
            </a:r>
            <a:r>
              <a:rPr lang="en-US" dirty="0"/>
              <a:t> </a:t>
            </a:r>
            <a:r>
              <a:rPr lang="en-US" dirty="0" err="1"/>
              <a:t>torna</a:t>
            </a:r>
            <a:r>
              <a:rPr lang="en-US" dirty="0"/>
              <a:t>-se parte da parte (</a:t>
            </a:r>
            <a:r>
              <a:rPr lang="en-US" dirty="0" err="1"/>
              <a:t>ou</a:t>
            </a:r>
            <a:r>
              <a:rPr lang="en-US" dirty="0"/>
              <a:t> </a:t>
            </a:r>
            <a:r>
              <a:rPr lang="en-US" dirty="0" err="1"/>
              <a:t>aposta</a:t>
            </a:r>
            <a:r>
              <a:rPr lang="en-US" dirty="0"/>
              <a:t>) de </a:t>
            </a:r>
            <a:r>
              <a:rPr lang="en-US" dirty="0" err="1"/>
              <a:t>outra</a:t>
            </a:r>
            <a:r>
              <a:rPr lang="en-US" dirty="0"/>
              <a:t> </a:t>
            </a:r>
            <a:r>
              <a:rPr lang="en-US" dirty="0" err="1"/>
              <a:t>pessoa</a:t>
            </a:r>
            <a:r>
              <a:rPr lang="en-US" dirty="0"/>
              <a:t> </a:t>
            </a:r>
            <a:r>
              <a:rPr lang="en-US" dirty="0" err="1"/>
              <a:t>na</a:t>
            </a:r>
            <a:r>
              <a:rPr lang="en-US" dirty="0"/>
              <a:t> </a:t>
            </a:r>
            <a:r>
              <a:rPr lang="en-US" dirty="0" err="1"/>
              <a:t>rede</a:t>
            </a:r>
            <a:r>
              <a:rPr lang="en-US" dirty="0"/>
              <a:t> </a:t>
            </a:r>
            <a:r>
              <a:rPr lang="en-US" dirty="0" err="1"/>
              <a:t>para</a:t>
            </a:r>
            <a:r>
              <a:rPr lang="en-US" dirty="0"/>
              <a:t> </a:t>
            </a:r>
            <a:r>
              <a:rPr lang="en-US" dirty="0" err="1"/>
              <a:t>aumentar</a:t>
            </a:r>
            <a:r>
              <a:rPr lang="en-US" dirty="0"/>
              <a:t> a </a:t>
            </a:r>
            <a:r>
              <a:rPr lang="en-US" dirty="0" err="1"/>
              <a:t>probabilidade</a:t>
            </a:r>
            <a:r>
              <a:rPr lang="en-US" dirty="0"/>
              <a:t> de </a:t>
            </a:r>
            <a:r>
              <a:rPr lang="en-US" dirty="0" err="1"/>
              <a:t>validar</a:t>
            </a:r>
            <a:r>
              <a:rPr lang="en-US" dirty="0"/>
              <a:t> o </a:t>
            </a:r>
            <a:r>
              <a:rPr lang="en-US" dirty="0" err="1"/>
              <a:t>próximo</a:t>
            </a:r>
            <a:r>
              <a:rPr lang="en-US" dirty="0"/>
              <a:t> </a:t>
            </a:r>
            <a:r>
              <a:rPr lang="en-US" dirty="0" err="1"/>
              <a:t>bloco</a:t>
            </a:r>
            <a:r>
              <a:rPr lang="en-US" dirty="0"/>
              <a:t>. </a:t>
            </a:r>
            <a:r>
              <a:rPr lang="en-US" dirty="0" err="1"/>
              <a:t>Embora</a:t>
            </a:r>
            <a:r>
              <a:rPr lang="en-US" dirty="0"/>
              <a:t> </a:t>
            </a:r>
            <a:r>
              <a:rPr lang="en-US" dirty="0" err="1"/>
              <a:t>possa</a:t>
            </a:r>
            <a:r>
              <a:rPr lang="en-US" dirty="0"/>
              <a:t> </a:t>
            </a:r>
            <a:r>
              <a:rPr lang="en-US" dirty="0" err="1"/>
              <a:t>emprestar</a:t>
            </a:r>
            <a:r>
              <a:rPr lang="en-US" dirty="0"/>
              <a:t> </a:t>
            </a:r>
            <a:r>
              <a:rPr lang="en-US" dirty="0" err="1"/>
              <a:t>todas</a:t>
            </a:r>
            <a:r>
              <a:rPr lang="en-US" dirty="0"/>
              <a:t> as </a:t>
            </a:r>
            <a:r>
              <a:rPr lang="en-US" dirty="0" err="1"/>
              <a:t>criptomoedas</a:t>
            </a:r>
            <a:r>
              <a:rPr lang="en-US" dirty="0"/>
              <a:t>, o staking </a:t>
            </a:r>
            <a:r>
              <a:rPr lang="en-US" dirty="0" err="1"/>
              <a:t>é</a:t>
            </a:r>
            <a:r>
              <a:rPr lang="en-US" dirty="0"/>
              <a:t> um </a:t>
            </a:r>
            <a:r>
              <a:rPr lang="en-US" dirty="0" err="1"/>
              <a:t>conceito</a:t>
            </a:r>
            <a:r>
              <a:rPr lang="en-US" dirty="0"/>
              <a:t> </a:t>
            </a:r>
            <a:r>
              <a:rPr lang="en-US" dirty="0" err="1"/>
              <a:t>exclusivo</a:t>
            </a:r>
            <a:r>
              <a:rPr lang="en-US" dirty="0"/>
              <a:t> </a:t>
            </a:r>
            <a:r>
              <a:rPr lang="en-US" dirty="0" err="1"/>
              <a:t>para</a:t>
            </a:r>
            <a:r>
              <a:rPr lang="en-US" dirty="0"/>
              <a:t> </a:t>
            </a:r>
            <a:r>
              <a:rPr lang="en-US" dirty="0" err="1"/>
              <a:t>criptomoedas</a:t>
            </a:r>
            <a:r>
              <a:rPr lang="en-US" dirty="0"/>
              <a:t> </a:t>
            </a:r>
            <a:r>
              <a:rPr lang="en-US" dirty="0" err="1"/>
              <a:t>baseadas</a:t>
            </a:r>
            <a:r>
              <a:rPr lang="en-US" dirty="0"/>
              <a:t> </a:t>
            </a:r>
            <a:r>
              <a:rPr lang="en-US" dirty="0" err="1"/>
              <a:t>em</a:t>
            </a:r>
            <a:r>
              <a:rPr lang="en-US" dirty="0"/>
              <a:t> </a:t>
            </a:r>
            <a:r>
              <a:rPr lang="en-US" dirty="0" err="1"/>
              <a:t>PoS.</a:t>
            </a:r>
            <a:endParaRPr lang="en-US" dirty="0"/>
          </a:p>
        </p:txBody>
      </p:sp>
      <p:sp>
        <p:nvSpPr>
          <p:cNvPr id="34" name="Text Placeholder 17">
            <a:extLst>
              <a:ext uri="{FF2B5EF4-FFF2-40B4-BE49-F238E27FC236}">
                <a16:creationId xmlns:a16="http://schemas.microsoft.com/office/drawing/2014/main" id="{3D99AF6C-4378-EA35-DB42-2B30A0589B0C}"/>
              </a:ext>
            </a:extLst>
          </p:cNvPr>
          <p:cNvSpPr>
            <a:spLocks noGrp="1"/>
          </p:cNvSpPr>
          <p:nvPr/>
        </p:nvSpPr>
        <p:spPr>
          <a:xfrm>
            <a:off x="968744" y="5521781"/>
            <a:ext cx="6143488" cy="341381"/>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rPr>
              <a:t>Exemplo</a:t>
            </a:r>
            <a:r>
              <a:rPr lang="en-US" b="1" dirty="0">
                <a:solidFill>
                  <a:srgbClr val="F79037"/>
                </a:solidFill>
              </a:rPr>
              <a:t> de </a:t>
            </a:r>
            <a:r>
              <a:rPr lang="en-US" b="1" dirty="0" err="1">
                <a:solidFill>
                  <a:srgbClr val="F79037"/>
                </a:solidFill>
              </a:rPr>
              <a:t>empréstimo</a:t>
            </a:r>
            <a:endParaRPr lang="en-US" dirty="0"/>
          </a:p>
        </p:txBody>
      </p:sp>
      <p:sp>
        <p:nvSpPr>
          <p:cNvPr id="17" name="Text Placeholder 16">
            <a:extLst>
              <a:ext uri="{FF2B5EF4-FFF2-40B4-BE49-F238E27FC236}">
                <a16:creationId xmlns:a16="http://schemas.microsoft.com/office/drawing/2014/main" id="{428B317D-2D08-3045-B095-5358A7C7BCC0}"/>
              </a:ext>
            </a:extLst>
          </p:cNvPr>
          <p:cNvSpPr>
            <a:spLocks noGrp="1"/>
          </p:cNvSpPr>
          <p:nvPr>
            <p:ph type="body" sz="quarter" idx="30"/>
          </p:nvPr>
        </p:nvSpPr>
        <p:spPr>
          <a:xfrm>
            <a:off x="755650" y="660136"/>
            <a:ext cx="3971333" cy="1204857"/>
          </a:xfrm>
        </p:spPr>
        <p:txBody>
          <a:bodyPr/>
          <a:lstStyle/>
          <a:p>
            <a:r>
              <a:rPr lang="en-US" b="1" dirty="0">
                <a:solidFill>
                  <a:srgbClr val="F48043"/>
                </a:solidFill>
                <a:effectLst/>
                <a:ea typeface="Calibri" panose="020F0502020204030204" pitchFamily="34" charset="0"/>
                <a:cs typeface="Calibri" panose="020F0502020204030204" pitchFamily="34" charset="0"/>
              </a:rPr>
              <a:t>01|</a:t>
            </a:r>
            <a:r>
              <a:rPr lang="en-US" b="1" dirty="0">
                <a:solidFill>
                  <a:srgbClr val="8E2F91"/>
                </a:solidFill>
                <a:effectLst/>
                <a:ea typeface="Calibri" panose="020F0502020204030204" pitchFamily="34" charset="0"/>
                <a:cs typeface="Calibri" panose="020F0502020204030204" pitchFamily="34" charset="0"/>
              </a:rPr>
              <a:t> </a:t>
            </a:r>
            <a:r>
              <a:rPr lang="en-US" dirty="0">
                <a:solidFill>
                  <a:srgbClr val="8E2F91"/>
                </a:solidFill>
                <a:ea typeface="Times New Roman" panose="02020603050405020304" pitchFamily="18" charset="0"/>
              </a:rPr>
              <a:t>PRODUTOS E SERVIÇOS DE CRIPTO</a:t>
            </a:r>
            <a:endParaRPr lang="en-US" dirty="0">
              <a:solidFill>
                <a:srgbClr val="8E2F91"/>
              </a:solidFill>
              <a:cs typeface="Calibri" panose="020F0502020204030204" pitchFamily="34" charset="0"/>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120</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1769134"/>
            <a:ext cx="6036131" cy="34700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spcBef>
                <a:spcPts val="1800"/>
              </a:spcBef>
              <a:spcAft>
                <a:spcPts val="600"/>
              </a:spcAft>
            </a:pPr>
            <a:r>
              <a:rPr lang="en-US" sz="1100" dirty="0">
                <a:solidFill>
                  <a:srgbClr val="000000"/>
                </a:solidFill>
                <a:latin typeface="Calibri" panose="020F0502020204030204" pitchFamily="34" charset="0"/>
                <a:ea typeface="Times New Roman" panose="02020603050405020304" pitchFamily="18" charset="0"/>
              </a:rPr>
              <a:t>Na </a:t>
            </a:r>
            <a:r>
              <a:rPr lang="en-US" sz="1100" dirty="0" err="1">
                <a:solidFill>
                  <a:srgbClr val="000000"/>
                </a:solidFill>
                <a:latin typeface="Calibri" panose="020F0502020204030204" pitchFamily="34" charset="0"/>
                <a:ea typeface="Times New Roman" panose="02020603050405020304" pitchFamily="18" charset="0"/>
              </a:rPr>
              <a:t>seção</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seguir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aprenderá</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sobre</a:t>
            </a:r>
            <a:r>
              <a:rPr lang="en-US" sz="1100" dirty="0">
                <a:solidFill>
                  <a:srgbClr val="000000"/>
                </a:solidFill>
                <a:latin typeface="Calibri" panose="020F0502020204030204" pitchFamily="34" charset="0"/>
                <a:ea typeface="Times New Roman" panose="02020603050405020304" pitchFamily="18" charset="0"/>
              </a:rPr>
              <a:t> o </a:t>
            </a:r>
            <a:r>
              <a:rPr lang="en-US" sz="1100" dirty="0" err="1">
                <a:solidFill>
                  <a:srgbClr val="000000"/>
                </a:solidFill>
                <a:latin typeface="Calibri" panose="020F0502020204030204" pitchFamily="34" charset="0"/>
                <a:ea typeface="Times New Roman" panose="02020603050405020304" pitchFamily="18" charset="0"/>
              </a:rPr>
              <a:t>conceito</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emprestar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pedir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emprestado</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apostar</a:t>
            </a:r>
            <a:r>
              <a:rPr lang="en-US" sz="1100" dirty="0">
                <a:solidFill>
                  <a:srgbClr val="000000"/>
                </a:solidFill>
                <a:latin typeface="Calibri" panose="020F0502020204030204" pitchFamily="34" charset="0"/>
                <a:ea typeface="Times New Roman" panose="02020603050405020304" pitchFamily="18" charset="0"/>
              </a:rPr>
              <a:t>.</a:t>
            </a:r>
            <a:endParaRPr lang="x-none" sz="1100" dirty="0">
              <a:effectLst/>
              <a:latin typeface="Times New Roman" panose="02020603050405020304" pitchFamily="18" charset="0"/>
              <a:ea typeface="Times New Roman" panose="02020603050405020304" pitchFamily="18" charset="0"/>
            </a:endParaRPr>
          </a:p>
        </p:txBody>
      </p:sp>
      <p:sp>
        <p:nvSpPr>
          <p:cNvPr id="9" name="Text Placeholder 16">
            <a:extLst>
              <a:ext uri="{FF2B5EF4-FFF2-40B4-BE49-F238E27FC236}">
                <a16:creationId xmlns:a16="http://schemas.microsoft.com/office/drawing/2014/main" id="{3A356DCB-0FFA-1847-FB3A-D220A475A74A}"/>
              </a:ext>
            </a:extLst>
          </p:cNvPr>
          <p:cNvSpPr>
            <a:spLocks noGrp="1"/>
          </p:cNvSpPr>
          <p:nvPr/>
        </p:nvSpPr>
        <p:spPr>
          <a:xfrm>
            <a:off x="730684" y="2320347"/>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dirty="0"/>
              <a:t>1.1 </a:t>
            </a:r>
            <a:r>
              <a:rPr lang="en-US" sz="1800" b="0" dirty="0" err="1"/>
              <a:t>Empréstimos</a:t>
            </a:r>
            <a:r>
              <a:rPr lang="en-US" sz="1800" b="0" dirty="0"/>
              <a:t> e </a:t>
            </a:r>
            <a:r>
              <a:rPr lang="en-US" sz="1800" b="0" dirty="0" err="1"/>
              <a:t>Pedir</a:t>
            </a:r>
            <a:r>
              <a:rPr lang="en-US" sz="1800" b="0" dirty="0"/>
              <a:t> </a:t>
            </a:r>
            <a:r>
              <a:rPr lang="en-US" sz="1800" b="0" dirty="0" err="1"/>
              <a:t>emprestados</a:t>
            </a:r>
            <a:endParaRPr lang="en-US" sz="1800" b="0" dirty="0"/>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2950769"/>
            <a:ext cx="6562522" cy="283167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t-PT" sz="1100" dirty="0">
                <a:latin typeface="Calibri" panose="020F0502020204030204" pitchFamily="34" charset="0"/>
                <a:ea typeface="Times New Roman" panose="02020603050405020304" pitchFamily="18" charset="0"/>
                <a:cs typeface="Calibri" panose="020F0502020204030204" pitchFamily="34" charset="0"/>
              </a:rPr>
              <a:t>Empréstimos criptográficos referem-se a uma função no </a:t>
            </a:r>
            <a:r>
              <a:rPr lang="pt-PT" sz="1100" dirty="0" err="1">
                <a:latin typeface="Calibri" panose="020F0502020204030204" pitchFamily="34" charset="0"/>
                <a:ea typeface="Times New Roman" panose="02020603050405020304" pitchFamily="18" charset="0"/>
                <a:cs typeface="Calibri" panose="020F0502020204030204" pitchFamily="34" charset="0"/>
              </a:rPr>
              <a:t>DeFi</a:t>
            </a:r>
            <a:r>
              <a:rPr lang="pt-PT" sz="1100" dirty="0">
                <a:latin typeface="Calibri" panose="020F0502020204030204" pitchFamily="34" charset="0"/>
                <a:ea typeface="Times New Roman" panose="02020603050405020304" pitchFamily="18" charset="0"/>
                <a:cs typeface="Calibri" panose="020F0502020204030204" pitchFamily="34" charset="0"/>
              </a:rPr>
              <a:t> que permite que os investidores emprestem suas </a:t>
            </a:r>
            <a:r>
              <a:rPr lang="pt-PT" sz="1100" dirty="0" err="1">
                <a:latin typeface="Calibri" panose="020F0502020204030204" pitchFamily="34" charset="0"/>
                <a:ea typeface="Times New Roman" panose="02020603050405020304" pitchFamily="18" charset="0"/>
                <a:cs typeface="Calibri" panose="020F0502020204030204" pitchFamily="34" charset="0"/>
              </a:rPr>
              <a:t>criptomoedas</a:t>
            </a:r>
            <a:r>
              <a:rPr lang="pt-PT" sz="1100" dirty="0">
                <a:latin typeface="Calibri" panose="020F0502020204030204" pitchFamily="34" charset="0"/>
                <a:ea typeface="Times New Roman" panose="02020603050405020304" pitchFamily="18" charset="0"/>
                <a:cs typeface="Calibri" panose="020F0502020204030204" pitchFamily="34" charset="0"/>
              </a:rPr>
              <a:t> a diferentes tomadores de empréstimos. Dessa forma, os credores recebem pagamentos de juros em troca, também chamados de dividendos criptográficos. Muitas plataformas especializadas em </a:t>
            </a:r>
            <a:r>
              <a:rPr lang="pt-PT" sz="1100" dirty="0">
                <a:latin typeface="Calibri" panose="020F0502020204030204" pitchFamily="34" charset="0"/>
                <a:ea typeface="Times New Roman" panose="02020603050405020304" pitchFamily="18" charset="0"/>
                <a:cs typeface="Calibri" panose="020F0502020204030204" pitchFamily="34" charset="0"/>
                <a:hlinkClick r:id="rId2"/>
              </a:rPr>
              <a:t>empréstimos de cripto </a:t>
            </a:r>
            <a:r>
              <a:rPr lang="pt-PT" sz="1100" dirty="0">
                <a:latin typeface="Calibri" panose="020F0502020204030204" pitchFamily="34" charset="0"/>
                <a:ea typeface="Times New Roman" panose="02020603050405020304" pitchFamily="18" charset="0"/>
                <a:cs typeface="Calibri" panose="020F0502020204030204" pitchFamily="34" charset="0"/>
              </a:rPr>
              <a:t>também aceitam </a:t>
            </a:r>
            <a:r>
              <a:rPr lang="pt-PT" sz="1100" dirty="0" err="1">
                <a:latin typeface="Calibri" panose="020F0502020204030204" pitchFamily="34" charset="0"/>
                <a:ea typeface="Times New Roman" panose="02020603050405020304" pitchFamily="18" charset="0"/>
                <a:cs typeface="Calibri" panose="020F0502020204030204" pitchFamily="34" charset="0"/>
              </a:rPr>
              <a:t>stablecoins</a:t>
            </a:r>
            <a:r>
              <a:rPr lang="pt-PT" sz="1100" dirty="0">
                <a:latin typeface="Calibri" panose="020F0502020204030204" pitchFamily="34" charset="0"/>
                <a:ea typeface="Times New Roman" panose="02020603050405020304" pitchFamily="18" charset="0"/>
                <a:cs typeface="Calibri" panose="020F0502020204030204" pitchFamily="34" charset="0"/>
              </a:rPr>
              <a:t> além de </a:t>
            </a:r>
            <a:r>
              <a:rPr lang="pt-PT" sz="1100" dirty="0" err="1">
                <a:latin typeface="Calibri" panose="020F0502020204030204" pitchFamily="34" charset="0"/>
                <a:ea typeface="Times New Roman" panose="02020603050405020304" pitchFamily="18" charset="0"/>
                <a:cs typeface="Calibri" panose="020F0502020204030204" pitchFamily="34" charset="0"/>
              </a:rPr>
              <a:t>criptomoedas</a:t>
            </a:r>
            <a:r>
              <a:rPr lang="pt-PT" sz="1100" dirty="0">
                <a:latin typeface="Calibri" panose="020F0502020204030204" pitchFamily="34" charset="0"/>
                <a:ea typeface="Times New Roman" panose="02020603050405020304" pitchFamily="18" charset="0"/>
                <a:cs typeface="Calibri" panose="020F0502020204030204" pitchFamily="34" charset="0"/>
              </a:rPr>
              <a:t>. Assim, as </a:t>
            </a:r>
            <a:r>
              <a:rPr lang="pt-PT" sz="1100" dirty="0" err="1">
                <a:latin typeface="Calibri" panose="020F0502020204030204" pitchFamily="34" charset="0"/>
                <a:ea typeface="Times New Roman" panose="02020603050405020304" pitchFamily="18" charset="0"/>
                <a:cs typeface="Calibri" panose="020F0502020204030204" pitchFamily="34" charset="0"/>
              </a:rPr>
              <a:t>criptomoedas</a:t>
            </a:r>
            <a:r>
              <a:rPr lang="pt-PT" sz="1100" dirty="0">
                <a:latin typeface="Calibri" panose="020F0502020204030204" pitchFamily="34" charset="0"/>
                <a:ea typeface="Times New Roman" panose="02020603050405020304" pitchFamily="18" charset="0"/>
                <a:cs typeface="Calibri" panose="020F0502020204030204" pitchFamily="34" charset="0"/>
              </a:rPr>
              <a:t> vão além de um meio de pagamento e também podem atuar como um veículo de investimento. Ao emprestar </a:t>
            </a:r>
            <a:r>
              <a:rPr lang="pt-PT" sz="1100" dirty="0" err="1">
                <a:latin typeface="Calibri" panose="020F0502020204030204" pitchFamily="34" charset="0"/>
                <a:ea typeface="Times New Roman" panose="02020603050405020304" pitchFamily="18" charset="0"/>
                <a:cs typeface="Calibri" panose="020F0502020204030204" pitchFamily="34" charset="0"/>
              </a:rPr>
              <a:t>criptomoedas</a:t>
            </a:r>
            <a:r>
              <a:rPr lang="pt-PT" sz="1100" dirty="0">
                <a:latin typeface="Calibri" panose="020F0502020204030204" pitchFamily="34" charset="0"/>
                <a:ea typeface="Times New Roman" panose="02020603050405020304" pitchFamily="18" charset="0"/>
                <a:cs typeface="Calibri" panose="020F0502020204030204" pitchFamily="34" charset="0"/>
              </a:rPr>
              <a:t>, é importante observar que não é possível aceder às suas </a:t>
            </a:r>
            <a:r>
              <a:rPr lang="pt-PT" sz="1100" dirty="0" err="1">
                <a:latin typeface="Calibri" panose="020F0502020204030204" pitchFamily="34" charset="0"/>
                <a:ea typeface="Times New Roman" panose="02020603050405020304" pitchFamily="18" charset="0"/>
                <a:cs typeface="Calibri" panose="020F0502020204030204" pitchFamily="34" charset="0"/>
              </a:rPr>
              <a:t>criptomoedas</a:t>
            </a:r>
            <a:r>
              <a:rPr lang="pt-PT" sz="1100" dirty="0">
                <a:latin typeface="Calibri" panose="020F0502020204030204" pitchFamily="34" charset="0"/>
                <a:ea typeface="Times New Roman" panose="02020603050405020304" pitchFamily="18" charset="0"/>
                <a:cs typeface="Calibri" panose="020F0502020204030204" pitchFamily="34" charset="0"/>
              </a:rPr>
              <a:t> durante o empréstimo.</a:t>
            </a:r>
            <a:endParaRPr lang="pt-PT" sz="1100" dirty="0">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3" name="object 15">
            <a:extLst>
              <a:ext uri="{FF2B5EF4-FFF2-40B4-BE49-F238E27FC236}">
                <a16:creationId xmlns:a16="http://schemas.microsoft.com/office/drawing/2014/main" id="{D1E1729F-2DD6-6448-B541-C76BE2A3F877}"/>
              </a:ext>
            </a:extLst>
          </p:cNvPr>
          <p:cNvGrpSpPr/>
          <p:nvPr/>
        </p:nvGrpSpPr>
        <p:grpSpPr>
          <a:xfrm>
            <a:off x="4277272" y="3004233"/>
            <a:ext cx="3047022" cy="1729173"/>
            <a:chOff x="485139" y="4586859"/>
            <a:chExt cx="3134043" cy="1778557"/>
          </a:xfrm>
        </p:grpSpPr>
        <p:pic>
          <p:nvPicPr>
            <p:cNvPr id="5" name="object 16">
              <a:extLst>
                <a:ext uri="{FF2B5EF4-FFF2-40B4-BE49-F238E27FC236}">
                  <a16:creationId xmlns:a16="http://schemas.microsoft.com/office/drawing/2014/main" id="{BBE81426-A3A2-DC54-424C-5079CD47008E}"/>
                </a:ext>
              </a:extLst>
            </p:cNvPr>
            <p:cNvPicPr/>
            <p:nvPr/>
          </p:nvPicPr>
          <p:blipFill>
            <a:blip r:embed="rId3"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1" name="object 17">
              <a:extLst>
                <a:ext uri="{FF2B5EF4-FFF2-40B4-BE49-F238E27FC236}">
                  <a16:creationId xmlns:a16="http://schemas.microsoft.com/office/drawing/2014/main" id="{7D3A1823-8077-CA93-6BB1-68A83B0E0B0F}"/>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3" name="object 18">
              <a:extLst>
                <a:ext uri="{FF2B5EF4-FFF2-40B4-BE49-F238E27FC236}">
                  <a16:creationId xmlns:a16="http://schemas.microsoft.com/office/drawing/2014/main" id="{B425F8EB-2B3D-8E8A-9F8C-B9339CBE82C6}"/>
                </a:ext>
              </a:extLst>
            </p:cNvPr>
            <p:cNvPicPr/>
            <p:nvPr/>
          </p:nvPicPr>
          <p:blipFill>
            <a:blip r:embed="rId4"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5" name="object 19">
              <a:extLst>
                <a:ext uri="{FF2B5EF4-FFF2-40B4-BE49-F238E27FC236}">
                  <a16:creationId xmlns:a16="http://schemas.microsoft.com/office/drawing/2014/main" id="{239AF68C-1283-BA37-3A58-BFFDEF248CC8}"/>
                </a:ext>
              </a:extLst>
            </p:cNvPr>
            <p:cNvPicPr/>
            <p:nvPr/>
          </p:nvPicPr>
          <p:blipFill>
            <a:blip r:embed="rId5"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6" name="object 20">
              <a:extLst>
                <a:ext uri="{FF2B5EF4-FFF2-40B4-BE49-F238E27FC236}">
                  <a16:creationId xmlns:a16="http://schemas.microsoft.com/office/drawing/2014/main" id="{5EE7739C-C3A7-4624-E9ED-0F1B0B0004AF}"/>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9" name="Picture 18">
            <a:extLst>
              <a:ext uri="{FF2B5EF4-FFF2-40B4-BE49-F238E27FC236}">
                <a16:creationId xmlns:a16="http://schemas.microsoft.com/office/drawing/2014/main" id="{F02FD7F3-D81B-3D02-B260-D95D37FBD89E}"/>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655964" y="3089822"/>
            <a:ext cx="2319372" cy="1498655"/>
          </a:xfrm>
          <a:prstGeom prst="rect">
            <a:avLst/>
          </a:prstGeom>
        </p:spPr>
      </p:pic>
      <p:grpSp>
        <p:nvGrpSpPr>
          <p:cNvPr id="20" name="Group 19">
            <a:extLst>
              <a:ext uri="{FF2B5EF4-FFF2-40B4-BE49-F238E27FC236}">
                <a16:creationId xmlns:a16="http://schemas.microsoft.com/office/drawing/2014/main" id="{8605A959-8B06-D7A2-A0EE-FA1A47D08A68}"/>
              </a:ext>
            </a:extLst>
          </p:cNvPr>
          <p:cNvGrpSpPr/>
          <p:nvPr/>
        </p:nvGrpSpPr>
        <p:grpSpPr>
          <a:xfrm>
            <a:off x="4026705" y="3408937"/>
            <a:ext cx="824852" cy="742396"/>
            <a:chOff x="7626556" y="6464727"/>
            <a:chExt cx="824852" cy="742396"/>
          </a:xfrm>
        </p:grpSpPr>
        <p:sp>
          <p:nvSpPr>
            <p:cNvPr id="21" name="Oval 20">
              <a:extLst>
                <a:ext uri="{FF2B5EF4-FFF2-40B4-BE49-F238E27FC236}">
                  <a16:creationId xmlns:a16="http://schemas.microsoft.com/office/drawing/2014/main" id="{0DC7DE8F-768F-E122-F3D8-10BBDDE0B805}"/>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1">
              <a:extLst>
                <a:ext uri="{FF2B5EF4-FFF2-40B4-BE49-F238E27FC236}">
                  <a16:creationId xmlns:a16="http://schemas.microsoft.com/office/drawing/2014/main" id="{F102F08B-F33F-D0BE-CCC0-FA8448E0A685}"/>
                </a:ext>
              </a:extLst>
            </p:cNvPr>
            <p:cNvSpPr txBox="1">
              <a:spLocks/>
            </p:cNvSpPr>
            <p:nvPr/>
          </p:nvSpPr>
          <p:spPr>
            <a:xfrm rot="1419617">
              <a:off x="7626556" y="660640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hlinkClick r:id="rId2"/>
                </a:rPr>
                <a:t>CLICA PARA </a:t>
              </a:r>
              <a:r>
                <a:rPr lang="en-US" sz="1200" b="1" u="sng" dirty="0">
                  <a:solidFill>
                    <a:srgbClr val="59911D"/>
                  </a:solidFill>
                  <a:latin typeface="Calibri" panose="020F0502020204030204" pitchFamily="34" charset="0"/>
                  <a:cs typeface="Calibri" panose="020F0502020204030204" pitchFamily="34" charset="0"/>
                  <a:hlinkClick r:id="rId2"/>
                </a:rPr>
                <a:t>VER</a:t>
              </a:r>
              <a:endParaRPr lang="en-US" sz="1200" b="1" u="sng" dirty="0">
                <a:solidFill>
                  <a:srgbClr val="59911D"/>
                </a:solidFill>
                <a:latin typeface="Calibri" panose="020F0502020204030204" pitchFamily="34" charset="0"/>
                <a:cs typeface="Calibri" panose="020F0502020204030204" pitchFamily="34" charset="0"/>
              </a:endParaRPr>
            </a:p>
          </p:txBody>
        </p:sp>
      </p:grpSp>
      <p:sp>
        <p:nvSpPr>
          <p:cNvPr id="25" name="Text Placeholder 17">
            <a:extLst>
              <a:ext uri="{FF2B5EF4-FFF2-40B4-BE49-F238E27FC236}">
                <a16:creationId xmlns:a16="http://schemas.microsoft.com/office/drawing/2014/main" id="{0C6AF86A-EF1F-E436-A10A-07E042C1A035}"/>
              </a:ext>
            </a:extLst>
          </p:cNvPr>
          <p:cNvSpPr txBox="1">
            <a:spLocks/>
          </p:cNvSpPr>
          <p:nvPr/>
        </p:nvSpPr>
        <p:spPr>
          <a:xfrm>
            <a:off x="1425569" y="5835714"/>
            <a:ext cx="2534254" cy="56647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a:t>O </a:t>
            </a:r>
            <a:r>
              <a:rPr lang="en-US" dirty="0" err="1"/>
              <a:t>credor</a:t>
            </a:r>
            <a:r>
              <a:rPr lang="en-US" dirty="0"/>
              <a:t> </a:t>
            </a:r>
            <a:r>
              <a:rPr lang="en-US" dirty="0" err="1"/>
              <a:t>possui</a:t>
            </a:r>
            <a:r>
              <a:rPr lang="en-US" dirty="0"/>
              <a:t> 5 </a:t>
            </a:r>
            <a:r>
              <a:rPr lang="en-US" dirty="0" err="1"/>
              <a:t>bitcoins</a:t>
            </a:r>
            <a:r>
              <a:rPr lang="en-US" dirty="0"/>
              <a:t> e </a:t>
            </a:r>
            <a:r>
              <a:rPr lang="en-US" dirty="0" err="1"/>
              <a:t>deseja</a:t>
            </a:r>
            <a:r>
              <a:rPr lang="en-US" dirty="0"/>
              <a:t> </a:t>
            </a:r>
            <a:r>
              <a:rPr lang="en-US" dirty="0" err="1"/>
              <a:t>receber</a:t>
            </a:r>
            <a:r>
              <a:rPr lang="en-US" dirty="0"/>
              <a:t> </a:t>
            </a:r>
            <a:r>
              <a:rPr lang="en-US" dirty="0" err="1"/>
              <a:t>uma</a:t>
            </a:r>
            <a:r>
              <a:rPr lang="en-US" dirty="0"/>
              <a:t> </a:t>
            </a:r>
            <a:r>
              <a:rPr lang="en-US" dirty="0" err="1"/>
              <a:t>renda</a:t>
            </a:r>
            <a:r>
              <a:rPr lang="en-US" dirty="0"/>
              <a:t> </a:t>
            </a:r>
            <a:r>
              <a:rPr lang="en-US" dirty="0" err="1"/>
              <a:t>passiva</a:t>
            </a:r>
            <a:r>
              <a:rPr lang="en-US" dirty="0"/>
              <a:t> </a:t>
            </a:r>
            <a:r>
              <a:rPr lang="en-US" dirty="0" err="1"/>
              <a:t>estável</a:t>
            </a:r>
            <a:r>
              <a:rPr lang="en-US" dirty="0"/>
              <a:t> com </a:t>
            </a:r>
            <a:r>
              <a:rPr lang="en-US" dirty="0" err="1"/>
              <a:t>eles</a:t>
            </a:r>
            <a:r>
              <a:rPr lang="en-US" dirty="0"/>
              <a:t>, </a:t>
            </a:r>
            <a:r>
              <a:rPr lang="en-US" dirty="0" err="1"/>
              <a:t>depositando-os</a:t>
            </a:r>
            <a:r>
              <a:rPr lang="en-US" dirty="0"/>
              <a:t> </a:t>
            </a:r>
            <a:r>
              <a:rPr lang="en-US" dirty="0" err="1"/>
              <a:t>numa</a:t>
            </a:r>
            <a:r>
              <a:rPr lang="en-US" dirty="0"/>
              <a:t> </a:t>
            </a:r>
            <a:r>
              <a:rPr lang="en-US" dirty="0" err="1"/>
              <a:t>carteira</a:t>
            </a:r>
            <a:r>
              <a:rPr lang="en-US" dirty="0"/>
              <a:t> de </a:t>
            </a:r>
            <a:r>
              <a:rPr lang="en-US" dirty="0" err="1"/>
              <a:t>plataforma</a:t>
            </a:r>
            <a:r>
              <a:rPr lang="en-US" dirty="0"/>
              <a:t> de </a:t>
            </a:r>
            <a:r>
              <a:rPr lang="en-US" dirty="0" err="1"/>
              <a:t>empréstimo</a:t>
            </a:r>
            <a:r>
              <a:rPr lang="en-US" dirty="0"/>
              <a:t> de </a:t>
            </a:r>
            <a:r>
              <a:rPr lang="en-US" dirty="0" err="1"/>
              <a:t>criptomoedas</a:t>
            </a:r>
            <a:r>
              <a:rPr lang="en-US" dirty="0"/>
              <a:t>.</a:t>
            </a:r>
          </a:p>
        </p:txBody>
      </p:sp>
      <p:sp>
        <p:nvSpPr>
          <p:cNvPr id="30" name="TextBox 29">
            <a:extLst>
              <a:ext uri="{FF2B5EF4-FFF2-40B4-BE49-F238E27FC236}">
                <a16:creationId xmlns:a16="http://schemas.microsoft.com/office/drawing/2014/main" id="{28FE899D-C6E1-18F8-0A61-C3511FA5EFC5}"/>
              </a:ext>
            </a:extLst>
          </p:cNvPr>
          <p:cNvSpPr txBox="1"/>
          <p:nvPr/>
        </p:nvSpPr>
        <p:spPr>
          <a:xfrm>
            <a:off x="861409" y="5738043"/>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31" name="Text Placeholder 17">
            <a:extLst>
              <a:ext uri="{FF2B5EF4-FFF2-40B4-BE49-F238E27FC236}">
                <a16:creationId xmlns:a16="http://schemas.microsoft.com/office/drawing/2014/main" id="{A062D48A-A00C-D6CC-59CA-7DB76E69ED7C}"/>
              </a:ext>
            </a:extLst>
          </p:cNvPr>
          <p:cNvSpPr txBox="1">
            <a:spLocks/>
          </p:cNvSpPr>
          <p:nvPr/>
        </p:nvSpPr>
        <p:spPr>
          <a:xfrm>
            <a:off x="1437444" y="6815862"/>
            <a:ext cx="2522379" cy="8550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a:t>A </a:t>
            </a:r>
            <a:r>
              <a:rPr lang="en-US" dirty="0" err="1"/>
              <a:t>cada</a:t>
            </a:r>
            <a:r>
              <a:rPr lang="en-US" dirty="0"/>
              <a:t> </a:t>
            </a:r>
            <a:r>
              <a:rPr lang="en-US" dirty="0" err="1"/>
              <a:t>mês</a:t>
            </a:r>
            <a:r>
              <a:rPr lang="en-US" dirty="0"/>
              <a:t> </a:t>
            </a:r>
            <a:r>
              <a:rPr lang="en-US" dirty="0" err="1"/>
              <a:t>ou</a:t>
            </a:r>
            <a:r>
              <a:rPr lang="en-US" dirty="0"/>
              <a:t> </a:t>
            </a:r>
            <a:r>
              <a:rPr lang="en-US" dirty="0" err="1"/>
              <a:t>semana</a:t>
            </a:r>
            <a:r>
              <a:rPr lang="en-US" dirty="0"/>
              <a:t>, o </a:t>
            </a:r>
            <a:r>
              <a:rPr lang="en-US" dirty="0" err="1"/>
              <a:t>credor</a:t>
            </a:r>
            <a:r>
              <a:rPr lang="en-US" dirty="0"/>
              <a:t> </a:t>
            </a:r>
            <a:r>
              <a:rPr lang="en-US" dirty="0" err="1"/>
              <a:t>receberá</a:t>
            </a:r>
            <a:r>
              <a:rPr lang="en-US" dirty="0"/>
              <a:t> </a:t>
            </a:r>
            <a:r>
              <a:rPr lang="en-US" dirty="0" err="1"/>
              <a:t>juros</a:t>
            </a:r>
            <a:r>
              <a:rPr lang="en-US" dirty="0"/>
              <a:t> (as </a:t>
            </a:r>
            <a:r>
              <a:rPr lang="en-US" dirty="0" err="1"/>
              <a:t>taxas</a:t>
            </a:r>
            <a:r>
              <a:rPr lang="en-US" dirty="0"/>
              <a:t> de </a:t>
            </a:r>
            <a:r>
              <a:rPr lang="en-US" dirty="0" err="1"/>
              <a:t>juros</a:t>
            </a:r>
            <a:r>
              <a:rPr lang="en-US" dirty="0"/>
              <a:t> </a:t>
            </a:r>
            <a:r>
              <a:rPr lang="en-US" dirty="0" err="1"/>
              <a:t>diferem</a:t>
            </a:r>
            <a:r>
              <a:rPr lang="en-US" dirty="0"/>
              <a:t> </a:t>
            </a:r>
            <a:r>
              <a:rPr lang="en-US" dirty="0" err="1"/>
              <a:t>fortemente</a:t>
            </a:r>
            <a:r>
              <a:rPr lang="en-US" dirty="0"/>
              <a:t> com base </a:t>
            </a:r>
            <a:r>
              <a:rPr lang="en-US" dirty="0" err="1"/>
              <a:t>na</a:t>
            </a:r>
            <a:r>
              <a:rPr lang="en-US" dirty="0"/>
              <a:t> </a:t>
            </a:r>
            <a:r>
              <a:rPr lang="en-US" dirty="0" err="1"/>
              <a:t>criptomoeda</a:t>
            </a:r>
            <a:r>
              <a:rPr lang="en-US" dirty="0"/>
              <a:t> e </a:t>
            </a:r>
            <a:r>
              <a:rPr lang="en-US" dirty="0" err="1"/>
              <a:t>na</a:t>
            </a:r>
            <a:r>
              <a:rPr lang="en-US" dirty="0"/>
              <a:t> </a:t>
            </a:r>
            <a:r>
              <a:rPr lang="en-US" dirty="0" err="1"/>
              <a:t>troca</a:t>
            </a:r>
            <a:r>
              <a:rPr lang="en-US" dirty="0"/>
              <a:t>).</a:t>
            </a:r>
          </a:p>
        </p:txBody>
      </p:sp>
      <p:sp>
        <p:nvSpPr>
          <p:cNvPr id="32" name="TextBox 31">
            <a:extLst>
              <a:ext uri="{FF2B5EF4-FFF2-40B4-BE49-F238E27FC236}">
                <a16:creationId xmlns:a16="http://schemas.microsoft.com/office/drawing/2014/main" id="{28BB95FC-5110-355D-1320-CCDA1185B0F3}"/>
              </a:ext>
            </a:extLst>
          </p:cNvPr>
          <p:cNvSpPr txBox="1"/>
          <p:nvPr/>
        </p:nvSpPr>
        <p:spPr>
          <a:xfrm>
            <a:off x="873284" y="6652443"/>
            <a:ext cx="654756" cy="1092607"/>
          </a:xfrm>
          <a:prstGeom prst="rect">
            <a:avLst/>
          </a:prstGeom>
          <a:noFill/>
        </p:spPr>
        <p:txBody>
          <a:bodyPr wrap="square" rtlCol="0">
            <a:spAutoFit/>
          </a:bodyPr>
          <a:lstStyle/>
          <a:p>
            <a:r>
              <a:rPr lang="en-GB" sz="6500" dirty="0">
                <a:solidFill>
                  <a:schemeClr val="bg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2352851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121</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367548" cy="569170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fontAlgn="base"/>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Como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funcionam</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os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empréstimos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criptográficos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a:t>
            </a:r>
          </a:p>
          <a:p>
            <a:pPr algn="just" fontAlgn="base"/>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empréstimos</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criptográficos</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geralmente</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envolvem</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três</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partes</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a:t>
            </a: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6" name="Text Placeholder 17">
            <a:extLst>
              <a:ext uri="{FF2B5EF4-FFF2-40B4-BE49-F238E27FC236}">
                <a16:creationId xmlns:a16="http://schemas.microsoft.com/office/drawing/2014/main" id="{657EE6D4-48F7-8344-5DE1-79DAE98A3633}"/>
              </a:ext>
            </a:extLst>
          </p:cNvPr>
          <p:cNvSpPr txBox="1">
            <a:spLocks/>
          </p:cNvSpPr>
          <p:nvPr/>
        </p:nvSpPr>
        <p:spPr>
          <a:xfrm>
            <a:off x="1483047" y="1568455"/>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a:solidFill>
                  <a:srgbClr val="F79037"/>
                </a:solidFill>
                <a:ea typeface="Times New Roman" panose="02020603050405020304" pitchFamily="18" charset="0"/>
              </a:rPr>
              <a:t>o </a:t>
            </a:r>
            <a:r>
              <a:rPr lang="en-US" b="1" dirty="0" err="1">
                <a:solidFill>
                  <a:srgbClr val="F79037"/>
                </a:solidFill>
                <a:ea typeface="Times New Roman" panose="02020603050405020304" pitchFamily="18" charset="0"/>
              </a:rPr>
              <a:t>credor</a:t>
            </a:r>
            <a:r>
              <a:rPr lang="en-US" b="1" dirty="0">
                <a:solidFill>
                  <a:srgbClr val="F79037"/>
                </a:solidFill>
                <a:ea typeface="Times New Roman" panose="02020603050405020304" pitchFamily="18" charset="0"/>
              </a:rPr>
              <a:t>,</a:t>
            </a:r>
            <a:endParaRPr lang="en-US" b="1" dirty="0">
              <a:solidFill>
                <a:srgbClr val="F79037"/>
              </a:solidFill>
            </a:endParaRPr>
          </a:p>
        </p:txBody>
      </p:sp>
      <p:sp>
        <p:nvSpPr>
          <p:cNvPr id="97" name="TextBox 96">
            <a:extLst>
              <a:ext uri="{FF2B5EF4-FFF2-40B4-BE49-F238E27FC236}">
                <a16:creationId xmlns:a16="http://schemas.microsoft.com/office/drawing/2014/main" id="{301D485A-B325-BA7E-7344-D8D8E940B82B}"/>
              </a:ext>
            </a:extLst>
          </p:cNvPr>
          <p:cNvSpPr txBox="1"/>
          <p:nvPr/>
        </p:nvSpPr>
        <p:spPr>
          <a:xfrm>
            <a:off x="865097" y="118326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5" name="Text Placeholder 17">
            <a:extLst>
              <a:ext uri="{FF2B5EF4-FFF2-40B4-BE49-F238E27FC236}">
                <a16:creationId xmlns:a16="http://schemas.microsoft.com/office/drawing/2014/main" id="{BAB49149-89E8-BF13-C6E6-85767BC77D35}"/>
              </a:ext>
            </a:extLst>
          </p:cNvPr>
          <p:cNvSpPr txBox="1">
            <a:spLocks/>
          </p:cNvSpPr>
          <p:nvPr/>
        </p:nvSpPr>
        <p:spPr>
          <a:xfrm>
            <a:off x="3757998" y="1731935"/>
            <a:ext cx="3539008" cy="550477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000000"/>
                </a:solidFill>
                <a:cs typeface="+mn-cs"/>
              </a:rPr>
              <a:t>Na </a:t>
            </a:r>
            <a:r>
              <a:rPr lang="en-US" dirty="0" err="1">
                <a:solidFill>
                  <a:srgbClr val="000000"/>
                </a:solidFill>
                <a:cs typeface="+mn-cs"/>
              </a:rPr>
              <a:t>maioria</a:t>
            </a:r>
            <a:r>
              <a:rPr lang="en-US" dirty="0">
                <a:solidFill>
                  <a:srgbClr val="000000"/>
                </a:solidFill>
                <a:cs typeface="+mn-cs"/>
              </a:rPr>
              <a:t> dos </a:t>
            </a:r>
            <a:r>
              <a:rPr lang="en-US" dirty="0" err="1">
                <a:solidFill>
                  <a:srgbClr val="000000"/>
                </a:solidFill>
                <a:cs typeface="+mn-cs"/>
              </a:rPr>
              <a:t>casos</a:t>
            </a:r>
            <a:r>
              <a:rPr lang="en-US" dirty="0">
                <a:solidFill>
                  <a:srgbClr val="000000"/>
                </a:solidFill>
                <a:cs typeface="+mn-cs"/>
              </a:rPr>
              <a:t>, o </a:t>
            </a:r>
            <a:r>
              <a:rPr lang="en-US" dirty="0" err="1">
                <a:solidFill>
                  <a:srgbClr val="000000"/>
                </a:solidFill>
                <a:cs typeface="+mn-cs"/>
              </a:rPr>
              <a:t>tomador</a:t>
            </a:r>
            <a:r>
              <a:rPr lang="en-US" dirty="0">
                <a:solidFill>
                  <a:srgbClr val="000000"/>
                </a:solidFill>
                <a:cs typeface="+mn-cs"/>
              </a:rPr>
              <a:t> do </a:t>
            </a:r>
            <a:r>
              <a:rPr lang="en-US" dirty="0" err="1">
                <a:solidFill>
                  <a:srgbClr val="000000"/>
                </a:solidFill>
                <a:cs typeface="+mn-cs"/>
              </a:rPr>
              <a:t>empréstimo</a:t>
            </a:r>
            <a:r>
              <a:rPr lang="en-US" dirty="0">
                <a:solidFill>
                  <a:srgbClr val="000000"/>
                </a:solidFill>
                <a:cs typeface="+mn-cs"/>
              </a:rPr>
              <a:t> </a:t>
            </a:r>
            <a:r>
              <a:rPr lang="en-US" dirty="0" err="1">
                <a:solidFill>
                  <a:srgbClr val="000000"/>
                </a:solidFill>
                <a:cs typeface="+mn-cs"/>
              </a:rPr>
              <a:t>deve</a:t>
            </a:r>
            <a:r>
              <a:rPr lang="en-US" dirty="0">
                <a:solidFill>
                  <a:srgbClr val="000000"/>
                </a:solidFill>
                <a:cs typeface="+mn-cs"/>
              </a:rPr>
              <a:t> </a:t>
            </a:r>
            <a:r>
              <a:rPr lang="en-US" dirty="0" err="1">
                <a:solidFill>
                  <a:srgbClr val="000000"/>
                </a:solidFill>
                <a:cs typeface="+mn-cs"/>
              </a:rPr>
              <a:t>fornecer</a:t>
            </a:r>
            <a:r>
              <a:rPr lang="en-US" dirty="0">
                <a:solidFill>
                  <a:srgbClr val="000000"/>
                </a:solidFill>
                <a:cs typeface="+mn-cs"/>
              </a:rPr>
              <a:t> </a:t>
            </a:r>
            <a:r>
              <a:rPr lang="en-US" dirty="0" err="1">
                <a:solidFill>
                  <a:srgbClr val="000000"/>
                </a:solidFill>
                <a:cs typeface="+mn-cs"/>
              </a:rPr>
              <a:t>garantia</a:t>
            </a:r>
            <a:r>
              <a:rPr lang="en-US" dirty="0">
                <a:solidFill>
                  <a:srgbClr val="000000"/>
                </a:solidFill>
                <a:cs typeface="+mn-cs"/>
              </a:rPr>
              <a:t> antes de </a:t>
            </a:r>
            <a:r>
              <a:rPr lang="en-US" dirty="0" err="1">
                <a:solidFill>
                  <a:srgbClr val="000000"/>
                </a:solidFill>
                <a:cs typeface="+mn-cs"/>
              </a:rPr>
              <a:t>ser</a:t>
            </a:r>
            <a:r>
              <a:rPr lang="en-US" dirty="0">
                <a:solidFill>
                  <a:srgbClr val="000000"/>
                </a:solidFill>
                <a:cs typeface="+mn-cs"/>
              </a:rPr>
              <a:t> </a:t>
            </a:r>
            <a:r>
              <a:rPr lang="en-US" dirty="0" err="1">
                <a:solidFill>
                  <a:srgbClr val="000000"/>
                </a:solidFill>
                <a:cs typeface="+mn-cs"/>
              </a:rPr>
              <a:t>elegível</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o </a:t>
            </a:r>
            <a:r>
              <a:rPr lang="en-US" dirty="0" err="1">
                <a:solidFill>
                  <a:srgbClr val="000000"/>
                </a:solidFill>
                <a:cs typeface="+mn-cs"/>
              </a:rPr>
              <a:t>empréstimo</a:t>
            </a:r>
            <a:r>
              <a:rPr lang="en-US" dirty="0">
                <a:solidFill>
                  <a:srgbClr val="000000"/>
                </a:solidFill>
                <a:cs typeface="+mn-cs"/>
              </a:rPr>
              <a:t> de </a:t>
            </a:r>
            <a:r>
              <a:rPr lang="en-US" dirty="0" err="1">
                <a:solidFill>
                  <a:srgbClr val="000000"/>
                </a:solidFill>
                <a:cs typeface="+mn-cs"/>
              </a:rPr>
              <a:t>qualquer</a:t>
            </a:r>
            <a:r>
              <a:rPr lang="en-US" dirty="0">
                <a:solidFill>
                  <a:srgbClr val="000000"/>
                </a:solidFill>
                <a:cs typeface="+mn-cs"/>
              </a:rPr>
              <a:t> </a:t>
            </a:r>
            <a:r>
              <a:rPr lang="en-US" dirty="0" err="1">
                <a:solidFill>
                  <a:srgbClr val="000000"/>
                </a:solidFill>
                <a:cs typeface="+mn-cs"/>
              </a:rPr>
              <a:t>criptomoeda</a:t>
            </a:r>
            <a:r>
              <a:rPr lang="en-US" dirty="0">
                <a:solidFill>
                  <a:srgbClr val="000000"/>
                </a:solidFill>
                <a:cs typeface="+mn-cs"/>
              </a:rPr>
              <a:t>. Uma </a:t>
            </a:r>
            <a:r>
              <a:rPr lang="en-US" dirty="0" err="1">
                <a:solidFill>
                  <a:srgbClr val="000000"/>
                </a:solidFill>
                <a:cs typeface="+mn-cs"/>
              </a:rPr>
              <a:t>exceção</a:t>
            </a:r>
            <a:r>
              <a:rPr lang="en-US" dirty="0">
                <a:solidFill>
                  <a:srgbClr val="000000"/>
                </a:solidFill>
                <a:cs typeface="+mn-cs"/>
              </a:rPr>
              <a:t> a </a:t>
            </a:r>
            <a:r>
              <a:rPr lang="en-US" dirty="0" err="1">
                <a:solidFill>
                  <a:srgbClr val="000000"/>
                </a:solidFill>
                <a:cs typeface="+mn-cs"/>
              </a:rPr>
              <a:t>isso</a:t>
            </a:r>
            <a:r>
              <a:rPr lang="en-US" dirty="0">
                <a:solidFill>
                  <a:srgbClr val="000000"/>
                </a:solidFill>
                <a:cs typeface="+mn-cs"/>
              </a:rPr>
              <a:t> são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empréstimos</a:t>
            </a:r>
            <a:r>
              <a:rPr lang="en-US" dirty="0">
                <a:solidFill>
                  <a:srgbClr val="000000"/>
                </a:solidFill>
                <a:cs typeface="+mn-cs"/>
              </a:rPr>
              <a:t> </a:t>
            </a:r>
            <a:r>
              <a:rPr lang="en-US" dirty="0" err="1">
                <a:solidFill>
                  <a:srgbClr val="000000"/>
                </a:solidFill>
                <a:cs typeface="+mn-cs"/>
              </a:rPr>
              <a:t>rápidos</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ser</a:t>
            </a:r>
            <a:r>
              <a:rPr lang="en-US" dirty="0">
                <a:solidFill>
                  <a:srgbClr val="000000"/>
                </a:solidFill>
                <a:cs typeface="+mn-cs"/>
              </a:rPr>
              <a:t> </a:t>
            </a:r>
            <a:r>
              <a:rPr lang="en-US" dirty="0" err="1">
                <a:solidFill>
                  <a:srgbClr val="000000"/>
                </a:solidFill>
                <a:cs typeface="+mn-cs"/>
              </a:rPr>
              <a:t>usados</a:t>
            </a:r>
            <a:r>
              <a:rPr lang="en-US" dirty="0">
                <a:solidFill>
                  <a:srgbClr val="000000"/>
                </a:solidFill>
                <a:cs typeface="+mn-cs"/>
              </a:rPr>
              <a:t> </a:t>
            </a:r>
            <a:r>
              <a:rPr lang="en-US" dirty="0" err="1">
                <a:solidFill>
                  <a:srgbClr val="000000"/>
                </a:solidFill>
                <a:cs typeface="+mn-cs"/>
              </a:rPr>
              <a:t>sem</a:t>
            </a:r>
            <a:r>
              <a:rPr lang="en-US" dirty="0">
                <a:solidFill>
                  <a:srgbClr val="000000"/>
                </a:solidFill>
                <a:cs typeface="+mn-cs"/>
              </a:rPr>
              <a:t> </a:t>
            </a:r>
            <a:r>
              <a:rPr lang="en-US" dirty="0" err="1">
                <a:solidFill>
                  <a:srgbClr val="000000"/>
                </a:solidFill>
                <a:cs typeface="+mn-cs"/>
              </a:rPr>
              <a:t>garantias</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credores</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então</a:t>
            </a:r>
            <a:r>
              <a:rPr lang="en-US" dirty="0">
                <a:solidFill>
                  <a:srgbClr val="000000"/>
                </a:solidFill>
                <a:cs typeface="+mn-cs"/>
              </a:rPr>
              <a:t> </a:t>
            </a:r>
            <a:r>
              <a:rPr lang="en-US" dirty="0" err="1">
                <a:solidFill>
                  <a:srgbClr val="000000"/>
                </a:solidFill>
                <a:cs typeface="+mn-cs"/>
              </a:rPr>
              <a:t>adicionar</a:t>
            </a:r>
            <a:r>
              <a:rPr lang="en-US" dirty="0">
                <a:solidFill>
                  <a:srgbClr val="000000"/>
                </a:solidFill>
                <a:cs typeface="+mn-cs"/>
              </a:rPr>
              <a:t> as </a:t>
            </a:r>
            <a:r>
              <a:rPr lang="en-US" dirty="0" err="1">
                <a:solidFill>
                  <a:srgbClr val="000000"/>
                </a:solidFill>
                <a:cs typeface="+mn-cs"/>
              </a:rPr>
              <a:t>suas</a:t>
            </a:r>
            <a:r>
              <a:rPr lang="en-US" dirty="0">
                <a:solidFill>
                  <a:srgbClr val="000000"/>
                </a:solidFill>
                <a:cs typeface="+mn-cs"/>
              </a:rPr>
              <a:t> </a:t>
            </a:r>
            <a:r>
              <a:rPr lang="en-US" dirty="0" err="1">
                <a:solidFill>
                  <a:srgbClr val="000000"/>
                </a:solidFill>
                <a:cs typeface="+mn-cs"/>
              </a:rPr>
              <a:t>criptomoedas</a:t>
            </a:r>
            <a:r>
              <a:rPr lang="en-US" dirty="0">
                <a:solidFill>
                  <a:srgbClr val="000000"/>
                </a:solidFill>
                <a:cs typeface="+mn-cs"/>
              </a:rPr>
              <a:t> a um </a:t>
            </a:r>
            <a:r>
              <a:rPr lang="en-US" dirty="0" err="1">
                <a:solidFill>
                  <a:srgbClr val="000000"/>
                </a:solidFill>
                <a:cs typeface="+mn-cs"/>
              </a:rPr>
              <a:t>chamado</a:t>
            </a:r>
            <a:r>
              <a:rPr lang="en-US" dirty="0">
                <a:solidFill>
                  <a:srgbClr val="000000"/>
                </a:solidFill>
                <a:cs typeface="+mn-cs"/>
              </a:rPr>
              <a:t> pool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gerencia</a:t>
            </a:r>
            <a:r>
              <a:rPr lang="en-US" dirty="0">
                <a:solidFill>
                  <a:srgbClr val="000000"/>
                </a:solidFill>
                <a:cs typeface="+mn-cs"/>
              </a:rPr>
              <a:t> </a:t>
            </a:r>
            <a:r>
              <a:rPr lang="en-US" dirty="0" err="1">
                <a:solidFill>
                  <a:srgbClr val="000000"/>
                </a:solidFill>
                <a:cs typeface="+mn-cs"/>
              </a:rPr>
              <a:t>todo</a:t>
            </a:r>
            <a:r>
              <a:rPr lang="en-US" dirty="0">
                <a:solidFill>
                  <a:srgbClr val="000000"/>
                </a:solidFill>
                <a:cs typeface="+mn-cs"/>
              </a:rPr>
              <a:t> o </a:t>
            </a:r>
            <a:r>
              <a:rPr lang="en-US" dirty="0" err="1">
                <a:solidFill>
                  <a:srgbClr val="000000"/>
                </a:solidFill>
                <a:cs typeface="+mn-cs"/>
              </a:rPr>
              <a:t>processo</a:t>
            </a:r>
            <a:r>
              <a:rPr lang="en-US" dirty="0">
                <a:solidFill>
                  <a:srgbClr val="000000"/>
                </a:solidFill>
                <a:cs typeface="+mn-cs"/>
              </a:rPr>
              <a:t> de </a:t>
            </a:r>
            <a:r>
              <a:rPr lang="en-US" dirty="0" err="1">
                <a:solidFill>
                  <a:srgbClr val="000000"/>
                </a:solidFill>
                <a:cs typeface="+mn-cs"/>
              </a:rPr>
              <a:t>empréstimo</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eles</a:t>
            </a:r>
            <a:r>
              <a:rPr lang="en-US" dirty="0">
                <a:solidFill>
                  <a:srgbClr val="000000"/>
                </a:solidFill>
                <a:cs typeface="+mn-cs"/>
              </a:rPr>
              <a:t> e </a:t>
            </a:r>
            <a:r>
              <a:rPr lang="en-US" dirty="0" err="1">
                <a:solidFill>
                  <a:srgbClr val="000000"/>
                </a:solidFill>
                <a:cs typeface="+mn-cs"/>
              </a:rPr>
              <a:t>essencialmente</a:t>
            </a:r>
            <a:r>
              <a:rPr lang="en-US" dirty="0">
                <a:solidFill>
                  <a:srgbClr val="000000"/>
                </a:solidFill>
                <a:cs typeface="+mn-cs"/>
              </a:rPr>
              <a:t> </a:t>
            </a:r>
            <a:r>
              <a:rPr lang="en-US" dirty="0" err="1">
                <a:solidFill>
                  <a:srgbClr val="000000"/>
                </a:solidFill>
                <a:cs typeface="+mn-cs"/>
              </a:rPr>
              <a:t>encaminha</a:t>
            </a:r>
            <a:r>
              <a:rPr lang="en-US" dirty="0">
                <a:solidFill>
                  <a:srgbClr val="000000"/>
                </a:solidFill>
                <a:cs typeface="+mn-cs"/>
              </a:rPr>
              <a:t> </a:t>
            </a:r>
            <a:r>
              <a:rPr lang="en-US" dirty="0" err="1">
                <a:solidFill>
                  <a:srgbClr val="000000"/>
                </a:solidFill>
                <a:cs typeface="+mn-cs"/>
              </a:rPr>
              <a:t>ao</a:t>
            </a:r>
            <a:r>
              <a:rPr lang="en-US" dirty="0">
                <a:solidFill>
                  <a:srgbClr val="000000"/>
                </a:solidFill>
                <a:cs typeface="+mn-cs"/>
              </a:rPr>
              <a:t> </a:t>
            </a:r>
            <a:r>
              <a:rPr lang="en-US" dirty="0" err="1">
                <a:solidFill>
                  <a:srgbClr val="000000"/>
                </a:solidFill>
                <a:cs typeface="+mn-cs"/>
              </a:rPr>
              <a:t>credor</a:t>
            </a:r>
            <a:r>
              <a:rPr lang="en-US" dirty="0">
                <a:solidFill>
                  <a:srgbClr val="000000"/>
                </a:solidFill>
                <a:cs typeface="+mn-cs"/>
              </a:rPr>
              <a:t> a </a:t>
            </a:r>
            <a:r>
              <a:rPr lang="en-US" dirty="0" err="1">
                <a:solidFill>
                  <a:srgbClr val="000000"/>
                </a:solidFill>
                <a:cs typeface="+mn-cs"/>
              </a:rPr>
              <a:t>sua</a:t>
            </a:r>
            <a:r>
              <a:rPr lang="en-US" dirty="0">
                <a:solidFill>
                  <a:srgbClr val="000000"/>
                </a:solidFill>
                <a:cs typeface="+mn-cs"/>
              </a:rPr>
              <a:t> parte dos </a:t>
            </a:r>
            <a:r>
              <a:rPr lang="en-US" dirty="0" err="1">
                <a:solidFill>
                  <a:srgbClr val="000000"/>
                </a:solidFill>
                <a:cs typeface="+mn-cs"/>
              </a:rPr>
              <a:t>juros</a:t>
            </a:r>
            <a:r>
              <a:rPr lang="en-US" dirty="0">
                <a:solidFill>
                  <a:srgbClr val="000000"/>
                </a:solidFill>
                <a:cs typeface="+mn-cs"/>
              </a:rPr>
              <a:t>. </a:t>
            </a:r>
            <a:r>
              <a:rPr lang="en-US" dirty="0" err="1">
                <a:solidFill>
                  <a:srgbClr val="000000"/>
                </a:solidFill>
                <a:cs typeface="+mn-cs"/>
              </a:rPr>
              <a:t>Empréstimos</a:t>
            </a:r>
            <a:r>
              <a:rPr lang="en-US" dirty="0">
                <a:solidFill>
                  <a:srgbClr val="000000"/>
                </a:solidFill>
                <a:cs typeface="+mn-cs"/>
              </a:rPr>
              <a:t> </a:t>
            </a:r>
            <a:r>
              <a:rPr lang="en-US" dirty="0" err="1">
                <a:solidFill>
                  <a:srgbClr val="000000"/>
                </a:solidFill>
                <a:cs typeface="+mn-cs"/>
              </a:rPr>
              <a:t>por</a:t>
            </a:r>
            <a:r>
              <a:rPr lang="en-US" dirty="0">
                <a:solidFill>
                  <a:srgbClr val="000000"/>
                </a:solidFill>
                <a:cs typeface="+mn-cs"/>
              </a:rPr>
              <a:t> </a:t>
            </a:r>
            <a:r>
              <a:rPr lang="en-US" dirty="0" err="1">
                <a:solidFill>
                  <a:srgbClr val="000000"/>
                </a:solidFill>
                <a:cs typeface="+mn-cs"/>
              </a:rPr>
              <a:t>meio</a:t>
            </a:r>
            <a:r>
              <a:rPr lang="en-US" dirty="0">
                <a:solidFill>
                  <a:srgbClr val="000000"/>
                </a:solidFill>
                <a:cs typeface="+mn-cs"/>
              </a:rPr>
              <a:t> de </a:t>
            </a:r>
            <a:r>
              <a:rPr lang="en-US" dirty="0" err="1">
                <a:solidFill>
                  <a:srgbClr val="000000"/>
                </a:solidFill>
                <a:cs typeface="+mn-cs"/>
              </a:rPr>
              <a:t>plataformas</a:t>
            </a:r>
            <a:r>
              <a:rPr lang="en-US" dirty="0">
                <a:solidFill>
                  <a:srgbClr val="000000"/>
                </a:solidFill>
                <a:cs typeface="+mn-cs"/>
              </a:rPr>
              <a:t> Fi </a:t>
            </a:r>
            <a:r>
              <a:rPr lang="en-US" dirty="0" err="1">
                <a:solidFill>
                  <a:srgbClr val="000000"/>
                </a:solidFill>
                <a:cs typeface="+mn-cs"/>
              </a:rPr>
              <a:t>financeiras</a:t>
            </a:r>
            <a:r>
              <a:rPr lang="en-US" dirty="0">
                <a:solidFill>
                  <a:srgbClr val="000000"/>
                </a:solidFill>
                <a:cs typeface="+mn-cs"/>
              </a:rPr>
              <a:t> </a:t>
            </a:r>
            <a:r>
              <a:rPr lang="en-US" dirty="0" err="1">
                <a:solidFill>
                  <a:srgbClr val="000000"/>
                </a:solidFill>
                <a:cs typeface="+mn-cs"/>
              </a:rPr>
              <a:t>centralizadas</a:t>
            </a:r>
            <a:r>
              <a:rPr lang="en-US" dirty="0">
                <a:solidFill>
                  <a:srgbClr val="000000"/>
                </a:solidFill>
                <a:cs typeface="+mn-cs"/>
              </a:rPr>
              <a:t>, </a:t>
            </a:r>
            <a:r>
              <a:rPr lang="en-US" dirty="0" err="1">
                <a:solidFill>
                  <a:srgbClr val="000000"/>
                </a:solidFill>
                <a:cs typeface="+mn-cs"/>
              </a:rPr>
              <a:t>ao</a:t>
            </a:r>
            <a:r>
              <a:rPr lang="en-US" dirty="0">
                <a:solidFill>
                  <a:srgbClr val="000000"/>
                </a:solidFill>
                <a:cs typeface="+mn-cs"/>
              </a:rPr>
              <a:t> </a:t>
            </a:r>
            <a:r>
              <a:rPr lang="en-US" dirty="0" err="1">
                <a:solidFill>
                  <a:srgbClr val="000000"/>
                </a:solidFill>
                <a:cs typeface="+mn-cs"/>
              </a:rPr>
              <a:t>contrário</a:t>
            </a:r>
            <a:r>
              <a:rPr lang="en-US" dirty="0">
                <a:solidFill>
                  <a:srgbClr val="000000"/>
                </a:solidFill>
                <a:cs typeface="+mn-cs"/>
              </a:rPr>
              <a:t> de </a:t>
            </a:r>
            <a:r>
              <a:rPr lang="en-US" dirty="0" err="1">
                <a:solidFill>
                  <a:srgbClr val="000000"/>
                </a:solidFill>
                <a:cs typeface="+mn-cs"/>
              </a:rPr>
              <a:t>empréstimos</a:t>
            </a:r>
            <a:r>
              <a:rPr lang="en-US" dirty="0">
                <a:solidFill>
                  <a:srgbClr val="000000"/>
                </a:solidFill>
                <a:cs typeface="+mn-cs"/>
              </a:rPr>
              <a:t>, </a:t>
            </a:r>
            <a:r>
              <a:rPr lang="en-US" dirty="0" err="1">
                <a:solidFill>
                  <a:srgbClr val="000000"/>
                </a:solidFill>
                <a:cs typeface="+mn-cs"/>
              </a:rPr>
              <a:t>funcionam</a:t>
            </a:r>
            <a:r>
              <a:rPr lang="en-US" dirty="0">
                <a:solidFill>
                  <a:srgbClr val="000000"/>
                </a:solidFill>
                <a:cs typeface="+mn-cs"/>
              </a:rPr>
              <a:t> de </a:t>
            </a:r>
            <a:r>
              <a:rPr lang="en-US" dirty="0" err="1">
                <a:solidFill>
                  <a:srgbClr val="000000"/>
                </a:solidFill>
                <a:cs typeface="+mn-cs"/>
              </a:rPr>
              <a:t>maneira</a:t>
            </a:r>
            <a:r>
              <a:rPr lang="en-US" dirty="0">
                <a:solidFill>
                  <a:srgbClr val="000000"/>
                </a:solidFill>
                <a:cs typeface="+mn-cs"/>
              </a:rPr>
              <a:t> um </a:t>
            </a:r>
            <a:r>
              <a:rPr lang="en-US" dirty="0" err="1">
                <a:solidFill>
                  <a:srgbClr val="000000"/>
                </a:solidFill>
                <a:cs typeface="+mn-cs"/>
              </a:rPr>
              <a:t>pouco</a:t>
            </a:r>
            <a:r>
              <a:rPr lang="en-US" dirty="0">
                <a:solidFill>
                  <a:srgbClr val="000000"/>
                </a:solidFill>
                <a:cs typeface="+mn-cs"/>
              </a:rPr>
              <a:t> </a:t>
            </a:r>
            <a:r>
              <a:rPr lang="en-US" dirty="0" err="1">
                <a:solidFill>
                  <a:srgbClr val="000000"/>
                </a:solidFill>
                <a:cs typeface="+mn-cs"/>
              </a:rPr>
              <a:t>diferente</a:t>
            </a:r>
            <a:r>
              <a:rPr lang="en-US" dirty="0">
                <a:solidFill>
                  <a:srgbClr val="000000"/>
                </a:solidFill>
                <a:cs typeface="+mn-cs"/>
              </a:rPr>
              <a:t>. </a:t>
            </a:r>
            <a:r>
              <a:rPr lang="en-US" dirty="0" err="1">
                <a:solidFill>
                  <a:srgbClr val="000000"/>
                </a:solidFill>
                <a:cs typeface="+mn-cs"/>
              </a:rPr>
              <a:t>Em</a:t>
            </a:r>
            <a:r>
              <a:rPr lang="en-US" dirty="0">
                <a:solidFill>
                  <a:srgbClr val="000000"/>
                </a:solidFill>
                <a:cs typeface="+mn-cs"/>
              </a:rPr>
              <a:t> </a:t>
            </a:r>
            <a:r>
              <a:rPr lang="en-US" dirty="0" err="1">
                <a:solidFill>
                  <a:srgbClr val="000000"/>
                </a:solidFill>
                <a:cs typeface="+mn-cs"/>
              </a:rPr>
              <a:t>vez</a:t>
            </a:r>
            <a:r>
              <a:rPr lang="en-US" dirty="0">
                <a:solidFill>
                  <a:srgbClr val="000000"/>
                </a:solidFill>
                <a:cs typeface="+mn-cs"/>
              </a:rPr>
              <a:t> de </a:t>
            </a:r>
            <a:r>
              <a:rPr lang="en-US" dirty="0" err="1">
                <a:solidFill>
                  <a:srgbClr val="000000"/>
                </a:solidFill>
                <a:cs typeface="+mn-cs"/>
              </a:rPr>
              <a:t>emprestar</a:t>
            </a:r>
            <a:r>
              <a:rPr lang="en-US" dirty="0">
                <a:solidFill>
                  <a:srgbClr val="000000"/>
                </a:solidFill>
                <a:cs typeface="+mn-cs"/>
              </a:rPr>
              <a:t> </a:t>
            </a:r>
            <a:r>
              <a:rPr lang="en-US" dirty="0" err="1">
                <a:solidFill>
                  <a:srgbClr val="000000"/>
                </a:solidFill>
                <a:cs typeface="+mn-cs"/>
              </a:rPr>
              <a:t>todo</a:t>
            </a:r>
            <a:r>
              <a:rPr lang="en-US" dirty="0">
                <a:solidFill>
                  <a:srgbClr val="000000"/>
                </a:solidFill>
                <a:cs typeface="+mn-cs"/>
              </a:rPr>
              <a:t> o </a:t>
            </a:r>
            <a:r>
              <a:rPr lang="en-US" dirty="0" err="1">
                <a:solidFill>
                  <a:srgbClr val="000000"/>
                </a:solidFill>
                <a:cs typeface="+mn-cs"/>
              </a:rPr>
              <a:t>dinheiro</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apenas</a:t>
            </a:r>
            <a:r>
              <a:rPr lang="en-US" dirty="0">
                <a:solidFill>
                  <a:srgbClr val="000000"/>
                </a:solidFill>
                <a:cs typeface="+mn-cs"/>
              </a:rPr>
              <a:t> um </a:t>
            </a:r>
            <a:r>
              <a:rPr lang="en-US" dirty="0" err="1">
                <a:solidFill>
                  <a:srgbClr val="000000"/>
                </a:solidFill>
                <a:cs typeface="+mn-cs"/>
              </a:rPr>
              <a:t>indivíduo</a:t>
            </a:r>
            <a:r>
              <a:rPr lang="en-US" dirty="0">
                <a:solidFill>
                  <a:srgbClr val="000000"/>
                </a:solidFill>
                <a:cs typeface="+mn-cs"/>
              </a:rPr>
              <a:t>, as </a:t>
            </a:r>
            <a:r>
              <a:rPr lang="en-US" dirty="0" err="1">
                <a:solidFill>
                  <a:srgbClr val="000000"/>
                </a:solidFill>
                <a:cs typeface="+mn-cs"/>
              </a:rPr>
              <a:t>trocas</a:t>
            </a:r>
            <a:r>
              <a:rPr lang="en-US" dirty="0">
                <a:solidFill>
                  <a:srgbClr val="000000"/>
                </a:solidFill>
                <a:cs typeface="+mn-cs"/>
              </a:rPr>
              <a:t> </a:t>
            </a:r>
            <a:r>
              <a:rPr lang="en-US" dirty="0" err="1">
                <a:solidFill>
                  <a:srgbClr val="000000"/>
                </a:solidFill>
                <a:cs typeface="+mn-cs"/>
              </a:rPr>
              <a:t>centralizadas</a:t>
            </a:r>
            <a:r>
              <a:rPr lang="en-US" dirty="0">
                <a:solidFill>
                  <a:srgbClr val="000000"/>
                </a:solidFill>
                <a:cs typeface="+mn-cs"/>
              </a:rPr>
              <a:t> </a:t>
            </a:r>
            <a:r>
              <a:rPr lang="en-US" dirty="0" err="1">
                <a:solidFill>
                  <a:srgbClr val="000000"/>
                </a:solidFill>
                <a:cs typeface="+mn-cs"/>
              </a:rPr>
              <a:t>usam</a:t>
            </a:r>
            <a:r>
              <a:rPr lang="en-US" dirty="0">
                <a:solidFill>
                  <a:srgbClr val="000000"/>
                </a:solidFill>
                <a:cs typeface="+mn-cs"/>
              </a:rPr>
              <a:t> pools de </a:t>
            </a:r>
            <a:r>
              <a:rPr lang="en-US" dirty="0" err="1">
                <a:solidFill>
                  <a:srgbClr val="000000"/>
                </a:solidFill>
                <a:cs typeface="+mn-cs"/>
              </a:rPr>
              <a:t>liquidez</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emprestar</a:t>
            </a:r>
            <a:r>
              <a:rPr lang="en-US" dirty="0">
                <a:solidFill>
                  <a:srgbClr val="000000"/>
                </a:solidFill>
                <a:cs typeface="+mn-cs"/>
              </a:rPr>
              <a:t> o </a:t>
            </a:r>
            <a:r>
              <a:rPr lang="en-US" dirty="0" err="1">
                <a:solidFill>
                  <a:srgbClr val="000000"/>
                </a:solidFill>
                <a:cs typeface="+mn-cs"/>
              </a:rPr>
              <a:t>dinheiro</a:t>
            </a:r>
            <a:r>
              <a:rPr lang="en-US" dirty="0">
                <a:solidFill>
                  <a:srgbClr val="000000"/>
                </a:solidFill>
                <a:cs typeface="+mn-cs"/>
              </a:rPr>
              <a:t> a </a:t>
            </a:r>
            <a:r>
              <a:rPr lang="en-US" dirty="0" err="1">
                <a:solidFill>
                  <a:srgbClr val="000000"/>
                </a:solidFill>
                <a:cs typeface="+mn-cs"/>
              </a:rPr>
              <a:t>vários</a:t>
            </a:r>
            <a:r>
              <a:rPr lang="en-US" dirty="0">
                <a:solidFill>
                  <a:srgbClr val="000000"/>
                </a:solidFill>
                <a:cs typeface="+mn-cs"/>
              </a:rPr>
              <a:t> </a:t>
            </a:r>
            <a:r>
              <a:rPr lang="en-US" dirty="0" err="1">
                <a:solidFill>
                  <a:srgbClr val="000000"/>
                </a:solidFill>
                <a:cs typeface="+mn-cs"/>
              </a:rPr>
              <a:t>usuários</a:t>
            </a:r>
            <a:r>
              <a:rPr lang="en-US" dirty="0">
                <a:solidFill>
                  <a:srgbClr val="000000"/>
                </a:solidFill>
                <a:cs typeface="+mn-cs"/>
              </a:rPr>
              <a:t> </a:t>
            </a:r>
            <a:r>
              <a:rPr lang="en-US" dirty="0" err="1">
                <a:solidFill>
                  <a:srgbClr val="000000"/>
                </a:solidFill>
                <a:cs typeface="+mn-cs"/>
              </a:rPr>
              <a:t>ao</a:t>
            </a:r>
            <a:r>
              <a:rPr lang="en-US" dirty="0">
                <a:solidFill>
                  <a:srgbClr val="000000"/>
                </a:solidFill>
                <a:cs typeface="+mn-cs"/>
              </a:rPr>
              <a:t> </a:t>
            </a:r>
            <a:r>
              <a:rPr lang="en-US" dirty="0" err="1">
                <a:solidFill>
                  <a:srgbClr val="000000"/>
                </a:solidFill>
                <a:cs typeface="+mn-cs"/>
              </a:rPr>
              <a:t>mesmo</a:t>
            </a:r>
            <a:r>
              <a:rPr lang="en-US" dirty="0">
                <a:solidFill>
                  <a:srgbClr val="000000"/>
                </a:solidFill>
                <a:cs typeface="+mn-cs"/>
              </a:rPr>
              <a:t> tempo. Como </a:t>
            </a:r>
            <a:r>
              <a:rPr lang="en-US" dirty="0" err="1">
                <a:solidFill>
                  <a:srgbClr val="000000"/>
                </a:solidFill>
                <a:cs typeface="+mn-cs"/>
              </a:rPr>
              <a:t>resultado</a:t>
            </a:r>
            <a:r>
              <a:rPr lang="en-US" dirty="0">
                <a:solidFill>
                  <a:srgbClr val="000000"/>
                </a:solidFill>
                <a:cs typeface="+mn-cs"/>
              </a:rPr>
              <a:t>, </a:t>
            </a:r>
            <a:r>
              <a:rPr lang="en-US" dirty="0" err="1">
                <a:solidFill>
                  <a:srgbClr val="000000"/>
                </a:solidFill>
                <a:cs typeface="+mn-cs"/>
              </a:rPr>
              <a:t>não</a:t>
            </a:r>
            <a:r>
              <a:rPr lang="en-US" dirty="0">
                <a:solidFill>
                  <a:srgbClr val="000000"/>
                </a:solidFill>
                <a:cs typeface="+mn-cs"/>
              </a:rPr>
              <a:t> </a:t>
            </a:r>
            <a:r>
              <a:rPr lang="en-US" dirty="0" err="1">
                <a:solidFill>
                  <a:srgbClr val="000000"/>
                </a:solidFill>
                <a:cs typeface="+mn-cs"/>
              </a:rPr>
              <a:t>é</a:t>
            </a:r>
            <a:r>
              <a:rPr lang="en-US" dirty="0">
                <a:solidFill>
                  <a:srgbClr val="000000"/>
                </a:solidFill>
                <a:cs typeface="+mn-cs"/>
              </a:rPr>
              <a:t> </a:t>
            </a:r>
            <a:r>
              <a:rPr lang="en-US" dirty="0" err="1">
                <a:solidFill>
                  <a:srgbClr val="000000"/>
                </a:solidFill>
                <a:cs typeface="+mn-cs"/>
              </a:rPr>
              <a:t>informado</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quem</a:t>
            </a:r>
            <a:r>
              <a:rPr lang="en-US" dirty="0">
                <a:solidFill>
                  <a:srgbClr val="000000"/>
                </a:solidFill>
                <a:cs typeface="+mn-cs"/>
              </a:rPr>
              <a:t> a </a:t>
            </a:r>
            <a:r>
              <a:rPr lang="en-US" dirty="0" err="1">
                <a:solidFill>
                  <a:srgbClr val="000000"/>
                </a:solidFill>
                <a:cs typeface="+mn-cs"/>
              </a:rPr>
              <a:t>sua</a:t>
            </a:r>
            <a:r>
              <a:rPr lang="en-US" dirty="0">
                <a:solidFill>
                  <a:srgbClr val="000000"/>
                </a:solidFill>
                <a:cs typeface="+mn-cs"/>
              </a:rPr>
              <a:t> </a:t>
            </a:r>
            <a:r>
              <a:rPr lang="en-US" dirty="0" err="1">
                <a:solidFill>
                  <a:srgbClr val="000000"/>
                </a:solidFill>
                <a:cs typeface="+mn-cs"/>
              </a:rPr>
              <a:t>criptomoeda</a:t>
            </a:r>
            <a:r>
              <a:rPr lang="en-US" dirty="0">
                <a:solidFill>
                  <a:srgbClr val="000000"/>
                </a:solidFill>
                <a:cs typeface="+mn-cs"/>
              </a:rPr>
              <a:t> </a:t>
            </a:r>
            <a:r>
              <a:rPr lang="en-US" dirty="0" err="1">
                <a:solidFill>
                  <a:srgbClr val="000000"/>
                </a:solidFill>
                <a:cs typeface="+mn-cs"/>
              </a:rPr>
              <a:t>é</a:t>
            </a:r>
            <a:r>
              <a:rPr lang="en-US" dirty="0">
                <a:solidFill>
                  <a:srgbClr val="000000"/>
                </a:solidFill>
                <a:cs typeface="+mn-cs"/>
              </a:rPr>
              <a:t> </a:t>
            </a:r>
            <a:r>
              <a:rPr lang="en-US" dirty="0" err="1">
                <a:solidFill>
                  <a:srgbClr val="000000"/>
                </a:solidFill>
                <a:cs typeface="+mn-cs"/>
              </a:rPr>
              <a:t>encaminhada</a:t>
            </a:r>
            <a:r>
              <a:rPr lang="en-US" dirty="0">
                <a:solidFill>
                  <a:srgbClr val="000000"/>
                </a:solidFill>
                <a:cs typeface="+mn-cs"/>
              </a:rPr>
              <a:t>, mas a </a:t>
            </a:r>
            <a:r>
              <a:rPr lang="en-US" dirty="0" err="1">
                <a:solidFill>
                  <a:srgbClr val="000000"/>
                </a:solidFill>
                <a:cs typeface="+mn-cs"/>
              </a:rPr>
              <a:t>plataforma</a:t>
            </a:r>
            <a:r>
              <a:rPr lang="en-US" dirty="0">
                <a:solidFill>
                  <a:srgbClr val="000000"/>
                </a:solidFill>
                <a:cs typeface="+mn-cs"/>
              </a:rPr>
              <a:t> </a:t>
            </a:r>
            <a:r>
              <a:rPr lang="en-US" dirty="0" err="1">
                <a:solidFill>
                  <a:srgbClr val="000000"/>
                </a:solidFill>
                <a:cs typeface="+mn-cs"/>
              </a:rPr>
              <a:t>oferece</a:t>
            </a:r>
            <a:r>
              <a:rPr lang="en-US" dirty="0">
                <a:solidFill>
                  <a:srgbClr val="000000"/>
                </a:solidFill>
                <a:cs typeface="+mn-cs"/>
              </a:rPr>
              <a:t> um </a:t>
            </a:r>
            <a:r>
              <a:rPr lang="en-US" dirty="0" err="1">
                <a:solidFill>
                  <a:srgbClr val="000000"/>
                </a:solidFill>
                <a:cs typeface="+mn-cs"/>
              </a:rPr>
              <a:t>título</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garante</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seus</a:t>
            </a:r>
            <a:r>
              <a:rPr lang="en-US" dirty="0">
                <a:solidFill>
                  <a:srgbClr val="000000"/>
                </a:solidFill>
                <a:cs typeface="+mn-cs"/>
              </a:rPr>
              <a:t> </a:t>
            </a:r>
            <a:r>
              <a:rPr lang="en-US" dirty="0" err="1">
                <a:solidFill>
                  <a:srgbClr val="000000"/>
                </a:solidFill>
                <a:cs typeface="+mn-cs"/>
              </a:rPr>
              <a:t>empréstimos</a:t>
            </a:r>
            <a:r>
              <a:rPr lang="en-US" dirty="0">
                <a:solidFill>
                  <a:srgbClr val="000000"/>
                </a:solidFill>
                <a:cs typeface="+mn-cs"/>
              </a:rPr>
              <a:t>, </a:t>
            </a:r>
            <a:r>
              <a:rPr lang="en-US" dirty="0" err="1">
                <a:solidFill>
                  <a:srgbClr val="000000"/>
                </a:solidFill>
                <a:cs typeface="+mn-cs"/>
              </a:rPr>
              <a:t>tornando</a:t>
            </a:r>
            <a:r>
              <a:rPr lang="en-US" dirty="0">
                <a:solidFill>
                  <a:srgbClr val="000000"/>
                </a:solidFill>
                <a:cs typeface="+mn-cs"/>
              </a:rPr>
              <a:t>-o um </a:t>
            </a:r>
            <a:r>
              <a:rPr lang="en-US" dirty="0" err="1">
                <a:solidFill>
                  <a:srgbClr val="000000"/>
                </a:solidFill>
                <a:cs typeface="+mn-cs"/>
              </a:rPr>
              <a:t>empreendimento</a:t>
            </a:r>
            <a:r>
              <a:rPr lang="en-US" dirty="0">
                <a:solidFill>
                  <a:srgbClr val="000000"/>
                </a:solidFill>
                <a:cs typeface="+mn-cs"/>
              </a:rPr>
              <a:t> </a:t>
            </a:r>
            <a:r>
              <a:rPr lang="en-US" dirty="0" err="1">
                <a:solidFill>
                  <a:srgbClr val="000000"/>
                </a:solidFill>
                <a:cs typeface="+mn-cs"/>
              </a:rPr>
              <a:t>seguro</a:t>
            </a:r>
            <a:r>
              <a:rPr lang="en-US" dirty="0">
                <a:solidFill>
                  <a:srgbClr val="000000"/>
                </a:solidFill>
                <a:cs typeface="+mn-cs"/>
              </a:rPr>
              <a:t>. </a:t>
            </a:r>
            <a:r>
              <a:rPr lang="en-US" dirty="0" err="1">
                <a:solidFill>
                  <a:srgbClr val="000000"/>
                </a:solidFill>
                <a:cs typeface="+mn-cs"/>
              </a:rPr>
              <a:t>Assim</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o </a:t>
            </a:r>
            <a:r>
              <a:rPr lang="en-US" dirty="0" err="1">
                <a:solidFill>
                  <a:srgbClr val="000000"/>
                </a:solidFill>
                <a:cs typeface="+mn-cs"/>
              </a:rPr>
              <a:t>empréstimo</a:t>
            </a:r>
            <a:r>
              <a:rPr lang="en-US" dirty="0">
                <a:solidFill>
                  <a:srgbClr val="000000"/>
                </a:solidFill>
                <a:cs typeface="+mn-cs"/>
              </a:rPr>
              <a:t> </a:t>
            </a:r>
            <a:r>
              <a:rPr lang="en-US" dirty="0" err="1">
                <a:solidFill>
                  <a:srgbClr val="000000"/>
                </a:solidFill>
                <a:cs typeface="+mn-cs"/>
              </a:rPr>
              <a:t>expirar</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títulos</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ser</a:t>
            </a:r>
            <a:r>
              <a:rPr lang="en-US" dirty="0">
                <a:solidFill>
                  <a:srgbClr val="000000"/>
                </a:solidFill>
                <a:cs typeface="+mn-cs"/>
              </a:rPr>
              <a:t> </a:t>
            </a:r>
            <a:r>
              <a:rPr lang="en-US" dirty="0" err="1">
                <a:solidFill>
                  <a:srgbClr val="000000"/>
                </a:solidFill>
                <a:cs typeface="+mn-cs"/>
              </a:rPr>
              <a:t>devolvidos</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recuperar</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fundos</a:t>
            </a:r>
            <a:r>
              <a:rPr lang="en-US" dirty="0">
                <a:solidFill>
                  <a:srgbClr val="000000"/>
                </a:solidFill>
                <a:cs typeface="+mn-cs"/>
              </a:rPr>
              <a:t>, </a:t>
            </a:r>
            <a:r>
              <a:rPr lang="en-US" dirty="0" err="1">
                <a:solidFill>
                  <a:srgbClr val="000000"/>
                </a:solidFill>
                <a:cs typeface="+mn-cs"/>
              </a:rPr>
              <a:t>bem</a:t>
            </a:r>
            <a:r>
              <a:rPr lang="en-US" dirty="0">
                <a:solidFill>
                  <a:srgbClr val="000000"/>
                </a:solidFill>
                <a:cs typeface="+mn-cs"/>
              </a:rPr>
              <a:t> </a:t>
            </a:r>
            <a:r>
              <a:rPr lang="en-US" dirty="0" err="1">
                <a:solidFill>
                  <a:srgbClr val="000000"/>
                </a:solidFill>
                <a:cs typeface="+mn-cs"/>
              </a:rPr>
              <a:t>como</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juros</a:t>
            </a:r>
            <a:r>
              <a:rPr lang="en-US" dirty="0">
                <a:solidFill>
                  <a:srgbClr val="000000"/>
                </a:solidFill>
                <a:cs typeface="+mn-cs"/>
              </a:rPr>
              <a:t> </a:t>
            </a:r>
            <a:r>
              <a:rPr lang="en-US" dirty="0" err="1">
                <a:solidFill>
                  <a:srgbClr val="000000"/>
                </a:solidFill>
                <a:cs typeface="+mn-cs"/>
              </a:rPr>
              <a:t>acumulados</a:t>
            </a:r>
            <a:r>
              <a:rPr lang="en-US" dirty="0">
                <a:solidFill>
                  <a:srgbClr val="000000"/>
                </a:solidFill>
                <a:cs typeface="+mn-cs"/>
              </a:rPr>
              <a:t>.</a:t>
            </a:r>
          </a:p>
          <a:p>
            <a:endParaRPr lang="en-US" dirty="0">
              <a:solidFill>
                <a:srgbClr val="000000"/>
              </a:solidFill>
              <a:cs typeface="+mn-cs"/>
            </a:endParaRPr>
          </a:p>
          <a:p>
            <a:r>
              <a:rPr lang="en-US" b="1" dirty="0" err="1">
                <a:solidFill>
                  <a:srgbClr val="F79037"/>
                </a:solidFill>
                <a:cs typeface="+mn-cs"/>
              </a:rPr>
              <a:t>Taxas</a:t>
            </a:r>
            <a:r>
              <a:rPr lang="en-US" b="1" dirty="0">
                <a:solidFill>
                  <a:srgbClr val="F79037"/>
                </a:solidFill>
                <a:cs typeface="+mn-cs"/>
              </a:rPr>
              <a:t> de </a:t>
            </a:r>
            <a:r>
              <a:rPr lang="en-US" b="1" dirty="0" err="1">
                <a:solidFill>
                  <a:srgbClr val="F79037"/>
                </a:solidFill>
                <a:cs typeface="+mn-cs"/>
              </a:rPr>
              <a:t>empréstimo</a:t>
            </a:r>
            <a:r>
              <a:rPr lang="en-US" b="1" dirty="0">
                <a:solidFill>
                  <a:srgbClr val="F79037"/>
                </a:solidFill>
                <a:cs typeface="+mn-cs"/>
              </a:rPr>
              <a:t> de </a:t>
            </a:r>
            <a:r>
              <a:rPr lang="en-US" b="1" dirty="0" err="1">
                <a:solidFill>
                  <a:srgbClr val="F79037"/>
                </a:solidFill>
                <a:cs typeface="+mn-cs"/>
              </a:rPr>
              <a:t>criptografia</a:t>
            </a:r>
            <a:endParaRPr lang="en-US" b="1" dirty="0">
              <a:solidFill>
                <a:srgbClr val="F79037"/>
              </a:solidFill>
              <a:cs typeface="+mn-cs"/>
            </a:endParaRPr>
          </a:p>
          <a:p>
            <a:r>
              <a:rPr lang="en-US" dirty="0" err="1">
                <a:solidFill>
                  <a:srgbClr val="000000"/>
                </a:solidFill>
                <a:cs typeface="+mn-cs"/>
              </a:rPr>
              <a:t>Conforme</a:t>
            </a:r>
            <a:r>
              <a:rPr lang="en-US" dirty="0">
                <a:solidFill>
                  <a:srgbClr val="000000"/>
                </a:solidFill>
                <a:cs typeface="+mn-cs"/>
              </a:rPr>
              <a:t> </a:t>
            </a:r>
            <a:r>
              <a:rPr lang="en-US" dirty="0" err="1">
                <a:solidFill>
                  <a:srgbClr val="000000"/>
                </a:solidFill>
                <a:cs typeface="+mn-cs"/>
              </a:rPr>
              <a:t>mencionado</a:t>
            </a:r>
            <a:r>
              <a:rPr lang="en-US" dirty="0">
                <a:solidFill>
                  <a:srgbClr val="000000"/>
                </a:solidFill>
                <a:cs typeface="+mn-cs"/>
              </a:rPr>
              <a:t>, </a:t>
            </a:r>
            <a:r>
              <a:rPr lang="en-US" dirty="0" err="1">
                <a:solidFill>
                  <a:srgbClr val="000000"/>
                </a:solidFill>
                <a:cs typeface="+mn-cs"/>
              </a:rPr>
              <a:t>cada</a:t>
            </a:r>
            <a:r>
              <a:rPr lang="en-US" dirty="0">
                <a:solidFill>
                  <a:srgbClr val="000000"/>
                </a:solidFill>
                <a:cs typeface="+mn-cs"/>
              </a:rPr>
              <a:t> </a:t>
            </a:r>
            <a:r>
              <a:rPr lang="en-US" dirty="0" err="1">
                <a:solidFill>
                  <a:srgbClr val="000000"/>
                </a:solidFill>
                <a:cs typeface="+mn-cs"/>
              </a:rPr>
              <a:t>plataforma</a:t>
            </a:r>
            <a:r>
              <a:rPr lang="en-US" dirty="0">
                <a:solidFill>
                  <a:srgbClr val="000000"/>
                </a:solidFill>
                <a:cs typeface="+mn-cs"/>
              </a:rPr>
              <a:t> tem </a:t>
            </a:r>
            <a:r>
              <a:rPr lang="en-US" dirty="0" err="1">
                <a:solidFill>
                  <a:srgbClr val="000000"/>
                </a:solidFill>
                <a:cs typeface="+mn-cs"/>
              </a:rPr>
              <a:t>taxas</a:t>
            </a:r>
            <a:r>
              <a:rPr lang="en-US" dirty="0">
                <a:solidFill>
                  <a:srgbClr val="000000"/>
                </a:solidFill>
                <a:cs typeface="+mn-cs"/>
              </a:rPr>
              <a:t> </a:t>
            </a:r>
            <a:r>
              <a:rPr lang="en-US" dirty="0" err="1">
                <a:solidFill>
                  <a:srgbClr val="000000"/>
                </a:solidFill>
                <a:cs typeface="+mn-cs"/>
              </a:rPr>
              <a:t>diferentes</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empréstimos</a:t>
            </a:r>
            <a:r>
              <a:rPr lang="en-US" dirty="0">
                <a:solidFill>
                  <a:srgbClr val="000000"/>
                </a:solidFill>
                <a:cs typeface="+mn-cs"/>
              </a:rPr>
              <a:t> </a:t>
            </a:r>
            <a:r>
              <a:rPr lang="en-US" dirty="0" err="1">
                <a:solidFill>
                  <a:srgbClr val="000000"/>
                </a:solidFill>
                <a:cs typeface="+mn-cs"/>
              </a:rPr>
              <a:t>criptográficos</a:t>
            </a:r>
            <a:r>
              <a:rPr lang="en-US" dirty="0">
                <a:solidFill>
                  <a:srgbClr val="000000"/>
                </a:solidFill>
                <a:cs typeface="+mn-cs"/>
              </a:rPr>
              <a:t>. </a:t>
            </a:r>
            <a:r>
              <a:rPr lang="en-US" dirty="0" err="1">
                <a:solidFill>
                  <a:srgbClr val="000000"/>
                </a:solidFill>
                <a:cs typeface="+mn-cs"/>
              </a:rPr>
              <a:t>Embora</a:t>
            </a:r>
            <a:r>
              <a:rPr lang="en-US" dirty="0">
                <a:solidFill>
                  <a:srgbClr val="000000"/>
                </a:solidFill>
                <a:cs typeface="+mn-cs"/>
              </a:rPr>
              <a:t> </a:t>
            </a:r>
            <a:r>
              <a:rPr lang="en-US" dirty="0" err="1">
                <a:solidFill>
                  <a:srgbClr val="000000"/>
                </a:solidFill>
                <a:cs typeface="+mn-cs"/>
              </a:rPr>
              <a:t>exista</a:t>
            </a:r>
            <a:r>
              <a:rPr lang="en-US" dirty="0">
                <a:solidFill>
                  <a:srgbClr val="000000"/>
                </a:solidFill>
                <a:cs typeface="+mn-cs"/>
              </a:rPr>
              <a:t> um </a:t>
            </a:r>
            <a:r>
              <a:rPr lang="en-US" dirty="0" err="1">
                <a:solidFill>
                  <a:srgbClr val="000000"/>
                </a:solidFill>
                <a:cs typeface="+mn-cs"/>
              </a:rPr>
              <a:t>certo</a:t>
            </a:r>
            <a:r>
              <a:rPr lang="en-US" dirty="0">
                <a:solidFill>
                  <a:srgbClr val="000000"/>
                </a:solidFill>
                <a:cs typeface="+mn-cs"/>
              </a:rPr>
              <a:t> ROI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cada</a:t>
            </a:r>
            <a:r>
              <a:rPr lang="en-US" dirty="0">
                <a:solidFill>
                  <a:srgbClr val="000000"/>
                </a:solidFill>
                <a:cs typeface="+mn-cs"/>
              </a:rPr>
              <a:t> </a:t>
            </a:r>
            <a:r>
              <a:rPr lang="en-US" dirty="0" err="1">
                <a:solidFill>
                  <a:srgbClr val="000000"/>
                </a:solidFill>
                <a:cs typeface="+mn-cs"/>
              </a:rPr>
              <a:t>plataforma</a:t>
            </a:r>
            <a:r>
              <a:rPr lang="en-US" dirty="0">
                <a:solidFill>
                  <a:srgbClr val="000000"/>
                </a:solidFill>
                <a:cs typeface="+mn-cs"/>
              </a:rPr>
              <a:t> de </a:t>
            </a:r>
            <a:r>
              <a:rPr lang="en-US" dirty="0" err="1">
                <a:solidFill>
                  <a:srgbClr val="000000"/>
                </a:solidFill>
                <a:cs typeface="+mn-cs"/>
              </a:rPr>
              <a:t>empréstimo</a:t>
            </a:r>
            <a:r>
              <a:rPr lang="en-US" dirty="0">
                <a:solidFill>
                  <a:srgbClr val="000000"/>
                </a:solidFill>
                <a:cs typeface="+mn-cs"/>
              </a:rPr>
              <a:t> de </a:t>
            </a:r>
            <a:r>
              <a:rPr lang="en-US" dirty="0" err="1">
                <a:solidFill>
                  <a:srgbClr val="000000"/>
                </a:solidFill>
                <a:cs typeface="+mn-cs"/>
              </a:rPr>
              <a:t>criptomoedas</a:t>
            </a:r>
            <a:r>
              <a:rPr lang="en-US" dirty="0">
                <a:solidFill>
                  <a:srgbClr val="000000"/>
                </a:solidFill>
                <a:cs typeface="+mn-cs"/>
              </a:rPr>
              <a:t>, </a:t>
            </a:r>
            <a:r>
              <a:rPr lang="en-US" dirty="0" err="1">
                <a:solidFill>
                  <a:srgbClr val="000000"/>
                </a:solidFill>
                <a:cs typeface="+mn-cs"/>
              </a:rPr>
              <a:t>também</a:t>
            </a:r>
            <a:r>
              <a:rPr lang="en-US" dirty="0">
                <a:solidFill>
                  <a:srgbClr val="000000"/>
                </a:solidFill>
                <a:cs typeface="+mn-cs"/>
              </a:rPr>
              <a:t> </a:t>
            </a:r>
            <a:r>
              <a:rPr lang="en-US" dirty="0" err="1">
                <a:solidFill>
                  <a:srgbClr val="000000"/>
                </a:solidFill>
                <a:cs typeface="+mn-cs"/>
              </a:rPr>
              <a:t>existem</a:t>
            </a:r>
            <a:r>
              <a:rPr lang="en-US" dirty="0">
                <a:solidFill>
                  <a:srgbClr val="000000"/>
                </a:solidFill>
                <a:cs typeface="+mn-cs"/>
              </a:rPr>
              <a:t> </a:t>
            </a:r>
            <a:r>
              <a:rPr lang="en-US" dirty="0" err="1">
                <a:solidFill>
                  <a:srgbClr val="000000"/>
                </a:solidFill>
                <a:cs typeface="+mn-cs"/>
              </a:rPr>
              <a:t>riscos</a:t>
            </a:r>
            <a:r>
              <a:rPr lang="en-US" dirty="0">
                <a:solidFill>
                  <a:srgbClr val="000000"/>
                </a:solidFill>
                <a:cs typeface="+mn-cs"/>
              </a:rPr>
              <a:t> </a:t>
            </a:r>
            <a:r>
              <a:rPr lang="en-US" dirty="0" err="1">
                <a:solidFill>
                  <a:srgbClr val="000000"/>
                </a:solidFill>
                <a:cs typeface="+mn-cs"/>
              </a:rPr>
              <a:t>diferentes</a:t>
            </a:r>
            <a:r>
              <a:rPr lang="en-US" dirty="0">
                <a:solidFill>
                  <a:srgbClr val="000000"/>
                </a:solidFill>
                <a:cs typeface="+mn-cs"/>
              </a:rPr>
              <a:t>, </a:t>
            </a:r>
            <a:r>
              <a:rPr lang="en-US" dirty="0" err="1">
                <a:solidFill>
                  <a:srgbClr val="000000"/>
                </a:solidFill>
                <a:cs typeface="+mn-cs"/>
              </a:rPr>
              <a:t>dependendo</a:t>
            </a:r>
            <a:r>
              <a:rPr lang="en-US" dirty="0">
                <a:solidFill>
                  <a:srgbClr val="000000"/>
                </a:solidFill>
                <a:cs typeface="+mn-cs"/>
              </a:rPr>
              <a:t> da </a:t>
            </a:r>
            <a:r>
              <a:rPr lang="en-US" dirty="0" err="1">
                <a:solidFill>
                  <a:srgbClr val="000000"/>
                </a:solidFill>
                <a:cs typeface="+mn-cs"/>
              </a:rPr>
              <a:t>plataforma</a:t>
            </a:r>
            <a:r>
              <a:rPr lang="en-US" dirty="0">
                <a:solidFill>
                  <a:srgbClr val="000000"/>
                </a:solidFill>
                <a:cs typeface="+mn-cs"/>
              </a:rPr>
              <a:t> </a:t>
            </a:r>
            <a:r>
              <a:rPr lang="en-US" dirty="0" err="1">
                <a:solidFill>
                  <a:srgbClr val="000000"/>
                </a:solidFill>
                <a:cs typeface="+mn-cs"/>
              </a:rPr>
              <a:t>escolhida</a:t>
            </a:r>
            <a:r>
              <a:rPr lang="en-US" dirty="0">
                <a:solidFill>
                  <a:srgbClr val="000000"/>
                </a:solidFill>
                <a:cs typeface="+mn-cs"/>
              </a:rPr>
              <a:t>. </a:t>
            </a:r>
            <a:r>
              <a:rPr lang="en-US" dirty="0" err="1">
                <a:solidFill>
                  <a:srgbClr val="000000"/>
                </a:solidFill>
                <a:cs typeface="+mn-cs"/>
              </a:rPr>
              <a:t>Semelhante</a:t>
            </a:r>
            <a:r>
              <a:rPr lang="en-US" dirty="0">
                <a:solidFill>
                  <a:srgbClr val="000000"/>
                </a:solidFill>
                <a:cs typeface="+mn-cs"/>
              </a:rPr>
              <a:t> </a:t>
            </a:r>
            <a:r>
              <a:rPr lang="en-US" dirty="0" err="1">
                <a:solidFill>
                  <a:srgbClr val="000000"/>
                </a:solidFill>
                <a:cs typeface="+mn-cs"/>
              </a:rPr>
              <a:t>às</a:t>
            </a:r>
            <a:r>
              <a:rPr lang="en-US" dirty="0">
                <a:solidFill>
                  <a:srgbClr val="000000"/>
                </a:solidFill>
                <a:cs typeface="+mn-cs"/>
              </a:rPr>
              <a:t> </a:t>
            </a:r>
            <a:r>
              <a:rPr lang="en-US" dirty="0" err="1">
                <a:solidFill>
                  <a:srgbClr val="000000"/>
                </a:solidFill>
                <a:cs typeface="+mn-cs"/>
              </a:rPr>
              <a:t>estratégias</a:t>
            </a:r>
            <a:r>
              <a:rPr lang="en-US" dirty="0">
                <a:solidFill>
                  <a:srgbClr val="000000"/>
                </a:solidFill>
                <a:cs typeface="+mn-cs"/>
              </a:rPr>
              <a:t> de </a:t>
            </a:r>
            <a:r>
              <a:rPr lang="en-US" dirty="0" err="1">
                <a:solidFill>
                  <a:srgbClr val="000000"/>
                </a:solidFill>
                <a:cs typeface="+mn-cs"/>
              </a:rPr>
              <a:t>investimento</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credores</a:t>
            </a:r>
            <a:r>
              <a:rPr lang="en-US" dirty="0">
                <a:solidFill>
                  <a:srgbClr val="000000"/>
                </a:solidFill>
                <a:cs typeface="+mn-cs"/>
              </a:rPr>
              <a:t> </a:t>
            </a:r>
            <a:r>
              <a:rPr lang="en-US" dirty="0" err="1">
                <a:solidFill>
                  <a:srgbClr val="000000"/>
                </a:solidFill>
                <a:cs typeface="+mn-cs"/>
              </a:rPr>
              <a:t>criptográficos</a:t>
            </a:r>
            <a:r>
              <a:rPr lang="en-US" dirty="0">
                <a:solidFill>
                  <a:srgbClr val="000000"/>
                </a:solidFill>
                <a:cs typeface="+mn-cs"/>
              </a:rPr>
              <a:t> </a:t>
            </a:r>
            <a:r>
              <a:rPr lang="en-US" dirty="0" err="1">
                <a:solidFill>
                  <a:srgbClr val="000000"/>
                </a:solidFill>
                <a:cs typeface="+mn-cs"/>
              </a:rPr>
              <a:t>tendem</a:t>
            </a:r>
            <a:r>
              <a:rPr lang="en-US" dirty="0">
                <a:solidFill>
                  <a:srgbClr val="000000"/>
                </a:solidFill>
                <a:cs typeface="+mn-cs"/>
              </a:rPr>
              <a:t> a </a:t>
            </a:r>
            <a:r>
              <a:rPr lang="en-US" dirty="0" err="1">
                <a:solidFill>
                  <a:srgbClr val="000000"/>
                </a:solidFill>
                <a:cs typeface="+mn-cs"/>
              </a:rPr>
              <a:t>usar</a:t>
            </a:r>
            <a:r>
              <a:rPr lang="en-US" dirty="0">
                <a:solidFill>
                  <a:srgbClr val="000000"/>
                </a:solidFill>
                <a:cs typeface="+mn-cs"/>
              </a:rPr>
              <a:t> </a:t>
            </a:r>
            <a:r>
              <a:rPr lang="en-US" dirty="0" err="1">
                <a:solidFill>
                  <a:srgbClr val="000000"/>
                </a:solidFill>
                <a:cs typeface="+mn-cs"/>
              </a:rPr>
              <a:t>várias</a:t>
            </a:r>
            <a:r>
              <a:rPr lang="en-US" dirty="0">
                <a:solidFill>
                  <a:srgbClr val="000000"/>
                </a:solidFill>
                <a:cs typeface="+mn-cs"/>
              </a:rPr>
              <a:t> </a:t>
            </a:r>
            <a:r>
              <a:rPr lang="en-US" dirty="0" err="1">
                <a:solidFill>
                  <a:srgbClr val="000000"/>
                </a:solidFill>
                <a:cs typeface="+mn-cs"/>
              </a:rPr>
              <a:t>plataformas</a:t>
            </a:r>
            <a:r>
              <a:rPr lang="en-US" dirty="0">
                <a:solidFill>
                  <a:srgbClr val="000000"/>
                </a:solidFill>
                <a:cs typeface="+mn-cs"/>
              </a:rPr>
              <a:t> </a:t>
            </a:r>
            <a:r>
              <a:rPr lang="en-US" dirty="0" err="1">
                <a:solidFill>
                  <a:srgbClr val="000000"/>
                </a:solidFill>
                <a:cs typeface="+mn-cs"/>
              </a:rPr>
              <a:t>diferentes</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distribuir</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riscos</a:t>
            </a:r>
            <a:r>
              <a:rPr lang="en-US" dirty="0">
                <a:solidFill>
                  <a:srgbClr val="000000"/>
                </a:solidFill>
                <a:cs typeface="+mn-cs"/>
              </a:rPr>
              <a:t> e </a:t>
            </a:r>
            <a:r>
              <a:rPr lang="en-US" dirty="0" err="1">
                <a:solidFill>
                  <a:srgbClr val="000000"/>
                </a:solidFill>
                <a:cs typeface="+mn-cs"/>
              </a:rPr>
              <a:t>diversificar</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seus</a:t>
            </a:r>
            <a:r>
              <a:rPr lang="en-US" dirty="0">
                <a:solidFill>
                  <a:srgbClr val="000000"/>
                </a:solidFill>
                <a:cs typeface="+mn-cs"/>
              </a:rPr>
              <a:t> </a:t>
            </a:r>
            <a:r>
              <a:rPr lang="en-US" dirty="0" err="1">
                <a:solidFill>
                  <a:srgbClr val="000000"/>
                </a:solidFill>
                <a:cs typeface="+mn-cs"/>
              </a:rPr>
              <a:t>investimentos</a:t>
            </a:r>
            <a:r>
              <a:rPr lang="en-US" dirty="0">
                <a:solidFill>
                  <a:srgbClr val="000000"/>
                </a:solidFill>
                <a:cs typeface="+mn-cs"/>
              </a:rPr>
              <a:t>.</a:t>
            </a:r>
          </a:p>
          <a:p>
            <a:endParaRPr lang="en-US" dirty="0">
              <a:solidFill>
                <a:srgbClr val="000000"/>
              </a:solidFill>
              <a:cs typeface="+mn-cs"/>
            </a:endParaRPr>
          </a:p>
          <a:p>
            <a:r>
              <a:rPr lang="en-US" dirty="0" err="1">
                <a:solidFill>
                  <a:srgbClr val="000000"/>
                </a:solidFill>
                <a:cs typeface="+mn-cs"/>
              </a:rPr>
              <a:t>Quando</a:t>
            </a:r>
            <a:r>
              <a:rPr lang="en-US" dirty="0">
                <a:solidFill>
                  <a:srgbClr val="000000"/>
                </a:solidFill>
                <a:cs typeface="+mn-cs"/>
              </a:rPr>
              <a:t> se </a:t>
            </a:r>
            <a:r>
              <a:rPr lang="en-US" dirty="0" err="1">
                <a:solidFill>
                  <a:srgbClr val="000000"/>
                </a:solidFill>
                <a:cs typeface="+mn-cs"/>
              </a:rPr>
              <a:t>trata</a:t>
            </a:r>
            <a:r>
              <a:rPr lang="en-US" dirty="0">
                <a:solidFill>
                  <a:srgbClr val="000000"/>
                </a:solidFill>
                <a:cs typeface="+mn-cs"/>
              </a:rPr>
              <a:t> de </a:t>
            </a:r>
            <a:r>
              <a:rPr lang="en-US" dirty="0" err="1">
                <a:solidFill>
                  <a:srgbClr val="000000"/>
                </a:solidFill>
                <a:cs typeface="+mn-cs"/>
              </a:rPr>
              <a:t>empréstimos</a:t>
            </a:r>
            <a:r>
              <a:rPr lang="en-US" dirty="0">
                <a:solidFill>
                  <a:srgbClr val="000000"/>
                </a:solidFill>
                <a:cs typeface="+mn-cs"/>
              </a:rPr>
              <a:t> </a:t>
            </a:r>
            <a:r>
              <a:rPr lang="en-US" dirty="0" err="1">
                <a:solidFill>
                  <a:srgbClr val="000000"/>
                </a:solidFill>
                <a:cs typeface="+mn-cs"/>
              </a:rPr>
              <a:t>criptográficos</a:t>
            </a:r>
            <a:r>
              <a:rPr lang="en-US" dirty="0">
                <a:solidFill>
                  <a:srgbClr val="000000"/>
                </a:solidFill>
                <a:cs typeface="+mn-cs"/>
              </a:rPr>
              <a:t>, </a:t>
            </a:r>
            <a:r>
              <a:rPr lang="en-US" dirty="0" err="1">
                <a:solidFill>
                  <a:srgbClr val="000000"/>
                </a:solidFill>
                <a:cs typeface="+mn-cs"/>
              </a:rPr>
              <a:t>há</a:t>
            </a:r>
            <a:r>
              <a:rPr lang="en-US" dirty="0">
                <a:solidFill>
                  <a:srgbClr val="000000"/>
                </a:solidFill>
                <a:cs typeface="+mn-cs"/>
              </a:rPr>
              <a:t> um </a:t>
            </a:r>
            <a:r>
              <a:rPr lang="en-US" dirty="0" err="1">
                <a:solidFill>
                  <a:srgbClr val="000000"/>
                </a:solidFill>
                <a:cs typeface="+mn-cs"/>
              </a:rPr>
              <a:t>rendimento</a:t>
            </a:r>
            <a:r>
              <a:rPr lang="en-US" dirty="0">
                <a:solidFill>
                  <a:srgbClr val="000000"/>
                </a:solidFill>
                <a:cs typeface="+mn-cs"/>
              </a:rPr>
              <a:t> </a:t>
            </a:r>
            <a:r>
              <a:rPr lang="en-US" dirty="0" err="1">
                <a:solidFill>
                  <a:srgbClr val="000000"/>
                </a:solidFill>
                <a:cs typeface="+mn-cs"/>
              </a:rPr>
              <a:t>anual</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pode</a:t>
            </a:r>
            <a:r>
              <a:rPr lang="en-US" dirty="0">
                <a:solidFill>
                  <a:srgbClr val="000000"/>
                </a:solidFill>
                <a:cs typeface="+mn-cs"/>
              </a:rPr>
              <a:t> </a:t>
            </a:r>
            <a:r>
              <a:rPr lang="en-US" dirty="0" err="1">
                <a:solidFill>
                  <a:srgbClr val="000000"/>
                </a:solidFill>
                <a:cs typeface="+mn-cs"/>
              </a:rPr>
              <a:t>ser</a:t>
            </a:r>
            <a:r>
              <a:rPr lang="en-US" dirty="0">
                <a:solidFill>
                  <a:srgbClr val="000000"/>
                </a:solidFill>
                <a:cs typeface="+mn-cs"/>
              </a:rPr>
              <a:t> </a:t>
            </a:r>
            <a:r>
              <a:rPr lang="en-US" dirty="0" err="1">
                <a:solidFill>
                  <a:srgbClr val="000000"/>
                </a:solidFill>
                <a:cs typeface="+mn-cs"/>
              </a:rPr>
              <a:t>esperado</a:t>
            </a:r>
            <a:r>
              <a:rPr lang="en-US" dirty="0">
                <a:solidFill>
                  <a:srgbClr val="000000"/>
                </a:solidFill>
                <a:cs typeface="+mn-cs"/>
              </a:rPr>
              <a:t>. </a:t>
            </a:r>
          </a:p>
        </p:txBody>
      </p:sp>
      <p:sp>
        <p:nvSpPr>
          <p:cNvPr id="6" name="Text Placeholder 17">
            <a:extLst>
              <a:ext uri="{FF2B5EF4-FFF2-40B4-BE49-F238E27FC236}">
                <a16:creationId xmlns:a16="http://schemas.microsoft.com/office/drawing/2014/main" id="{2112DA09-19C0-700A-83E0-0E1CCDDE9BD5}"/>
              </a:ext>
            </a:extLst>
          </p:cNvPr>
          <p:cNvSpPr txBox="1">
            <a:spLocks/>
          </p:cNvSpPr>
          <p:nvPr/>
        </p:nvSpPr>
        <p:spPr>
          <a:xfrm>
            <a:off x="1519853" y="3490537"/>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a:solidFill>
                  <a:srgbClr val="F79037"/>
                </a:solidFill>
                <a:ea typeface="Times New Roman" panose="02020603050405020304" pitchFamily="18" charset="0"/>
              </a:rPr>
              <a:t>e </a:t>
            </a:r>
            <a:r>
              <a:rPr lang="en-US" b="1" dirty="0" err="1">
                <a:solidFill>
                  <a:srgbClr val="F79037"/>
                </a:solidFill>
                <a:ea typeface="Times New Roman" panose="02020603050405020304" pitchFamily="18" charset="0"/>
              </a:rPr>
              <a:t>uma</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plataforma</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DeFi</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ou</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troca</a:t>
            </a:r>
            <a:r>
              <a:rPr lang="en-US" b="1" dirty="0">
                <a:solidFill>
                  <a:srgbClr val="F79037"/>
                </a:solidFill>
                <a:ea typeface="Times New Roman" panose="02020603050405020304" pitchFamily="18" charset="0"/>
              </a:rPr>
              <a:t> de </a:t>
            </a:r>
            <a:r>
              <a:rPr lang="en-US" b="1" dirty="0" err="1">
                <a:solidFill>
                  <a:srgbClr val="F79037"/>
                </a:solidFill>
                <a:ea typeface="Times New Roman" panose="02020603050405020304" pitchFamily="18" charset="0"/>
              </a:rPr>
              <a:t>criptografia</a:t>
            </a:r>
            <a:r>
              <a:rPr lang="en-US" b="1" dirty="0">
                <a:solidFill>
                  <a:srgbClr val="F79037"/>
                </a:solidFill>
                <a:ea typeface="Times New Roman" panose="02020603050405020304" pitchFamily="18" charset="0"/>
              </a:rPr>
              <a:t>.</a:t>
            </a:r>
            <a:endParaRPr lang="en-US" b="1" dirty="0">
              <a:solidFill>
                <a:srgbClr val="F79037"/>
              </a:solidFill>
            </a:endParaRPr>
          </a:p>
        </p:txBody>
      </p:sp>
      <p:sp>
        <p:nvSpPr>
          <p:cNvPr id="9" name="TextBox 8">
            <a:extLst>
              <a:ext uri="{FF2B5EF4-FFF2-40B4-BE49-F238E27FC236}">
                <a16:creationId xmlns:a16="http://schemas.microsoft.com/office/drawing/2014/main" id="{C1254384-426E-886F-CB4B-D607E541ABC8}"/>
              </a:ext>
            </a:extLst>
          </p:cNvPr>
          <p:cNvSpPr txBox="1"/>
          <p:nvPr/>
        </p:nvSpPr>
        <p:spPr>
          <a:xfrm>
            <a:off x="901903" y="3082080"/>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pic>
        <p:nvPicPr>
          <p:cNvPr id="21" name="Picture 20">
            <a:extLst>
              <a:ext uri="{FF2B5EF4-FFF2-40B4-BE49-F238E27FC236}">
                <a16:creationId xmlns:a16="http://schemas.microsoft.com/office/drawing/2014/main" id="{B06D8371-3894-C29A-F34D-E37C0948A8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58"/>
          <a:stretch/>
        </p:blipFill>
        <p:spPr>
          <a:xfrm>
            <a:off x="0" y="4417181"/>
            <a:ext cx="3555848" cy="6274632"/>
          </a:xfrm>
          <a:prstGeom prst="rect">
            <a:avLst/>
          </a:prstGeom>
        </p:spPr>
      </p:pic>
      <p:grpSp>
        <p:nvGrpSpPr>
          <p:cNvPr id="36" name="Group 35">
            <a:extLst>
              <a:ext uri="{FF2B5EF4-FFF2-40B4-BE49-F238E27FC236}">
                <a16:creationId xmlns:a16="http://schemas.microsoft.com/office/drawing/2014/main" id="{F5A94214-DE1A-915A-2CF8-F20FEC95B08F}"/>
              </a:ext>
            </a:extLst>
          </p:cNvPr>
          <p:cNvGrpSpPr/>
          <p:nvPr/>
        </p:nvGrpSpPr>
        <p:grpSpPr>
          <a:xfrm>
            <a:off x="-215664" y="8606190"/>
            <a:ext cx="2590078" cy="2250924"/>
            <a:chOff x="-220413" y="5470274"/>
            <a:chExt cx="2590078" cy="2250924"/>
          </a:xfrm>
        </p:grpSpPr>
        <p:sp>
          <p:nvSpPr>
            <p:cNvPr id="37" name="Freeform 36">
              <a:extLst>
                <a:ext uri="{FF2B5EF4-FFF2-40B4-BE49-F238E27FC236}">
                  <a16:creationId xmlns:a16="http://schemas.microsoft.com/office/drawing/2014/main" id="{BBEAC2A0-6572-26E9-0657-03C2B5F2FADC}"/>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5092C4C4-E4C1-0627-38BC-063A05F0F74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03A01EC7-933F-799D-36D2-491D06912DB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C7A66AE7-F0B2-D3B7-24D4-9A2733571FE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C68AFC2D-0E1F-297C-7F2F-EB7A1AEF49C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9B562B7B-56E5-925F-8CFE-628F8055B55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FA1FE5CE-D6B6-D89E-FA35-155E662469F9}"/>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EAB42EFF-5358-88F1-F8C3-069ED49BEB70}"/>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315521AC-3318-A6BD-EEBF-C15B081FA97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CBEF1387-45E5-37C5-9512-4CA6970E2A8C}"/>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CF989444-AC04-7414-7FAB-977BC4C25BD2}"/>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355EF17-2CEE-8399-3C08-BA4DF1FF7E76}"/>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4F95809F-525F-8976-F5BF-405CC348418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606AD562-E07D-4B6B-20A8-F26CB66AE60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36583026-E0BC-B5B7-67FE-3A857063F914}"/>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EB6B102A-8FCA-ED14-E1BF-9CB32AFC90C1}"/>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F78A3DA3-551B-0BE3-766A-104FFDDCBB9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D1DE67DD-D9EE-4E91-EB58-AC430246012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7" name="Text Placeholder 17">
            <a:extLst>
              <a:ext uri="{FF2B5EF4-FFF2-40B4-BE49-F238E27FC236}">
                <a16:creationId xmlns:a16="http://schemas.microsoft.com/office/drawing/2014/main" id="{9FE7D42F-0347-3E29-C6F0-78EB2A7EBA82}"/>
              </a:ext>
            </a:extLst>
          </p:cNvPr>
          <p:cNvSpPr txBox="1">
            <a:spLocks/>
          </p:cNvSpPr>
          <p:nvPr/>
        </p:nvSpPr>
        <p:spPr>
          <a:xfrm>
            <a:off x="1519853" y="2541908"/>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a:solidFill>
                  <a:srgbClr val="F79037"/>
                </a:solidFill>
                <a:ea typeface="Times New Roman" panose="02020603050405020304" pitchFamily="18" charset="0"/>
              </a:rPr>
              <a:t>o </a:t>
            </a:r>
            <a:r>
              <a:rPr lang="en-US" b="1" dirty="0" err="1">
                <a:solidFill>
                  <a:srgbClr val="F79037"/>
                </a:solidFill>
                <a:ea typeface="Times New Roman" panose="02020603050405020304" pitchFamily="18" charset="0"/>
              </a:rPr>
              <a:t>mutuário</a:t>
            </a:r>
            <a:r>
              <a:rPr lang="en-US" b="1" dirty="0">
                <a:solidFill>
                  <a:srgbClr val="F79037"/>
                </a:solidFill>
                <a:ea typeface="Times New Roman" panose="02020603050405020304" pitchFamily="18" charset="0"/>
              </a:rPr>
              <a:t>,</a:t>
            </a:r>
            <a:endParaRPr lang="en-US" b="1" dirty="0">
              <a:solidFill>
                <a:srgbClr val="F79037"/>
              </a:solidFill>
            </a:endParaRPr>
          </a:p>
        </p:txBody>
      </p:sp>
      <p:sp>
        <p:nvSpPr>
          <p:cNvPr id="8" name="TextBox 7">
            <a:extLst>
              <a:ext uri="{FF2B5EF4-FFF2-40B4-BE49-F238E27FC236}">
                <a16:creationId xmlns:a16="http://schemas.microsoft.com/office/drawing/2014/main" id="{4EC27F71-5DDF-C2C5-B711-09C77D49AD6E}"/>
              </a:ext>
            </a:extLst>
          </p:cNvPr>
          <p:cNvSpPr txBox="1"/>
          <p:nvPr/>
        </p:nvSpPr>
        <p:spPr>
          <a:xfrm>
            <a:off x="901903" y="2133451"/>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2" name="Text Placeholder 17">
            <a:extLst>
              <a:ext uri="{FF2B5EF4-FFF2-40B4-BE49-F238E27FC236}">
                <a16:creationId xmlns:a16="http://schemas.microsoft.com/office/drawing/2014/main" id="{B5B16444-D34F-82E3-A7A2-48BF248B59DA}"/>
              </a:ext>
            </a:extLst>
          </p:cNvPr>
          <p:cNvSpPr txBox="1">
            <a:spLocks/>
          </p:cNvSpPr>
          <p:nvPr/>
        </p:nvSpPr>
        <p:spPr>
          <a:xfrm>
            <a:off x="4265865" y="9785656"/>
            <a:ext cx="2046414" cy="52388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dirty="0">
                <a:solidFill>
                  <a:srgbClr val="F79037"/>
                </a:solidFill>
                <a:cs typeface="+mn-cs"/>
              </a:rPr>
              <a:t>Para </a:t>
            </a:r>
            <a:r>
              <a:rPr lang="en-US" dirty="0" err="1">
                <a:solidFill>
                  <a:srgbClr val="F79037"/>
                </a:solidFill>
                <a:cs typeface="+mn-cs"/>
              </a:rPr>
              <a:t>stablecoins</a:t>
            </a:r>
            <a:r>
              <a:rPr lang="en-US" dirty="0">
                <a:solidFill>
                  <a:srgbClr val="F79037"/>
                </a:solidFill>
                <a:cs typeface="+mn-cs"/>
              </a:rPr>
              <a:t>, </a:t>
            </a:r>
            <a:r>
              <a:rPr lang="en-US" dirty="0" err="1">
                <a:solidFill>
                  <a:srgbClr val="F79037"/>
                </a:solidFill>
                <a:cs typeface="+mn-cs"/>
              </a:rPr>
              <a:t>varia</a:t>
            </a:r>
            <a:r>
              <a:rPr lang="en-US" dirty="0">
                <a:solidFill>
                  <a:srgbClr val="F79037"/>
                </a:solidFill>
                <a:cs typeface="+mn-cs"/>
              </a:rPr>
              <a:t> de 10% a 18%. </a:t>
            </a:r>
          </a:p>
        </p:txBody>
      </p:sp>
      <p:grpSp>
        <p:nvGrpSpPr>
          <p:cNvPr id="57" name="Group 56">
            <a:extLst>
              <a:ext uri="{FF2B5EF4-FFF2-40B4-BE49-F238E27FC236}">
                <a16:creationId xmlns:a16="http://schemas.microsoft.com/office/drawing/2014/main" id="{DEA2B5A0-EF48-91EC-29F5-E49596BA851B}"/>
              </a:ext>
            </a:extLst>
          </p:cNvPr>
          <p:cNvGrpSpPr/>
          <p:nvPr/>
        </p:nvGrpSpPr>
        <p:grpSpPr>
          <a:xfrm>
            <a:off x="4752076" y="7398356"/>
            <a:ext cx="863766" cy="744700"/>
            <a:chOff x="4417506" y="446113"/>
            <a:chExt cx="1094363" cy="943510"/>
          </a:xfrm>
          <a:solidFill>
            <a:srgbClr val="F79037"/>
          </a:solidFill>
        </p:grpSpPr>
        <p:sp>
          <p:nvSpPr>
            <p:cNvPr id="58" name="Freeform 57">
              <a:extLst>
                <a:ext uri="{FF2B5EF4-FFF2-40B4-BE49-F238E27FC236}">
                  <a16:creationId xmlns:a16="http://schemas.microsoft.com/office/drawing/2014/main" id="{3F52DD45-A7DB-9603-6764-9CB288671844}"/>
                </a:ext>
              </a:extLst>
            </p:cNvPr>
            <p:cNvSpPr/>
            <p:nvPr/>
          </p:nvSpPr>
          <p:spPr>
            <a:xfrm>
              <a:off x="5163539" y="720390"/>
              <a:ext cx="348330" cy="663748"/>
            </a:xfrm>
            <a:custGeom>
              <a:avLst/>
              <a:gdLst>
                <a:gd name="connsiteX0" fmla="*/ 296219 w 348330"/>
                <a:gd name="connsiteY0" fmla="*/ 0 h 663748"/>
                <a:gd name="connsiteX1" fmla="*/ 52112 w 348330"/>
                <a:gd name="connsiteY1" fmla="*/ 0 h 663748"/>
                <a:gd name="connsiteX2" fmla="*/ 0 w 348330"/>
                <a:gd name="connsiteY2" fmla="*/ 52112 h 663748"/>
                <a:gd name="connsiteX3" fmla="*/ 0 w 348330"/>
                <a:gd name="connsiteY3" fmla="*/ 54855 h 663748"/>
                <a:gd name="connsiteX4" fmla="*/ 16456 w 348330"/>
                <a:gd name="connsiteY4" fmla="*/ 93254 h 663748"/>
                <a:gd name="connsiteX5" fmla="*/ 0 w 348330"/>
                <a:gd name="connsiteY5" fmla="*/ 131652 h 663748"/>
                <a:gd name="connsiteX6" fmla="*/ 0 w 348330"/>
                <a:gd name="connsiteY6" fmla="*/ 134395 h 663748"/>
                <a:gd name="connsiteX7" fmla="*/ 16456 w 348330"/>
                <a:gd name="connsiteY7" fmla="*/ 172794 h 663748"/>
                <a:gd name="connsiteX8" fmla="*/ 0 w 348330"/>
                <a:gd name="connsiteY8" fmla="*/ 211193 h 663748"/>
                <a:gd name="connsiteX9" fmla="*/ 0 w 348330"/>
                <a:gd name="connsiteY9" fmla="*/ 213935 h 663748"/>
                <a:gd name="connsiteX10" fmla="*/ 16456 w 348330"/>
                <a:gd name="connsiteY10" fmla="*/ 252334 h 663748"/>
                <a:gd name="connsiteX11" fmla="*/ 0 w 348330"/>
                <a:gd name="connsiteY11" fmla="*/ 290733 h 663748"/>
                <a:gd name="connsiteX12" fmla="*/ 0 w 348330"/>
                <a:gd name="connsiteY12" fmla="*/ 293475 h 663748"/>
                <a:gd name="connsiteX13" fmla="*/ 16456 w 348330"/>
                <a:gd name="connsiteY13" fmla="*/ 331874 h 663748"/>
                <a:gd name="connsiteX14" fmla="*/ 0 w 348330"/>
                <a:gd name="connsiteY14" fmla="*/ 370273 h 663748"/>
                <a:gd name="connsiteX15" fmla="*/ 0 w 348330"/>
                <a:gd name="connsiteY15" fmla="*/ 373016 h 663748"/>
                <a:gd name="connsiteX16" fmla="*/ 16456 w 348330"/>
                <a:gd name="connsiteY16" fmla="*/ 411414 h 663748"/>
                <a:gd name="connsiteX17" fmla="*/ 0 w 348330"/>
                <a:gd name="connsiteY17" fmla="*/ 449813 h 663748"/>
                <a:gd name="connsiteX18" fmla="*/ 0 w 348330"/>
                <a:gd name="connsiteY18" fmla="*/ 452556 h 663748"/>
                <a:gd name="connsiteX19" fmla="*/ 16456 w 348330"/>
                <a:gd name="connsiteY19" fmla="*/ 490954 h 663748"/>
                <a:gd name="connsiteX20" fmla="*/ 0 w 348330"/>
                <a:gd name="connsiteY20" fmla="*/ 529353 h 663748"/>
                <a:gd name="connsiteX21" fmla="*/ 0 w 348330"/>
                <a:gd name="connsiteY21" fmla="*/ 532096 h 663748"/>
                <a:gd name="connsiteX22" fmla="*/ 16456 w 348330"/>
                <a:gd name="connsiteY22" fmla="*/ 570494 h 663748"/>
                <a:gd name="connsiteX23" fmla="*/ 0 w 348330"/>
                <a:gd name="connsiteY23" fmla="*/ 608893 h 663748"/>
                <a:gd name="connsiteX24" fmla="*/ 0 w 348330"/>
                <a:gd name="connsiteY24" fmla="*/ 611636 h 663748"/>
                <a:gd name="connsiteX25" fmla="*/ 52112 w 348330"/>
                <a:gd name="connsiteY25" fmla="*/ 663748 h 663748"/>
                <a:gd name="connsiteX26" fmla="*/ 296219 w 348330"/>
                <a:gd name="connsiteY26" fmla="*/ 663748 h 663748"/>
                <a:gd name="connsiteX27" fmla="*/ 348331 w 348330"/>
                <a:gd name="connsiteY27" fmla="*/ 611636 h 663748"/>
                <a:gd name="connsiteX28" fmla="*/ 348331 w 348330"/>
                <a:gd name="connsiteY28" fmla="*/ 608893 h 663748"/>
                <a:gd name="connsiteX29" fmla="*/ 331874 w 348330"/>
                <a:gd name="connsiteY29" fmla="*/ 570494 h 663748"/>
                <a:gd name="connsiteX30" fmla="*/ 348331 w 348330"/>
                <a:gd name="connsiteY30" fmla="*/ 532096 h 663748"/>
                <a:gd name="connsiteX31" fmla="*/ 348331 w 348330"/>
                <a:gd name="connsiteY31" fmla="*/ 529353 h 663748"/>
                <a:gd name="connsiteX32" fmla="*/ 331874 w 348330"/>
                <a:gd name="connsiteY32" fmla="*/ 490954 h 663748"/>
                <a:gd name="connsiteX33" fmla="*/ 348331 w 348330"/>
                <a:gd name="connsiteY33" fmla="*/ 452556 h 663748"/>
                <a:gd name="connsiteX34" fmla="*/ 348331 w 348330"/>
                <a:gd name="connsiteY34" fmla="*/ 449813 h 663748"/>
                <a:gd name="connsiteX35" fmla="*/ 331874 w 348330"/>
                <a:gd name="connsiteY35" fmla="*/ 411414 h 663748"/>
                <a:gd name="connsiteX36" fmla="*/ 348331 w 348330"/>
                <a:gd name="connsiteY36" fmla="*/ 373016 h 663748"/>
                <a:gd name="connsiteX37" fmla="*/ 348331 w 348330"/>
                <a:gd name="connsiteY37" fmla="*/ 370273 h 663748"/>
                <a:gd name="connsiteX38" fmla="*/ 331874 w 348330"/>
                <a:gd name="connsiteY38" fmla="*/ 331874 h 663748"/>
                <a:gd name="connsiteX39" fmla="*/ 348331 w 348330"/>
                <a:gd name="connsiteY39" fmla="*/ 293475 h 663748"/>
                <a:gd name="connsiteX40" fmla="*/ 348331 w 348330"/>
                <a:gd name="connsiteY40" fmla="*/ 290733 h 663748"/>
                <a:gd name="connsiteX41" fmla="*/ 331874 w 348330"/>
                <a:gd name="connsiteY41" fmla="*/ 252334 h 663748"/>
                <a:gd name="connsiteX42" fmla="*/ 348331 w 348330"/>
                <a:gd name="connsiteY42" fmla="*/ 213935 h 663748"/>
                <a:gd name="connsiteX43" fmla="*/ 348331 w 348330"/>
                <a:gd name="connsiteY43" fmla="*/ 211193 h 663748"/>
                <a:gd name="connsiteX44" fmla="*/ 331874 w 348330"/>
                <a:gd name="connsiteY44" fmla="*/ 172794 h 663748"/>
                <a:gd name="connsiteX45" fmla="*/ 348331 w 348330"/>
                <a:gd name="connsiteY45" fmla="*/ 134395 h 663748"/>
                <a:gd name="connsiteX46" fmla="*/ 348331 w 348330"/>
                <a:gd name="connsiteY46" fmla="*/ 131652 h 663748"/>
                <a:gd name="connsiteX47" fmla="*/ 331874 w 348330"/>
                <a:gd name="connsiteY47" fmla="*/ 93254 h 663748"/>
                <a:gd name="connsiteX48" fmla="*/ 348331 w 348330"/>
                <a:gd name="connsiteY48" fmla="*/ 54855 h 663748"/>
                <a:gd name="connsiteX49" fmla="*/ 348331 w 348330"/>
                <a:gd name="connsiteY49" fmla="*/ 52112 h 663748"/>
                <a:gd name="connsiteX50" fmla="*/ 296219 w 348330"/>
                <a:gd name="connsiteY50" fmla="*/ 0 h 663748"/>
                <a:gd name="connsiteX51" fmla="*/ 296219 w 348330"/>
                <a:gd name="connsiteY51" fmla="*/ 0 h 663748"/>
                <a:gd name="connsiteX52" fmla="*/ 320903 w 348330"/>
                <a:gd name="connsiteY52" fmla="*/ 619864 h 663748"/>
                <a:gd name="connsiteX53" fmla="*/ 296219 w 348330"/>
                <a:gd name="connsiteY53" fmla="*/ 644549 h 663748"/>
                <a:gd name="connsiteX54" fmla="*/ 52112 w 348330"/>
                <a:gd name="connsiteY54" fmla="*/ 644549 h 663748"/>
                <a:gd name="connsiteX55" fmla="*/ 27428 w 348330"/>
                <a:gd name="connsiteY55" fmla="*/ 619864 h 663748"/>
                <a:gd name="connsiteX56" fmla="*/ 27428 w 348330"/>
                <a:gd name="connsiteY56" fmla="*/ 617122 h 663748"/>
                <a:gd name="connsiteX57" fmla="*/ 52112 w 348330"/>
                <a:gd name="connsiteY57" fmla="*/ 592437 h 663748"/>
                <a:gd name="connsiteX58" fmla="*/ 296219 w 348330"/>
                <a:gd name="connsiteY58" fmla="*/ 592437 h 663748"/>
                <a:gd name="connsiteX59" fmla="*/ 320903 w 348330"/>
                <a:gd name="connsiteY59" fmla="*/ 617122 h 663748"/>
                <a:gd name="connsiteX60" fmla="*/ 320903 w 348330"/>
                <a:gd name="connsiteY60" fmla="*/ 619864 h 663748"/>
                <a:gd name="connsiteX61" fmla="*/ 320903 w 348330"/>
                <a:gd name="connsiteY61" fmla="*/ 537581 h 663748"/>
                <a:gd name="connsiteX62" fmla="*/ 296219 w 348330"/>
                <a:gd name="connsiteY62" fmla="*/ 562266 h 663748"/>
                <a:gd name="connsiteX63" fmla="*/ 52112 w 348330"/>
                <a:gd name="connsiteY63" fmla="*/ 562266 h 663748"/>
                <a:gd name="connsiteX64" fmla="*/ 27428 w 348330"/>
                <a:gd name="connsiteY64" fmla="*/ 537581 h 663748"/>
                <a:gd name="connsiteX65" fmla="*/ 27428 w 348330"/>
                <a:gd name="connsiteY65" fmla="*/ 534839 h 663748"/>
                <a:gd name="connsiteX66" fmla="*/ 52112 w 348330"/>
                <a:gd name="connsiteY66" fmla="*/ 510154 h 663748"/>
                <a:gd name="connsiteX67" fmla="*/ 298961 w 348330"/>
                <a:gd name="connsiteY67" fmla="*/ 510154 h 663748"/>
                <a:gd name="connsiteX68" fmla="*/ 323646 w 348330"/>
                <a:gd name="connsiteY68" fmla="*/ 534839 h 663748"/>
                <a:gd name="connsiteX69" fmla="*/ 323646 w 348330"/>
                <a:gd name="connsiteY69" fmla="*/ 537581 h 663748"/>
                <a:gd name="connsiteX70" fmla="*/ 320903 w 348330"/>
                <a:gd name="connsiteY70" fmla="*/ 458041 h 663748"/>
                <a:gd name="connsiteX71" fmla="*/ 296219 w 348330"/>
                <a:gd name="connsiteY71" fmla="*/ 482726 h 663748"/>
                <a:gd name="connsiteX72" fmla="*/ 49369 w 348330"/>
                <a:gd name="connsiteY72" fmla="*/ 482726 h 663748"/>
                <a:gd name="connsiteX73" fmla="*/ 24685 w 348330"/>
                <a:gd name="connsiteY73" fmla="*/ 458041 h 663748"/>
                <a:gd name="connsiteX74" fmla="*/ 24685 w 348330"/>
                <a:gd name="connsiteY74" fmla="*/ 455298 h 663748"/>
                <a:gd name="connsiteX75" fmla="*/ 49369 w 348330"/>
                <a:gd name="connsiteY75" fmla="*/ 430614 h 663748"/>
                <a:gd name="connsiteX76" fmla="*/ 293476 w 348330"/>
                <a:gd name="connsiteY76" fmla="*/ 430614 h 663748"/>
                <a:gd name="connsiteX77" fmla="*/ 318160 w 348330"/>
                <a:gd name="connsiteY77" fmla="*/ 455298 h 663748"/>
                <a:gd name="connsiteX78" fmla="*/ 318160 w 348330"/>
                <a:gd name="connsiteY78" fmla="*/ 458041 h 663748"/>
                <a:gd name="connsiteX79" fmla="*/ 320903 w 348330"/>
                <a:gd name="connsiteY79" fmla="*/ 378501 h 663748"/>
                <a:gd name="connsiteX80" fmla="*/ 296219 w 348330"/>
                <a:gd name="connsiteY80" fmla="*/ 403186 h 663748"/>
                <a:gd name="connsiteX81" fmla="*/ 52112 w 348330"/>
                <a:gd name="connsiteY81" fmla="*/ 403186 h 663748"/>
                <a:gd name="connsiteX82" fmla="*/ 27428 w 348330"/>
                <a:gd name="connsiteY82" fmla="*/ 378501 h 663748"/>
                <a:gd name="connsiteX83" fmla="*/ 27428 w 348330"/>
                <a:gd name="connsiteY83" fmla="*/ 375758 h 663748"/>
                <a:gd name="connsiteX84" fmla="*/ 52112 w 348330"/>
                <a:gd name="connsiteY84" fmla="*/ 351073 h 663748"/>
                <a:gd name="connsiteX85" fmla="*/ 298961 w 348330"/>
                <a:gd name="connsiteY85" fmla="*/ 351073 h 663748"/>
                <a:gd name="connsiteX86" fmla="*/ 323646 w 348330"/>
                <a:gd name="connsiteY86" fmla="*/ 375758 h 663748"/>
                <a:gd name="connsiteX87" fmla="*/ 323646 w 348330"/>
                <a:gd name="connsiteY87" fmla="*/ 378501 h 663748"/>
                <a:gd name="connsiteX88" fmla="*/ 320903 w 348330"/>
                <a:gd name="connsiteY88" fmla="*/ 296218 h 663748"/>
                <a:gd name="connsiteX89" fmla="*/ 296219 w 348330"/>
                <a:gd name="connsiteY89" fmla="*/ 320903 h 663748"/>
                <a:gd name="connsiteX90" fmla="*/ 49369 w 348330"/>
                <a:gd name="connsiteY90" fmla="*/ 320903 h 663748"/>
                <a:gd name="connsiteX91" fmla="*/ 24685 w 348330"/>
                <a:gd name="connsiteY91" fmla="*/ 296218 h 663748"/>
                <a:gd name="connsiteX92" fmla="*/ 24685 w 348330"/>
                <a:gd name="connsiteY92" fmla="*/ 293475 h 663748"/>
                <a:gd name="connsiteX93" fmla="*/ 49369 w 348330"/>
                <a:gd name="connsiteY93" fmla="*/ 268791 h 663748"/>
                <a:gd name="connsiteX94" fmla="*/ 296219 w 348330"/>
                <a:gd name="connsiteY94" fmla="*/ 268791 h 663748"/>
                <a:gd name="connsiteX95" fmla="*/ 320903 w 348330"/>
                <a:gd name="connsiteY95" fmla="*/ 293475 h 663748"/>
                <a:gd name="connsiteX96" fmla="*/ 320903 w 348330"/>
                <a:gd name="connsiteY96" fmla="*/ 296218 h 663748"/>
                <a:gd name="connsiteX97" fmla="*/ 320903 w 348330"/>
                <a:gd name="connsiteY97" fmla="*/ 216678 h 663748"/>
                <a:gd name="connsiteX98" fmla="*/ 296219 w 348330"/>
                <a:gd name="connsiteY98" fmla="*/ 241363 h 663748"/>
                <a:gd name="connsiteX99" fmla="*/ 49369 w 348330"/>
                <a:gd name="connsiteY99" fmla="*/ 241363 h 663748"/>
                <a:gd name="connsiteX100" fmla="*/ 24685 w 348330"/>
                <a:gd name="connsiteY100" fmla="*/ 216678 h 663748"/>
                <a:gd name="connsiteX101" fmla="*/ 24685 w 348330"/>
                <a:gd name="connsiteY101" fmla="*/ 213935 h 663748"/>
                <a:gd name="connsiteX102" fmla="*/ 49369 w 348330"/>
                <a:gd name="connsiteY102" fmla="*/ 189250 h 663748"/>
                <a:gd name="connsiteX103" fmla="*/ 296219 w 348330"/>
                <a:gd name="connsiteY103" fmla="*/ 189250 h 663748"/>
                <a:gd name="connsiteX104" fmla="*/ 320903 w 348330"/>
                <a:gd name="connsiteY104" fmla="*/ 213935 h 663748"/>
                <a:gd name="connsiteX105" fmla="*/ 320903 w 348330"/>
                <a:gd name="connsiteY105" fmla="*/ 216678 h 663748"/>
                <a:gd name="connsiteX106" fmla="*/ 320903 w 348330"/>
                <a:gd name="connsiteY106" fmla="*/ 137138 h 663748"/>
                <a:gd name="connsiteX107" fmla="*/ 296219 w 348330"/>
                <a:gd name="connsiteY107" fmla="*/ 161823 h 663748"/>
                <a:gd name="connsiteX108" fmla="*/ 49369 w 348330"/>
                <a:gd name="connsiteY108" fmla="*/ 161823 h 663748"/>
                <a:gd name="connsiteX109" fmla="*/ 24685 w 348330"/>
                <a:gd name="connsiteY109" fmla="*/ 137138 h 663748"/>
                <a:gd name="connsiteX110" fmla="*/ 24685 w 348330"/>
                <a:gd name="connsiteY110" fmla="*/ 134395 h 663748"/>
                <a:gd name="connsiteX111" fmla="*/ 49369 w 348330"/>
                <a:gd name="connsiteY111" fmla="*/ 109710 h 663748"/>
                <a:gd name="connsiteX112" fmla="*/ 293476 w 348330"/>
                <a:gd name="connsiteY112" fmla="*/ 109710 h 663748"/>
                <a:gd name="connsiteX113" fmla="*/ 318160 w 348330"/>
                <a:gd name="connsiteY113" fmla="*/ 134395 h 663748"/>
                <a:gd name="connsiteX114" fmla="*/ 318160 w 348330"/>
                <a:gd name="connsiteY114" fmla="*/ 137138 h 663748"/>
                <a:gd name="connsiteX115" fmla="*/ 320903 w 348330"/>
                <a:gd name="connsiteY115" fmla="*/ 54855 h 663748"/>
                <a:gd name="connsiteX116" fmla="*/ 296219 w 348330"/>
                <a:gd name="connsiteY116" fmla="*/ 79540 h 663748"/>
                <a:gd name="connsiteX117" fmla="*/ 52112 w 348330"/>
                <a:gd name="connsiteY117" fmla="*/ 79540 h 663748"/>
                <a:gd name="connsiteX118" fmla="*/ 27428 w 348330"/>
                <a:gd name="connsiteY118" fmla="*/ 54855 h 663748"/>
                <a:gd name="connsiteX119" fmla="*/ 27428 w 348330"/>
                <a:gd name="connsiteY119" fmla="*/ 52112 h 663748"/>
                <a:gd name="connsiteX120" fmla="*/ 52112 w 348330"/>
                <a:gd name="connsiteY120" fmla="*/ 27428 h 663748"/>
                <a:gd name="connsiteX121" fmla="*/ 296219 w 348330"/>
                <a:gd name="connsiteY121" fmla="*/ 27428 h 663748"/>
                <a:gd name="connsiteX122" fmla="*/ 320903 w 348330"/>
                <a:gd name="connsiteY122" fmla="*/ 52112 h 663748"/>
                <a:gd name="connsiteX123" fmla="*/ 320903 w 348330"/>
                <a:gd name="connsiteY123" fmla="*/ 54855 h 66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48330" h="663748">
                  <a:moveTo>
                    <a:pt x="296219" y="0"/>
                  </a:moveTo>
                  <a:lnTo>
                    <a:pt x="52112" y="0"/>
                  </a:lnTo>
                  <a:cubicBezTo>
                    <a:pt x="24685" y="0"/>
                    <a:pt x="0" y="21942"/>
                    <a:pt x="0" y="52112"/>
                  </a:cubicBezTo>
                  <a:lnTo>
                    <a:pt x="0" y="54855"/>
                  </a:lnTo>
                  <a:cubicBezTo>
                    <a:pt x="0" y="68569"/>
                    <a:pt x="5485" y="85026"/>
                    <a:pt x="16456" y="93254"/>
                  </a:cubicBezTo>
                  <a:cubicBezTo>
                    <a:pt x="5485" y="104225"/>
                    <a:pt x="0" y="117939"/>
                    <a:pt x="0" y="131652"/>
                  </a:cubicBezTo>
                  <a:lnTo>
                    <a:pt x="0" y="134395"/>
                  </a:lnTo>
                  <a:cubicBezTo>
                    <a:pt x="0" y="148109"/>
                    <a:pt x="5485" y="164566"/>
                    <a:pt x="16456" y="172794"/>
                  </a:cubicBezTo>
                  <a:cubicBezTo>
                    <a:pt x="5485" y="183765"/>
                    <a:pt x="0" y="197479"/>
                    <a:pt x="0" y="211193"/>
                  </a:cubicBezTo>
                  <a:lnTo>
                    <a:pt x="0" y="213935"/>
                  </a:lnTo>
                  <a:cubicBezTo>
                    <a:pt x="0" y="227649"/>
                    <a:pt x="5485" y="244106"/>
                    <a:pt x="16456" y="252334"/>
                  </a:cubicBezTo>
                  <a:cubicBezTo>
                    <a:pt x="5485" y="263305"/>
                    <a:pt x="0" y="277019"/>
                    <a:pt x="0" y="290733"/>
                  </a:cubicBezTo>
                  <a:lnTo>
                    <a:pt x="0" y="293475"/>
                  </a:lnTo>
                  <a:cubicBezTo>
                    <a:pt x="0" y="307189"/>
                    <a:pt x="5485" y="323646"/>
                    <a:pt x="16456" y="331874"/>
                  </a:cubicBezTo>
                  <a:cubicBezTo>
                    <a:pt x="5485" y="342845"/>
                    <a:pt x="0" y="356559"/>
                    <a:pt x="0" y="370273"/>
                  </a:cubicBezTo>
                  <a:lnTo>
                    <a:pt x="0" y="373016"/>
                  </a:lnTo>
                  <a:cubicBezTo>
                    <a:pt x="0" y="386729"/>
                    <a:pt x="5485" y="403186"/>
                    <a:pt x="16456" y="411414"/>
                  </a:cubicBezTo>
                  <a:cubicBezTo>
                    <a:pt x="5485" y="422385"/>
                    <a:pt x="0" y="436099"/>
                    <a:pt x="0" y="449813"/>
                  </a:cubicBezTo>
                  <a:lnTo>
                    <a:pt x="0" y="452556"/>
                  </a:lnTo>
                  <a:cubicBezTo>
                    <a:pt x="0" y="466270"/>
                    <a:pt x="5485" y="482726"/>
                    <a:pt x="16456" y="490954"/>
                  </a:cubicBezTo>
                  <a:cubicBezTo>
                    <a:pt x="5485" y="501925"/>
                    <a:pt x="0" y="515639"/>
                    <a:pt x="0" y="529353"/>
                  </a:cubicBezTo>
                  <a:lnTo>
                    <a:pt x="0" y="532096"/>
                  </a:lnTo>
                  <a:cubicBezTo>
                    <a:pt x="0" y="545810"/>
                    <a:pt x="5485" y="562266"/>
                    <a:pt x="16456" y="570494"/>
                  </a:cubicBezTo>
                  <a:cubicBezTo>
                    <a:pt x="5485" y="581466"/>
                    <a:pt x="0" y="595179"/>
                    <a:pt x="0" y="608893"/>
                  </a:cubicBezTo>
                  <a:lnTo>
                    <a:pt x="0" y="611636"/>
                  </a:lnTo>
                  <a:cubicBezTo>
                    <a:pt x="0" y="639063"/>
                    <a:pt x="21942" y="663748"/>
                    <a:pt x="52112" y="663748"/>
                  </a:cubicBezTo>
                  <a:lnTo>
                    <a:pt x="296219" y="663748"/>
                  </a:lnTo>
                  <a:cubicBezTo>
                    <a:pt x="323646" y="663748"/>
                    <a:pt x="348331" y="641806"/>
                    <a:pt x="348331" y="611636"/>
                  </a:cubicBezTo>
                  <a:lnTo>
                    <a:pt x="348331" y="608893"/>
                  </a:lnTo>
                  <a:cubicBezTo>
                    <a:pt x="348331" y="595179"/>
                    <a:pt x="342846" y="578723"/>
                    <a:pt x="331874" y="570494"/>
                  </a:cubicBezTo>
                  <a:cubicBezTo>
                    <a:pt x="342846" y="559523"/>
                    <a:pt x="348331" y="545810"/>
                    <a:pt x="348331" y="532096"/>
                  </a:cubicBezTo>
                  <a:lnTo>
                    <a:pt x="348331" y="529353"/>
                  </a:lnTo>
                  <a:cubicBezTo>
                    <a:pt x="348331" y="515639"/>
                    <a:pt x="342846" y="499183"/>
                    <a:pt x="331874" y="490954"/>
                  </a:cubicBezTo>
                  <a:cubicBezTo>
                    <a:pt x="342846" y="479983"/>
                    <a:pt x="348331" y="466270"/>
                    <a:pt x="348331" y="452556"/>
                  </a:cubicBezTo>
                  <a:lnTo>
                    <a:pt x="348331" y="449813"/>
                  </a:lnTo>
                  <a:cubicBezTo>
                    <a:pt x="348331" y="436099"/>
                    <a:pt x="342846" y="419643"/>
                    <a:pt x="331874" y="411414"/>
                  </a:cubicBezTo>
                  <a:cubicBezTo>
                    <a:pt x="342846" y="400443"/>
                    <a:pt x="348331" y="386729"/>
                    <a:pt x="348331" y="373016"/>
                  </a:cubicBezTo>
                  <a:lnTo>
                    <a:pt x="348331" y="370273"/>
                  </a:lnTo>
                  <a:cubicBezTo>
                    <a:pt x="348331" y="356559"/>
                    <a:pt x="342846" y="340102"/>
                    <a:pt x="331874" y="331874"/>
                  </a:cubicBezTo>
                  <a:cubicBezTo>
                    <a:pt x="342846" y="320903"/>
                    <a:pt x="348331" y="307189"/>
                    <a:pt x="348331" y="293475"/>
                  </a:cubicBezTo>
                  <a:lnTo>
                    <a:pt x="348331" y="290733"/>
                  </a:lnTo>
                  <a:cubicBezTo>
                    <a:pt x="348331" y="277019"/>
                    <a:pt x="342846" y="260562"/>
                    <a:pt x="331874" y="252334"/>
                  </a:cubicBezTo>
                  <a:cubicBezTo>
                    <a:pt x="342846" y="241363"/>
                    <a:pt x="348331" y="227649"/>
                    <a:pt x="348331" y="213935"/>
                  </a:cubicBezTo>
                  <a:lnTo>
                    <a:pt x="348331" y="211193"/>
                  </a:lnTo>
                  <a:cubicBezTo>
                    <a:pt x="348331" y="197479"/>
                    <a:pt x="342846" y="181022"/>
                    <a:pt x="331874" y="172794"/>
                  </a:cubicBezTo>
                  <a:cubicBezTo>
                    <a:pt x="342846" y="161823"/>
                    <a:pt x="348331" y="148109"/>
                    <a:pt x="348331" y="134395"/>
                  </a:cubicBezTo>
                  <a:lnTo>
                    <a:pt x="348331" y="131652"/>
                  </a:lnTo>
                  <a:cubicBezTo>
                    <a:pt x="348331" y="117939"/>
                    <a:pt x="342846" y="101482"/>
                    <a:pt x="331874" y="93254"/>
                  </a:cubicBezTo>
                  <a:cubicBezTo>
                    <a:pt x="342846" y="82283"/>
                    <a:pt x="348331" y="68569"/>
                    <a:pt x="348331" y="54855"/>
                  </a:cubicBezTo>
                  <a:lnTo>
                    <a:pt x="348331" y="52112"/>
                  </a:lnTo>
                  <a:cubicBezTo>
                    <a:pt x="348331" y="24685"/>
                    <a:pt x="323646" y="0"/>
                    <a:pt x="296219" y="0"/>
                  </a:cubicBezTo>
                  <a:lnTo>
                    <a:pt x="296219" y="0"/>
                  </a:lnTo>
                  <a:close/>
                  <a:moveTo>
                    <a:pt x="320903" y="619864"/>
                  </a:moveTo>
                  <a:cubicBezTo>
                    <a:pt x="320903" y="633578"/>
                    <a:pt x="309932" y="644549"/>
                    <a:pt x="296219" y="644549"/>
                  </a:cubicBezTo>
                  <a:lnTo>
                    <a:pt x="52112" y="644549"/>
                  </a:lnTo>
                  <a:cubicBezTo>
                    <a:pt x="38399" y="644549"/>
                    <a:pt x="27428" y="633578"/>
                    <a:pt x="27428" y="619864"/>
                  </a:cubicBezTo>
                  <a:lnTo>
                    <a:pt x="27428" y="617122"/>
                  </a:lnTo>
                  <a:cubicBezTo>
                    <a:pt x="27428" y="603408"/>
                    <a:pt x="38399" y="592437"/>
                    <a:pt x="52112" y="592437"/>
                  </a:cubicBezTo>
                  <a:lnTo>
                    <a:pt x="296219" y="592437"/>
                  </a:lnTo>
                  <a:cubicBezTo>
                    <a:pt x="309932" y="592437"/>
                    <a:pt x="320903" y="603408"/>
                    <a:pt x="320903" y="617122"/>
                  </a:cubicBezTo>
                  <a:lnTo>
                    <a:pt x="320903" y="619864"/>
                  </a:lnTo>
                  <a:close/>
                  <a:moveTo>
                    <a:pt x="320903" y="537581"/>
                  </a:moveTo>
                  <a:cubicBezTo>
                    <a:pt x="320903" y="551295"/>
                    <a:pt x="309932" y="562266"/>
                    <a:pt x="296219" y="562266"/>
                  </a:cubicBezTo>
                  <a:lnTo>
                    <a:pt x="52112" y="562266"/>
                  </a:lnTo>
                  <a:cubicBezTo>
                    <a:pt x="38399" y="562266"/>
                    <a:pt x="27428" y="551295"/>
                    <a:pt x="27428" y="537581"/>
                  </a:cubicBezTo>
                  <a:lnTo>
                    <a:pt x="27428" y="534839"/>
                  </a:lnTo>
                  <a:cubicBezTo>
                    <a:pt x="27428" y="521125"/>
                    <a:pt x="38399" y="510154"/>
                    <a:pt x="52112" y="510154"/>
                  </a:cubicBezTo>
                  <a:lnTo>
                    <a:pt x="298961" y="510154"/>
                  </a:lnTo>
                  <a:cubicBezTo>
                    <a:pt x="312675" y="510154"/>
                    <a:pt x="323646" y="521125"/>
                    <a:pt x="323646" y="534839"/>
                  </a:cubicBezTo>
                  <a:lnTo>
                    <a:pt x="323646" y="537581"/>
                  </a:lnTo>
                  <a:close/>
                  <a:moveTo>
                    <a:pt x="320903" y="458041"/>
                  </a:moveTo>
                  <a:cubicBezTo>
                    <a:pt x="320903" y="471755"/>
                    <a:pt x="309932" y="482726"/>
                    <a:pt x="296219" y="482726"/>
                  </a:cubicBezTo>
                  <a:lnTo>
                    <a:pt x="49369" y="482726"/>
                  </a:lnTo>
                  <a:cubicBezTo>
                    <a:pt x="35656" y="482726"/>
                    <a:pt x="24685" y="471755"/>
                    <a:pt x="24685" y="458041"/>
                  </a:cubicBezTo>
                  <a:lnTo>
                    <a:pt x="24685" y="455298"/>
                  </a:lnTo>
                  <a:cubicBezTo>
                    <a:pt x="24685" y="441585"/>
                    <a:pt x="35656" y="430614"/>
                    <a:pt x="49369" y="430614"/>
                  </a:cubicBezTo>
                  <a:lnTo>
                    <a:pt x="293476" y="430614"/>
                  </a:lnTo>
                  <a:cubicBezTo>
                    <a:pt x="307189" y="430614"/>
                    <a:pt x="318160" y="441585"/>
                    <a:pt x="318160" y="455298"/>
                  </a:cubicBezTo>
                  <a:lnTo>
                    <a:pt x="318160" y="458041"/>
                  </a:lnTo>
                  <a:close/>
                  <a:moveTo>
                    <a:pt x="320903" y="378501"/>
                  </a:moveTo>
                  <a:cubicBezTo>
                    <a:pt x="320903" y="392215"/>
                    <a:pt x="309932" y="403186"/>
                    <a:pt x="296219" y="403186"/>
                  </a:cubicBezTo>
                  <a:lnTo>
                    <a:pt x="52112" y="403186"/>
                  </a:lnTo>
                  <a:cubicBezTo>
                    <a:pt x="38399" y="403186"/>
                    <a:pt x="27428" y="392215"/>
                    <a:pt x="27428" y="378501"/>
                  </a:cubicBezTo>
                  <a:lnTo>
                    <a:pt x="27428" y="375758"/>
                  </a:lnTo>
                  <a:cubicBezTo>
                    <a:pt x="27428" y="362045"/>
                    <a:pt x="38399" y="351073"/>
                    <a:pt x="52112" y="351073"/>
                  </a:cubicBezTo>
                  <a:lnTo>
                    <a:pt x="298961" y="351073"/>
                  </a:lnTo>
                  <a:cubicBezTo>
                    <a:pt x="312675" y="351073"/>
                    <a:pt x="323646" y="362045"/>
                    <a:pt x="323646" y="375758"/>
                  </a:cubicBezTo>
                  <a:lnTo>
                    <a:pt x="323646" y="378501"/>
                  </a:lnTo>
                  <a:close/>
                  <a:moveTo>
                    <a:pt x="320903" y="296218"/>
                  </a:moveTo>
                  <a:cubicBezTo>
                    <a:pt x="320903" y="309932"/>
                    <a:pt x="309932" y="320903"/>
                    <a:pt x="296219" y="320903"/>
                  </a:cubicBezTo>
                  <a:lnTo>
                    <a:pt x="49369" y="320903"/>
                  </a:lnTo>
                  <a:cubicBezTo>
                    <a:pt x="35656" y="320903"/>
                    <a:pt x="24685" y="309932"/>
                    <a:pt x="24685" y="296218"/>
                  </a:cubicBezTo>
                  <a:lnTo>
                    <a:pt x="24685" y="293475"/>
                  </a:lnTo>
                  <a:cubicBezTo>
                    <a:pt x="24685" y="279762"/>
                    <a:pt x="35656" y="268791"/>
                    <a:pt x="49369" y="268791"/>
                  </a:cubicBezTo>
                  <a:lnTo>
                    <a:pt x="296219" y="268791"/>
                  </a:lnTo>
                  <a:cubicBezTo>
                    <a:pt x="309932" y="268791"/>
                    <a:pt x="320903" y="279762"/>
                    <a:pt x="320903" y="293475"/>
                  </a:cubicBezTo>
                  <a:lnTo>
                    <a:pt x="320903" y="296218"/>
                  </a:lnTo>
                  <a:close/>
                  <a:moveTo>
                    <a:pt x="320903" y="216678"/>
                  </a:moveTo>
                  <a:cubicBezTo>
                    <a:pt x="320903" y="230392"/>
                    <a:pt x="309932" y="241363"/>
                    <a:pt x="296219" y="241363"/>
                  </a:cubicBezTo>
                  <a:lnTo>
                    <a:pt x="49369" y="241363"/>
                  </a:lnTo>
                  <a:cubicBezTo>
                    <a:pt x="35656" y="241363"/>
                    <a:pt x="24685" y="230392"/>
                    <a:pt x="24685" y="216678"/>
                  </a:cubicBezTo>
                  <a:lnTo>
                    <a:pt x="24685" y="213935"/>
                  </a:lnTo>
                  <a:cubicBezTo>
                    <a:pt x="24685" y="200222"/>
                    <a:pt x="35656" y="189250"/>
                    <a:pt x="49369" y="189250"/>
                  </a:cubicBezTo>
                  <a:lnTo>
                    <a:pt x="296219" y="189250"/>
                  </a:lnTo>
                  <a:cubicBezTo>
                    <a:pt x="309932" y="189250"/>
                    <a:pt x="320903" y="200222"/>
                    <a:pt x="320903" y="213935"/>
                  </a:cubicBezTo>
                  <a:lnTo>
                    <a:pt x="320903" y="216678"/>
                  </a:lnTo>
                  <a:close/>
                  <a:moveTo>
                    <a:pt x="320903" y="137138"/>
                  </a:moveTo>
                  <a:cubicBezTo>
                    <a:pt x="320903" y="150852"/>
                    <a:pt x="309932" y="161823"/>
                    <a:pt x="296219" y="161823"/>
                  </a:cubicBezTo>
                  <a:lnTo>
                    <a:pt x="49369" y="161823"/>
                  </a:lnTo>
                  <a:cubicBezTo>
                    <a:pt x="35656" y="161823"/>
                    <a:pt x="24685" y="150852"/>
                    <a:pt x="24685" y="137138"/>
                  </a:cubicBezTo>
                  <a:lnTo>
                    <a:pt x="24685" y="134395"/>
                  </a:lnTo>
                  <a:cubicBezTo>
                    <a:pt x="24685" y="120681"/>
                    <a:pt x="35656" y="109710"/>
                    <a:pt x="49369" y="109710"/>
                  </a:cubicBezTo>
                  <a:lnTo>
                    <a:pt x="293476" y="109710"/>
                  </a:lnTo>
                  <a:cubicBezTo>
                    <a:pt x="307189" y="109710"/>
                    <a:pt x="318160" y="120681"/>
                    <a:pt x="318160" y="134395"/>
                  </a:cubicBezTo>
                  <a:lnTo>
                    <a:pt x="318160" y="137138"/>
                  </a:lnTo>
                  <a:close/>
                  <a:moveTo>
                    <a:pt x="320903" y="54855"/>
                  </a:moveTo>
                  <a:cubicBezTo>
                    <a:pt x="320903" y="68569"/>
                    <a:pt x="309932" y="79540"/>
                    <a:pt x="296219" y="79540"/>
                  </a:cubicBezTo>
                  <a:lnTo>
                    <a:pt x="52112" y="79540"/>
                  </a:lnTo>
                  <a:cubicBezTo>
                    <a:pt x="38399" y="79540"/>
                    <a:pt x="27428" y="68569"/>
                    <a:pt x="27428" y="54855"/>
                  </a:cubicBezTo>
                  <a:lnTo>
                    <a:pt x="27428" y="52112"/>
                  </a:lnTo>
                  <a:cubicBezTo>
                    <a:pt x="27428" y="38399"/>
                    <a:pt x="38399" y="27428"/>
                    <a:pt x="52112" y="27428"/>
                  </a:cubicBezTo>
                  <a:lnTo>
                    <a:pt x="296219" y="27428"/>
                  </a:lnTo>
                  <a:cubicBezTo>
                    <a:pt x="309932" y="27428"/>
                    <a:pt x="320903" y="38399"/>
                    <a:pt x="320903" y="52112"/>
                  </a:cubicBezTo>
                  <a:lnTo>
                    <a:pt x="320903" y="54855"/>
                  </a:lnTo>
                  <a:close/>
                </a:path>
              </a:pathLst>
            </a:custGeom>
            <a:grpFill/>
            <a:ln w="27426" cap="flat">
              <a:noFill/>
              <a:prstDash val="solid"/>
              <a:miter/>
            </a:ln>
          </p:spPr>
          <p:txBody>
            <a:bodyPr rtlCol="0" anchor="ctr"/>
            <a:lstStyle/>
            <a:p>
              <a:endParaRPr lang="en-US"/>
            </a:p>
          </p:txBody>
        </p:sp>
        <p:grpSp>
          <p:nvGrpSpPr>
            <p:cNvPr id="59" name="Graphic 3">
              <a:extLst>
                <a:ext uri="{FF2B5EF4-FFF2-40B4-BE49-F238E27FC236}">
                  <a16:creationId xmlns:a16="http://schemas.microsoft.com/office/drawing/2014/main" id="{C4F25841-A8FB-11AD-43B4-0E3290C27770}"/>
                </a:ext>
              </a:extLst>
            </p:cNvPr>
            <p:cNvGrpSpPr/>
            <p:nvPr/>
          </p:nvGrpSpPr>
          <p:grpSpPr>
            <a:xfrm>
              <a:off x="4417506" y="446113"/>
              <a:ext cx="1023051" cy="943510"/>
              <a:chOff x="4417506" y="446113"/>
              <a:chExt cx="1023051" cy="943510"/>
            </a:xfrm>
            <a:grpFill/>
          </p:grpSpPr>
          <p:sp>
            <p:nvSpPr>
              <p:cNvPr id="61" name="Freeform 60">
                <a:extLst>
                  <a:ext uri="{FF2B5EF4-FFF2-40B4-BE49-F238E27FC236}">
                    <a16:creationId xmlns:a16="http://schemas.microsoft.com/office/drawing/2014/main" id="{E55B1A98-9A96-0641-2E77-1637FA9D0EDF}"/>
                  </a:ext>
                </a:extLst>
              </p:cNvPr>
              <p:cNvSpPr/>
              <p:nvPr/>
            </p:nvSpPr>
            <p:spPr>
              <a:xfrm>
                <a:off x="4516117" y="446113"/>
                <a:ext cx="924440" cy="455545"/>
              </a:xfrm>
              <a:custGeom>
                <a:avLst/>
                <a:gdLst>
                  <a:gd name="connsiteX0" fmla="*/ 411543 w 924440"/>
                  <a:gd name="connsiteY0" fmla="*/ 156337 h 455545"/>
                  <a:gd name="connsiteX1" fmla="*/ 392344 w 924440"/>
                  <a:gd name="connsiteY1" fmla="*/ 153595 h 455545"/>
                  <a:gd name="connsiteX2" fmla="*/ 5614 w 924440"/>
                  <a:gd name="connsiteY2" fmla="*/ 430614 h 455545"/>
                  <a:gd name="connsiteX3" fmla="*/ 22070 w 924440"/>
                  <a:gd name="connsiteY3" fmla="*/ 452556 h 455545"/>
                  <a:gd name="connsiteX4" fmla="*/ 397829 w 924440"/>
                  <a:gd name="connsiteY4" fmla="*/ 181022 h 455545"/>
                  <a:gd name="connsiteX5" fmla="*/ 523996 w 924440"/>
                  <a:gd name="connsiteY5" fmla="*/ 329131 h 455545"/>
                  <a:gd name="connsiteX6" fmla="*/ 543196 w 924440"/>
                  <a:gd name="connsiteY6" fmla="*/ 331874 h 455545"/>
                  <a:gd name="connsiteX7" fmla="*/ 853129 w 924440"/>
                  <a:gd name="connsiteY7" fmla="*/ 93254 h 455545"/>
                  <a:gd name="connsiteX8" fmla="*/ 894270 w 924440"/>
                  <a:gd name="connsiteY8" fmla="*/ 142624 h 455545"/>
                  <a:gd name="connsiteX9" fmla="*/ 916212 w 924440"/>
                  <a:gd name="connsiteY9" fmla="*/ 134395 h 455545"/>
                  <a:gd name="connsiteX10" fmla="*/ 924440 w 924440"/>
                  <a:gd name="connsiteY10" fmla="*/ 21942 h 455545"/>
                  <a:gd name="connsiteX11" fmla="*/ 913469 w 924440"/>
                  <a:gd name="connsiteY11" fmla="*/ 8228 h 455545"/>
                  <a:gd name="connsiteX12" fmla="*/ 801016 w 924440"/>
                  <a:gd name="connsiteY12" fmla="*/ 0 h 455545"/>
                  <a:gd name="connsiteX13" fmla="*/ 790045 w 924440"/>
                  <a:gd name="connsiteY13" fmla="*/ 21942 h 455545"/>
                  <a:gd name="connsiteX14" fmla="*/ 833929 w 924440"/>
                  <a:gd name="connsiteY14" fmla="*/ 74054 h 455545"/>
                  <a:gd name="connsiteX15" fmla="*/ 534968 w 924440"/>
                  <a:gd name="connsiteY15" fmla="*/ 304447 h 455545"/>
                  <a:gd name="connsiteX16" fmla="*/ 411543 w 924440"/>
                  <a:gd name="connsiteY16" fmla="*/ 156337 h 455545"/>
                  <a:gd name="connsiteX17" fmla="*/ 831186 w 924440"/>
                  <a:gd name="connsiteY17" fmla="*/ 30170 h 455545"/>
                  <a:gd name="connsiteX18" fmla="*/ 899756 w 924440"/>
                  <a:gd name="connsiteY18" fmla="*/ 35656 h 455545"/>
                  <a:gd name="connsiteX19" fmla="*/ 894270 w 924440"/>
                  <a:gd name="connsiteY19" fmla="*/ 104225 h 455545"/>
                  <a:gd name="connsiteX20" fmla="*/ 831186 w 924440"/>
                  <a:gd name="connsiteY20" fmla="*/ 30170 h 45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4440" h="455545">
                    <a:moveTo>
                      <a:pt x="411543" y="156337"/>
                    </a:moveTo>
                    <a:cubicBezTo>
                      <a:pt x="406057" y="150852"/>
                      <a:pt x="400572" y="150852"/>
                      <a:pt x="392344" y="153595"/>
                    </a:cubicBezTo>
                    <a:lnTo>
                      <a:pt x="5614" y="430614"/>
                    </a:lnTo>
                    <a:cubicBezTo>
                      <a:pt x="-8100" y="441585"/>
                      <a:pt x="5614" y="463527"/>
                      <a:pt x="22070" y="452556"/>
                    </a:cubicBezTo>
                    <a:lnTo>
                      <a:pt x="397829" y="181022"/>
                    </a:lnTo>
                    <a:lnTo>
                      <a:pt x="523996" y="329131"/>
                    </a:lnTo>
                    <a:cubicBezTo>
                      <a:pt x="529482" y="334617"/>
                      <a:pt x="537710" y="334617"/>
                      <a:pt x="543196" y="331874"/>
                    </a:cubicBezTo>
                    <a:lnTo>
                      <a:pt x="853129" y="93254"/>
                    </a:lnTo>
                    <a:lnTo>
                      <a:pt x="894270" y="142624"/>
                    </a:lnTo>
                    <a:cubicBezTo>
                      <a:pt x="902498" y="150852"/>
                      <a:pt x="916212" y="145366"/>
                      <a:pt x="916212" y="134395"/>
                    </a:cubicBezTo>
                    <a:lnTo>
                      <a:pt x="924440" y="21942"/>
                    </a:lnTo>
                    <a:cubicBezTo>
                      <a:pt x="924440" y="13714"/>
                      <a:pt x="918955" y="8228"/>
                      <a:pt x="913469" y="8228"/>
                    </a:cubicBezTo>
                    <a:lnTo>
                      <a:pt x="801016" y="0"/>
                    </a:lnTo>
                    <a:cubicBezTo>
                      <a:pt x="790045" y="0"/>
                      <a:pt x="781817" y="13714"/>
                      <a:pt x="790045" y="21942"/>
                    </a:cubicBezTo>
                    <a:lnTo>
                      <a:pt x="833929" y="74054"/>
                    </a:lnTo>
                    <a:lnTo>
                      <a:pt x="534968" y="304447"/>
                    </a:lnTo>
                    <a:lnTo>
                      <a:pt x="411543" y="156337"/>
                    </a:lnTo>
                    <a:close/>
                    <a:moveTo>
                      <a:pt x="831186" y="30170"/>
                    </a:moveTo>
                    <a:lnTo>
                      <a:pt x="899756" y="35656"/>
                    </a:lnTo>
                    <a:lnTo>
                      <a:pt x="894270" y="104225"/>
                    </a:lnTo>
                    <a:lnTo>
                      <a:pt x="831186" y="30170"/>
                    </a:lnTo>
                    <a:close/>
                  </a:path>
                </a:pathLst>
              </a:custGeom>
              <a:grpFill/>
              <a:ln w="27426"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F00681F9-60D0-9195-78EC-BA919FFB58A3}"/>
                  </a:ext>
                </a:extLst>
              </p:cNvPr>
              <p:cNvSpPr/>
              <p:nvPr/>
            </p:nvSpPr>
            <p:spPr>
              <a:xfrm>
                <a:off x="4417506" y="873984"/>
                <a:ext cx="721347" cy="515639"/>
              </a:xfrm>
              <a:custGeom>
                <a:avLst/>
                <a:gdLst>
                  <a:gd name="connsiteX0" fmla="*/ 57598 w 721347"/>
                  <a:gd name="connsiteY0" fmla="*/ 515639 h 515639"/>
                  <a:gd name="connsiteX1" fmla="*/ 301704 w 721347"/>
                  <a:gd name="connsiteY1" fmla="*/ 515639 h 515639"/>
                  <a:gd name="connsiteX2" fmla="*/ 353817 w 721347"/>
                  <a:gd name="connsiteY2" fmla="*/ 463527 h 515639"/>
                  <a:gd name="connsiteX3" fmla="*/ 353817 w 721347"/>
                  <a:gd name="connsiteY3" fmla="*/ 460784 h 515639"/>
                  <a:gd name="connsiteX4" fmla="*/ 337360 w 721347"/>
                  <a:gd name="connsiteY4" fmla="*/ 422385 h 515639"/>
                  <a:gd name="connsiteX5" fmla="*/ 348331 w 721347"/>
                  <a:gd name="connsiteY5" fmla="*/ 408672 h 515639"/>
                  <a:gd name="connsiteX6" fmla="*/ 381245 w 721347"/>
                  <a:gd name="connsiteY6" fmla="*/ 408672 h 515639"/>
                  <a:gd name="connsiteX7" fmla="*/ 392216 w 721347"/>
                  <a:gd name="connsiteY7" fmla="*/ 422385 h 515639"/>
                  <a:gd name="connsiteX8" fmla="*/ 373017 w 721347"/>
                  <a:gd name="connsiteY8" fmla="*/ 460784 h 515639"/>
                  <a:gd name="connsiteX9" fmla="*/ 373017 w 721347"/>
                  <a:gd name="connsiteY9" fmla="*/ 463527 h 515639"/>
                  <a:gd name="connsiteX10" fmla="*/ 425129 w 721347"/>
                  <a:gd name="connsiteY10" fmla="*/ 515639 h 515639"/>
                  <a:gd name="connsiteX11" fmla="*/ 669235 w 721347"/>
                  <a:gd name="connsiteY11" fmla="*/ 515639 h 515639"/>
                  <a:gd name="connsiteX12" fmla="*/ 721348 w 721347"/>
                  <a:gd name="connsiteY12" fmla="*/ 463527 h 515639"/>
                  <a:gd name="connsiteX13" fmla="*/ 721348 w 721347"/>
                  <a:gd name="connsiteY13" fmla="*/ 460784 h 515639"/>
                  <a:gd name="connsiteX14" fmla="*/ 702149 w 721347"/>
                  <a:gd name="connsiteY14" fmla="*/ 422385 h 515639"/>
                  <a:gd name="connsiteX15" fmla="*/ 721348 w 721347"/>
                  <a:gd name="connsiteY15" fmla="*/ 381244 h 515639"/>
                  <a:gd name="connsiteX16" fmla="*/ 702149 w 721347"/>
                  <a:gd name="connsiteY16" fmla="*/ 340103 h 515639"/>
                  <a:gd name="connsiteX17" fmla="*/ 721348 w 721347"/>
                  <a:gd name="connsiteY17" fmla="*/ 298961 h 515639"/>
                  <a:gd name="connsiteX18" fmla="*/ 702149 w 721347"/>
                  <a:gd name="connsiteY18" fmla="*/ 257820 h 515639"/>
                  <a:gd name="connsiteX19" fmla="*/ 721348 w 721347"/>
                  <a:gd name="connsiteY19" fmla="*/ 216678 h 515639"/>
                  <a:gd name="connsiteX20" fmla="*/ 702149 w 721347"/>
                  <a:gd name="connsiteY20" fmla="*/ 175537 h 515639"/>
                  <a:gd name="connsiteX21" fmla="*/ 721348 w 721347"/>
                  <a:gd name="connsiteY21" fmla="*/ 134395 h 515639"/>
                  <a:gd name="connsiteX22" fmla="*/ 704892 w 721347"/>
                  <a:gd name="connsiteY22" fmla="*/ 93254 h 515639"/>
                  <a:gd name="connsiteX23" fmla="*/ 721348 w 721347"/>
                  <a:gd name="connsiteY23" fmla="*/ 54855 h 515639"/>
                  <a:gd name="connsiteX24" fmla="*/ 721348 w 721347"/>
                  <a:gd name="connsiteY24" fmla="*/ 52113 h 515639"/>
                  <a:gd name="connsiteX25" fmla="*/ 669235 w 721347"/>
                  <a:gd name="connsiteY25" fmla="*/ 0 h 515639"/>
                  <a:gd name="connsiteX26" fmla="*/ 425129 w 721347"/>
                  <a:gd name="connsiteY26" fmla="*/ 0 h 515639"/>
                  <a:gd name="connsiteX27" fmla="*/ 373017 w 721347"/>
                  <a:gd name="connsiteY27" fmla="*/ 52113 h 515639"/>
                  <a:gd name="connsiteX28" fmla="*/ 373017 w 721347"/>
                  <a:gd name="connsiteY28" fmla="*/ 54855 h 515639"/>
                  <a:gd name="connsiteX29" fmla="*/ 389473 w 721347"/>
                  <a:gd name="connsiteY29" fmla="*/ 93254 h 515639"/>
                  <a:gd name="connsiteX30" fmla="*/ 378502 w 721347"/>
                  <a:gd name="connsiteY30" fmla="*/ 106968 h 515639"/>
                  <a:gd name="connsiteX31" fmla="*/ 266048 w 721347"/>
                  <a:gd name="connsiteY31" fmla="*/ 139881 h 515639"/>
                  <a:gd name="connsiteX32" fmla="*/ 211193 w 721347"/>
                  <a:gd name="connsiteY32" fmla="*/ 241363 h 515639"/>
                  <a:gd name="connsiteX33" fmla="*/ 54855 w 721347"/>
                  <a:gd name="connsiteY33" fmla="*/ 241363 h 515639"/>
                  <a:gd name="connsiteX34" fmla="*/ 5485 w 721347"/>
                  <a:gd name="connsiteY34" fmla="*/ 277019 h 515639"/>
                  <a:gd name="connsiteX35" fmla="*/ 19199 w 721347"/>
                  <a:gd name="connsiteY35" fmla="*/ 337360 h 515639"/>
                  <a:gd name="connsiteX36" fmla="*/ 0 w 721347"/>
                  <a:gd name="connsiteY36" fmla="*/ 375758 h 515639"/>
                  <a:gd name="connsiteX37" fmla="*/ 16457 w 721347"/>
                  <a:gd name="connsiteY37" fmla="*/ 416900 h 515639"/>
                  <a:gd name="connsiteX38" fmla="*/ 0 w 721347"/>
                  <a:gd name="connsiteY38" fmla="*/ 455298 h 515639"/>
                  <a:gd name="connsiteX39" fmla="*/ 0 w 721347"/>
                  <a:gd name="connsiteY39" fmla="*/ 458041 h 515639"/>
                  <a:gd name="connsiteX40" fmla="*/ 57598 w 721347"/>
                  <a:gd name="connsiteY40" fmla="*/ 515639 h 515639"/>
                  <a:gd name="connsiteX41" fmla="*/ 57598 w 721347"/>
                  <a:gd name="connsiteY41" fmla="*/ 515639 h 515639"/>
                  <a:gd name="connsiteX42" fmla="*/ 693920 w 721347"/>
                  <a:gd name="connsiteY42" fmla="*/ 466270 h 515639"/>
                  <a:gd name="connsiteX43" fmla="*/ 669235 w 721347"/>
                  <a:gd name="connsiteY43" fmla="*/ 490954 h 515639"/>
                  <a:gd name="connsiteX44" fmla="*/ 425129 w 721347"/>
                  <a:gd name="connsiteY44" fmla="*/ 490954 h 515639"/>
                  <a:gd name="connsiteX45" fmla="*/ 400444 w 721347"/>
                  <a:gd name="connsiteY45" fmla="*/ 466270 h 515639"/>
                  <a:gd name="connsiteX46" fmla="*/ 400444 w 721347"/>
                  <a:gd name="connsiteY46" fmla="*/ 463527 h 515639"/>
                  <a:gd name="connsiteX47" fmla="*/ 425129 w 721347"/>
                  <a:gd name="connsiteY47" fmla="*/ 438842 h 515639"/>
                  <a:gd name="connsiteX48" fmla="*/ 669235 w 721347"/>
                  <a:gd name="connsiteY48" fmla="*/ 438842 h 515639"/>
                  <a:gd name="connsiteX49" fmla="*/ 693920 w 721347"/>
                  <a:gd name="connsiteY49" fmla="*/ 463527 h 515639"/>
                  <a:gd name="connsiteX50" fmla="*/ 693920 w 721347"/>
                  <a:gd name="connsiteY50" fmla="*/ 466270 h 515639"/>
                  <a:gd name="connsiteX51" fmla="*/ 666492 w 721347"/>
                  <a:gd name="connsiteY51" fmla="*/ 408672 h 515639"/>
                  <a:gd name="connsiteX52" fmla="*/ 425129 w 721347"/>
                  <a:gd name="connsiteY52" fmla="*/ 408672 h 515639"/>
                  <a:gd name="connsiteX53" fmla="*/ 408672 w 721347"/>
                  <a:gd name="connsiteY53" fmla="*/ 403186 h 515639"/>
                  <a:gd name="connsiteX54" fmla="*/ 477241 w 721347"/>
                  <a:gd name="connsiteY54" fmla="*/ 356559 h 515639"/>
                  <a:gd name="connsiteX55" fmla="*/ 666492 w 721347"/>
                  <a:gd name="connsiteY55" fmla="*/ 356559 h 515639"/>
                  <a:gd name="connsiteX56" fmla="*/ 693920 w 721347"/>
                  <a:gd name="connsiteY56" fmla="*/ 383987 h 515639"/>
                  <a:gd name="connsiteX57" fmla="*/ 666492 w 721347"/>
                  <a:gd name="connsiteY57" fmla="*/ 408672 h 515639"/>
                  <a:gd name="connsiteX58" fmla="*/ 666492 w 721347"/>
                  <a:gd name="connsiteY58" fmla="*/ 408672 h 515639"/>
                  <a:gd name="connsiteX59" fmla="*/ 666492 w 721347"/>
                  <a:gd name="connsiteY59" fmla="*/ 329131 h 515639"/>
                  <a:gd name="connsiteX60" fmla="*/ 493698 w 721347"/>
                  <a:gd name="connsiteY60" fmla="*/ 329131 h 515639"/>
                  <a:gd name="connsiteX61" fmla="*/ 510155 w 721347"/>
                  <a:gd name="connsiteY61" fmla="*/ 274276 h 515639"/>
                  <a:gd name="connsiteX62" fmla="*/ 666492 w 721347"/>
                  <a:gd name="connsiteY62" fmla="*/ 274276 h 515639"/>
                  <a:gd name="connsiteX63" fmla="*/ 693920 w 721347"/>
                  <a:gd name="connsiteY63" fmla="*/ 301704 h 515639"/>
                  <a:gd name="connsiteX64" fmla="*/ 666492 w 721347"/>
                  <a:gd name="connsiteY64" fmla="*/ 329131 h 515639"/>
                  <a:gd name="connsiteX65" fmla="*/ 666492 w 721347"/>
                  <a:gd name="connsiteY65" fmla="*/ 329131 h 515639"/>
                  <a:gd name="connsiteX66" fmla="*/ 666492 w 721347"/>
                  <a:gd name="connsiteY66" fmla="*/ 246849 h 515639"/>
                  <a:gd name="connsiteX67" fmla="*/ 510155 w 721347"/>
                  <a:gd name="connsiteY67" fmla="*/ 246849 h 515639"/>
                  <a:gd name="connsiteX68" fmla="*/ 493698 w 721347"/>
                  <a:gd name="connsiteY68" fmla="*/ 191993 h 515639"/>
                  <a:gd name="connsiteX69" fmla="*/ 663750 w 721347"/>
                  <a:gd name="connsiteY69" fmla="*/ 191993 h 515639"/>
                  <a:gd name="connsiteX70" fmla="*/ 691178 w 721347"/>
                  <a:gd name="connsiteY70" fmla="*/ 219421 h 515639"/>
                  <a:gd name="connsiteX71" fmla="*/ 666492 w 721347"/>
                  <a:gd name="connsiteY71" fmla="*/ 246849 h 515639"/>
                  <a:gd name="connsiteX72" fmla="*/ 666492 w 721347"/>
                  <a:gd name="connsiteY72" fmla="*/ 246849 h 515639"/>
                  <a:gd name="connsiteX73" fmla="*/ 666492 w 721347"/>
                  <a:gd name="connsiteY73" fmla="*/ 167308 h 515639"/>
                  <a:gd name="connsiteX74" fmla="*/ 479984 w 721347"/>
                  <a:gd name="connsiteY74" fmla="*/ 167308 h 515639"/>
                  <a:gd name="connsiteX75" fmla="*/ 411415 w 721347"/>
                  <a:gd name="connsiteY75" fmla="*/ 117939 h 515639"/>
                  <a:gd name="connsiteX76" fmla="*/ 427872 w 721347"/>
                  <a:gd name="connsiteY76" fmla="*/ 112453 h 515639"/>
                  <a:gd name="connsiteX77" fmla="*/ 669235 w 721347"/>
                  <a:gd name="connsiteY77" fmla="*/ 112453 h 515639"/>
                  <a:gd name="connsiteX78" fmla="*/ 696663 w 721347"/>
                  <a:gd name="connsiteY78" fmla="*/ 139881 h 515639"/>
                  <a:gd name="connsiteX79" fmla="*/ 666492 w 721347"/>
                  <a:gd name="connsiteY79" fmla="*/ 167308 h 515639"/>
                  <a:gd name="connsiteX80" fmla="*/ 666492 w 721347"/>
                  <a:gd name="connsiteY80" fmla="*/ 167308 h 515639"/>
                  <a:gd name="connsiteX81" fmla="*/ 397701 w 721347"/>
                  <a:gd name="connsiteY81" fmla="*/ 57598 h 515639"/>
                  <a:gd name="connsiteX82" fmla="*/ 422386 w 721347"/>
                  <a:gd name="connsiteY82" fmla="*/ 32913 h 515639"/>
                  <a:gd name="connsiteX83" fmla="*/ 666492 w 721347"/>
                  <a:gd name="connsiteY83" fmla="*/ 32913 h 515639"/>
                  <a:gd name="connsiteX84" fmla="*/ 691178 w 721347"/>
                  <a:gd name="connsiteY84" fmla="*/ 57598 h 515639"/>
                  <a:gd name="connsiteX85" fmla="*/ 691178 w 721347"/>
                  <a:gd name="connsiteY85" fmla="*/ 60341 h 515639"/>
                  <a:gd name="connsiteX86" fmla="*/ 666492 w 721347"/>
                  <a:gd name="connsiteY86" fmla="*/ 85026 h 515639"/>
                  <a:gd name="connsiteX87" fmla="*/ 425129 w 721347"/>
                  <a:gd name="connsiteY87" fmla="*/ 85026 h 515639"/>
                  <a:gd name="connsiteX88" fmla="*/ 400444 w 721347"/>
                  <a:gd name="connsiteY88" fmla="*/ 60341 h 515639"/>
                  <a:gd name="connsiteX89" fmla="*/ 400444 w 721347"/>
                  <a:gd name="connsiteY89" fmla="*/ 57598 h 515639"/>
                  <a:gd name="connsiteX90" fmla="*/ 362045 w 721347"/>
                  <a:gd name="connsiteY90" fmla="*/ 139881 h 515639"/>
                  <a:gd name="connsiteX91" fmla="*/ 474499 w 721347"/>
                  <a:gd name="connsiteY91" fmla="*/ 216678 h 515639"/>
                  <a:gd name="connsiteX92" fmla="*/ 447071 w 721347"/>
                  <a:gd name="connsiteY92" fmla="*/ 351073 h 515639"/>
                  <a:gd name="connsiteX93" fmla="*/ 312675 w 721347"/>
                  <a:gd name="connsiteY93" fmla="*/ 378501 h 515639"/>
                  <a:gd name="connsiteX94" fmla="*/ 235878 w 721347"/>
                  <a:gd name="connsiteY94" fmla="*/ 266048 h 515639"/>
                  <a:gd name="connsiteX95" fmla="*/ 362045 w 721347"/>
                  <a:gd name="connsiteY95" fmla="*/ 139881 h 515639"/>
                  <a:gd name="connsiteX96" fmla="*/ 362045 w 721347"/>
                  <a:gd name="connsiteY96" fmla="*/ 139881 h 515639"/>
                  <a:gd name="connsiteX97" fmla="*/ 57598 w 721347"/>
                  <a:gd name="connsiteY97" fmla="*/ 274276 h 515639"/>
                  <a:gd name="connsiteX98" fmla="*/ 213936 w 721347"/>
                  <a:gd name="connsiteY98" fmla="*/ 274276 h 515639"/>
                  <a:gd name="connsiteX99" fmla="*/ 230392 w 721347"/>
                  <a:gd name="connsiteY99" fmla="*/ 329131 h 515639"/>
                  <a:gd name="connsiteX100" fmla="*/ 57598 w 721347"/>
                  <a:gd name="connsiteY100" fmla="*/ 329131 h 515639"/>
                  <a:gd name="connsiteX101" fmla="*/ 30171 w 721347"/>
                  <a:gd name="connsiteY101" fmla="*/ 301704 h 515639"/>
                  <a:gd name="connsiteX102" fmla="*/ 57598 w 721347"/>
                  <a:gd name="connsiteY102" fmla="*/ 274276 h 515639"/>
                  <a:gd name="connsiteX103" fmla="*/ 57598 w 721347"/>
                  <a:gd name="connsiteY103" fmla="*/ 274276 h 515639"/>
                  <a:gd name="connsiteX104" fmla="*/ 57598 w 721347"/>
                  <a:gd name="connsiteY104" fmla="*/ 356559 h 515639"/>
                  <a:gd name="connsiteX105" fmla="*/ 246849 w 721347"/>
                  <a:gd name="connsiteY105" fmla="*/ 356559 h 515639"/>
                  <a:gd name="connsiteX106" fmla="*/ 315418 w 721347"/>
                  <a:gd name="connsiteY106" fmla="*/ 403186 h 515639"/>
                  <a:gd name="connsiteX107" fmla="*/ 304447 w 721347"/>
                  <a:gd name="connsiteY107" fmla="*/ 408672 h 515639"/>
                  <a:gd name="connsiteX108" fmla="*/ 52112 w 721347"/>
                  <a:gd name="connsiteY108" fmla="*/ 408672 h 515639"/>
                  <a:gd name="connsiteX109" fmla="*/ 30171 w 721347"/>
                  <a:gd name="connsiteY109" fmla="*/ 378501 h 515639"/>
                  <a:gd name="connsiteX110" fmla="*/ 57598 w 721347"/>
                  <a:gd name="connsiteY110" fmla="*/ 356559 h 515639"/>
                  <a:gd name="connsiteX111" fmla="*/ 57598 w 721347"/>
                  <a:gd name="connsiteY111" fmla="*/ 356559 h 515639"/>
                  <a:gd name="connsiteX112" fmla="*/ 30171 w 721347"/>
                  <a:gd name="connsiteY112" fmla="*/ 460784 h 515639"/>
                  <a:gd name="connsiteX113" fmla="*/ 52112 w 721347"/>
                  <a:gd name="connsiteY113" fmla="*/ 436099 h 515639"/>
                  <a:gd name="connsiteX114" fmla="*/ 307190 w 721347"/>
                  <a:gd name="connsiteY114" fmla="*/ 436099 h 515639"/>
                  <a:gd name="connsiteX115" fmla="*/ 329132 w 721347"/>
                  <a:gd name="connsiteY115" fmla="*/ 460784 h 515639"/>
                  <a:gd name="connsiteX116" fmla="*/ 329132 w 721347"/>
                  <a:gd name="connsiteY116" fmla="*/ 463527 h 515639"/>
                  <a:gd name="connsiteX117" fmla="*/ 304447 w 721347"/>
                  <a:gd name="connsiteY117" fmla="*/ 488212 h 515639"/>
                  <a:gd name="connsiteX118" fmla="*/ 60341 w 721347"/>
                  <a:gd name="connsiteY118" fmla="*/ 488212 h 515639"/>
                  <a:gd name="connsiteX119" fmla="*/ 35656 w 721347"/>
                  <a:gd name="connsiteY119" fmla="*/ 463527 h 515639"/>
                  <a:gd name="connsiteX120" fmla="*/ 35656 w 721347"/>
                  <a:gd name="connsiteY120" fmla="*/ 460784 h 51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721347" h="515639">
                    <a:moveTo>
                      <a:pt x="57598" y="515639"/>
                    </a:moveTo>
                    <a:lnTo>
                      <a:pt x="301704" y="515639"/>
                    </a:lnTo>
                    <a:cubicBezTo>
                      <a:pt x="329132" y="515639"/>
                      <a:pt x="353817" y="493697"/>
                      <a:pt x="353817" y="463527"/>
                    </a:cubicBezTo>
                    <a:lnTo>
                      <a:pt x="353817" y="460784"/>
                    </a:lnTo>
                    <a:cubicBezTo>
                      <a:pt x="353817" y="447070"/>
                      <a:pt x="348331" y="430614"/>
                      <a:pt x="337360" y="422385"/>
                    </a:cubicBezTo>
                    <a:cubicBezTo>
                      <a:pt x="340103" y="419643"/>
                      <a:pt x="345589" y="414157"/>
                      <a:pt x="348331" y="408672"/>
                    </a:cubicBezTo>
                    <a:cubicBezTo>
                      <a:pt x="359303" y="408672"/>
                      <a:pt x="370274" y="408672"/>
                      <a:pt x="381245" y="408672"/>
                    </a:cubicBezTo>
                    <a:cubicBezTo>
                      <a:pt x="383987" y="414157"/>
                      <a:pt x="386730" y="419643"/>
                      <a:pt x="392216" y="422385"/>
                    </a:cubicBezTo>
                    <a:cubicBezTo>
                      <a:pt x="381245" y="433356"/>
                      <a:pt x="373017" y="447070"/>
                      <a:pt x="373017" y="460784"/>
                    </a:cubicBezTo>
                    <a:lnTo>
                      <a:pt x="373017" y="463527"/>
                    </a:lnTo>
                    <a:cubicBezTo>
                      <a:pt x="373017" y="490954"/>
                      <a:pt x="394958" y="515639"/>
                      <a:pt x="425129" y="515639"/>
                    </a:cubicBezTo>
                    <a:lnTo>
                      <a:pt x="669235" y="515639"/>
                    </a:lnTo>
                    <a:cubicBezTo>
                      <a:pt x="696663" y="515639"/>
                      <a:pt x="721348" y="493697"/>
                      <a:pt x="721348" y="463527"/>
                    </a:cubicBezTo>
                    <a:lnTo>
                      <a:pt x="721348" y="460784"/>
                    </a:lnTo>
                    <a:cubicBezTo>
                      <a:pt x="721348" y="444327"/>
                      <a:pt x="715862" y="430614"/>
                      <a:pt x="702149" y="422385"/>
                    </a:cubicBezTo>
                    <a:cubicBezTo>
                      <a:pt x="713120" y="411414"/>
                      <a:pt x="721348" y="397701"/>
                      <a:pt x="721348" y="381244"/>
                    </a:cubicBezTo>
                    <a:cubicBezTo>
                      <a:pt x="721348" y="364787"/>
                      <a:pt x="715862" y="351073"/>
                      <a:pt x="702149" y="340103"/>
                    </a:cubicBezTo>
                    <a:cubicBezTo>
                      <a:pt x="713120" y="329131"/>
                      <a:pt x="721348" y="315418"/>
                      <a:pt x="721348" y="298961"/>
                    </a:cubicBezTo>
                    <a:cubicBezTo>
                      <a:pt x="721348" y="282504"/>
                      <a:pt x="715862" y="268791"/>
                      <a:pt x="702149" y="257820"/>
                    </a:cubicBezTo>
                    <a:cubicBezTo>
                      <a:pt x="713120" y="246849"/>
                      <a:pt x="721348" y="233135"/>
                      <a:pt x="721348" y="216678"/>
                    </a:cubicBezTo>
                    <a:cubicBezTo>
                      <a:pt x="721348" y="200222"/>
                      <a:pt x="715862" y="186508"/>
                      <a:pt x="702149" y="175537"/>
                    </a:cubicBezTo>
                    <a:cubicBezTo>
                      <a:pt x="713120" y="164566"/>
                      <a:pt x="721348" y="150852"/>
                      <a:pt x="721348" y="134395"/>
                    </a:cubicBezTo>
                    <a:cubicBezTo>
                      <a:pt x="721348" y="117939"/>
                      <a:pt x="715862" y="104225"/>
                      <a:pt x="704892" y="93254"/>
                    </a:cubicBezTo>
                    <a:cubicBezTo>
                      <a:pt x="715862" y="82283"/>
                      <a:pt x="721348" y="68569"/>
                      <a:pt x="721348" y="54855"/>
                    </a:cubicBezTo>
                    <a:lnTo>
                      <a:pt x="721348" y="52113"/>
                    </a:lnTo>
                    <a:cubicBezTo>
                      <a:pt x="721348" y="24685"/>
                      <a:pt x="699406" y="0"/>
                      <a:pt x="669235" y="0"/>
                    </a:cubicBezTo>
                    <a:lnTo>
                      <a:pt x="425129" y="0"/>
                    </a:lnTo>
                    <a:cubicBezTo>
                      <a:pt x="397701" y="0"/>
                      <a:pt x="373017" y="21942"/>
                      <a:pt x="373017" y="52113"/>
                    </a:cubicBezTo>
                    <a:lnTo>
                      <a:pt x="373017" y="54855"/>
                    </a:lnTo>
                    <a:cubicBezTo>
                      <a:pt x="373017" y="68569"/>
                      <a:pt x="378502" y="85026"/>
                      <a:pt x="389473" y="93254"/>
                    </a:cubicBezTo>
                    <a:cubicBezTo>
                      <a:pt x="386730" y="95997"/>
                      <a:pt x="381245" y="101482"/>
                      <a:pt x="378502" y="106968"/>
                    </a:cubicBezTo>
                    <a:cubicBezTo>
                      <a:pt x="337360" y="101482"/>
                      <a:pt x="298961" y="115196"/>
                      <a:pt x="266048" y="139881"/>
                    </a:cubicBezTo>
                    <a:cubicBezTo>
                      <a:pt x="235878" y="164566"/>
                      <a:pt x="213936" y="202964"/>
                      <a:pt x="211193" y="241363"/>
                    </a:cubicBezTo>
                    <a:lnTo>
                      <a:pt x="54855" y="241363"/>
                    </a:lnTo>
                    <a:cubicBezTo>
                      <a:pt x="32913" y="241363"/>
                      <a:pt x="13714" y="255077"/>
                      <a:pt x="5485" y="277019"/>
                    </a:cubicBezTo>
                    <a:cubicBezTo>
                      <a:pt x="-2743" y="298961"/>
                      <a:pt x="2743" y="320903"/>
                      <a:pt x="19199" y="337360"/>
                    </a:cubicBezTo>
                    <a:cubicBezTo>
                      <a:pt x="8228" y="348331"/>
                      <a:pt x="0" y="362045"/>
                      <a:pt x="0" y="375758"/>
                    </a:cubicBezTo>
                    <a:cubicBezTo>
                      <a:pt x="0" y="392215"/>
                      <a:pt x="5485" y="405929"/>
                      <a:pt x="16457" y="416900"/>
                    </a:cubicBezTo>
                    <a:cubicBezTo>
                      <a:pt x="5485" y="427871"/>
                      <a:pt x="0" y="441585"/>
                      <a:pt x="0" y="455298"/>
                    </a:cubicBezTo>
                    <a:lnTo>
                      <a:pt x="0" y="458041"/>
                    </a:lnTo>
                    <a:cubicBezTo>
                      <a:pt x="5485" y="493697"/>
                      <a:pt x="27428" y="515639"/>
                      <a:pt x="57598" y="515639"/>
                    </a:cubicBezTo>
                    <a:lnTo>
                      <a:pt x="57598" y="515639"/>
                    </a:lnTo>
                    <a:close/>
                    <a:moveTo>
                      <a:pt x="693920" y="466270"/>
                    </a:moveTo>
                    <a:cubicBezTo>
                      <a:pt x="693920" y="479983"/>
                      <a:pt x="682949" y="490954"/>
                      <a:pt x="669235" y="490954"/>
                    </a:cubicBezTo>
                    <a:lnTo>
                      <a:pt x="425129" y="490954"/>
                    </a:lnTo>
                    <a:cubicBezTo>
                      <a:pt x="411415" y="490954"/>
                      <a:pt x="400444" y="479983"/>
                      <a:pt x="400444" y="466270"/>
                    </a:cubicBezTo>
                    <a:lnTo>
                      <a:pt x="400444" y="463527"/>
                    </a:lnTo>
                    <a:cubicBezTo>
                      <a:pt x="400444" y="449813"/>
                      <a:pt x="411415" y="438842"/>
                      <a:pt x="425129" y="438842"/>
                    </a:cubicBezTo>
                    <a:lnTo>
                      <a:pt x="669235" y="438842"/>
                    </a:lnTo>
                    <a:cubicBezTo>
                      <a:pt x="682949" y="438842"/>
                      <a:pt x="693920" y="449813"/>
                      <a:pt x="693920" y="463527"/>
                    </a:cubicBezTo>
                    <a:lnTo>
                      <a:pt x="693920" y="466270"/>
                    </a:lnTo>
                    <a:close/>
                    <a:moveTo>
                      <a:pt x="666492" y="408672"/>
                    </a:moveTo>
                    <a:lnTo>
                      <a:pt x="425129" y="408672"/>
                    </a:lnTo>
                    <a:cubicBezTo>
                      <a:pt x="419644" y="408672"/>
                      <a:pt x="411415" y="405929"/>
                      <a:pt x="408672" y="403186"/>
                    </a:cubicBezTo>
                    <a:cubicBezTo>
                      <a:pt x="436100" y="394958"/>
                      <a:pt x="460785" y="378501"/>
                      <a:pt x="477241" y="356559"/>
                    </a:cubicBezTo>
                    <a:lnTo>
                      <a:pt x="666492" y="356559"/>
                    </a:lnTo>
                    <a:cubicBezTo>
                      <a:pt x="680206" y="356559"/>
                      <a:pt x="693920" y="367530"/>
                      <a:pt x="693920" y="383987"/>
                    </a:cubicBezTo>
                    <a:cubicBezTo>
                      <a:pt x="693920" y="397701"/>
                      <a:pt x="682949" y="408672"/>
                      <a:pt x="666492" y="408672"/>
                    </a:cubicBezTo>
                    <a:lnTo>
                      <a:pt x="666492" y="408672"/>
                    </a:lnTo>
                    <a:close/>
                    <a:moveTo>
                      <a:pt x="666492" y="329131"/>
                    </a:moveTo>
                    <a:lnTo>
                      <a:pt x="493698" y="329131"/>
                    </a:lnTo>
                    <a:cubicBezTo>
                      <a:pt x="501927" y="312675"/>
                      <a:pt x="507412" y="293475"/>
                      <a:pt x="510155" y="274276"/>
                    </a:cubicBezTo>
                    <a:lnTo>
                      <a:pt x="666492" y="274276"/>
                    </a:lnTo>
                    <a:cubicBezTo>
                      <a:pt x="680206" y="274276"/>
                      <a:pt x="693920" y="285247"/>
                      <a:pt x="693920" y="301704"/>
                    </a:cubicBezTo>
                    <a:cubicBezTo>
                      <a:pt x="693920" y="315418"/>
                      <a:pt x="682949" y="329131"/>
                      <a:pt x="666492" y="329131"/>
                    </a:cubicBezTo>
                    <a:lnTo>
                      <a:pt x="666492" y="329131"/>
                    </a:lnTo>
                    <a:close/>
                    <a:moveTo>
                      <a:pt x="666492" y="246849"/>
                    </a:moveTo>
                    <a:lnTo>
                      <a:pt x="510155" y="246849"/>
                    </a:lnTo>
                    <a:cubicBezTo>
                      <a:pt x="507412" y="227649"/>
                      <a:pt x="504669" y="208450"/>
                      <a:pt x="493698" y="191993"/>
                    </a:cubicBezTo>
                    <a:lnTo>
                      <a:pt x="663750" y="191993"/>
                    </a:lnTo>
                    <a:cubicBezTo>
                      <a:pt x="677464" y="191993"/>
                      <a:pt x="691178" y="202964"/>
                      <a:pt x="691178" y="219421"/>
                    </a:cubicBezTo>
                    <a:cubicBezTo>
                      <a:pt x="693920" y="235878"/>
                      <a:pt x="682949" y="246849"/>
                      <a:pt x="666492" y="246849"/>
                    </a:cubicBezTo>
                    <a:lnTo>
                      <a:pt x="666492" y="246849"/>
                    </a:lnTo>
                    <a:close/>
                    <a:moveTo>
                      <a:pt x="666492" y="167308"/>
                    </a:moveTo>
                    <a:lnTo>
                      <a:pt x="479984" y="167308"/>
                    </a:lnTo>
                    <a:cubicBezTo>
                      <a:pt x="460785" y="145366"/>
                      <a:pt x="438843" y="128910"/>
                      <a:pt x="411415" y="117939"/>
                    </a:cubicBezTo>
                    <a:cubicBezTo>
                      <a:pt x="416901" y="115196"/>
                      <a:pt x="422386" y="112453"/>
                      <a:pt x="427872" y="112453"/>
                    </a:cubicBezTo>
                    <a:lnTo>
                      <a:pt x="669235" y="112453"/>
                    </a:lnTo>
                    <a:cubicBezTo>
                      <a:pt x="682949" y="112453"/>
                      <a:pt x="696663" y="123424"/>
                      <a:pt x="696663" y="139881"/>
                    </a:cubicBezTo>
                    <a:cubicBezTo>
                      <a:pt x="693920" y="156337"/>
                      <a:pt x="682949" y="167308"/>
                      <a:pt x="666492" y="167308"/>
                    </a:cubicBezTo>
                    <a:lnTo>
                      <a:pt x="666492" y="167308"/>
                    </a:lnTo>
                    <a:close/>
                    <a:moveTo>
                      <a:pt x="397701" y="57598"/>
                    </a:moveTo>
                    <a:cubicBezTo>
                      <a:pt x="397701" y="43884"/>
                      <a:pt x="408672" y="32913"/>
                      <a:pt x="422386" y="32913"/>
                    </a:cubicBezTo>
                    <a:lnTo>
                      <a:pt x="666492" y="32913"/>
                    </a:lnTo>
                    <a:cubicBezTo>
                      <a:pt x="680206" y="32913"/>
                      <a:pt x="691178" y="43884"/>
                      <a:pt x="691178" y="57598"/>
                    </a:cubicBezTo>
                    <a:lnTo>
                      <a:pt x="691178" y="60341"/>
                    </a:lnTo>
                    <a:cubicBezTo>
                      <a:pt x="691178" y="74054"/>
                      <a:pt x="680206" y="85026"/>
                      <a:pt x="666492" y="85026"/>
                    </a:cubicBezTo>
                    <a:lnTo>
                      <a:pt x="425129" y="85026"/>
                    </a:lnTo>
                    <a:cubicBezTo>
                      <a:pt x="411415" y="85026"/>
                      <a:pt x="400444" y="74054"/>
                      <a:pt x="400444" y="60341"/>
                    </a:cubicBezTo>
                    <a:lnTo>
                      <a:pt x="400444" y="57598"/>
                    </a:lnTo>
                    <a:close/>
                    <a:moveTo>
                      <a:pt x="362045" y="139881"/>
                    </a:moveTo>
                    <a:cubicBezTo>
                      <a:pt x="411415" y="139881"/>
                      <a:pt x="455300" y="170051"/>
                      <a:pt x="474499" y="216678"/>
                    </a:cubicBezTo>
                    <a:cubicBezTo>
                      <a:pt x="493698" y="263305"/>
                      <a:pt x="482727" y="315418"/>
                      <a:pt x="447071" y="351073"/>
                    </a:cubicBezTo>
                    <a:cubicBezTo>
                      <a:pt x="411415" y="386729"/>
                      <a:pt x="359303" y="397701"/>
                      <a:pt x="312675" y="378501"/>
                    </a:cubicBezTo>
                    <a:cubicBezTo>
                      <a:pt x="266048" y="359302"/>
                      <a:pt x="235878" y="315418"/>
                      <a:pt x="235878" y="266048"/>
                    </a:cubicBezTo>
                    <a:cubicBezTo>
                      <a:pt x="241364" y="194736"/>
                      <a:pt x="296219" y="139881"/>
                      <a:pt x="362045" y="139881"/>
                    </a:cubicBezTo>
                    <a:lnTo>
                      <a:pt x="362045" y="139881"/>
                    </a:lnTo>
                    <a:close/>
                    <a:moveTo>
                      <a:pt x="57598" y="274276"/>
                    </a:moveTo>
                    <a:lnTo>
                      <a:pt x="213936" y="274276"/>
                    </a:lnTo>
                    <a:cubicBezTo>
                      <a:pt x="216678" y="293475"/>
                      <a:pt x="222164" y="312675"/>
                      <a:pt x="230392" y="329131"/>
                    </a:cubicBezTo>
                    <a:lnTo>
                      <a:pt x="57598" y="329131"/>
                    </a:lnTo>
                    <a:cubicBezTo>
                      <a:pt x="43884" y="329131"/>
                      <a:pt x="30171" y="318160"/>
                      <a:pt x="30171" y="301704"/>
                    </a:cubicBezTo>
                    <a:cubicBezTo>
                      <a:pt x="32913" y="287990"/>
                      <a:pt x="43884" y="274276"/>
                      <a:pt x="57598" y="274276"/>
                    </a:cubicBezTo>
                    <a:lnTo>
                      <a:pt x="57598" y="274276"/>
                    </a:lnTo>
                    <a:close/>
                    <a:moveTo>
                      <a:pt x="57598" y="356559"/>
                    </a:moveTo>
                    <a:lnTo>
                      <a:pt x="246849" y="356559"/>
                    </a:lnTo>
                    <a:cubicBezTo>
                      <a:pt x="266048" y="378501"/>
                      <a:pt x="287991" y="394958"/>
                      <a:pt x="315418" y="403186"/>
                    </a:cubicBezTo>
                    <a:cubicBezTo>
                      <a:pt x="312675" y="405929"/>
                      <a:pt x="307190" y="408672"/>
                      <a:pt x="304447" y="408672"/>
                    </a:cubicBezTo>
                    <a:lnTo>
                      <a:pt x="52112" y="408672"/>
                    </a:lnTo>
                    <a:cubicBezTo>
                      <a:pt x="38399" y="405929"/>
                      <a:pt x="30171" y="392215"/>
                      <a:pt x="30171" y="378501"/>
                    </a:cubicBezTo>
                    <a:cubicBezTo>
                      <a:pt x="32913" y="364787"/>
                      <a:pt x="43884" y="356559"/>
                      <a:pt x="57598" y="356559"/>
                    </a:cubicBezTo>
                    <a:lnTo>
                      <a:pt x="57598" y="356559"/>
                    </a:lnTo>
                    <a:close/>
                    <a:moveTo>
                      <a:pt x="30171" y="460784"/>
                    </a:moveTo>
                    <a:cubicBezTo>
                      <a:pt x="30171" y="449813"/>
                      <a:pt x="38399" y="438842"/>
                      <a:pt x="52112" y="436099"/>
                    </a:cubicBezTo>
                    <a:lnTo>
                      <a:pt x="307190" y="436099"/>
                    </a:lnTo>
                    <a:cubicBezTo>
                      <a:pt x="318161" y="438842"/>
                      <a:pt x="329132" y="449813"/>
                      <a:pt x="329132" y="460784"/>
                    </a:cubicBezTo>
                    <a:lnTo>
                      <a:pt x="329132" y="463527"/>
                    </a:lnTo>
                    <a:cubicBezTo>
                      <a:pt x="329132" y="477241"/>
                      <a:pt x="318161" y="488212"/>
                      <a:pt x="304447" y="488212"/>
                    </a:cubicBezTo>
                    <a:lnTo>
                      <a:pt x="60341" y="488212"/>
                    </a:lnTo>
                    <a:cubicBezTo>
                      <a:pt x="46627" y="488212"/>
                      <a:pt x="35656" y="477241"/>
                      <a:pt x="35656" y="463527"/>
                    </a:cubicBezTo>
                    <a:lnTo>
                      <a:pt x="35656" y="460784"/>
                    </a:lnTo>
                    <a:close/>
                  </a:path>
                </a:pathLst>
              </a:custGeom>
              <a:grpFill/>
              <a:ln w="27426" cap="flat">
                <a:noFill/>
                <a:prstDash val="solid"/>
                <a:miter/>
              </a:ln>
            </p:spPr>
            <p:txBody>
              <a:bodyPr rtlCol="0" anchor="ctr"/>
              <a:lstStyle/>
              <a:p>
                <a:endParaRPr lang="en-US"/>
              </a:p>
            </p:txBody>
          </p:sp>
        </p:grpSp>
        <p:sp>
          <p:nvSpPr>
            <p:cNvPr id="60" name="Freeform 59">
              <a:extLst>
                <a:ext uri="{FF2B5EF4-FFF2-40B4-BE49-F238E27FC236}">
                  <a16:creationId xmlns:a16="http://schemas.microsoft.com/office/drawing/2014/main" id="{B73D47A9-BFCB-47A0-9E77-D56BF20A8CAB}"/>
                </a:ext>
              </a:extLst>
            </p:cNvPr>
            <p:cNvSpPr/>
            <p:nvPr/>
          </p:nvSpPr>
          <p:spPr>
            <a:xfrm>
              <a:off x="4697268" y="1044035"/>
              <a:ext cx="139881" cy="189250"/>
            </a:xfrm>
            <a:custGeom>
              <a:avLst/>
              <a:gdLst>
                <a:gd name="connsiteX0" fmla="*/ 0 w 139881"/>
                <a:gd name="connsiteY0" fmla="*/ 71312 h 189250"/>
                <a:gd name="connsiteX1" fmla="*/ 21942 w 139881"/>
                <a:gd name="connsiteY1" fmla="*/ 68569 h 189250"/>
                <a:gd name="connsiteX2" fmla="*/ 120682 w 139881"/>
                <a:gd name="connsiteY2" fmla="*/ 68569 h 189250"/>
                <a:gd name="connsiteX3" fmla="*/ 120682 w 139881"/>
                <a:gd name="connsiteY3" fmla="*/ 85026 h 189250"/>
                <a:gd name="connsiteX4" fmla="*/ 0 w 139881"/>
                <a:gd name="connsiteY4" fmla="*/ 85026 h 189250"/>
                <a:gd name="connsiteX5" fmla="*/ 0 w 139881"/>
                <a:gd name="connsiteY5" fmla="*/ 71312 h 189250"/>
                <a:gd name="connsiteX6" fmla="*/ 0 w 139881"/>
                <a:gd name="connsiteY6" fmla="*/ 104225 h 189250"/>
                <a:gd name="connsiteX7" fmla="*/ 21942 w 139881"/>
                <a:gd name="connsiteY7" fmla="*/ 101482 h 189250"/>
                <a:gd name="connsiteX8" fmla="*/ 109711 w 139881"/>
                <a:gd name="connsiteY8" fmla="*/ 101482 h 189250"/>
                <a:gd name="connsiteX9" fmla="*/ 109711 w 139881"/>
                <a:gd name="connsiteY9" fmla="*/ 117939 h 189250"/>
                <a:gd name="connsiteX10" fmla="*/ 2743 w 139881"/>
                <a:gd name="connsiteY10" fmla="*/ 117939 h 189250"/>
                <a:gd name="connsiteX11" fmla="*/ 2743 w 139881"/>
                <a:gd name="connsiteY11" fmla="*/ 104225 h 189250"/>
                <a:gd name="connsiteX12" fmla="*/ 16457 w 139881"/>
                <a:gd name="connsiteY12" fmla="*/ 95997 h 189250"/>
                <a:gd name="connsiteX13" fmla="*/ 93254 w 139881"/>
                <a:gd name="connsiteY13" fmla="*/ 0 h 189250"/>
                <a:gd name="connsiteX14" fmla="*/ 137138 w 139881"/>
                <a:gd name="connsiteY14" fmla="*/ 21942 h 189250"/>
                <a:gd name="connsiteX15" fmla="*/ 117939 w 139881"/>
                <a:gd name="connsiteY15" fmla="*/ 41141 h 189250"/>
                <a:gd name="connsiteX16" fmla="*/ 90511 w 139881"/>
                <a:gd name="connsiteY16" fmla="*/ 27428 h 189250"/>
                <a:gd name="connsiteX17" fmla="*/ 49370 w 139881"/>
                <a:gd name="connsiteY17" fmla="*/ 95997 h 189250"/>
                <a:gd name="connsiteX18" fmla="*/ 90511 w 139881"/>
                <a:gd name="connsiteY18" fmla="*/ 164566 h 189250"/>
                <a:gd name="connsiteX19" fmla="*/ 120682 w 139881"/>
                <a:gd name="connsiteY19" fmla="*/ 145366 h 189250"/>
                <a:gd name="connsiteX20" fmla="*/ 139881 w 139881"/>
                <a:gd name="connsiteY20" fmla="*/ 161823 h 189250"/>
                <a:gd name="connsiteX21" fmla="*/ 87768 w 139881"/>
                <a:gd name="connsiteY21" fmla="*/ 189251 h 189250"/>
                <a:gd name="connsiteX22" fmla="*/ 16457 w 139881"/>
                <a:gd name="connsiteY22" fmla="*/ 95997 h 18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881" h="189250">
                  <a:moveTo>
                    <a:pt x="0" y="71312"/>
                  </a:moveTo>
                  <a:lnTo>
                    <a:pt x="21942" y="68569"/>
                  </a:lnTo>
                  <a:lnTo>
                    <a:pt x="120682" y="68569"/>
                  </a:lnTo>
                  <a:lnTo>
                    <a:pt x="120682" y="85026"/>
                  </a:lnTo>
                  <a:lnTo>
                    <a:pt x="0" y="85026"/>
                  </a:lnTo>
                  <a:lnTo>
                    <a:pt x="0" y="71312"/>
                  </a:lnTo>
                  <a:close/>
                  <a:moveTo>
                    <a:pt x="0" y="104225"/>
                  </a:moveTo>
                  <a:lnTo>
                    <a:pt x="21942" y="101482"/>
                  </a:lnTo>
                  <a:lnTo>
                    <a:pt x="109711" y="101482"/>
                  </a:lnTo>
                  <a:lnTo>
                    <a:pt x="109711" y="117939"/>
                  </a:lnTo>
                  <a:lnTo>
                    <a:pt x="2743" y="117939"/>
                  </a:lnTo>
                  <a:lnTo>
                    <a:pt x="2743" y="104225"/>
                  </a:lnTo>
                  <a:close/>
                  <a:moveTo>
                    <a:pt x="16457" y="95997"/>
                  </a:moveTo>
                  <a:cubicBezTo>
                    <a:pt x="16457" y="35656"/>
                    <a:pt x="46627" y="0"/>
                    <a:pt x="93254" y="0"/>
                  </a:cubicBezTo>
                  <a:cubicBezTo>
                    <a:pt x="109711" y="0"/>
                    <a:pt x="126167" y="8228"/>
                    <a:pt x="137138" y="21942"/>
                  </a:cubicBezTo>
                  <a:lnTo>
                    <a:pt x="117939" y="41141"/>
                  </a:lnTo>
                  <a:cubicBezTo>
                    <a:pt x="109711" y="32913"/>
                    <a:pt x="101482" y="27428"/>
                    <a:pt x="90511" y="27428"/>
                  </a:cubicBezTo>
                  <a:cubicBezTo>
                    <a:pt x="63084" y="27428"/>
                    <a:pt x="49370" y="54855"/>
                    <a:pt x="49370" y="95997"/>
                  </a:cubicBezTo>
                  <a:cubicBezTo>
                    <a:pt x="49370" y="139881"/>
                    <a:pt x="63084" y="164566"/>
                    <a:pt x="90511" y="164566"/>
                  </a:cubicBezTo>
                  <a:cubicBezTo>
                    <a:pt x="104225" y="164566"/>
                    <a:pt x="112454" y="159080"/>
                    <a:pt x="120682" y="145366"/>
                  </a:cubicBezTo>
                  <a:lnTo>
                    <a:pt x="139881" y="161823"/>
                  </a:lnTo>
                  <a:cubicBezTo>
                    <a:pt x="126167" y="178280"/>
                    <a:pt x="109711" y="189251"/>
                    <a:pt x="87768" y="189251"/>
                  </a:cubicBezTo>
                  <a:cubicBezTo>
                    <a:pt x="46627" y="189251"/>
                    <a:pt x="16457" y="156338"/>
                    <a:pt x="16457" y="95997"/>
                  </a:cubicBezTo>
                  <a:close/>
                </a:path>
              </a:pathLst>
            </a:custGeom>
            <a:solidFill>
              <a:srgbClr val="DD1470"/>
            </a:solidFill>
            <a:ln w="27426" cap="flat">
              <a:noFill/>
              <a:prstDash val="solid"/>
              <a:miter/>
            </a:ln>
          </p:spPr>
          <p:txBody>
            <a:bodyPr rtlCol="0" anchor="ctr"/>
            <a:lstStyle/>
            <a:p>
              <a:endParaRPr lang="en-US"/>
            </a:p>
          </p:txBody>
        </p:sp>
      </p:grpSp>
      <p:grpSp>
        <p:nvGrpSpPr>
          <p:cNvPr id="63" name="Group 62">
            <a:extLst>
              <a:ext uri="{FF2B5EF4-FFF2-40B4-BE49-F238E27FC236}">
                <a16:creationId xmlns:a16="http://schemas.microsoft.com/office/drawing/2014/main" id="{5550B76A-B32F-244D-FB5E-539FCE011C01}"/>
              </a:ext>
            </a:extLst>
          </p:cNvPr>
          <p:cNvGrpSpPr/>
          <p:nvPr/>
        </p:nvGrpSpPr>
        <p:grpSpPr>
          <a:xfrm>
            <a:off x="4743797" y="8841495"/>
            <a:ext cx="862706" cy="861601"/>
            <a:chOff x="6481412" y="352859"/>
            <a:chExt cx="1093019" cy="1091619"/>
          </a:xfrm>
          <a:solidFill>
            <a:srgbClr val="F79037"/>
          </a:solidFill>
        </p:grpSpPr>
        <p:sp>
          <p:nvSpPr>
            <p:cNvPr id="64" name="Freeform 63">
              <a:extLst>
                <a:ext uri="{FF2B5EF4-FFF2-40B4-BE49-F238E27FC236}">
                  <a16:creationId xmlns:a16="http://schemas.microsoft.com/office/drawing/2014/main" id="{B5023275-3D70-FFF9-74E6-FA4379849833}"/>
                </a:ext>
              </a:extLst>
            </p:cNvPr>
            <p:cNvSpPr/>
            <p:nvPr/>
          </p:nvSpPr>
          <p:spPr>
            <a:xfrm>
              <a:off x="6481412" y="352859"/>
              <a:ext cx="1093018" cy="1091619"/>
            </a:xfrm>
            <a:custGeom>
              <a:avLst/>
              <a:gdLst>
                <a:gd name="connsiteX0" fmla="*/ 1073819 w 1093018"/>
                <a:gd name="connsiteY0" fmla="*/ 655520 h 1091619"/>
                <a:gd name="connsiteX1" fmla="*/ 1054620 w 1093018"/>
                <a:gd name="connsiteY1" fmla="*/ 655520 h 1091619"/>
                <a:gd name="connsiteX2" fmla="*/ 1054620 w 1093018"/>
                <a:gd name="connsiteY2" fmla="*/ 600665 h 1091619"/>
                <a:gd name="connsiteX3" fmla="*/ 1035420 w 1093018"/>
                <a:gd name="connsiteY3" fmla="*/ 581466 h 1091619"/>
                <a:gd name="connsiteX4" fmla="*/ 1016221 w 1093018"/>
                <a:gd name="connsiteY4" fmla="*/ 581466 h 1091619"/>
                <a:gd name="connsiteX5" fmla="*/ 1016221 w 1093018"/>
                <a:gd name="connsiteY5" fmla="*/ 526610 h 1091619"/>
                <a:gd name="connsiteX6" fmla="*/ 997022 w 1093018"/>
                <a:gd name="connsiteY6" fmla="*/ 507411 h 1091619"/>
                <a:gd name="connsiteX7" fmla="*/ 377156 w 1093018"/>
                <a:gd name="connsiteY7" fmla="*/ 507411 h 1091619"/>
                <a:gd name="connsiteX8" fmla="*/ 379899 w 1093018"/>
                <a:gd name="connsiteY8" fmla="*/ 488212 h 1091619"/>
                <a:gd name="connsiteX9" fmla="*/ 366185 w 1093018"/>
                <a:gd name="connsiteY9" fmla="*/ 452556 h 1091619"/>
                <a:gd name="connsiteX10" fmla="*/ 379899 w 1093018"/>
                <a:gd name="connsiteY10" fmla="*/ 416900 h 1091619"/>
                <a:gd name="connsiteX11" fmla="*/ 325044 w 1093018"/>
                <a:gd name="connsiteY11" fmla="*/ 362045 h 1091619"/>
                <a:gd name="connsiteX12" fmla="*/ 311330 w 1093018"/>
                <a:gd name="connsiteY12" fmla="*/ 362045 h 1091619"/>
                <a:gd name="connsiteX13" fmla="*/ 388127 w 1093018"/>
                <a:gd name="connsiteY13" fmla="*/ 139881 h 1091619"/>
                <a:gd name="connsiteX14" fmla="*/ 198876 w 1093018"/>
                <a:gd name="connsiteY14" fmla="*/ 0 h 1091619"/>
                <a:gd name="connsiteX15" fmla="*/ 9625 w 1093018"/>
                <a:gd name="connsiteY15" fmla="*/ 139881 h 1091619"/>
                <a:gd name="connsiteX16" fmla="*/ 86423 w 1093018"/>
                <a:gd name="connsiteY16" fmla="*/ 362045 h 1091619"/>
                <a:gd name="connsiteX17" fmla="*/ 72709 w 1093018"/>
                <a:gd name="connsiteY17" fmla="*/ 362045 h 1091619"/>
                <a:gd name="connsiteX18" fmla="*/ 17853 w 1093018"/>
                <a:gd name="connsiteY18" fmla="*/ 416900 h 1091619"/>
                <a:gd name="connsiteX19" fmla="*/ 31567 w 1093018"/>
                <a:gd name="connsiteY19" fmla="*/ 452556 h 1091619"/>
                <a:gd name="connsiteX20" fmla="*/ 31567 w 1093018"/>
                <a:gd name="connsiteY20" fmla="*/ 523868 h 1091619"/>
                <a:gd name="connsiteX21" fmla="*/ 17853 w 1093018"/>
                <a:gd name="connsiteY21" fmla="*/ 559524 h 1091619"/>
                <a:gd name="connsiteX22" fmla="*/ 72709 w 1093018"/>
                <a:gd name="connsiteY22" fmla="*/ 614379 h 1091619"/>
                <a:gd name="connsiteX23" fmla="*/ 108365 w 1093018"/>
                <a:gd name="connsiteY23" fmla="*/ 614379 h 1091619"/>
                <a:gd name="connsiteX24" fmla="*/ 108365 w 1093018"/>
                <a:gd name="connsiteY24" fmla="*/ 995623 h 1091619"/>
                <a:gd name="connsiteX25" fmla="*/ 127564 w 1093018"/>
                <a:gd name="connsiteY25" fmla="*/ 1014822 h 1091619"/>
                <a:gd name="connsiteX26" fmla="*/ 182419 w 1093018"/>
                <a:gd name="connsiteY26" fmla="*/ 1014822 h 1091619"/>
                <a:gd name="connsiteX27" fmla="*/ 182419 w 1093018"/>
                <a:gd name="connsiteY27" fmla="*/ 1034021 h 1091619"/>
                <a:gd name="connsiteX28" fmla="*/ 201619 w 1093018"/>
                <a:gd name="connsiteY28" fmla="*/ 1053221 h 1091619"/>
                <a:gd name="connsiteX29" fmla="*/ 256474 w 1093018"/>
                <a:gd name="connsiteY29" fmla="*/ 1053221 h 1091619"/>
                <a:gd name="connsiteX30" fmla="*/ 256474 w 1093018"/>
                <a:gd name="connsiteY30" fmla="*/ 1072420 h 1091619"/>
                <a:gd name="connsiteX31" fmla="*/ 275673 w 1093018"/>
                <a:gd name="connsiteY31" fmla="*/ 1091619 h 1091619"/>
                <a:gd name="connsiteX32" fmla="*/ 1073819 w 1093018"/>
                <a:gd name="connsiteY32" fmla="*/ 1091619 h 1091619"/>
                <a:gd name="connsiteX33" fmla="*/ 1093019 w 1093018"/>
                <a:gd name="connsiteY33" fmla="*/ 1072420 h 1091619"/>
                <a:gd name="connsiteX34" fmla="*/ 1093019 w 1093018"/>
                <a:gd name="connsiteY34" fmla="*/ 674719 h 1091619"/>
                <a:gd name="connsiteX35" fmla="*/ 1073819 w 1093018"/>
                <a:gd name="connsiteY35" fmla="*/ 655520 h 1091619"/>
                <a:gd name="connsiteX36" fmla="*/ 1073819 w 1093018"/>
                <a:gd name="connsiteY36" fmla="*/ 655520 h 1091619"/>
                <a:gd name="connsiteX37" fmla="*/ 379899 w 1093018"/>
                <a:gd name="connsiteY37" fmla="*/ 545810 h 1091619"/>
                <a:gd name="connsiteX38" fmla="*/ 980565 w 1093018"/>
                <a:gd name="connsiteY38" fmla="*/ 545810 h 1091619"/>
                <a:gd name="connsiteX39" fmla="*/ 980565 w 1093018"/>
                <a:gd name="connsiteY39" fmla="*/ 581466 h 1091619"/>
                <a:gd name="connsiteX40" fmla="*/ 379899 w 1093018"/>
                <a:gd name="connsiteY40" fmla="*/ 581466 h 1091619"/>
                <a:gd name="connsiteX41" fmla="*/ 379899 w 1093018"/>
                <a:gd name="connsiteY41" fmla="*/ 545810 h 1091619"/>
                <a:gd name="connsiteX42" fmla="*/ 379899 w 1093018"/>
                <a:gd name="connsiteY42" fmla="*/ 545810 h 1091619"/>
                <a:gd name="connsiteX43" fmla="*/ 39796 w 1093018"/>
                <a:gd name="connsiteY43" fmla="*/ 202964 h 1091619"/>
                <a:gd name="connsiteX44" fmla="*/ 141278 w 1093018"/>
                <a:gd name="connsiteY44" fmla="*/ 52113 h 1091619"/>
                <a:gd name="connsiteX45" fmla="*/ 319558 w 1093018"/>
                <a:gd name="connsiteY45" fmla="*/ 87768 h 1091619"/>
                <a:gd name="connsiteX46" fmla="*/ 355214 w 1093018"/>
                <a:gd name="connsiteY46" fmla="*/ 266048 h 1091619"/>
                <a:gd name="connsiteX47" fmla="*/ 204362 w 1093018"/>
                <a:gd name="connsiteY47" fmla="*/ 367530 h 1091619"/>
                <a:gd name="connsiteX48" fmla="*/ 39796 w 1093018"/>
                <a:gd name="connsiteY48" fmla="*/ 202964 h 1091619"/>
                <a:gd name="connsiteX49" fmla="*/ 39796 w 1093018"/>
                <a:gd name="connsiteY49" fmla="*/ 202964 h 1091619"/>
                <a:gd name="connsiteX50" fmla="*/ 75452 w 1093018"/>
                <a:gd name="connsiteY50" fmla="*/ 400443 h 1091619"/>
                <a:gd name="connsiteX51" fmla="*/ 330529 w 1093018"/>
                <a:gd name="connsiteY51" fmla="*/ 400443 h 1091619"/>
                <a:gd name="connsiteX52" fmla="*/ 349728 w 1093018"/>
                <a:gd name="connsiteY52" fmla="*/ 419643 h 1091619"/>
                <a:gd name="connsiteX53" fmla="*/ 330529 w 1093018"/>
                <a:gd name="connsiteY53" fmla="*/ 438842 h 1091619"/>
                <a:gd name="connsiteX54" fmla="*/ 75452 w 1093018"/>
                <a:gd name="connsiteY54" fmla="*/ 438842 h 1091619"/>
                <a:gd name="connsiteX55" fmla="*/ 56252 w 1093018"/>
                <a:gd name="connsiteY55" fmla="*/ 419643 h 1091619"/>
                <a:gd name="connsiteX56" fmla="*/ 75452 w 1093018"/>
                <a:gd name="connsiteY56" fmla="*/ 400443 h 1091619"/>
                <a:gd name="connsiteX57" fmla="*/ 75452 w 1093018"/>
                <a:gd name="connsiteY57" fmla="*/ 400443 h 1091619"/>
                <a:gd name="connsiteX58" fmla="*/ 75452 w 1093018"/>
                <a:gd name="connsiteY58" fmla="*/ 474498 h 1091619"/>
                <a:gd name="connsiteX59" fmla="*/ 330529 w 1093018"/>
                <a:gd name="connsiteY59" fmla="*/ 474498 h 1091619"/>
                <a:gd name="connsiteX60" fmla="*/ 349728 w 1093018"/>
                <a:gd name="connsiteY60" fmla="*/ 493697 h 1091619"/>
                <a:gd name="connsiteX61" fmla="*/ 330529 w 1093018"/>
                <a:gd name="connsiteY61" fmla="*/ 512896 h 1091619"/>
                <a:gd name="connsiteX62" fmla="*/ 75452 w 1093018"/>
                <a:gd name="connsiteY62" fmla="*/ 512896 h 1091619"/>
                <a:gd name="connsiteX63" fmla="*/ 56252 w 1093018"/>
                <a:gd name="connsiteY63" fmla="*/ 493697 h 1091619"/>
                <a:gd name="connsiteX64" fmla="*/ 75452 w 1093018"/>
                <a:gd name="connsiteY64" fmla="*/ 474498 h 1091619"/>
                <a:gd name="connsiteX65" fmla="*/ 75452 w 1093018"/>
                <a:gd name="connsiteY65" fmla="*/ 474498 h 1091619"/>
                <a:gd name="connsiteX66" fmla="*/ 185162 w 1093018"/>
                <a:gd name="connsiteY66" fmla="*/ 981909 h 1091619"/>
                <a:gd name="connsiteX67" fmla="*/ 149507 w 1093018"/>
                <a:gd name="connsiteY67" fmla="*/ 981909 h 1091619"/>
                <a:gd name="connsiteX68" fmla="*/ 149507 w 1093018"/>
                <a:gd name="connsiteY68" fmla="*/ 619864 h 1091619"/>
                <a:gd name="connsiteX69" fmla="*/ 185162 w 1093018"/>
                <a:gd name="connsiteY69" fmla="*/ 619864 h 1091619"/>
                <a:gd name="connsiteX70" fmla="*/ 185162 w 1093018"/>
                <a:gd name="connsiteY70" fmla="*/ 981909 h 1091619"/>
                <a:gd name="connsiteX71" fmla="*/ 75452 w 1093018"/>
                <a:gd name="connsiteY71" fmla="*/ 584208 h 1091619"/>
                <a:gd name="connsiteX72" fmla="*/ 56252 w 1093018"/>
                <a:gd name="connsiteY72" fmla="*/ 565009 h 1091619"/>
                <a:gd name="connsiteX73" fmla="*/ 75452 w 1093018"/>
                <a:gd name="connsiteY73" fmla="*/ 545810 h 1091619"/>
                <a:gd name="connsiteX74" fmla="*/ 330529 w 1093018"/>
                <a:gd name="connsiteY74" fmla="*/ 545810 h 1091619"/>
                <a:gd name="connsiteX75" fmla="*/ 349728 w 1093018"/>
                <a:gd name="connsiteY75" fmla="*/ 565009 h 1091619"/>
                <a:gd name="connsiteX76" fmla="*/ 330529 w 1093018"/>
                <a:gd name="connsiteY76" fmla="*/ 584208 h 1091619"/>
                <a:gd name="connsiteX77" fmla="*/ 75452 w 1093018"/>
                <a:gd name="connsiteY77" fmla="*/ 584208 h 1091619"/>
                <a:gd name="connsiteX78" fmla="*/ 256474 w 1093018"/>
                <a:gd name="connsiteY78" fmla="*/ 674719 h 1091619"/>
                <a:gd name="connsiteX79" fmla="*/ 256474 w 1093018"/>
                <a:gd name="connsiteY79" fmla="*/ 1020307 h 1091619"/>
                <a:gd name="connsiteX80" fmla="*/ 220818 w 1093018"/>
                <a:gd name="connsiteY80" fmla="*/ 1020307 h 1091619"/>
                <a:gd name="connsiteX81" fmla="*/ 220818 w 1093018"/>
                <a:gd name="connsiteY81" fmla="*/ 619864 h 1091619"/>
                <a:gd name="connsiteX82" fmla="*/ 1018964 w 1093018"/>
                <a:gd name="connsiteY82" fmla="*/ 619864 h 1091619"/>
                <a:gd name="connsiteX83" fmla="*/ 1018964 w 1093018"/>
                <a:gd name="connsiteY83" fmla="*/ 655520 h 1091619"/>
                <a:gd name="connsiteX84" fmla="*/ 275673 w 1093018"/>
                <a:gd name="connsiteY84" fmla="*/ 655520 h 1091619"/>
                <a:gd name="connsiteX85" fmla="*/ 256474 w 1093018"/>
                <a:gd name="connsiteY85" fmla="*/ 674719 h 1091619"/>
                <a:gd name="connsiteX86" fmla="*/ 256474 w 1093018"/>
                <a:gd name="connsiteY86" fmla="*/ 674719 h 1091619"/>
                <a:gd name="connsiteX87" fmla="*/ 1054620 w 1093018"/>
                <a:gd name="connsiteY87" fmla="*/ 1055964 h 1091619"/>
                <a:gd name="connsiteX88" fmla="*/ 292130 w 1093018"/>
                <a:gd name="connsiteY88" fmla="*/ 1055964 h 1091619"/>
                <a:gd name="connsiteX89" fmla="*/ 292130 w 1093018"/>
                <a:gd name="connsiteY89" fmla="*/ 693919 h 1091619"/>
                <a:gd name="connsiteX90" fmla="*/ 1054620 w 1093018"/>
                <a:gd name="connsiteY90" fmla="*/ 693919 h 1091619"/>
                <a:gd name="connsiteX91" fmla="*/ 1054620 w 1093018"/>
                <a:gd name="connsiteY91" fmla="*/ 1055964 h 109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093018" h="1091619">
                  <a:moveTo>
                    <a:pt x="1073819" y="655520"/>
                  </a:moveTo>
                  <a:lnTo>
                    <a:pt x="1054620" y="655520"/>
                  </a:lnTo>
                  <a:lnTo>
                    <a:pt x="1054620" y="600665"/>
                  </a:lnTo>
                  <a:cubicBezTo>
                    <a:pt x="1054620" y="589694"/>
                    <a:pt x="1046391" y="581466"/>
                    <a:pt x="1035420" y="581466"/>
                  </a:cubicBezTo>
                  <a:lnTo>
                    <a:pt x="1016221" y="581466"/>
                  </a:lnTo>
                  <a:lnTo>
                    <a:pt x="1016221" y="526610"/>
                  </a:lnTo>
                  <a:cubicBezTo>
                    <a:pt x="1016221" y="515639"/>
                    <a:pt x="1007993" y="507411"/>
                    <a:pt x="997022" y="507411"/>
                  </a:cubicBezTo>
                  <a:lnTo>
                    <a:pt x="377156" y="507411"/>
                  </a:lnTo>
                  <a:cubicBezTo>
                    <a:pt x="379899" y="501925"/>
                    <a:pt x="379899" y="496440"/>
                    <a:pt x="379899" y="488212"/>
                  </a:cubicBezTo>
                  <a:cubicBezTo>
                    <a:pt x="379899" y="474498"/>
                    <a:pt x="374413" y="460784"/>
                    <a:pt x="366185" y="452556"/>
                  </a:cubicBezTo>
                  <a:cubicBezTo>
                    <a:pt x="374413" y="441585"/>
                    <a:pt x="379899" y="430614"/>
                    <a:pt x="379899" y="416900"/>
                  </a:cubicBezTo>
                  <a:cubicBezTo>
                    <a:pt x="379899" y="386729"/>
                    <a:pt x="355214" y="362045"/>
                    <a:pt x="325044" y="362045"/>
                  </a:cubicBezTo>
                  <a:lnTo>
                    <a:pt x="311330" y="362045"/>
                  </a:lnTo>
                  <a:cubicBezTo>
                    <a:pt x="382642" y="312675"/>
                    <a:pt x="412812" y="222164"/>
                    <a:pt x="388127" y="139881"/>
                  </a:cubicBezTo>
                  <a:cubicBezTo>
                    <a:pt x="360699" y="57598"/>
                    <a:pt x="283902" y="0"/>
                    <a:pt x="198876" y="0"/>
                  </a:cubicBezTo>
                  <a:cubicBezTo>
                    <a:pt x="111107" y="0"/>
                    <a:pt x="34310" y="57598"/>
                    <a:pt x="9625" y="139881"/>
                  </a:cubicBezTo>
                  <a:cubicBezTo>
                    <a:pt x="-17802" y="222164"/>
                    <a:pt x="15110" y="312675"/>
                    <a:pt x="86423" y="362045"/>
                  </a:cubicBezTo>
                  <a:lnTo>
                    <a:pt x="72709" y="362045"/>
                  </a:lnTo>
                  <a:cubicBezTo>
                    <a:pt x="42538" y="362045"/>
                    <a:pt x="17853" y="386729"/>
                    <a:pt x="17853" y="416900"/>
                  </a:cubicBezTo>
                  <a:cubicBezTo>
                    <a:pt x="17853" y="430614"/>
                    <a:pt x="23339" y="444327"/>
                    <a:pt x="31567" y="452556"/>
                  </a:cubicBezTo>
                  <a:cubicBezTo>
                    <a:pt x="12368" y="471755"/>
                    <a:pt x="12368" y="504668"/>
                    <a:pt x="31567" y="523868"/>
                  </a:cubicBezTo>
                  <a:cubicBezTo>
                    <a:pt x="23339" y="534839"/>
                    <a:pt x="17853" y="545810"/>
                    <a:pt x="17853" y="559524"/>
                  </a:cubicBezTo>
                  <a:cubicBezTo>
                    <a:pt x="17853" y="589694"/>
                    <a:pt x="42538" y="614379"/>
                    <a:pt x="72709" y="614379"/>
                  </a:cubicBezTo>
                  <a:lnTo>
                    <a:pt x="108365" y="614379"/>
                  </a:lnTo>
                  <a:lnTo>
                    <a:pt x="108365" y="995623"/>
                  </a:lnTo>
                  <a:cubicBezTo>
                    <a:pt x="108365" y="1006594"/>
                    <a:pt x="116593" y="1014822"/>
                    <a:pt x="127564" y="1014822"/>
                  </a:cubicBezTo>
                  <a:lnTo>
                    <a:pt x="182419" y="1014822"/>
                  </a:lnTo>
                  <a:lnTo>
                    <a:pt x="182419" y="1034021"/>
                  </a:lnTo>
                  <a:cubicBezTo>
                    <a:pt x="182419" y="1044992"/>
                    <a:pt x="190648" y="1053221"/>
                    <a:pt x="201619" y="1053221"/>
                  </a:cubicBezTo>
                  <a:lnTo>
                    <a:pt x="256474" y="1053221"/>
                  </a:lnTo>
                  <a:lnTo>
                    <a:pt x="256474" y="1072420"/>
                  </a:lnTo>
                  <a:cubicBezTo>
                    <a:pt x="256474" y="1083391"/>
                    <a:pt x="264702" y="1091619"/>
                    <a:pt x="275673" y="1091619"/>
                  </a:cubicBezTo>
                  <a:lnTo>
                    <a:pt x="1073819" y="1091619"/>
                  </a:lnTo>
                  <a:cubicBezTo>
                    <a:pt x="1084790" y="1091619"/>
                    <a:pt x="1093019" y="1083391"/>
                    <a:pt x="1093019" y="1072420"/>
                  </a:cubicBezTo>
                  <a:lnTo>
                    <a:pt x="1093019" y="674719"/>
                  </a:lnTo>
                  <a:cubicBezTo>
                    <a:pt x="1093019" y="663748"/>
                    <a:pt x="1084790" y="655520"/>
                    <a:pt x="1073819" y="655520"/>
                  </a:cubicBezTo>
                  <a:lnTo>
                    <a:pt x="1073819" y="655520"/>
                  </a:lnTo>
                  <a:close/>
                  <a:moveTo>
                    <a:pt x="379899" y="545810"/>
                  </a:moveTo>
                  <a:lnTo>
                    <a:pt x="980565" y="545810"/>
                  </a:lnTo>
                  <a:lnTo>
                    <a:pt x="980565" y="581466"/>
                  </a:lnTo>
                  <a:lnTo>
                    <a:pt x="379899" y="581466"/>
                  </a:lnTo>
                  <a:cubicBezTo>
                    <a:pt x="385384" y="570494"/>
                    <a:pt x="385384" y="559524"/>
                    <a:pt x="379899" y="545810"/>
                  </a:cubicBezTo>
                  <a:lnTo>
                    <a:pt x="379899" y="545810"/>
                  </a:lnTo>
                  <a:close/>
                  <a:moveTo>
                    <a:pt x="39796" y="202964"/>
                  </a:moveTo>
                  <a:cubicBezTo>
                    <a:pt x="39796" y="137138"/>
                    <a:pt x="80938" y="76797"/>
                    <a:pt x="141278" y="52113"/>
                  </a:cubicBezTo>
                  <a:cubicBezTo>
                    <a:pt x="201619" y="27428"/>
                    <a:pt x="272931" y="41141"/>
                    <a:pt x="319558" y="87768"/>
                  </a:cubicBezTo>
                  <a:cubicBezTo>
                    <a:pt x="366185" y="134395"/>
                    <a:pt x="379899" y="205707"/>
                    <a:pt x="355214" y="266048"/>
                  </a:cubicBezTo>
                  <a:cubicBezTo>
                    <a:pt x="330529" y="326389"/>
                    <a:pt x="270188" y="367530"/>
                    <a:pt x="204362" y="367530"/>
                  </a:cubicBezTo>
                  <a:cubicBezTo>
                    <a:pt x="113850" y="364787"/>
                    <a:pt x="39796" y="293475"/>
                    <a:pt x="39796" y="202964"/>
                  </a:cubicBezTo>
                  <a:lnTo>
                    <a:pt x="39796" y="202964"/>
                  </a:lnTo>
                  <a:close/>
                  <a:moveTo>
                    <a:pt x="75452" y="400443"/>
                  </a:moveTo>
                  <a:lnTo>
                    <a:pt x="330529" y="400443"/>
                  </a:lnTo>
                  <a:cubicBezTo>
                    <a:pt x="341500" y="400443"/>
                    <a:pt x="349728" y="408672"/>
                    <a:pt x="349728" y="419643"/>
                  </a:cubicBezTo>
                  <a:cubicBezTo>
                    <a:pt x="349728" y="430614"/>
                    <a:pt x="341500" y="438842"/>
                    <a:pt x="330529" y="438842"/>
                  </a:cubicBezTo>
                  <a:lnTo>
                    <a:pt x="75452" y="438842"/>
                  </a:lnTo>
                  <a:cubicBezTo>
                    <a:pt x="64481" y="438842"/>
                    <a:pt x="56252" y="430614"/>
                    <a:pt x="56252" y="419643"/>
                  </a:cubicBezTo>
                  <a:cubicBezTo>
                    <a:pt x="56252" y="408672"/>
                    <a:pt x="67224" y="400443"/>
                    <a:pt x="75452" y="400443"/>
                  </a:cubicBezTo>
                  <a:lnTo>
                    <a:pt x="75452" y="400443"/>
                  </a:lnTo>
                  <a:close/>
                  <a:moveTo>
                    <a:pt x="75452" y="474498"/>
                  </a:moveTo>
                  <a:lnTo>
                    <a:pt x="330529" y="474498"/>
                  </a:lnTo>
                  <a:cubicBezTo>
                    <a:pt x="341500" y="474498"/>
                    <a:pt x="349728" y="482726"/>
                    <a:pt x="349728" y="493697"/>
                  </a:cubicBezTo>
                  <a:cubicBezTo>
                    <a:pt x="349728" y="504668"/>
                    <a:pt x="341500" y="512896"/>
                    <a:pt x="330529" y="512896"/>
                  </a:cubicBezTo>
                  <a:lnTo>
                    <a:pt x="75452" y="512896"/>
                  </a:lnTo>
                  <a:cubicBezTo>
                    <a:pt x="64481" y="512896"/>
                    <a:pt x="56252" y="504668"/>
                    <a:pt x="56252" y="493697"/>
                  </a:cubicBezTo>
                  <a:cubicBezTo>
                    <a:pt x="56252" y="482726"/>
                    <a:pt x="67224" y="474498"/>
                    <a:pt x="75452" y="474498"/>
                  </a:cubicBezTo>
                  <a:lnTo>
                    <a:pt x="75452" y="474498"/>
                  </a:lnTo>
                  <a:close/>
                  <a:moveTo>
                    <a:pt x="185162" y="981909"/>
                  </a:moveTo>
                  <a:lnTo>
                    <a:pt x="149507" y="981909"/>
                  </a:lnTo>
                  <a:lnTo>
                    <a:pt x="149507" y="619864"/>
                  </a:lnTo>
                  <a:lnTo>
                    <a:pt x="185162" y="619864"/>
                  </a:lnTo>
                  <a:lnTo>
                    <a:pt x="185162" y="981909"/>
                  </a:lnTo>
                  <a:close/>
                  <a:moveTo>
                    <a:pt x="75452" y="584208"/>
                  </a:moveTo>
                  <a:cubicBezTo>
                    <a:pt x="64481" y="584208"/>
                    <a:pt x="56252" y="575980"/>
                    <a:pt x="56252" y="565009"/>
                  </a:cubicBezTo>
                  <a:cubicBezTo>
                    <a:pt x="56252" y="554038"/>
                    <a:pt x="64481" y="545810"/>
                    <a:pt x="75452" y="545810"/>
                  </a:cubicBezTo>
                  <a:lnTo>
                    <a:pt x="330529" y="545810"/>
                  </a:lnTo>
                  <a:cubicBezTo>
                    <a:pt x="341500" y="545810"/>
                    <a:pt x="349728" y="554038"/>
                    <a:pt x="349728" y="565009"/>
                  </a:cubicBezTo>
                  <a:cubicBezTo>
                    <a:pt x="349728" y="575980"/>
                    <a:pt x="341500" y="584208"/>
                    <a:pt x="330529" y="584208"/>
                  </a:cubicBezTo>
                  <a:lnTo>
                    <a:pt x="75452" y="584208"/>
                  </a:lnTo>
                  <a:close/>
                  <a:moveTo>
                    <a:pt x="256474" y="674719"/>
                  </a:moveTo>
                  <a:lnTo>
                    <a:pt x="256474" y="1020307"/>
                  </a:lnTo>
                  <a:lnTo>
                    <a:pt x="220818" y="1020307"/>
                  </a:lnTo>
                  <a:lnTo>
                    <a:pt x="220818" y="619864"/>
                  </a:lnTo>
                  <a:lnTo>
                    <a:pt x="1018964" y="619864"/>
                  </a:lnTo>
                  <a:lnTo>
                    <a:pt x="1018964" y="655520"/>
                  </a:lnTo>
                  <a:lnTo>
                    <a:pt x="275673" y="655520"/>
                  </a:lnTo>
                  <a:cubicBezTo>
                    <a:pt x="264702" y="655520"/>
                    <a:pt x="256474" y="663748"/>
                    <a:pt x="256474" y="674719"/>
                  </a:cubicBezTo>
                  <a:lnTo>
                    <a:pt x="256474" y="674719"/>
                  </a:lnTo>
                  <a:close/>
                  <a:moveTo>
                    <a:pt x="1054620" y="1055964"/>
                  </a:moveTo>
                  <a:lnTo>
                    <a:pt x="292130" y="1055964"/>
                  </a:lnTo>
                  <a:lnTo>
                    <a:pt x="292130" y="693919"/>
                  </a:lnTo>
                  <a:lnTo>
                    <a:pt x="1054620" y="693919"/>
                  </a:lnTo>
                  <a:lnTo>
                    <a:pt x="1054620" y="1055964"/>
                  </a:lnTo>
                  <a:close/>
                </a:path>
              </a:pathLst>
            </a:custGeom>
            <a:grpFill/>
            <a:ln w="27426"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957F3092-624C-6EDF-F5F8-CF760BDE7B9D}"/>
                </a:ext>
              </a:extLst>
            </p:cNvPr>
            <p:cNvSpPr/>
            <p:nvPr/>
          </p:nvSpPr>
          <p:spPr>
            <a:xfrm>
              <a:off x="6806456" y="1118090"/>
              <a:ext cx="112453" cy="112453"/>
            </a:xfrm>
            <a:custGeom>
              <a:avLst/>
              <a:gdLst>
                <a:gd name="connsiteX0" fmla="*/ 41142 w 112453"/>
                <a:gd name="connsiteY0" fmla="*/ 68569 h 112453"/>
                <a:gd name="connsiteX1" fmla="*/ 74054 w 112453"/>
                <a:gd name="connsiteY1" fmla="*/ 35656 h 112453"/>
                <a:gd name="connsiteX2" fmla="*/ 112454 w 112453"/>
                <a:gd name="connsiteY2" fmla="*/ 35656 h 112453"/>
                <a:gd name="connsiteX3" fmla="*/ 112454 w 112453"/>
                <a:gd name="connsiteY3" fmla="*/ 0 h 112453"/>
                <a:gd name="connsiteX4" fmla="*/ 57598 w 112453"/>
                <a:gd name="connsiteY4" fmla="*/ 0 h 112453"/>
                <a:gd name="connsiteX5" fmla="*/ 38399 w 112453"/>
                <a:gd name="connsiteY5" fmla="*/ 19199 h 112453"/>
                <a:gd name="connsiteX6" fmla="*/ 19199 w 112453"/>
                <a:gd name="connsiteY6" fmla="*/ 38399 h 112453"/>
                <a:gd name="connsiteX7" fmla="*/ 0 w 112453"/>
                <a:gd name="connsiteY7" fmla="*/ 57598 h 112453"/>
                <a:gd name="connsiteX8" fmla="*/ 0 w 112453"/>
                <a:gd name="connsiteY8" fmla="*/ 112453 h 112453"/>
                <a:gd name="connsiteX9" fmla="*/ 35656 w 112453"/>
                <a:gd name="connsiteY9" fmla="*/ 112453 h 112453"/>
                <a:gd name="connsiteX10" fmla="*/ 35656 w 112453"/>
                <a:gd name="connsiteY10" fmla="*/ 68569 h 11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453" h="112453">
                  <a:moveTo>
                    <a:pt x="41142" y="68569"/>
                  </a:moveTo>
                  <a:cubicBezTo>
                    <a:pt x="57598" y="63083"/>
                    <a:pt x="68569" y="52112"/>
                    <a:pt x="74054" y="35656"/>
                  </a:cubicBezTo>
                  <a:lnTo>
                    <a:pt x="112454" y="35656"/>
                  </a:lnTo>
                  <a:lnTo>
                    <a:pt x="112454" y="0"/>
                  </a:lnTo>
                  <a:lnTo>
                    <a:pt x="57598" y="0"/>
                  </a:lnTo>
                  <a:cubicBezTo>
                    <a:pt x="46627" y="0"/>
                    <a:pt x="38399" y="8228"/>
                    <a:pt x="38399" y="19199"/>
                  </a:cubicBezTo>
                  <a:cubicBezTo>
                    <a:pt x="38399" y="30170"/>
                    <a:pt x="30171" y="38399"/>
                    <a:pt x="19199" y="38399"/>
                  </a:cubicBezTo>
                  <a:cubicBezTo>
                    <a:pt x="8228" y="38399"/>
                    <a:pt x="0" y="46627"/>
                    <a:pt x="0" y="57598"/>
                  </a:cubicBezTo>
                  <a:lnTo>
                    <a:pt x="0" y="112453"/>
                  </a:lnTo>
                  <a:lnTo>
                    <a:pt x="35656" y="112453"/>
                  </a:lnTo>
                  <a:lnTo>
                    <a:pt x="35656" y="68569"/>
                  </a:lnTo>
                  <a:close/>
                </a:path>
              </a:pathLst>
            </a:custGeom>
            <a:grpFill/>
            <a:ln w="2742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EC4C4655-1193-E1B8-30AE-3BCD12051314}"/>
                </a:ext>
              </a:extLst>
            </p:cNvPr>
            <p:cNvSpPr/>
            <p:nvPr/>
          </p:nvSpPr>
          <p:spPr>
            <a:xfrm>
              <a:off x="7387922" y="1112604"/>
              <a:ext cx="112453" cy="112453"/>
            </a:xfrm>
            <a:custGeom>
              <a:avLst/>
              <a:gdLst>
                <a:gd name="connsiteX0" fmla="*/ 76798 w 112453"/>
                <a:gd name="connsiteY0" fmla="*/ 74055 h 112453"/>
                <a:gd name="connsiteX1" fmla="*/ 76798 w 112453"/>
                <a:gd name="connsiteY1" fmla="*/ 112453 h 112453"/>
                <a:gd name="connsiteX2" fmla="*/ 112454 w 112453"/>
                <a:gd name="connsiteY2" fmla="*/ 112453 h 112453"/>
                <a:gd name="connsiteX3" fmla="*/ 112454 w 112453"/>
                <a:gd name="connsiteY3" fmla="*/ 57598 h 112453"/>
                <a:gd name="connsiteX4" fmla="*/ 93255 w 112453"/>
                <a:gd name="connsiteY4" fmla="*/ 38399 h 112453"/>
                <a:gd name="connsiteX5" fmla="*/ 74055 w 112453"/>
                <a:gd name="connsiteY5" fmla="*/ 19199 h 112453"/>
                <a:gd name="connsiteX6" fmla="*/ 54855 w 112453"/>
                <a:gd name="connsiteY6" fmla="*/ 0 h 112453"/>
                <a:gd name="connsiteX7" fmla="*/ 0 w 112453"/>
                <a:gd name="connsiteY7" fmla="*/ 0 h 112453"/>
                <a:gd name="connsiteX8" fmla="*/ 0 w 112453"/>
                <a:gd name="connsiteY8" fmla="*/ 35656 h 112453"/>
                <a:gd name="connsiteX9" fmla="*/ 38399 w 112453"/>
                <a:gd name="connsiteY9" fmla="*/ 35656 h 112453"/>
                <a:gd name="connsiteX10" fmla="*/ 76798 w 112453"/>
                <a:gd name="connsiteY10" fmla="*/ 74055 h 112453"/>
                <a:gd name="connsiteX11" fmla="*/ 76798 w 112453"/>
                <a:gd name="connsiteY11" fmla="*/ 74055 h 11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453" h="112453">
                  <a:moveTo>
                    <a:pt x="76798" y="74055"/>
                  </a:moveTo>
                  <a:lnTo>
                    <a:pt x="76798" y="112453"/>
                  </a:lnTo>
                  <a:lnTo>
                    <a:pt x="112454" y="112453"/>
                  </a:lnTo>
                  <a:lnTo>
                    <a:pt x="112454" y="57598"/>
                  </a:lnTo>
                  <a:cubicBezTo>
                    <a:pt x="112454" y="46627"/>
                    <a:pt x="104226" y="38399"/>
                    <a:pt x="93255" y="38399"/>
                  </a:cubicBezTo>
                  <a:cubicBezTo>
                    <a:pt x="82283" y="38399"/>
                    <a:pt x="74055" y="30170"/>
                    <a:pt x="74055" y="19199"/>
                  </a:cubicBezTo>
                  <a:cubicBezTo>
                    <a:pt x="74055" y="8228"/>
                    <a:pt x="65827" y="0"/>
                    <a:pt x="54855" y="0"/>
                  </a:cubicBezTo>
                  <a:lnTo>
                    <a:pt x="0" y="0"/>
                  </a:lnTo>
                  <a:lnTo>
                    <a:pt x="0" y="35656"/>
                  </a:lnTo>
                  <a:lnTo>
                    <a:pt x="38399" y="35656"/>
                  </a:lnTo>
                  <a:cubicBezTo>
                    <a:pt x="49370" y="57598"/>
                    <a:pt x="60341" y="68569"/>
                    <a:pt x="76798" y="74055"/>
                  </a:cubicBezTo>
                  <a:lnTo>
                    <a:pt x="76798" y="74055"/>
                  </a:lnTo>
                  <a:close/>
                </a:path>
              </a:pathLst>
            </a:custGeom>
            <a:grpFill/>
            <a:ln w="2742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325DA902-3404-92FA-802E-B79AB290BCC5}"/>
                </a:ext>
              </a:extLst>
            </p:cNvPr>
            <p:cNvSpPr/>
            <p:nvPr/>
          </p:nvSpPr>
          <p:spPr>
            <a:xfrm>
              <a:off x="6814146" y="1266199"/>
              <a:ext cx="107505" cy="106967"/>
            </a:xfrm>
            <a:custGeom>
              <a:avLst/>
              <a:gdLst>
                <a:gd name="connsiteX0" fmla="*/ 14252 w 107505"/>
                <a:gd name="connsiteY0" fmla="*/ 68569 h 106967"/>
                <a:gd name="connsiteX1" fmla="*/ 33452 w 107505"/>
                <a:gd name="connsiteY1" fmla="*/ 87769 h 106967"/>
                <a:gd name="connsiteX2" fmla="*/ 52650 w 107505"/>
                <a:gd name="connsiteY2" fmla="*/ 106968 h 106967"/>
                <a:gd name="connsiteX3" fmla="*/ 107506 w 107505"/>
                <a:gd name="connsiteY3" fmla="*/ 106968 h 106967"/>
                <a:gd name="connsiteX4" fmla="*/ 107506 w 107505"/>
                <a:gd name="connsiteY4" fmla="*/ 71312 h 106967"/>
                <a:gd name="connsiteX5" fmla="*/ 69107 w 107505"/>
                <a:gd name="connsiteY5" fmla="*/ 71312 h 106967"/>
                <a:gd name="connsiteX6" fmla="*/ 36195 w 107505"/>
                <a:gd name="connsiteY6" fmla="*/ 38399 h 106967"/>
                <a:gd name="connsiteX7" fmla="*/ 36195 w 107505"/>
                <a:gd name="connsiteY7" fmla="*/ 0 h 106967"/>
                <a:gd name="connsiteX8" fmla="*/ 538 w 107505"/>
                <a:gd name="connsiteY8" fmla="*/ 0 h 106967"/>
                <a:gd name="connsiteX9" fmla="*/ 538 w 107505"/>
                <a:gd name="connsiteY9" fmla="*/ 54855 h 106967"/>
                <a:gd name="connsiteX10" fmla="*/ 14252 w 107505"/>
                <a:gd name="connsiteY10" fmla="*/ 68569 h 106967"/>
                <a:gd name="connsiteX11" fmla="*/ 14252 w 107505"/>
                <a:gd name="connsiteY11" fmla="*/ 68569 h 10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505" h="106967">
                  <a:moveTo>
                    <a:pt x="14252" y="68569"/>
                  </a:moveTo>
                  <a:cubicBezTo>
                    <a:pt x="25223" y="68569"/>
                    <a:pt x="33452" y="76797"/>
                    <a:pt x="33452" y="87769"/>
                  </a:cubicBezTo>
                  <a:cubicBezTo>
                    <a:pt x="33452" y="98740"/>
                    <a:pt x="41680" y="106968"/>
                    <a:pt x="52650" y="106968"/>
                  </a:cubicBezTo>
                  <a:lnTo>
                    <a:pt x="107506" y="106968"/>
                  </a:lnTo>
                  <a:lnTo>
                    <a:pt x="107506" y="71312"/>
                  </a:lnTo>
                  <a:lnTo>
                    <a:pt x="69107" y="71312"/>
                  </a:lnTo>
                  <a:cubicBezTo>
                    <a:pt x="63622" y="54855"/>
                    <a:pt x="52650" y="43884"/>
                    <a:pt x="36195" y="38399"/>
                  </a:cubicBezTo>
                  <a:lnTo>
                    <a:pt x="36195" y="0"/>
                  </a:lnTo>
                  <a:lnTo>
                    <a:pt x="538" y="0"/>
                  </a:lnTo>
                  <a:lnTo>
                    <a:pt x="538" y="54855"/>
                  </a:lnTo>
                  <a:cubicBezTo>
                    <a:pt x="-2205" y="60341"/>
                    <a:pt x="6024" y="68569"/>
                    <a:pt x="14252" y="68569"/>
                  </a:cubicBezTo>
                  <a:lnTo>
                    <a:pt x="14252" y="68569"/>
                  </a:lnTo>
                  <a:close/>
                </a:path>
              </a:pathLst>
            </a:custGeom>
            <a:grpFill/>
            <a:ln w="2742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4C5037B7-66BE-70D6-0414-148A67B16A04}"/>
                </a:ext>
              </a:extLst>
            </p:cNvPr>
            <p:cNvSpPr/>
            <p:nvPr/>
          </p:nvSpPr>
          <p:spPr>
            <a:xfrm>
              <a:off x="7396151" y="1260714"/>
              <a:ext cx="106967" cy="107505"/>
            </a:xfrm>
            <a:custGeom>
              <a:avLst/>
              <a:gdLst>
                <a:gd name="connsiteX0" fmla="*/ 68569 w 106967"/>
                <a:gd name="connsiteY0" fmla="*/ 93254 h 107505"/>
                <a:gd name="connsiteX1" fmla="*/ 87768 w 106967"/>
                <a:gd name="connsiteY1" fmla="*/ 74054 h 107505"/>
                <a:gd name="connsiteX2" fmla="*/ 106968 w 106967"/>
                <a:gd name="connsiteY2" fmla="*/ 54855 h 107505"/>
                <a:gd name="connsiteX3" fmla="*/ 106968 w 106967"/>
                <a:gd name="connsiteY3" fmla="*/ 0 h 107505"/>
                <a:gd name="connsiteX4" fmla="*/ 71312 w 106967"/>
                <a:gd name="connsiteY4" fmla="*/ 0 h 107505"/>
                <a:gd name="connsiteX5" fmla="*/ 71312 w 106967"/>
                <a:gd name="connsiteY5" fmla="*/ 38399 h 107505"/>
                <a:gd name="connsiteX6" fmla="*/ 38399 w 106967"/>
                <a:gd name="connsiteY6" fmla="*/ 71312 h 107505"/>
                <a:gd name="connsiteX7" fmla="*/ 0 w 106967"/>
                <a:gd name="connsiteY7" fmla="*/ 71312 h 107505"/>
                <a:gd name="connsiteX8" fmla="*/ 0 w 106967"/>
                <a:gd name="connsiteY8" fmla="*/ 106968 h 107505"/>
                <a:gd name="connsiteX9" fmla="*/ 54855 w 106967"/>
                <a:gd name="connsiteY9" fmla="*/ 106968 h 107505"/>
                <a:gd name="connsiteX10" fmla="*/ 68569 w 106967"/>
                <a:gd name="connsiteY10" fmla="*/ 93254 h 107505"/>
                <a:gd name="connsiteX11" fmla="*/ 68569 w 106967"/>
                <a:gd name="connsiteY11" fmla="*/ 93254 h 10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967" h="107505">
                  <a:moveTo>
                    <a:pt x="68569" y="93254"/>
                  </a:moveTo>
                  <a:cubicBezTo>
                    <a:pt x="68569" y="82283"/>
                    <a:pt x="76797" y="74054"/>
                    <a:pt x="87768" y="74054"/>
                  </a:cubicBezTo>
                  <a:cubicBezTo>
                    <a:pt x="98740" y="74054"/>
                    <a:pt x="106968" y="65826"/>
                    <a:pt x="106968" y="54855"/>
                  </a:cubicBezTo>
                  <a:lnTo>
                    <a:pt x="106968" y="0"/>
                  </a:lnTo>
                  <a:lnTo>
                    <a:pt x="71312" y="0"/>
                  </a:lnTo>
                  <a:lnTo>
                    <a:pt x="71312" y="38399"/>
                  </a:lnTo>
                  <a:cubicBezTo>
                    <a:pt x="54855" y="43884"/>
                    <a:pt x="43884" y="54855"/>
                    <a:pt x="38399" y="71312"/>
                  </a:cubicBezTo>
                  <a:lnTo>
                    <a:pt x="0" y="71312"/>
                  </a:lnTo>
                  <a:lnTo>
                    <a:pt x="0" y="106968"/>
                  </a:lnTo>
                  <a:lnTo>
                    <a:pt x="54855" y="106968"/>
                  </a:lnTo>
                  <a:cubicBezTo>
                    <a:pt x="60340" y="109710"/>
                    <a:pt x="68569" y="101482"/>
                    <a:pt x="68569" y="93254"/>
                  </a:cubicBezTo>
                  <a:lnTo>
                    <a:pt x="68569" y="93254"/>
                  </a:lnTo>
                  <a:close/>
                </a:path>
              </a:pathLst>
            </a:custGeom>
            <a:grpFill/>
            <a:ln w="2742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93C30250-CF61-A4B3-D202-2C160887F2C2}"/>
                </a:ext>
              </a:extLst>
            </p:cNvPr>
            <p:cNvSpPr/>
            <p:nvPr/>
          </p:nvSpPr>
          <p:spPr>
            <a:xfrm>
              <a:off x="7009421" y="1078369"/>
              <a:ext cx="290837" cy="292055"/>
            </a:xfrm>
            <a:custGeom>
              <a:avLst/>
              <a:gdLst>
                <a:gd name="connsiteX0" fmla="*/ 145366 w 290837"/>
                <a:gd name="connsiteY0" fmla="*/ 292055 h 292055"/>
                <a:gd name="connsiteX1" fmla="*/ 279763 w 290837"/>
                <a:gd name="connsiteY1" fmla="*/ 201544 h 292055"/>
                <a:gd name="connsiteX2" fmla="*/ 249592 w 290837"/>
                <a:gd name="connsiteY2" fmla="*/ 42464 h 292055"/>
                <a:gd name="connsiteX3" fmla="*/ 90511 w 290837"/>
                <a:gd name="connsiteY3" fmla="*/ 12294 h 292055"/>
                <a:gd name="connsiteX4" fmla="*/ 0 w 290837"/>
                <a:gd name="connsiteY4" fmla="*/ 146689 h 292055"/>
                <a:gd name="connsiteX5" fmla="*/ 145366 w 290837"/>
                <a:gd name="connsiteY5" fmla="*/ 292055 h 292055"/>
                <a:gd name="connsiteX6" fmla="*/ 145366 w 290837"/>
                <a:gd name="connsiteY6" fmla="*/ 292055 h 292055"/>
                <a:gd name="connsiteX7" fmla="*/ 145366 w 290837"/>
                <a:gd name="connsiteY7" fmla="*/ 39721 h 292055"/>
                <a:gd name="connsiteX8" fmla="*/ 246849 w 290837"/>
                <a:gd name="connsiteY8" fmla="*/ 105547 h 292055"/>
                <a:gd name="connsiteX9" fmla="*/ 222164 w 290837"/>
                <a:gd name="connsiteY9" fmla="*/ 223486 h 292055"/>
                <a:gd name="connsiteX10" fmla="*/ 104225 w 290837"/>
                <a:gd name="connsiteY10" fmla="*/ 248171 h 292055"/>
                <a:gd name="connsiteX11" fmla="*/ 38399 w 290837"/>
                <a:gd name="connsiteY11" fmla="*/ 146689 h 292055"/>
                <a:gd name="connsiteX12" fmla="*/ 145366 w 290837"/>
                <a:gd name="connsiteY12" fmla="*/ 39721 h 292055"/>
                <a:gd name="connsiteX13" fmla="*/ 145366 w 290837"/>
                <a:gd name="connsiteY13" fmla="*/ 39721 h 29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37" h="292055">
                  <a:moveTo>
                    <a:pt x="145366" y="292055"/>
                  </a:moveTo>
                  <a:cubicBezTo>
                    <a:pt x="202965" y="292055"/>
                    <a:pt x="257820" y="256399"/>
                    <a:pt x="279763" y="201544"/>
                  </a:cubicBezTo>
                  <a:cubicBezTo>
                    <a:pt x="301704" y="146689"/>
                    <a:pt x="290734" y="83605"/>
                    <a:pt x="249592" y="42464"/>
                  </a:cubicBezTo>
                  <a:cubicBezTo>
                    <a:pt x="208450" y="1323"/>
                    <a:pt x="145366" y="-12391"/>
                    <a:pt x="90511" y="12294"/>
                  </a:cubicBezTo>
                  <a:cubicBezTo>
                    <a:pt x="35656" y="34236"/>
                    <a:pt x="0" y="86348"/>
                    <a:pt x="0" y="146689"/>
                  </a:cubicBezTo>
                  <a:cubicBezTo>
                    <a:pt x="2743" y="228972"/>
                    <a:pt x="65826" y="292055"/>
                    <a:pt x="145366" y="292055"/>
                  </a:cubicBezTo>
                  <a:lnTo>
                    <a:pt x="145366" y="292055"/>
                  </a:lnTo>
                  <a:close/>
                  <a:moveTo>
                    <a:pt x="145366" y="39721"/>
                  </a:moveTo>
                  <a:cubicBezTo>
                    <a:pt x="189251" y="39721"/>
                    <a:pt x="230392" y="67149"/>
                    <a:pt x="246849" y="105547"/>
                  </a:cubicBezTo>
                  <a:cubicBezTo>
                    <a:pt x="263306" y="146689"/>
                    <a:pt x="255077" y="193316"/>
                    <a:pt x="222164" y="223486"/>
                  </a:cubicBezTo>
                  <a:cubicBezTo>
                    <a:pt x="191994" y="253657"/>
                    <a:pt x="145366" y="264628"/>
                    <a:pt x="104225" y="248171"/>
                  </a:cubicBezTo>
                  <a:cubicBezTo>
                    <a:pt x="63083" y="231715"/>
                    <a:pt x="38399" y="190573"/>
                    <a:pt x="38399" y="146689"/>
                  </a:cubicBezTo>
                  <a:cubicBezTo>
                    <a:pt x="38399" y="86348"/>
                    <a:pt x="87769" y="39721"/>
                    <a:pt x="145366" y="39721"/>
                  </a:cubicBezTo>
                  <a:lnTo>
                    <a:pt x="145366" y="39721"/>
                  </a:lnTo>
                  <a:close/>
                </a:path>
              </a:pathLst>
            </a:custGeom>
            <a:grpFill/>
            <a:ln w="27426"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931F7BB-8DA8-57D1-5838-91FC21FF45A1}"/>
                </a:ext>
              </a:extLst>
            </p:cNvPr>
            <p:cNvSpPr/>
            <p:nvPr/>
          </p:nvSpPr>
          <p:spPr>
            <a:xfrm>
              <a:off x="6921652" y="355602"/>
              <a:ext cx="652779" cy="436099"/>
            </a:xfrm>
            <a:custGeom>
              <a:avLst/>
              <a:gdLst>
                <a:gd name="connsiteX0" fmla="*/ 597924 w 652779"/>
                <a:gd name="connsiteY0" fmla="*/ 0 h 436099"/>
                <a:gd name="connsiteX1" fmla="*/ 54855 w 652779"/>
                <a:gd name="connsiteY1" fmla="*/ 0 h 436099"/>
                <a:gd name="connsiteX2" fmla="*/ 0 w 652779"/>
                <a:gd name="connsiteY2" fmla="*/ 54855 h 436099"/>
                <a:gd name="connsiteX3" fmla="*/ 0 w 652779"/>
                <a:gd name="connsiteY3" fmla="*/ 381244 h 436099"/>
                <a:gd name="connsiteX4" fmla="*/ 54855 w 652779"/>
                <a:gd name="connsiteY4" fmla="*/ 436099 h 436099"/>
                <a:gd name="connsiteX5" fmla="*/ 597924 w 652779"/>
                <a:gd name="connsiteY5" fmla="*/ 436099 h 436099"/>
                <a:gd name="connsiteX6" fmla="*/ 652779 w 652779"/>
                <a:gd name="connsiteY6" fmla="*/ 381244 h 436099"/>
                <a:gd name="connsiteX7" fmla="*/ 652779 w 652779"/>
                <a:gd name="connsiteY7" fmla="*/ 54855 h 436099"/>
                <a:gd name="connsiteX8" fmla="*/ 597924 w 652779"/>
                <a:gd name="connsiteY8" fmla="*/ 0 h 436099"/>
                <a:gd name="connsiteX9" fmla="*/ 597924 w 652779"/>
                <a:gd name="connsiteY9" fmla="*/ 0 h 436099"/>
                <a:gd name="connsiteX10" fmla="*/ 52113 w 652779"/>
                <a:gd name="connsiteY10" fmla="*/ 35656 h 436099"/>
                <a:gd name="connsiteX11" fmla="*/ 595181 w 652779"/>
                <a:gd name="connsiteY11" fmla="*/ 35656 h 436099"/>
                <a:gd name="connsiteX12" fmla="*/ 614381 w 652779"/>
                <a:gd name="connsiteY12" fmla="*/ 54855 h 436099"/>
                <a:gd name="connsiteX13" fmla="*/ 614381 w 652779"/>
                <a:gd name="connsiteY13" fmla="*/ 109710 h 436099"/>
                <a:gd name="connsiteX14" fmla="*/ 32914 w 652779"/>
                <a:gd name="connsiteY14" fmla="*/ 109710 h 436099"/>
                <a:gd name="connsiteX15" fmla="*/ 32914 w 652779"/>
                <a:gd name="connsiteY15" fmla="*/ 54855 h 436099"/>
                <a:gd name="connsiteX16" fmla="*/ 52113 w 652779"/>
                <a:gd name="connsiteY16" fmla="*/ 35656 h 436099"/>
                <a:gd name="connsiteX17" fmla="*/ 52113 w 652779"/>
                <a:gd name="connsiteY17" fmla="*/ 35656 h 436099"/>
                <a:gd name="connsiteX18" fmla="*/ 614381 w 652779"/>
                <a:gd name="connsiteY18" fmla="*/ 145366 h 436099"/>
                <a:gd name="connsiteX19" fmla="*/ 614381 w 652779"/>
                <a:gd name="connsiteY19" fmla="*/ 181022 h 436099"/>
                <a:gd name="connsiteX20" fmla="*/ 32914 w 652779"/>
                <a:gd name="connsiteY20" fmla="*/ 181022 h 436099"/>
                <a:gd name="connsiteX21" fmla="*/ 32914 w 652779"/>
                <a:gd name="connsiteY21" fmla="*/ 145366 h 436099"/>
                <a:gd name="connsiteX22" fmla="*/ 614381 w 652779"/>
                <a:gd name="connsiteY22" fmla="*/ 145366 h 436099"/>
                <a:gd name="connsiteX23" fmla="*/ 597924 w 652779"/>
                <a:gd name="connsiteY23" fmla="*/ 397701 h 436099"/>
                <a:gd name="connsiteX24" fmla="*/ 54855 w 652779"/>
                <a:gd name="connsiteY24" fmla="*/ 397701 h 436099"/>
                <a:gd name="connsiteX25" fmla="*/ 35656 w 652779"/>
                <a:gd name="connsiteY25" fmla="*/ 378501 h 436099"/>
                <a:gd name="connsiteX26" fmla="*/ 35656 w 652779"/>
                <a:gd name="connsiteY26" fmla="*/ 213936 h 436099"/>
                <a:gd name="connsiteX27" fmla="*/ 617123 w 652779"/>
                <a:gd name="connsiteY27" fmla="*/ 213936 h 436099"/>
                <a:gd name="connsiteX28" fmla="*/ 617123 w 652779"/>
                <a:gd name="connsiteY28" fmla="*/ 378501 h 436099"/>
                <a:gd name="connsiteX29" fmla="*/ 597924 w 652779"/>
                <a:gd name="connsiteY29" fmla="*/ 397701 h 436099"/>
                <a:gd name="connsiteX30" fmla="*/ 597924 w 652779"/>
                <a:gd name="connsiteY30" fmla="*/ 397701 h 4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2779" h="436099">
                  <a:moveTo>
                    <a:pt x="597924" y="0"/>
                  </a:moveTo>
                  <a:lnTo>
                    <a:pt x="54855" y="0"/>
                  </a:lnTo>
                  <a:cubicBezTo>
                    <a:pt x="24686" y="0"/>
                    <a:pt x="0" y="24685"/>
                    <a:pt x="0" y="54855"/>
                  </a:cubicBezTo>
                  <a:lnTo>
                    <a:pt x="0" y="381244"/>
                  </a:lnTo>
                  <a:cubicBezTo>
                    <a:pt x="0" y="411414"/>
                    <a:pt x="24686" y="436099"/>
                    <a:pt x="54855" y="436099"/>
                  </a:cubicBezTo>
                  <a:lnTo>
                    <a:pt x="597924" y="436099"/>
                  </a:lnTo>
                  <a:cubicBezTo>
                    <a:pt x="628094" y="436099"/>
                    <a:pt x="652779" y="411414"/>
                    <a:pt x="652779" y="381244"/>
                  </a:cubicBezTo>
                  <a:lnTo>
                    <a:pt x="652779" y="54855"/>
                  </a:lnTo>
                  <a:cubicBezTo>
                    <a:pt x="652779" y="24685"/>
                    <a:pt x="628094" y="0"/>
                    <a:pt x="597924" y="0"/>
                  </a:cubicBezTo>
                  <a:lnTo>
                    <a:pt x="597924" y="0"/>
                  </a:lnTo>
                  <a:close/>
                  <a:moveTo>
                    <a:pt x="52113" y="35656"/>
                  </a:moveTo>
                  <a:lnTo>
                    <a:pt x="595181" y="35656"/>
                  </a:lnTo>
                  <a:cubicBezTo>
                    <a:pt x="606152" y="35656"/>
                    <a:pt x="614381" y="43884"/>
                    <a:pt x="614381" y="54855"/>
                  </a:cubicBezTo>
                  <a:lnTo>
                    <a:pt x="614381" y="109710"/>
                  </a:lnTo>
                  <a:lnTo>
                    <a:pt x="32914" y="109710"/>
                  </a:lnTo>
                  <a:lnTo>
                    <a:pt x="32914" y="54855"/>
                  </a:lnTo>
                  <a:cubicBezTo>
                    <a:pt x="35656" y="43884"/>
                    <a:pt x="43884" y="35656"/>
                    <a:pt x="52113" y="35656"/>
                  </a:cubicBezTo>
                  <a:lnTo>
                    <a:pt x="52113" y="35656"/>
                  </a:lnTo>
                  <a:close/>
                  <a:moveTo>
                    <a:pt x="614381" y="145366"/>
                  </a:moveTo>
                  <a:lnTo>
                    <a:pt x="614381" y="181022"/>
                  </a:lnTo>
                  <a:lnTo>
                    <a:pt x="32914" y="181022"/>
                  </a:lnTo>
                  <a:lnTo>
                    <a:pt x="32914" y="145366"/>
                  </a:lnTo>
                  <a:lnTo>
                    <a:pt x="614381" y="145366"/>
                  </a:lnTo>
                  <a:close/>
                  <a:moveTo>
                    <a:pt x="597924" y="397701"/>
                  </a:moveTo>
                  <a:lnTo>
                    <a:pt x="54855" y="397701"/>
                  </a:lnTo>
                  <a:cubicBezTo>
                    <a:pt x="43884" y="397701"/>
                    <a:pt x="35656" y="389472"/>
                    <a:pt x="35656" y="378501"/>
                  </a:cubicBezTo>
                  <a:lnTo>
                    <a:pt x="35656" y="213936"/>
                  </a:lnTo>
                  <a:lnTo>
                    <a:pt x="617123" y="213936"/>
                  </a:lnTo>
                  <a:lnTo>
                    <a:pt x="617123" y="378501"/>
                  </a:lnTo>
                  <a:cubicBezTo>
                    <a:pt x="614381" y="389472"/>
                    <a:pt x="606152" y="397701"/>
                    <a:pt x="597924" y="397701"/>
                  </a:cubicBezTo>
                  <a:lnTo>
                    <a:pt x="597924" y="397701"/>
                  </a:lnTo>
                  <a:close/>
                </a:path>
              </a:pathLst>
            </a:custGeom>
            <a:grpFill/>
            <a:ln w="27426"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69482AE8-322B-7CE1-D21E-DC23D1494BB4}"/>
                </a:ext>
              </a:extLst>
            </p:cNvPr>
            <p:cNvSpPr/>
            <p:nvPr/>
          </p:nvSpPr>
          <p:spPr>
            <a:xfrm>
              <a:off x="6584292" y="448856"/>
              <a:ext cx="170051" cy="233134"/>
            </a:xfrm>
            <a:custGeom>
              <a:avLst/>
              <a:gdLst>
                <a:gd name="connsiteX0" fmla="*/ 0 w 170051"/>
                <a:gd name="connsiteY0" fmla="*/ 87768 h 233134"/>
                <a:gd name="connsiteX1" fmla="*/ 24685 w 170051"/>
                <a:gd name="connsiteY1" fmla="*/ 85026 h 233134"/>
                <a:gd name="connsiteX2" fmla="*/ 145366 w 170051"/>
                <a:gd name="connsiteY2" fmla="*/ 85026 h 233134"/>
                <a:gd name="connsiteX3" fmla="*/ 145366 w 170051"/>
                <a:gd name="connsiteY3" fmla="*/ 106968 h 233134"/>
                <a:gd name="connsiteX4" fmla="*/ 0 w 170051"/>
                <a:gd name="connsiteY4" fmla="*/ 106968 h 233134"/>
                <a:gd name="connsiteX5" fmla="*/ 0 w 170051"/>
                <a:gd name="connsiteY5" fmla="*/ 87768 h 233134"/>
                <a:gd name="connsiteX6" fmla="*/ 0 w 170051"/>
                <a:gd name="connsiteY6" fmla="*/ 128910 h 233134"/>
                <a:gd name="connsiteX7" fmla="*/ 24685 w 170051"/>
                <a:gd name="connsiteY7" fmla="*/ 126167 h 233134"/>
                <a:gd name="connsiteX8" fmla="*/ 131653 w 170051"/>
                <a:gd name="connsiteY8" fmla="*/ 126167 h 233134"/>
                <a:gd name="connsiteX9" fmla="*/ 131653 w 170051"/>
                <a:gd name="connsiteY9" fmla="*/ 148109 h 233134"/>
                <a:gd name="connsiteX10" fmla="*/ 0 w 170051"/>
                <a:gd name="connsiteY10" fmla="*/ 148109 h 233134"/>
                <a:gd name="connsiteX11" fmla="*/ 0 w 170051"/>
                <a:gd name="connsiteY11" fmla="*/ 128910 h 233134"/>
                <a:gd name="connsiteX12" fmla="*/ 19200 w 170051"/>
                <a:gd name="connsiteY12" fmla="*/ 115196 h 233134"/>
                <a:gd name="connsiteX13" fmla="*/ 112454 w 170051"/>
                <a:gd name="connsiteY13" fmla="*/ 0 h 233134"/>
                <a:gd name="connsiteX14" fmla="*/ 167309 w 170051"/>
                <a:gd name="connsiteY14" fmla="*/ 27428 h 233134"/>
                <a:gd name="connsiteX15" fmla="*/ 145366 w 170051"/>
                <a:gd name="connsiteY15" fmla="*/ 49370 h 233134"/>
                <a:gd name="connsiteX16" fmla="*/ 112454 w 170051"/>
                <a:gd name="connsiteY16" fmla="*/ 32913 h 233134"/>
                <a:gd name="connsiteX17" fmla="*/ 63083 w 170051"/>
                <a:gd name="connsiteY17" fmla="*/ 115196 h 233134"/>
                <a:gd name="connsiteX18" fmla="*/ 112454 w 170051"/>
                <a:gd name="connsiteY18" fmla="*/ 200222 h 233134"/>
                <a:gd name="connsiteX19" fmla="*/ 148109 w 170051"/>
                <a:gd name="connsiteY19" fmla="*/ 178280 h 233134"/>
                <a:gd name="connsiteX20" fmla="*/ 170052 w 170051"/>
                <a:gd name="connsiteY20" fmla="*/ 200222 h 233134"/>
                <a:gd name="connsiteX21" fmla="*/ 106968 w 170051"/>
                <a:gd name="connsiteY21" fmla="*/ 233135 h 233134"/>
                <a:gd name="connsiteX22" fmla="*/ 19200 w 170051"/>
                <a:gd name="connsiteY22" fmla="*/ 115196 h 23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51" h="233134">
                  <a:moveTo>
                    <a:pt x="0" y="87768"/>
                  </a:moveTo>
                  <a:lnTo>
                    <a:pt x="24685" y="85026"/>
                  </a:lnTo>
                  <a:lnTo>
                    <a:pt x="145366" y="85026"/>
                  </a:lnTo>
                  <a:lnTo>
                    <a:pt x="145366" y="106968"/>
                  </a:lnTo>
                  <a:lnTo>
                    <a:pt x="0" y="106968"/>
                  </a:lnTo>
                  <a:lnTo>
                    <a:pt x="0" y="87768"/>
                  </a:lnTo>
                  <a:close/>
                  <a:moveTo>
                    <a:pt x="0" y="128910"/>
                  </a:moveTo>
                  <a:lnTo>
                    <a:pt x="24685" y="126167"/>
                  </a:lnTo>
                  <a:lnTo>
                    <a:pt x="131653" y="126167"/>
                  </a:lnTo>
                  <a:lnTo>
                    <a:pt x="131653" y="148109"/>
                  </a:lnTo>
                  <a:lnTo>
                    <a:pt x="0" y="148109"/>
                  </a:lnTo>
                  <a:lnTo>
                    <a:pt x="0" y="128910"/>
                  </a:lnTo>
                  <a:close/>
                  <a:moveTo>
                    <a:pt x="19200" y="115196"/>
                  </a:moveTo>
                  <a:cubicBezTo>
                    <a:pt x="19200" y="41141"/>
                    <a:pt x="57598" y="0"/>
                    <a:pt x="112454" y="0"/>
                  </a:cubicBezTo>
                  <a:cubicBezTo>
                    <a:pt x="134395" y="0"/>
                    <a:pt x="153595" y="10971"/>
                    <a:pt x="167309" y="27428"/>
                  </a:cubicBezTo>
                  <a:lnTo>
                    <a:pt x="145366" y="49370"/>
                  </a:lnTo>
                  <a:cubicBezTo>
                    <a:pt x="137138" y="38399"/>
                    <a:pt x="126167" y="32913"/>
                    <a:pt x="112454" y="32913"/>
                  </a:cubicBezTo>
                  <a:cubicBezTo>
                    <a:pt x="79540" y="32913"/>
                    <a:pt x="63083" y="65826"/>
                    <a:pt x="63083" y="115196"/>
                  </a:cubicBezTo>
                  <a:cubicBezTo>
                    <a:pt x="63083" y="167308"/>
                    <a:pt x="82283" y="200222"/>
                    <a:pt x="112454" y="200222"/>
                  </a:cubicBezTo>
                  <a:cubicBezTo>
                    <a:pt x="128910" y="200222"/>
                    <a:pt x="139881" y="191993"/>
                    <a:pt x="148109" y="178280"/>
                  </a:cubicBezTo>
                  <a:lnTo>
                    <a:pt x="170052" y="200222"/>
                  </a:lnTo>
                  <a:cubicBezTo>
                    <a:pt x="153595" y="222164"/>
                    <a:pt x="134395" y="233135"/>
                    <a:pt x="106968" y="233135"/>
                  </a:cubicBezTo>
                  <a:cubicBezTo>
                    <a:pt x="57598" y="230392"/>
                    <a:pt x="19200" y="189251"/>
                    <a:pt x="19200" y="115196"/>
                  </a:cubicBezTo>
                  <a:close/>
                </a:path>
              </a:pathLst>
            </a:custGeom>
            <a:solidFill>
              <a:srgbClr val="DD1470"/>
            </a:solidFill>
            <a:ln w="27426" cap="flat">
              <a:noFill/>
              <a:prstDash val="solid"/>
              <a:miter/>
            </a:ln>
          </p:spPr>
          <p:txBody>
            <a:bodyPr rtlCol="0" anchor="ctr"/>
            <a:lstStyle/>
            <a:p>
              <a:endParaRPr lang="en-US"/>
            </a:p>
          </p:txBody>
        </p:sp>
      </p:grpSp>
      <p:sp>
        <p:nvSpPr>
          <p:cNvPr id="72" name="Text Placeholder 17">
            <a:extLst>
              <a:ext uri="{FF2B5EF4-FFF2-40B4-BE49-F238E27FC236}">
                <a16:creationId xmlns:a16="http://schemas.microsoft.com/office/drawing/2014/main" id="{699EDA2A-8951-7382-AB9C-ED576ED550A2}"/>
              </a:ext>
            </a:extLst>
          </p:cNvPr>
          <p:cNvSpPr txBox="1">
            <a:spLocks/>
          </p:cNvSpPr>
          <p:nvPr/>
        </p:nvSpPr>
        <p:spPr>
          <a:xfrm>
            <a:off x="4265865" y="8159496"/>
            <a:ext cx="2046414" cy="53152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dirty="0">
                <a:solidFill>
                  <a:srgbClr val="F79037"/>
                </a:solidFill>
                <a:cs typeface="+mn-cs"/>
              </a:rPr>
              <a:t>Para </a:t>
            </a:r>
            <a:r>
              <a:rPr lang="en-US" dirty="0" err="1">
                <a:solidFill>
                  <a:srgbClr val="F79037"/>
                </a:solidFill>
                <a:cs typeface="+mn-cs"/>
              </a:rPr>
              <a:t>criptomoedas</a:t>
            </a:r>
            <a:r>
              <a:rPr lang="en-US" dirty="0">
                <a:solidFill>
                  <a:srgbClr val="F79037"/>
                </a:solidFill>
                <a:cs typeface="+mn-cs"/>
              </a:rPr>
              <a:t>, </a:t>
            </a:r>
            <a:r>
              <a:rPr lang="en-US" dirty="0" err="1">
                <a:solidFill>
                  <a:srgbClr val="F79037"/>
                </a:solidFill>
                <a:cs typeface="+mn-cs"/>
              </a:rPr>
              <a:t>varia</a:t>
            </a:r>
            <a:r>
              <a:rPr lang="en-US" dirty="0">
                <a:solidFill>
                  <a:srgbClr val="F79037"/>
                </a:solidFill>
                <a:cs typeface="+mn-cs"/>
              </a:rPr>
              <a:t> de 3% a 8%</a:t>
            </a:r>
          </a:p>
        </p:txBody>
      </p:sp>
    </p:spTree>
    <p:extLst>
      <p:ext uri="{BB962C8B-B14F-4D97-AF65-F5344CB8AC3E}">
        <p14:creationId xmlns:p14="http://schemas.microsoft.com/office/powerpoint/2010/main" val="651418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7F35BE-0B61-F88F-0E2B-8F11818E290C}"/>
              </a:ext>
            </a:extLst>
          </p:cNvPr>
          <p:cNvSpPr/>
          <p:nvPr/>
        </p:nvSpPr>
        <p:spPr>
          <a:xfrm flipV="1">
            <a:off x="-1" y="323002"/>
            <a:ext cx="7559675" cy="481703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1">
            <a:extLst>
              <a:ext uri="{FF2B5EF4-FFF2-40B4-BE49-F238E27FC236}">
                <a16:creationId xmlns:a16="http://schemas.microsoft.com/office/drawing/2014/main" id="{FD8DDDCD-6BDC-4DAB-EAA6-389F42F8D9D6}"/>
              </a:ext>
            </a:extLst>
          </p:cNvPr>
          <p:cNvSpPr>
            <a:spLocks noGrp="1"/>
          </p:cNvSpPr>
          <p:nvPr>
            <p:ph type="body" sz="quarter" idx="32"/>
          </p:nvPr>
        </p:nvSpPr>
        <p:spPr>
          <a:xfrm>
            <a:off x="557086" y="665163"/>
            <a:ext cx="6577469" cy="4169686"/>
          </a:xfrm>
        </p:spPr>
        <p:txBody>
          <a:bodyPr numCol="2"/>
          <a:lstStyle/>
          <a:p>
            <a:r>
              <a:rPr lang="en-GB" b="1" dirty="0" err="1">
                <a:solidFill>
                  <a:srgbClr val="F79037"/>
                </a:solidFill>
              </a:rPr>
              <a:t>Diferentes</a:t>
            </a:r>
            <a:r>
              <a:rPr lang="en-GB" b="1" dirty="0">
                <a:solidFill>
                  <a:srgbClr val="F79037"/>
                </a:solidFill>
              </a:rPr>
              <a:t> </a:t>
            </a:r>
            <a:r>
              <a:rPr lang="en-GB" b="1" dirty="0" err="1">
                <a:solidFill>
                  <a:srgbClr val="F79037"/>
                </a:solidFill>
              </a:rPr>
              <a:t>tipos</a:t>
            </a:r>
            <a:r>
              <a:rPr lang="en-GB" b="1" dirty="0">
                <a:solidFill>
                  <a:srgbClr val="F79037"/>
                </a:solidFill>
              </a:rPr>
              <a:t> de </a:t>
            </a:r>
            <a:r>
              <a:rPr lang="en-GB" b="1" dirty="0" err="1">
                <a:solidFill>
                  <a:srgbClr val="F79037"/>
                </a:solidFill>
              </a:rPr>
              <a:t>empréstimos</a:t>
            </a:r>
            <a:r>
              <a:rPr lang="en-GB" b="1" dirty="0">
                <a:solidFill>
                  <a:srgbClr val="F79037"/>
                </a:solidFill>
              </a:rPr>
              <a:t> </a:t>
            </a:r>
            <a:r>
              <a:rPr lang="en-GB" b="1" dirty="0" err="1">
                <a:solidFill>
                  <a:srgbClr val="F79037"/>
                </a:solidFill>
              </a:rPr>
              <a:t>criptográficos</a:t>
            </a:r>
            <a:endParaRPr lang="en-GB" b="1" dirty="0">
              <a:solidFill>
                <a:srgbClr val="F79037"/>
              </a:solidFill>
            </a:endParaRPr>
          </a:p>
          <a:p>
            <a:r>
              <a:rPr lang="en-GB" dirty="0" err="1"/>
              <a:t>Conforme</a:t>
            </a:r>
            <a:r>
              <a:rPr lang="en-GB" dirty="0"/>
              <a:t> </a:t>
            </a:r>
            <a:r>
              <a:rPr lang="en-GB" dirty="0" err="1"/>
              <a:t>mencionado</a:t>
            </a:r>
            <a:r>
              <a:rPr lang="en-GB" dirty="0"/>
              <a:t>, </a:t>
            </a:r>
            <a:r>
              <a:rPr lang="en-GB" dirty="0" err="1"/>
              <a:t>existem</a:t>
            </a:r>
            <a:r>
              <a:rPr lang="en-GB" dirty="0"/>
              <a:t> </a:t>
            </a:r>
            <a:r>
              <a:rPr lang="en-GB" dirty="0" err="1"/>
              <a:t>dois</a:t>
            </a:r>
            <a:r>
              <a:rPr lang="en-GB" dirty="0"/>
              <a:t> </a:t>
            </a:r>
            <a:r>
              <a:rPr lang="en-GB" dirty="0" err="1"/>
              <a:t>tipos</a:t>
            </a:r>
            <a:r>
              <a:rPr lang="en-GB" dirty="0"/>
              <a:t> de </a:t>
            </a:r>
            <a:r>
              <a:rPr lang="en-GB" dirty="0" err="1"/>
              <a:t>empréstimos</a:t>
            </a:r>
            <a:r>
              <a:rPr lang="en-GB" dirty="0"/>
              <a:t> </a:t>
            </a:r>
            <a:r>
              <a:rPr lang="en-GB" dirty="0" err="1"/>
              <a:t>criptográficos</a:t>
            </a:r>
            <a:r>
              <a:rPr lang="en-GB" dirty="0"/>
              <a:t>: </a:t>
            </a:r>
            <a:r>
              <a:rPr lang="en-GB" dirty="0" err="1"/>
              <a:t>empréstimos</a:t>
            </a:r>
            <a:r>
              <a:rPr lang="en-GB" dirty="0"/>
              <a:t> flash e </a:t>
            </a:r>
            <a:r>
              <a:rPr lang="en-GB" dirty="0" err="1"/>
              <a:t>empréstimos</a:t>
            </a:r>
            <a:r>
              <a:rPr lang="en-GB" dirty="0"/>
              <a:t> </a:t>
            </a:r>
            <a:r>
              <a:rPr lang="en-GB" dirty="0" err="1"/>
              <a:t>garantidos</a:t>
            </a:r>
            <a:r>
              <a:rPr lang="en-GB" dirty="0"/>
              <a:t>. </a:t>
            </a:r>
            <a:r>
              <a:rPr lang="en-GB" dirty="0" err="1"/>
              <a:t>Vamos</a:t>
            </a:r>
            <a:r>
              <a:rPr lang="en-GB" dirty="0"/>
              <a:t> </a:t>
            </a:r>
            <a:r>
              <a:rPr lang="en-GB" dirty="0" err="1"/>
              <a:t>nos</a:t>
            </a:r>
            <a:r>
              <a:rPr lang="en-GB" dirty="0"/>
              <a:t> </a:t>
            </a:r>
            <a:r>
              <a:rPr lang="en-GB" dirty="0" err="1"/>
              <a:t>concentrar</a:t>
            </a:r>
            <a:r>
              <a:rPr lang="en-GB" dirty="0"/>
              <a:t> </a:t>
            </a:r>
            <a:r>
              <a:rPr lang="en-GB" dirty="0" err="1"/>
              <a:t>neles</a:t>
            </a:r>
            <a:r>
              <a:rPr lang="en-GB" dirty="0"/>
              <a:t> </a:t>
            </a:r>
            <a:r>
              <a:rPr lang="en-GB" dirty="0" err="1"/>
              <a:t>na</a:t>
            </a:r>
            <a:r>
              <a:rPr lang="en-GB" dirty="0"/>
              <a:t> </a:t>
            </a:r>
            <a:r>
              <a:rPr lang="en-GB" dirty="0" err="1"/>
              <a:t>próxima</a:t>
            </a:r>
            <a:r>
              <a:rPr lang="en-GB" dirty="0"/>
              <a:t> </a:t>
            </a:r>
            <a:r>
              <a:rPr lang="en-GB" dirty="0" err="1"/>
              <a:t>seção</a:t>
            </a:r>
            <a:r>
              <a:rPr lang="en-GB" dirty="0"/>
              <a:t>.</a:t>
            </a:r>
          </a:p>
          <a:p>
            <a:r>
              <a:rPr lang="en-GB" dirty="0"/>
              <a:t> </a:t>
            </a:r>
          </a:p>
          <a:p>
            <a:r>
              <a:rPr lang="en-GB" b="1" dirty="0" err="1">
                <a:solidFill>
                  <a:srgbClr val="F79037"/>
                </a:solidFill>
              </a:rPr>
              <a:t>Empréstimos</a:t>
            </a:r>
            <a:r>
              <a:rPr lang="en-GB" b="1" dirty="0">
                <a:solidFill>
                  <a:srgbClr val="F79037"/>
                </a:solidFill>
              </a:rPr>
              <a:t> </a:t>
            </a:r>
            <a:r>
              <a:rPr lang="en-GB" b="1" dirty="0" err="1">
                <a:solidFill>
                  <a:srgbClr val="F79037"/>
                </a:solidFill>
              </a:rPr>
              <a:t>instantâneos</a:t>
            </a:r>
            <a:endParaRPr lang="en-GB" b="1" dirty="0">
              <a:solidFill>
                <a:srgbClr val="F79037"/>
              </a:solidFill>
            </a:endParaRPr>
          </a:p>
          <a:p>
            <a:r>
              <a:rPr lang="en-GB" dirty="0" err="1"/>
              <a:t>Os</a:t>
            </a:r>
            <a:r>
              <a:rPr lang="en-GB" dirty="0"/>
              <a:t> </a:t>
            </a:r>
            <a:r>
              <a:rPr lang="en-GB" dirty="0" err="1"/>
              <a:t>empréstimos</a:t>
            </a:r>
            <a:r>
              <a:rPr lang="en-GB" dirty="0"/>
              <a:t> </a:t>
            </a:r>
            <a:r>
              <a:rPr lang="en-GB" dirty="0" err="1"/>
              <a:t>instantâneos</a:t>
            </a:r>
            <a:r>
              <a:rPr lang="en-GB" dirty="0"/>
              <a:t> </a:t>
            </a:r>
            <a:r>
              <a:rPr lang="en-GB" dirty="0" err="1"/>
              <a:t>permitem</a:t>
            </a:r>
            <a:r>
              <a:rPr lang="en-GB" dirty="0"/>
              <a:t> </a:t>
            </a:r>
            <a:r>
              <a:rPr lang="en-GB" dirty="0" err="1"/>
              <a:t>que</a:t>
            </a:r>
            <a:r>
              <a:rPr lang="en-GB" dirty="0"/>
              <a:t> </a:t>
            </a:r>
            <a:r>
              <a:rPr lang="en-GB" dirty="0" err="1"/>
              <a:t>empreste</a:t>
            </a:r>
            <a:r>
              <a:rPr lang="en-GB" dirty="0"/>
              <a:t> </a:t>
            </a:r>
            <a:r>
              <a:rPr lang="en-GB" dirty="0" err="1"/>
              <a:t>fundos</a:t>
            </a:r>
            <a:r>
              <a:rPr lang="en-GB" dirty="0"/>
              <a:t> </a:t>
            </a:r>
            <a:r>
              <a:rPr lang="en-GB" dirty="0" err="1"/>
              <a:t>criptográficos</a:t>
            </a:r>
            <a:r>
              <a:rPr lang="en-GB" dirty="0"/>
              <a:t> </a:t>
            </a:r>
            <a:r>
              <a:rPr lang="en-GB" dirty="0" err="1"/>
              <a:t>sem</a:t>
            </a:r>
            <a:r>
              <a:rPr lang="en-GB" dirty="0"/>
              <a:t> a </a:t>
            </a:r>
            <a:r>
              <a:rPr lang="en-GB" dirty="0" err="1"/>
              <a:t>necessidade</a:t>
            </a:r>
            <a:r>
              <a:rPr lang="en-GB" dirty="0"/>
              <a:t> de </a:t>
            </a:r>
            <a:r>
              <a:rPr lang="en-GB" dirty="0" err="1"/>
              <a:t>garantias</a:t>
            </a:r>
            <a:r>
              <a:rPr lang="en-GB" dirty="0"/>
              <a:t>. O </a:t>
            </a:r>
            <a:r>
              <a:rPr lang="en-GB" dirty="0" err="1"/>
              <a:t>nome</a:t>
            </a:r>
            <a:r>
              <a:rPr lang="en-GB" dirty="0"/>
              <a:t> </a:t>
            </a:r>
            <a:r>
              <a:rPr lang="en-GB" dirty="0" err="1"/>
              <a:t>empréstimo</a:t>
            </a:r>
            <a:r>
              <a:rPr lang="en-GB" dirty="0"/>
              <a:t> </a:t>
            </a:r>
            <a:r>
              <a:rPr lang="en-GB" dirty="0" err="1"/>
              <a:t>rápido</a:t>
            </a:r>
            <a:r>
              <a:rPr lang="en-GB" dirty="0"/>
              <a:t> </a:t>
            </a:r>
            <a:r>
              <a:rPr lang="en-GB" dirty="0" err="1"/>
              <a:t>vem</a:t>
            </a:r>
            <a:r>
              <a:rPr lang="en-GB" dirty="0"/>
              <a:t> do </a:t>
            </a:r>
            <a:r>
              <a:rPr lang="en-GB" dirty="0" err="1"/>
              <a:t>fato</a:t>
            </a:r>
            <a:r>
              <a:rPr lang="en-GB" dirty="0"/>
              <a:t> de o </a:t>
            </a:r>
            <a:r>
              <a:rPr lang="en-GB" dirty="0" err="1"/>
              <a:t>empréstimo</a:t>
            </a:r>
            <a:r>
              <a:rPr lang="en-GB" dirty="0"/>
              <a:t> </a:t>
            </a:r>
            <a:r>
              <a:rPr lang="en-GB" dirty="0" err="1"/>
              <a:t>ser</a:t>
            </a:r>
            <a:r>
              <a:rPr lang="en-GB" dirty="0"/>
              <a:t> </a:t>
            </a:r>
            <a:r>
              <a:rPr lang="en-GB" dirty="0" err="1"/>
              <a:t>concedido</a:t>
            </a:r>
            <a:r>
              <a:rPr lang="en-GB" dirty="0"/>
              <a:t>, dado e </a:t>
            </a:r>
            <a:r>
              <a:rPr lang="en-GB" dirty="0" err="1"/>
              <a:t>reembolsado</a:t>
            </a:r>
            <a:r>
              <a:rPr lang="en-GB" dirty="0"/>
              <a:t> </a:t>
            </a:r>
            <a:r>
              <a:rPr lang="en-GB" dirty="0" err="1"/>
              <a:t>num</a:t>
            </a:r>
            <a:r>
              <a:rPr lang="en-GB" dirty="0"/>
              <a:t> </a:t>
            </a:r>
            <a:r>
              <a:rPr lang="en-GB" dirty="0" err="1"/>
              <a:t>único</a:t>
            </a:r>
            <a:r>
              <a:rPr lang="en-GB" dirty="0"/>
              <a:t> </a:t>
            </a:r>
            <a:r>
              <a:rPr lang="en-GB" dirty="0" err="1"/>
              <a:t>bloco</a:t>
            </a:r>
            <a:r>
              <a:rPr lang="en-GB" dirty="0"/>
              <a:t>. </a:t>
            </a:r>
            <a:r>
              <a:rPr lang="en-GB" dirty="0" err="1"/>
              <a:t>Caso</a:t>
            </a:r>
            <a:r>
              <a:rPr lang="en-GB" dirty="0"/>
              <a:t> o </a:t>
            </a:r>
            <a:r>
              <a:rPr lang="en-GB" dirty="0" err="1"/>
              <a:t>valor</a:t>
            </a:r>
            <a:r>
              <a:rPr lang="en-GB" dirty="0"/>
              <a:t> do </a:t>
            </a:r>
            <a:r>
              <a:rPr lang="en-GB" dirty="0" err="1"/>
              <a:t>empréstimo</a:t>
            </a:r>
            <a:r>
              <a:rPr lang="en-GB" dirty="0"/>
              <a:t> </a:t>
            </a:r>
            <a:r>
              <a:rPr lang="en-GB" dirty="0" err="1"/>
              <a:t>não</a:t>
            </a:r>
            <a:r>
              <a:rPr lang="en-GB" dirty="0"/>
              <a:t> </a:t>
            </a:r>
            <a:r>
              <a:rPr lang="en-GB" dirty="0" err="1"/>
              <a:t>possa</a:t>
            </a:r>
            <a:r>
              <a:rPr lang="en-GB" dirty="0"/>
              <a:t> </a:t>
            </a:r>
            <a:r>
              <a:rPr lang="en-GB" dirty="0" err="1"/>
              <a:t>ser</a:t>
            </a:r>
            <a:r>
              <a:rPr lang="en-GB" dirty="0"/>
              <a:t> </a:t>
            </a:r>
            <a:r>
              <a:rPr lang="en-GB" dirty="0" err="1"/>
              <a:t>devolvido</a:t>
            </a:r>
            <a:r>
              <a:rPr lang="en-GB" dirty="0"/>
              <a:t> com </a:t>
            </a:r>
            <a:r>
              <a:rPr lang="en-GB" dirty="0" err="1"/>
              <a:t>juros</a:t>
            </a:r>
            <a:r>
              <a:rPr lang="en-GB" dirty="0"/>
              <a:t>, a </a:t>
            </a:r>
            <a:r>
              <a:rPr lang="en-GB" dirty="0" err="1"/>
              <a:t>transação</a:t>
            </a:r>
            <a:r>
              <a:rPr lang="en-GB" dirty="0"/>
              <a:t> </a:t>
            </a:r>
            <a:r>
              <a:rPr lang="en-GB" dirty="0" err="1"/>
              <a:t>é</a:t>
            </a:r>
            <a:r>
              <a:rPr lang="en-GB" dirty="0"/>
              <a:t> </a:t>
            </a:r>
            <a:r>
              <a:rPr lang="en-GB" dirty="0" err="1"/>
              <a:t>cancelada</a:t>
            </a:r>
            <a:r>
              <a:rPr lang="en-GB" dirty="0"/>
              <a:t> antes </a:t>
            </a:r>
            <a:r>
              <a:rPr lang="en-GB" dirty="0" err="1"/>
              <a:t>que</a:t>
            </a:r>
            <a:r>
              <a:rPr lang="en-GB" dirty="0"/>
              <a:t> </a:t>
            </a:r>
            <a:r>
              <a:rPr lang="en-GB" dirty="0" err="1"/>
              <a:t>possa</a:t>
            </a:r>
            <a:r>
              <a:rPr lang="en-GB" dirty="0"/>
              <a:t> </a:t>
            </a:r>
            <a:r>
              <a:rPr lang="en-GB" dirty="0" err="1"/>
              <a:t>ser</a:t>
            </a:r>
            <a:r>
              <a:rPr lang="en-GB" dirty="0"/>
              <a:t> </a:t>
            </a:r>
            <a:r>
              <a:rPr lang="en-GB" dirty="0" err="1"/>
              <a:t>validada</a:t>
            </a:r>
            <a:r>
              <a:rPr lang="en-GB" dirty="0"/>
              <a:t> </a:t>
            </a:r>
            <a:r>
              <a:rPr lang="en-GB" dirty="0" err="1"/>
              <a:t>em</a:t>
            </a:r>
            <a:r>
              <a:rPr lang="en-GB" dirty="0"/>
              <a:t> </a:t>
            </a:r>
            <a:r>
              <a:rPr lang="en-GB" dirty="0" err="1"/>
              <a:t>bloco</a:t>
            </a:r>
            <a:r>
              <a:rPr lang="en-GB" dirty="0"/>
              <a:t>. Do </a:t>
            </a:r>
            <a:r>
              <a:rPr lang="en-GB" dirty="0" err="1"/>
              <a:t>lado</a:t>
            </a:r>
            <a:r>
              <a:rPr lang="en-GB" dirty="0"/>
              <a:t> de </a:t>
            </a:r>
            <a:r>
              <a:rPr lang="en-GB" dirty="0" err="1"/>
              <a:t>fora</a:t>
            </a:r>
            <a:r>
              <a:rPr lang="en-GB" dirty="0"/>
              <a:t>, </a:t>
            </a:r>
            <a:r>
              <a:rPr lang="en-GB" dirty="0" err="1"/>
              <a:t>parece</a:t>
            </a:r>
            <a:r>
              <a:rPr lang="en-GB" dirty="0"/>
              <a:t> </a:t>
            </a:r>
            <a:r>
              <a:rPr lang="en-GB" dirty="0" err="1"/>
              <a:t>que</a:t>
            </a:r>
            <a:r>
              <a:rPr lang="en-GB" dirty="0"/>
              <a:t> o </a:t>
            </a:r>
            <a:r>
              <a:rPr lang="en-GB" dirty="0" err="1"/>
              <a:t>empréstimo</a:t>
            </a:r>
            <a:r>
              <a:rPr lang="en-GB" dirty="0"/>
              <a:t> </a:t>
            </a:r>
            <a:r>
              <a:rPr lang="en-GB" dirty="0" err="1"/>
              <a:t>nunca</a:t>
            </a:r>
            <a:r>
              <a:rPr lang="en-GB" dirty="0"/>
              <a:t> </a:t>
            </a:r>
            <a:r>
              <a:rPr lang="en-GB" dirty="0" err="1"/>
              <a:t>aconteceu</a:t>
            </a:r>
            <a:r>
              <a:rPr lang="en-GB" dirty="0"/>
              <a:t>, </a:t>
            </a:r>
            <a:r>
              <a:rPr lang="en-GB" dirty="0" err="1"/>
              <a:t>pois</a:t>
            </a:r>
            <a:r>
              <a:rPr lang="en-GB" dirty="0"/>
              <a:t> </a:t>
            </a:r>
            <a:r>
              <a:rPr lang="en-GB" dirty="0" err="1"/>
              <a:t>nunca</a:t>
            </a:r>
            <a:r>
              <a:rPr lang="en-GB" dirty="0"/>
              <a:t> </a:t>
            </a:r>
            <a:r>
              <a:rPr lang="en-GB" dirty="0" err="1"/>
              <a:t>foi</a:t>
            </a:r>
            <a:r>
              <a:rPr lang="en-GB" dirty="0"/>
              <a:t> </a:t>
            </a:r>
            <a:r>
              <a:rPr lang="en-GB" dirty="0" err="1"/>
              <a:t>confirmado</a:t>
            </a:r>
            <a:r>
              <a:rPr lang="en-GB" dirty="0"/>
              <a:t> e </a:t>
            </a:r>
            <a:r>
              <a:rPr lang="en-GB" dirty="0" err="1"/>
              <a:t>adicionado</a:t>
            </a:r>
            <a:r>
              <a:rPr lang="en-GB" dirty="0"/>
              <a:t> </a:t>
            </a:r>
            <a:r>
              <a:rPr lang="en-GB" dirty="0" err="1"/>
              <a:t>à</a:t>
            </a:r>
            <a:r>
              <a:rPr lang="en-GB" dirty="0"/>
              <a:t> </a:t>
            </a:r>
            <a:r>
              <a:rPr lang="en-GB" dirty="0" err="1"/>
              <a:t>cadeia</a:t>
            </a:r>
            <a:r>
              <a:rPr lang="en-GB" dirty="0"/>
              <a:t>. Um </a:t>
            </a:r>
            <a:r>
              <a:rPr lang="en-GB" dirty="0" err="1"/>
              <a:t>contrato</a:t>
            </a:r>
            <a:r>
              <a:rPr lang="en-GB" dirty="0"/>
              <a:t> </a:t>
            </a:r>
            <a:r>
              <a:rPr lang="en-GB" dirty="0" err="1"/>
              <a:t>inteligente</a:t>
            </a:r>
            <a:r>
              <a:rPr lang="en-GB" dirty="0"/>
              <a:t> </a:t>
            </a:r>
            <a:r>
              <a:rPr lang="en-GB" dirty="0" err="1"/>
              <a:t>controla</a:t>
            </a:r>
            <a:r>
              <a:rPr lang="en-GB" dirty="0"/>
              <a:t> </a:t>
            </a:r>
            <a:r>
              <a:rPr lang="en-GB" dirty="0" err="1"/>
              <a:t>todo</a:t>
            </a:r>
            <a:r>
              <a:rPr lang="en-GB" dirty="0"/>
              <a:t> o </a:t>
            </a:r>
            <a:r>
              <a:rPr lang="en-GB" dirty="0" err="1"/>
              <a:t>processo</a:t>
            </a:r>
            <a:r>
              <a:rPr lang="en-GB" dirty="0"/>
              <a:t>, </a:t>
            </a:r>
            <a:r>
              <a:rPr lang="en-GB" dirty="0" err="1"/>
              <a:t>tornando</a:t>
            </a:r>
            <a:r>
              <a:rPr lang="en-GB" dirty="0"/>
              <a:t> </a:t>
            </a:r>
            <a:r>
              <a:rPr lang="en-GB" dirty="0" err="1"/>
              <a:t>desnecessária</a:t>
            </a:r>
            <a:r>
              <a:rPr lang="en-GB" dirty="0"/>
              <a:t> a </a:t>
            </a:r>
            <a:r>
              <a:rPr lang="en-GB" dirty="0" err="1"/>
              <a:t>intervenção</a:t>
            </a:r>
            <a:r>
              <a:rPr lang="en-GB" dirty="0"/>
              <a:t> </a:t>
            </a:r>
            <a:r>
              <a:rPr lang="en-GB" dirty="0" err="1"/>
              <a:t>humana</a:t>
            </a:r>
            <a:r>
              <a:rPr lang="en-GB" dirty="0"/>
              <a:t>.</a:t>
            </a:r>
          </a:p>
          <a:p>
            <a:r>
              <a:rPr lang="en-GB" dirty="0"/>
              <a:t>Com </a:t>
            </a:r>
            <a:r>
              <a:rPr lang="en-GB" dirty="0" err="1"/>
              <a:t>empréstimos</a:t>
            </a:r>
            <a:r>
              <a:rPr lang="en-GB" dirty="0"/>
              <a:t> </a:t>
            </a:r>
            <a:r>
              <a:rPr lang="en-GB" dirty="0" err="1"/>
              <a:t>em</a:t>
            </a:r>
            <a:r>
              <a:rPr lang="en-GB" dirty="0"/>
              <a:t> </a:t>
            </a:r>
            <a:r>
              <a:rPr lang="en-GB" dirty="0" err="1"/>
              <a:t>finanças</a:t>
            </a:r>
            <a:r>
              <a:rPr lang="en-GB" dirty="0"/>
              <a:t> </a:t>
            </a:r>
            <a:r>
              <a:rPr lang="en-GB" dirty="0" err="1"/>
              <a:t>tradicionais</a:t>
            </a:r>
            <a:r>
              <a:rPr lang="en-GB" dirty="0"/>
              <a:t>, o </a:t>
            </a:r>
            <a:r>
              <a:rPr lang="en-GB" dirty="0" err="1"/>
              <a:t>credor</a:t>
            </a:r>
            <a:r>
              <a:rPr lang="en-GB" dirty="0"/>
              <a:t> </a:t>
            </a:r>
            <a:r>
              <a:rPr lang="en-GB" dirty="0" err="1"/>
              <a:t>geralmente</a:t>
            </a:r>
            <a:r>
              <a:rPr lang="en-GB" dirty="0"/>
              <a:t> </a:t>
            </a:r>
            <a:r>
              <a:rPr lang="en-GB" dirty="0" err="1"/>
              <a:t>quer</a:t>
            </a:r>
            <a:r>
              <a:rPr lang="en-GB" dirty="0"/>
              <a:t> </a:t>
            </a:r>
            <a:r>
              <a:rPr lang="en-GB" dirty="0" err="1"/>
              <a:t>algum</a:t>
            </a:r>
            <a:r>
              <a:rPr lang="en-GB" dirty="0"/>
              <a:t> </a:t>
            </a:r>
            <a:r>
              <a:rPr lang="en-GB" dirty="0" err="1"/>
              <a:t>tipo</a:t>
            </a:r>
            <a:r>
              <a:rPr lang="en-GB" dirty="0"/>
              <a:t> de </a:t>
            </a:r>
            <a:r>
              <a:rPr lang="en-GB" dirty="0" err="1"/>
              <a:t>garantia</a:t>
            </a:r>
            <a:r>
              <a:rPr lang="en-GB" dirty="0"/>
              <a:t> </a:t>
            </a:r>
            <a:r>
              <a:rPr lang="en-GB" dirty="0" err="1"/>
              <a:t>para</a:t>
            </a:r>
            <a:r>
              <a:rPr lang="en-GB" dirty="0"/>
              <a:t> </a:t>
            </a:r>
            <a:r>
              <a:rPr lang="en-GB" dirty="0" err="1"/>
              <a:t>garantir</a:t>
            </a:r>
            <a:r>
              <a:rPr lang="en-GB" dirty="0"/>
              <a:t> </a:t>
            </a:r>
            <a:r>
              <a:rPr lang="en-GB" dirty="0" err="1"/>
              <a:t>que</a:t>
            </a:r>
            <a:r>
              <a:rPr lang="en-GB" dirty="0"/>
              <a:t> </a:t>
            </a:r>
            <a:r>
              <a:rPr lang="en-GB" dirty="0" err="1"/>
              <a:t>receberá</a:t>
            </a:r>
            <a:r>
              <a:rPr lang="en-GB" dirty="0"/>
              <a:t> o </a:t>
            </a:r>
            <a:r>
              <a:rPr lang="en-GB" dirty="0" err="1"/>
              <a:t>dinheiro</a:t>
            </a:r>
            <a:r>
              <a:rPr lang="en-GB" dirty="0"/>
              <a:t> de </a:t>
            </a:r>
            <a:r>
              <a:rPr lang="en-GB" dirty="0" err="1"/>
              <a:t>volta</a:t>
            </a:r>
            <a:r>
              <a:rPr lang="en-GB" dirty="0"/>
              <a:t>. O </a:t>
            </a:r>
            <a:r>
              <a:rPr lang="en-GB" dirty="0" err="1"/>
              <a:t>estabelecimento</a:t>
            </a:r>
            <a:r>
              <a:rPr lang="en-GB" dirty="0"/>
              <a:t> do </a:t>
            </a:r>
            <a:r>
              <a:rPr lang="en-GB" dirty="0" err="1"/>
              <a:t>contrato</a:t>
            </a:r>
            <a:r>
              <a:rPr lang="en-GB" dirty="0"/>
              <a:t> </a:t>
            </a:r>
            <a:r>
              <a:rPr lang="en-GB" dirty="0" err="1"/>
              <a:t>geralmente</a:t>
            </a:r>
            <a:r>
              <a:rPr lang="en-GB" dirty="0"/>
              <a:t> </a:t>
            </a:r>
            <a:r>
              <a:rPr lang="en-GB" dirty="0" err="1"/>
              <a:t>leva</a:t>
            </a:r>
            <a:r>
              <a:rPr lang="en-GB" dirty="0"/>
              <a:t> </a:t>
            </a:r>
            <a:r>
              <a:rPr lang="en-GB" dirty="0" err="1"/>
              <a:t>semanas</a:t>
            </a:r>
            <a:r>
              <a:rPr lang="en-GB" dirty="0"/>
              <a:t> </a:t>
            </a:r>
            <a:r>
              <a:rPr lang="en-GB" dirty="0" err="1"/>
              <a:t>ou</a:t>
            </a:r>
            <a:r>
              <a:rPr lang="en-GB" dirty="0"/>
              <a:t> </a:t>
            </a:r>
            <a:r>
              <a:rPr lang="en-GB" dirty="0" err="1"/>
              <a:t>mais</a:t>
            </a:r>
            <a:r>
              <a:rPr lang="en-GB" dirty="0"/>
              <a:t> </a:t>
            </a:r>
            <a:r>
              <a:rPr lang="en-GB" dirty="0" err="1"/>
              <a:t>para</a:t>
            </a:r>
            <a:r>
              <a:rPr lang="en-GB" dirty="0"/>
              <a:t> </a:t>
            </a:r>
            <a:r>
              <a:rPr lang="en-GB" dirty="0" err="1"/>
              <a:t>ser</a:t>
            </a:r>
            <a:r>
              <a:rPr lang="en-GB" dirty="0"/>
              <a:t> </a:t>
            </a:r>
            <a:r>
              <a:rPr lang="en-GB" dirty="0" err="1"/>
              <a:t>aprovado</a:t>
            </a:r>
            <a:r>
              <a:rPr lang="en-GB" dirty="0"/>
              <a:t>, e o </a:t>
            </a:r>
            <a:r>
              <a:rPr lang="en-GB" dirty="0" err="1"/>
              <a:t>mutuário</a:t>
            </a:r>
            <a:r>
              <a:rPr lang="en-GB" dirty="0"/>
              <a:t> </a:t>
            </a:r>
            <a:r>
              <a:rPr lang="en-GB" dirty="0" err="1"/>
              <a:t>paga</a:t>
            </a:r>
            <a:r>
              <a:rPr lang="en-GB" dirty="0"/>
              <a:t> o </a:t>
            </a:r>
            <a:r>
              <a:rPr lang="en-GB" dirty="0" err="1"/>
              <a:t>empréstimo</a:t>
            </a:r>
            <a:r>
              <a:rPr lang="en-GB" dirty="0"/>
              <a:t>, com </a:t>
            </a:r>
            <a:r>
              <a:rPr lang="en-GB" dirty="0" err="1"/>
              <a:t>juros</a:t>
            </a:r>
            <a:r>
              <a:rPr lang="en-GB" dirty="0"/>
              <a:t>, </a:t>
            </a:r>
            <a:r>
              <a:rPr lang="en-GB" dirty="0" err="1"/>
              <a:t>num</a:t>
            </a:r>
            <a:r>
              <a:rPr lang="en-GB" dirty="0"/>
              <a:t> </a:t>
            </a:r>
            <a:r>
              <a:rPr lang="en-GB" dirty="0" err="1"/>
              <a:t>período</a:t>
            </a:r>
            <a:r>
              <a:rPr lang="en-GB" dirty="0"/>
              <a:t> de </a:t>
            </a:r>
            <a:r>
              <a:rPr lang="en-GB" dirty="0" err="1"/>
              <a:t>semanas</a:t>
            </a:r>
            <a:r>
              <a:rPr lang="en-GB" dirty="0"/>
              <a:t>, </a:t>
            </a:r>
            <a:r>
              <a:rPr lang="en-GB" dirty="0" err="1"/>
              <a:t>meses</a:t>
            </a:r>
            <a:r>
              <a:rPr lang="en-GB" dirty="0"/>
              <a:t> </a:t>
            </a:r>
            <a:r>
              <a:rPr lang="en-GB" dirty="0" err="1"/>
              <a:t>ou</a:t>
            </a:r>
            <a:r>
              <a:rPr lang="en-GB" dirty="0"/>
              <a:t> </a:t>
            </a:r>
            <a:r>
              <a:rPr lang="en-GB" dirty="0" err="1"/>
              <a:t>anos</a:t>
            </a:r>
            <a:r>
              <a:rPr lang="en-GB" dirty="0"/>
              <a:t>. </a:t>
            </a:r>
            <a:r>
              <a:rPr lang="en-GB" dirty="0" err="1"/>
              <a:t>Empréstimos</a:t>
            </a:r>
            <a:r>
              <a:rPr lang="en-GB" dirty="0"/>
              <a:t> </a:t>
            </a:r>
            <a:r>
              <a:rPr lang="en-GB" dirty="0" err="1"/>
              <a:t>instantâneos</a:t>
            </a:r>
            <a:r>
              <a:rPr lang="en-GB" dirty="0"/>
              <a:t> </a:t>
            </a:r>
            <a:r>
              <a:rPr lang="en-GB" dirty="0" err="1"/>
              <a:t>funcionam</a:t>
            </a:r>
            <a:r>
              <a:rPr lang="en-GB" dirty="0"/>
              <a:t> </a:t>
            </a:r>
            <a:r>
              <a:rPr lang="en-GB" dirty="0" err="1"/>
              <a:t>diametralmente</a:t>
            </a:r>
            <a:r>
              <a:rPr lang="en-GB" dirty="0"/>
              <a:t> a </a:t>
            </a:r>
            <a:r>
              <a:rPr lang="en-GB" dirty="0" err="1"/>
              <a:t>isso</a:t>
            </a:r>
            <a:r>
              <a:rPr lang="en-GB" dirty="0"/>
              <a:t>. </a:t>
            </a:r>
            <a:r>
              <a:rPr lang="en-GB" dirty="0" err="1"/>
              <a:t>Eles</a:t>
            </a:r>
            <a:r>
              <a:rPr lang="en-GB" dirty="0"/>
              <a:t> </a:t>
            </a:r>
            <a:r>
              <a:rPr lang="en-GB" dirty="0" err="1"/>
              <a:t>ocorrem</a:t>
            </a:r>
            <a:r>
              <a:rPr lang="en-GB" dirty="0"/>
              <a:t> </a:t>
            </a:r>
            <a:r>
              <a:rPr lang="en-GB" dirty="0" err="1"/>
              <a:t>num</a:t>
            </a:r>
            <a:r>
              <a:rPr lang="en-GB" dirty="0"/>
              <a:t> </a:t>
            </a:r>
            <a:r>
              <a:rPr lang="en-GB" dirty="0" err="1"/>
              <a:t>instante</a:t>
            </a:r>
            <a:r>
              <a:rPr lang="en-GB" dirty="0"/>
              <a:t> </a:t>
            </a:r>
            <a:r>
              <a:rPr lang="en-GB" dirty="0" err="1"/>
              <a:t>porque</a:t>
            </a:r>
            <a:r>
              <a:rPr lang="en-GB" dirty="0"/>
              <a:t> </a:t>
            </a:r>
            <a:r>
              <a:rPr lang="en-GB" dirty="0" err="1"/>
              <a:t>os</a:t>
            </a:r>
            <a:r>
              <a:rPr lang="en-GB" dirty="0"/>
              <a:t> </a:t>
            </a:r>
            <a:r>
              <a:rPr lang="en-GB" dirty="0" err="1"/>
              <a:t>fundos</a:t>
            </a:r>
            <a:r>
              <a:rPr lang="en-GB" dirty="0"/>
              <a:t> são </a:t>
            </a:r>
            <a:r>
              <a:rPr lang="en-GB" dirty="0" err="1"/>
              <a:t>emprestados</a:t>
            </a:r>
            <a:r>
              <a:rPr lang="en-GB" dirty="0"/>
              <a:t> e </a:t>
            </a:r>
            <a:r>
              <a:rPr lang="en-GB" dirty="0" err="1"/>
              <a:t>devolvidos</a:t>
            </a:r>
            <a:r>
              <a:rPr lang="en-GB" dirty="0"/>
              <a:t> </a:t>
            </a:r>
            <a:r>
              <a:rPr lang="en-GB" dirty="0" err="1"/>
              <a:t>em</a:t>
            </a:r>
            <a:r>
              <a:rPr lang="en-GB" dirty="0"/>
              <a:t> </a:t>
            </a:r>
            <a:r>
              <a:rPr lang="en-GB" dirty="0" err="1"/>
              <a:t>segundos</a:t>
            </a:r>
            <a:r>
              <a:rPr lang="en-GB" dirty="0"/>
              <a:t>.</a:t>
            </a:r>
          </a:p>
          <a:p>
            <a:endParaRPr lang="en-GB" dirty="0"/>
          </a:p>
          <a:p>
            <a:r>
              <a:rPr lang="en-GB" b="1" dirty="0">
                <a:solidFill>
                  <a:srgbClr val="F79037"/>
                </a:solidFill>
              </a:rPr>
              <a:t>Como </a:t>
            </a:r>
            <a:r>
              <a:rPr lang="en-GB" b="1" dirty="0" err="1">
                <a:solidFill>
                  <a:srgbClr val="F79037"/>
                </a:solidFill>
              </a:rPr>
              <a:t>funciona</a:t>
            </a:r>
            <a:r>
              <a:rPr lang="en-GB" b="1" dirty="0">
                <a:solidFill>
                  <a:srgbClr val="F79037"/>
                </a:solidFill>
              </a:rPr>
              <a:t> um </a:t>
            </a:r>
            <a:r>
              <a:rPr lang="en-GB" b="1" dirty="0" err="1">
                <a:solidFill>
                  <a:srgbClr val="F79037"/>
                </a:solidFill>
              </a:rPr>
              <a:t>empréstimo</a:t>
            </a:r>
            <a:r>
              <a:rPr lang="en-GB" b="1" dirty="0">
                <a:solidFill>
                  <a:srgbClr val="F79037"/>
                </a:solidFill>
              </a:rPr>
              <a:t> </a:t>
            </a:r>
            <a:r>
              <a:rPr lang="en-GB" b="1" dirty="0" err="1">
                <a:solidFill>
                  <a:srgbClr val="F79037"/>
                </a:solidFill>
              </a:rPr>
              <a:t>rápido</a:t>
            </a:r>
            <a:r>
              <a:rPr lang="en-GB" b="1" dirty="0">
                <a:solidFill>
                  <a:srgbClr val="F79037"/>
                </a:solidFill>
              </a:rPr>
              <a:t>?</a:t>
            </a:r>
          </a:p>
          <a:p>
            <a:r>
              <a:rPr lang="en-GB" dirty="0"/>
              <a:t>Para </a:t>
            </a:r>
            <a:r>
              <a:rPr lang="en-GB" dirty="0" err="1"/>
              <a:t>usar</a:t>
            </a:r>
            <a:r>
              <a:rPr lang="en-GB" dirty="0"/>
              <a:t> um </a:t>
            </a:r>
            <a:r>
              <a:rPr lang="en-GB" dirty="0" err="1"/>
              <a:t>empréstimo</a:t>
            </a:r>
            <a:r>
              <a:rPr lang="en-GB" dirty="0"/>
              <a:t> </a:t>
            </a:r>
            <a:r>
              <a:rPr lang="en-GB" dirty="0" err="1"/>
              <a:t>rápido</a:t>
            </a:r>
            <a:r>
              <a:rPr lang="en-GB" dirty="0"/>
              <a:t>, as </a:t>
            </a:r>
            <a:r>
              <a:rPr lang="en-GB" dirty="0" err="1"/>
              <a:t>partes</a:t>
            </a:r>
            <a:r>
              <a:rPr lang="en-GB" dirty="0"/>
              <a:t> </a:t>
            </a:r>
            <a:r>
              <a:rPr lang="en-GB" dirty="0" err="1"/>
              <a:t>envolvidas</a:t>
            </a:r>
            <a:r>
              <a:rPr lang="en-GB" dirty="0"/>
              <a:t> </a:t>
            </a:r>
            <a:r>
              <a:rPr lang="en-GB" dirty="0" err="1"/>
              <a:t>precisam</a:t>
            </a:r>
            <a:r>
              <a:rPr lang="en-GB" dirty="0"/>
              <a:t> </a:t>
            </a:r>
            <a:r>
              <a:rPr lang="en-GB" dirty="0" err="1"/>
              <a:t>agir</a:t>
            </a:r>
            <a:r>
              <a:rPr lang="en-GB" dirty="0"/>
              <a:t> </a:t>
            </a:r>
            <a:r>
              <a:rPr lang="en-GB" dirty="0" err="1"/>
              <a:t>rapidamente</a:t>
            </a:r>
            <a:r>
              <a:rPr lang="en-GB" dirty="0"/>
              <a:t>. Este </a:t>
            </a:r>
            <a:r>
              <a:rPr lang="en-GB" dirty="0" err="1"/>
              <a:t>requisito</a:t>
            </a:r>
            <a:r>
              <a:rPr lang="en-GB" dirty="0"/>
              <a:t> </a:t>
            </a:r>
            <a:r>
              <a:rPr lang="en-GB" dirty="0" err="1"/>
              <a:t>é</a:t>
            </a:r>
            <a:r>
              <a:rPr lang="en-GB" dirty="0"/>
              <a:t> </a:t>
            </a:r>
            <a:r>
              <a:rPr lang="en-GB" dirty="0" err="1"/>
              <a:t>onde</a:t>
            </a:r>
            <a:r>
              <a:rPr lang="en-GB" dirty="0"/>
              <a:t> </a:t>
            </a:r>
            <a:r>
              <a:rPr lang="en-GB" dirty="0" err="1"/>
              <a:t>os</a:t>
            </a:r>
            <a:r>
              <a:rPr lang="en-GB" dirty="0"/>
              <a:t> </a:t>
            </a:r>
            <a:r>
              <a:rPr lang="en-GB" dirty="0" err="1"/>
              <a:t>contratos</a:t>
            </a:r>
            <a:r>
              <a:rPr lang="en-GB" dirty="0"/>
              <a:t> </a:t>
            </a:r>
            <a:r>
              <a:rPr lang="en-GB" dirty="0" err="1"/>
              <a:t>inteligentes</a:t>
            </a:r>
            <a:r>
              <a:rPr lang="en-GB" dirty="0"/>
              <a:t> </a:t>
            </a:r>
            <a:r>
              <a:rPr lang="en-GB" dirty="0" err="1"/>
              <a:t>entram</a:t>
            </a:r>
            <a:r>
              <a:rPr lang="en-GB" dirty="0"/>
              <a:t> </a:t>
            </a:r>
            <a:r>
              <a:rPr lang="en-GB" dirty="0" err="1"/>
              <a:t>em</a:t>
            </a:r>
            <a:r>
              <a:rPr lang="en-GB" dirty="0"/>
              <a:t> </a:t>
            </a:r>
            <a:r>
              <a:rPr lang="en-GB" dirty="0" err="1"/>
              <a:t>jogo</a:t>
            </a:r>
            <a:r>
              <a:rPr lang="en-GB" dirty="0"/>
              <a:t> </a:t>
            </a:r>
            <a:r>
              <a:rPr lang="en-GB" dirty="0" err="1"/>
              <a:t>novamente</a:t>
            </a:r>
            <a:r>
              <a:rPr lang="en-GB" dirty="0"/>
              <a:t>. Com a </a:t>
            </a:r>
            <a:r>
              <a:rPr lang="en-GB" dirty="0" err="1"/>
              <a:t>lógica</a:t>
            </a:r>
            <a:r>
              <a:rPr lang="en-GB" dirty="0"/>
              <a:t> de </a:t>
            </a:r>
            <a:r>
              <a:rPr lang="en-GB" dirty="0" err="1"/>
              <a:t>contrato</a:t>
            </a:r>
            <a:r>
              <a:rPr lang="en-GB" dirty="0"/>
              <a:t> </a:t>
            </a:r>
            <a:r>
              <a:rPr lang="en-GB" dirty="0" err="1"/>
              <a:t>inteligente</a:t>
            </a:r>
            <a:r>
              <a:rPr lang="en-GB" dirty="0"/>
              <a:t>, </a:t>
            </a:r>
            <a:r>
              <a:rPr lang="en-GB" dirty="0" err="1"/>
              <a:t>pode</a:t>
            </a:r>
            <a:r>
              <a:rPr lang="en-GB" dirty="0"/>
              <a:t> </a:t>
            </a:r>
            <a:r>
              <a:rPr lang="en-GB" dirty="0" err="1"/>
              <a:t>criar</a:t>
            </a:r>
            <a:r>
              <a:rPr lang="en-GB" dirty="0"/>
              <a:t> </a:t>
            </a:r>
            <a:r>
              <a:rPr lang="en-GB" dirty="0" err="1"/>
              <a:t>uma</a:t>
            </a:r>
            <a:r>
              <a:rPr lang="en-GB" dirty="0"/>
              <a:t> </a:t>
            </a:r>
            <a:r>
              <a:rPr lang="en-GB" dirty="0" err="1"/>
              <a:t>transação</a:t>
            </a:r>
            <a:r>
              <a:rPr lang="en-GB" dirty="0"/>
              <a:t> de </a:t>
            </a:r>
            <a:r>
              <a:rPr lang="en-GB" dirty="0" err="1"/>
              <a:t>nível</a:t>
            </a:r>
            <a:r>
              <a:rPr lang="en-GB" dirty="0"/>
              <a:t> superior </a:t>
            </a:r>
            <a:r>
              <a:rPr lang="en-GB" dirty="0" err="1"/>
              <a:t>contendo</a:t>
            </a:r>
            <a:r>
              <a:rPr lang="en-GB" dirty="0"/>
              <a:t> </a:t>
            </a:r>
            <a:r>
              <a:rPr lang="en-GB" dirty="0" err="1"/>
              <a:t>subtransações</a:t>
            </a:r>
            <a:r>
              <a:rPr lang="en-GB" dirty="0"/>
              <a:t>. Se </a:t>
            </a:r>
            <a:r>
              <a:rPr lang="en-GB" dirty="0" err="1"/>
              <a:t>alguma</a:t>
            </a:r>
            <a:r>
              <a:rPr lang="en-GB" dirty="0"/>
              <a:t> </a:t>
            </a:r>
            <a:r>
              <a:rPr lang="en-GB" dirty="0" err="1"/>
              <a:t>subtransação</a:t>
            </a:r>
            <a:r>
              <a:rPr lang="en-GB" dirty="0"/>
              <a:t> </a:t>
            </a:r>
            <a:r>
              <a:rPr lang="en-GB" dirty="0" err="1"/>
              <a:t>falhar</a:t>
            </a:r>
            <a:r>
              <a:rPr lang="en-GB" dirty="0"/>
              <a:t>, a </a:t>
            </a:r>
            <a:r>
              <a:rPr lang="en-GB" dirty="0" err="1"/>
              <a:t>transação</a:t>
            </a:r>
            <a:r>
              <a:rPr lang="en-GB" dirty="0"/>
              <a:t> de </a:t>
            </a:r>
            <a:r>
              <a:rPr lang="en-GB" dirty="0" err="1"/>
              <a:t>nível</a:t>
            </a:r>
            <a:r>
              <a:rPr lang="en-GB" dirty="0"/>
              <a:t> superior </a:t>
            </a:r>
            <a:r>
              <a:rPr lang="en-GB" dirty="0" err="1"/>
              <a:t>não</a:t>
            </a:r>
            <a:r>
              <a:rPr lang="en-GB" dirty="0"/>
              <a:t> </a:t>
            </a:r>
            <a:r>
              <a:rPr lang="en-GB" dirty="0" err="1"/>
              <a:t>será</a:t>
            </a:r>
            <a:r>
              <a:rPr lang="en-GB" dirty="0"/>
              <a:t> </a:t>
            </a:r>
            <a:r>
              <a:rPr lang="en-GB" dirty="0" err="1"/>
              <a:t>concluída</a:t>
            </a:r>
            <a:r>
              <a:rPr lang="en-GB" dirty="0"/>
              <a:t>.</a:t>
            </a:r>
          </a:p>
          <a:p>
            <a:r>
              <a:rPr lang="en-GB" dirty="0"/>
              <a:t> </a:t>
            </a:r>
          </a:p>
          <a:p>
            <a:r>
              <a:rPr lang="en-GB" dirty="0"/>
              <a:t>Para fins de </a:t>
            </a:r>
            <a:r>
              <a:rPr lang="en-GB" dirty="0" err="1"/>
              <a:t>exemplo</a:t>
            </a:r>
            <a:r>
              <a:rPr lang="en-GB" dirty="0"/>
              <a:t>, um token </a:t>
            </a:r>
            <a:r>
              <a:rPr lang="en-GB" dirty="0" err="1"/>
              <a:t>está</a:t>
            </a:r>
            <a:r>
              <a:rPr lang="en-GB" dirty="0"/>
              <a:t> </a:t>
            </a:r>
            <a:r>
              <a:rPr lang="en-GB" dirty="0" err="1"/>
              <a:t>sendo</a:t>
            </a:r>
            <a:r>
              <a:rPr lang="en-GB" dirty="0"/>
              <a:t> </a:t>
            </a:r>
            <a:r>
              <a:rPr lang="en-GB" dirty="0" err="1"/>
              <a:t>negociado</a:t>
            </a:r>
            <a:r>
              <a:rPr lang="en-GB" dirty="0"/>
              <a:t> </a:t>
            </a:r>
            <a:r>
              <a:rPr lang="en-GB" dirty="0" err="1"/>
              <a:t>por</a:t>
            </a:r>
            <a:r>
              <a:rPr lang="en-GB" dirty="0"/>
              <a:t> US$ 1,00 (USD) no pool de </a:t>
            </a:r>
            <a:r>
              <a:rPr lang="en-GB" dirty="0" err="1"/>
              <a:t>liquidez</a:t>
            </a:r>
            <a:r>
              <a:rPr lang="en-GB" dirty="0"/>
              <a:t> A e US$ 1,10 no pool de </a:t>
            </a:r>
            <a:r>
              <a:rPr lang="en-GB" dirty="0" err="1"/>
              <a:t>liquidez</a:t>
            </a:r>
            <a:r>
              <a:rPr lang="en-GB" dirty="0"/>
              <a:t> B. Para </a:t>
            </a:r>
            <a:r>
              <a:rPr lang="en-GB" dirty="0" err="1"/>
              <a:t>aproveitar</a:t>
            </a:r>
            <a:r>
              <a:rPr lang="en-GB" dirty="0"/>
              <a:t> </a:t>
            </a:r>
            <a:r>
              <a:rPr lang="en-GB" dirty="0" err="1"/>
              <a:t>isso</a:t>
            </a:r>
            <a:r>
              <a:rPr lang="en-GB" dirty="0"/>
              <a:t> (</a:t>
            </a:r>
            <a:r>
              <a:rPr lang="en-GB" dirty="0" err="1"/>
              <a:t>arbitragem</a:t>
            </a:r>
            <a:r>
              <a:rPr lang="en-GB" dirty="0"/>
              <a:t>), </a:t>
            </a:r>
            <a:r>
              <a:rPr lang="en-GB" dirty="0" err="1"/>
              <a:t>atualmente</a:t>
            </a:r>
            <a:r>
              <a:rPr lang="en-GB" dirty="0"/>
              <a:t> </a:t>
            </a:r>
            <a:r>
              <a:rPr lang="en-GB" dirty="0" err="1"/>
              <a:t>não</a:t>
            </a:r>
            <a:r>
              <a:rPr lang="en-GB" dirty="0"/>
              <a:t> tem </a:t>
            </a:r>
            <a:r>
              <a:rPr lang="en-GB" dirty="0" err="1"/>
              <a:t>fundos</a:t>
            </a:r>
            <a:r>
              <a:rPr lang="en-GB" dirty="0"/>
              <a:t> </a:t>
            </a:r>
            <a:r>
              <a:rPr lang="en-GB" dirty="0" err="1"/>
              <a:t>suficientes</a:t>
            </a:r>
            <a:r>
              <a:rPr lang="en-GB" dirty="0"/>
              <a:t> </a:t>
            </a:r>
            <a:r>
              <a:rPr lang="en-GB" dirty="0" err="1"/>
              <a:t>para</a:t>
            </a:r>
            <a:r>
              <a:rPr lang="en-GB" dirty="0"/>
              <a:t> </a:t>
            </a:r>
            <a:r>
              <a:rPr lang="en-GB" dirty="0" err="1"/>
              <a:t>comprar</a:t>
            </a:r>
            <a:r>
              <a:rPr lang="en-GB" dirty="0"/>
              <a:t> tokens do </a:t>
            </a:r>
            <a:r>
              <a:rPr lang="en-GB" dirty="0" err="1"/>
              <a:t>primeiro</a:t>
            </a:r>
            <a:r>
              <a:rPr lang="en-GB" dirty="0"/>
              <a:t> pool </a:t>
            </a:r>
            <a:r>
              <a:rPr lang="en-GB" dirty="0" err="1"/>
              <a:t>para</a:t>
            </a:r>
            <a:r>
              <a:rPr lang="en-GB" dirty="0"/>
              <a:t> vender no </a:t>
            </a:r>
            <a:r>
              <a:rPr lang="en-GB" dirty="0" err="1"/>
              <a:t>segundo</a:t>
            </a:r>
            <a:r>
              <a:rPr lang="en-GB" dirty="0"/>
              <a:t>. Um </a:t>
            </a:r>
            <a:r>
              <a:rPr lang="en-GB" dirty="0" err="1"/>
              <a:t>empréstimo</a:t>
            </a:r>
            <a:r>
              <a:rPr lang="en-GB" dirty="0"/>
              <a:t> </a:t>
            </a:r>
            <a:r>
              <a:rPr lang="en-GB" dirty="0" err="1"/>
              <a:t>rápido</a:t>
            </a:r>
            <a:r>
              <a:rPr lang="en-GB" dirty="0"/>
              <a:t> </a:t>
            </a:r>
            <a:r>
              <a:rPr lang="en-GB" dirty="0" err="1"/>
              <a:t>pode</a:t>
            </a:r>
            <a:r>
              <a:rPr lang="en-GB" dirty="0"/>
              <a:t> </a:t>
            </a:r>
            <a:r>
              <a:rPr lang="en-GB" dirty="0" err="1"/>
              <a:t>ajudar</a:t>
            </a:r>
            <a:r>
              <a:rPr lang="en-GB" dirty="0"/>
              <a:t> a </a:t>
            </a:r>
            <a:r>
              <a:rPr lang="en-GB" dirty="0" err="1"/>
              <a:t>concluir</a:t>
            </a:r>
            <a:r>
              <a:rPr lang="en-GB" dirty="0"/>
              <a:t> </a:t>
            </a:r>
            <a:r>
              <a:rPr lang="en-GB" dirty="0" err="1"/>
              <a:t>essa</a:t>
            </a:r>
            <a:r>
              <a:rPr lang="en-GB" dirty="0"/>
              <a:t> </a:t>
            </a:r>
            <a:r>
              <a:rPr lang="en-GB" dirty="0" err="1"/>
              <a:t>arbitragem</a:t>
            </a:r>
            <a:r>
              <a:rPr lang="en-GB" dirty="0"/>
              <a:t> </a:t>
            </a:r>
            <a:r>
              <a:rPr lang="en-GB" dirty="0" err="1"/>
              <a:t>num</a:t>
            </a:r>
            <a:r>
              <a:rPr lang="en-GB" dirty="0"/>
              <a:t> </a:t>
            </a:r>
            <a:r>
              <a:rPr lang="en-GB" dirty="0" err="1"/>
              <a:t>bloco</a:t>
            </a:r>
            <a:r>
              <a:rPr lang="en-GB" dirty="0"/>
              <a:t>. </a:t>
            </a:r>
            <a:r>
              <a:rPr lang="en-GB" dirty="0" err="1"/>
              <a:t>Por</a:t>
            </a:r>
            <a:r>
              <a:rPr lang="en-GB" dirty="0"/>
              <a:t> </a:t>
            </a:r>
            <a:r>
              <a:rPr lang="en-GB" dirty="0" err="1"/>
              <a:t>exemplo</a:t>
            </a:r>
            <a:r>
              <a:rPr lang="en-GB" dirty="0"/>
              <a:t>, imagine </a:t>
            </a:r>
            <a:r>
              <a:rPr lang="en-GB" dirty="0" err="1"/>
              <a:t>que</a:t>
            </a:r>
            <a:r>
              <a:rPr lang="en-GB" dirty="0"/>
              <a:t>, </a:t>
            </a:r>
            <a:r>
              <a:rPr lang="en-GB" dirty="0" err="1"/>
              <a:t>para</a:t>
            </a:r>
            <a:r>
              <a:rPr lang="en-GB" dirty="0"/>
              <a:t> a </a:t>
            </a:r>
            <a:r>
              <a:rPr lang="en-GB" dirty="0" err="1"/>
              <a:t>transação</a:t>
            </a:r>
            <a:r>
              <a:rPr lang="en-GB" dirty="0"/>
              <a:t> principal, </a:t>
            </a:r>
            <a:r>
              <a:rPr lang="en-GB" dirty="0" err="1"/>
              <a:t>fará</a:t>
            </a:r>
            <a:r>
              <a:rPr lang="en-GB" dirty="0"/>
              <a:t> um </a:t>
            </a:r>
            <a:r>
              <a:rPr lang="en-GB" dirty="0" err="1"/>
              <a:t>empréstimo</a:t>
            </a:r>
            <a:r>
              <a:rPr lang="en-GB" dirty="0"/>
              <a:t> flash de 2.000 USDC de </a:t>
            </a:r>
            <a:r>
              <a:rPr lang="en-GB" dirty="0" err="1"/>
              <a:t>uma</a:t>
            </a:r>
            <a:r>
              <a:rPr lang="en-GB" dirty="0"/>
              <a:t> </a:t>
            </a:r>
            <a:r>
              <a:rPr lang="en-GB" dirty="0" err="1"/>
              <a:t>plataforma</a:t>
            </a:r>
            <a:r>
              <a:rPr lang="en-GB" dirty="0"/>
              <a:t> </a:t>
            </a:r>
            <a:r>
              <a:rPr lang="en-GB" dirty="0" err="1"/>
              <a:t>DeFi</a:t>
            </a:r>
            <a:r>
              <a:rPr lang="en-GB" dirty="0"/>
              <a:t> e o </a:t>
            </a:r>
            <a:r>
              <a:rPr lang="en-GB" dirty="0" err="1"/>
              <a:t>pagará</a:t>
            </a:r>
            <a:r>
              <a:rPr lang="en-GB" dirty="0"/>
              <a:t>.</a:t>
            </a:r>
          </a:p>
        </p:txBody>
      </p:sp>
      <p:sp>
        <p:nvSpPr>
          <p:cNvPr id="6" name="Slide Number Placeholder 5">
            <a:extLst>
              <a:ext uri="{FF2B5EF4-FFF2-40B4-BE49-F238E27FC236}">
                <a16:creationId xmlns:a16="http://schemas.microsoft.com/office/drawing/2014/main" id="{F5F2B4A9-9046-5D64-23B5-6D8F6755D5D8}"/>
              </a:ext>
            </a:extLst>
          </p:cNvPr>
          <p:cNvSpPr>
            <a:spLocks noGrp="1"/>
          </p:cNvSpPr>
          <p:nvPr>
            <p:ph type="sldNum" sz="quarter" idx="4"/>
          </p:nvPr>
        </p:nvSpPr>
        <p:spPr/>
        <p:txBody>
          <a:bodyPr/>
          <a:lstStyle/>
          <a:p>
            <a:fld id="{CB2079F2-58AF-ED44-82D7-E04B2F6FD686}" type="slidenum">
              <a:rPr lang="en-US" smtClean="0"/>
              <a:pPr/>
              <a:t>122</a:t>
            </a:fld>
            <a:endParaRPr lang="en-US" dirty="0"/>
          </a:p>
        </p:txBody>
      </p:sp>
      <p:sp>
        <p:nvSpPr>
          <p:cNvPr id="49" name="Text Placeholder 17">
            <a:extLst>
              <a:ext uri="{FF2B5EF4-FFF2-40B4-BE49-F238E27FC236}">
                <a16:creationId xmlns:a16="http://schemas.microsoft.com/office/drawing/2014/main" id="{6793AE86-D03A-2BB0-78F1-FEA564DDECE2}"/>
              </a:ext>
            </a:extLst>
          </p:cNvPr>
          <p:cNvSpPr txBox="1">
            <a:spLocks/>
          </p:cNvSpPr>
          <p:nvPr/>
        </p:nvSpPr>
        <p:spPr>
          <a:xfrm>
            <a:off x="755649" y="5551778"/>
            <a:ext cx="6011863" cy="35916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fontAlgn="base"/>
            <a:r>
              <a:rPr lang="en-US" dirty="0" err="1">
                <a:solidFill>
                  <a:srgbClr val="000000"/>
                </a:solidFill>
                <a:ea typeface="Times New Roman" panose="02020603050405020304" pitchFamily="18" charset="0"/>
              </a:rPr>
              <a:t>Podemos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então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dividir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isso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subtransações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menores</a:t>
            </a:r>
            <a:r>
              <a:rPr lang="en-US" dirty="0">
                <a:solidFill>
                  <a:srgbClr val="000000"/>
                </a:solidFill>
                <a:ea typeface="Times New Roman" panose="02020603050405020304" pitchFamily="18" charset="0"/>
              </a:rPr>
              <a:t>:</a:t>
            </a:r>
            <a:endParaRPr lang="x-none" dirty="0">
              <a:effectLst/>
              <a:latin typeface="Times New Roman" panose="02020603050405020304" pitchFamily="18" charset="0"/>
              <a:ea typeface="Times New Roman" panose="02020603050405020304" pitchFamily="18" charset="0"/>
            </a:endParaRPr>
          </a:p>
        </p:txBody>
      </p:sp>
      <p:sp>
        <p:nvSpPr>
          <p:cNvPr id="4" name="Text Placeholder 17">
            <a:extLst>
              <a:ext uri="{FF2B5EF4-FFF2-40B4-BE49-F238E27FC236}">
                <a16:creationId xmlns:a16="http://schemas.microsoft.com/office/drawing/2014/main" id="{CEBE1ED6-8933-808B-2493-214BCDBF7B54}"/>
              </a:ext>
            </a:extLst>
          </p:cNvPr>
          <p:cNvSpPr txBox="1">
            <a:spLocks/>
          </p:cNvSpPr>
          <p:nvPr/>
        </p:nvSpPr>
        <p:spPr>
          <a:xfrm>
            <a:off x="1483047" y="6444290"/>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Os</a:t>
            </a:r>
            <a:r>
              <a:rPr lang="en-US" b="1" dirty="0">
                <a:solidFill>
                  <a:srgbClr val="F79037"/>
                </a:solidFill>
              </a:rPr>
              <a:t> </a:t>
            </a:r>
            <a:r>
              <a:rPr lang="en-US" b="1" dirty="0" err="1">
                <a:solidFill>
                  <a:srgbClr val="F79037"/>
                </a:solidFill>
              </a:rPr>
              <a:t>fundos</a:t>
            </a:r>
            <a:r>
              <a:rPr lang="en-US" b="1" dirty="0">
                <a:solidFill>
                  <a:srgbClr val="F79037"/>
                </a:solidFill>
              </a:rPr>
              <a:t> </a:t>
            </a:r>
            <a:r>
              <a:rPr lang="en-US" b="1" dirty="0" err="1">
                <a:solidFill>
                  <a:srgbClr val="F79037"/>
                </a:solidFill>
              </a:rPr>
              <a:t>emprestados</a:t>
            </a:r>
            <a:r>
              <a:rPr lang="en-US" b="1" dirty="0">
                <a:solidFill>
                  <a:srgbClr val="F79037"/>
                </a:solidFill>
              </a:rPr>
              <a:t> são </a:t>
            </a:r>
            <a:r>
              <a:rPr lang="en-US" b="1" dirty="0" err="1">
                <a:solidFill>
                  <a:srgbClr val="F79037"/>
                </a:solidFill>
              </a:rPr>
              <a:t>transferidos</a:t>
            </a:r>
            <a:r>
              <a:rPr lang="en-US" b="1" dirty="0">
                <a:solidFill>
                  <a:srgbClr val="F79037"/>
                </a:solidFill>
              </a:rPr>
              <a:t> </a:t>
            </a:r>
            <a:r>
              <a:rPr lang="en-US" b="1" dirty="0" err="1">
                <a:solidFill>
                  <a:srgbClr val="F79037"/>
                </a:solidFill>
              </a:rPr>
              <a:t>para</a:t>
            </a:r>
            <a:r>
              <a:rPr lang="en-US" b="1" dirty="0">
                <a:solidFill>
                  <a:srgbClr val="F79037"/>
                </a:solidFill>
              </a:rPr>
              <a:t> </a:t>
            </a:r>
            <a:r>
              <a:rPr lang="en-US" b="1" dirty="0" err="1">
                <a:solidFill>
                  <a:srgbClr val="F79037"/>
                </a:solidFill>
              </a:rPr>
              <a:t>sua</a:t>
            </a:r>
            <a:r>
              <a:rPr lang="en-US" b="1" dirty="0">
                <a:solidFill>
                  <a:srgbClr val="F79037"/>
                </a:solidFill>
              </a:rPr>
              <a:t> </a:t>
            </a:r>
            <a:r>
              <a:rPr lang="en-US" b="1" dirty="0" err="1">
                <a:solidFill>
                  <a:srgbClr val="F79037"/>
                </a:solidFill>
              </a:rPr>
              <a:t>carteira</a:t>
            </a:r>
            <a:r>
              <a:rPr lang="en-US" b="1" dirty="0">
                <a:solidFill>
                  <a:srgbClr val="F79037"/>
                </a:solidFill>
              </a:rPr>
              <a:t>.</a:t>
            </a:r>
          </a:p>
        </p:txBody>
      </p:sp>
      <p:sp>
        <p:nvSpPr>
          <p:cNvPr id="5" name="TextBox 4">
            <a:extLst>
              <a:ext uri="{FF2B5EF4-FFF2-40B4-BE49-F238E27FC236}">
                <a16:creationId xmlns:a16="http://schemas.microsoft.com/office/drawing/2014/main" id="{F99AB4A2-CFE0-B159-6522-04D354C1D7F9}"/>
              </a:ext>
            </a:extLst>
          </p:cNvPr>
          <p:cNvSpPr txBox="1"/>
          <p:nvPr/>
        </p:nvSpPr>
        <p:spPr>
          <a:xfrm>
            <a:off x="865097" y="6091755"/>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8" name="Text Placeholder 17">
            <a:extLst>
              <a:ext uri="{FF2B5EF4-FFF2-40B4-BE49-F238E27FC236}">
                <a16:creationId xmlns:a16="http://schemas.microsoft.com/office/drawing/2014/main" id="{BA2C9552-EE88-4187-5ADF-717DC280A578}"/>
              </a:ext>
            </a:extLst>
          </p:cNvPr>
          <p:cNvSpPr txBox="1">
            <a:spLocks/>
          </p:cNvSpPr>
          <p:nvPr/>
        </p:nvSpPr>
        <p:spPr>
          <a:xfrm>
            <a:off x="1504068" y="7389090"/>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Você</a:t>
            </a:r>
            <a:r>
              <a:rPr lang="en-US" b="1" dirty="0">
                <a:solidFill>
                  <a:srgbClr val="F79037"/>
                </a:solidFill>
              </a:rPr>
              <a:t> </a:t>
            </a:r>
            <a:r>
              <a:rPr lang="en-US" b="1" dirty="0" err="1">
                <a:solidFill>
                  <a:srgbClr val="F79037"/>
                </a:solidFill>
              </a:rPr>
              <a:t>compra</a:t>
            </a:r>
            <a:r>
              <a:rPr lang="en-US" b="1" dirty="0">
                <a:solidFill>
                  <a:srgbClr val="F79037"/>
                </a:solidFill>
              </a:rPr>
              <a:t> $ 2.000 </a:t>
            </a:r>
            <a:r>
              <a:rPr lang="en-US" b="1" dirty="0" err="1">
                <a:solidFill>
                  <a:srgbClr val="F79037"/>
                </a:solidFill>
              </a:rPr>
              <a:t>em</a:t>
            </a:r>
            <a:r>
              <a:rPr lang="en-US" b="1" dirty="0">
                <a:solidFill>
                  <a:srgbClr val="F79037"/>
                </a:solidFill>
              </a:rPr>
              <a:t> </a:t>
            </a:r>
            <a:r>
              <a:rPr lang="en-US" b="1" dirty="0" err="1">
                <a:solidFill>
                  <a:srgbClr val="F79037"/>
                </a:solidFill>
              </a:rPr>
              <a:t>cripto</a:t>
            </a:r>
            <a:r>
              <a:rPr lang="en-US" b="1" dirty="0">
                <a:solidFill>
                  <a:srgbClr val="F79037"/>
                </a:solidFill>
              </a:rPr>
              <a:t> do pool de </a:t>
            </a:r>
            <a:r>
              <a:rPr lang="en-US" b="1" dirty="0" err="1">
                <a:solidFill>
                  <a:srgbClr val="F79037"/>
                </a:solidFill>
              </a:rPr>
              <a:t>liquidez</a:t>
            </a:r>
            <a:r>
              <a:rPr lang="en-US" b="1" dirty="0">
                <a:solidFill>
                  <a:srgbClr val="F79037"/>
                </a:solidFill>
              </a:rPr>
              <a:t> A (2.000 tokens).</a:t>
            </a:r>
          </a:p>
        </p:txBody>
      </p:sp>
      <p:sp>
        <p:nvSpPr>
          <p:cNvPr id="9" name="TextBox 8">
            <a:extLst>
              <a:ext uri="{FF2B5EF4-FFF2-40B4-BE49-F238E27FC236}">
                <a16:creationId xmlns:a16="http://schemas.microsoft.com/office/drawing/2014/main" id="{0A6F2B8A-0C97-F988-990C-572DDB9853F5}"/>
              </a:ext>
            </a:extLst>
          </p:cNvPr>
          <p:cNvSpPr txBox="1"/>
          <p:nvPr/>
        </p:nvSpPr>
        <p:spPr>
          <a:xfrm>
            <a:off x="886118" y="712759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0" name="Text Placeholder 17">
            <a:extLst>
              <a:ext uri="{FF2B5EF4-FFF2-40B4-BE49-F238E27FC236}">
                <a16:creationId xmlns:a16="http://schemas.microsoft.com/office/drawing/2014/main" id="{0B3D395B-549E-0BC0-4C2E-224B5AC5B2E5}"/>
              </a:ext>
            </a:extLst>
          </p:cNvPr>
          <p:cNvSpPr txBox="1">
            <a:spLocks/>
          </p:cNvSpPr>
          <p:nvPr/>
        </p:nvSpPr>
        <p:spPr>
          <a:xfrm>
            <a:off x="4510290" y="6377690"/>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Você</a:t>
            </a:r>
            <a:r>
              <a:rPr lang="en-US" b="1" dirty="0">
                <a:solidFill>
                  <a:srgbClr val="F79037"/>
                </a:solidFill>
              </a:rPr>
              <a:t> </a:t>
            </a:r>
            <a:r>
              <a:rPr lang="en-US" b="1" dirty="0" err="1">
                <a:solidFill>
                  <a:srgbClr val="F79037"/>
                </a:solidFill>
              </a:rPr>
              <a:t>vende</a:t>
            </a:r>
            <a:r>
              <a:rPr lang="en-US" b="1" dirty="0">
                <a:solidFill>
                  <a:srgbClr val="F79037"/>
                </a:solidFill>
              </a:rPr>
              <a:t> </a:t>
            </a:r>
            <a:r>
              <a:rPr lang="en-US" b="1" dirty="0" err="1">
                <a:solidFill>
                  <a:srgbClr val="F79037"/>
                </a:solidFill>
              </a:rPr>
              <a:t>os</a:t>
            </a:r>
            <a:r>
              <a:rPr lang="en-US" b="1" dirty="0">
                <a:solidFill>
                  <a:srgbClr val="F79037"/>
                </a:solidFill>
              </a:rPr>
              <a:t> 2.000 tokens </a:t>
            </a:r>
            <a:r>
              <a:rPr lang="en-US" b="1" dirty="0" err="1">
                <a:solidFill>
                  <a:srgbClr val="F79037"/>
                </a:solidFill>
              </a:rPr>
              <a:t>por</a:t>
            </a:r>
            <a:r>
              <a:rPr lang="en-US" b="1" dirty="0">
                <a:solidFill>
                  <a:srgbClr val="F79037"/>
                </a:solidFill>
              </a:rPr>
              <a:t> $ 1,10, </a:t>
            </a:r>
            <a:r>
              <a:rPr lang="en-US" b="1" dirty="0" err="1">
                <a:solidFill>
                  <a:srgbClr val="F79037"/>
                </a:solidFill>
              </a:rPr>
              <a:t>gerando</a:t>
            </a:r>
            <a:r>
              <a:rPr lang="en-US" b="1" dirty="0">
                <a:solidFill>
                  <a:srgbClr val="F79037"/>
                </a:solidFill>
              </a:rPr>
              <a:t> </a:t>
            </a:r>
            <a:r>
              <a:rPr lang="en-US" b="1" dirty="0" err="1">
                <a:solidFill>
                  <a:srgbClr val="F79037"/>
                </a:solidFill>
              </a:rPr>
              <a:t>uma</a:t>
            </a:r>
            <a:r>
              <a:rPr lang="en-US" b="1" dirty="0">
                <a:solidFill>
                  <a:srgbClr val="F79037"/>
                </a:solidFill>
              </a:rPr>
              <a:t> </a:t>
            </a:r>
            <a:r>
              <a:rPr lang="en-US" b="1" dirty="0" err="1">
                <a:solidFill>
                  <a:srgbClr val="F79037"/>
                </a:solidFill>
              </a:rPr>
              <a:t>receita</a:t>
            </a:r>
            <a:r>
              <a:rPr lang="en-US" b="1" dirty="0">
                <a:solidFill>
                  <a:srgbClr val="F79037"/>
                </a:solidFill>
              </a:rPr>
              <a:t> de $ 2.200.</a:t>
            </a:r>
          </a:p>
        </p:txBody>
      </p:sp>
      <p:sp>
        <p:nvSpPr>
          <p:cNvPr id="11" name="TextBox 10">
            <a:extLst>
              <a:ext uri="{FF2B5EF4-FFF2-40B4-BE49-F238E27FC236}">
                <a16:creationId xmlns:a16="http://schemas.microsoft.com/office/drawing/2014/main" id="{C0923E6B-3E4E-95DF-2BB5-9BAE9C94AECB}"/>
              </a:ext>
            </a:extLst>
          </p:cNvPr>
          <p:cNvSpPr txBox="1"/>
          <p:nvPr/>
        </p:nvSpPr>
        <p:spPr>
          <a:xfrm>
            <a:off x="3892340" y="6091755"/>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12" name="Text Placeholder 17">
            <a:extLst>
              <a:ext uri="{FF2B5EF4-FFF2-40B4-BE49-F238E27FC236}">
                <a16:creationId xmlns:a16="http://schemas.microsoft.com/office/drawing/2014/main" id="{AB725140-3D0E-6B47-CB1B-3B584752CD2F}"/>
              </a:ext>
            </a:extLst>
          </p:cNvPr>
          <p:cNvSpPr txBox="1">
            <a:spLocks/>
          </p:cNvSpPr>
          <p:nvPr/>
        </p:nvSpPr>
        <p:spPr>
          <a:xfrm>
            <a:off x="4498910" y="7447097"/>
            <a:ext cx="2260667"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Você</a:t>
            </a:r>
            <a:r>
              <a:rPr lang="en-US" b="1" dirty="0">
                <a:solidFill>
                  <a:srgbClr val="F79037"/>
                </a:solidFill>
              </a:rPr>
              <a:t> </a:t>
            </a:r>
            <a:r>
              <a:rPr lang="en-US" b="1" dirty="0" err="1">
                <a:solidFill>
                  <a:srgbClr val="F79037"/>
                </a:solidFill>
              </a:rPr>
              <a:t>transfere</a:t>
            </a:r>
            <a:r>
              <a:rPr lang="en-US" b="1" dirty="0">
                <a:solidFill>
                  <a:srgbClr val="F79037"/>
                </a:solidFill>
              </a:rPr>
              <a:t> o </a:t>
            </a:r>
            <a:r>
              <a:rPr lang="en-US" b="1" dirty="0" err="1">
                <a:solidFill>
                  <a:srgbClr val="F79037"/>
                </a:solidFill>
              </a:rPr>
              <a:t>empréstimo</a:t>
            </a:r>
            <a:r>
              <a:rPr lang="en-US" b="1" dirty="0">
                <a:solidFill>
                  <a:srgbClr val="F79037"/>
                </a:solidFill>
              </a:rPr>
              <a:t> </a:t>
            </a:r>
            <a:r>
              <a:rPr lang="en-US" b="1" dirty="0" err="1">
                <a:solidFill>
                  <a:srgbClr val="F79037"/>
                </a:solidFill>
              </a:rPr>
              <a:t>mais</a:t>
            </a:r>
            <a:r>
              <a:rPr lang="en-US" b="1" dirty="0">
                <a:solidFill>
                  <a:srgbClr val="F79037"/>
                </a:solidFill>
              </a:rPr>
              <a:t> a taxa de </a:t>
            </a:r>
            <a:r>
              <a:rPr lang="en-US" b="1" dirty="0" err="1">
                <a:solidFill>
                  <a:srgbClr val="F79037"/>
                </a:solidFill>
              </a:rPr>
              <a:t>empréstimo</a:t>
            </a:r>
            <a:r>
              <a:rPr lang="en-US" b="1" dirty="0">
                <a:solidFill>
                  <a:srgbClr val="F79037"/>
                </a:solidFill>
              </a:rPr>
              <a:t> </a:t>
            </a:r>
            <a:r>
              <a:rPr lang="en-US" b="1" dirty="0" err="1">
                <a:solidFill>
                  <a:srgbClr val="F79037"/>
                </a:solidFill>
              </a:rPr>
              <a:t>para</a:t>
            </a:r>
            <a:r>
              <a:rPr lang="en-US" b="1" dirty="0">
                <a:solidFill>
                  <a:srgbClr val="F79037"/>
                </a:solidFill>
              </a:rPr>
              <a:t> o </a:t>
            </a:r>
            <a:r>
              <a:rPr lang="en-US" b="1" dirty="0" err="1">
                <a:solidFill>
                  <a:srgbClr val="F79037"/>
                </a:solidFill>
              </a:rPr>
              <a:t>contrato</a:t>
            </a:r>
            <a:r>
              <a:rPr lang="en-US" b="1" dirty="0">
                <a:solidFill>
                  <a:srgbClr val="F79037"/>
                </a:solidFill>
              </a:rPr>
              <a:t> </a:t>
            </a:r>
            <a:r>
              <a:rPr lang="en-US" b="1" dirty="0" err="1">
                <a:solidFill>
                  <a:srgbClr val="F79037"/>
                </a:solidFill>
              </a:rPr>
              <a:t>inteligente</a:t>
            </a:r>
            <a:r>
              <a:rPr lang="en-US" b="1" dirty="0">
                <a:solidFill>
                  <a:srgbClr val="F79037"/>
                </a:solidFill>
              </a:rPr>
              <a:t> de </a:t>
            </a:r>
            <a:r>
              <a:rPr lang="en-US" b="1" dirty="0" err="1">
                <a:solidFill>
                  <a:srgbClr val="F79037"/>
                </a:solidFill>
              </a:rPr>
              <a:t>empréstimo</a:t>
            </a:r>
            <a:r>
              <a:rPr lang="en-US" b="1" dirty="0">
                <a:solidFill>
                  <a:srgbClr val="F79037"/>
                </a:solidFill>
              </a:rPr>
              <a:t> </a:t>
            </a:r>
            <a:r>
              <a:rPr lang="en-US" b="1" dirty="0" err="1">
                <a:solidFill>
                  <a:srgbClr val="F79037"/>
                </a:solidFill>
              </a:rPr>
              <a:t>instantâneo</a:t>
            </a:r>
            <a:r>
              <a:rPr lang="en-US" b="1" dirty="0">
                <a:solidFill>
                  <a:srgbClr val="F79037"/>
                </a:solidFill>
              </a:rPr>
              <a:t>.</a:t>
            </a:r>
          </a:p>
        </p:txBody>
      </p:sp>
      <p:sp>
        <p:nvSpPr>
          <p:cNvPr id="13" name="TextBox 12">
            <a:extLst>
              <a:ext uri="{FF2B5EF4-FFF2-40B4-BE49-F238E27FC236}">
                <a16:creationId xmlns:a16="http://schemas.microsoft.com/office/drawing/2014/main" id="{979507A4-43D0-780E-CC1A-B0A32A6C75EE}"/>
              </a:ext>
            </a:extLst>
          </p:cNvPr>
          <p:cNvSpPr txBox="1"/>
          <p:nvPr/>
        </p:nvSpPr>
        <p:spPr>
          <a:xfrm>
            <a:off x="3880960" y="712759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
        <p:nvSpPr>
          <p:cNvPr id="15" name="Text Placeholder 17">
            <a:extLst>
              <a:ext uri="{FF2B5EF4-FFF2-40B4-BE49-F238E27FC236}">
                <a16:creationId xmlns:a16="http://schemas.microsoft.com/office/drawing/2014/main" id="{277E7091-15E4-243C-CFDA-FF9545D8437D}"/>
              </a:ext>
            </a:extLst>
          </p:cNvPr>
          <p:cNvSpPr txBox="1">
            <a:spLocks/>
          </p:cNvSpPr>
          <p:nvPr/>
        </p:nvSpPr>
        <p:spPr>
          <a:xfrm>
            <a:off x="755649" y="8392949"/>
            <a:ext cx="6011863" cy="35916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fontAlgn="base"/>
            <a:r>
              <a:rPr lang="en-US" dirty="0">
                <a:solidFill>
                  <a:srgbClr val="000000"/>
                </a:solidFill>
                <a:ea typeface="Times New Roman" panose="02020603050405020304" pitchFamily="18" charset="0"/>
              </a:rPr>
              <a:t>Se </a:t>
            </a:r>
            <a:r>
              <a:rPr lang="en-US" dirty="0" err="1">
                <a:solidFill>
                  <a:srgbClr val="000000"/>
                </a:solidFill>
                <a:ea typeface="Times New Roman" panose="02020603050405020304" pitchFamily="18" charset="0"/>
              </a:rPr>
              <a:t>uma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ou</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mais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dessas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subtransações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puderem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ser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executadas</a:t>
            </a:r>
            <a:r>
              <a:rPr lang="en-US" dirty="0">
                <a:solidFill>
                  <a:srgbClr val="000000"/>
                </a:solidFill>
                <a:ea typeface="Times New Roman" panose="02020603050405020304" pitchFamily="18" charset="0"/>
              </a:rPr>
              <a:t>, o </a:t>
            </a:r>
            <a:r>
              <a:rPr lang="en-US" dirty="0" err="1">
                <a:solidFill>
                  <a:srgbClr val="000000"/>
                </a:solidFill>
                <a:ea typeface="Times New Roman" panose="02020603050405020304" pitchFamily="18" charset="0"/>
              </a:rPr>
              <a:t>credor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cancelará</a:t>
            </a:r>
            <a:r>
              <a:rPr lang="en-US" dirty="0">
                <a:solidFill>
                  <a:srgbClr val="000000"/>
                </a:solidFill>
                <a:ea typeface="Times New Roman" panose="02020603050405020304" pitchFamily="18" charset="0"/>
              </a:rPr>
              <a:t> o </a:t>
            </a:r>
            <a:r>
              <a:rPr lang="en-US" dirty="0" err="1">
                <a:solidFill>
                  <a:srgbClr val="000000"/>
                </a:solidFill>
                <a:ea typeface="Times New Roman" panose="02020603050405020304" pitchFamily="18" charset="0"/>
              </a:rPr>
              <a:t>empréstimo</a:t>
            </a:r>
            <a:r>
              <a:rPr lang="en-US" dirty="0">
                <a:solidFill>
                  <a:srgbClr val="000000"/>
                </a:solidFill>
                <a:ea typeface="Times New Roman" panose="02020603050405020304" pitchFamily="18" charset="0"/>
              </a:rPr>
              <a:t> antes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ele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ocorra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casos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uso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mais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comuns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empréstimos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rápidos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incluem</a:t>
            </a:r>
            <a:r>
              <a:rPr lang="en-US" dirty="0">
                <a:solidFill>
                  <a:srgbClr val="000000"/>
                </a:solidFill>
                <a:ea typeface="Times New Roman" panose="02020603050405020304" pitchFamily="18" charset="0"/>
              </a:rPr>
              <a:t> swaps de </a:t>
            </a:r>
            <a:r>
              <a:rPr lang="en-US" dirty="0" err="1">
                <a:solidFill>
                  <a:srgbClr val="000000"/>
                </a:solidFill>
                <a:ea typeface="Times New Roman" panose="02020603050405020304" pitchFamily="18" charset="0"/>
              </a:rPr>
              <a:t>garantia</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arbitragem</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preços</a:t>
            </a:r>
            <a:r>
              <a:rPr lang="en-US" dirty="0">
                <a:solidFill>
                  <a:srgbClr val="000000"/>
                </a:solidFill>
                <a:ea typeface="Times New Roman" panose="02020603050405020304" pitchFamily="18" charset="0"/>
              </a:rPr>
              <a:t>. No </a:t>
            </a:r>
            <a:r>
              <a:rPr lang="en-US" dirty="0" err="1">
                <a:solidFill>
                  <a:srgbClr val="000000"/>
                </a:solidFill>
                <a:ea typeface="Times New Roman" panose="02020603050405020304" pitchFamily="18" charset="0"/>
              </a:rPr>
              <a:t>entanto</a:t>
            </a:r>
            <a:r>
              <a:rPr lang="en-US" dirty="0">
                <a:solidFill>
                  <a:srgbClr val="000000"/>
                </a:solidFill>
                <a:ea typeface="Times New Roman" panose="02020603050405020304" pitchFamily="18" charset="0"/>
              </a:rPr>
              <a:t>, o </a:t>
            </a:r>
            <a:r>
              <a:rPr lang="en-US" dirty="0" err="1">
                <a:solidFill>
                  <a:srgbClr val="000000"/>
                </a:solidFill>
                <a:ea typeface="Times New Roman" panose="02020603050405020304" pitchFamily="18" charset="0"/>
              </a:rPr>
              <a:t>empréstimo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rápido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só</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pode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ser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usado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mesma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cadeia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pois</a:t>
            </a:r>
            <a:r>
              <a:rPr lang="en-US" dirty="0">
                <a:solidFill>
                  <a:srgbClr val="000000"/>
                </a:solidFill>
                <a:ea typeface="Times New Roman" panose="02020603050405020304" pitchFamily="18" charset="0"/>
              </a:rPr>
              <a:t> mover </a:t>
            </a:r>
            <a:r>
              <a:rPr lang="en-US" dirty="0" err="1">
                <a:solidFill>
                  <a:srgbClr val="000000"/>
                </a:solidFill>
                <a:ea typeface="Times New Roman" panose="02020603050405020304" pitchFamily="18" charset="0"/>
              </a:rPr>
              <a:t>fundos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uma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cadeia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diferente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violaria</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regra</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uma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transação</a:t>
            </a:r>
            <a:r>
              <a:rPr lang="en-US" dirty="0">
                <a:solidFill>
                  <a:srgbClr val="000000"/>
                </a:solidFill>
                <a:ea typeface="Times New Roman" panose="02020603050405020304" pitchFamily="18" charset="0"/>
              </a:rPr>
              <a:t>.</a:t>
            </a:r>
            <a:endParaRPr lang="en-US" dirty="0">
              <a:solidFill>
                <a:srgbClr val="000000"/>
              </a:solidFill>
              <a:effectLst/>
              <a:latin typeface="Calibri" panose="020F0502020204030204" pitchFamily="34" charset="0"/>
              <a:ea typeface="Times New Roman" panose="02020603050405020304" pitchFamily="18" charset="0"/>
            </a:endParaRPr>
          </a:p>
        </p:txBody>
      </p:sp>
      <p:sp>
        <p:nvSpPr>
          <p:cNvPr id="16" name="Rectangle 15">
            <a:extLst>
              <a:ext uri="{FF2B5EF4-FFF2-40B4-BE49-F238E27FC236}">
                <a16:creationId xmlns:a16="http://schemas.microsoft.com/office/drawing/2014/main" id="{31D9A469-EDF5-C417-17CE-704D9922E985}"/>
              </a:ext>
            </a:extLst>
          </p:cNvPr>
          <p:cNvSpPr/>
          <p:nvPr/>
        </p:nvSpPr>
        <p:spPr>
          <a:xfrm>
            <a:off x="7018372" y="8739006"/>
            <a:ext cx="541303" cy="1952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B76F7D5E-D3D8-6332-A020-927896FA0101}"/>
              </a:ext>
            </a:extLst>
          </p:cNvPr>
          <p:cNvGrpSpPr/>
          <p:nvPr/>
        </p:nvGrpSpPr>
        <p:grpSpPr>
          <a:xfrm flipH="1">
            <a:off x="6027754" y="9163937"/>
            <a:ext cx="1712396" cy="1673613"/>
            <a:chOff x="-220413" y="5797823"/>
            <a:chExt cx="1967946" cy="1923375"/>
          </a:xfrm>
        </p:grpSpPr>
        <p:sp>
          <p:nvSpPr>
            <p:cNvPr id="18" name="Freeform 17">
              <a:extLst>
                <a:ext uri="{FF2B5EF4-FFF2-40B4-BE49-F238E27FC236}">
                  <a16:creationId xmlns:a16="http://schemas.microsoft.com/office/drawing/2014/main" id="{99AC75C0-10D1-A2A4-6DD5-CF4ECC6BD564}"/>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1B472BFF-423A-DD9B-7932-21F1E9E5FB04}"/>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0CE51503-DAB8-0D48-2F40-9C3D24F7D7FB}"/>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90AFD2E4-884B-4AE7-EAEF-0CBF6F821C0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097F739B-A5B8-C585-30A6-0471A71EEDE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D4EB8E36-F9A2-3532-19AD-0020BEC95E17}"/>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DE69A4E-65FC-4D4E-956E-5B3216AC9AE5}"/>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776268CC-BC1E-7C63-F8C4-AB02DFDB45D0}"/>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DA6A987D-AAE2-21AA-0857-B6E1AEA4CF2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B9A5F48C-E370-1856-0753-5E8197BCD1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A27BC497-FE98-F976-E82F-32A3B75CE37D}"/>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884EC655-DA70-461E-818F-23FB7A5693F5}"/>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C5FA5E34-9D42-5716-18CF-A0ACB6252DC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FDD2EEAC-17EC-0DBD-5B2C-B4273E459DA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942715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48C136-3A70-3B33-C3EA-EACD67B0F611}"/>
              </a:ext>
            </a:extLst>
          </p:cNvPr>
          <p:cNvSpPr/>
          <p:nvPr/>
        </p:nvSpPr>
        <p:spPr>
          <a:xfrm flipV="1">
            <a:off x="511317" y="-1"/>
            <a:ext cx="3194309" cy="10171750"/>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626746" y="490168"/>
            <a:ext cx="2989748" cy="9650495"/>
          </a:xfrm>
        </p:spPr>
        <p:txBody>
          <a:bodyPr/>
          <a:lstStyle/>
          <a:p>
            <a:pPr algn="just" fontAlgn="base"/>
            <a:r>
              <a:rPr lang="en-US" b="1" dirty="0" err="1">
                <a:solidFill>
                  <a:srgbClr val="F79037"/>
                </a:solidFill>
                <a:ea typeface="Times New Roman" panose="02020603050405020304" pitchFamily="18" charset="0"/>
              </a:rPr>
              <a:t>Empréstimos</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garantidos</a:t>
            </a:r>
            <a:endParaRPr lang="en-US" b="1" dirty="0">
              <a:solidFill>
                <a:srgbClr val="F79037"/>
              </a:solidFill>
              <a:ea typeface="Times New Roman" panose="02020603050405020304" pitchFamily="18" charset="0"/>
            </a:endParaRPr>
          </a:p>
          <a:p>
            <a:pPr algn="just" fontAlgn="base"/>
            <a:r>
              <a:rPr lang="en-US" dirty="0">
                <a:ea typeface="Times New Roman" panose="02020603050405020304" pitchFamily="18" charset="0"/>
              </a:rPr>
              <a:t>Um </a:t>
            </a:r>
            <a:r>
              <a:rPr lang="en-US" dirty="0" err="1">
                <a:ea typeface="Times New Roman" panose="02020603050405020304" pitchFamily="18" charset="0"/>
              </a:rPr>
              <a:t>empréstimo</a:t>
            </a:r>
            <a:r>
              <a:rPr lang="en-US" dirty="0">
                <a:ea typeface="Times New Roman" panose="02020603050405020304" pitchFamily="18" charset="0"/>
              </a:rPr>
              <a:t> com </a:t>
            </a:r>
            <a:r>
              <a:rPr lang="en-US" dirty="0" err="1">
                <a:ea typeface="Times New Roman" panose="02020603050405020304" pitchFamily="18" charset="0"/>
              </a:rPr>
              <a:t>garantia</a:t>
            </a:r>
            <a:r>
              <a:rPr lang="en-US" dirty="0">
                <a:ea typeface="Times New Roman" panose="02020603050405020304" pitchFamily="18" charset="0"/>
              </a:rPr>
              <a:t> </a:t>
            </a:r>
            <a:r>
              <a:rPr lang="en-US" dirty="0" err="1">
                <a:ea typeface="Times New Roman" panose="02020603050405020304" pitchFamily="18" charset="0"/>
              </a:rPr>
              <a:t>dá</a:t>
            </a:r>
            <a:r>
              <a:rPr lang="en-US" dirty="0">
                <a:ea typeface="Times New Roman" panose="02020603050405020304" pitchFamily="18" charset="0"/>
              </a:rPr>
              <a:t> </a:t>
            </a:r>
            <a:r>
              <a:rPr lang="en-US" dirty="0" err="1">
                <a:ea typeface="Times New Roman" panose="02020603050405020304" pitchFamily="18" charset="0"/>
              </a:rPr>
              <a:t>ao</a:t>
            </a:r>
            <a:r>
              <a:rPr lang="en-US" dirty="0">
                <a:ea typeface="Times New Roman" panose="02020603050405020304" pitchFamily="18" charset="0"/>
              </a:rPr>
              <a:t> </a:t>
            </a:r>
            <a:r>
              <a:rPr lang="en-US" dirty="0" err="1">
                <a:ea typeface="Times New Roman" panose="02020603050405020304" pitchFamily="18" charset="0"/>
              </a:rPr>
              <a:t>mutuário</a:t>
            </a:r>
            <a:r>
              <a:rPr lang="en-US" dirty="0">
                <a:ea typeface="Times New Roman" panose="02020603050405020304" pitchFamily="18" charset="0"/>
              </a:rPr>
              <a:t> </a:t>
            </a:r>
            <a:r>
              <a:rPr lang="en-US" dirty="0" err="1">
                <a:ea typeface="Times New Roman" panose="02020603050405020304" pitchFamily="18" charset="0"/>
              </a:rPr>
              <a:t>mais</a:t>
            </a:r>
            <a:r>
              <a:rPr lang="en-US" dirty="0">
                <a:ea typeface="Times New Roman" panose="02020603050405020304" pitchFamily="18" charset="0"/>
              </a:rPr>
              <a:t> tempo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usar</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fundos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troca</a:t>
            </a:r>
            <a:r>
              <a:rPr lang="en-US" dirty="0">
                <a:ea typeface="Times New Roman" panose="02020603050405020304" pitchFamily="18" charset="0"/>
              </a:rPr>
              <a:t> do </a:t>
            </a:r>
            <a:r>
              <a:rPr lang="en-US" dirty="0" err="1">
                <a:ea typeface="Times New Roman" panose="02020603050405020304" pitchFamily="18" charset="0"/>
              </a:rPr>
              <a:t>fornecimento</a:t>
            </a:r>
            <a:r>
              <a:rPr lang="en-US" dirty="0">
                <a:ea typeface="Times New Roman" panose="02020603050405020304" pitchFamily="18" charset="0"/>
              </a:rPr>
              <a:t> de </a:t>
            </a:r>
            <a:r>
              <a:rPr lang="en-US" dirty="0" err="1">
                <a:ea typeface="Times New Roman" panose="02020603050405020304" pitchFamily="18" charset="0"/>
              </a:rPr>
              <a:t>garantias</a:t>
            </a:r>
            <a:r>
              <a:rPr lang="en-US" dirty="0">
                <a:ea typeface="Times New Roman" panose="02020603050405020304" pitchFamily="18" charset="0"/>
              </a:rPr>
              <a:t>. Este </a:t>
            </a:r>
            <a:r>
              <a:rPr lang="en-US" dirty="0" err="1">
                <a:ea typeface="Times New Roman" panose="02020603050405020304" pitchFamily="18" charset="0"/>
              </a:rPr>
              <a:t>tipo</a:t>
            </a:r>
            <a:r>
              <a:rPr lang="en-US" dirty="0">
                <a:ea typeface="Times New Roman" panose="02020603050405020304" pitchFamily="18" charset="0"/>
              </a:rPr>
              <a:t> de </a:t>
            </a:r>
            <a:r>
              <a:rPr lang="en-US" dirty="0" err="1">
                <a:ea typeface="Times New Roman" panose="02020603050405020304" pitchFamily="18" charset="0"/>
              </a:rPr>
              <a:t>empréstimo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 </a:t>
            </a:r>
            <a:r>
              <a:rPr lang="en-US" dirty="0" err="1">
                <a:ea typeface="Times New Roman" panose="02020603050405020304" pitchFamily="18" charset="0"/>
              </a:rPr>
              <a:t>espinha</a:t>
            </a:r>
            <a:r>
              <a:rPr lang="en-US" dirty="0">
                <a:ea typeface="Times New Roman" panose="02020603050405020304" pitchFamily="18" charset="0"/>
              </a:rPr>
              <a:t> dorsal dos </a:t>
            </a:r>
            <a:r>
              <a:rPr lang="en-US" dirty="0" err="1">
                <a:ea typeface="Times New Roman" panose="02020603050405020304" pitchFamily="18" charset="0"/>
              </a:rPr>
              <a:t>protocolos</a:t>
            </a:r>
            <a:r>
              <a:rPr lang="en-US" dirty="0">
                <a:ea typeface="Times New Roman" panose="02020603050405020304" pitchFamily="18" charset="0"/>
              </a:rPr>
              <a:t> de </a:t>
            </a:r>
            <a:r>
              <a:rPr lang="en-US" dirty="0" err="1">
                <a:ea typeface="Times New Roman" panose="02020603050405020304" pitchFamily="18" charset="0"/>
              </a:rPr>
              <a:t>empréstimos</a:t>
            </a:r>
            <a:r>
              <a:rPr lang="en-US" dirty="0">
                <a:ea typeface="Times New Roman" panose="02020603050405020304" pitchFamily="18" charset="0"/>
              </a:rPr>
              <a:t> </a:t>
            </a:r>
            <a:r>
              <a:rPr lang="en-US" dirty="0" err="1">
                <a:ea typeface="Times New Roman" panose="02020603050405020304" pitchFamily="18" charset="0"/>
              </a:rPr>
              <a:t>abertos</a:t>
            </a:r>
            <a:r>
              <a:rPr lang="en-US" dirty="0">
                <a:ea typeface="Times New Roman" panose="02020603050405020304" pitchFamily="18" charset="0"/>
              </a:rPr>
              <a:t>. Dado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DeFi</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sinónimo</a:t>
            </a:r>
            <a:r>
              <a:rPr lang="en-US" dirty="0">
                <a:ea typeface="Times New Roman" panose="02020603050405020304" pitchFamily="18" charset="0"/>
              </a:rPr>
              <a:t> de </a:t>
            </a:r>
            <a:r>
              <a:rPr lang="en-US" dirty="0" err="1">
                <a:ea typeface="Times New Roman" panose="02020603050405020304" pitchFamily="18" charset="0"/>
              </a:rPr>
              <a:t>finanças</a:t>
            </a:r>
            <a:r>
              <a:rPr lang="en-US" dirty="0">
                <a:ea typeface="Times New Roman" panose="02020603050405020304" pitchFamily="18" charset="0"/>
              </a:rPr>
              <a:t> </a:t>
            </a:r>
            <a:r>
              <a:rPr lang="en-US" dirty="0" err="1">
                <a:ea typeface="Times New Roman" panose="02020603050405020304" pitchFamily="18" charset="0"/>
              </a:rPr>
              <a:t>abertas</a:t>
            </a:r>
            <a:r>
              <a:rPr lang="en-US" dirty="0">
                <a:ea typeface="Times New Roman" panose="02020603050405020304" pitchFamily="18" charset="0"/>
              </a:rPr>
              <a:t> e pseudo-</a:t>
            </a:r>
            <a:r>
              <a:rPr lang="en-US" dirty="0" err="1">
                <a:ea typeface="Times New Roman" panose="02020603050405020304" pitchFamily="18" charset="0"/>
              </a:rPr>
              <a:t>anónimas</a:t>
            </a:r>
            <a:r>
              <a:rPr lang="en-US" dirty="0">
                <a:ea typeface="Times New Roman" panose="02020603050405020304" pitchFamily="18" charset="0"/>
              </a:rPr>
              <a:t>, a </a:t>
            </a:r>
            <a:r>
              <a:rPr lang="en-US" dirty="0" err="1">
                <a:ea typeface="Times New Roman" panose="02020603050405020304" pitchFamily="18" charset="0"/>
              </a:rPr>
              <a:t>pontuação</a:t>
            </a:r>
            <a:r>
              <a:rPr lang="en-US" dirty="0">
                <a:ea typeface="Times New Roman" panose="02020603050405020304" pitchFamily="18" charset="0"/>
              </a:rPr>
              <a:t> de </a:t>
            </a:r>
            <a:r>
              <a:rPr lang="en-US" dirty="0" err="1">
                <a:ea typeface="Times New Roman" panose="02020603050405020304" pitchFamily="18" charset="0"/>
              </a:rPr>
              <a:t>crédito</a:t>
            </a:r>
            <a:r>
              <a:rPr lang="en-US" dirty="0">
                <a:ea typeface="Times New Roman" panose="02020603050405020304" pitchFamily="18" charset="0"/>
              </a:rPr>
              <a:t> e as </a:t>
            </a:r>
            <a:r>
              <a:rPr lang="en-US" dirty="0" err="1">
                <a:ea typeface="Times New Roman" panose="02020603050405020304" pitchFamily="18" charset="0"/>
              </a:rPr>
              <a:t>verificações</a:t>
            </a:r>
            <a:r>
              <a:rPr lang="en-US" dirty="0">
                <a:ea typeface="Times New Roman" panose="02020603050405020304" pitchFamily="18" charset="0"/>
              </a:rPr>
              <a:t> </a:t>
            </a:r>
            <a:r>
              <a:rPr lang="en-US" dirty="0" err="1">
                <a:ea typeface="Times New Roman" panose="02020603050405020304" pitchFamily="18" charset="0"/>
              </a:rPr>
              <a:t>formais</a:t>
            </a:r>
            <a:r>
              <a:rPr lang="en-US" dirty="0">
                <a:ea typeface="Times New Roman" panose="02020603050405020304" pitchFamily="18" charset="0"/>
              </a:rPr>
              <a:t> de </a:t>
            </a:r>
            <a:r>
              <a:rPr lang="en-US" dirty="0" err="1">
                <a:ea typeface="Times New Roman" panose="02020603050405020304" pitchFamily="18" charset="0"/>
              </a:rPr>
              <a:t>identidade</a:t>
            </a:r>
            <a:r>
              <a:rPr lang="en-US" dirty="0">
                <a:ea typeface="Times New Roman" panose="02020603050405020304" pitchFamily="18" charset="0"/>
              </a:rPr>
              <a:t> </a:t>
            </a:r>
            <a:r>
              <a:rPr lang="en-US" dirty="0" err="1">
                <a:ea typeface="Times New Roman" panose="02020603050405020304" pitchFamily="18" charset="0"/>
              </a:rPr>
              <a:t>associadas</a:t>
            </a:r>
            <a:r>
              <a:rPr lang="en-US" dirty="0">
                <a:ea typeface="Times New Roman" panose="02020603050405020304" pitchFamily="18" charset="0"/>
              </a:rPr>
              <a:t> </a:t>
            </a:r>
            <a:r>
              <a:rPr lang="en-US" dirty="0" err="1">
                <a:ea typeface="Times New Roman" panose="02020603050405020304" pitchFamily="18" charset="0"/>
              </a:rPr>
              <a:t>ao</a:t>
            </a:r>
            <a:r>
              <a:rPr lang="en-US" dirty="0">
                <a:ea typeface="Times New Roman" panose="02020603050405020304" pitchFamily="18" charset="0"/>
              </a:rPr>
              <a:t> </a:t>
            </a:r>
            <a:r>
              <a:rPr lang="en-US" dirty="0" err="1">
                <a:ea typeface="Times New Roman" panose="02020603050405020304" pitchFamily="18" charset="0"/>
              </a:rPr>
              <a:t>empréstimo</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a:t>
            </a:r>
            <a:r>
              <a:rPr lang="en-US" dirty="0" err="1">
                <a:ea typeface="Times New Roman" panose="02020603050405020304" pitchFamily="18" charset="0"/>
              </a:rPr>
              <a:t>fazem</a:t>
            </a:r>
            <a:r>
              <a:rPr lang="en-US" dirty="0">
                <a:ea typeface="Times New Roman" panose="02020603050405020304" pitchFamily="18" charset="0"/>
              </a:rPr>
              <a:t> parte da </a:t>
            </a:r>
            <a:r>
              <a:rPr lang="en-US" dirty="0" err="1">
                <a:ea typeface="Times New Roman" panose="02020603050405020304" pitchFamily="18" charset="0"/>
              </a:rPr>
              <a:t>equação</a:t>
            </a:r>
            <a:r>
              <a:rPr lang="en-US" dirty="0">
                <a:ea typeface="Times New Roman" panose="02020603050405020304" pitchFamily="18" charset="0"/>
              </a:rPr>
              <a:t>. </a:t>
            </a:r>
            <a:r>
              <a:rPr lang="en-US" dirty="0" err="1">
                <a:ea typeface="Times New Roman" panose="02020603050405020304" pitchFamily="18" charset="0"/>
              </a:rPr>
              <a:t>Assim</a:t>
            </a:r>
            <a:r>
              <a:rPr lang="en-US" dirty="0">
                <a:ea typeface="Times New Roman" panose="02020603050405020304" pitchFamily="18" charset="0"/>
              </a:rPr>
              <a:t> </a:t>
            </a:r>
            <a:r>
              <a:rPr lang="en-US" dirty="0" err="1">
                <a:ea typeface="Times New Roman" panose="02020603050405020304" pitchFamily="18" charset="0"/>
              </a:rPr>
              <a:t>como</a:t>
            </a:r>
            <a:r>
              <a:rPr lang="en-US" dirty="0">
                <a:ea typeface="Times New Roman" panose="02020603050405020304" pitchFamily="18" charset="0"/>
              </a:rPr>
              <a:t> as </a:t>
            </a:r>
            <a:r>
              <a:rPr lang="en-US" dirty="0" err="1">
                <a:ea typeface="Times New Roman" panose="02020603050405020304" pitchFamily="18" charset="0"/>
              </a:rPr>
              <a:t>hipotecas</a:t>
            </a:r>
            <a:r>
              <a:rPr lang="en-US" dirty="0">
                <a:ea typeface="Times New Roman" panose="02020603050405020304" pitchFamily="18" charset="0"/>
              </a:rPr>
              <a:t>, a </a:t>
            </a:r>
            <a:r>
              <a:rPr lang="en-US" dirty="0" err="1">
                <a:ea typeface="Times New Roman" panose="02020603050405020304" pitchFamily="18" charset="0"/>
              </a:rPr>
              <a:t>maioria</a:t>
            </a:r>
            <a:r>
              <a:rPr lang="en-US" dirty="0">
                <a:ea typeface="Times New Roman" panose="02020603050405020304" pitchFamily="18" charset="0"/>
              </a:rPr>
              <a:t> dos </a:t>
            </a:r>
            <a:r>
              <a:rPr lang="en-US" dirty="0" err="1">
                <a:ea typeface="Times New Roman" panose="02020603050405020304" pitchFamily="18" charset="0"/>
              </a:rPr>
              <a:t>pedidos</a:t>
            </a:r>
            <a:r>
              <a:rPr lang="en-US" dirty="0">
                <a:ea typeface="Times New Roman" panose="02020603050405020304" pitchFamily="18" charset="0"/>
              </a:rPr>
              <a:t> de </a:t>
            </a:r>
            <a:r>
              <a:rPr lang="en-US" dirty="0" err="1">
                <a:ea typeface="Times New Roman" panose="02020603050405020304" pitchFamily="18" charset="0"/>
              </a:rPr>
              <a:t>empréstimos</a:t>
            </a:r>
            <a:r>
              <a:rPr lang="en-US" dirty="0">
                <a:ea typeface="Times New Roman" panose="02020603050405020304" pitchFamily="18" charset="0"/>
              </a:rPr>
              <a:t> </a:t>
            </a:r>
            <a:r>
              <a:rPr lang="en-US" dirty="0" err="1">
                <a:ea typeface="Times New Roman" panose="02020603050405020304" pitchFamily="18" charset="0"/>
              </a:rPr>
              <a:t>DeFi</a:t>
            </a:r>
            <a:r>
              <a:rPr lang="en-US" dirty="0">
                <a:ea typeface="Times New Roman" panose="02020603050405020304" pitchFamily="18" charset="0"/>
              </a:rPr>
              <a:t> </a:t>
            </a:r>
            <a:r>
              <a:rPr lang="en-US" dirty="0" err="1">
                <a:ea typeface="Times New Roman" panose="02020603050405020304" pitchFamily="18" charset="0"/>
              </a:rPr>
              <a:t>exigirá</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mutuários</a:t>
            </a:r>
            <a:r>
              <a:rPr lang="en-US" dirty="0">
                <a:ea typeface="Times New Roman" panose="02020603050405020304" pitchFamily="18" charset="0"/>
              </a:rPr>
              <a:t> </a:t>
            </a:r>
            <a:r>
              <a:rPr lang="en-US" dirty="0" err="1">
                <a:ea typeface="Times New Roman" panose="02020603050405020304" pitchFamily="18" charset="0"/>
              </a:rPr>
              <a:t>garantam</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empréstimos</a:t>
            </a:r>
            <a:r>
              <a:rPr lang="en-US" dirty="0">
                <a:ea typeface="Times New Roman" panose="02020603050405020304" pitchFamily="18" charset="0"/>
              </a:rPr>
              <a:t> </a:t>
            </a:r>
            <a:r>
              <a:rPr lang="en-US" dirty="0" err="1">
                <a:ea typeface="Times New Roman" panose="02020603050405020304" pitchFamily="18" charset="0"/>
              </a:rPr>
              <a:t>como</a:t>
            </a:r>
            <a:r>
              <a:rPr lang="en-US" dirty="0">
                <a:ea typeface="Times New Roman" panose="02020603050405020304" pitchFamily="18" charset="0"/>
              </a:rPr>
              <a:t> um </a:t>
            </a:r>
            <a:r>
              <a:rPr lang="en-US" dirty="0" err="1">
                <a:ea typeface="Times New Roman" panose="02020603050405020304" pitchFamily="18" charset="0"/>
              </a:rPr>
              <a:t>incentivo</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responsabilizá</a:t>
            </a:r>
            <a:r>
              <a:rPr lang="en-US" dirty="0">
                <a:ea typeface="Times New Roman" panose="02020603050405020304" pitchFamily="18" charset="0"/>
              </a:rPr>
              <a:t>-los </a:t>
            </a:r>
            <a:r>
              <a:rPr lang="en-US" dirty="0" err="1">
                <a:ea typeface="Times New Roman" panose="02020603050405020304" pitchFamily="18" charset="0"/>
              </a:rPr>
              <a:t>pelo</a:t>
            </a:r>
            <a:r>
              <a:rPr lang="en-US" dirty="0">
                <a:ea typeface="Times New Roman" panose="02020603050405020304" pitchFamily="18" charset="0"/>
              </a:rPr>
              <a:t> </a:t>
            </a:r>
            <a:r>
              <a:rPr lang="en-US" dirty="0" err="1">
                <a:ea typeface="Times New Roman" panose="02020603050405020304" pitchFamily="18" charset="0"/>
              </a:rPr>
              <a:t>pagamento</a:t>
            </a:r>
            <a:r>
              <a:rPr lang="en-US" dirty="0">
                <a:ea typeface="Times New Roman" panose="02020603050405020304" pitchFamily="18" charset="0"/>
              </a:rPr>
              <a:t> da </a:t>
            </a:r>
            <a:r>
              <a:rPr lang="en-US" dirty="0" err="1">
                <a:ea typeface="Times New Roman" panose="02020603050405020304" pitchFamily="18" charset="0"/>
              </a:rPr>
              <a:t>dívida</a:t>
            </a:r>
            <a:r>
              <a:rPr lang="en-US" dirty="0">
                <a:ea typeface="Times New Roman" panose="02020603050405020304" pitchFamily="18" charset="0"/>
              </a:rPr>
              <a:t>. </a:t>
            </a:r>
            <a:r>
              <a:rPr lang="en-US" dirty="0" err="1">
                <a:ea typeface="Times New Roman" panose="02020603050405020304" pitchFamily="18" charset="0"/>
              </a:rPr>
              <a:t>Embora</a:t>
            </a:r>
            <a:r>
              <a:rPr lang="en-US" dirty="0">
                <a:ea typeface="Times New Roman" panose="02020603050405020304" pitchFamily="18" charset="0"/>
              </a:rPr>
              <a:t> </a:t>
            </a:r>
            <a:r>
              <a:rPr lang="en-US" dirty="0" err="1">
                <a:ea typeface="Times New Roman" panose="02020603050405020304" pitchFamily="18" charset="0"/>
              </a:rPr>
              <a:t>existam</a:t>
            </a:r>
            <a:r>
              <a:rPr lang="en-US" dirty="0">
                <a:ea typeface="Times New Roman" panose="02020603050405020304" pitchFamily="18" charset="0"/>
              </a:rPr>
              <a:t> </a:t>
            </a:r>
            <a:r>
              <a:rPr lang="en-US" dirty="0" err="1">
                <a:ea typeface="Times New Roman" panose="02020603050405020304" pitchFamily="18" charset="0"/>
              </a:rPr>
              <a:t>paralelos</a:t>
            </a:r>
            <a:r>
              <a:rPr lang="en-US" dirty="0">
                <a:ea typeface="Times New Roman" panose="02020603050405020304" pitchFamily="18" charset="0"/>
              </a:rPr>
              <a:t>, a principal </a:t>
            </a:r>
            <a:r>
              <a:rPr lang="en-US" dirty="0" err="1">
                <a:ea typeface="Times New Roman" panose="02020603050405020304" pitchFamily="18" charset="0"/>
              </a:rPr>
              <a:t>diferença</a:t>
            </a:r>
            <a:r>
              <a:rPr lang="en-US" dirty="0">
                <a:ea typeface="Times New Roman" panose="02020603050405020304" pitchFamily="18" charset="0"/>
              </a:rPr>
              <a:t> entre um </a:t>
            </a:r>
            <a:r>
              <a:rPr lang="en-US" dirty="0" err="1">
                <a:ea typeface="Times New Roman" panose="02020603050405020304" pitchFamily="18" charset="0"/>
              </a:rPr>
              <a:t>empréstimo</a:t>
            </a:r>
            <a:r>
              <a:rPr lang="en-US" dirty="0">
                <a:ea typeface="Times New Roman" panose="02020603050405020304" pitchFamily="18" charset="0"/>
              </a:rPr>
              <a:t> </a:t>
            </a:r>
            <a:r>
              <a:rPr lang="en-US" dirty="0" err="1">
                <a:ea typeface="Times New Roman" panose="02020603050405020304" pitchFamily="18" charset="0"/>
              </a:rPr>
              <a:t>hipotecário</a:t>
            </a:r>
            <a:r>
              <a:rPr lang="en-US" dirty="0">
                <a:ea typeface="Times New Roman" panose="02020603050405020304" pitchFamily="18" charset="0"/>
              </a:rPr>
              <a:t> </a:t>
            </a:r>
            <a:r>
              <a:rPr lang="en-US" dirty="0" err="1">
                <a:ea typeface="Times New Roman" panose="02020603050405020304" pitchFamily="18" charset="0"/>
              </a:rPr>
              <a:t>tradicional</a:t>
            </a:r>
            <a:r>
              <a:rPr lang="en-US" dirty="0">
                <a:ea typeface="Times New Roman" panose="02020603050405020304" pitchFamily="18" charset="0"/>
              </a:rPr>
              <a:t> e um </a:t>
            </a:r>
            <a:r>
              <a:rPr lang="en-US" dirty="0" err="1">
                <a:ea typeface="Times New Roman" panose="02020603050405020304" pitchFamily="18" charset="0"/>
              </a:rPr>
              <a:t>empréstimo</a:t>
            </a:r>
            <a:r>
              <a:rPr lang="en-US" dirty="0">
                <a:ea typeface="Times New Roman" panose="02020603050405020304" pitchFamily="18" charset="0"/>
              </a:rPr>
              <a:t> </a:t>
            </a:r>
            <a:r>
              <a:rPr lang="en-US" dirty="0" err="1">
                <a:ea typeface="Times New Roman" panose="02020603050405020304" pitchFamily="18" charset="0"/>
              </a:rPr>
              <a:t>garantido</a:t>
            </a:r>
            <a:r>
              <a:rPr lang="en-US" dirty="0">
                <a:ea typeface="Times New Roman" panose="02020603050405020304" pitchFamily="18" charset="0"/>
              </a:rPr>
              <a:t> no </a:t>
            </a:r>
            <a:r>
              <a:rPr lang="en-US" dirty="0" err="1">
                <a:ea typeface="Times New Roman" panose="02020603050405020304" pitchFamily="18" charset="0"/>
              </a:rPr>
              <a:t>MakerDAO</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Compound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ele</a:t>
            </a:r>
            <a:r>
              <a:rPr lang="en-US" dirty="0">
                <a:ea typeface="Times New Roman" panose="02020603050405020304" pitchFamily="18" charset="0"/>
              </a:rPr>
              <a:t> </a:t>
            </a:r>
            <a:r>
              <a:rPr lang="en-US" dirty="0" err="1">
                <a:ea typeface="Times New Roman" panose="02020603050405020304" pitchFamily="18" charset="0"/>
              </a:rPr>
              <a:t>exige</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o </a:t>
            </a:r>
            <a:r>
              <a:rPr lang="en-US" dirty="0" err="1">
                <a:ea typeface="Times New Roman" panose="02020603050405020304" pitchFamily="18" charset="0"/>
              </a:rPr>
              <a:t>mutuário</a:t>
            </a:r>
            <a:r>
              <a:rPr lang="en-US" dirty="0">
                <a:ea typeface="Times New Roman" panose="02020603050405020304" pitchFamily="18" charset="0"/>
              </a:rPr>
              <a:t> </a:t>
            </a:r>
            <a:r>
              <a:rPr lang="en-US" dirty="0" err="1">
                <a:ea typeface="Times New Roman" panose="02020603050405020304" pitchFamily="18" charset="0"/>
              </a:rPr>
              <a:t>dê</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garantia</a:t>
            </a:r>
            <a:r>
              <a:rPr lang="en-US" dirty="0">
                <a:ea typeface="Times New Roman" panose="02020603050405020304" pitchFamily="18" charset="0"/>
              </a:rPr>
              <a:t> </a:t>
            </a:r>
            <a:r>
              <a:rPr lang="en-US" dirty="0" err="1">
                <a:ea typeface="Times New Roman" panose="02020603050405020304" pitchFamily="18" charset="0"/>
              </a:rPr>
              <a:t>excessiva</a:t>
            </a:r>
            <a:r>
              <a:rPr lang="en-US" dirty="0">
                <a:ea typeface="Times New Roman" panose="02020603050405020304" pitchFamily="18" charset="0"/>
              </a:rPr>
              <a:t> </a:t>
            </a:r>
            <a:r>
              <a:rPr lang="en-US" dirty="0" err="1">
                <a:ea typeface="Times New Roman" panose="02020603050405020304" pitchFamily="18" charset="0"/>
              </a:rPr>
              <a:t>ao</a:t>
            </a:r>
            <a:r>
              <a:rPr lang="en-US" dirty="0">
                <a:ea typeface="Times New Roman" panose="02020603050405020304" pitchFamily="18" charset="0"/>
              </a:rPr>
              <a:t> </a:t>
            </a:r>
            <a:r>
              <a:rPr lang="en-US" dirty="0" err="1">
                <a:ea typeface="Times New Roman" panose="02020603050405020304" pitchFamily="18" charset="0"/>
              </a:rPr>
              <a:t>empréstimo</a:t>
            </a:r>
            <a:r>
              <a:rPr lang="en-US" dirty="0">
                <a:ea typeface="Times New Roman" panose="02020603050405020304" pitchFamily="18" charset="0"/>
              </a:rPr>
              <a:t>.</a:t>
            </a:r>
          </a:p>
          <a:p>
            <a:pPr algn="just" fontAlgn="base"/>
            <a:r>
              <a:rPr lang="en-US" dirty="0">
                <a:effectLst/>
                <a:ea typeface="Times New Roman" panose="02020603050405020304" pitchFamily="18" charset="0"/>
              </a:rPr>
              <a:t> </a:t>
            </a:r>
            <a:endParaRPr lang="x-none" dirty="0">
              <a:effectLst/>
              <a:ea typeface="Times New Roman" panose="02020603050405020304" pitchFamily="18" charset="0"/>
            </a:endParaRPr>
          </a:p>
          <a:p>
            <a:pPr algn="just" fontAlgn="base"/>
            <a:r>
              <a:rPr lang="en-US" dirty="0" err="1">
                <a:ea typeface="Times New Roman" panose="02020603050405020304" pitchFamily="18" charset="0"/>
              </a:rPr>
              <a:t>MakerDAO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um </a:t>
            </a:r>
            <a:r>
              <a:rPr lang="en-US" dirty="0" err="1">
                <a:ea typeface="Times New Roman" panose="02020603050405020304" pitchFamily="18" charset="0"/>
              </a:rPr>
              <a:t>exemplo</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um </a:t>
            </a:r>
            <a:r>
              <a:rPr lang="en-US" dirty="0" err="1">
                <a:ea typeface="Times New Roman" panose="02020603050405020304" pitchFamily="18" charset="0"/>
              </a:rPr>
              <a:t>provedor</a:t>
            </a:r>
            <a:r>
              <a:rPr lang="en-US" dirty="0">
                <a:ea typeface="Times New Roman" panose="02020603050405020304" pitchFamily="18" charset="0"/>
              </a:rPr>
              <a:t> de </a:t>
            </a:r>
            <a:r>
              <a:rPr lang="en-US" dirty="0" err="1">
                <a:ea typeface="Times New Roman" panose="02020603050405020304" pitchFamily="18" charset="0"/>
              </a:rPr>
              <a:t>empréstimo</a:t>
            </a:r>
            <a:r>
              <a:rPr lang="en-US" dirty="0">
                <a:ea typeface="Times New Roman" panose="02020603050405020304" pitchFamily="18" charset="0"/>
              </a:rPr>
              <a:t> </a:t>
            </a:r>
            <a:r>
              <a:rPr lang="en-US" dirty="0" err="1">
                <a:ea typeface="Times New Roman" panose="02020603050405020304" pitchFamily="18" charset="0"/>
              </a:rPr>
              <a:t>garantido</a:t>
            </a:r>
            <a:r>
              <a:rPr lang="en-US" dirty="0">
                <a:ea typeface="Times New Roman" panose="02020603050405020304" pitchFamily="18" charset="0"/>
              </a:rPr>
              <a:t>. Como as </a:t>
            </a:r>
            <a:r>
              <a:rPr lang="en-US" dirty="0" err="1">
                <a:ea typeface="Times New Roman" panose="02020603050405020304" pitchFamily="18" charset="0"/>
              </a:rPr>
              <a:t>criptomoedas</a:t>
            </a:r>
            <a:r>
              <a:rPr lang="en-US" dirty="0">
                <a:ea typeface="Times New Roman" panose="02020603050405020304" pitchFamily="18" charset="0"/>
              </a:rPr>
              <a:t> são </a:t>
            </a:r>
            <a:r>
              <a:rPr lang="en-US" dirty="0" err="1">
                <a:ea typeface="Times New Roman" panose="02020603050405020304" pitchFamily="18" charset="0"/>
              </a:rPr>
              <a:t>voláteis</a:t>
            </a:r>
            <a:r>
              <a:rPr lang="en-US" dirty="0">
                <a:ea typeface="Times New Roman" panose="02020603050405020304" pitchFamily="18" charset="0"/>
              </a:rPr>
              <a:t>, a </a:t>
            </a:r>
            <a:r>
              <a:rPr lang="en-US" dirty="0" err="1">
                <a:ea typeface="Times New Roman" panose="02020603050405020304" pitchFamily="18" charset="0"/>
              </a:rPr>
              <a:t>relação</a:t>
            </a:r>
            <a:r>
              <a:rPr lang="en-US" dirty="0">
                <a:ea typeface="Times New Roman" panose="02020603050405020304" pitchFamily="18" charset="0"/>
              </a:rPr>
              <a:t> </a:t>
            </a:r>
            <a:r>
              <a:rPr lang="en-US" dirty="0" err="1">
                <a:ea typeface="Times New Roman" panose="02020603050405020304" pitchFamily="18" charset="0"/>
              </a:rPr>
              <a:t>empréstimo</a:t>
            </a:r>
            <a:r>
              <a:rPr lang="en-US" dirty="0">
                <a:ea typeface="Times New Roman" panose="02020603050405020304" pitchFamily="18" charset="0"/>
              </a:rPr>
              <a:t>-valor (LTV) </a:t>
            </a:r>
            <a:r>
              <a:rPr lang="en-US" dirty="0" err="1">
                <a:ea typeface="Times New Roman" panose="02020603050405020304" pitchFamily="18" charset="0"/>
              </a:rPr>
              <a:t>reflete</a:t>
            </a:r>
            <a:r>
              <a:rPr lang="en-US" dirty="0">
                <a:ea typeface="Times New Roman" panose="02020603050405020304" pitchFamily="18" charset="0"/>
              </a:rPr>
              <a:t> </a:t>
            </a:r>
            <a:r>
              <a:rPr lang="en-US" dirty="0" err="1">
                <a:ea typeface="Times New Roman" panose="02020603050405020304" pitchFamily="18" charset="0"/>
              </a:rPr>
              <a:t>essa</a:t>
            </a:r>
            <a:r>
              <a:rPr lang="en-US" dirty="0">
                <a:ea typeface="Times New Roman" panose="02020603050405020304" pitchFamily="18" charset="0"/>
              </a:rPr>
              <a:t> </a:t>
            </a:r>
            <a:r>
              <a:rPr lang="en-US" dirty="0" err="1">
                <a:ea typeface="Times New Roman" panose="02020603050405020304" pitchFamily="18" charset="0"/>
              </a:rPr>
              <a:t>volatilidade</a:t>
            </a:r>
            <a:r>
              <a:rPr lang="en-US" dirty="0">
                <a:ea typeface="Times New Roman" panose="02020603050405020304" pitchFamily="18" charset="0"/>
              </a:rPr>
              <a:t> (o LTV </a:t>
            </a:r>
            <a:r>
              <a:rPr lang="en-US" dirty="0" err="1">
                <a:ea typeface="Times New Roman" panose="02020603050405020304" pitchFamily="18" charset="0"/>
              </a:rPr>
              <a:t>geralmente</a:t>
            </a:r>
            <a:r>
              <a:rPr lang="en-US" dirty="0">
                <a:ea typeface="Times New Roman" panose="02020603050405020304" pitchFamily="18" charset="0"/>
              </a:rPr>
              <a:t> </a:t>
            </a:r>
            <a:r>
              <a:rPr lang="en-US" dirty="0" err="1">
                <a:ea typeface="Times New Roman" panose="02020603050405020304" pitchFamily="18" charset="0"/>
              </a:rPr>
              <a:t>fica</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torno</a:t>
            </a:r>
            <a:r>
              <a:rPr lang="en-US" dirty="0">
                <a:ea typeface="Times New Roman" panose="02020603050405020304" pitchFamily="18" charset="0"/>
              </a:rPr>
              <a:t> de 50%). </a:t>
            </a:r>
            <a:r>
              <a:rPr lang="en-US" dirty="0" err="1">
                <a:ea typeface="Times New Roman" panose="02020603050405020304" pitchFamily="18" charset="0"/>
              </a:rPr>
              <a:t>Isso</a:t>
            </a:r>
            <a:r>
              <a:rPr lang="en-US" dirty="0">
                <a:ea typeface="Times New Roman" panose="02020603050405020304" pitchFamily="18" charset="0"/>
              </a:rPr>
              <a:t> </a:t>
            </a:r>
            <a:r>
              <a:rPr lang="en-US" dirty="0" err="1">
                <a:ea typeface="Times New Roman" panose="02020603050405020304" pitchFamily="18" charset="0"/>
              </a:rPr>
              <a:t>indica</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o </a:t>
            </a:r>
            <a:r>
              <a:rPr lang="en-US" dirty="0" err="1">
                <a:ea typeface="Times New Roman" panose="02020603050405020304" pitchFamily="18" charset="0"/>
              </a:rPr>
              <a:t>empréstimo</a:t>
            </a:r>
            <a:r>
              <a:rPr lang="en-US" dirty="0">
                <a:ea typeface="Times New Roman" panose="02020603050405020304" pitchFamily="18" charset="0"/>
              </a:rPr>
              <a:t> </a:t>
            </a:r>
            <a:r>
              <a:rPr lang="en-US" dirty="0" err="1">
                <a:ea typeface="Times New Roman" panose="02020603050405020304" pitchFamily="18" charset="0"/>
              </a:rPr>
              <a:t>será</a:t>
            </a:r>
            <a:r>
              <a:rPr lang="en-US" dirty="0">
                <a:ea typeface="Times New Roman" panose="02020603050405020304" pitchFamily="18" charset="0"/>
              </a:rPr>
              <a:t> de </a:t>
            </a:r>
            <a:r>
              <a:rPr lang="en-US" dirty="0" err="1">
                <a:ea typeface="Times New Roman" panose="02020603050405020304" pitchFamily="18" charset="0"/>
              </a:rPr>
              <a:t>apenas</a:t>
            </a:r>
            <a:r>
              <a:rPr lang="en-US" dirty="0">
                <a:ea typeface="Times New Roman" panose="02020603050405020304" pitchFamily="18" charset="0"/>
              </a:rPr>
              <a:t> 50% do valor da </a:t>
            </a:r>
            <a:r>
              <a:rPr lang="en-US" dirty="0" err="1">
                <a:ea typeface="Times New Roman" panose="02020603050405020304" pitchFamily="18" charset="0"/>
              </a:rPr>
              <a:t>sua</a:t>
            </a:r>
            <a:r>
              <a:rPr lang="en-US" dirty="0">
                <a:ea typeface="Times New Roman" panose="02020603050405020304" pitchFamily="18" charset="0"/>
              </a:rPr>
              <a:t> </a:t>
            </a:r>
            <a:r>
              <a:rPr lang="en-US" dirty="0" err="1">
                <a:ea typeface="Times New Roman" panose="02020603050405020304" pitchFamily="18" charset="0"/>
              </a:rPr>
              <a:t>garantia</a:t>
            </a:r>
            <a:r>
              <a:rPr lang="en-US" dirty="0">
                <a:ea typeface="Times New Roman" panose="02020603050405020304" pitchFamily="18" charset="0"/>
              </a:rPr>
              <a:t>. </a:t>
            </a:r>
            <a:r>
              <a:rPr lang="en-US" dirty="0" err="1">
                <a:ea typeface="Times New Roman" panose="02020603050405020304" pitchFamily="18" charset="0"/>
              </a:rPr>
              <a:t>Essa</a:t>
            </a:r>
            <a:r>
              <a:rPr lang="en-US" dirty="0">
                <a:ea typeface="Times New Roman" panose="02020603050405020304" pitchFamily="18" charset="0"/>
              </a:rPr>
              <a:t> </a:t>
            </a:r>
            <a:r>
              <a:rPr lang="en-US" dirty="0" err="1">
                <a:ea typeface="Times New Roman" panose="02020603050405020304" pitchFamily="18" charset="0"/>
              </a:rPr>
              <a:t>discrepância</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o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oferece</a:t>
            </a:r>
            <a:r>
              <a:rPr lang="en-US" dirty="0">
                <a:ea typeface="Times New Roman" panose="02020603050405020304" pitchFamily="18" charset="0"/>
              </a:rPr>
              <a:t> </a:t>
            </a:r>
            <a:r>
              <a:rPr lang="en-US" dirty="0" err="1">
                <a:ea typeface="Times New Roman" panose="02020603050405020304" pitchFamily="18" charset="0"/>
              </a:rPr>
              <a:t>espaço</a:t>
            </a:r>
            <a:r>
              <a:rPr lang="en-US" dirty="0">
                <a:ea typeface="Times New Roman" panose="02020603050405020304" pitchFamily="18" charset="0"/>
              </a:rPr>
              <a:t> de </a:t>
            </a:r>
            <a:r>
              <a:rPr lang="en-US" dirty="0" err="1">
                <a:ea typeface="Times New Roman" panose="02020603050405020304" pitchFamily="18" charset="0"/>
              </a:rPr>
              <a:t>manobra</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o valor da </a:t>
            </a:r>
            <a:r>
              <a:rPr lang="en-US" dirty="0" err="1">
                <a:ea typeface="Times New Roman" panose="02020603050405020304" pitchFamily="18" charset="0"/>
              </a:rPr>
              <a:t>garantia</a:t>
            </a:r>
            <a:r>
              <a:rPr lang="en-US" dirty="0">
                <a:ea typeface="Times New Roman" panose="02020603050405020304" pitchFamily="18" charset="0"/>
              </a:rPr>
              <a:t> </a:t>
            </a:r>
            <a:r>
              <a:rPr lang="en-US" dirty="0" err="1">
                <a:ea typeface="Times New Roman" panose="02020603050405020304" pitchFamily="18" charset="0"/>
              </a:rPr>
              <a:t>caso</a:t>
            </a:r>
            <a:r>
              <a:rPr lang="en-US" dirty="0">
                <a:ea typeface="Times New Roman" panose="02020603050405020304" pitchFamily="18" charset="0"/>
              </a:rPr>
              <a:t> </a:t>
            </a:r>
            <a:r>
              <a:rPr lang="en-US" dirty="0" err="1">
                <a:ea typeface="Times New Roman" panose="02020603050405020304" pitchFamily="18" charset="0"/>
              </a:rPr>
              <a:t>ele</a:t>
            </a:r>
            <a:r>
              <a:rPr lang="en-US" dirty="0">
                <a:ea typeface="Times New Roman" panose="02020603050405020304" pitchFamily="18" charset="0"/>
              </a:rPr>
              <a:t> </a:t>
            </a:r>
            <a:r>
              <a:rPr lang="en-US" dirty="0" err="1">
                <a:ea typeface="Times New Roman" panose="02020603050405020304" pitchFamily="18" charset="0"/>
              </a:rPr>
              <a:t>diminua</a:t>
            </a:r>
            <a:r>
              <a:rPr lang="en-US" dirty="0">
                <a:ea typeface="Times New Roman" panose="02020603050405020304" pitchFamily="18" charset="0"/>
              </a:rPr>
              <a:t>. Uma </a:t>
            </a:r>
            <a:r>
              <a:rPr lang="en-US" dirty="0" err="1">
                <a:ea typeface="Times New Roman" panose="02020603050405020304" pitchFamily="18" charset="0"/>
              </a:rPr>
              <a:t>vez</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 </a:t>
            </a:r>
            <a:r>
              <a:rPr lang="en-US" dirty="0" err="1">
                <a:ea typeface="Times New Roman" panose="02020603050405020304" pitchFamily="18" charset="0"/>
              </a:rPr>
              <a:t>garantia</a:t>
            </a:r>
            <a:r>
              <a:rPr lang="en-US" dirty="0">
                <a:ea typeface="Times New Roman" panose="02020603050405020304" pitchFamily="18" charset="0"/>
              </a:rPr>
              <a:t> do </a:t>
            </a:r>
            <a:r>
              <a:rPr lang="en-US" dirty="0" err="1">
                <a:ea typeface="Times New Roman" panose="02020603050405020304" pitchFamily="18" charset="0"/>
              </a:rPr>
              <a:t>credor</a:t>
            </a:r>
            <a:r>
              <a:rPr lang="en-US" dirty="0">
                <a:ea typeface="Times New Roman" panose="02020603050405020304" pitchFamily="18" charset="0"/>
              </a:rPr>
              <a:t> </a:t>
            </a:r>
            <a:r>
              <a:rPr lang="en-US" dirty="0" err="1">
                <a:ea typeface="Times New Roman" panose="02020603050405020304" pitchFamily="18" charset="0"/>
              </a:rPr>
              <a:t>fica</a:t>
            </a:r>
            <a:r>
              <a:rPr lang="en-US" dirty="0">
                <a:ea typeface="Times New Roman" panose="02020603050405020304" pitchFamily="18" charset="0"/>
              </a:rPr>
              <a:t> </a:t>
            </a:r>
            <a:r>
              <a:rPr lang="en-US" dirty="0" err="1">
                <a:ea typeface="Times New Roman" panose="02020603050405020304" pitchFamily="18" charset="0"/>
              </a:rPr>
              <a:t>abaixo</a:t>
            </a:r>
            <a:r>
              <a:rPr lang="en-US" dirty="0">
                <a:ea typeface="Times New Roman" panose="02020603050405020304" pitchFamily="18" charset="0"/>
              </a:rPr>
              <a:t> do valor do </a:t>
            </a:r>
            <a:r>
              <a:rPr lang="en-US" dirty="0" err="1">
                <a:ea typeface="Times New Roman" panose="02020603050405020304" pitchFamily="18" charset="0"/>
              </a:rPr>
              <a:t>empréstimo</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de </a:t>
            </a:r>
            <a:r>
              <a:rPr lang="en-US" dirty="0" err="1">
                <a:ea typeface="Times New Roman" panose="02020603050405020304" pitchFamily="18" charset="0"/>
              </a:rPr>
              <a:t>algum</a:t>
            </a:r>
            <a:r>
              <a:rPr lang="en-US" dirty="0">
                <a:ea typeface="Times New Roman" panose="02020603050405020304" pitchFamily="18" charset="0"/>
              </a:rPr>
              <a:t> outro valor </a:t>
            </a:r>
            <a:r>
              <a:rPr lang="en-US" dirty="0" err="1">
                <a:ea typeface="Times New Roman" panose="02020603050405020304" pitchFamily="18" charset="0"/>
              </a:rPr>
              <a:t>determinado</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fundos</a:t>
            </a:r>
            <a:r>
              <a:rPr lang="en-US" dirty="0">
                <a:ea typeface="Times New Roman" panose="02020603050405020304" pitchFamily="18" charset="0"/>
              </a:rPr>
              <a:t> são </a:t>
            </a:r>
            <a:r>
              <a:rPr lang="en-US" dirty="0" err="1">
                <a:ea typeface="Times New Roman" panose="02020603050405020304" pitchFamily="18" charset="0"/>
              </a:rPr>
              <a:t>automaticamente</a:t>
            </a:r>
            <a:r>
              <a:rPr lang="en-US" dirty="0">
                <a:ea typeface="Times New Roman" panose="02020603050405020304" pitchFamily="18" charset="0"/>
              </a:rPr>
              <a:t> </a:t>
            </a:r>
            <a:r>
              <a:rPr lang="en-US" dirty="0" err="1">
                <a:ea typeface="Times New Roman" panose="02020603050405020304" pitchFamily="18" charset="0"/>
              </a:rPr>
              <a:t>vendidos</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transferidos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o </a:t>
            </a:r>
            <a:r>
              <a:rPr lang="en-US" dirty="0" err="1">
                <a:ea typeface="Times New Roman" panose="02020603050405020304" pitchFamily="18" charset="0"/>
              </a:rPr>
              <a:t>credor</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necessário</a:t>
            </a:r>
            <a:r>
              <a:rPr lang="en-US" dirty="0">
                <a:ea typeface="Times New Roman" panose="02020603050405020304" pitchFamily="18" charset="0"/>
              </a:rPr>
              <a:t> </a:t>
            </a:r>
            <a:r>
              <a:rPr lang="en-US" dirty="0" err="1">
                <a:ea typeface="Times New Roman" panose="02020603050405020304" pitchFamily="18" charset="0"/>
              </a:rPr>
              <a:t>completar</a:t>
            </a:r>
            <a:r>
              <a:rPr lang="en-US" dirty="0">
                <a:ea typeface="Times New Roman" panose="02020603050405020304" pitchFamily="18" charset="0"/>
              </a:rPr>
              <a:t> a </a:t>
            </a:r>
            <a:r>
              <a:rPr lang="en-US" dirty="0" err="1">
                <a:ea typeface="Times New Roman" panose="02020603050405020304" pitchFamily="18" charset="0"/>
              </a:rPr>
              <a:t>garantia</a:t>
            </a:r>
            <a:r>
              <a:rPr lang="en-US" dirty="0">
                <a:ea typeface="Times New Roman" panose="02020603050405020304" pitchFamily="18" charset="0"/>
              </a:rPr>
              <a:t> se </a:t>
            </a:r>
            <a:r>
              <a:rPr lang="en-US" dirty="0" err="1">
                <a:ea typeface="Times New Roman" panose="02020603050405020304" pitchFamily="18" charset="0"/>
              </a:rPr>
              <a:t>houver</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mudança</a:t>
            </a:r>
            <a:r>
              <a:rPr lang="en-US" dirty="0">
                <a:ea typeface="Times New Roman" panose="02020603050405020304" pitchFamily="18" charset="0"/>
              </a:rPr>
              <a:t> de </a:t>
            </a:r>
            <a:r>
              <a:rPr lang="en-US" dirty="0" err="1">
                <a:ea typeface="Times New Roman" panose="02020603050405020304" pitchFamily="18" charset="0"/>
              </a:rPr>
              <a:t>preço</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evitar</a:t>
            </a:r>
            <a:r>
              <a:rPr lang="en-US" dirty="0">
                <a:ea typeface="Times New Roman" panose="02020603050405020304" pitchFamily="18" charset="0"/>
              </a:rPr>
              <a:t> a </a:t>
            </a:r>
            <a:r>
              <a:rPr lang="en-US" dirty="0" err="1">
                <a:ea typeface="Times New Roman" panose="02020603050405020304" pitchFamily="18" charset="0"/>
              </a:rPr>
              <a:t>liquidação</a:t>
            </a:r>
            <a:r>
              <a:rPr lang="en-US" dirty="0">
                <a:ea typeface="Times New Roman" panose="02020603050405020304" pitchFamily="18" charset="0"/>
              </a:rPr>
              <a:t>. Se o </a:t>
            </a:r>
            <a:r>
              <a:rPr lang="en-US" dirty="0" err="1">
                <a:ea typeface="Times New Roman" panose="02020603050405020304" pitchFamily="18" charset="0"/>
              </a:rPr>
              <a:t>índice</a:t>
            </a:r>
            <a:r>
              <a:rPr lang="en-US" dirty="0">
                <a:ea typeface="Times New Roman" panose="02020603050405020304" pitchFamily="18" charset="0"/>
              </a:rPr>
              <a:t> LTF </a:t>
            </a:r>
            <a:r>
              <a:rPr lang="en-US" dirty="0" err="1">
                <a:ea typeface="Times New Roman" panose="02020603050405020304" pitchFamily="18" charset="0"/>
              </a:rPr>
              <a:t>ficar</a:t>
            </a:r>
            <a:r>
              <a:rPr lang="en-US" dirty="0">
                <a:ea typeface="Times New Roman" panose="02020603050405020304" pitchFamily="18" charset="0"/>
              </a:rPr>
              <a:t> </a:t>
            </a:r>
            <a:r>
              <a:rPr lang="en-US" dirty="0" err="1">
                <a:ea typeface="Times New Roman" panose="02020603050405020304" pitchFamily="18" charset="0"/>
              </a:rPr>
              <a:t>muito</a:t>
            </a:r>
            <a:r>
              <a:rPr lang="en-US" dirty="0">
                <a:ea typeface="Times New Roman" panose="02020603050405020304" pitchFamily="18" charset="0"/>
              </a:rPr>
              <a:t> alto, </a:t>
            </a:r>
            <a:r>
              <a:rPr lang="en-US" dirty="0" err="1">
                <a:ea typeface="Times New Roman" panose="02020603050405020304" pitchFamily="18" charset="0"/>
              </a:rPr>
              <a:t>há</a:t>
            </a:r>
            <a:r>
              <a:rPr lang="en-US" dirty="0">
                <a:ea typeface="Times New Roman" panose="02020603050405020304" pitchFamily="18" charset="0"/>
              </a:rPr>
              <a:t> </a:t>
            </a:r>
            <a:r>
              <a:rPr lang="en-US" dirty="0" err="1">
                <a:ea typeface="Times New Roman" panose="02020603050405020304" pitchFamily="18" charset="0"/>
              </a:rPr>
              <a:t>taxas</a:t>
            </a:r>
            <a:r>
              <a:rPr lang="en-US" dirty="0">
                <a:ea typeface="Times New Roman" panose="02020603050405020304" pitchFamily="18" charset="0"/>
              </a:rPr>
              <a:t> a </a:t>
            </a:r>
            <a:r>
              <a:rPr lang="en-US" dirty="0" err="1">
                <a:ea typeface="Times New Roman" panose="02020603050405020304" pitchFamily="18" charset="0"/>
              </a:rPr>
              <a:t>serem</a:t>
            </a:r>
            <a:r>
              <a:rPr lang="en-US" dirty="0">
                <a:ea typeface="Times New Roman" panose="02020603050405020304" pitchFamily="18" charset="0"/>
              </a:rPr>
              <a:t> </a:t>
            </a:r>
            <a:r>
              <a:rPr lang="en-US" dirty="0" err="1">
                <a:ea typeface="Times New Roman" panose="02020603050405020304" pitchFamily="18" charset="0"/>
              </a:rPr>
              <a:t>pagas</a:t>
            </a:r>
            <a:r>
              <a:rPr lang="en-US" dirty="0">
                <a:ea typeface="Times New Roman" panose="02020603050405020304" pitchFamily="18" charset="0"/>
              </a:rPr>
              <a:t>. </a:t>
            </a:r>
            <a:r>
              <a:rPr lang="en-US" dirty="0" err="1">
                <a:ea typeface="Times New Roman" panose="02020603050405020304" pitchFamily="18" charset="0"/>
              </a:rPr>
              <a:t>Esse</a:t>
            </a:r>
            <a:r>
              <a:rPr lang="en-US" dirty="0">
                <a:ea typeface="Times New Roman" panose="02020603050405020304" pitchFamily="18" charset="0"/>
              </a:rPr>
              <a:t> </a:t>
            </a:r>
            <a:r>
              <a:rPr lang="en-US" dirty="0" err="1">
                <a:ea typeface="Times New Roman" panose="02020603050405020304" pitchFamily="18" charset="0"/>
              </a:rPr>
              <a:t>monitoramento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feito</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um </a:t>
            </a:r>
            <a:r>
              <a:rPr lang="en-US" dirty="0" err="1">
                <a:ea typeface="Times New Roman" panose="02020603050405020304" pitchFamily="18" charset="0"/>
              </a:rPr>
              <a:t>contrato</a:t>
            </a:r>
            <a:r>
              <a:rPr lang="en-US" dirty="0">
                <a:ea typeface="Times New Roman" panose="02020603050405020304" pitchFamily="18" charset="0"/>
              </a:rPr>
              <a:t> </a:t>
            </a:r>
            <a:r>
              <a:rPr lang="en-US" dirty="0" err="1">
                <a:ea typeface="Times New Roman" panose="02020603050405020304" pitchFamily="18" charset="0"/>
              </a:rPr>
              <a:t>inteligente</a:t>
            </a:r>
            <a:r>
              <a:rPr lang="en-US" dirty="0">
                <a:ea typeface="Times New Roman" panose="02020603050405020304" pitchFamily="18" charset="0"/>
              </a:rPr>
              <a:t>. </a:t>
            </a:r>
            <a:r>
              <a:rPr lang="en-US" dirty="0" err="1">
                <a:ea typeface="Times New Roman" panose="02020603050405020304" pitchFamily="18" charset="0"/>
              </a:rPr>
              <a:t>Quando</a:t>
            </a:r>
            <a:r>
              <a:rPr lang="en-US" dirty="0">
                <a:ea typeface="Times New Roman" panose="02020603050405020304" pitchFamily="18" charset="0"/>
              </a:rPr>
              <a:t> o </a:t>
            </a:r>
            <a:r>
              <a:rPr lang="en-US" dirty="0" err="1">
                <a:ea typeface="Times New Roman" panose="02020603050405020304" pitchFamily="18" charset="0"/>
              </a:rPr>
              <a:t>empréstimo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reembolsado</a:t>
            </a:r>
            <a:r>
              <a:rPr lang="en-US" dirty="0">
                <a:ea typeface="Times New Roman" panose="02020603050405020304" pitchFamily="18" charset="0"/>
              </a:rPr>
              <a:t> (</a:t>
            </a:r>
            <a:r>
              <a:rPr lang="en-US" dirty="0" err="1">
                <a:ea typeface="Times New Roman" panose="02020603050405020304" pitchFamily="18" charset="0"/>
              </a:rPr>
              <a:t>acrescido</a:t>
            </a:r>
            <a:r>
              <a:rPr lang="en-US" dirty="0">
                <a:ea typeface="Times New Roman" panose="02020603050405020304" pitchFamily="18" charset="0"/>
              </a:rPr>
              <a:t> de </a:t>
            </a:r>
            <a:r>
              <a:rPr lang="en-US" dirty="0" err="1">
                <a:ea typeface="Times New Roman" panose="02020603050405020304" pitchFamily="18" charset="0"/>
              </a:rPr>
              <a:t>juros</a:t>
            </a:r>
            <a:r>
              <a:rPr lang="en-US" dirty="0">
                <a:ea typeface="Times New Roman" panose="02020603050405020304" pitchFamily="18" charset="0"/>
              </a:rPr>
              <a:t>), o </a:t>
            </a:r>
            <a:r>
              <a:rPr lang="en-US" dirty="0" err="1">
                <a:ea typeface="Times New Roman" panose="02020603050405020304" pitchFamily="18" charset="0"/>
              </a:rPr>
              <a:t>credor</a:t>
            </a:r>
            <a:r>
              <a:rPr lang="en-US" dirty="0">
                <a:ea typeface="Times New Roman" panose="02020603050405020304" pitchFamily="18" charset="0"/>
              </a:rPr>
              <a:t> </a:t>
            </a:r>
            <a:r>
              <a:rPr lang="en-US" dirty="0" err="1">
                <a:ea typeface="Times New Roman" panose="02020603050405020304" pitchFamily="18" charset="0"/>
              </a:rPr>
              <a:t>recupera</a:t>
            </a:r>
            <a:r>
              <a:rPr lang="en-US" dirty="0">
                <a:ea typeface="Times New Roman" panose="02020603050405020304" pitchFamily="18" charset="0"/>
              </a:rPr>
              <a:t> </a:t>
            </a:r>
            <a:r>
              <a:rPr lang="en-US" dirty="0" err="1">
                <a:ea typeface="Times New Roman" panose="02020603050405020304" pitchFamily="18" charset="0"/>
              </a:rPr>
              <a:t>sua</a:t>
            </a:r>
            <a:r>
              <a:rPr lang="en-US" dirty="0">
                <a:ea typeface="Times New Roman" panose="02020603050405020304" pitchFamily="18" charset="0"/>
              </a:rPr>
              <a:t> </a:t>
            </a:r>
            <a:r>
              <a:rPr lang="en-US" dirty="0" err="1">
                <a:ea typeface="Times New Roman" panose="02020603050405020304" pitchFamily="18" charset="0"/>
              </a:rPr>
              <a:t>garantia</a:t>
            </a:r>
            <a:r>
              <a:rPr lang="en-US" dirty="0">
                <a:ea typeface="Times New Roman" panose="02020603050405020304" pitchFamily="18" charset="0"/>
              </a:rPr>
              <a:t>.</a:t>
            </a:r>
          </a:p>
          <a:p>
            <a:pPr algn="just" fontAlgn="base"/>
            <a:endParaRPr lang="en-US" dirty="0">
              <a:ea typeface="Times New Roman" panose="02020603050405020304" pitchFamily="18" charset="0"/>
            </a:endParaRPr>
          </a:p>
          <a:p>
            <a:pPr algn="just" fontAlgn="base"/>
            <a:r>
              <a:rPr lang="en-US" dirty="0" err="1">
                <a:solidFill>
                  <a:srgbClr val="F79037"/>
                </a:solidFill>
                <a:effectLst/>
                <a:ea typeface="Times New Roman" panose="02020603050405020304" pitchFamily="18" charset="0"/>
              </a:rPr>
              <a:t>Exemplo</a:t>
            </a:r>
            <a:endParaRPr lang="en-US" dirty="0">
              <a:solidFill>
                <a:srgbClr val="F79037"/>
              </a:solidFill>
              <a:effectLst/>
              <a:ea typeface="Times New Roman" panose="02020603050405020304" pitchFamily="18" charset="0"/>
            </a:endParaRPr>
          </a:p>
          <a:p>
            <a:pPr algn="just" fontAlgn="base"/>
            <a:r>
              <a:rPr lang="en-US" dirty="0">
                <a:ea typeface="Times New Roman" panose="02020603050405020304" pitchFamily="18" charset="0"/>
              </a:rPr>
              <a:t>Um </a:t>
            </a:r>
            <a:r>
              <a:rPr lang="en-US" dirty="0" err="1">
                <a:ea typeface="Times New Roman" panose="02020603050405020304" pitchFamily="18" charset="0"/>
              </a:rPr>
              <a:t>empréstimo</a:t>
            </a:r>
            <a:r>
              <a:rPr lang="en-US" dirty="0">
                <a:ea typeface="Times New Roman" panose="02020603050405020304" pitchFamily="18" charset="0"/>
              </a:rPr>
              <a:t> LTV de 50% de $ 10.000 USDC </a:t>
            </a:r>
            <a:r>
              <a:rPr lang="en-US" dirty="0" err="1">
                <a:ea typeface="Times New Roman" panose="02020603050405020304" pitchFamily="18" charset="0"/>
              </a:rPr>
              <a:t>exigirá</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deposite</a:t>
            </a:r>
            <a:r>
              <a:rPr lang="en-US" dirty="0">
                <a:ea typeface="Times New Roman" panose="02020603050405020304" pitchFamily="18" charset="0"/>
              </a:rPr>
              <a:t> $ 20.000 (USD) de ether (ETH) </a:t>
            </a:r>
            <a:r>
              <a:rPr lang="en-US" dirty="0" err="1">
                <a:ea typeface="Times New Roman" panose="02020603050405020304" pitchFamily="18" charset="0"/>
              </a:rPr>
              <a:t>como</a:t>
            </a:r>
            <a:r>
              <a:rPr lang="en-US" dirty="0">
                <a:ea typeface="Times New Roman" panose="02020603050405020304" pitchFamily="18" charset="0"/>
              </a:rPr>
              <a:t> </a:t>
            </a:r>
            <a:r>
              <a:rPr lang="en-US" dirty="0" err="1">
                <a:ea typeface="Times New Roman" panose="02020603050405020304" pitchFamily="18" charset="0"/>
              </a:rPr>
              <a:t>garantia</a:t>
            </a:r>
            <a:r>
              <a:rPr lang="en-US" dirty="0">
                <a:ea typeface="Times New Roman" panose="02020603050405020304" pitchFamily="18" charset="0"/>
              </a:rPr>
              <a:t>. Se o valor </a:t>
            </a:r>
            <a:r>
              <a:rPr lang="en-US" dirty="0" err="1">
                <a:ea typeface="Times New Roman" panose="02020603050405020304" pitchFamily="18" charset="0"/>
              </a:rPr>
              <a:t>cair</a:t>
            </a:r>
            <a:r>
              <a:rPr lang="en-US" dirty="0">
                <a:ea typeface="Times New Roman" panose="02020603050405020304" pitchFamily="18" charset="0"/>
              </a:rPr>
              <a:t> </a:t>
            </a:r>
            <a:r>
              <a:rPr lang="en-US" dirty="0" err="1">
                <a:ea typeface="Times New Roman" panose="02020603050405020304" pitchFamily="18" charset="0"/>
              </a:rPr>
              <a:t>abaixo</a:t>
            </a:r>
            <a:r>
              <a:rPr lang="en-US" dirty="0">
                <a:ea typeface="Times New Roman" panose="02020603050405020304" pitchFamily="18" charset="0"/>
              </a:rPr>
              <a:t> de $ 20.000, </a:t>
            </a:r>
            <a:r>
              <a:rPr lang="en-US" dirty="0" err="1">
                <a:ea typeface="Times New Roman" panose="02020603050405020304" pitchFamily="18" charset="0"/>
              </a:rPr>
              <a:t>precisará</a:t>
            </a:r>
            <a:r>
              <a:rPr lang="en-US" dirty="0">
                <a:ea typeface="Times New Roman" panose="02020603050405020304" pitchFamily="18" charset="0"/>
              </a:rPr>
              <a:t> de </a:t>
            </a:r>
            <a:r>
              <a:rPr lang="en-US" dirty="0" err="1">
                <a:ea typeface="Times New Roman" panose="02020603050405020304" pitchFamily="18" charset="0"/>
              </a:rPr>
              <a:t>adicionar</a:t>
            </a:r>
            <a:r>
              <a:rPr lang="en-US" dirty="0">
                <a:ea typeface="Times New Roman" panose="02020603050405020304" pitchFamily="18" charset="0"/>
              </a:rPr>
              <a:t> </a:t>
            </a:r>
            <a:r>
              <a:rPr lang="en-US" dirty="0" err="1">
                <a:ea typeface="Times New Roman" panose="02020603050405020304" pitchFamily="18" charset="0"/>
              </a:rPr>
              <a:t>mais</a:t>
            </a:r>
            <a:r>
              <a:rPr lang="en-US" dirty="0">
                <a:ea typeface="Times New Roman" panose="02020603050405020304" pitchFamily="18" charset="0"/>
              </a:rPr>
              <a:t> </a:t>
            </a:r>
            <a:r>
              <a:rPr lang="en-US" dirty="0" err="1">
                <a:ea typeface="Times New Roman" panose="02020603050405020304" pitchFamily="18" charset="0"/>
              </a:rPr>
              <a:t>fundos</a:t>
            </a:r>
            <a:r>
              <a:rPr lang="en-US" dirty="0">
                <a:ea typeface="Times New Roman" panose="02020603050405020304" pitchFamily="18" charset="0"/>
              </a:rPr>
              <a:t>. Se </a:t>
            </a:r>
            <a:r>
              <a:rPr lang="en-US" dirty="0" err="1">
                <a:ea typeface="Times New Roman" panose="02020603050405020304" pitchFamily="18" charset="0"/>
              </a:rPr>
              <a:t>cair</a:t>
            </a:r>
            <a:r>
              <a:rPr lang="en-US" dirty="0">
                <a:ea typeface="Times New Roman" panose="02020603050405020304" pitchFamily="18" charset="0"/>
              </a:rPr>
              <a:t> </a:t>
            </a:r>
            <a:r>
              <a:rPr lang="en-US" dirty="0" err="1">
                <a:ea typeface="Times New Roman" panose="02020603050405020304" pitchFamily="18" charset="0"/>
              </a:rPr>
              <a:t>abaixo</a:t>
            </a:r>
            <a:r>
              <a:rPr lang="en-US" dirty="0">
                <a:ea typeface="Times New Roman" panose="02020603050405020304" pitchFamily="18" charset="0"/>
              </a:rPr>
              <a:t> de $ 12.000, </a:t>
            </a:r>
            <a:r>
              <a:rPr lang="en-US" dirty="0" err="1">
                <a:ea typeface="Times New Roman" panose="02020603050405020304" pitchFamily="18" charset="0"/>
              </a:rPr>
              <a:t>será</a:t>
            </a:r>
            <a:r>
              <a:rPr lang="en-US" dirty="0">
                <a:ea typeface="Times New Roman" panose="02020603050405020304" pitchFamily="18" charset="0"/>
              </a:rPr>
              <a:t> </a:t>
            </a:r>
            <a:r>
              <a:rPr lang="en-US" dirty="0" err="1">
                <a:ea typeface="Times New Roman" panose="02020603050405020304" pitchFamily="18" charset="0"/>
              </a:rPr>
              <a:t>liquidado</a:t>
            </a:r>
            <a:r>
              <a:rPr lang="en-US" dirty="0">
                <a:ea typeface="Times New Roman" panose="02020603050405020304" pitchFamily="18" charset="0"/>
              </a:rPr>
              <a:t> e o </a:t>
            </a:r>
            <a:r>
              <a:rPr lang="en-US" dirty="0" err="1">
                <a:ea typeface="Times New Roman" panose="02020603050405020304" pitchFamily="18" charset="0"/>
              </a:rPr>
              <a:t>credor</a:t>
            </a:r>
            <a:r>
              <a:rPr lang="en-US" dirty="0">
                <a:ea typeface="Times New Roman" panose="02020603050405020304" pitchFamily="18" charset="0"/>
              </a:rPr>
              <a:t> </a:t>
            </a:r>
            <a:r>
              <a:rPr lang="en-US" dirty="0" err="1">
                <a:ea typeface="Times New Roman" panose="02020603050405020304" pitchFamily="18" charset="0"/>
              </a:rPr>
              <a:t>receberá</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fundos</a:t>
            </a:r>
            <a:r>
              <a:rPr lang="en-US" dirty="0">
                <a:ea typeface="Times New Roman" panose="02020603050405020304" pitchFamily="18" charset="0"/>
              </a:rPr>
              <a:t> de </a:t>
            </a:r>
            <a:r>
              <a:rPr lang="en-US" dirty="0" err="1">
                <a:ea typeface="Times New Roman" panose="02020603050405020304" pitchFamily="18" charset="0"/>
              </a:rPr>
              <a:t>volta</a:t>
            </a:r>
            <a:r>
              <a:rPr lang="en-US" dirty="0">
                <a:ea typeface="Times New Roman" panose="02020603050405020304" pitchFamily="18" charset="0"/>
              </a:rPr>
              <a:t>.</a:t>
            </a:r>
          </a:p>
          <a:p>
            <a:pPr algn="just" fontAlgn="base"/>
            <a:r>
              <a:rPr lang="en-US" dirty="0">
                <a:effectLst/>
                <a:ea typeface="Times New Roman" panose="02020603050405020304" pitchFamily="18" charset="0"/>
              </a:rPr>
              <a:t> </a:t>
            </a:r>
          </a:p>
          <a:p>
            <a:pPr algn="just" fontAlgn="base"/>
            <a:r>
              <a:rPr lang="en-US" dirty="0" err="1">
                <a:ea typeface="Times New Roman" panose="02020603050405020304" pitchFamily="18" charset="0"/>
              </a:rPr>
              <a:t>Quando</a:t>
            </a:r>
            <a:r>
              <a:rPr lang="en-US" dirty="0">
                <a:ea typeface="Times New Roman" panose="02020603050405020304" pitchFamily="18" charset="0"/>
              </a:rPr>
              <a:t> </a:t>
            </a:r>
            <a:r>
              <a:rPr lang="en-US" dirty="0" err="1">
                <a:ea typeface="Times New Roman" panose="02020603050405020304" pitchFamily="18" charset="0"/>
              </a:rPr>
              <a:t>alguém</a:t>
            </a:r>
            <a:r>
              <a:rPr lang="en-US" dirty="0">
                <a:ea typeface="Times New Roman" panose="02020603050405020304" pitchFamily="18" charset="0"/>
              </a:rPr>
              <a:t> </a:t>
            </a:r>
            <a:r>
              <a:rPr lang="en-US" dirty="0" err="1">
                <a:ea typeface="Times New Roman" panose="02020603050405020304" pitchFamily="18" charset="0"/>
              </a:rPr>
              <a:t>faz</a:t>
            </a:r>
            <a:r>
              <a:rPr lang="en-US" dirty="0">
                <a:ea typeface="Times New Roman" panose="02020603050405020304" pitchFamily="18" charset="0"/>
              </a:rPr>
              <a:t> um </a:t>
            </a:r>
            <a:r>
              <a:rPr lang="en-US" dirty="0" err="1">
                <a:ea typeface="Times New Roman" panose="02020603050405020304" pitchFamily="18" charset="0"/>
              </a:rPr>
              <a:t>empréstimo</a:t>
            </a:r>
            <a:r>
              <a:rPr lang="en-US" dirty="0">
                <a:ea typeface="Times New Roman" panose="02020603050405020304" pitchFamily="18" charset="0"/>
              </a:rPr>
              <a:t>, </a:t>
            </a:r>
            <a:r>
              <a:rPr lang="en-US" dirty="0" err="1">
                <a:ea typeface="Times New Roman" panose="02020603050405020304" pitchFamily="18" charset="0"/>
              </a:rPr>
              <a:t>provavelmente</a:t>
            </a:r>
            <a:r>
              <a:rPr lang="en-US" dirty="0">
                <a:ea typeface="Times New Roman" panose="02020603050405020304" pitchFamily="18" charset="0"/>
              </a:rPr>
              <a:t> </a:t>
            </a:r>
            <a:r>
              <a:rPr lang="en-US" dirty="0" err="1">
                <a:ea typeface="Times New Roman" panose="02020603050405020304" pitchFamily="18" charset="0"/>
              </a:rPr>
              <a:t>receberá</a:t>
            </a:r>
            <a:r>
              <a:rPr lang="en-US" dirty="0">
                <a:ea typeface="Times New Roman" panose="02020603050405020304" pitchFamily="18" charset="0"/>
              </a:rPr>
              <a:t> </a:t>
            </a:r>
            <a:r>
              <a:rPr lang="en-US" dirty="0" err="1">
                <a:ea typeface="Times New Roman" panose="02020603050405020304" pitchFamily="18" charset="0"/>
              </a:rPr>
              <a:t>stablecoins</a:t>
            </a:r>
            <a:r>
              <a:rPr lang="en-US" dirty="0">
                <a:ea typeface="Times New Roman" panose="02020603050405020304" pitchFamily="18" charset="0"/>
              </a:rPr>
              <a:t> </a:t>
            </a:r>
            <a:r>
              <a:rPr lang="en-US" dirty="0" err="1">
                <a:ea typeface="Times New Roman" panose="02020603050405020304" pitchFamily="18" charset="0"/>
              </a:rPr>
              <a:t>recém-cunhadas</a:t>
            </a:r>
            <a:r>
              <a:rPr lang="en-US" dirty="0">
                <a:ea typeface="Times New Roman" panose="02020603050405020304" pitchFamily="18" charset="0"/>
              </a:rPr>
              <a:t> (</a:t>
            </a:r>
            <a:r>
              <a:rPr lang="en-US" dirty="0" err="1">
                <a:ea typeface="Times New Roman" panose="02020603050405020304" pitchFamily="18" charset="0"/>
              </a:rPr>
              <a:t>como</a:t>
            </a:r>
            <a:r>
              <a:rPr lang="en-US" dirty="0">
                <a:ea typeface="Times New Roman" panose="02020603050405020304" pitchFamily="18" charset="0"/>
              </a:rPr>
              <a:t> DAI)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criptomoeda</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alguém</a:t>
            </a:r>
            <a:r>
              <a:rPr lang="en-US" dirty="0">
                <a:ea typeface="Times New Roman" panose="02020603050405020304" pitchFamily="18" charset="0"/>
              </a:rPr>
              <a:t> </a:t>
            </a:r>
            <a:r>
              <a:rPr lang="en-US" dirty="0" err="1">
                <a:ea typeface="Times New Roman" panose="02020603050405020304" pitchFamily="18" charset="0"/>
              </a:rPr>
              <a:t>emprestou</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credores</a:t>
            </a:r>
            <a:r>
              <a:rPr lang="en-US" dirty="0">
                <a:ea typeface="Times New Roman" panose="02020603050405020304" pitchFamily="18" charset="0"/>
              </a:rPr>
              <a:t> </a:t>
            </a:r>
            <a:r>
              <a:rPr lang="en-US" dirty="0" err="1">
                <a:ea typeface="Times New Roman" panose="02020603050405020304" pitchFamily="18" charset="0"/>
              </a:rPr>
              <a:t>depositarão</a:t>
            </a:r>
            <a:r>
              <a:rPr lang="en-US" dirty="0">
                <a:ea typeface="Times New Roman" panose="02020603050405020304" pitchFamily="18" charset="0"/>
              </a:rPr>
              <a:t> </a:t>
            </a:r>
            <a:r>
              <a:rPr lang="en-US" dirty="0" err="1">
                <a:ea typeface="Times New Roman" panose="02020603050405020304" pitchFamily="18" charset="0"/>
              </a:rPr>
              <a:t>ativos</a:t>
            </a:r>
            <a:r>
              <a:rPr lang="en-US" dirty="0">
                <a:ea typeface="Times New Roman" panose="02020603050405020304" pitchFamily="18" charset="0"/>
              </a:rPr>
              <a:t> </a:t>
            </a:r>
            <a:r>
              <a:rPr lang="en-US" dirty="0" err="1">
                <a:ea typeface="Times New Roman" panose="02020603050405020304" pitchFamily="18" charset="0"/>
              </a:rPr>
              <a:t>num</a:t>
            </a:r>
            <a:r>
              <a:rPr lang="en-US" dirty="0">
                <a:ea typeface="Times New Roman" panose="02020603050405020304" pitchFamily="18" charset="0"/>
              </a:rPr>
              <a:t> </a:t>
            </a:r>
            <a:r>
              <a:rPr lang="en-US" dirty="0" err="1">
                <a:ea typeface="Times New Roman" panose="02020603050405020304" pitchFamily="18" charset="0"/>
              </a:rPr>
              <a:t>contrato</a:t>
            </a:r>
            <a:r>
              <a:rPr lang="en-US" dirty="0">
                <a:ea typeface="Times New Roman" panose="02020603050405020304" pitchFamily="18" charset="0"/>
              </a:rPr>
              <a:t> </a:t>
            </a:r>
            <a:r>
              <a:rPr lang="en-US" dirty="0" err="1">
                <a:ea typeface="Times New Roman" panose="02020603050405020304" pitchFamily="18" charset="0"/>
              </a:rPr>
              <a:t>inteligente</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bloquear</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fundos</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um </a:t>
            </a:r>
            <a:r>
              <a:rPr lang="en-US" dirty="0" err="1">
                <a:ea typeface="Times New Roman" panose="02020603050405020304" pitchFamily="18" charset="0"/>
              </a:rPr>
              <a:t>período</a:t>
            </a:r>
            <a:r>
              <a:rPr lang="en-US" dirty="0">
                <a:ea typeface="Times New Roman" panose="02020603050405020304" pitchFamily="18" charset="0"/>
              </a:rPr>
              <a:t> </a:t>
            </a:r>
            <a:r>
              <a:rPr lang="en-US" dirty="0" err="1">
                <a:ea typeface="Times New Roman" panose="02020603050405020304" pitchFamily="18" charset="0"/>
              </a:rPr>
              <a:t>específico</a:t>
            </a:r>
            <a:r>
              <a:rPr lang="en-US" dirty="0">
                <a:ea typeface="Times New Roman" panose="02020603050405020304" pitchFamily="18" charset="0"/>
              </a:rPr>
              <a:t>. Uma </a:t>
            </a:r>
            <a:r>
              <a:rPr lang="en-US" dirty="0" err="1">
                <a:ea typeface="Times New Roman" panose="02020603050405020304" pitchFamily="18" charset="0"/>
              </a:rPr>
              <a:t>vez</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o </a:t>
            </a:r>
            <a:r>
              <a:rPr lang="en-US" dirty="0" err="1">
                <a:ea typeface="Times New Roman" panose="02020603050405020304" pitchFamily="18" charset="0"/>
              </a:rPr>
              <a:t>mutuário</a:t>
            </a:r>
            <a:r>
              <a:rPr lang="en-US" dirty="0">
                <a:ea typeface="Times New Roman" panose="02020603050405020304" pitchFamily="18" charset="0"/>
              </a:rPr>
              <a:t> </a:t>
            </a:r>
            <a:r>
              <a:rPr lang="en-US" dirty="0" err="1">
                <a:ea typeface="Times New Roman" panose="02020603050405020304" pitchFamily="18" charset="0"/>
              </a:rPr>
              <a:t>recebe</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fundos</a:t>
            </a:r>
            <a:r>
              <a:rPr lang="en-US" dirty="0">
                <a:ea typeface="Times New Roman" panose="02020603050405020304" pitchFamily="18" charset="0"/>
              </a:rPr>
              <a:t>, </a:t>
            </a:r>
            <a:r>
              <a:rPr lang="en-US" dirty="0" err="1">
                <a:ea typeface="Times New Roman" panose="02020603050405020304" pitchFamily="18" charset="0"/>
              </a:rPr>
              <a:t>eles</a:t>
            </a:r>
            <a:r>
              <a:rPr lang="en-US" dirty="0">
                <a:ea typeface="Times New Roman" panose="02020603050405020304" pitchFamily="18" charset="0"/>
              </a:rPr>
              <a:t>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utilizá</a:t>
            </a:r>
            <a:r>
              <a:rPr lang="en-US" dirty="0">
                <a:ea typeface="Times New Roman" panose="02020603050405020304" pitchFamily="18" charset="0"/>
              </a:rPr>
              <a:t>-los </a:t>
            </a:r>
            <a:r>
              <a:rPr lang="en-US" dirty="0" err="1">
                <a:ea typeface="Times New Roman" panose="02020603050405020304" pitchFamily="18" charset="0"/>
              </a:rPr>
              <a:t>para</a:t>
            </a:r>
            <a:r>
              <a:rPr lang="en-US" dirty="0">
                <a:ea typeface="Times New Roman" panose="02020603050405020304" pitchFamily="18" charset="0"/>
              </a:rPr>
              <a:t> a </a:t>
            </a:r>
            <a:r>
              <a:rPr lang="en-US" dirty="0" err="1">
                <a:ea typeface="Times New Roman" panose="02020603050405020304" pitchFamily="18" charset="0"/>
              </a:rPr>
              <a:t>sua</a:t>
            </a:r>
            <a:r>
              <a:rPr lang="en-US" dirty="0">
                <a:ea typeface="Times New Roman" panose="02020603050405020304" pitchFamily="18" charset="0"/>
              </a:rPr>
              <a:t> </a:t>
            </a:r>
            <a:r>
              <a:rPr lang="en-US" dirty="0" err="1">
                <a:ea typeface="Times New Roman" panose="02020603050405020304" pitchFamily="18" charset="0"/>
              </a:rPr>
              <a:t>finalidade</a:t>
            </a:r>
            <a:r>
              <a:rPr lang="en-US" dirty="0">
                <a:ea typeface="Times New Roman" panose="02020603050405020304" pitchFamily="18" charset="0"/>
              </a:rPr>
              <a:t>.</a:t>
            </a:r>
            <a:endParaRPr lang="x-none" dirty="0">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123</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792744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124</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569170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fontAlgn="base"/>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Vantagens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e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desvantagens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dos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empréstimos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criptográficos</a:t>
            </a:r>
            <a:endPar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empréstimos</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criptográficos</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têm</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sido</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ferramentas</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comumente</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usadas</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no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espaço</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DeFi</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há</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anos</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para</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várias</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operações</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Nesta</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seção</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verá</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as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vantagens</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desvantagens</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dos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empréstimos</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1E2329"/>
                </a:solidFill>
                <a:latin typeface="Calibri" panose="020F0502020204030204" pitchFamily="34" charset="0"/>
                <a:ea typeface="Times New Roman" panose="02020603050405020304" pitchFamily="18" charset="0"/>
                <a:cs typeface="Calibri" panose="020F0502020204030204" pitchFamily="34" charset="0"/>
              </a:rPr>
              <a:t>criptográficos</a:t>
            </a:r>
            <a:r>
              <a:rPr lang="en-US" sz="1100" dirty="0">
                <a:solidFill>
                  <a:srgbClr val="1E2329"/>
                </a:solidFill>
                <a:latin typeface="Calibri" panose="020F0502020204030204" pitchFamily="34" charset="0"/>
                <a:ea typeface="Times New Roman" panose="02020603050405020304" pitchFamily="18" charset="0"/>
                <a:cs typeface="Calibri" panose="020F0502020204030204" pitchFamily="34" charset="0"/>
              </a:rPr>
              <a:t>:</a:t>
            </a: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10" name="Table 10">
            <a:extLst>
              <a:ext uri="{FF2B5EF4-FFF2-40B4-BE49-F238E27FC236}">
                <a16:creationId xmlns:a16="http://schemas.microsoft.com/office/drawing/2014/main" id="{E78188CB-D952-003D-EC01-281B2D342AEF}"/>
              </a:ext>
            </a:extLst>
          </p:cNvPr>
          <p:cNvGraphicFramePr>
            <a:graphicFrameLocks noGrp="1"/>
          </p:cNvGraphicFramePr>
          <p:nvPr>
            <p:extLst>
              <p:ext uri="{D42A27DB-BD31-4B8C-83A1-F6EECF244321}">
                <p14:modId xmlns:p14="http://schemas.microsoft.com/office/powerpoint/2010/main" val="3698386366"/>
              </p:ext>
            </p:extLst>
          </p:nvPr>
        </p:nvGraphicFramePr>
        <p:xfrm>
          <a:off x="533117" y="2265457"/>
          <a:ext cx="6596203" cy="6847840"/>
        </p:xfrm>
        <a:graphic>
          <a:graphicData uri="http://schemas.openxmlformats.org/drawingml/2006/table">
            <a:tbl>
              <a:tblPr firstRow="1" bandRow="1">
                <a:tableStyleId>{5C22544A-7EE6-4342-B048-85BDC9FD1C3A}</a:tableStyleId>
              </a:tblPr>
              <a:tblGrid>
                <a:gridCol w="1050554">
                  <a:extLst>
                    <a:ext uri="{9D8B030D-6E8A-4147-A177-3AD203B41FA5}">
                      <a16:colId xmlns:a16="http://schemas.microsoft.com/office/drawing/2014/main" val="3339202448"/>
                    </a:ext>
                  </a:extLst>
                </a:gridCol>
                <a:gridCol w="2242226">
                  <a:extLst>
                    <a:ext uri="{9D8B030D-6E8A-4147-A177-3AD203B41FA5}">
                      <a16:colId xmlns:a16="http://schemas.microsoft.com/office/drawing/2014/main" val="2328539397"/>
                    </a:ext>
                  </a:extLst>
                </a:gridCol>
                <a:gridCol w="1213300">
                  <a:extLst>
                    <a:ext uri="{9D8B030D-6E8A-4147-A177-3AD203B41FA5}">
                      <a16:colId xmlns:a16="http://schemas.microsoft.com/office/drawing/2014/main" val="3028193724"/>
                    </a:ext>
                  </a:extLst>
                </a:gridCol>
                <a:gridCol w="2090123">
                  <a:extLst>
                    <a:ext uri="{9D8B030D-6E8A-4147-A177-3AD203B41FA5}">
                      <a16:colId xmlns:a16="http://schemas.microsoft.com/office/drawing/2014/main" val="146109531"/>
                    </a:ext>
                  </a:extLst>
                </a:gridCol>
              </a:tblGrid>
              <a:tr h="370840">
                <a:tc gridSpan="2">
                  <a:txBody>
                    <a:bodyPr/>
                    <a:lstStyle/>
                    <a:p>
                      <a:pPr algn="ctr"/>
                      <a:r>
                        <a:rPr lang="en-GB" sz="1100" b="1" kern="1200" dirty="0" err="1">
                          <a:solidFill>
                            <a:schemeClr val="bg1"/>
                          </a:solidFill>
                          <a:latin typeface="Calibri" panose="020F0502020204030204" pitchFamily="34" charset="0"/>
                          <a:ea typeface="+mn-ea"/>
                          <a:cs typeface="Calibri" panose="020F0502020204030204" pitchFamily="34" charset="0"/>
                        </a:rPr>
                        <a:t>Vantagens</a:t>
                      </a:r>
                      <a:endParaRPr lang="en-GB" sz="1100" b="1" kern="1200" dirty="0">
                        <a:solidFill>
                          <a:schemeClr val="bg1"/>
                        </a:solidFill>
                        <a:latin typeface="Calibri" panose="020F0502020204030204" pitchFamily="34" charset="0"/>
                        <a:ea typeface="+mn-ea"/>
                        <a:cs typeface="Calibri" panose="020F0502020204030204" pitchFamily="34" charset="0"/>
                      </a:endParaRPr>
                    </a:p>
                  </a:txBody>
                  <a:tcPr anchor="ctr">
                    <a:solidFill>
                      <a:srgbClr val="8E2F91"/>
                    </a:solidFill>
                  </a:tcPr>
                </a:tc>
                <a:tc hMerge="1">
                  <a:txBody>
                    <a:bodyPr/>
                    <a:lstStyle/>
                    <a:p>
                      <a:endParaRPr lang="en-GB"/>
                    </a:p>
                  </a:txBody>
                  <a:tcPr>
                    <a:solidFill>
                      <a:srgbClr val="8E2F91"/>
                    </a:solidFill>
                  </a:tcPr>
                </a:tc>
                <a:tc gridSpan="2">
                  <a:txBody>
                    <a:bodyPr/>
                    <a:lstStyle/>
                    <a:p>
                      <a:pPr algn="ctr"/>
                      <a:r>
                        <a:rPr lang="en-GB" sz="1100" b="1" kern="1200" dirty="0" err="1">
                          <a:solidFill>
                            <a:schemeClr val="bg1"/>
                          </a:solidFill>
                          <a:latin typeface="Calibri" panose="020F0502020204030204" pitchFamily="34" charset="0"/>
                          <a:ea typeface="+mn-ea"/>
                          <a:cs typeface="Calibri" panose="020F0502020204030204" pitchFamily="34" charset="0"/>
                        </a:rPr>
                        <a:t>Desvantagens</a:t>
                      </a:r>
                      <a:endParaRPr lang="en-GB" sz="1100" b="1" kern="1200" dirty="0">
                        <a:solidFill>
                          <a:schemeClr val="bg1"/>
                        </a:solidFill>
                        <a:latin typeface="Calibri" panose="020F0502020204030204" pitchFamily="34" charset="0"/>
                        <a:ea typeface="+mn-ea"/>
                        <a:cs typeface="Calibri" panose="020F0502020204030204" pitchFamily="34" charset="0"/>
                      </a:endParaRPr>
                    </a:p>
                  </a:txBody>
                  <a:tcPr anchor="ctr">
                    <a:solidFill>
                      <a:srgbClr val="DD1470"/>
                    </a:solidFill>
                  </a:tcPr>
                </a:tc>
                <a:tc hMerge="1">
                  <a:txBody>
                    <a:bodyPr/>
                    <a:lstStyle/>
                    <a:p>
                      <a:endParaRPr lang="en-GB"/>
                    </a:p>
                  </a:txBody>
                  <a:tcPr>
                    <a:solidFill>
                      <a:srgbClr val="8E2F91"/>
                    </a:solidFill>
                  </a:tcPr>
                </a:tc>
                <a:extLst>
                  <a:ext uri="{0D108BD9-81ED-4DB2-BD59-A6C34878D82A}">
                    <a16:rowId xmlns:a16="http://schemas.microsoft.com/office/drawing/2014/main" val="3177857137"/>
                  </a:ext>
                </a:extLst>
              </a:tr>
              <a:tr h="370840">
                <a:tc>
                  <a:txBody>
                    <a:bodyPr/>
                    <a:lstStyle/>
                    <a:p>
                      <a:pPr marL="0" marR="0" indent="0" algn="ctr" defTabSz="2073036"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Calibri" panose="020F0502020204030204" pitchFamily="34" charset="0"/>
                          <a:ea typeface="+mn-ea"/>
                          <a:cs typeface="Calibri" panose="020F0502020204030204" pitchFamily="34" charset="0"/>
                        </a:rPr>
                        <a:t>Capital </a:t>
                      </a:r>
                      <a:r>
                        <a:rPr lang="en-GB" sz="1100" b="1" kern="1200" dirty="0" err="1">
                          <a:solidFill>
                            <a:schemeClr val="bg1"/>
                          </a:solidFill>
                          <a:latin typeface="Calibri" panose="020F0502020204030204" pitchFamily="34" charset="0"/>
                          <a:ea typeface="+mn-ea"/>
                          <a:cs typeface="Calibri" panose="020F0502020204030204" pitchFamily="34" charset="0"/>
                        </a:rPr>
                        <a:t>facilmente</a:t>
                      </a:r>
                      <a:r>
                        <a:rPr lang="en-GB" sz="1100" b="1" kern="1200" dirty="0">
                          <a:solidFill>
                            <a:schemeClr val="bg1"/>
                          </a:solidFill>
                          <a:latin typeface="Calibri" panose="020F0502020204030204" pitchFamily="34" charset="0"/>
                          <a:ea typeface="+mn-ea"/>
                          <a:cs typeface="Calibri" panose="020F0502020204030204" pitchFamily="34" charset="0"/>
                        </a:rPr>
                        <a:t> </a:t>
                      </a:r>
                      <a:r>
                        <a:rPr lang="en-GB" sz="1100" b="1" kern="1200" dirty="0" err="1">
                          <a:solidFill>
                            <a:schemeClr val="bg1"/>
                          </a:solidFill>
                          <a:latin typeface="Calibri" panose="020F0502020204030204" pitchFamily="34" charset="0"/>
                          <a:ea typeface="+mn-ea"/>
                          <a:cs typeface="Calibri" panose="020F0502020204030204" pitchFamily="34" charset="0"/>
                        </a:rPr>
                        <a:t>acessível</a:t>
                      </a:r>
                      <a:endParaRPr lang="en-GB" sz="1100" b="1" kern="1200" dirty="0">
                        <a:solidFill>
                          <a:schemeClr val="bg1"/>
                        </a:solidFill>
                        <a:latin typeface="Calibri" panose="020F0502020204030204" pitchFamily="34" charset="0"/>
                        <a:ea typeface="+mn-ea"/>
                        <a:cs typeface="Calibri" panose="020F0502020204030204" pitchFamily="34" charset="0"/>
                      </a:endParaRPr>
                    </a:p>
                  </a:txBody>
                  <a:tcPr anchor="ctr">
                    <a:solidFill>
                      <a:srgbClr val="8E2F91"/>
                    </a:solidFill>
                  </a:tcPr>
                </a:tc>
                <a:tc>
                  <a:txBody>
                    <a:bodyPr/>
                    <a:lstStyle/>
                    <a:p>
                      <a:pPr algn="l"/>
                      <a:r>
                        <a:rPr lang="en-GB" sz="1100" b="0" kern="1200" dirty="0" err="1">
                          <a:solidFill>
                            <a:schemeClr val="bg1"/>
                          </a:solidFill>
                          <a:latin typeface="Calibri" panose="020F0502020204030204" pitchFamily="34" charset="0"/>
                          <a:ea typeface="+mn-ea"/>
                          <a:cs typeface="Calibri" panose="020F0502020204030204" pitchFamily="34" charset="0"/>
                        </a:rPr>
                        <a:t>Os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empréstimos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criptográficos</a:t>
                      </a:r>
                      <a:r>
                        <a:rPr lang="en-GB" sz="1100" b="0" kern="1200" dirty="0">
                          <a:solidFill>
                            <a:schemeClr val="bg1"/>
                          </a:solidFill>
                          <a:latin typeface="Calibri" panose="020F0502020204030204" pitchFamily="34" charset="0"/>
                          <a:ea typeface="+mn-ea"/>
                          <a:cs typeface="Calibri" panose="020F0502020204030204" pitchFamily="34" charset="0"/>
                        </a:rPr>
                        <a:t> são </a:t>
                      </a:r>
                      <a:r>
                        <a:rPr lang="en-GB" sz="1100" b="0" kern="1200" dirty="0" err="1">
                          <a:solidFill>
                            <a:schemeClr val="bg1"/>
                          </a:solidFill>
                          <a:latin typeface="Calibri" panose="020F0502020204030204" pitchFamily="34" charset="0"/>
                          <a:ea typeface="+mn-ea"/>
                          <a:cs typeface="Calibri" panose="020F0502020204030204" pitchFamily="34" charset="0"/>
                        </a:rPr>
                        <a:t>concedidos</a:t>
                      </a:r>
                      <a:r>
                        <a:rPr lang="en-GB" sz="1100" b="0" kern="1200" dirty="0">
                          <a:solidFill>
                            <a:schemeClr val="bg1"/>
                          </a:solidFill>
                          <a:latin typeface="Calibri" panose="020F0502020204030204" pitchFamily="34" charset="0"/>
                          <a:ea typeface="+mn-ea"/>
                          <a:cs typeface="Calibri" panose="020F0502020204030204" pitchFamily="34" charset="0"/>
                        </a:rPr>
                        <a:t> a </a:t>
                      </a:r>
                      <a:r>
                        <a:rPr lang="en-GB" sz="1100" b="0" kern="1200" dirty="0" err="1">
                          <a:solidFill>
                            <a:schemeClr val="bg1"/>
                          </a:solidFill>
                          <a:latin typeface="Calibri" panose="020F0502020204030204" pitchFamily="34" charset="0"/>
                          <a:ea typeface="+mn-ea"/>
                          <a:cs typeface="Calibri" panose="020F0502020204030204" pitchFamily="34" charset="0"/>
                        </a:rPr>
                        <a:t>qualquer</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pessoa</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que</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possa</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fornecer</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garantias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ou</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devolver</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os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fundos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num</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empréstimo</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rápido</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Essa</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qualidade</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os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torna</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mais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fáceis</a:t>
                      </a:r>
                      <a:r>
                        <a:rPr lang="en-GB" sz="1100" b="0" kern="1200" dirty="0">
                          <a:solidFill>
                            <a:schemeClr val="bg1"/>
                          </a:solidFill>
                          <a:latin typeface="Calibri" panose="020F0502020204030204" pitchFamily="34" charset="0"/>
                          <a:ea typeface="+mn-ea"/>
                          <a:cs typeface="Calibri" panose="020F0502020204030204" pitchFamily="34" charset="0"/>
                        </a:rPr>
                        <a:t> de </a:t>
                      </a:r>
                      <a:r>
                        <a:rPr lang="en-GB" sz="1100" b="0" kern="1200" dirty="0" err="1">
                          <a:solidFill>
                            <a:schemeClr val="bg1"/>
                          </a:solidFill>
                          <a:latin typeface="Calibri" panose="020F0502020204030204" pitchFamily="34" charset="0"/>
                          <a:ea typeface="+mn-ea"/>
                          <a:cs typeface="Calibri" panose="020F0502020204030204" pitchFamily="34" charset="0"/>
                        </a:rPr>
                        <a:t>adquirir</a:t>
                      </a:r>
                      <a:r>
                        <a:rPr lang="en-GB" sz="1100" b="0" kern="1200" dirty="0">
                          <a:solidFill>
                            <a:schemeClr val="bg1"/>
                          </a:solidFill>
                          <a:latin typeface="Calibri" panose="020F0502020204030204" pitchFamily="34" charset="0"/>
                          <a:ea typeface="+mn-ea"/>
                          <a:cs typeface="Calibri" panose="020F0502020204030204" pitchFamily="34" charset="0"/>
                        </a:rPr>
                        <a:t> do </a:t>
                      </a:r>
                      <a:r>
                        <a:rPr lang="en-GB" sz="1100" b="0" kern="1200" dirty="0" err="1">
                          <a:solidFill>
                            <a:schemeClr val="bg1"/>
                          </a:solidFill>
                          <a:latin typeface="Calibri" panose="020F0502020204030204" pitchFamily="34" charset="0"/>
                          <a:ea typeface="+mn-ea"/>
                          <a:cs typeface="Calibri" panose="020F0502020204030204" pitchFamily="34" charset="0"/>
                        </a:rPr>
                        <a:t>que</a:t>
                      </a:r>
                      <a:r>
                        <a:rPr lang="en-GB" sz="1100" b="0" kern="1200" dirty="0">
                          <a:solidFill>
                            <a:schemeClr val="bg1"/>
                          </a:solidFill>
                          <a:latin typeface="Calibri" panose="020F0502020204030204" pitchFamily="34" charset="0"/>
                          <a:ea typeface="+mn-ea"/>
                          <a:cs typeface="Calibri" panose="020F0502020204030204" pitchFamily="34" charset="0"/>
                        </a:rPr>
                        <a:t> um </a:t>
                      </a:r>
                      <a:r>
                        <a:rPr lang="en-GB" sz="1100" b="0" kern="1200" dirty="0" err="1">
                          <a:solidFill>
                            <a:schemeClr val="bg1"/>
                          </a:solidFill>
                          <a:latin typeface="Calibri" panose="020F0502020204030204" pitchFamily="34" charset="0"/>
                          <a:ea typeface="+mn-ea"/>
                          <a:cs typeface="Calibri" panose="020F0502020204030204" pitchFamily="34" charset="0"/>
                        </a:rPr>
                        <a:t>empréstimo</a:t>
                      </a:r>
                      <a:r>
                        <a:rPr lang="en-GB" sz="1100" b="0" kern="1200" dirty="0">
                          <a:solidFill>
                            <a:schemeClr val="bg1"/>
                          </a:solidFill>
                          <a:latin typeface="Calibri" panose="020F0502020204030204" pitchFamily="34" charset="0"/>
                          <a:ea typeface="+mn-ea"/>
                          <a:cs typeface="Calibri" panose="020F0502020204030204" pitchFamily="34" charset="0"/>
                        </a:rPr>
                        <a:t> de </a:t>
                      </a:r>
                      <a:r>
                        <a:rPr lang="en-GB" sz="1100" b="0" kern="1200" dirty="0" err="1">
                          <a:solidFill>
                            <a:schemeClr val="bg1"/>
                          </a:solidFill>
                          <a:latin typeface="Calibri" panose="020F0502020204030204" pitchFamily="34" charset="0"/>
                          <a:ea typeface="+mn-ea"/>
                          <a:cs typeface="Calibri" panose="020F0502020204030204" pitchFamily="34" charset="0"/>
                        </a:rPr>
                        <a:t>uma</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instituição</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financeira</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tradicional</a:t>
                      </a:r>
                      <a:r>
                        <a:rPr lang="en-GB" sz="1100" b="0" kern="1200" dirty="0">
                          <a:solidFill>
                            <a:schemeClr val="bg1"/>
                          </a:solidFill>
                          <a:latin typeface="Calibri" panose="020F0502020204030204" pitchFamily="34" charset="0"/>
                          <a:ea typeface="+mn-ea"/>
                          <a:cs typeface="Calibri" panose="020F0502020204030204" pitchFamily="34" charset="0"/>
                        </a:rPr>
                        <a:t>, e </a:t>
                      </a:r>
                      <a:r>
                        <a:rPr lang="en-GB" sz="1100" b="0" kern="1200" dirty="0" err="1">
                          <a:solidFill>
                            <a:schemeClr val="bg1"/>
                          </a:solidFill>
                          <a:latin typeface="Calibri" panose="020F0502020204030204" pitchFamily="34" charset="0"/>
                          <a:ea typeface="+mn-ea"/>
                          <a:cs typeface="Calibri" panose="020F0502020204030204" pitchFamily="34" charset="0"/>
                        </a:rPr>
                        <a:t>não</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há</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necessidade</a:t>
                      </a:r>
                      <a:r>
                        <a:rPr lang="en-GB" sz="1100" b="0" kern="1200" dirty="0">
                          <a:solidFill>
                            <a:schemeClr val="bg1"/>
                          </a:solidFill>
                          <a:latin typeface="Calibri" panose="020F0502020204030204" pitchFamily="34" charset="0"/>
                          <a:ea typeface="+mn-ea"/>
                          <a:cs typeface="Calibri" panose="020F0502020204030204" pitchFamily="34" charset="0"/>
                        </a:rPr>
                        <a:t> de </a:t>
                      </a:r>
                      <a:r>
                        <a:rPr lang="en-GB" sz="1100" b="0" kern="1200" dirty="0" err="1">
                          <a:solidFill>
                            <a:schemeClr val="bg1"/>
                          </a:solidFill>
                          <a:latin typeface="Calibri" panose="020F0502020204030204" pitchFamily="34" charset="0"/>
                          <a:ea typeface="+mn-ea"/>
                          <a:cs typeface="Calibri" panose="020F0502020204030204" pitchFamily="34" charset="0"/>
                        </a:rPr>
                        <a:t>verificação</a:t>
                      </a:r>
                      <a:r>
                        <a:rPr lang="en-GB" sz="1100" b="0" kern="1200" dirty="0">
                          <a:solidFill>
                            <a:schemeClr val="bg1"/>
                          </a:solidFill>
                          <a:latin typeface="Calibri" panose="020F0502020204030204" pitchFamily="34" charset="0"/>
                          <a:ea typeface="+mn-ea"/>
                          <a:cs typeface="Calibri" panose="020F0502020204030204" pitchFamily="34" charset="0"/>
                        </a:rPr>
                        <a:t> de </a:t>
                      </a:r>
                      <a:r>
                        <a:rPr lang="en-GB" sz="1100" b="0" kern="1200" dirty="0" err="1">
                          <a:solidFill>
                            <a:schemeClr val="bg1"/>
                          </a:solidFill>
                          <a:latin typeface="Calibri" panose="020F0502020204030204" pitchFamily="34" charset="0"/>
                          <a:ea typeface="+mn-ea"/>
                          <a:cs typeface="Calibri" panose="020F0502020204030204" pitchFamily="34" charset="0"/>
                        </a:rPr>
                        <a:t>crédito</a:t>
                      </a:r>
                      <a:r>
                        <a:rPr lang="en-GB" sz="1100" b="0" kern="1200" dirty="0">
                          <a:solidFill>
                            <a:schemeClr val="bg1"/>
                          </a:solidFill>
                          <a:latin typeface="Calibri" panose="020F0502020204030204" pitchFamily="34" charset="0"/>
                          <a:ea typeface="+mn-ea"/>
                          <a:cs typeface="Calibri" panose="020F0502020204030204" pitchFamily="34" charset="0"/>
                        </a:rPr>
                        <a:t>.</a:t>
                      </a:r>
                    </a:p>
                  </a:txBody>
                  <a:tcPr anchor="ctr">
                    <a:solidFill>
                      <a:srgbClr val="F9A835"/>
                    </a:solidFill>
                  </a:tcPr>
                </a:tc>
                <a:tc>
                  <a:txBody>
                    <a:bodyPr/>
                    <a:lstStyle/>
                    <a:p>
                      <a:pPr marL="0" marR="0" indent="0" algn="ctr" defTabSz="2073036"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Calibri" panose="020F0502020204030204" pitchFamily="34" charset="0"/>
                          <a:ea typeface="+mn-ea"/>
                          <a:cs typeface="Calibri" panose="020F0502020204030204" pitchFamily="34" charset="0"/>
                        </a:rPr>
                        <a:t>Alto </a:t>
                      </a:r>
                      <a:r>
                        <a:rPr lang="en-GB" sz="1100" b="1" kern="1200" dirty="0" err="1">
                          <a:solidFill>
                            <a:schemeClr val="bg1"/>
                          </a:solidFill>
                          <a:latin typeface="Calibri" panose="020F0502020204030204" pitchFamily="34" charset="0"/>
                          <a:ea typeface="+mn-ea"/>
                          <a:cs typeface="Calibri" panose="020F0502020204030204" pitchFamily="34" charset="0"/>
                        </a:rPr>
                        <a:t>risco</a:t>
                      </a:r>
                      <a:r>
                        <a:rPr lang="en-GB" sz="1100" b="1" kern="1200" dirty="0">
                          <a:solidFill>
                            <a:schemeClr val="bg1"/>
                          </a:solidFill>
                          <a:latin typeface="Calibri" panose="020F0502020204030204" pitchFamily="34" charset="0"/>
                          <a:ea typeface="+mn-ea"/>
                          <a:cs typeface="Calibri" panose="020F0502020204030204" pitchFamily="34" charset="0"/>
                        </a:rPr>
                        <a:t> de </a:t>
                      </a:r>
                      <a:r>
                        <a:rPr lang="en-GB" sz="1100" b="1" kern="1200" dirty="0" err="1">
                          <a:solidFill>
                            <a:schemeClr val="bg1"/>
                          </a:solidFill>
                          <a:latin typeface="Calibri" panose="020F0502020204030204" pitchFamily="34" charset="0"/>
                          <a:ea typeface="+mn-ea"/>
                          <a:cs typeface="Calibri" panose="020F0502020204030204" pitchFamily="34" charset="0"/>
                        </a:rPr>
                        <a:t>liquidação</a:t>
                      </a:r>
                      <a:endParaRPr lang="en-GB" sz="1100" b="1" kern="1200" dirty="0">
                        <a:solidFill>
                          <a:schemeClr val="bg1"/>
                        </a:solidFill>
                        <a:latin typeface="Calibri" panose="020F0502020204030204" pitchFamily="34" charset="0"/>
                        <a:ea typeface="+mn-ea"/>
                        <a:cs typeface="Calibri" panose="020F0502020204030204" pitchFamily="34" charset="0"/>
                      </a:endParaRPr>
                    </a:p>
                  </a:txBody>
                  <a:tcPr anchor="ctr">
                    <a:solidFill>
                      <a:srgbClr val="DD1470"/>
                    </a:solidFill>
                  </a:tcPr>
                </a:tc>
                <a:tc>
                  <a:txBody>
                    <a:bodyPr/>
                    <a:lstStyle/>
                    <a:p>
                      <a:pPr algn="l"/>
                      <a:r>
                        <a:rPr lang="en-GB" sz="1100" b="0" kern="1200" dirty="0" err="1">
                          <a:solidFill>
                            <a:schemeClr val="bg1"/>
                          </a:solidFill>
                          <a:latin typeface="Calibri" panose="020F0502020204030204" pitchFamily="34" charset="0"/>
                          <a:ea typeface="+mn-ea"/>
                          <a:cs typeface="Calibri" panose="020F0502020204030204" pitchFamily="34" charset="0"/>
                        </a:rPr>
                        <a:t>Mesmo</a:t>
                      </a:r>
                      <a:r>
                        <a:rPr lang="en-GB" sz="1100" b="0" kern="1200" dirty="0">
                          <a:solidFill>
                            <a:schemeClr val="bg1"/>
                          </a:solidFill>
                          <a:latin typeface="Calibri" panose="020F0502020204030204" pitchFamily="34" charset="0"/>
                          <a:ea typeface="+mn-ea"/>
                          <a:cs typeface="Calibri" panose="020F0502020204030204" pitchFamily="34" charset="0"/>
                        </a:rPr>
                        <a:t> com </a:t>
                      </a:r>
                      <a:r>
                        <a:rPr lang="en-GB" sz="1100" b="0" kern="1200" dirty="0" err="1">
                          <a:solidFill>
                            <a:schemeClr val="bg1"/>
                          </a:solidFill>
                          <a:latin typeface="Calibri" panose="020F0502020204030204" pitchFamily="34" charset="0"/>
                          <a:ea typeface="+mn-ea"/>
                          <a:cs typeface="Calibri" panose="020F0502020204030204" pitchFamily="34" charset="0"/>
                        </a:rPr>
                        <a:t>empréstimos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altamente</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colateralizados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os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preços</a:t>
                      </a:r>
                      <a:r>
                        <a:rPr lang="en-GB" sz="1100" b="0" kern="1200" dirty="0">
                          <a:solidFill>
                            <a:schemeClr val="bg1"/>
                          </a:solidFill>
                          <a:latin typeface="Calibri" panose="020F0502020204030204" pitchFamily="34" charset="0"/>
                          <a:ea typeface="+mn-ea"/>
                          <a:cs typeface="Calibri" panose="020F0502020204030204" pitchFamily="34" charset="0"/>
                        </a:rPr>
                        <a:t> das </a:t>
                      </a:r>
                      <a:r>
                        <a:rPr lang="en-GB" sz="1100" b="0" kern="1200" dirty="0" err="1">
                          <a:solidFill>
                            <a:schemeClr val="bg1"/>
                          </a:solidFill>
                          <a:latin typeface="Calibri" panose="020F0502020204030204" pitchFamily="34" charset="0"/>
                          <a:ea typeface="+mn-ea"/>
                          <a:cs typeface="Calibri" panose="020F0502020204030204" pitchFamily="34" charset="0"/>
                        </a:rPr>
                        <a:t>criptomoedas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podem</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cair</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repentinamente</a:t>
                      </a:r>
                      <a:r>
                        <a:rPr lang="en-GB" sz="1100" b="0" kern="1200" dirty="0">
                          <a:solidFill>
                            <a:schemeClr val="bg1"/>
                          </a:solidFill>
                          <a:latin typeface="Calibri" panose="020F0502020204030204" pitchFamily="34" charset="0"/>
                          <a:ea typeface="+mn-ea"/>
                          <a:cs typeface="Calibri" panose="020F0502020204030204" pitchFamily="34" charset="0"/>
                        </a:rPr>
                        <a:t> e </a:t>
                      </a:r>
                      <a:r>
                        <a:rPr lang="en-GB" sz="1100" b="0" kern="1200" dirty="0" err="1">
                          <a:solidFill>
                            <a:schemeClr val="bg1"/>
                          </a:solidFill>
                          <a:latin typeface="Calibri" panose="020F0502020204030204" pitchFamily="34" charset="0"/>
                          <a:ea typeface="+mn-ea"/>
                          <a:cs typeface="Calibri" panose="020F0502020204030204" pitchFamily="34" charset="0"/>
                        </a:rPr>
                        <a:t>levar</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à</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liquidação</a:t>
                      </a:r>
                      <a:r>
                        <a:rPr lang="en-GB" sz="1100" b="0" kern="1200" dirty="0">
                          <a:solidFill>
                            <a:schemeClr val="bg1"/>
                          </a:solidFill>
                          <a:latin typeface="Calibri" panose="020F0502020204030204" pitchFamily="34" charset="0"/>
                          <a:ea typeface="+mn-ea"/>
                          <a:cs typeface="Calibri" panose="020F0502020204030204" pitchFamily="34" charset="0"/>
                        </a:rPr>
                        <a:t>.</a:t>
                      </a:r>
                    </a:p>
                  </a:txBody>
                  <a:tcPr anchor="ctr">
                    <a:solidFill>
                      <a:srgbClr val="F9A835"/>
                    </a:solidFill>
                  </a:tcPr>
                </a:tc>
                <a:extLst>
                  <a:ext uri="{0D108BD9-81ED-4DB2-BD59-A6C34878D82A}">
                    <a16:rowId xmlns:a16="http://schemas.microsoft.com/office/drawing/2014/main" val="1660789428"/>
                  </a:ext>
                </a:extLst>
              </a:tr>
              <a:tr h="370840">
                <a:tc>
                  <a:txBody>
                    <a:bodyPr/>
                    <a:lstStyle/>
                    <a:p>
                      <a:pPr marL="0" marR="0" indent="0" algn="ctr" defTabSz="2073036" rtl="0" eaLnBrk="1" fontAlgn="auto" latinLnBrk="0" hangingPunct="1">
                        <a:lnSpc>
                          <a:spcPct val="100000"/>
                        </a:lnSpc>
                        <a:spcBef>
                          <a:spcPts val="0"/>
                        </a:spcBef>
                        <a:spcAft>
                          <a:spcPts val="0"/>
                        </a:spcAft>
                        <a:buClrTx/>
                        <a:buSzTx/>
                        <a:buFontTx/>
                        <a:buNone/>
                        <a:tabLst/>
                        <a:defRPr/>
                      </a:pPr>
                      <a:r>
                        <a:rPr lang="en-GB" sz="1100" b="1" kern="1200" dirty="0" err="1">
                          <a:solidFill>
                            <a:schemeClr val="bg1"/>
                          </a:solidFill>
                          <a:latin typeface="Calibri" panose="020F0502020204030204" pitchFamily="34" charset="0"/>
                          <a:ea typeface="+mn-ea"/>
                          <a:cs typeface="Calibri" panose="020F0502020204030204" pitchFamily="34" charset="0"/>
                        </a:rPr>
                        <a:t>Contratos</a:t>
                      </a:r>
                      <a:r>
                        <a:rPr lang="en-GB" sz="1100" b="1" kern="1200" dirty="0">
                          <a:solidFill>
                            <a:schemeClr val="bg1"/>
                          </a:solidFill>
                          <a:latin typeface="Calibri" panose="020F0502020204030204" pitchFamily="34" charset="0"/>
                          <a:ea typeface="+mn-ea"/>
                          <a:cs typeface="Calibri" panose="020F0502020204030204" pitchFamily="34" charset="0"/>
                        </a:rPr>
                        <a:t> </a:t>
                      </a:r>
                      <a:r>
                        <a:rPr lang="en-GB" sz="1100" b="1" kern="1200" dirty="0" err="1">
                          <a:solidFill>
                            <a:schemeClr val="bg1"/>
                          </a:solidFill>
                          <a:latin typeface="Calibri" panose="020F0502020204030204" pitchFamily="34" charset="0"/>
                          <a:ea typeface="+mn-ea"/>
                          <a:cs typeface="Calibri" panose="020F0502020204030204" pitchFamily="34" charset="0"/>
                        </a:rPr>
                        <a:t>inteligentes</a:t>
                      </a:r>
                      <a:r>
                        <a:rPr lang="en-GB" sz="1100" b="1" kern="1200" dirty="0">
                          <a:solidFill>
                            <a:schemeClr val="bg1"/>
                          </a:solidFill>
                          <a:latin typeface="Calibri" panose="020F0502020204030204" pitchFamily="34" charset="0"/>
                          <a:ea typeface="+mn-ea"/>
                          <a:cs typeface="Calibri" panose="020F0502020204030204" pitchFamily="34" charset="0"/>
                        </a:rPr>
                        <a:t> </a:t>
                      </a:r>
                      <a:r>
                        <a:rPr lang="en-GB" sz="1100" b="1" kern="1200" dirty="0" err="1">
                          <a:solidFill>
                            <a:schemeClr val="bg1"/>
                          </a:solidFill>
                          <a:latin typeface="Calibri" panose="020F0502020204030204" pitchFamily="34" charset="0"/>
                          <a:ea typeface="+mn-ea"/>
                          <a:cs typeface="Calibri" panose="020F0502020204030204" pitchFamily="34" charset="0"/>
                        </a:rPr>
                        <a:t>gerenciam</a:t>
                      </a:r>
                      <a:r>
                        <a:rPr lang="en-GB" sz="1100" b="1" kern="1200" dirty="0">
                          <a:solidFill>
                            <a:schemeClr val="bg1"/>
                          </a:solidFill>
                          <a:latin typeface="Calibri" panose="020F0502020204030204" pitchFamily="34" charset="0"/>
                          <a:ea typeface="+mn-ea"/>
                          <a:cs typeface="Calibri" panose="020F0502020204030204" pitchFamily="34" charset="0"/>
                        </a:rPr>
                        <a:t> </a:t>
                      </a:r>
                      <a:r>
                        <a:rPr lang="en-GB" sz="1100" b="1" kern="1200" dirty="0" err="1">
                          <a:solidFill>
                            <a:schemeClr val="bg1"/>
                          </a:solidFill>
                          <a:latin typeface="Calibri" panose="020F0502020204030204" pitchFamily="34" charset="0"/>
                          <a:ea typeface="+mn-ea"/>
                          <a:cs typeface="Calibri" panose="020F0502020204030204" pitchFamily="34" charset="0"/>
                        </a:rPr>
                        <a:t>empréstimos</a:t>
                      </a:r>
                      <a:endParaRPr lang="en-GB" sz="1100" b="1" kern="1200" dirty="0">
                        <a:solidFill>
                          <a:schemeClr val="bg1"/>
                        </a:solidFill>
                        <a:latin typeface="Calibri" panose="020F0502020204030204" pitchFamily="34" charset="0"/>
                        <a:ea typeface="+mn-ea"/>
                        <a:cs typeface="Calibri" panose="020F0502020204030204" pitchFamily="34" charset="0"/>
                      </a:endParaRPr>
                    </a:p>
                  </a:txBody>
                  <a:tcPr anchor="ctr">
                    <a:solidFill>
                      <a:srgbClr val="8E2F91"/>
                    </a:solidFill>
                  </a:tcPr>
                </a:tc>
                <a:tc>
                  <a:txBody>
                    <a:bodyPr/>
                    <a:lstStyle/>
                    <a:p>
                      <a:pPr marL="0" marR="0" indent="0" algn="l" defTabSz="2073036" rtl="0" eaLnBrk="1" fontAlgn="auto" latinLnBrk="0" hangingPunct="1">
                        <a:lnSpc>
                          <a:spcPct val="100000"/>
                        </a:lnSpc>
                        <a:spcBef>
                          <a:spcPts val="0"/>
                        </a:spcBef>
                        <a:spcAft>
                          <a:spcPts val="0"/>
                        </a:spcAft>
                        <a:buClrTx/>
                        <a:buSzTx/>
                        <a:buFontTx/>
                        <a:buNone/>
                        <a:tabLst/>
                        <a:defRPr/>
                      </a:pPr>
                      <a:r>
                        <a:rPr lang="en-GB" sz="1100" b="0" kern="1200" dirty="0">
                          <a:solidFill>
                            <a:schemeClr val="bg1"/>
                          </a:solidFill>
                          <a:latin typeface="Calibri" panose="020F0502020204030204" pitchFamily="34" charset="0"/>
                          <a:ea typeface="+mn-ea"/>
                          <a:cs typeface="Calibri" panose="020F0502020204030204" pitchFamily="34" charset="0"/>
                        </a:rPr>
                        <a:t>Um </a:t>
                      </a:r>
                      <a:r>
                        <a:rPr lang="en-GB" sz="1100" b="0" kern="1200" dirty="0" err="1">
                          <a:solidFill>
                            <a:schemeClr val="bg1"/>
                          </a:solidFill>
                          <a:latin typeface="Calibri" panose="020F0502020204030204" pitchFamily="34" charset="0"/>
                          <a:ea typeface="+mn-ea"/>
                          <a:cs typeface="Calibri" panose="020F0502020204030204" pitchFamily="34" charset="0"/>
                        </a:rPr>
                        <a:t>contrato</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inteligente</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automatiza</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todo</a:t>
                      </a:r>
                      <a:r>
                        <a:rPr lang="en-GB" sz="1100" b="0" kern="1200" dirty="0">
                          <a:solidFill>
                            <a:schemeClr val="bg1"/>
                          </a:solidFill>
                          <a:latin typeface="Calibri" panose="020F0502020204030204" pitchFamily="34" charset="0"/>
                          <a:ea typeface="+mn-ea"/>
                          <a:cs typeface="Calibri" panose="020F0502020204030204" pitchFamily="34" charset="0"/>
                        </a:rPr>
                        <a:t> o </a:t>
                      </a:r>
                      <a:r>
                        <a:rPr lang="en-GB" sz="1100" b="0" kern="1200" dirty="0" err="1">
                          <a:solidFill>
                            <a:schemeClr val="bg1"/>
                          </a:solidFill>
                          <a:latin typeface="Calibri" panose="020F0502020204030204" pitchFamily="34" charset="0"/>
                          <a:ea typeface="+mn-ea"/>
                          <a:cs typeface="Calibri" panose="020F0502020204030204" pitchFamily="34" charset="0"/>
                        </a:rPr>
                        <a:t>processo</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tornando</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os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empréstimos</a:t>
                      </a:r>
                      <a:r>
                        <a:rPr lang="en-GB" sz="1100" b="0" kern="1200" dirty="0">
                          <a:solidFill>
                            <a:schemeClr val="bg1"/>
                          </a:solidFill>
                          <a:latin typeface="Calibri" panose="020F0502020204030204" pitchFamily="34" charset="0"/>
                          <a:ea typeface="+mn-ea"/>
                          <a:cs typeface="Calibri" panose="020F0502020204030204" pitchFamily="34" charset="0"/>
                        </a:rPr>
                        <a:t> e </a:t>
                      </a:r>
                      <a:r>
                        <a:rPr lang="en-GB" sz="1100" b="0" kern="1200" dirty="0" err="1">
                          <a:solidFill>
                            <a:schemeClr val="bg1"/>
                          </a:solidFill>
                          <a:latin typeface="Calibri" panose="020F0502020204030204" pitchFamily="34" charset="0"/>
                          <a:ea typeface="+mn-ea"/>
                          <a:cs typeface="Calibri" panose="020F0502020204030204" pitchFamily="34" charset="0"/>
                        </a:rPr>
                        <a:t>empréstimos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mais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eficientes</a:t>
                      </a:r>
                      <a:r>
                        <a:rPr lang="en-GB" sz="1100" b="0" kern="1200" dirty="0">
                          <a:solidFill>
                            <a:schemeClr val="bg1"/>
                          </a:solidFill>
                          <a:latin typeface="Calibri" panose="020F0502020204030204" pitchFamily="34" charset="0"/>
                          <a:ea typeface="+mn-ea"/>
                          <a:cs typeface="Calibri" panose="020F0502020204030204" pitchFamily="34" charset="0"/>
                        </a:rPr>
                        <a:t> e </a:t>
                      </a:r>
                      <a:r>
                        <a:rPr lang="en-GB" sz="1100" b="0" kern="1200" dirty="0" err="1">
                          <a:solidFill>
                            <a:schemeClr val="bg1"/>
                          </a:solidFill>
                          <a:latin typeface="Calibri" panose="020F0502020204030204" pitchFamily="34" charset="0"/>
                          <a:ea typeface="+mn-ea"/>
                          <a:cs typeface="Calibri" panose="020F0502020204030204" pitchFamily="34" charset="0"/>
                        </a:rPr>
                        <a:t>escaláveis</a:t>
                      </a:r>
                      <a:r>
                        <a:rPr lang="en-GB" sz="1100" b="0" kern="1200" dirty="0">
                          <a:solidFill>
                            <a:schemeClr val="bg1"/>
                          </a:solidFill>
                          <a:latin typeface="Calibri" panose="020F0502020204030204" pitchFamily="34" charset="0"/>
                          <a:ea typeface="+mn-ea"/>
                          <a:cs typeface="Calibri" panose="020F0502020204030204" pitchFamily="34" charset="0"/>
                        </a:rPr>
                        <a:t>.</a:t>
                      </a:r>
                    </a:p>
                  </a:txBody>
                  <a:tcPr anchor="ctr">
                    <a:solidFill>
                      <a:srgbClr val="F9A835"/>
                    </a:solidFill>
                  </a:tcPr>
                </a:tc>
                <a:tc>
                  <a:txBody>
                    <a:bodyPr/>
                    <a:lstStyle/>
                    <a:p>
                      <a:pPr marL="0" marR="0" indent="0" algn="ctr" defTabSz="2073036" rtl="0" eaLnBrk="1" fontAlgn="auto" latinLnBrk="0" hangingPunct="1">
                        <a:lnSpc>
                          <a:spcPct val="100000"/>
                        </a:lnSpc>
                        <a:spcBef>
                          <a:spcPts val="0"/>
                        </a:spcBef>
                        <a:spcAft>
                          <a:spcPts val="0"/>
                        </a:spcAft>
                        <a:buClrTx/>
                        <a:buSzTx/>
                        <a:buFontTx/>
                        <a:buNone/>
                        <a:tabLst/>
                        <a:defRPr/>
                      </a:pPr>
                      <a:r>
                        <a:rPr lang="en-GB" sz="1100" b="1" kern="1200" dirty="0" err="1">
                          <a:solidFill>
                            <a:schemeClr val="bg1"/>
                          </a:solidFill>
                          <a:latin typeface="Calibri" panose="020F0502020204030204" pitchFamily="34" charset="0"/>
                          <a:ea typeface="+mn-ea"/>
                          <a:cs typeface="Calibri" panose="020F0502020204030204" pitchFamily="34" charset="0"/>
                        </a:rPr>
                        <a:t>Risco</a:t>
                      </a:r>
                      <a:r>
                        <a:rPr lang="en-GB" sz="1100" b="1" kern="1200" dirty="0">
                          <a:solidFill>
                            <a:schemeClr val="bg1"/>
                          </a:solidFill>
                          <a:latin typeface="Calibri" panose="020F0502020204030204" pitchFamily="34" charset="0"/>
                          <a:ea typeface="+mn-ea"/>
                          <a:cs typeface="Calibri" panose="020F0502020204030204" pitchFamily="34" charset="0"/>
                        </a:rPr>
                        <a:t> de </a:t>
                      </a:r>
                      <a:r>
                        <a:rPr lang="en-GB" sz="1100" b="1" kern="1200" dirty="0" err="1">
                          <a:solidFill>
                            <a:schemeClr val="bg1"/>
                          </a:solidFill>
                          <a:latin typeface="Calibri" panose="020F0502020204030204" pitchFamily="34" charset="0"/>
                          <a:ea typeface="+mn-ea"/>
                          <a:cs typeface="Calibri" panose="020F0502020204030204" pitchFamily="34" charset="0"/>
                        </a:rPr>
                        <a:t>ataque</a:t>
                      </a:r>
                      <a:r>
                        <a:rPr lang="en-GB" sz="1100" b="1" kern="1200" dirty="0">
                          <a:solidFill>
                            <a:schemeClr val="bg1"/>
                          </a:solidFill>
                          <a:latin typeface="Calibri" panose="020F0502020204030204" pitchFamily="34" charset="0"/>
                          <a:ea typeface="+mn-ea"/>
                          <a:cs typeface="Calibri" panose="020F0502020204030204" pitchFamily="34" charset="0"/>
                        </a:rPr>
                        <a:t> de </a:t>
                      </a:r>
                      <a:r>
                        <a:rPr lang="en-GB" sz="1100" b="1" kern="1200" dirty="0" err="1">
                          <a:solidFill>
                            <a:schemeClr val="bg1"/>
                          </a:solidFill>
                          <a:latin typeface="Calibri" panose="020F0502020204030204" pitchFamily="34" charset="0"/>
                          <a:ea typeface="+mn-ea"/>
                          <a:cs typeface="Calibri" panose="020F0502020204030204" pitchFamily="34" charset="0"/>
                        </a:rPr>
                        <a:t>contrato</a:t>
                      </a:r>
                      <a:r>
                        <a:rPr lang="en-GB" sz="1100" b="1" kern="1200" dirty="0">
                          <a:solidFill>
                            <a:schemeClr val="bg1"/>
                          </a:solidFill>
                          <a:latin typeface="Calibri" panose="020F0502020204030204" pitchFamily="34" charset="0"/>
                          <a:ea typeface="+mn-ea"/>
                          <a:cs typeface="Calibri" panose="020F0502020204030204" pitchFamily="34" charset="0"/>
                        </a:rPr>
                        <a:t> </a:t>
                      </a:r>
                      <a:r>
                        <a:rPr lang="en-GB" sz="1100" b="1" kern="1200" dirty="0" err="1">
                          <a:solidFill>
                            <a:schemeClr val="bg1"/>
                          </a:solidFill>
                          <a:latin typeface="Calibri" panose="020F0502020204030204" pitchFamily="34" charset="0"/>
                          <a:ea typeface="+mn-ea"/>
                          <a:cs typeface="Calibri" panose="020F0502020204030204" pitchFamily="34" charset="0"/>
                        </a:rPr>
                        <a:t>inteligente</a:t>
                      </a:r>
                      <a:endParaRPr lang="en-GB" sz="1100" b="1" kern="1200" dirty="0">
                        <a:solidFill>
                          <a:schemeClr val="bg1"/>
                        </a:solidFill>
                        <a:latin typeface="Calibri" panose="020F0502020204030204" pitchFamily="34" charset="0"/>
                        <a:ea typeface="+mn-ea"/>
                        <a:cs typeface="Calibri" panose="020F0502020204030204" pitchFamily="34" charset="0"/>
                      </a:endParaRPr>
                    </a:p>
                  </a:txBody>
                  <a:tcPr anchor="ctr">
                    <a:solidFill>
                      <a:srgbClr val="DD1470"/>
                    </a:solidFill>
                  </a:tcPr>
                </a:tc>
                <a:tc>
                  <a:txBody>
                    <a:bodyPr/>
                    <a:lstStyle/>
                    <a:p>
                      <a:pPr algn="l"/>
                      <a:r>
                        <a:rPr lang="en-GB" sz="1100" b="0" kern="1200" dirty="0" err="1">
                          <a:solidFill>
                            <a:schemeClr val="bg1"/>
                          </a:solidFill>
                          <a:latin typeface="Calibri" panose="020F0502020204030204" pitchFamily="34" charset="0"/>
                          <a:ea typeface="+mn-ea"/>
                          <a:cs typeface="Calibri" panose="020F0502020204030204" pitchFamily="34" charset="0"/>
                        </a:rPr>
                        <a:t>Código</a:t>
                      </a:r>
                      <a:r>
                        <a:rPr lang="en-GB" sz="1100" b="0" kern="1200" dirty="0">
                          <a:solidFill>
                            <a:schemeClr val="bg1"/>
                          </a:solidFill>
                          <a:latin typeface="Calibri" panose="020F0502020204030204" pitchFamily="34" charset="0"/>
                          <a:ea typeface="+mn-ea"/>
                          <a:cs typeface="Calibri" panose="020F0502020204030204" pitchFamily="34" charset="0"/>
                        </a:rPr>
                        <a:t> mal </a:t>
                      </a:r>
                      <a:r>
                        <a:rPr lang="en-GB" sz="1100" b="0" kern="1200" dirty="0" err="1">
                          <a:solidFill>
                            <a:schemeClr val="bg1"/>
                          </a:solidFill>
                          <a:latin typeface="Calibri" panose="020F0502020204030204" pitchFamily="34" charset="0"/>
                          <a:ea typeface="+mn-ea"/>
                          <a:cs typeface="Calibri" panose="020F0502020204030204" pitchFamily="34" charset="0"/>
                        </a:rPr>
                        <a:t>escrito</a:t>
                      </a:r>
                      <a:r>
                        <a:rPr lang="en-GB" sz="1100" b="0" kern="1200" dirty="0">
                          <a:solidFill>
                            <a:schemeClr val="bg1"/>
                          </a:solidFill>
                          <a:latin typeface="Calibri" panose="020F0502020204030204" pitchFamily="34" charset="0"/>
                          <a:ea typeface="+mn-ea"/>
                          <a:cs typeface="Calibri" panose="020F0502020204030204" pitchFamily="34" charset="0"/>
                        </a:rPr>
                        <a:t> e exploits de back-door </a:t>
                      </a:r>
                      <a:r>
                        <a:rPr lang="en-GB" sz="1100" b="0" kern="1200" dirty="0" err="1">
                          <a:solidFill>
                            <a:schemeClr val="bg1"/>
                          </a:solidFill>
                          <a:latin typeface="Calibri" panose="020F0502020204030204" pitchFamily="34" charset="0"/>
                          <a:ea typeface="+mn-ea"/>
                          <a:cs typeface="Calibri" panose="020F0502020204030204" pitchFamily="34" charset="0"/>
                        </a:rPr>
                        <a:t>podem</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levar</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à</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perda</a:t>
                      </a:r>
                      <a:r>
                        <a:rPr lang="en-GB" sz="1100" b="0" kern="1200" dirty="0">
                          <a:solidFill>
                            <a:schemeClr val="bg1"/>
                          </a:solidFill>
                          <a:latin typeface="Calibri" panose="020F0502020204030204" pitchFamily="34" charset="0"/>
                          <a:ea typeface="+mn-ea"/>
                          <a:cs typeface="Calibri" panose="020F0502020204030204" pitchFamily="34" charset="0"/>
                        </a:rPr>
                        <a:t> dos </a:t>
                      </a:r>
                      <a:r>
                        <a:rPr lang="en-GB" sz="1100" b="0" kern="1200" dirty="0" err="1">
                          <a:solidFill>
                            <a:schemeClr val="bg1"/>
                          </a:solidFill>
                          <a:latin typeface="Calibri" panose="020F0502020204030204" pitchFamily="34" charset="0"/>
                          <a:ea typeface="+mn-ea"/>
                          <a:cs typeface="Calibri" panose="020F0502020204030204" pitchFamily="34" charset="0"/>
                        </a:rPr>
                        <a:t>fundos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emprestados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ou</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garantias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Contratos</a:t>
                      </a:r>
                      <a:r>
                        <a:rPr lang="en-GB" sz="1100" b="0" kern="1200" dirty="0">
                          <a:solidFill>
                            <a:schemeClr val="bg1"/>
                          </a:solidFill>
                          <a:latin typeface="Calibri" panose="020F0502020204030204" pitchFamily="34" charset="0"/>
                          <a:ea typeface="+mn-ea"/>
                          <a:cs typeface="Calibri" panose="020F0502020204030204" pitchFamily="34" charset="0"/>
                        </a:rPr>
                        <a:t> e </a:t>
                      </a:r>
                      <a:r>
                        <a:rPr lang="en-GB" sz="1100" b="0" kern="1200" dirty="0" err="1">
                          <a:solidFill>
                            <a:schemeClr val="bg1"/>
                          </a:solidFill>
                          <a:latin typeface="Calibri" panose="020F0502020204030204" pitchFamily="34" charset="0"/>
                          <a:ea typeface="+mn-ea"/>
                          <a:cs typeface="Calibri" panose="020F0502020204030204" pitchFamily="34" charset="0"/>
                        </a:rPr>
                        <a:t>projetos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inteligentes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podem</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ser</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alvo</a:t>
                      </a:r>
                      <a:r>
                        <a:rPr lang="en-GB" sz="1100" b="0" kern="1200" dirty="0">
                          <a:solidFill>
                            <a:schemeClr val="bg1"/>
                          </a:solidFill>
                          <a:latin typeface="Calibri" panose="020F0502020204030204" pitchFamily="34" charset="0"/>
                          <a:ea typeface="+mn-ea"/>
                          <a:cs typeface="Calibri" panose="020F0502020204030204" pitchFamily="34" charset="0"/>
                        </a:rPr>
                        <a:t> de </a:t>
                      </a:r>
                      <a:r>
                        <a:rPr lang="en-GB" sz="1100" b="0" kern="1200" dirty="0" err="1">
                          <a:solidFill>
                            <a:schemeClr val="bg1"/>
                          </a:solidFill>
                          <a:latin typeface="Calibri" panose="020F0502020204030204" pitchFamily="34" charset="0"/>
                          <a:ea typeface="+mn-ea"/>
                          <a:cs typeface="Calibri" panose="020F0502020204030204" pitchFamily="34" charset="0"/>
                        </a:rPr>
                        <a:t>golpes</a:t>
                      </a:r>
                      <a:r>
                        <a:rPr lang="en-GB" sz="1100" b="0" kern="1200" dirty="0">
                          <a:solidFill>
                            <a:schemeClr val="bg1"/>
                          </a:solidFill>
                          <a:latin typeface="Calibri" panose="020F0502020204030204" pitchFamily="34" charset="0"/>
                          <a:ea typeface="+mn-ea"/>
                          <a:cs typeface="Calibri" panose="020F0502020204030204" pitchFamily="34" charset="0"/>
                        </a:rPr>
                        <a:t> e </a:t>
                      </a:r>
                      <a:r>
                        <a:rPr lang="en-GB" sz="1100" b="0" kern="1200" dirty="0" err="1">
                          <a:solidFill>
                            <a:schemeClr val="bg1"/>
                          </a:solidFill>
                          <a:latin typeface="Calibri" panose="020F0502020204030204" pitchFamily="34" charset="0"/>
                          <a:ea typeface="+mn-ea"/>
                          <a:cs typeface="Calibri" panose="020F0502020204030204" pitchFamily="34" charset="0"/>
                        </a:rPr>
                        <a:t>ataques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que</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podem</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resultar</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na</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perda</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parcial</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ou</a:t>
                      </a:r>
                      <a:r>
                        <a:rPr lang="en-GB" sz="1100" b="0" kern="1200" dirty="0">
                          <a:solidFill>
                            <a:schemeClr val="bg1"/>
                          </a:solidFill>
                          <a:latin typeface="Calibri" panose="020F0502020204030204" pitchFamily="34" charset="0"/>
                          <a:ea typeface="+mn-ea"/>
                          <a:cs typeface="Calibri" panose="020F0502020204030204" pitchFamily="34" charset="0"/>
                        </a:rPr>
                        <a:t> total de </a:t>
                      </a:r>
                      <a:r>
                        <a:rPr lang="en-GB" sz="1100" b="0" kern="1200" dirty="0" err="1">
                          <a:solidFill>
                            <a:schemeClr val="bg1"/>
                          </a:solidFill>
                          <a:latin typeface="Calibri" panose="020F0502020204030204" pitchFamily="34" charset="0"/>
                          <a:ea typeface="+mn-ea"/>
                          <a:cs typeface="Calibri" panose="020F0502020204030204" pitchFamily="34" charset="0"/>
                        </a:rPr>
                        <a:t>moedas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bem</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como</a:t>
                      </a:r>
                      <a:r>
                        <a:rPr lang="en-GB" sz="1100" b="0" kern="1200" dirty="0">
                          <a:solidFill>
                            <a:schemeClr val="bg1"/>
                          </a:solidFill>
                          <a:latin typeface="Calibri" panose="020F0502020204030204" pitchFamily="34" charset="0"/>
                          <a:ea typeface="+mn-ea"/>
                          <a:cs typeface="Calibri" panose="020F0502020204030204" pitchFamily="34" charset="0"/>
                        </a:rPr>
                        <a:t> no </a:t>
                      </a:r>
                      <a:r>
                        <a:rPr lang="en-GB" sz="1100" b="0" kern="1200" dirty="0" err="1">
                          <a:solidFill>
                            <a:schemeClr val="bg1"/>
                          </a:solidFill>
                          <a:latin typeface="Calibri" panose="020F0502020204030204" pitchFamily="34" charset="0"/>
                          <a:ea typeface="+mn-ea"/>
                          <a:cs typeface="Calibri" panose="020F0502020204030204" pitchFamily="34" charset="0"/>
                        </a:rPr>
                        <a:t>congelamento</a:t>
                      </a:r>
                      <a:r>
                        <a:rPr lang="en-GB" sz="1100" b="0" kern="1200" dirty="0">
                          <a:solidFill>
                            <a:schemeClr val="bg1"/>
                          </a:solidFill>
                          <a:latin typeface="Calibri" panose="020F0502020204030204" pitchFamily="34" charset="0"/>
                          <a:ea typeface="+mn-ea"/>
                          <a:cs typeface="Calibri" panose="020F0502020204030204" pitchFamily="34" charset="0"/>
                        </a:rPr>
                        <a:t> de </a:t>
                      </a:r>
                      <a:r>
                        <a:rPr lang="en-GB" sz="1100" b="0" kern="1200" dirty="0" err="1">
                          <a:solidFill>
                            <a:schemeClr val="bg1"/>
                          </a:solidFill>
                          <a:latin typeface="Calibri" panose="020F0502020204030204" pitchFamily="34" charset="0"/>
                          <a:ea typeface="+mn-ea"/>
                          <a:cs typeface="Calibri" panose="020F0502020204030204" pitchFamily="34" charset="0"/>
                        </a:rPr>
                        <a:t>contas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impossibilitando</a:t>
                      </a:r>
                      <a:r>
                        <a:rPr lang="en-GB" sz="1100" b="0" kern="1200" dirty="0">
                          <a:solidFill>
                            <a:schemeClr val="bg1"/>
                          </a:solidFill>
                          <a:latin typeface="Calibri" panose="020F0502020204030204" pitchFamily="34" charset="0"/>
                          <a:ea typeface="+mn-ea"/>
                          <a:cs typeface="Calibri" panose="020F0502020204030204" pitchFamily="34" charset="0"/>
                        </a:rPr>
                        <a:t> a </a:t>
                      </a:r>
                      <a:r>
                        <a:rPr lang="en-GB" sz="1100" b="0" kern="1200" dirty="0" err="1">
                          <a:solidFill>
                            <a:schemeClr val="bg1"/>
                          </a:solidFill>
                          <a:latin typeface="Calibri" panose="020F0502020204030204" pitchFamily="34" charset="0"/>
                          <a:ea typeface="+mn-ea"/>
                          <a:cs typeface="Calibri" panose="020F0502020204030204" pitchFamily="34" charset="0"/>
                        </a:rPr>
                        <a:t>retirada</a:t>
                      </a:r>
                      <a:r>
                        <a:rPr lang="en-GB" sz="1100" b="0" kern="1200" dirty="0">
                          <a:solidFill>
                            <a:schemeClr val="bg1"/>
                          </a:solidFill>
                          <a:latin typeface="Calibri" panose="020F0502020204030204" pitchFamily="34" charset="0"/>
                          <a:ea typeface="+mn-ea"/>
                          <a:cs typeface="Calibri" panose="020F0502020204030204" pitchFamily="34" charset="0"/>
                        </a:rPr>
                        <a:t>.</a:t>
                      </a:r>
                    </a:p>
                  </a:txBody>
                  <a:tcPr anchor="ctr">
                    <a:solidFill>
                      <a:srgbClr val="F9A835"/>
                    </a:solidFill>
                  </a:tcPr>
                </a:tc>
                <a:extLst>
                  <a:ext uri="{0D108BD9-81ED-4DB2-BD59-A6C34878D82A}">
                    <a16:rowId xmlns:a16="http://schemas.microsoft.com/office/drawing/2014/main" val="545940047"/>
                  </a:ext>
                </a:extLst>
              </a:tr>
              <a:tr h="370840">
                <a:tc>
                  <a:txBody>
                    <a:bodyPr/>
                    <a:lstStyle/>
                    <a:p>
                      <a:pPr marL="0" marR="0" indent="0" algn="ctr" defTabSz="2073036" rtl="0" eaLnBrk="1" fontAlgn="auto" latinLnBrk="0" hangingPunct="1">
                        <a:lnSpc>
                          <a:spcPct val="100000"/>
                        </a:lnSpc>
                        <a:spcBef>
                          <a:spcPts val="0"/>
                        </a:spcBef>
                        <a:spcAft>
                          <a:spcPts val="0"/>
                        </a:spcAft>
                        <a:buClrTx/>
                        <a:buSzTx/>
                        <a:buFontTx/>
                        <a:buNone/>
                        <a:tabLst/>
                        <a:defRPr/>
                      </a:pPr>
                      <a:r>
                        <a:rPr lang="en-GB" sz="1100" b="1" kern="1200" dirty="0" err="1">
                          <a:solidFill>
                            <a:schemeClr val="bg1"/>
                          </a:solidFill>
                          <a:latin typeface="Calibri" panose="020F0502020204030204" pitchFamily="34" charset="0"/>
                          <a:ea typeface="+mn-ea"/>
                          <a:cs typeface="Calibri" panose="020F0502020204030204" pitchFamily="34" charset="0"/>
                        </a:rPr>
                        <a:t>Investimento</a:t>
                      </a:r>
                      <a:r>
                        <a:rPr lang="en-GB" sz="1100" b="1" kern="1200" dirty="0">
                          <a:solidFill>
                            <a:schemeClr val="bg1"/>
                          </a:solidFill>
                          <a:latin typeface="Calibri" panose="020F0502020204030204" pitchFamily="34" charset="0"/>
                          <a:ea typeface="+mn-ea"/>
                          <a:cs typeface="Calibri" panose="020F0502020204030204" pitchFamily="34" charset="0"/>
                        </a:rPr>
                        <a:t> </a:t>
                      </a:r>
                      <a:r>
                        <a:rPr lang="en-GB" sz="1100" b="1" kern="1200" dirty="0" err="1">
                          <a:solidFill>
                            <a:schemeClr val="bg1"/>
                          </a:solidFill>
                          <a:latin typeface="Calibri" panose="020F0502020204030204" pitchFamily="34" charset="0"/>
                          <a:ea typeface="+mn-ea"/>
                          <a:cs typeface="Calibri" panose="020F0502020204030204" pitchFamily="34" charset="0"/>
                        </a:rPr>
                        <a:t>passivo</a:t>
                      </a:r>
                      <a:r>
                        <a:rPr lang="en-GB" sz="1100" b="1" kern="1200" dirty="0">
                          <a:solidFill>
                            <a:schemeClr val="bg1"/>
                          </a:solidFill>
                          <a:latin typeface="Calibri" panose="020F0502020204030204" pitchFamily="34" charset="0"/>
                          <a:ea typeface="+mn-ea"/>
                          <a:cs typeface="Calibri" panose="020F0502020204030204" pitchFamily="34" charset="0"/>
                        </a:rPr>
                        <a:t> </a:t>
                      </a:r>
                      <a:r>
                        <a:rPr lang="en-GB" sz="1100" b="1" kern="1200" dirty="0" err="1">
                          <a:solidFill>
                            <a:schemeClr val="bg1"/>
                          </a:solidFill>
                          <a:latin typeface="Calibri" panose="020F0502020204030204" pitchFamily="34" charset="0"/>
                          <a:ea typeface="+mn-ea"/>
                          <a:cs typeface="Calibri" panose="020F0502020204030204" pitchFamily="34" charset="0"/>
                        </a:rPr>
                        <a:t>através</a:t>
                      </a:r>
                      <a:r>
                        <a:rPr lang="en-GB" sz="1100" b="1" kern="1200" dirty="0">
                          <a:solidFill>
                            <a:schemeClr val="bg1"/>
                          </a:solidFill>
                          <a:latin typeface="Calibri" panose="020F0502020204030204" pitchFamily="34" charset="0"/>
                          <a:ea typeface="+mn-ea"/>
                          <a:cs typeface="Calibri" panose="020F0502020204030204" pitchFamily="34" charset="0"/>
                        </a:rPr>
                        <a:t> de </a:t>
                      </a:r>
                      <a:r>
                        <a:rPr lang="en-GB" sz="1100" b="1" kern="1200" dirty="0" err="1">
                          <a:solidFill>
                            <a:schemeClr val="bg1"/>
                          </a:solidFill>
                          <a:latin typeface="Calibri" panose="020F0502020204030204" pitchFamily="34" charset="0"/>
                          <a:ea typeface="+mn-ea"/>
                          <a:cs typeface="Calibri" panose="020F0502020204030204" pitchFamily="34" charset="0"/>
                        </a:rPr>
                        <a:t>cofres</a:t>
                      </a:r>
                      <a:endParaRPr lang="en-GB" sz="1100" b="1" kern="1200" dirty="0">
                        <a:solidFill>
                          <a:schemeClr val="bg1"/>
                        </a:solidFill>
                        <a:latin typeface="Calibri" panose="020F0502020204030204" pitchFamily="34" charset="0"/>
                        <a:ea typeface="+mn-ea"/>
                        <a:cs typeface="Calibri" panose="020F0502020204030204" pitchFamily="34" charset="0"/>
                      </a:endParaRPr>
                    </a:p>
                  </a:txBody>
                  <a:tcPr anchor="ctr">
                    <a:solidFill>
                      <a:srgbClr val="8E2F91"/>
                    </a:solidFill>
                  </a:tcPr>
                </a:tc>
                <a:tc>
                  <a:txBody>
                    <a:bodyPr/>
                    <a:lstStyle/>
                    <a:p>
                      <a:pPr algn="l"/>
                      <a:r>
                        <a:rPr lang="en-GB" sz="1100" b="0" kern="1200" dirty="0" err="1">
                          <a:solidFill>
                            <a:schemeClr val="bg1"/>
                          </a:solidFill>
                          <a:latin typeface="Calibri" panose="020F0502020204030204" pitchFamily="34" charset="0"/>
                          <a:ea typeface="+mn-ea"/>
                          <a:cs typeface="Calibri" panose="020F0502020204030204" pitchFamily="34" charset="0"/>
                        </a:rPr>
                        <a:t>Os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investidores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podem</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colocar</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suas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criptomoedas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num</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cofre</a:t>
                      </a:r>
                      <a:r>
                        <a:rPr lang="en-GB" sz="1100" b="0" kern="1200" dirty="0">
                          <a:solidFill>
                            <a:schemeClr val="bg1"/>
                          </a:solidFill>
                          <a:latin typeface="Calibri" panose="020F0502020204030204" pitchFamily="34" charset="0"/>
                          <a:ea typeface="+mn-ea"/>
                          <a:cs typeface="Calibri" panose="020F0502020204030204" pitchFamily="34" charset="0"/>
                        </a:rPr>
                        <a:t> e </a:t>
                      </a:r>
                      <a:r>
                        <a:rPr lang="en-GB" sz="1100" b="0" kern="1200" dirty="0" err="1">
                          <a:solidFill>
                            <a:schemeClr val="bg1"/>
                          </a:solidFill>
                          <a:latin typeface="Calibri" panose="020F0502020204030204" pitchFamily="34" charset="0"/>
                          <a:ea typeface="+mn-ea"/>
                          <a:cs typeface="Calibri" panose="020F0502020204030204" pitchFamily="34" charset="0"/>
                        </a:rPr>
                        <a:t>ganhar</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uma</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porcentagem</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anual</a:t>
                      </a:r>
                      <a:endParaRPr lang="en-GB" sz="1100" b="0" kern="1200" dirty="0">
                        <a:solidFill>
                          <a:schemeClr val="bg1"/>
                        </a:solidFill>
                        <a:latin typeface="Calibri" panose="020F0502020204030204" pitchFamily="34" charset="0"/>
                        <a:ea typeface="+mn-ea"/>
                        <a:cs typeface="Calibri" panose="020F0502020204030204" pitchFamily="34" charset="0"/>
                      </a:endParaRPr>
                    </a:p>
                    <a:p>
                      <a:pPr algn="l"/>
                      <a:r>
                        <a:rPr lang="en-GB" sz="1100" b="0" kern="1200" dirty="0">
                          <a:solidFill>
                            <a:schemeClr val="bg1"/>
                          </a:solidFill>
                          <a:latin typeface="Calibri" panose="020F0502020204030204" pitchFamily="34" charset="0"/>
                          <a:ea typeface="+mn-ea"/>
                          <a:cs typeface="Calibri" panose="020F0502020204030204" pitchFamily="34" charset="0"/>
                        </a:rPr>
                        <a:t>yield (APY) </a:t>
                      </a:r>
                      <a:r>
                        <a:rPr lang="en-GB" sz="1100" b="0" kern="1200" dirty="0" err="1">
                          <a:solidFill>
                            <a:schemeClr val="bg1"/>
                          </a:solidFill>
                          <a:latin typeface="Calibri" panose="020F0502020204030204" pitchFamily="34" charset="0"/>
                          <a:ea typeface="+mn-ea"/>
                          <a:cs typeface="Calibri" panose="020F0502020204030204" pitchFamily="34" charset="0"/>
                        </a:rPr>
                        <a:t>sem</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gerir</a:t>
                      </a:r>
                      <a:r>
                        <a:rPr lang="en-GB" sz="1100" b="0" kern="1200" dirty="0">
                          <a:solidFill>
                            <a:schemeClr val="bg1"/>
                          </a:solidFill>
                          <a:latin typeface="Calibri" panose="020F0502020204030204" pitchFamily="34" charset="0"/>
                          <a:ea typeface="+mn-ea"/>
                          <a:cs typeface="Calibri" panose="020F0502020204030204" pitchFamily="34" charset="0"/>
                        </a:rPr>
                        <a:t> o </a:t>
                      </a:r>
                      <a:r>
                        <a:rPr lang="en-GB" sz="1100" b="0" kern="1200" dirty="0" err="1">
                          <a:solidFill>
                            <a:schemeClr val="bg1"/>
                          </a:solidFill>
                          <a:latin typeface="Calibri" panose="020F0502020204030204" pitchFamily="34" charset="0"/>
                          <a:ea typeface="+mn-ea"/>
                          <a:cs typeface="Calibri" panose="020F0502020204030204" pitchFamily="34" charset="0"/>
                        </a:rPr>
                        <a:t>empréstimo</a:t>
                      </a:r>
                      <a:r>
                        <a:rPr lang="en-GB" sz="1100" b="0" kern="1200" dirty="0">
                          <a:solidFill>
                            <a:schemeClr val="bg1"/>
                          </a:solidFill>
                          <a:latin typeface="Calibri" panose="020F0502020204030204" pitchFamily="34" charset="0"/>
                          <a:ea typeface="+mn-ea"/>
                          <a:cs typeface="Calibri" panose="020F0502020204030204" pitchFamily="34" charset="0"/>
                        </a:rPr>
                        <a:t>.</a:t>
                      </a:r>
                    </a:p>
                  </a:txBody>
                  <a:tcPr anchor="ctr">
                    <a:solidFill>
                      <a:srgbClr val="F9A835"/>
                    </a:solidFill>
                  </a:tcPr>
                </a:tc>
                <a:tc>
                  <a:txBody>
                    <a:bodyPr/>
                    <a:lstStyle/>
                    <a:p>
                      <a:pPr marL="0" marR="0" indent="0" algn="ctr" defTabSz="2073036" rtl="0" eaLnBrk="1" fontAlgn="auto" latinLnBrk="0" hangingPunct="1">
                        <a:lnSpc>
                          <a:spcPct val="100000"/>
                        </a:lnSpc>
                        <a:spcBef>
                          <a:spcPts val="0"/>
                        </a:spcBef>
                        <a:spcAft>
                          <a:spcPts val="0"/>
                        </a:spcAft>
                        <a:buClrTx/>
                        <a:buSzTx/>
                        <a:buFontTx/>
                        <a:buNone/>
                        <a:tabLst/>
                        <a:defRPr/>
                      </a:pPr>
                      <a:r>
                        <a:rPr lang="en-GB" sz="1100" b="1" kern="1200" dirty="0" err="1">
                          <a:solidFill>
                            <a:schemeClr val="bg1"/>
                          </a:solidFill>
                          <a:latin typeface="Calibri" panose="020F0502020204030204" pitchFamily="34" charset="0"/>
                          <a:ea typeface="+mn-ea"/>
                          <a:cs typeface="Calibri" panose="020F0502020204030204" pitchFamily="34" charset="0"/>
                        </a:rPr>
                        <a:t>Risco</a:t>
                      </a:r>
                      <a:r>
                        <a:rPr lang="en-GB" sz="1100" b="1" kern="1200" dirty="0">
                          <a:solidFill>
                            <a:schemeClr val="bg1"/>
                          </a:solidFill>
                          <a:latin typeface="Calibri" panose="020F0502020204030204" pitchFamily="34" charset="0"/>
                          <a:ea typeface="+mn-ea"/>
                          <a:cs typeface="Calibri" panose="020F0502020204030204" pitchFamily="34" charset="0"/>
                        </a:rPr>
                        <a:t> </a:t>
                      </a:r>
                      <a:r>
                        <a:rPr lang="en-GB" sz="1100" b="1" kern="1200" dirty="0" err="1">
                          <a:solidFill>
                            <a:schemeClr val="bg1"/>
                          </a:solidFill>
                          <a:latin typeface="Calibri" panose="020F0502020204030204" pitchFamily="34" charset="0"/>
                          <a:ea typeface="+mn-ea"/>
                          <a:cs typeface="Calibri" panose="020F0502020204030204" pitchFamily="34" charset="0"/>
                        </a:rPr>
                        <a:t>por</a:t>
                      </a:r>
                      <a:r>
                        <a:rPr lang="en-GB" sz="1100" b="1" kern="1200" dirty="0">
                          <a:solidFill>
                            <a:schemeClr val="bg1"/>
                          </a:solidFill>
                          <a:latin typeface="Calibri" panose="020F0502020204030204" pitchFamily="34" charset="0"/>
                          <a:ea typeface="+mn-ea"/>
                          <a:cs typeface="Calibri" panose="020F0502020204030204" pitchFamily="34" charset="0"/>
                        </a:rPr>
                        <a:t> </a:t>
                      </a:r>
                      <a:r>
                        <a:rPr lang="en-GB" sz="1100" b="1" kern="1200" dirty="0" err="1">
                          <a:solidFill>
                            <a:schemeClr val="bg1"/>
                          </a:solidFill>
                          <a:latin typeface="Calibri" panose="020F0502020204030204" pitchFamily="34" charset="0"/>
                          <a:ea typeface="+mn-ea"/>
                          <a:cs typeface="Calibri" panose="020F0502020204030204" pitchFamily="34" charset="0"/>
                        </a:rPr>
                        <a:t>meio</a:t>
                      </a:r>
                      <a:r>
                        <a:rPr lang="en-GB" sz="1100" b="1" kern="1200" dirty="0">
                          <a:solidFill>
                            <a:schemeClr val="bg1"/>
                          </a:solidFill>
                          <a:latin typeface="Calibri" panose="020F0502020204030204" pitchFamily="34" charset="0"/>
                          <a:ea typeface="+mn-ea"/>
                          <a:cs typeface="Calibri" panose="020F0502020204030204" pitchFamily="34" charset="0"/>
                        </a:rPr>
                        <a:t> de </a:t>
                      </a:r>
                      <a:r>
                        <a:rPr lang="en-GB" sz="1100" b="1" kern="1200" dirty="0" err="1">
                          <a:solidFill>
                            <a:schemeClr val="bg1"/>
                          </a:solidFill>
                          <a:latin typeface="Calibri" panose="020F0502020204030204" pitchFamily="34" charset="0"/>
                          <a:ea typeface="+mn-ea"/>
                          <a:cs typeface="Calibri" panose="020F0502020204030204" pitchFamily="34" charset="0"/>
                        </a:rPr>
                        <a:t>empréstimos</a:t>
                      </a:r>
                      <a:r>
                        <a:rPr lang="en-GB" sz="1100" b="1" kern="1200" dirty="0">
                          <a:solidFill>
                            <a:schemeClr val="bg1"/>
                          </a:solidFill>
                          <a:latin typeface="Calibri" panose="020F0502020204030204" pitchFamily="34" charset="0"/>
                          <a:ea typeface="+mn-ea"/>
                          <a:cs typeface="Calibri" panose="020F0502020204030204" pitchFamily="34" charset="0"/>
                        </a:rPr>
                        <a:t> e </a:t>
                      </a:r>
                      <a:r>
                        <a:rPr lang="en-GB" sz="1100" b="1" kern="1200" dirty="0" err="1">
                          <a:solidFill>
                            <a:schemeClr val="bg1"/>
                          </a:solidFill>
                          <a:latin typeface="Calibri" panose="020F0502020204030204" pitchFamily="34" charset="0"/>
                          <a:ea typeface="+mn-ea"/>
                          <a:cs typeface="Calibri" panose="020F0502020204030204" pitchFamily="34" charset="0"/>
                        </a:rPr>
                        <a:t>empréstimos</a:t>
                      </a:r>
                      <a:endParaRPr lang="en-GB" sz="1100" b="1" kern="1200" dirty="0">
                        <a:solidFill>
                          <a:schemeClr val="bg1"/>
                        </a:solidFill>
                        <a:latin typeface="Calibri" panose="020F0502020204030204" pitchFamily="34" charset="0"/>
                        <a:ea typeface="+mn-ea"/>
                        <a:cs typeface="Calibri" panose="020F0502020204030204" pitchFamily="34" charset="0"/>
                      </a:endParaRPr>
                    </a:p>
                  </a:txBody>
                  <a:tcPr anchor="ctr">
                    <a:solidFill>
                      <a:srgbClr val="DD1470"/>
                    </a:solidFill>
                  </a:tcPr>
                </a:tc>
                <a:tc>
                  <a:txBody>
                    <a:bodyPr/>
                    <a:lstStyle/>
                    <a:p>
                      <a:pPr algn="l"/>
                      <a:r>
                        <a:rPr lang="en-GB" sz="1100" b="0" kern="1200" dirty="0" err="1">
                          <a:solidFill>
                            <a:schemeClr val="bg1"/>
                          </a:solidFill>
                          <a:latin typeface="Calibri" panose="020F0502020204030204" pitchFamily="34" charset="0"/>
                          <a:ea typeface="+mn-ea"/>
                          <a:cs typeface="Calibri" panose="020F0502020204030204" pitchFamily="34" charset="0"/>
                        </a:rPr>
                        <a:t>Os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riscos</a:t>
                      </a:r>
                      <a:r>
                        <a:rPr lang="en-GB" sz="1100" b="0" kern="1200" dirty="0">
                          <a:solidFill>
                            <a:schemeClr val="bg1"/>
                          </a:solidFill>
                          <a:latin typeface="Calibri" panose="020F0502020204030204" pitchFamily="34" charset="0"/>
                          <a:ea typeface="+mn-ea"/>
                          <a:cs typeface="Calibri" panose="020F0502020204030204" pitchFamily="34" charset="0"/>
                        </a:rPr>
                        <a:t> de </a:t>
                      </a:r>
                      <a:r>
                        <a:rPr lang="en-GB" sz="1100" b="0" kern="1200" dirty="0" err="1">
                          <a:solidFill>
                            <a:schemeClr val="bg1"/>
                          </a:solidFill>
                          <a:latin typeface="Calibri" panose="020F0502020204030204" pitchFamily="34" charset="0"/>
                          <a:ea typeface="+mn-ea"/>
                          <a:cs typeface="Calibri" panose="020F0502020204030204" pitchFamily="34" charset="0"/>
                        </a:rPr>
                        <a:t>empréstimos</a:t>
                      </a:r>
                      <a:r>
                        <a:rPr lang="en-GB" sz="1100" b="0" kern="1200" dirty="0">
                          <a:solidFill>
                            <a:schemeClr val="bg1"/>
                          </a:solidFill>
                          <a:latin typeface="Calibri" panose="020F0502020204030204" pitchFamily="34" charset="0"/>
                          <a:ea typeface="+mn-ea"/>
                          <a:cs typeface="Calibri" panose="020F0502020204030204" pitchFamily="34" charset="0"/>
                        </a:rPr>
                        <a:t> e </a:t>
                      </a:r>
                      <a:r>
                        <a:rPr lang="en-GB" sz="1100" b="0" kern="1200" dirty="0" err="1">
                          <a:solidFill>
                            <a:schemeClr val="bg1"/>
                          </a:solidFill>
                          <a:latin typeface="Calibri" panose="020F0502020204030204" pitchFamily="34" charset="0"/>
                          <a:ea typeface="+mn-ea"/>
                          <a:cs typeface="Calibri" panose="020F0502020204030204" pitchFamily="34" charset="0"/>
                        </a:rPr>
                        <a:t>pedir</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emprestado</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incluem</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os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riscos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relacionados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à</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entrega</a:t>
                      </a:r>
                      <a:r>
                        <a:rPr lang="en-GB" sz="1100" b="0" kern="1200" dirty="0">
                          <a:solidFill>
                            <a:schemeClr val="bg1"/>
                          </a:solidFill>
                          <a:latin typeface="Calibri" panose="020F0502020204030204" pitchFamily="34" charset="0"/>
                          <a:ea typeface="+mn-ea"/>
                          <a:cs typeface="Calibri" panose="020F0502020204030204" pitchFamily="34" charset="0"/>
                        </a:rPr>
                        <a:t> da </a:t>
                      </a:r>
                      <a:r>
                        <a:rPr lang="en-GB" sz="1100" b="0" kern="1200" dirty="0" err="1">
                          <a:solidFill>
                            <a:schemeClr val="bg1"/>
                          </a:solidFill>
                          <a:latin typeface="Calibri" panose="020F0502020204030204" pitchFamily="34" charset="0"/>
                          <a:ea typeface="+mn-ea"/>
                          <a:cs typeface="Calibri" panose="020F0502020204030204" pitchFamily="34" charset="0"/>
                        </a:rPr>
                        <a:t>custódia</a:t>
                      </a:r>
                      <a:r>
                        <a:rPr lang="en-GB" sz="1100" b="0" kern="1200" dirty="0">
                          <a:solidFill>
                            <a:schemeClr val="bg1"/>
                          </a:solidFill>
                          <a:latin typeface="Calibri" panose="020F0502020204030204" pitchFamily="34" charset="0"/>
                          <a:ea typeface="+mn-ea"/>
                          <a:cs typeface="Calibri" panose="020F0502020204030204" pitchFamily="34" charset="0"/>
                        </a:rPr>
                        <a:t> de </a:t>
                      </a:r>
                      <a:r>
                        <a:rPr lang="en-GB" sz="1100" b="0" kern="1200" dirty="0" err="1">
                          <a:solidFill>
                            <a:schemeClr val="bg1"/>
                          </a:solidFill>
                          <a:latin typeface="Calibri" panose="020F0502020204030204" pitchFamily="34" charset="0"/>
                          <a:ea typeface="+mn-ea"/>
                          <a:cs typeface="Calibri" panose="020F0502020204030204" pitchFamily="34" charset="0"/>
                        </a:rPr>
                        <a:t>criptomoedas</a:t>
                      </a:r>
                      <a:r>
                        <a:rPr lang="en-GB" sz="1100" b="0" kern="1200" dirty="0">
                          <a:solidFill>
                            <a:schemeClr val="bg1"/>
                          </a:solidFill>
                          <a:latin typeface="Calibri" panose="020F0502020204030204" pitchFamily="34" charset="0"/>
                          <a:ea typeface="+mn-ea"/>
                          <a:cs typeface="Calibri" panose="020F0502020204030204" pitchFamily="34" charset="0"/>
                        </a:rPr>
                        <a:t>. O </a:t>
                      </a:r>
                      <a:r>
                        <a:rPr lang="en-GB" sz="1100" b="0" kern="1200" dirty="0" err="1">
                          <a:solidFill>
                            <a:schemeClr val="bg1"/>
                          </a:solidFill>
                          <a:latin typeface="Calibri" panose="020F0502020204030204" pitchFamily="34" charset="0"/>
                          <a:ea typeface="+mn-ea"/>
                          <a:cs typeface="Calibri" panose="020F0502020204030204" pitchFamily="34" charset="0"/>
                        </a:rPr>
                        <a:t>que</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acontece</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nos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quais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cenários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geralmente</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faz</a:t>
                      </a:r>
                      <a:r>
                        <a:rPr lang="en-GB" sz="1100" b="0" kern="1200" dirty="0">
                          <a:solidFill>
                            <a:schemeClr val="bg1"/>
                          </a:solidFill>
                          <a:latin typeface="Calibri" panose="020F0502020204030204" pitchFamily="34" charset="0"/>
                          <a:ea typeface="+mn-ea"/>
                          <a:cs typeface="Calibri" panose="020F0502020204030204" pitchFamily="34" charset="0"/>
                        </a:rPr>
                        <a:t> parte dos </a:t>
                      </a:r>
                      <a:r>
                        <a:rPr lang="en-GB" sz="1100" b="0" kern="1200" dirty="0" err="1">
                          <a:solidFill>
                            <a:schemeClr val="bg1"/>
                          </a:solidFill>
                          <a:latin typeface="Calibri" panose="020F0502020204030204" pitchFamily="34" charset="0"/>
                          <a:ea typeface="+mn-ea"/>
                          <a:cs typeface="Calibri" panose="020F0502020204030204" pitchFamily="34" charset="0"/>
                        </a:rPr>
                        <a:t>termos</a:t>
                      </a:r>
                      <a:r>
                        <a:rPr lang="en-GB" sz="1100" b="0" kern="1200" dirty="0">
                          <a:solidFill>
                            <a:schemeClr val="bg1"/>
                          </a:solidFill>
                          <a:latin typeface="Calibri" panose="020F0502020204030204" pitchFamily="34" charset="0"/>
                          <a:ea typeface="+mn-ea"/>
                          <a:cs typeface="Calibri" panose="020F0502020204030204" pitchFamily="34" charset="0"/>
                        </a:rPr>
                        <a:t> e </a:t>
                      </a:r>
                      <a:r>
                        <a:rPr lang="en-GB" sz="1100" b="0" kern="1200" dirty="0" err="1">
                          <a:solidFill>
                            <a:schemeClr val="bg1"/>
                          </a:solidFill>
                          <a:latin typeface="Calibri" panose="020F0502020204030204" pitchFamily="34" charset="0"/>
                          <a:ea typeface="+mn-ea"/>
                          <a:cs typeface="Calibri" panose="020F0502020204030204" pitchFamily="34" charset="0"/>
                        </a:rPr>
                        <a:t>condições</a:t>
                      </a:r>
                      <a:r>
                        <a:rPr lang="en-GB" sz="1100" b="0" kern="1200" dirty="0">
                          <a:solidFill>
                            <a:schemeClr val="bg1"/>
                          </a:solidFill>
                          <a:latin typeface="Calibri" panose="020F0502020204030204" pitchFamily="34" charset="0"/>
                          <a:ea typeface="+mn-ea"/>
                          <a:cs typeface="Calibri" panose="020F0502020204030204" pitchFamily="34" charset="0"/>
                        </a:rPr>
                        <a:t> do </a:t>
                      </a:r>
                      <a:r>
                        <a:rPr lang="en-GB" sz="1100" b="0" kern="1200" dirty="0" err="1">
                          <a:solidFill>
                            <a:schemeClr val="bg1"/>
                          </a:solidFill>
                          <a:latin typeface="Calibri" panose="020F0502020204030204" pitchFamily="34" charset="0"/>
                          <a:ea typeface="+mn-ea"/>
                          <a:cs typeface="Calibri" panose="020F0502020204030204" pitchFamily="34" charset="0"/>
                        </a:rPr>
                        <a:t>empréstimo</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que</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devem</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ser</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estudados</a:t>
                      </a:r>
                      <a:endParaRPr lang="en-GB" sz="1100" b="0" kern="1200" dirty="0">
                        <a:solidFill>
                          <a:schemeClr val="bg1"/>
                        </a:solidFill>
                        <a:latin typeface="Calibri" panose="020F0502020204030204" pitchFamily="34" charset="0"/>
                        <a:ea typeface="+mn-ea"/>
                        <a:cs typeface="Calibri" panose="020F0502020204030204" pitchFamily="34" charset="0"/>
                      </a:endParaRPr>
                    </a:p>
                    <a:p>
                      <a:pPr algn="l"/>
                      <a:r>
                        <a:rPr lang="en-GB" sz="1100" b="0" kern="1200" dirty="0" err="1">
                          <a:solidFill>
                            <a:schemeClr val="bg1"/>
                          </a:solidFill>
                          <a:latin typeface="Calibri" panose="020F0502020204030204" pitchFamily="34" charset="0"/>
                          <a:ea typeface="+mn-ea"/>
                          <a:cs typeface="Calibri" panose="020F0502020204030204" pitchFamily="34" charset="0"/>
                        </a:rPr>
                        <a:t>em</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profundidade</a:t>
                      </a:r>
                      <a:r>
                        <a:rPr lang="en-GB" sz="1100" b="0" kern="1200" dirty="0">
                          <a:solidFill>
                            <a:schemeClr val="bg1"/>
                          </a:solidFill>
                          <a:latin typeface="Calibri" panose="020F0502020204030204" pitchFamily="34" charset="0"/>
                          <a:ea typeface="+mn-ea"/>
                          <a:cs typeface="Calibri" panose="020F0502020204030204" pitchFamily="34" charset="0"/>
                        </a:rPr>
                        <a:t> antes de </a:t>
                      </a:r>
                      <a:r>
                        <a:rPr lang="en-GB" sz="1100" b="0" kern="1200" dirty="0" err="1">
                          <a:solidFill>
                            <a:schemeClr val="bg1"/>
                          </a:solidFill>
                          <a:latin typeface="Calibri" panose="020F0502020204030204" pitchFamily="34" charset="0"/>
                          <a:ea typeface="+mn-ea"/>
                          <a:cs typeface="Calibri" panose="020F0502020204030204" pitchFamily="34" charset="0"/>
                        </a:rPr>
                        <a:t>emprestar</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criptomoedas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Dependendo</a:t>
                      </a:r>
                      <a:r>
                        <a:rPr lang="en-GB" sz="1100" b="0" kern="1200" dirty="0">
                          <a:solidFill>
                            <a:schemeClr val="bg1"/>
                          </a:solidFill>
                          <a:latin typeface="Calibri" panose="020F0502020204030204" pitchFamily="34" charset="0"/>
                          <a:ea typeface="+mn-ea"/>
                          <a:cs typeface="Calibri" panose="020F0502020204030204" pitchFamily="34" charset="0"/>
                        </a:rPr>
                        <a:t> do </a:t>
                      </a:r>
                      <a:r>
                        <a:rPr lang="en-GB" sz="1100" b="0" kern="1200" dirty="0" err="1">
                          <a:solidFill>
                            <a:schemeClr val="bg1"/>
                          </a:solidFill>
                          <a:latin typeface="Calibri" panose="020F0502020204030204" pitchFamily="34" charset="0"/>
                          <a:ea typeface="+mn-ea"/>
                          <a:cs typeface="Calibri" panose="020F0502020204030204" pitchFamily="34" charset="0"/>
                        </a:rPr>
                        <a:t>empréstimo</a:t>
                      </a:r>
                      <a:r>
                        <a:rPr lang="en-GB" sz="1100" b="0" kern="1200" dirty="0">
                          <a:solidFill>
                            <a:schemeClr val="bg1"/>
                          </a:solidFill>
                          <a:latin typeface="Calibri" panose="020F0502020204030204" pitchFamily="34" charset="0"/>
                          <a:ea typeface="+mn-ea"/>
                          <a:cs typeface="Calibri" panose="020F0502020204030204" pitchFamily="34" charset="0"/>
                        </a:rPr>
                        <a:t>, o </a:t>
                      </a:r>
                      <a:r>
                        <a:rPr lang="en-GB" sz="1100" b="0" kern="1200" dirty="0" err="1">
                          <a:solidFill>
                            <a:schemeClr val="bg1"/>
                          </a:solidFill>
                          <a:latin typeface="Calibri" panose="020F0502020204030204" pitchFamily="34" charset="0"/>
                          <a:ea typeface="+mn-ea"/>
                          <a:cs typeface="Calibri" panose="020F0502020204030204" pitchFamily="34" charset="0"/>
                        </a:rPr>
                        <a:t>período</a:t>
                      </a:r>
                      <a:r>
                        <a:rPr lang="en-GB" sz="1100" b="0" kern="1200" dirty="0">
                          <a:solidFill>
                            <a:schemeClr val="bg1"/>
                          </a:solidFill>
                          <a:latin typeface="Calibri" panose="020F0502020204030204" pitchFamily="34" charset="0"/>
                          <a:ea typeface="+mn-ea"/>
                          <a:cs typeface="Calibri" panose="020F0502020204030204" pitchFamily="34" charset="0"/>
                        </a:rPr>
                        <a:t> de </a:t>
                      </a:r>
                      <a:r>
                        <a:rPr lang="en-GB" sz="1100" b="0" kern="1200" dirty="0" err="1">
                          <a:solidFill>
                            <a:schemeClr val="bg1"/>
                          </a:solidFill>
                          <a:latin typeface="Calibri" panose="020F0502020204030204" pitchFamily="34" charset="0"/>
                          <a:ea typeface="+mn-ea"/>
                          <a:cs typeface="Calibri" panose="020F0502020204030204" pitchFamily="34" charset="0"/>
                        </a:rPr>
                        <a:t>bloqueio</a:t>
                      </a:r>
                      <a:r>
                        <a:rPr lang="en-GB" sz="1100" b="0" kern="1200" dirty="0">
                          <a:solidFill>
                            <a:schemeClr val="bg1"/>
                          </a:solidFill>
                          <a:latin typeface="Calibri" panose="020F0502020204030204" pitchFamily="34" charset="0"/>
                          <a:ea typeface="+mn-ea"/>
                          <a:cs typeface="Calibri" panose="020F0502020204030204" pitchFamily="34" charset="0"/>
                        </a:rPr>
                        <a:t> das </a:t>
                      </a:r>
                      <a:r>
                        <a:rPr lang="en-GB" sz="1100" b="0" kern="1200" dirty="0" err="1">
                          <a:solidFill>
                            <a:schemeClr val="bg1"/>
                          </a:solidFill>
                          <a:latin typeface="Calibri" panose="020F0502020204030204" pitchFamily="34" charset="0"/>
                          <a:ea typeface="+mn-ea"/>
                          <a:cs typeface="Calibri" panose="020F0502020204030204" pitchFamily="34" charset="0"/>
                        </a:rPr>
                        <a:t>criptomoedas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pode</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interferir</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na</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capacidade</a:t>
                      </a:r>
                      <a:r>
                        <a:rPr lang="en-GB" sz="1100" b="0" kern="1200" dirty="0">
                          <a:solidFill>
                            <a:schemeClr val="bg1"/>
                          </a:solidFill>
                          <a:latin typeface="Calibri" panose="020F0502020204030204" pitchFamily="34" charset="0"/>
                          <a:ea typeface="+mn-ea"/>
                          <a:cs typeface="Calibri" panose="020F0502020204030204" pitchFamily="34" charset="0"/>
                        </a:rPr>
                        <a:t> de </a:t>
                      </a:r>
                      <a:r>
                        <a:rPr lang="en-GB" sz="1100" b="0" kern="1200" dirty="0" err="1">
                          <a:solidFill>
                            <a:schemeClr val="bg1"/>
                          </a:solidFill>
                          <a:latin typeface="Calibri" panose="020F0502020204030204" pitchFamily="34" charset="0"/>
                          <a:ea typeface="+mn-ea"/>
                          <a:cs typeface="Calibri" panose="020F0502020204030204" pitchFamily="34" charset="0"/>
                        </a:rPr>
                        <a:t>uma</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pessoa</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reagir</a:t>
                      </a:r>
                      <a:r>
                        <a:rPr lang="en-GB" sz="1100" b="0" kern="1200" dirty="0">
                          <a:solidFill>
                            <a:schemeClr val="bg1"/>
                          </a:solidFill>
                          <a:latin typeface="Calibri" panose="020F0502020204030204" pitchFamily="34" charset="0"/>
                          <a:ea typeface="+mn-ea"/>
                          <a:cs typeface="Calibri" panose="020F0502020204030204" pitchFamily="34" charset="0"/>
                        </a:rPr>
                        <a:t> a </a:t>
                      </a:r>
                      <a:r>
                        <a:rPr lang="en-GB" sz="1100" b="0" kern="1200" dirty="0" err="1">
                          <a:solidFill>
                            <a:schemeClr val="bg1"/>
                          </a:solidFill>
                          <a:latin typeface="Calibri" panose="020F0502020204030204" pitchFamily="34" charset="0"/>
                          <a:ea typeface="+mn-ea"/>
                          <a:cs typeface="Calibri" panose="020F0502020204030204" pitchFamily="34" charset="0"/>
                        </a:rPr>
                        <a:t>quedas</a:t>
                      </a:r>
                      <a:r>
                        <a:rPr lang="en-GB" sz="1100" b="0" kern="1200" dirty="0">
                          <a:solidFill>
                            <a:schemeClr val="bg1"/>
                          </a:solidFill>
                          <a:latin typeface="Calibri" panose="020F0502020204030204" pitchFamily="34" charset="0"/>
                          <a:ea typeface="+mn-ea"/>
                          <a:cs typeface="Calibri" panose="020F0502020204030204" pitchFamily="34" charset="0"/>
                        </a:rPr>
                        <a:t> do </a:t>
                      </a:r>
                      <a:r>
                        <a:rPr lang="en-GB" sz="1100" b="0" kern="1200" dirty="0" err="1">
                          <a:solidFill>
                            <a:schemeClr val="bg1"/>
                          </a:solidFill>
                          <a:latin typeface="Calibri" panose="020F0502020204030204" pitchFamily="34" charset="0"/>
                          <a:ea typeface="+mn-ea"/>
                          <a:cs typeface="Calibri" panose="020F0502020204030204" pitchFamily="34" charset="0"/>
                        </a:rPr>
                        <a:t>mercado</a:t>
                      </a:r>
                      <a:r>
                        <a:rPr lang="en-GB" sz="1100" b="0" kern="1200" dirty="0">
                          <a:solidFill>
                            <a:schemeClr val="bg1"/>
                          </a:solidFill>
                          <a:latin typeface="Calibri" panose="020F0502020204030204" pitchFamily="34" charset="0"/>
                          <a:ea typeface="+mn-ea"/>
                          <a:cs typeface="Calibri" panose="020F0502020204030204" pitchFamily="34" charset="0"/>
                        </a:rPr>
                        <a:t> de </a:t>
                      </a:r>
                      <a:r>
                        <a:rPr lang="en-GB" sz="1100" b="0" kern="1200" dirty="0" err="1">
                          <a:solidFill>
                            <a:schemeClr val="bg1"/>
                          </a:solidFill>
                          <a:latin typeface="Calibri" panose="020F0502020204030204" pitchFamily="34" charset="0"/>
                          <a:ea typeface="+mn-ea"/>
                          <a:cs typeface="Calibri" panose="020F0502020204030204" pitchFamily="34" charset="0"/>
                        </a:rPr>
                        <a:t>criptomoedas</a:t>
                      </a:r>
                      <a:r>
                        <a:rPr lang="en-GB" sz="1100" b="0" kern="1200" dirty="0">
                          <a:solidFill>
                            <a:schemeClr val="bg1"/>
                          </a:solidFill>
                          <a:latin typeface="Calibri" panose="020F0502020204030204" pitchFamily="34" charset="0"/>
                          <a:ea typeface="+mn-ea"/>
                          <a:cs typeface="Calibri" panose="020F0502020204030204" pitchFamily="34" charset="0"/>
                        </a:rPr>
                        <a:t> e </a:t>
                      </a:r>
                      <a:r>
                        <a:rPr lang="en-GB" sz="1100" b="0" kern="1200" dirty="0" err="1">
                          <a:solidFill>
                            <a:schemeClr val="bg1"/>
                          </a:solidFill>
                          <a:latin typeface="Calibri" panose="020F0502020204030204" pitchFamily="34" charset="0"/>
                          <a:ea typeface="+mn-ea"/>
                          <a:cs typeface="Calibri" panose="020F0502020204030204" pitchFamily="34" charset="0"/>
                        </a:rPr>
                        <a:t>outras</a:t>
                      </a:r>
                      <a:r>
                        <a:rPr lang="en-GB" sz="1100" b="0" kern="1200" dirty="0">
                          <a:solidFill>
                            <a:schemeClr val="bg1"/>
                          </a:solidFill>
                          <a:latin typeface="Calibri" panose="020F0502020204030204" pitchFamily="34" charset="0"/>
                          <a:ea typeface="+mn-ea"/>
                          <a:cs typeface="Calibri" panose="020F0502020204030204" pitchFamily="34" charset="0"/>
                        </a:rPr>
                        <a:t> </a:t>
                      </a:r>
                      <a:r>
                        <a:rPr lang="en-GB" sz="1100" b="0" kern="1200" dirty="0" err="1">
                          <a:solidFill>
                            <a:schemeClr val="bg1"/>
                          </a:solidFill>
                          <a:latin typeface="Calibri" panose="020F0502020204030204" pitchFamily="34" charset="0"/>
                          <a:ea typeface="+mn-ea"/>
                          <a:cs typeface="Calibri" panose="020F0502020204030204" pitchFamily="34" charset="0"/>
                        </a:rPr>
                        <a:t>condições</a:t>
                      </a:r>
                      <a:r>
                        <a:rPr lang="en-GB" sz="1100" b="0" kern="1200" dirty="0">
                          <a:solidFill>
                            <a:schemeClr val="bg1"/>
                          </a:solidFill>
                          <a:latin typeface="Calibri" panose="020F0502020204030204" pitchFamily="34" charset="0"/>
                          <a:ea typeface="+mn-ea"/>
                          <a:cs typeface="Calibri" panose="020F0502020204030204" pitchFamily="34" charset="0"/>
                        </a:rPr>
                        <a:t> de </a:t>
                      </a:r>
                      <a:r>
                        <a:rPr lang="en-GB" sz="1100" b="0" kern="1200" dirty="0" err="1">
                          <a:solidFill>
                            <a:schemeClr val="bg1"/>
                          </a:solidFill>
                          <a:latin typeface="Calibri" panose="020F0502020204030204" pitchFamily="34" charset="0"/>
                          <a:ea typeface="+mn-ea"/>
                          <a:cs typeface="Calibri" panose="020F0502020204030204" pitchFamily="34" charset="0"/>
                        </a:rPr>
                        <a:t>mercado</a:t>
                      </a:r>
                      <a:r>
                        <a:rPr lang="en-GB" sz="1100" b="0" kern="1200" dirty="0">
                          <a:solidFill>
                            <a:schemeClr val="bg1"/>
                          </a:solidFill>
                          <a:latin typeface="Calibri" panose="020F0502020204030204" pitchFamily="34" charset="0"/>
                          <a:ea typeface="+mn-ea"/>
                          <a:cs typeface="Calibri" panose="020F0502020204030204" pitchFamily="34" charset="0"/>
                        </a:rPr>
                        <a:t>.</a:t>
                      </a:r>
                    </a:p>
                  </a:txBody>
                  <a:tcPr anchor="ctr">
                    <a:solidFill>
                      <a:srgbClr val="F9A835"/>
                    </a:solidFill>
                  </a:tcPr>
                </a:tc>
                <a:extLst>
                  <a:ext uri="{0D108BD9-81ED-4DB2-BD59-A6C34878D82A}">
                    <a16:rowId xmlns:a16="http://schemas.microsoft.com/office/drawing/2014/main" val="223087693"/>
                  </a:ext>
                </a:extLst>
              </a:tr>
            </a:tbl>
          </a:graphicData>
        </a:graphic>
      </p:graphicFrame>
    </p:spTree>
    <p:extLst>
      <p:ext uri="{BB962C8B-B14F-4D97-AF65-F5344CB8AC3E}">
        <p14:creationId xmlns:p14="http://schemas.microsoft.com/office/powerpoint/2010/main" val="1367167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6F8899-15F3-86B5-FEC7-6080E67CAD45}"/>
              </a:ext>
            </a:extLst>
          </p:cNvPr>
          <p:cNvSpPr/>
          <p:nvPr/>
        </p:nvSpPr>
        <p:spPr>
          <a:xfrm flipV="1">
            <a:off x="-1" y="323003"/>
            <a:ext cx="7559675" cy="481703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6"/>
            <a:ext cx="6051578" cy="3437429"/>
          </a:xfrm>
        </p:spPr>
        <p:txBody>
          <a:bodyPr numCol="2"/>
          <a:lstStyle/>
          <a:p>
            <a:r>
              <a:rPr lang="en-US" spc="-5" dirty="0" err="1">
                <a:ea typeface="Times New Roman" panose="02020603050405020304" pitchFamily="18" charset="0"/>
              </a:rPr>
              <a:t>Quando</a:t>
            </a:r>
            <a:r>
              <a:rPr lang="en-US" spc="-5" dirty="0">
                <a:ea typeface="Times New Roman" panose="02020603050405020304" pitchFamily="18" charset="0"/>
              </a:rPr>
              <a:t> o </a:t>
            </a:r>
            <a:r>
              <a:rPr lang="en-US" spc="-5" dirty="0" err="1">
                <a:ea typeface="Times New Roman" panose="02020603050405020304" pitchFamily="18" charset="0"/>
              </a:rPr>
              <a:t>Bitcoin</a:t>
            </a:r>
            <a:r>
              <a:rPr lang="en-US" spc="-5" dirty="0">
                <a:ea typeface="Times New Roman" panose="02020603050405020304" pitchFamily="18" charset="0"/>
              </a:rPr>
              <a:t> </a:t>
            </a:r>
            <a:r>
              <a:rPr lang="en-US" spc="-5" dirty="0" err="1">
                <a:ea typeface="Times New Roman" panose="02020603050405020304" pitchFamily="18" charset="0"/>
              </a:rPr>
              <a:t>foi</a:t>
            </a:r>
            <a:r>
              <a:rPr lang="en-US" spc="-5" dirty="0">
                <a:ea typeface="Times New Roman" panose="02020603050405020304" pitchFamily="18" charset="0"/>
              </a:rPr>
              <a:t> </a:t>
            </a:r>
            <a:r>
              <a:rPr lang="en-US" spc="-5" dirty="0" err="1">
                <a:ea typeface="Times New Roman" panose="02020603050405020304" pitchFamily="18" charset="0"/>
              </a:rPr>
              <a:t>lançado</a:t>
            </a:r>
            <a:r>
              <a:rPr lang="en-US" spc="-5" dirty="0">
                <a:ea typeface="Times New Roman" panose="02020603050405020304" pitchFamily="18" charset="0"/>
              </a:rPr>
              <a:t> </a:t>
            </a:r>
            <a:r>
              <a:rPr lang="en-US" spc="-5" dirty="0" err="1">
                <a:ea typeface="Times New Roman" panose="02020603050405020304" pitchFamily="18" charset="0"/>
              </a:rPr>
              <a:t>pela</a:t>
            </a:r>
            <a:r>
              <a:rPr lang="en-US" spc="-5" dirty="0">
                <a:ea typeface="Times New Roman" panose="02020603050405020304" pitchFamily="18" charset="0"/>
              </a:rPr>
              <a:t> </a:t>
            </a:r>
            <a:r>
              <a:rPr lang="en-US" spc="-5" dirty="0" err="1">
                <a:ea typeface="Times New Roman" panose="02020603050405020304" pitchFamily="18" charset="0"/>
              </a:rPr>
              <a:t>primeira</a:t>
            </a:r>
            <a:r>
              <a:rPr lang="en-US" spc="-5" dirty="0">
                <a:ea typeface="Times New Roman" panose="02020603050405020304" pitchFamily="18" charset="0"/>
              </a:rPr>
              <a:t> </a:t>
            </a:r>
            <a:r>
              <a:rPr lang="en-US" spc="-5" dirty="0" err="1">
                <a:ea typeface="Times New Roman" panose="02020603050405020304" pitchFamily="18" charset="0"/>
              </a:rPr>
              <a:t>vez</a:t>
            </a:r>
            <a:r>
              <a:rPr lang="en-US" spc="-5" dirty="0">
                <a:ea typeface="Times New Roman" panose="02020603050405020304" pitchFamily="18" charset="0"/>
              </a:rPr>
              <a:t> </a:t>
            </a:r>
            <a:r>
              <a:rPr lang="en-US" spc="-5" dirty="0" err="1">
                <a:ea typeface="Times New Roman" panose="02020603050405020304" pitchFamily="18" charset="0"/>
              </a:rPr>
              <a:t>em</a:t>
            </a:r>
            <a:r>
              <a:rPr lang="en-US" spc="-5" dirty="0">
                <a:ea typeface="Times New Roman" panose="02020603050405020304" pitchFamily="18" charset="0"/>
              </a:rPr>
              <a:t> 2009, a </a:t>
            </a:r>
            <a:r>
              <a:rPr lang="en-US" spc="-5" dirty="0" err="1">
                <a:ea typeface="Times New Roman" panose="02020603050405020304" pitchFamily="18" charset="0"/>
              </a:rPr>
              <a:t>única</a:t>
            </a:r>
            <a:r>
              <a:rPr lang="en-US" spc="-5" dirty="0">
                <a:ea typeface="Times New Roman" panose="02020603050405020304" pitchFamily="18" charset="0"/>
              </a:rPr>
              <a:t> </a:t>
            </a:r>
            <a:r>
              <a:rPr lang="en-US" spc="-5" dirty="0" err="1">
                <a:ea typeface="Times New Roman" panose="02020603050405020304" pitchFamily="18" charset="0"/>
              </a:rPr>
              <a:t>maneira</a:t>
            </a:r>
            <a:r>
              <a:rPr lang="en-US" spc="-5" dirty="0">
                <a:ea typeface="Times New Roman" panose="02020603050405020304" pitchFamily="18" charset="0"/>
              </a:rPr>
              <a:t> de </a:t>
            </a:r>
            <a:r>
              <a:rPr lang="en-US" spc="-5" dirty="0" err="1">
                <a:ea typeface="Times New Roman" panose="02020603050405020304" pitchFamily="18" charset="0"/>
              </a:rPr>
              <a:t>adquirir</a:t>
            </a:r>
            <a:r>
              <a:rPr lang="en-US" spc="-5" dirty="0">
                <a:ea typeface="Times New Roman" panose="02020603050405020304" pitchFamily="18" charset="0"/>
              </a:rPr>
              <a:t> </a:t>
            </a:r>
            <a:r>
              <a:rPr lang="en-US" spc="-5" dirty="0" err="1">
                <a:ea typeface="Times New Roman" panose="02020603050405020304" pitchFamily="18" charset="0"/>
              </a:rPr>
              <a:t>bitcoin</a:t>
            </a:r>
            <a:r>
              <a:rPr lang="en-US" spc="-5" dirty="0">
                <a:ea typeface="Times New Roman" panose="02020603050405020304" pitchFamily="18" charset="0"/>
              </a:rPr>
              <a:t> era </a:t>
            </a:r>
            <a:r>
              <a:rPr lang="en-US" spc="-5" dirty="0" err="1">
                <a:ea typeface="Times New Roman" panose="02020603050405020304" pitchFamily="18" charset="0"/>
              </a:rPr>
              <a:t>negociando</a:t>
            </a:r>
            <a:r>
              <a:rPr lang="en-US" spc="-5" dirty="0">
                <a:ea typeface="Times New Roman" panose="02020603050405020304" pitchFamily="18" charset="0"/>
              </a:rPr>
              <a:t> </a:t>
            </a:r>
            <a:r>
              <a:rPr lang="en-US" spc="-5" dirty="0" err="1">
                <a:ea typeface="Times New Roman" panose="02020603050405020304" pitchFamily="18" charset="0"/>
              </a:rPr>
              <a:t>em</a:t>
            </a:r>
            <a:r>
              <a:rPr lang="en-US" spc="-5" dirty="0">
                <a:ea typeface="Times New Roman" panose="02020603050405020304" pitchFamily="18" charset="0"/>
              </a:rPr>
              <a:t> </a:t>
            </a:r>
            <a:r>
              <a:rPr lang="en-US" spc="-5" dirty="0" err="1">
                <a:ea typeface="Times New Roman" panose="02020603050405020304" pitchFamily="18" charset="0"/>
              </a:rPr>
              <a:t>fóruns</a:t>
            </a:r>
            <a:r>
              <a:rPr lang="en-US" spc="-5" dirty="0">
                <a:ea typeface="Times New Roman" panose="02020603050405020304" pitchFamily="18" charset="0"/>
              </a:rPr>
              <a:t> </a:t>
            </a:r>
            <a:r>
              <a:rPr lang="en-US" spc="-5" dirty="0" err="1">
                <a:ea typeface="Times New Roman" panose="02020603050405020304" pitchFamily="18" charset="0"/>
              </a:rPr>
              <a:t>ou</a:t>
            </a:r>
            <a:r>
              <a:rPr lang="en-US" spc="-5" dirty="0">
                <a:ea typeface="Times New Roman" panose="02020603050405020304" pitchFamily="18" charset="0"/>
              </a:rPr>
              <a:t> chats de </a:t>
            </a:r>
            <a:r>
              <a:rPr lang="en-US" spc="-5" dirty="0" err="1">
                <a:ea typeface="Times New Roman" panose="02020603050405020304" pitchFamily="18" charset="0"/>
              </a:rPr>
              <a:t>retransmissão</a:t>
            </a:r>
            <a:r>
              <a:rPr lang="en-US" spc="-5" dirty="0">
                <a:ea typeface="Times New Roman" panose="02020603050405020304" pitchFamily="18" charset="0"/>
              </a:rPr>
              <a:t> </a:t>
            </a:r>
            <a:r>
              <a:rPr lang="en-US" spc="-5" dirty="0" err="1">
                <a:ea typeface="Times New Roman" panose="02020603050405020304" pitchFamily="18" charset="0"/>
              </a:rPr>
              <a:t>na</a:t>
            </a:r>
            <a:r>
              <a:rPr lang="en-US" spc="-5" dirty="0">
                <a:ea typeface="Times New Roman" panose="02020603050405020304" pitchFamily="18" charset="0"/>
              </a:rPr>
              <a:t> Internet, </a:t>
            </a:r>
            <a:r>
              <a:rPr lang="en-US" spc="-5" dirty="0" err="1">
                <a:ea typeface="Times New Roman" panose="02020603050405020304" pitchFamily="18" charset="0"/>
              </a:rPr>
              <a:t>exigindo</a:t>
            </a:r>
            <a:r>
              <a:rPr lang="en-US" spc="-5" dirty="0">
                <a:ea typeface="Times New Roman" panose="02020603050405020304" pitchFamily="18" charset="0"/>
              </a:rPr>
              <a:t> </a:t>
            </a:r>
            <a:r>
              <a:rPr lang="en-US" spc="-5" dirty="0" err="1">
                <a:ea typeface="Times New Roman" panose="02020603050405020304" pitchFamily="18" charset="0"/>
              </a:rPr>
              <a:t>muita</a:t>
            </a:r>
            <a:r>
              <a:rPr lang="en-US" spc="-5" dirty="0">
                <a:ea typeface="Times New Roman" panose="02020603050405020304" pitchFamily="18" charset="0"/>
              </a:rPr>
              <a:t> </a:t>
            </a:r>
            <a:r>
              <a:rPr lang="en-US" spc="-5" dirty="0" err="1">
                <a:ea typeface="Times New Roman" panose="02020603050405020304" pitchFamily="18" charset="0"/>
              </a:rPr>
              <a:t>confiança</a:t>
            </a:r>
            <a:r>
              <a:rPr lang="en-US" spc="-5" dirty="0">
                <a:ea typeface="Times New Roman" panose="02020603050405020304" pitchFamily="18" charset="0"/>
              </a:rPr>
              <a:t>.</a:t>
            </a:r>
          </a:p>
          <a:p>
            <a:r>
              <a:rPr lang="en-US" spc="-5" dirty="0">
                <a:effectLst/>
                <a:ea typeface="Times New Roman" panose="02020603050405020304" pitchFamily="18" charset="0"/>
              </a:rPr>
              <a:t> </a:t>
            </a:r>
            <a:endParaRPr lang="x-none" dirty="0">
              <a:effectLst/>
              <a:ea typeface="Times New Roman" panose="02020603050405020304" pitchFamily="18" charset="0"/>
            </a:endParaRPr>
          </a:p>
          <a:p>
            <a:r>
              <a:rPr lang="en-US" spc="-5" dirty="0" err="1">
                <a:ea typeface="Times New Roman" panose="02020603050405020304" pitchFamily="18" charset="0"/>
              </a:rPr>
              <a:t>Em</a:t>
            </a:r>
            <a:r>
              <a:rPr lang="en-US" spc="-5" dirty="0">
                <a:ea typeface="Times New Roman" panose="02020603050405020304" pitchFamily="18" charset="0"/>
              </a:rPr>
              <a:t> </a:t>
            </a:r>
            <a:r>
              <a:rPr lang="en-US" spc="-5" dirty="0" err="1">
                <a:ea typeface="Times New Roman" panose="02020603050405020304" pitchFamily="18" charset="0"/>
              </a:rPr>
              <a:t>março</a:t>
            </a:r>
            <a:r>
              <a:rPr lang="en-US" spc="-5" dirty="0">
                <a:ea typeface="Times New Roman" panose="02020603050405020304" pitchFamily="18" charset="0"/>
              </a:rPr>
              <a:t> de 2010, a </a:t>
            </a:r>
            <a:r>
              <a:rPr lang="en-US" spc="-5" dirty="0" err="1">
                <a:ea typeface="Times New Roman" panose="02020603050405020304" pitchFamily="18" charset="0"/>
              </a:rPr>
              <a:t>primeira</a:t>
            </a:r>
            <a:r>
              <a:rPr lang="en-US" spc="-5" dirty="0">
                <a:ea typeface="Times New Roman" panose="02020603050405020304" pitchFamily="18" charset="0"/>
              </a:rPr>
              <a:t> </a:t>
            </a:r>
            <a:r>
              <a:rPr lang="en-US" spc="-5" dirty="0" err="1">
                <a:ea typeface="Times New Roman" panose="02020603050405020304" pitchFamily="18" charset="0"/>
              </a:rPr>
              <a:t>troca</a:t>
            </a:r>
            <a:r>
              <a:rPr lang="en-US" spc="-5" dirty="0">
                <a:ea typeface="Times New Roman" panose="02020603050405020304" pitchFamily="18" charset="0"/>
              </a:rPr>
              <a:t> de </a:t>
            </a:r>
            <a:r>
              <a:rPr lang="en-US" spc="-5" dirty="0" err="1">
                <a:ea typeface="Times New Roman" panose="02020603050405020304" pitchFamily="18" charset="0"/>
              </a:rPr>
              <a:t>criptomoedas</a:t>
            </a:r>
            <a:r>
              <a:rPr lang="en-US" spc="-5" dirty="0">
                <a:ea typeface="Times New Roman" panose="02020603050405020304" pitchFamily="18" charset="0"/>
              </a:rPr>
              <a:t> </a:t>
            </a:r>
            <a:r>
              <a:rPr lang="en-US" spc="-5" dirty="0" err="1">
                <a:ea typeface="Times New Roman" panose="02020603050405020304" pitchFamily="18" charset="0"/>
              </a:rPr>
              <a:t>chamada</a:t>
            </a:r>
            <a:r>
              <a:rPr lang="en-US" spc="-5" dirty="0">
                <a:ea typeface="Times New Roman" panose="02020603050405020304" pitchFamily="18" charset="0"/>
              </a:rPr>
              <a:t> </a:t>
            </a:r>
            <a:r>
              <a:rPr lang="en-US" spc="-5" dirty="0" err="1">
                <a:ea typeface="Times New Roman" panose="02020603050405020304" pitchFamily="18" charset="0"/>
              </a:rPr>
              <a:t>bitcoinmarket.com</a:t>
            </a:r>
            <a:r>
              <a:rPr lang="en-US" spc="-5" dirty="0">
                <a:ea typeface="Times New Roman" panose="02020603050405020304" pitchFamily="18" charset="0"/>
              </a:rPr>
              <a:t> </a:t>
            </a:r>
            <a:r>
              <a:rPr lang="en-US" spc="-5" dirty="0" err="1">
                <a:ea typeface="Times New Roman" panose="02020603050405020304" pitchFamily="18" charset="0"/>
              </a:rPr>
              <a:t>foi</a:t>
            </a:r>
            <a:r>
              <a:rPr lang="en-US" spc="-5" dirty="0">
                <a:ea typeface="Times New Roman" panose="02020603050405020304" pitchFamily="18" charset="0"/>
              </a:rPr>
              <a:t> </a:t>
            </a:r>
            <a:r>
              <a:rPr lang="en-US" spc="-5" dirty="0" err="1">
                <a:ea typeface="Times New Roman" panose="02020603050405020304" pitchFamily="18" charset="0"/>
              </a:rPr>
              <a:t>lançada</a:t>
            </a:r>
            <a:r>
              <a:rPr lang="en-US" spc="-5" dirty="0">
                <a:ea typeface="Times New Roman" panose="02020603050405020304" pitchFamily="18" charset="0"/>
              </a:rPr>
              <a:t>. Um </a:t>
            </a:r>
            <a:r>
              <a:rPr lang="en-US" spc="-5" dirty="0" err="1">
                <a:ea typeface="Times New Roman" panose="02020603050405020304" pitchFamily="18" charset="0"/>
              </a:rPr>
              <a:t>usuário</a:t>
            </a:r>
            <a:r>
              <a:rPr lang="en-US" spc="-5" dirty="0">
                <a:ea typeface="Times New Roman" panose="02020603050405020304" pitchFamily="18" charset="0"/>
              </a:rPr>
              <a:t> do </a:t>
            </a:r>
            <a:r>
              <a:rPr lang="en-US" spc="-5" dirty="0" err="1">
                <a:ea typeface="Times New Roman" panose="02020603050405020304" pitchFamily="18" charset="0"/>
              </a:rPr>
              <a:t>fórum</a:t>
            </a:r>
            <a:r>
              <a:rPr lang="en-US" spc="-5" dirty="0">
                <a:ea typeface="Times New Roman" panose="02020603050405020304" pitchFamily="18" charset="0"/>
              </a:rPr>
              <a:t> </a:t>
            </a:r>
            <a:r>
              <a:rPr lang="en-US" spc="-5" dirty="0" err="1">
                <a:ea typeface="Times New Roman" panose="02020603050405020304" pitchFamily="18" charset="0"/>
              </a:rPr>
              <a:t>Bitcointalk</a:t>
            </a:r>
            <a:r>
              <a:rPr lang="en-US" spc="-5" dirty="0">
                <a:ea typeface="Times New Roman" panose="02020603050405020304" pitchFamily="18" charset="0"/>
              </a:rPr>
              <a:t> </a:t>
            </a:r>
            <a:r>
              <a:rPr lang="en-US" spc="-5" dirty="0" err="1">
                <a:ea typeface="Times New Roman" panose="02020603050405020304" pitchFamily="18" charset="0"/>
              </a:rPr>
              <a:t>chamado</a:t>
            </a:r>
            <a:r>
              <a:rPr lang="en-US" spc="-5" dirty="0">
                <a:ea typeface="Times New Roman" panose="02020603050405020304" pitchFamily="18" charset="0"/>
              </a:rPr>
              <a:t> “</a:t>
            </a:r>
            <a:r>
              <a:rPr lang="en-US" spc="-5" dirty="0" err="1">
                <a:ea typeface="Times New Roman" panose="02020603050405020304" pitchFamily="18" charset="0"/>
              </a:rPr>
              <a:t>dwdollar</a:t>
            </a:r>
            <a:r>
              <a:rPr lang="en-US" spc="-5" dirty="0">
                <a:ea typeface="Times New Roman" panose="02020603050405020304" pitchFamily="18" charset="0"/>
              </a:rPr>
              <a:t>” </a:t>
            </a:r>
            <a:r>
              <a:rPr lang="en-US" spc="-5" dirty="0" err="1">
                <a:ea typeface="Times New Roman" panose="02020603050405020304" pitchFamily="18" charset="0"/>
              </a:rPr>
              <a:t>propôs</a:t>
            </a:r>
            <a:r>
              <a:rPr lang="en-US" spc="-5" dirty="0">
                <a:ea typeface="Times New Roman" panose="02020603050405020304" pitchFamily="18" charset="0"/>
              </a:rPr>
              <a:t> </a:t>
            </a:r>
            <a:r>
              <a:rPr lang="en-US" spc="-5" dirty="0" err="1">
                <a:ea typeface="Times New Roman" panose="02020603050405020304" pitchFamily="18" charset="0"/>
              </a:rPr>
              <a:t>criar</a:t>
            </a:r>
            <a:r>
              <a:rPr lang="en-US" spc="-5" dirty="0">
                <a:ea typeface="Times New Roman" panose="02020603050405020304" pitchFamily="18" charset="0"/>
              </a:rPr>
              <a:t> o </a:t>
            </a:r>
            <a:r>
              <a:rPr lang="en-US" spc="-5" dirty="0" err="1">
                <a:ea typeface="Times New Roman" panose="02020603050405020304" pitchFamily="18" charset="0"/>
              </a:rPr>
              <a:t>primeiro</a:t>
            </a:r>
            <a:r>
              <a:rPr lang="en-US" spc="-5" dirty="0">
                <a:ea typeface="Times New Roman" panose="02020603050405020304" pitchFamily="18" charset="0"/>
              </a:rPr>
              <a:t> </a:t>
            </a:r>
            <a:r>
              <a:rPr lang="en-US" spc="-5" dirty="0" err="1">
                <a:ea typeface="Times New Roman" panose="02020603050405020304" pitchFamily="18" charset="0"/>
              </a:rPr>
              <a:t>mercado</a:t>
            </a:r>
            <a:r>
              <a:rPr lang="en-US" spc="-5" dirty="0">
                <a:ea typeface="Times New Roman" panose="02020603050405020304" pitchFamily="18" charset="0"/>
              </a:rPr>
              <a:t> real </a:t>
            </a:r>
            <a:r>
              <a:rPr lang="en-US" spc="-5" dirty="0" err="1">
                <a:ea typeface="Times New Roman" panose="02020603050405020304" pitchFamily="18" charset="0"/>
              </a:rPr>
              <a:t>para</a:t>
            </a:r>
            <a:r>
              <a:rPr lang="en-US" spc="-5" dirty="0">
                <a:ea typeface="Times New Roman" panose="02020603050405020304" pitchFamily="18" charset="0"/>
              </a:rPr>
              <a:t> as </a:t>
            </a:r>
            <a:r>
              <a:rPr lang="en-US" spc="-5" dirty="0" err="1">
                <a:ea typeface="Times New Roman" panose="02020603050405020304" pitchFamily="18" charset="0"/>
              </a:rPr>
              <a:t>pessoas</a:t>
            </a:r>
            <a:r>
              <a:rPr lang="en-US" spc="-5" dirty="0">
                <a:ea typeface="Times New Roman" panose="02020603050405020304" pitchFamily="18" charset="0"/>
              </a:rPr>
              <a:t> </a:t>
            </a:r>
            <a:r>
              <a:rPr lang="en-US" spc="-5" dirty="0" err="1">
                <a:ea typeface="Times New Roman" panose="02020603050405020304" pitchFamily="18" charset="0"/>
              </a:rPr>
              <a:t>comprarem</a:t>
            </a:r>
            <a:r>
              <a:rPr lang="en-US" spc="-5" dirty="0">
                <a:ea typeface="Times New Roman" panose="02020603050405020304" pitchFamily="18" charset="0"/>
              </a:rPr>
              <a:t> e </a:t>
            </a:r>
            <a:r>
              <a:rPr lang="en-US" spc="-5" dirty="0" err="1">
                <a:ea typeface="Times New Roman" panose="02020603050405020304" pitchFamily="18" charset="0"/>
              </a:rPr>
              <a:t>venderem</a:t>
            </a:r>
            <a:r>
              <a:rPr lang="en-US" spc="-5" dirty="0">
                <a:ea typeface="Times New Roman" panose="02020603050405020304" pitchFamily="18" charset="0"/>
              </a:rPr>
              <a:t> </a:t>
            </a:r>
            <a:r>
              <a:rPr lang="en-US" spc="-5" dirty="0" err="1">
                <a:ea typeface="Times New Roman" panose="02020603050405020304" pitchFamily="18" charset="0"/>
              </a:rPr>
              <a:t>bitcoins</a:t>
            </a:r>
            <a:r>
              <a:rPr lang="en-US" spc="-5" dirty="0">
                <a:ea typeface="Times New Roman" panose="02020603050405020304" pitchFamily="18" charset="0"/>
              </a:rPr>
              <a:t> entre </a:t>
            </a:r>
            <a:r>
              <a:rPr lang="en-US" spc="-5" dirty="0" err="1">
                <a:ea typeface="Times New Roman" panose="02020603050405020304" pitchFamily="18" charset="0"/>
              </a:rPr>
              <a:t>si</a:t>
            </a:r>
            <a:r>
              <a:rPr lang="en-US" spc="-5" dirty="0">
                <a:ea typeface="Times New Roman" panose="02020603050405020304" pitchFamily="18" charset="0"/>
              </a:rPr>
              <a:t>. </a:t>
            </a:r>
            <a:r>
              <a:rPr lang="en-US" spc="-5" dirty="0" err="1">
                <a:ea typeface="Times New Roman" panose="02020603050405020304" pitchFamily="18" charset="0"/>
              </a:rPr>
              <a:t>Surgiu</a:t>
            </a:r>
            <a:r>
              <a:rPr lang="en-US" spc="-5" dirty="0">
                <a:ea typeface="Times New Roman" panose="02020603050405020304" pitchFamily="18" charset="0"/>
              </a:rPr>
              <a:t> a </a:t>
            </a:r>
            <a:r>
              <a:rPr lang="en-US" spc="-5" dirty="0" err="1">
                <a:ea typeface="Times New Roman" panose="02020603050405020304" pitchFamily="18" charset="0"/>
              </a:rPr>
              <a:t>necessidade</a:t>
            </a:r>
            <a:r>
              <a:rPr lang="en-US" spc="-5" dirty="0">
                <a:ea typeface="Times New Roman" panose="02020603050405020304" pitchFamily="18" charset="0"/>
              </a:rPr>
              <a:t> de um </a:t>
            </a:r>
            <a:r>
              <a:rPr lang="en-US" spc="-5" dirty="0" err="1">
                <a:ea typeface="Times New Roman" panose="02020603050405020304" pitchFamily="18" charset="0"/>
              </a:rPr>
              <a:t>sistema</a:t>
            </a:r>
            <a:r>
              <a:rPr lang="en-US" spc="-5" dirty="0">
                <a:ea typeface="Times New Roman" panose="02020603050405020304" pitchFamily="18" charset="0"/>
              </a:rPr>
              <a:t> de </a:t>
            </a:r>
            <a:r>
              <a:rPr lang="en-US" spc="-5" dirty="0" err="1">
                <a:ea typeface="Times New Roman" panose="02020603050405020304" pitchFamily="18" charset="0"/>
              </a:rPr>
              <a:t>preços</a:t>
            </a:r>
            <a:r>
              <a:rPr lang="en-US" spc="-5" dirty="0">
                <a:ea typeface="Times New Roman" panose="02020603050405020304" pitchFamily="18" charset="0"/>
              </a:rPr>
              <a:t> </a:t>
            </a:r>
            <a:r>
              <a:rPr lang="en-US" spc="-5" dirty="0" err="1">
                <a:ea typeface="Times New Roman" panose="02020603050405020304" pitchFamily="18" charset="0"/>
              </a:rPr>
              <a:t>útil</a:t>
            </a:r>
            <a:r>
              <a:rPr lang="en-US" spc="-5" dirty="0">
                <a:ea typeface="Times New Roman" panose="02020603050405020304" pitchFamily="18" charset="0"/>
              </a:rPr>
              <a:t> </a:t>
            </a:r>
            <a:r>
              <a:rPr lang="en-US" spc="-5" dirty="0" err="1">
                <a:ea typeface="Times New Roman" panose="02020603050405020304" pitchFamily="18" charset="0"/>
              </a:rPr>
              <a:t>como</a:t>
            </a:r>
            <a:r>
              <a:rPr lang="en-US" spc="-5" dirty="0">
                <a:ea typeface="Times New Roman" panose="02020603050405020304" pitchFamily="18" charset="0"/>
              </a:rPr>
              <a:t> </a:t>
            </a:r>
            <a:r>
              <a:rPr lang="en-US" spc="-5" dirty="0" err="1">
                <a:ea typeface="Times New Roman" panose="02020603050405020304" pitchFamily="18" charset="0"/>
              </a:rPr>
              <a:t>ponto</a:t>
            </a:r>
            <a:r>
              <a:rPr lang="en-US" spc="-5" dirty="0">
                <a:ea typeface="Times New Roman" panose="02020603050405020304" pitchFamily="18" charset="0"/>
              </a:rPr>
              <a:t> de </a:t>
            </a:r>
            <a:r>
              <a:rPr lang="en-US" spc="-5" dirty="0" err="1">
                <a:ea typeface="Times New Roman" panose="02020603050405020304" pitchFamily="18" charset="0"/>
              </a:rPr>
              <a:t>partida</a:t>
            </a:r>
            <a:r>
              <a:rPr lang="en-US" spc="-5" dirty="0">
                <a:ea typeface="Times New Roman" panose="02020603050405020304" pitchFamily="18" charset="0"/>
              </a:rPr>
              <a:t> </a:t>
            </a:r>
            <a:r>
              <a:rPr lang="en-US" spc="-5" dirty="0" err="1">
                <a:ea typeface="Times New Roman" panose="02020603050405020304" pitchFamily="18" charset="0"/>
              </a:rPr>
              <a:t>que</a:t>
            </a:r>
            <a:r>
              <a:rPr lang="en-US" spc="-5" dirty="0">
                <a:ea typeface="Times New Roman" panose="02020603050405020304" pitchFamily="18" charset="0"/>
              </a:rPr>
              <a:t> </a:t>
            </a:r>
            <a:r>
              <a:rPr lang="en-US" spc="-5" dirty="0" err="1">
                <a:ea typeface="Times New Roman" panose="02020603050405020304" pitchFamily="18" charset="0"/>
              </a:rPr>
              <a:t>deveria</a:t>
            </a:r>
            <a:r>
              <a:rPr lang="en-US" spc="-5" dirty="0">
                <a:ea typeface="Times New Roman" panose="02020603050405020304" pitchFamily="18" charset="0"/>
              </a:rPr>
              <a:t> </a:t>
            </a:r>
            <a:r>
              <a:rPr lang="en-US" spc="-5" dirty="0" err="1">
                <a:ea typeface="Times New Roman" panose="02020603050405020304" pitchFamily="18" charset="0"/>
              </a:rPr>
              <a:t>ser</a:t>
            </a:r>
            <a:r>
              <a:rPr lang="en-US" spc="-5" dirty="0">
                <a:ea typeface="Times New Roman" panose="02020603050405020304" pitchFamily="18" charset="0"/>
              </a:rPr>
              <a:t> </a:t>
            </a:r>
            <a:r>
              <a:rPr lang="en-US" spc="-5" dirty="0" err="1">
                <a:ea typeface="Times New Roman" panose="02020603050405020304" pitchFamily="18" charset="0"/>
              </a:rPr>
              <a:t>baseado</a:t>
            </a:r>
            <a:r>
              <a:rPr lang="en-US" spc="-5" dirty="0">
                <a:ea typeface="Times New Roman" panose="02020603050405020304" pitchFamily="18" charset="0"/>
              </a:rPr>
              <a:t> </a:t>
            </a:r>
            <a:r>
              <a:rPr lang="en-US" spc="-5" dirty="0" err="1">
                <a:ea typeface="Times New Roman" panose="02020603050405020304" pitchFamily="18" charset="0"/>
              </a:rPr>
              <a:t>na</a:t>
            </a:r>
            <a:r>
              <a:rPr lang="en-US" spc="-5" dirty="0">
                <a:ea typeface="Times New Roman" panose="02020603050405020304" pitchFamily="18" charset="0"/>
              </a:rPr>
              <a:t> </a:t>
            </a:r>
            <a:r>
              <a:rPr lang="en-US" spc="-5" dirty="0" err="1">
                <a:ea typeface="Times New Roman" panose="02020603050405020304" pitchFamily="18" charset="0"/>
              </a:rPr>
              <a:t>necessidade</a:t>
            </a:r>
            <a:r>
              <a:rPr lang="en-US" spc="-5" dirty="0">
                <a:ea typeface="Times New Roman" panose="02020603050405020304" pitchFamily="18" charset="0"/>
              </a:rPr>
              <a:t> de </a:t>
            </a:r>
            <a:r>
              <a:rPr lang="en-US" spc="-5" dirty="0" err="1">
                <a:ea typeface="Times New Roman" panose="02020603050405020304" pitchFamily="18" charset="0"/>
              </a:rPr>
              <a:t>energia</a:t>
            </a:r>
            <a:r>
              <a:rPr lang="en-US" spc="-5" dirty="0">
                <a:ea typeface="Times New Roman" panose="02020603050405020304" pitchFamily="18" charset="0"/>
              </a:rPr>
              <a:t> </a:t>
            </a:r>
            <a:r>
              <a:rPr lang="en-US" spc="-5" dirty="0" err="1">
                <a:ea typeface="Times New Roman" panose="02020603050405020304" pitchFamily="18" charset="0"/>
              </a:rPr>
              <a:t>para</a:t>
            </a:r>
            <a:r>
              <a:rPr lang="en-US" spc="-5" dirty="0">
                <a:ea typeface="Times New Roman" panose="02020603050405020304" pitchFamily="18" charset="0"/>
              </a:rPr>
              <a:t> </a:t>
            </a:r>
            <a:r>
              <a:rPr lang="en-US" spc="-5" dirty="0" err="1">
                <a:ea typeface="Times New Roman" panose="02020603050405020304" pitchFamily="18" charset="0"/>
              </a:rPr>
              <a:t>mineração</a:t>
            </a:r>
            <a:r>
              <a:rPr lang="en-US" spc="-5" dirty="0">
                <a:ea typeface="Times New Roman" panose="02020603050405020304" pitchFamily="18" charset="0"/>
              </a:rPr>
              <a:t>. </a:t>
            </a:r>
            <a:r>
              <a:rPr lang="en-US" spc="-5" dirty="0" err="1">
                <a:ea typeface="Times New Roman" panose="02020603050405020304" pitchFamily="18" charset="0"/>
              </a:rPr>
              <a:t>Em</a:t>
            </a:r>
            <a:r>
              <a:rPr lang="en-US" spc="-5" dirty="0">
                <a:ea typeface="Times New Roman" panose="02020603050405020304" pitchFamily="18" charset="0"/>
              </a:rPr>
              <a:t> 2010, o </a:t>
            </a:r>
            <a:r>
              <a:rPr lang="en-US" spc="-5" dirty="0" err="1">
                <a:ea typeface="Times New Roman" panose="02020603050405020304" pitchFamily="18" charset="0"/>
              </a:rPr>
              <a:t>Bitcoinmarket.com</a:t>
            </a:r>
            <a:r>
              <a:rPr lang="en-US" spc="-5" dirty="0">
                <a:ea typeface="Times New Roman" panose="02020603050405020304" pitchFamily="18" charset="0"/>
              </a:rPr>
              <a:t> </a:t>
            </a:r>
            <a:r>
              <a:rPr lang="en-US" spc="-5" dirty="0" err="1">
                <a:ea typeface="Times New Roman" panose="02020603050405020304" pitchFamily="18" charset="0"/>
              </a:rPr>
              <a:t>começou</a:t>
            </a:r>
            <a:r>
              <a:rPr lang="en-US" spc="-5" dirty="0">
                <a:ea typeface="Times New Roman" panose="02020603050405020304" pitchFamily="18" charset="0"/>
              </a:rPr>
              <a:t> com um </a:t>
            </a:r>
            <a:r>
              <a:rPr lang="en-US" spc="-5" dirty="0" err="1">
                <a:ea typeface="Times New Roman" panose="02020603050405020304" pitchFamily="18" charset="0"/>
              </a:rPr>
              <a:t>preço</a:t>
            </a:r>
            <a:r>
              <a:rPr lang="en-US" spc="-5" dirty="0">
                <a:ea typeface="Times New Roman" panose="02020603050405020304" pitchFamily="18" charset="0"/>
              </a:rPr>
              <a:t> de </a:t>
            </a:r>
            <a:r>
              <a:rPr lang="en-US" spc="-5" dirty="0" err="1">
                <a:ea typeface="Times New Roman" panose="02020603050405020304" pitchFamily="18" charset="0"/>
              </a:rPr>
              <a:t>lançamento</a:t>
            </a:r>
            <a:r>
              <a:rPr lang="en-US" spc="-5" dirty="0">
                <a:ea typeface="Times New Roman" panose="02020603050405020304" pitchFamily="18" charset="0"/>
              </a:rPr>
              <a:t> de </a:t>
            </a:r>
            <a:r>
              <a:rPr lang="en-US" spc="-5" dirty="0" err="1">
                <a:ea typeface="Times New Roman" panose="02020603050405020304" pitchFamily="18" charset="0"/>
              </a:rPr>
              <a:t>cerca</a:t>
            </a:r>
            <a:r>
              <a:rPr lang="en-US" spc="-5" dirty="0">
                <a:ea typeface="Times New Roman" panose="02020603050405020304" pitchFamily="18" charset="0"/>
              </a:rPr>
              <a:t> de US$ 0,003 </a:t>
            </a:r>
            <a:r>
              <a:rPr lang="en-US" spc="-5" dirty="0" err="1">
                <a:ea typeface="Times New Roman" panose="02020603050405020304" pitchFamily="18" charset="0"/>
              </a:rPr>
              <a:t>por</a:t>
            </a:r>
            <a:r>
              <a:rPr lang="en-US" spc="-5" dirty="0">
                <a:ea typeface="Times New Roman" panose="02020603050405020304" pitchFamily="18" charset="0"/>
              </a:rPr>
              <a:t> </a:t>
            </a:r>
            <a:r>
              <a:rPr lang="en-US" spc="-5" dirty="0" err="1">
                <a:ea typeface="Times New Roman" panose="02020603050405020304" pitchFamily="18" charset="0"/>
              </a:rPr>
              <a:t>Bitcoin</a:t>
            </a:r>
            <a:r>
              <a:rPr lang="en-US" spc="-5" dirty="0">
                <a:ea typeface="Times New Roman" panose="02020603050405020304" pitchFamily="18" charset="0"/>
              </a:rPr>
              <a:t>. </a:t>
            </a:r>
            <a:r>
              <a:rPr lang="en-US" spc="-5" dirty="0" err="1">
                <a:ea typeface="Times New Roman" panose="02020603050405020304" pitchFamily="18" charset="0"/>
              </a:rPr>
              <a:t>Bitcoinmarket.com</a:t>
            </a:r>
            <a:r>
              <a:rPr lang="en-US" spc="-5" dirty="0">
                <a:ea typeface="Times New Roman" panose="02020603050405020304" pitchFamily="18" charset="0"/>
              </a:rPr>
              <a:t> </a:t>
            </a:r>
            <a:r>
              <a:rPr lang="en-US" spc="-5" dirty="0" err="1">
                <a:ea typeface="Times New Roman" panose="02020603050405020304" pitchFamily="18" charset="0"/>
              </a:rPr>
              <a:t>usou</a:t>
            </a:r>
            <a:r>
              <a:rPr lang="en-US" spc="-5" dirty="0">
                <a:ea typeface="Times New Roman" panose="02020603050405020304" pitchFamily="18" charset="0"/>
              </a:rPr>
              <a:t> o PayPal </a:t>
            </a:r>
            <a:r>
              <a:rPr lang="en-US" spc="-5" dirty="0" err="1">
                <a:ea typeface="Times New Roman" panose="02020603050405020304" pitchFamily="18" charset="0"/>
              </a:rPr>
              <a:t>para</a:t>
            </a:r>
            <a:r>
              <a:rPr lang="en-US" spc="-5" dirty="0">
                <a:ea typeface="Times New Roman" panose="02020603050405020304" pitchFamily="18" charset="0"/>
              </a:rPr>
              <a:t> trocar </a:t>
            </a:r>
            <a:r>
              <a:rPr lang="en-US" spc="-5" dirty="0" err="1">
                <a:ea typeface="Times New Roman" panose="02020603050405020304" pitchFamily="18" charset="0"/>
              </a:rPr>
              <a:t>dinheiro</a:t>
            </a:r>
            <a:r>
              <a:rPr lang="en-US" spc="-5" dirty="0">
                <a:ea typeface="Times New Roman" panose="02020603050405020304" pitchFamily="18" charset="0"/>
              </a:rPr>
              <a:t> </a:t>
            </a:r>
            <a:r>
              <a:rPr lang="en-US" spc="-5" dirty="0" err="1">
                <a:ea typeface="Times New Roman" panose="02020603050405020304" pitchFamily="18" charset="0"/>
              </a:rPr>
              <a:t>fiduciário</a:t>
            </a:r>
            <a:r>
              <a:rPr lang="en-US" spc="-5" dirty="0">
                <a:ea typeface="Times New Roman" panose="02020603050405020304" pitchFamily="18" charset="0"/>
              </a:rPr>
              <a:t> </a:t>
            </a:r>
            <a:r>
              <a:rPr lang="en-US" spc="-5" dirty="0" err="1">
                <a:ea typeface="Times New Roman" panose="02020603050405020304" pitchFamily="18" charset="0"/>
              </a:rPr>
              <a:t>por</a:t>
            </a:r>
            <a:r>
              <a:rPr lang="en-US" spc="-5" dirty="0">
                <a:ea typeface="Times New Roman" panose="02020603050405020304" pitchFamily="18" charset="0"/>
              </a:rPr>
              <a:t> </a:t>
            </a:r>
            <a:r>
              <a:rPr lang="en-US" spc="-5" dirty="0" err="1">
                <a:ea typeface="Times New Roman" panose="02020603050405020304" pitchFamily="18" charset="0"/>
              </a:rPr>
              <a:t>Bitcoin</a:t>
            </a:r>
            <a:r>
              <a:rPr lang="en-US" spc="-5" dirty="0">
                <a:ea typeface="Times New Roman" panose="02020603050405020304" pitchFamily="18" charset="0"/>
              </a:rPr>
              <a:t>, mas </a:t>
            </a:r>
            <a:r>
              <a:rPr lang="en-US" spc="-5" dirty="0" err="1">
                <a:ea typeface="Times New Roman" panose="02020603050405020304" pitchFamily="18" charset="0"/>
              </a:rPr>
              <a:t>foi</a:t>
            </a:r>
            <a:r>
              <a:rPr lang="en-US" spc="-5" dirty="0">
                <a:ea typeface="Times New Roman" panose="02020603050405020304" pitchFamily="18" charset="0"/>
              </a:rPr>
              <a:t> </a:t>
            </a:r>
            <a:r>
              <a:rPr lang="en-US" spc="-5" dirty="0" err="1">
                <a:ea typeface="Times New Roman" panose="02020603050405020304" pitchFamily="18" charset="0"/>
              </a:rPr>
              <a:t>removido</a:t>
            </a:r>
            <a:r>
              <a:rPr lang="en-US" spc="-5" dirty="0">
                <a:ea typeface="Times New Roman" panose="02020603050405020304" pitchFamily="18" charset="0"/>
              </a:rPr>
              <a:t> </a:t>
            </a:r>
            <a:r>
              <a:rPr lang="en-US" spc="-5" dirty="0" err="1">
                <a:ea typeface="Times New Roman" panose="02020603050405020304" pitchFamily="18" charset="0"/>
              </a:rPr>
              <a:t>depois</a:t>
            </a:r>
            <a:r>
              <a:rPr lang="en-US" spc="-5" dirty="0">
                <a:ea typeface="Times New Roman" panose="02020603050405020304" pitchFamily="18" charset="0"/>
              </a:rPr>
              <a:t> de </a:t>
            </a:r>
            <a:r>
              <a:rPr lang="en-US" spc="-5" dirty="0" err="1">
                <a:ea typeface="Times New Roman" panose="02020603050405020304" pitchFamily="18" charset="0"/>
              </a:rPr>
              <a:t>aumentar</a:t>
            </a:r>
            <a:r>
              <a:rPr lang="en-US" spc="-5" dirty="0">
                <a:ea typeface="Times New Roman" panose="02020603050405020304" pitchFamily="18" charset="0"/>
              </a:rPr>
              <a:t> as </a:t>
            </a:r>
            <a:r>
              <a:rPr lang="en-US" spc="-5" dirty="0" err="1">
                <a:ea typeface="Times New Roman" panose="02020603050405020304" pitchFamily="18" charset="0"/>
              </a:rPr>
              <a:t>negociações</a:t>
            </a:r>
            <a:r>
              <a:rPr lang="en-US" spc="-5" dirty="0">
                <a:ea typeface="Times New Roman" panose="02020603050405020304" pitchFamily="18" charset="0"/>
              </a:rPr>
              <a:t> </a:t>
            </a:r>
            <a:r>
              <a:rPr lang="en-US" spc="-5" dirty="0" err="1">
                <a:ea typeface="Times New Roman" panose="02020603050405020304" pitchFamily="18" charset="0"/>
              </a:rPr>
              <a:t>fraudulentas</a:t>
            </a:r>
            <a:r>
              <a:rPr lang="en-US" spc="-5" dirty="0">
                <a:ea typeface="Times New Roman" panose="02020603050405020304" pitchFamily="18" charset="0"/>
              </a:rPr>
              <a:t> </a:t>
            </a:r>
            <a:r>
              <a:rPr lang="en-US" spc="-5" dirty="0" err="1">
                <a:ea typeface="Times New Roman" panose="02020603050405020304" pitchFamily="18" charset="0"/>
              </a:rPr>
              <a:t>em</a:t>
            </a:r>
            <a:r>
              <a:rPr lang="en-US" spc="-5" dirty="0">
                <a:ea typeface="Times New Roman" panose="02020603050405020304" pitchFamily="18" charset="0"/>
              </a:rPr>
              <a:t> </a:t>
            </a:r>
            <a:r>
              <a:rPr lang="en-US" spc="-5" dirty="0" err="1">
                <a:ea typeface="Times New Roman" panose="02020603050405020304" pitchFamily="18" charset="0"/>
              </a:rPr>
              <a:t>junho</a:t>
            </a:r>
            <a:r>
              <a:rPr lang="en-US" spc="-5" dirty="0">
                <a:ea typeface="Times New Roman" panose="02020603050405020304" pitchFamily="18" charset="0"/>
              </a:rPr>
              <a:t> de 2011, </a:t>
            </a:r>
            <a:r>
              <a:rPr lang="en-US" spc="-5" dirty="0" err="1">
                <a:ea typeface="Times New Roman" panose="02020603050405020304" pitchFamily="18" charset="0"/>
              </a:rPr>
              <a:t>quando</a:t>
            </a:r>
            <a:r>
              <a:rPr lang="en-US" spc="-5" dirty="0">
                <a:ea typeface="Times New Roman" panose="02020603050405020304" pitchFamily="18" charset="0"/>
              </a:rPr>
              <a:t> o </a:t>
            </a:r>
            <a:r>
              <a:rPr lang="en-US" spc="-5" dirty="0" err="1">
                <a:ea typeface="Times New Roman" panose="02020603050405020304" pitchFamily="18" charset="0"/>
              </a:rPr>
              <a:t>preço</a:t>
            </a:r>
            <a:r>
              <a:rPr lang="en-US" spc="-5" dirty="0">
                <a:ea typeface="Times New Roman" panose="02020603050405020304" pitchFamily="18" charset="0"/>
              </a:rPr>
              <a:t> do </a:t>
            </a:r>
            <a:r>
              <a:rPr lang="en-US" spc="-5" dirty="0" err="1">
                <a:ea typeface="Times New Roman" panose="02020603050405020304" pitchFamily="18" charset="0"/>
              </a:rPr>
              <a:t>Bitcoin</a:t>
            </a:r>
            <a:r>
              <a:rPr lang="en-US" spc="-5" dirty="0">
                <a:ea typeface="Times New Roman" panose="02020603050405020304" pitchFamily="18" charset="0"/>
              </a:rPr>
              <a:t> </a:t>
            </a:r>
            <a:r>
              <a:rPr lang="en-US" spc="-5" dirty="0" err="1">
                <a:ea typeface="Times New Roman" panose="02020603050405020304" pitchFamily="18" charset="0"/>
              </a:rPr>
              <a:t>atingiu</a:t>
            </a:r>
            <a:r>
              <a:rPr lang="en-US" spc="-5" dirty="0">
                <a:ea typeface="Times New Roman" panose="02020603050405020304" pitchFamily="18" charset="0"/>
              </a:rPr>
              <a:t> $ 23,99. O </a:t>
            </a:r>
            <a:r>
              <a:rPr lang="en-US" spc="-5" dirty="0" err="1">
                <a:ea typeface="Times New Roman" panose="02020603050405020304" pitchFamily="18" charset="0"/>
              </a:rPr>
              <a:t>Bitcoinmarket.com</a:t>
            </a:r>
            <a:r>
              <a:rPr lang="en-US" spc="-5" dirty="0">
                <a:ea typeface="Times New Roman" panose="02020603050405020304" pitchFamily="18" charset="0"/>
              </a:rPr>
              <a:t> </a:t>
            </a:r>
            <a:r>
              <a:rPr lang="en-US" spc="-5" dirty="0" err="1">
                <a:ea typeface="Times New Roman" panose="02020603050405020304" pitchFamily="18" charset="0"/>
              </a:rPr>
              <a:t>foi</a:t>
            </a:r>
            <a:r>
              <a:rPr lang="en-US" spc="-5" dirty="0">
                <a:ea typeface="Times New Roman" panose="02020603050405020304" pitchFamily="18" charset="0"/>
              </a:rPr>
              <a:t> </a:t>
            </a:r>
            <a:r>
              <a:rPr lang="en-US" spc="-5" dirty="0" err="1">
                <a:ea typeface="Times New Roman" panose="02020603050405020304" pitchFamily="18" charset="0"/>
              </a:rPr>
              <a:t>certamente</a:t>
            </a:r>
            <a:r>
              <a:rPr lang="en-US" spc="-5" dirty="0">
                <a:ea typeface="Times New Roman" panose="02020603050405020304" pitchFamily="18" charset="0"/>
              </a:rPr>
              <a:t> </a:t>
            </a:r>
            <a:r>
              <a:rPr lang="en-US" spc="-5" dirty="0" err="1">
                <a:ea typeface="Times New Roman" panose="02020603050405020304" pitchFamily="18" charset="0"/>
              </a:rPr>
              <a:t>uma</a:t>
            </a:r>
            <a:r>
              <a:rPr lang="en-US" spc="-5" dirty="0">
                <a:ea typeface="Times New Roman" panose="02020603050405020304" pitchFamily="18" charset="0"/>
              </a:rPr>
              <a:t> </a:t>
            </a:r>
            <a:r>
              <a:rPr lang="en-US" spc="-5" dirty="0" err="1">
                <a:ea typeface="Times New Roman" panose="02020603050405020304" pitchFamily="18" charset="0"/>
              </a:rPr>
              <a:t>melhoria</a:t>
            </a:r>
            <a:r>
              <a:rPr lang="en-US" spc="-5" dirty="0">
                <a:ea typeface="Times New Roman" panose="02020603050405020304" pitchFamily="18" charset="0"/>
              </a:rPr>
              <a:t> </a:t>
            </a:r>
            <a:r>
              <a:rPr lang="en-US" spc="-5" dirty="0" err="1">
                <a:ea typeface="Times New Roman" panose="02020603050405020304" pitchFamily="18" charset="0"/>
              </a:rPr>
              <a:t>em</a:t>
            </a:r>
            <a:r>
              <a:rPr lang="en-US" spc="-5" dirty="0">
                <a:ea typeface="Times New Roman" panose="02020603050405020304" pitchFamily="18" charset="0"/>
              </a:rPr>
              <a:t> </a:t>
            </a:r>
            <a:r>
              <a:rPr lang="en-US" spc="-5" dirty="0" err="1">
                <a:ea typeface="Times New Roman" panose="02020603050405020304" pitchFamily="18" charset="0"/>
              </a:rPr>
              <a:t>relação</a:t>
            </a:r>
            <a:r>
              <a:rPr lang="en-US" spc="-5" dirty="0">
                <a:ea typeface="Times New Roman" panose="02020603050405020304" pitchFamily="18" charset="0"/>
              </a:rPr>
              <a:t> </a:t>
            </a:r>
            <a:r>
              <a:rPr lang="en-US" spc="-5" dirty="0" err="1">
                <a:ea typeface="Times New Roman" panose="02020603050405020304" pitchFamily="18" charset="0"/>
              </a:rPr>
              <a:t>à</a:t>
            </a:r>
            <a:r>
              <a:rPr lang="en-US" spc="-5" dirty="0">
                <a:ea typeface="Times New Roman" panose="02020603050405020304" pitchFamily="18" charset="0"/>
              </a:rPr>
              <a:t> </a:t>
            </a:r>
            <a:r>
              <a:rPr lang="en-US" spc="-5" dirty="0" err="1">
                <a:ea typeface="Times New Roman" panose="02020603050405020304" pitchFamily="18" charset="0"/>
              </a:rPr>
              <a:t>troca</a:t>
            </a:r>
            <a:r>
              <a:rPr lang="en-US" spc="-5" dirty="0">
                <a:ea typeface="Times New Roman" panose="02020603050405020304" pitchFamily="18" charset="0"/>
              </a:rPr>
              <a:t> de </a:t>
            </a:r>
            <a:r>
              <a:rPr lang="en-US" spc="-5" dirty="0" err="1">
                <a:ea typeface="Times New Roman" panose="02020603050405020304" pitchFamily="18" charset="0"/>
              </a:rPr>
              <a:t>Bitcoin</a:t>
            </a:r>
            <a:r>
              <a:rPr lang="en-US" spc="-5" dirty="0">
                <a:ea typeface="Times New Roman" panose="02020603050405020304" pitchFamily="18" charset="0"/>
              </a:rPr>
              <a:t> </a:t>
            </a:r>
            <a:r>
              <a:rPr lang="en-US" spc="-5" dirty="0" err="1">
                <a:ea typeface="Times New Roman" panose="02020603050405020304" pitchFamily="18" charset="0"/>
              </a:rPr>
              <a:t>em</a:t>
            </a:r>
            <a:r>
              <a:rPr lang="en-US" spc="-5" dirty="0">
                <a:ea typeface="Times New Roman" panose="02020603050405020304" pitchFamily="18" charset="0"/>
              </a:rPr>
              <a:t> </a:t>
            </a:r>
            <a:r>
              <a:rPr lang="en-US" spc="-5" dirty="0" err="1">
                <a:ea typeface="Times New Roman" panose="02020603050405020304" pitchFamily="18" charset="0"/>
              </a:rPr>
              <a:t>fóruns</a:t>
            </a:r>
            <a:r>
              <a:rPr lang="en-US" spc="-5" dirty="0">
                <a:ea typeface="Times New Roman" panose="02020603050405020304" pitchFamily="18" charset="0"/>
              </a:rPr>
              <a:t>, mas </a:t>
            </a:r>
            <a:r>
              <a:rPr lang="en-US" spc="-5" dirty="0" err="1">
                <a:ea typeface="Times New Roman" panose="02020603050405020304" pitchFamily="18" charset="0"/>
              </a:rPr>
              <a:t>começou</a:t>
            </a:r>
            <a:r>
              <a:rPr lang="en-US" spc="-5" dirty="0">
                <a:ea typeface="Times New Roman" panose="02020603050405020304" pitchFamily="18" charset="0"/>
              </a:rPr>
              <a:t> a </a:t>
            </a:r>
            <a:r>
              <a:rPr lang="en-US" spc="-5" dirty="0" err="1">
                <a:ea typeface="Times New Roman" panose="02020603050405020304" pitchFamily="18" charset="0"/>
              </a:rPr>
              <a:t>ver</a:t>
            </a:r>
            <a:r>
              <a:rPr lang="en-US" spc="-5" dirty="0">
                <a:ea typeface="Times New Roman" panose="02020603050405020304" pitchFamily="18" charset="0"/>
              </a:rPr>
              <a:t> as </a:t>
            </a:r>
            <a:r>
              <a:rPr lang="en-US" spc="-5" dirty="0" err="1">
                <a:ea typeface="Times New Roman" panose="02020603050405020304" pitchFamily="18" charset="0"/>
              </a:rPr>
              <a:t>trocas</a:t>
            </a:r>
            <a:r>
              <a:rPr lang="en-US" spc="-5" dirty="0">
                <a:ea typeface="Times New Roman" panose="02020603050405020304" pitchFamily="18" charset="0"/>
              </a:rPr>
              <a:t> </a:t>
            </a:r>
            <a:r>
              <a:rPr lang="en-US" spc="-5" dirty="0" err="1">
                <a:ea typeface="Times New Roman" panose="02020603050405020304" pitchFamily="18" charset="0"/>
              </a:rPr>
              <a:t>concorrentes</a:t>
            </a:r>
            <a:r>
              <a:rPr lang="en-US" spc="-5" dirty="0">
                <a:ea typeface="Times New Roman" panose="02020603050405020304" pitchFamily="18" charset="0"/>
              </a:rPr>
              <a:t> </a:t>
            </a:r>
            <a:r>
              <a:rPr lang="en-US" spc="-5" dirty="0" err="1">
                <a:ea typeface="Times New Roman" panose="02020603050405020304" pitchFamily="18" charset="0"/>
              </a:rPr>
              <a:t>ganharem</a:t>
            </a:r>
            <a:r>
              <a:rPr lang="en-US" spc="-5" dirty="0">
                <a:ea typeface="Times New Roman" panose="02020603050405020304" pitchFamily="18" charset="0"/>
              </a:rPr>
              <a:t> </a:t>
            </a:r>
            <a:r>
              <a:rPr lang="en-US" spc="-5" dirty="0" err="1">
                <a:ea typeface="Times New Roman" panose="02020603050405020304" pitchFamily="18" charset="0"/>
              </a:rPr>
              <a:t>popularidade</a:t>
            </a:r>
            <a:r>
              <a:rPr lang="en-US" spc="-5" dirty="0">
                <a:ea typeface="Times New Roman" panose="02020603050405020304" pitchFamily="18" charset="0"/>
              </a:rPr>
              <a:t>.</a:t>
            </a:r>
          </a:p>
          <a:p>
            <a:endParaRPr lang="en-US" spc="-5" dirty="0">
              <a:effectLst/>
              <a:ea typeface="Times New Roman" panose="02020603050405020304" pitchFamily="18" charset="0"/>
            </a:endParaRPr>
          </a:p>
          <a:p>
            <a:r>
              <a:rPr lang="en-US" b="1" dirty="0">
                <a:solidFill>
                  <a:srgbClr val="F79037"/>
                </a:solidFill>
                <a:ea typeface="Times New Roman" panose="02020603050405020304" pitchFamily="18" charset="0"/>
              </a:rPr>
              <a:t>Mt. </a:t>
            </a:r>
            <a:r>
              <a:rPr lang="en-US" b="1" dirty="0" err="1">
                <a:solidFill>
                  <a:srgbClr val="F79037"/>
                </a:solidFill>
                <a:ea typeface="Times New Roman" panose="02020603050405020304" pitchFamily="18" charset="0"/>
              </a:rPr>
              <a:t>Gox</a:t>
            </a:r>
            <a:r>
              <a:rPr lang="en-US" b="1" dirty="0">
                <a:solidFill>
                  <a:srgbClr val="F79037"/>
                </a:solidFill>
                <a:ea typeface="Times New Roman" panose="02020603050405020304" pitchFamily="18" charset="0"/>
              </a:rPr>
              <a:t> e </a:t>
            </a:r>
            <a:r>
              <a:rPr lang="en-US" b="1" dirty="0" err="1">
                <a:solidFill>
                  <a:srgbClr val="F79037"/>
                </a:solidFill>
                <a:ea typeface="Times New Roman" panose="02020603050405020304" pitchFamily="18" charset="0"/>
              </a:rPr>
              <a:t>plataformas</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antigas</a:t>
            </a:r>
            <a:endParaRPr lang="en-US" b="1" dirty="0">
              <a:solidFill>
                <a:srgbClr val="F79037"/>
              </a:solidFill>
              <a:ea typeface="Times New Roman" panose="02020603050405020304" pitchFamily="18" charset="0"/>
            </a:endParaRPr>
          </a:p>
          <a:p>
            <a:r>
              <a:rPr lang="en-US" dirty="0" err="1">
                <a:ea typeface="Times New Roman" panose="02020603050405020304" pitchFamily="18" charset="0"/>
              </a:rPr>
              <a:t>Em</a:t>
            </a:r>
            <a:r>
              <a:rPr lang="en-US" dirty="0">
                <a:ea typeface="Times New Roman" panose="02020603050405020304" pitchFamily="18" charset="0"/>
              </a:rPr>
              <a:t> 2010, Jed </a:t>
            </a:r>
            <a:r>
              <a:rPr lang="en-US" dirty="0" err="1">
                <a:ea typeface="Times New Roman" panose="02020603050405020304" pitchFamily="18" charset="0"/>
              </a:rPr>
              <a:t>McCaleb</a:t>
            </a:r>
            <a:r>
              <a:rPr lang="en-US" dirty="0">
                <a:ea typeface="Times New Roman" panose="02020603050405020304" pitchFamily="18" charset="0"/>
              </a:rPr>
              <a:t> </a:t>
            </a:r>
            <a:r>
              <a:rPr lang="en-US" dirty="0" err="1">
                <a:ea typeface="Times New Roman" panose="02020603050405020304" pitchFamily="18" charset="0"/>
              </a:rPr>
              <a:t>desenvolveu</a:t>
            </a:r>
            <a:r>
              <a:rPr lang="en-US" dirty="0">
                <a:ea typeface="Times New Roman" panose="02020603050405020304" pitchFamily="18" charset="0"/>
              </a:rPr>
              <a:t> o Monte. </a:t>
            </a:r>
            <a:r>
              <a:rPr lang="en-US" dirty="0" err="1">
                <a:ea typeface="Times New Roman" panose="02020603050405020304" pitchFamily="18" charset="0"/>
              </a:rPr>
              <a:t>Gox</a:t>
            </a:r>
            <a:r>
              <a:rPr lang="en-US" dirty="0">
                <a:ea typeface="Times New Roman" panose="02020603050405020304" pitchFamily="18" charset="0"/>
              </a:rPr>
              <a:t>. O </a:t>
            </a:r>
            <a:r>
              <a:rPr lang="en-US" dirty="0" err="1">
                <a:ea typeface="Times New Roman" panose="02020603050405020304" pitchFamily="18" charset="0"/>
              </a:rPr>
              <a:t>nome</a:t>
            </a:r>
            <a:r>
              <a:rPr lang="en-US" dirty="0">
                <a:ea typeface="Times New Roman" panose="02020603050405020304" pitchFamily="18" charset="0"/>
              </a:rPr>
              <a:t> </a:t>
            </a:r>
            <a:r>
              <a:rPr lang="en-US" dirty="0" err="1">
                <a:ea typeface="Times New Roman" panose="02020603050405020304" pitchFamily="18" charset="0"/>
              </a:rPr>
              <a:t>inicial</a:t>
            </a:r>
            <a:r>
              <a:rPr lang="en-US" dirty="0">
                <a:ea typeface="Times New Roman" panose="02020603050405020304" pitchFamily="18" charset="0"/>
              </a:rPr>
              <a:t> da </a:t>
            </a:r>
            <a:r>
              <a:rPr lang="en-US" dirty="0" err="1">
                <a:ea typeface="Times New Roman" panose="02020603050405020304" pitchFamily="18" charset="0"/>
              </a:rPr>
              <a:t>troca</a:t>
            </a:r>
            <a:r>
              <a:rPr lang="en-US" dirty="0">
                <a:ea typeface="Times New Roman" panose="02020603050405020304" pitchFamily="18" charset="0"/>
              </a:rPr>
              <a:t> era </a:t>
            </a:r>
            <a:r>
              <a:rPr lang="en-US" dirty="0" err="1">
                <a:ea typeface="Times New Roman" panose="02020603050405020304" pitchFamily="18" charset="0"/>
              </a:rPr>
              <a:t>mtgox.com</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referência</a:t>
            </a:r>
            <a:r>
              <a:rPr lang="en-US" dirty="0">
                <a:ea typeface="Times New Roman" panose="02020603050405020304" pitchFamily="18" charset="0"/>
              </a:rPr>
              <a:t> </a:t>
            </a:r>
            <a:r>
              <a:rPr lang="en-US" dirty="0" err="1">
                <a:ea typeface="Times New Roman" panose="02020603050405020304" pitchFamily="18" charset="0"/>
              </a:rPr>
              <a:t>ao</a:t>
            </a:r>
            <a:r>
              <a:rPr lang="en-US" dirty="0">
                <a:ea typeface="Times New Roman" panose="02020603050405020304" pitchFamily="18" charset="0"/>
              </a:rPr>
              <a:t> </a:t>
            </a:r>
            <a:r>
              <a:rPr lang="en-US" dirty="0" err="1">
                <a:ea typeface="Times New Roman" panose="02020603050405020304" pitchFamily="18" charset="0"/>
              </a:rPr>
              <a:t>jogo</a:t>
            </a:r>
            <a:r>
              <a:rPr lang="en-US" dirty="0">
                <a:ea typeface="Times New Roman" panose="02020603050405020304" pitchFamily="18" charset="0"/>
              </a:rPr>
              <a:t> de </a:t>
            </a:r>
            <a:r>
              <a:rPr lang="en-US" dirty="0" err="1">
                <a:ea typeface="Times New Roman" panose="02020603050405020304" pitchFamily="18" charset="0"/>
              </a:rPr>
              <a:t>cartas</a:t>
            </a:r>
            <a:r>
              <a:rPr lang="en-US" dirty="0">
                <a:ea typeface="Times New Roman" panose="02020603050405020304" pitchFamily="18" charset="0"/>
              </a:rPr>
              <a:t> </a:t>
            </a:r>
            <a:r>
              <a:rPr lang="en-US" dirty="0" err="1">
                <a:ea typeface="Times New Roman" panose="02020603050405020304" pitchFamily="18" charset="0"/>
              </a:rPr>
              <a:t>colecionáveis</a:t>
            </a:r>
            <a:r>
              <a:rPr lang="en-US" dirty="0">
                <a:ea typeface="Times New Roman" panose="02020603050405020304" pitchFamily="18" charset="0"/>
              </a:rPr>
              <a:t> </a:t>
            </a:r>
            <a:r>
              <a:rPr lang="en-US" dirty="0" err="1">
                <a:ea typeface="Times New Roman" panose="02020603050405020304" pitchFamily="18" charset="0"/>
              </a:rPr>
              <a:t>digitais</a:t>
            </a:r>
            <a:r>
              <a:rPr lang="en-US" dirty="0">
                <a:ea typeface="Times New Roman" panose="02020603050405020304" pitchFamily="18" charset="0"/>
              </a:rPr>
              <a:t> “Magic: The Gathering Online </a:t>
            </a:r>
            <a:r>
              <a:rPr lang="en-US" dirty="0" err="1">
                <a:ea typeface="Times New Roman" panose="02020603050405020304" pitchFamily="18" charset="0"/>
              </a:rPr>
              <a:t>eXchange</a:t>
            </a:r>
            <a:r>
              <a:rPr lang="en-US" dirty="0">
                <a:ea typeface="Times New Roman" panose="02020603050405020304" pitchFamily="18" charset="0"/>
              </a:rPr>
              <a:t>”. </a:t>
            </a:r>
            <a:r>
              <a:rPr lang="en-US" dirty="0" err="1">
                <a:ea typeface="Times New Roman" panose="02020603050405020304" pitchFamily="18" charset="0"/>
              </a:rPr>
              <a:t>Nos</a:t>
            </a:r>
            <a:r>
              <a:rPr lang="en-US" dirty="0">
                <a:ea typeface="Times New Roman" panose="02020603050405020304" pitchFamily="18" charset="0"/>
              </a:rPr>
              <a:t> </a:t>
            </a:r>
            <a:r>
              <a:rPr lang="en-US" dirty="0" err="1">
                <a:ea typeface="Times New Roman" panose="02020603050405020304" pitchFamily="18" charset="0"/>
              </a:rPr>
              <a:t>três</a:t>
            </a:r>
            <a:r>
              <a:rPr lang="en-US" dirty="0">
                <a:ea typeface="Times New Roman" panose="02020603050405020304" pitchFamily="18" charset="0"/>
              </a:rPr>
              <a:t> </a:t>
            </a:r>
            <a:r>
              <a:rPr lang="en-US" dirty="0" err="1">
                <a:ea typeface="Times New Roman" panose="02020603050405020304" pitchFamily="18" charset="0"/>
              </a:rPr>
              <a:t>anos</a:t>
            </a:r>
            <a:r>
              <a:rPr lang="en-US" dirty="0">
                <a:ea typeface="Times New Roman" panose="02020603050405020304" pitchFamily="18" charset="0"/>
              </a:rPr>
              <a:t> </a:t>
            </a:r>
            <a:r>
              <a:rPr lang="en-US" dirty="0" err="1">
                <a:ea typeface="Times New Roman" panose="02020603050405020304" pitchFamily="18" charset="0"/>
              </a:rPr>
              <a:t>seguintes</a:t>
            </a:r>
            <a:r>
              <a:rPr lang="en-US" dirty="0">
                <a:ea typeface="Times New Roman" panose="02020603050405020304" pitchFamily="18" charset="0"/>
              </a:rPr>
              <a:t>, 70% de </a:t>
            </a:r>
            <a:r>
              <a:rPr lang="en-US" dirty="0" err="1">
                <a:ea typeface="Times New Roman" panose="02020603050405020304" pitchFamily="18" charset="0"/>
              </a:rPr>
              <a:t>todas</a:t>
            </a:r>
            <a:r>
              <a:rPr lang="en-US" dirty="0">
                <a:ea typeface="Times New Roman" panose="02020603050405020304" pitchFamily="18" charset="0"/>
              </a:rPr>
              <a:t> as </a:t>
            </a:r>
            <a:r>
              <a:rPr lang="en-US" dirty="0" err="1">
                <a:ea typeface="Times New Roman" panose="02020603050405020304" pitchFamily="18" charset="0"/>
              </a:rPr>
              <a:t>negociações</a:t>
            </a:r>
            <a:r>
              <a:rPr lang="en-US" dirty="0">
                <a:ea typeface="Times New Roman" panose="02020603050405020304" pitchFamily="18" charset="0"/>
              </a:rPr>
              <a:t> de </a:t>
            </a:r>
            <a:r>
              <a:rPr lang="en-US" dirty="0" err="1">
                <a:ea typeface="Times New Roman" panose="02020603050405020304" pitchFamily="18" charset="0"/>
              </a:rPr>
              <a:t>bitcoin</a:t>
            </a:r>
            <a:r>
              <a:rPr lang="en-US" dirty="0">
                <a:ea typeface="Times New Roman" panose="02020603050405020304" pitchFamily="18" charset="0"/>
              </a:rPr>
              <a:t> </a:t>
            </a:r>
            <a:r>
              <a:rPr lang="en-US" dirty="0" err="1">
                <a:ea typeface="Times New Roman" panose="02020603050405020304" pitchFamily="18" charset="0"/>
              </a:rPr>
              <a:t>foram</a:t>
            </a:r>
            <a:r>
              <a:rPr lang="en-US" dirty="0">
                <a:ea typeface="Times New Roman" panose="02020603050405020304" pitchFamily="18" charset="0"/>
              </a:rPr>
              <a:t> </a:t>
            </a:r>
            <a:r>
              <a:rPr lang="en-US" dirty="0" err="1">
                <a:ea typeface="Times New Roman" panose="02020603050405020304" pitchFamily="18" charset="0"/>
              </a:rPr>
              <a:t>realizadas</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meio</a:t>
            </a:r>
            <a:r>
              <a:rPr lang="en-US" dirty="0">
                <a:ea typeface="Times New Roman" panose="02020603050405020304" pitchFamily="18" charset="0"/>
              </a:rPr>
              <a:t> da </a:t>
            </a:r>
            <a:r>
              <a:rPr lang="en-US" dirty="0" err="1">
                <a:ea typeface="Times New Roman" panose="02020603050405020304" pitchFamily="18" charset="0"/>
              </a:rPr>
              <a:t>plataforma</a:t>
            </a:r>
            <a:r>
              <a:rPr lang="en-US" dirty="0">
                <a:ea typeface="Times New Roman" panose="02020603050405020304" pitchFamily="18" charset="0"/>
              </a:rPr>
              <a:t> Mt. </a:t>
            </a:r>
            <a:r>
              <a:rPr lang="en-US" dirty="0" err="1">
                <a:ea typeface="Times New Roman" panose="02020603050405020304" pitchFamily="18" charset="0"/>
              </a:rPr>
              <a:t>Gox</a:t>
            </a:r>
            <a:r>
              <a:rPr lang="en-US" dirty="0">
                <a:ea typeface="Times New Roman" panose="02020603050405020304" pitchFamily="18" charset="0"/>
              </a:rPr>
              <a:t>. </a:t>
            </a:r>
            <a:r>
              <a:rPr lang="en-US" dirty="0" err="1">
                <a:ea typeface="Times New Roman" panose="02020603050405020304" pitchFamily="18" charset="0"/>
              </a:rPr>
              <a:t>McCaleb</a:t>
            </a:r>
            <a:r>
              <a:rPr lang="en-US" dirty="0">
                <a:ea typeface="Times New Roman" panose="02020603050405020304" pitchFamily="18" charset="0"/>
              </a:rPr>
              <a:t> </a:t>
            </a:r>
            <a:r>
              <a:rPr lang="en-US" dirty="0" err="1">
                <a:ea typeface="Times New Roman" panose="02020603050405020304" pitchFamily="18" charset="0"/>
              </a:rPr>
              <a:t>começou</a:t>
            </a:r>
            <a:r>
              <a:rPr lang="en-US" dirty="0">
                <a:ea typeface="Times New Roman" panose="02020603050405020304" pitchFamily="18" charset="0"/>
              </a:rPr>
              <a:t> a </a:t>
            </a:r>
            <a:r>
              <a:rPr lang="en-US" dirty="0" err="1">
                <a:ea typeface="Times New Roman" panose="02020603050405020304" pitchFamily="18" charset="0"/>
              </a:rPr>
              <a:t>usar</a:t>
            </a:r>
            <a:r>
              <a:rPr lang="en-US" dirty="0">
                <a:ea typeface="Times New Roman" panose="02020603050405020304" pitchFamily="18" charset="0"/>
              </a:rPr>
              <a:t> o site </a:t>
            </a:r>
            <a:r>
              <a:rPr lang="en-US" dirty="0" err="1">
                <a:ea typeface="Times New Roman" panose="02020603050405020304" pitchFamily="18" charset="0"/>
              </a:rPr>
              <a:t>para</a:t>
            </a:r>
            <a:r>
              <a:rPr lang="en-US" dirty="0">
                <a:ea typeface="Times New Roman" panose="02020603050405020304" pitchFamily="18" charset="0"/>
              </a:rPr>
              <a:t> trocar USD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Bitcoin</a:t>
            </a:r>
            <a:r>
              <a:rPr lang="en-US" dirty="0">
                <a:ea typeface="Times New Roman" panose="02020603050405020304" pitchFamily="18" charset="0"/>
              </a:rPr>
              <a:t>. Logo </a:t>
            </a:r>
            <a:r>
              <a:rPr lang="en-US" dirty="0" err="1">
                <a:ea typeface="Times New Roman" panose="02020603050405020304" pitchFamily="18" charset="0"/>
              </a:rPr>
              <a:t>após</a:t>
            </a:r>
            <a:r>
              <a:rPr lang="en-US" dirty="0">
                <a:ea typeface="Times New Roman" panose="02020603050405020304" pitchFamily="18" charset="0"/>
              </a:rPr>
              <a:t> o </a:t>
            </a:r>
            <a:r>
              <a:rPr lang="en-US" dirty="0" err="1">
                <a:ea typeface="Times New Roman" panose="02020603050405020304" pitchFamily="18" charset="0"/>
              </a:rPr>
              <a:t>período</a:t>
            </a:r>
            <a:r>
              <a:rPr lang="en-US" dirty="0">
                <a:ea typeface="Times New Roman" panose="02020603050405020304" pitchFamily="18" charset="0"/>
              </a:rPr>
              <a:t> de </a:t>
            </a:r>
            <a:r>
              <a:rPr lang="en-US" dirty="0" err="1">
                <a:ea typeface="Times New Roman" panose="02020603050405020304" pitchFamily="18" charset="0"/>
              </a:rPr>
              <a:t>iniciação</a:t>
            </a:r>
            <a:r>
              <a:rPr lang="en-US" dirty="0">
                <a:ea typeface="Times New Roman" panose="02020603050405020304" pitchFamily="18" charset="0"/>
              </a:rPr>
              <a:t> </a:t>
            </a:r>
            <a:r>
              <a:rPr lang="en-US" dirty="0" err="1">
                <a:ea typeface="Times New Roman" panose="02020603050405020304" pitchFamily="18" charset="0"/>
              </a:rPr>
              <a:t>bem-sucedido</a:t>
            </a:r>
            <a:r>
              <a:rPr lang="en-US" dirty="0">
                <a:ea typeface="Times New Roman" panose="02020603050405020304" pitchFamily="18" charset="0"/>
              </a:rPr>
              <a:t>, </a:t>
            </a:r>
            <a:r>
              <a:rPr lang="en-US" dirty="0" err="1">
                <a:ea typeface="Times New Roman" panose="02020603050405020304" pitchFamily="18" charset="0"/>
              </a:rPr>
              <a:t>ele</a:t>
            </a:r>
            <a:r>
              <a:rPr lang="en-US" dirty="0">
                <a:ea typeface="Times New Roman" panose="02020603050405020304" pitchFamily="18" charset="0"/>
              </a:rPr>
              <a:t> </a:t>
            </a:r>
            <a:r>
              <a:rPr lang="en-US" dirty="0" err="1">
                <a:ea typeface="Times New Roman" panose="02020603050405020304" pitchFamily="18" charset="0"/>
              </a:rPr>
              <a:t>vendeu</a:t>
            </a:r>
            <a:r>
              <a:rPr lang="en-US" dirty="0">
                <a:ea typeface="Times New Roman" panose="02020603050405020304" pitchFamily="18" charset="0"/>
              </a:rPr>
              <a:t> a Mt. </a:t>
            </a:r>
            <a:r>
              <a:rPr lang="en-US" dirty="0" err="1">
                <a:ea typeface="Times New Roman" panose="02020603050405020304" pitchFamily="18" charset="0"/>
              </a:rPr>
              <a:t>Gox</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outro </a:t>
            </a:r>
            <a:r>
              <a:rPr lang="en-US" dirty="0" err="1">
                <a:ea typeface="Times New Roman" panose="02020603050405020304" pitchFamily="18" charset="0"/>
              </a:rPr>
              <a:t>executivo</a:t>
            </a:r>
            <a:r>
              <a:rPr lang="en-US" dirty="0">
                <a:ea typeface="Times New Roman" panose="02020603050405020304" pitchFamily="18" charset="0"/>
              </a:rPr>
              <a:t> </a:t>
            </a:r>
            <a:r>
              <a:rPr lang="en-US" dirty="0" err="1">
                <a:ea typeface="Times New Roman" panose="02020603050405020304" pitchFamily="18" charset="0"/>
              </a:rPr>
              <a:t>ativo</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relação</a:t>
            </a:r>
            <a:r>
              <a:rPr lang="en-US" dirty="0">
                <a:ea typeface="Times New Roman" panose="02020603050405020304" pitchFamily="18" charset="0"/>
              </a:rPr>
              <a:t> </a:t>
            </a:r>
            <a:r>
              <a:rPr lang="en-US" dirty="0" err="1">
                <a:ea typeface="Times New Roman" panose="02020603050405020304" pitchFamily="18" charset="0"/>
              </a:rPr>
              <a:t>ao</a:t>
            </a:r>
            <a:r>
              <a:rPr lang="en-US" dirty="0">
                <a:ea typeface="Times New Roman" panose="02020603050405020304" pitchFamily="18" charset="0"/>
              </a:rPr>
              <a:t> Mt. </a:t>
            </a:r>
            <a:r>
              <a:rPr lang="en-US" dirty="0" err="1">
                <a:ea typeface="Times New Roman" panose="02020603050405020304" pitchFamily="18" charset="0"/>
              </a:rPr>
              <a:t>Gox</a:t>
            </a:r>
            <a:r>
              <a:rPr lang="en-US" dirty="0">
                <a:ea typeface="Times New Roman" panose="02020603050405020304" pitchFamily="18" charset="0"/>
              </a:rPr>
              <a:t>, </a:t>
            </a:r>
            <a:r>
              <a:rPr lang="en-US" dirty="0" err="1">
                <a:ea typeface="Times New Roman" panose="02020603050405020304" pitchFamily="18" charset="0"/>
              </a:rPr>
              <a:t>existem</a:t>
            </a:r>
            <a:r>
              <a:rPr lang="en-US" dirty="0">
                <a:ea typeface="Times New Roman" panose="02020603050405020304" pitchFamily="18" charset="0"/>
              </a:rPr>
              <a:t> </a:t>
            </a:r>
            <a:r>
              <a:rPr lang="en-US" dirty="0" err="1">
                <a:ea typeface="Times New Roman" panose="02020603050405020304" pitchFamily="18" charset="0"/>
              </a:rPr>
              <a:t>vários</a:t>
            </a:r>
            <a:r>
              <a:rPr lang="en-US" dirty="0">
                <a:ea typeface="Times New Roman" panose="02020603050405020304" pitchFamily="18" charset="0"/>
              </a:rPr>
              <a:t> </a:t>
            </a:r>
            <a:r>
              <a:rPr lang="en-US" dirty="0" err="1">
                <a:ea typeface="Times New Roman" panose="02020603050405020304" pitchFamily="18" charset="0"/>
              </a:rPr>
              <a:t>registros</a:t>
            </a:r>
            <a:r>
              <a:rPr lang="en-US" dirty="0">
                <a:ea typeface="Times New Roman" panose="02020603050405020304" pitchFamily="18" charset="0"/>
              </a:rPr>
              <a:t> </a:t>
            </a:r>
            <a:r>
              <a:rPr lang="en-US" dirty="0" err="1">
                <a:ea typeface="Times New Roman" panose="02020603050405020304" pitchFamily="18" charset="0"/>
              </a:rPr>
              <a:t>diferentes</a:t>
            </a:r>
            <a:r>
              <a:rPr lang="en-US" dirty="0">
                <a:ea typeface="Times New Roman" panose="02020603050405020304" pitchFamily="18" charset="0"/>
              </a:rPr>
              <a:t> de </a:t>
            </a:r>
            <a:r>
              <a:rPr lang="en-US" dirty="0" err="1">
                <a:ea typeface="Times New Roman" panose="02020603050405020304" pitchFamily="18" charset="0"/>
              </a:rPr>
              <a:t>operações</a:t>
            </a:r>
            <a:r>
              <a:rPr lang="en-US" dirty="0">
                <a:ea typeface="Times New Roman" panose="02020603050405020304" pitchFamily="18" charset="0"/>
              </a:rPr>
              <a:t> </a:t>
            </a:r>
            <a:r>
              <a:rPr lang="en-US" dirty="0" err="1">
                <a:ea typeface="Times New Roman" panose="02020603050405020304" pitchFamily="18" charset="0"/>
              </a:rPr>
              <a:t>comerciais</a:t>
            </a:r>
            <a:r>
              <a:rPr lang="en-US" dirty="0">
                <a:ea typeface="Times New Roman" panose="02020603050405020304" pitchFamily="18" charset="0"/>
              </a:rPr>
              <a:t> </a:t>
            </a:r>
            <a:r>
              <a:rPr lang="en-US" dirty="0" err="1">
                <a:ea typeface="Times New Roman" panose="02020603050405020304" pitchFamily="18" charset="0"/>
              </a:rPr>
              <a:t>fraudulentas</a:t>
            </a:r>
            <a:r>
              <a:rPr lang="en-US" dirty="0">
                <a:ea typeface="Times New Roman" panose="02020603050405020304" pitchFamily="18" charset="0"/>
              </a:rPr>
              <a:t>. </a:t>
            </a:r>
            <a:r>
              <a:rPr lang="en-US" dirty="0" err="1">
                <a:ea typeface="Times New Roman" panose="02020603050405020304" pitchFamily="18" charset="0"/>
              </a:rPr>
              <a:t>Fundos</a:t>
            </a:r>
            <a:r>
              <a:rPr lang="en-US" dirty="0">
                <a:ea typeface="Times New Roman" panose="02020603050405020304" pitchFamily="18" charset="0"/>
              </a:rPr>
              <a:t> </a:t>
            </a:r>
            <a:r>
              <a:rPr lang="en-US" dirty="0" err="1">
                <a:ea typeface="Times New Roman" panose="02020603050405020304" pitchFamily="18" charset="0"/>
              </a:rPr>
              <a:t>perdidos</a:t>
            </a:r>
            <a:r>
              <a:rPr lang="en-US" dirty="0">
                <a:ea typeface="Times New Roman" panose="02020603050405020304" pitchFamily="18" charset="0"/>
              </a:rPr>
              <a:t>, hacks e </a:t>
            </a:r>
            <a:r>
              <a:rPr lang="en-US" dirty="0" err="1">
                <a:ea typeface="Times New Roman" panose="02020603050405020304" pitchFamily="18" charset="0"/>
              </a:rPr>
              <a:t>disputas</a:t>
            </a:r>
            <a:r>
              <a:rPr lang="en-US" dirty="0">
                <a:ea typeface="Times New Roman" panose="02020603050405020304" pitchFamily="18" charset="0"/>
              </a:rPr>
              <a:t> </a:t>
            </a:r>
            <a:r>
              <a:rPr lang="en-US" dirty="0" err="1">
                <a:ea typeface="Times New Roman" panose="02020603050405020304" pitchFamily="18" charset="0"/>
              </a:rPr>
              <a:t>legais</a:t>
            </a:r>
            <a:r>
              <a:rPr lang="en-US" dirty="0">
                <a:ea typeface="Times New Roman" panose="02020603050405020304" pitchFamily="18" charset="0"/>
              </a:rPr>
              <a:t> </a:t>
            </a:r>
            <a:r>
              <a:rPr lang="en-US" dirty="0" err="1">
                <a:ea typeface="Times New Roman" panose="02020603050405020304" pitchFamily="18" charset="0"/>
              </a:rPr>
              <a:t>eram</a:t>
            </a:r>
            <a:r>
              <a:rPr lang="en-US" dirty="0">
                <a:ea typeface="Times New Roman" panose="02020603050405020304" pitchFamily="18" charset="0"/>
              </a:rPr>
              <a:t> </a:t>
            </a:r>
            <a:r>
              <a:rPr lang="en-US" dirty="0" err="1">
                <a:ea typeface="Times New Roman" panose="02020603050405020304" pitchFamily="18" charset="0"/>
              </a:rPr>
              <a:t>apenas</a:t>
            </a:r>
            <a:r>
              <a:rPr lang="en-US" dirty="0">
                <a:ea typeface="Times New Roman" panose="02020603050405020304" pitchFamily="18" charset="0"/>
              </a:rPr>
              <a:t> a </a:t>
            </a:r>
            <a:r>
              <a:rPr lang="en-US" dirty="0" err="1">
                <a:ea typeface="Times New Roman" panose="02020603050405020304" pitchFamily="18" charset="0"/>
              </a:rPr>
              <a:t>ponta</a:t>
            </a:r>
            <a:r>
              <a:rPr lang="en-US" dirty="0">
                <a:ea typeface="Times New Roman" panose="02020603050405020304" pitchFamily="18" charset="0"/>
              </a:rPr>
              <a:t> do iceberg.</a:t>
            </a:r>
            <a:endParaRPr lang="x-none" dirty="0">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125</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a:effectLst/>
                <a:latin typeface="Calibri" panose="020F0502020204030204" pitchFamily="34" charset="0"/>
                <a:ea typeface="Times New Roman" panose="02020603050405020304" pitchFamily="18" charset="0"/>
              </a:rPr>
              <a:t>1.2 </a:t>
            </a:r>
            <a:r>
              <a:rPr lang="en-US" sz="1800" b="0">
                <a:solidFill>
                  <a:srgbClr val="F79037"/>
                </a:solidFill>
                <a:effectLst/>
                <a:ea typeface="Times New Roman" panose="02020603050405020304" pitchFamily="18" charset="0"/>
                <a:cs typeface="Calibri" panose="020F0502020204030204" pitchFamily="34" charset="0"/>
              </a:rPr>
              <a:t>Exchanges</a:t>
            </a:r>
            <a:endParaRPr lang="x-none" sz="1800" b="0">
              <a:solidFill>
                <a:srgbClr val="F79037"/>
              </a:solidFill>
              <a:effectLst/>
              <a:ea typeface="Times New Roman" panose="02020603050405020304" pitchFamily="18" charset="0"/>
              <a:cs typeface="Calibri" panose="020F0502020204030204" pitchFamily="34" charset="0"/>
            </a:endParaRPr>
          </a:p>
          <a:p>
            <a:pPr algn="just"/>
            <a:endParaRPr lang="en-US" sz="1800" b="0">
              <a:effectLst/>
              <a:latin typeface="Calibri" panose="020F0502020204030204" pitchFamily="34" charset="0"/>
              <a:ea typeface="Times New Roman" panose="02020603050405020304" pitchFamily="18" charset="0"/>
            </a:endParaRPr>
          </a:p>
          <a:p>
            <a:pPr algn="just"/>
            <a:endParaRPr lang="x-none" sz="1800" b="0">
              <a:effectLst/>
              <a:latin typeface="Times New Roman" panose="02020603050405020304" pitchFamily="18" charset="0"/>
              <a:ea typeface="Times New Roman" panose="02020603050405020304" pitchFamily="18" charset="0"/>
            </a:endParaRPr>
          </a:p>
        </p:txBody>
      </p:sp>
      <p:sp>
        <p:nvSpPr>
          <p:cNvPr id="10" name="Text Placeholder 17">
            <a:extLst>
              <a:ext uri="{FF2B5EF4-FFF2-40B4-BE49-F238E27FC236}">
                <a16:creationId xmlns:a16="http://schemas.microsoft.com/office/drawing/2014/main" id="{6BA3FB0F-85E6-5A30-B5C4-5AF57893F8EC}"/>
              </a:ext>
            </a:extLst>
          </p:cNvPr>
          <p:cNvSpPr txBox="1">
            <a:spLocks/>
          </p:cNvSpPr>
          <p:nvPr/>
        </p:nvSpPr>
        <p:spPr>
          <a:xfrm>
            <a:off x="771149" y="5666510"/>
            <a:ext cx="6051578" cy="2286000"/>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rPr>
              <a:t>Exemplos</a:t>
            </a:r>
            <a:r>
              <a:rPr lang="en-US" b="1" dirty="0">
                <a:solidFill>
                  <a:srgbClr val="F79037"/>
                </a:solidFill>
              </a:rPr>
              <a:t> de </a:t>
            </a:r>
            <a:r>
              <a:rPr lang="en-US" b="1" dirty="0" err="1">
                <a:solidFill>
                  <a:srgbClr val="F79037"/>
                </a:solidFill>
              </a:rPr>
              <a:t>operações</a:t>
            </a:r>
            <a:r>
              <a:rPr lang="en-US" b="1" dirty="0">
                <a:solidFill>
                  <a:srgbClr val="F79037"/>
                </a:solidFill>
              </a:rPr>
              <a:t> </a:t>
            </a:r>
            <a:r>
              <a:rPr lang="en-US" b="1" dirty="0" err="1">
                <a:solidFill>
                  <a:srgbClr val="F79037"/>
                </a:solidFill>
              </a:rPr>
              <a:t>comerciais</a:t>
            </a:r>
            <a:r>
              <a:rPr lang="en-US" b="1" dirty="0">
                <a:solidFill>
                  <a:srgbClr val="F79037"/>
                </a:solidFill>
              </a:rPr>
              <a:t> </a:t>
            </a:r>
            <a:r>
              <a:rPr lang="en-US" b="1" dirty="0" err="1">
                <a:solidFill>
                  <a:srgbClr val="F79037"/>
                </a:solidFill>
              </a:rPr>
              <a:t>fraudulentas</a:t>
            </a:r>
            <a:endParaRPr lang="en-US" b="1" dirty="0">
              <a:solidFill>
                <a:srgbClr val="F79037"/>
              </a:solidFill>
            </a:endParaRPr>
          </a:p>
          <a:p>
            <a:r>
              <a:rPr lang="en-US" dirty="0">
                <a:solidFill>
                  <a:srgbClr val="000000"/>
                </a:solidFill>
              </a:rPr>
              <a:t>De </a:t>
            </a:r>
            <a:r>
              <a:rPr lang="en-US" dirty="0" err="1">
                <a:solidFill>
                  <a:srgbClr val="000000"/>
                </a:solidFill>
              </a:rPr>
              <a:t>acordo</a:t>
            </a:r>
            <a:r>
              <a:rPr lang="en-US" dirty="0">
                <a:solidFill>
                  <a:srgbClr val="000000"/>
                </a:solidFill>
              </a:rPr>
              <a:t> com </a:t>
            </a:r>
            <a:r>
              <a:rPr lang="en-US" dirty="0" err="1">
                <a:solidFill>
                  <a:srgbClr val="000000"/>
                </a:solidFill>
              </a:rPr>
              <a:t>documentos</a:t>
            </a:r>
            <a:r>
              <a:rPr lang="en-US" dirty="0">
                <a:solidFill>
                  <a:srgbClr val="000000"/>
                </a:solidFill>
              </a:rPr>
              <a:t> </a:t>
            </a:r>
            <a:r>
              <a:rPr lang="en-US" dirty="0" err="1">
                <a:solidFill>
                  <a:srgbClr val="000000"/>
                </a:solidFill>
              </a:rPr>
              <a:t>judiciais</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datam</a:t>
            </a:r>
            <a:r>
              <a:rPr lang="en-US" dirty="0">
                <a:solidFill>
                  <a:srgbClr val="000000"/>
                </a:solidFill>
              </a:rPr>
              <a:t> da </a:t>
            </a:r>
            <a:r>
              <a:rPr lang="en-US" dirty="0" err="1">
                <a:solidFill>
                  <a:srgbClr val="000000"/>
                </a:solidFill>
              </a:rPr>
              <a:t>época</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que</a:t>
            </a:r>
            <a:r>
              <a:rPr lang="en-US" dirty="0">
                <a:solidFill>
                  <a:srgbClr val="000000"/>
                </a:solidFill>
              </a:rPr>
              <a:t> Mt. </a:t>
            </a:r>
            <a:r>
              <a:rPr lang="en-US" dirty="0" err="1">
                <a:solidFill>
                  <a:srgbClr val="000000"/>
                </a:solidFill>
              </a:rPr>
              <a:t>Gox</a:t>
            </a:r>
            <a:r>
              <a:rPr lang="en-US" dirty="0">
                <a:solidFill>
                  <a:srgbClr val="000000"/>
                </a:solidFill>
              </a:rPr>
              <a:t> </a:t>
            </a:r>
            <a:r>
              <a:rPr lang="en-US" dirty="0" err="1">
                <a:solidFill>
                  <a:srgbClr val="000000"/>
                </a:solidFill>
              </a:rPr>
              <a:t>foi</a:t>
            </a:r>
            <a:r>
              <a:rPr lang="en-US" dirty="0">
                <a:solidFill>
                  <a:srgbClr val="000000"/>
                </a:solidFill>
              </a:rPr>
              <a:t> </a:t>
            </a:r>
            <a:r>
              <a:rPr lang="en-US" dirty="0" err="1">
                <a:solidFill>
                  <a:srgbClr val="000000"/>
                </a:solidFill>
              </a:rPr>
              <a:t>vendido</a:t>
            </a:r>
            <a:r>
              <a:rPr lang="en-US" dirty="0">
                <a:solidFill>
                  <a:srgbClr val="000000"/>
                </a:solidFill>
              </a:rPr>
              <a:t>, 80.000 </a:t>
            </a:r>
            <a:r>
              <a:rPr lang="en-US" dirty="0" err="1">
                <a:solidFill>
                  <a:srgbClr val="000000"/>
                </a:solidFill>
              </a:rPr>
              <a:t>bitcoins</a:t>
            </a:r>
            <a:r>
              <a:rPr lang="en-US" dirty="0">
                <a:solidFill>
                  <a:srgbClr val="000000"/>
                </a:solidFill>
              </a:rPr>
              <a:t> </a:t>
            </a:r>
            <a:r>
              <a:rPr lang="en-US" dirty="0" err="1">
                <a:solidFill>
                  <a:srgbClr val="000000"/>
                </a:solidFill>
              </a:rPr>
              <a:t>já</a:t>
            </a:r>
            <a:r>
              <a:rPr lang="en-US" dirty="0">
                <a:solidFill>
                  <a:srgbClr val="000000"/>
                </a:solidFill>
              </a:rPr>
              <a:t> </a:t>
            </a:r>
            <a:r>
              <a:rPr lang="en-US" dirty="0" err="1">
                <a:solidFill>
                  <a:srgbClr val="000000"/>
                </a:solidFill>
              </a:rPr>
              <a:t>estavam</a:t>
            </a:r>
            <a:r>
              <a:rPr lang="en-US" dirty="0">
                <a:solidFill>
                  <a:srgbClr val="000000"/>
                </a:solidFill>
              </a:rPr>
              <a:t> </a:t>
            </a:r>
            <a:r>
              <a:rPr lang="en-US" dirty="0" err="1">
                <a:solidFill>
                  <a:srgbClr val="000000"/>
                </a:solidFill>
              </a:rPr>
              <a:t>desaparecidos</a:t>
            </a:r>
            <a:r>
              <a:rPr lang="en-US" dirty="0">
                <a:solidFill>
                  <a:srgbClr val="000000"/>
                </a:solidFill>
              </a:rPr>
              <a:t>, o </a:t>
            </a:r>
            <a:r>
              <a:rPr lang="en-US" dirty="0" err="1">
                <a:solidFill>
                  <a:srgbClr val="000000"/>
                </a:solidFill>
              </a:rPr>
              <a:t>que</a:t>
            </a:r>
            <a:r>
              <a:rPr lang="en-US" dirty="0">
                <a:solidFill>
                  <a:srgbClr val="000000"/>
                </a:solidFill>
              </a:rPr>
              <a:t> </a:t>
            </a:r>
            <a:r>
              <a:rPr lang="en-US" dirty="0" err="1">
                <a:solidFill>
                  <a:srgbClr val="000000"/>
                </a:solidFill>
              </a:rPr>
              <a:t>foi</a:t>
            </a:r>
            <a:r>
              <a:rPr lang="en-US" dirty="0">
                <a:solidFill>
                  <a:srgbClr val="000000"/>
                </a:solidFill>
              </a:rPr>
              <a:t> </a:t>
            </a:r>
            <a:r>
              <a:rPr lang="en-US" dirty="0" err="1">
                <a:solidFill>
                  <a:srgbClr val="000000"/>
                </a:solidFill>
              </a:rPr>
              <a:t>seguido</a:t>
            </a:r>
            <a:r>
              <a:rPr lang="en-US" dirty="0">
                <a:solidFill>
                  <a:srgbClr val="000000"/>
                </a:solidFill>
              </a:rPr>
              <a:t> </a:t>
            </a:r>
            <a:r>
              <a:rPr lang="en-US" dirty="0" err="1">
                <a:solidFill>
                  <a:srgbClr val="000000"/>
                </a:solidFill>
              </a:rPr>
              <a:t>pelo</a:t>
            </a:r>
            <a:r>
              <a:rPr lang="en-US" dirty="0">
                <a:solidFill>
                  <a:srgbClr val="000000"/>
                </a:solidFill>
              </a:rPr>
              <a:t> </a:t>
            </a:r>
            <a:r>
              <a:rPr lang="en-US" dirty="0" err="1">
                <a:solidFill>
                  <a:srgbClr val="000000"/>
                </a:solidFill>
              </a:rPr>
              <a:t>primeiro</a:t>
            </a:r>
            <a:r>
              <a:rPr lang="en-US" dirty="0">
                <a:solidFill>
                  <a:srgbClr val="000000"/>
                </a:solidFill>
              </a:rPr>
              <a:t> de </a:t>
            </a:r>
            <a:r>
              <a:rPr lang="en-US" dirty="0" err="1">
                <a:solidFill>
                  <a:srgbClr val="000000"/>
                </a:solidFill>
              </a:rPr>
              <a:t>vários</a:t>
            </a:r>
            <a:r>
              <a:rPr lang="en-US" dirty="0">
                <a:solidFill>
                  <a:srgbClr val="000000"/>
                </a:solidFill>
              </a:rPr>
              <a:t> hacks </a:t>
            </a:r>
            <a:r>
              <a:rPr lang="en-US" dirty="0" err="1">
                <a:solidFill>
                  <a:srgbClr val="000000"/>
                </a:solidFill>
              </a:rPr>
              <a:t>onde</a:t>
            </a:r>
            <a:r>
              <a:rPr lang="en-US" dirty="0">
                <a:solidFill>
                  <a:srgbClr val="000000"/>
                </a:solidFill>
              </a:rPr>
              <a:t> um total de 2.650 BTC </a:t>
            </a:r>
            <a:r>
              <a:rPr lang="en-US" dirty="0" err="1">
                <a:solidFill>
                  <a:srgbClr val="000000"/>
                </a:solidFill>
              </a:rPr>
              <a:t>foi</a:t>
            </a:r>
            <a:r>
              <a:rPr lang="en-US" dirty="0">
                <a:solidFill>
                  <a:srgbClr val="000000"/>
                </a:solidFill>
              </a:rPr>
              <a:t> </a:t>
            </a:r>
            <a:r>
              <a:rPr lang="en-US" dirty="0" err="1">
                <a:solidFill>
                  <a:srgbClr val="000000"/>
                </a:solidFill>
              </a:rPr>
              <a:t>roubado</a:t>
            </a:r>
            <a:r>
              <a:rPr lang="en-US" dirty="0">
                <a:solidFill>
                  <a:srgbClr val="000000"/>
                </a:solidFill>
              </a:rPr>
              <a:t>. No </a:t>
            </a:r>
            <a:r>
              <a:rPr lang="en-US" dirty="0" err="1">
                <a:solidFill>
                  <a:srgbClr val="000000"/>
                </a:solidFill>
              </a:rPr>
              <a:t>entanto</a:t>
            </a:r>
            <a:r>
              <a:rPr lang="en-US" dirty="0">
                <a:solidFill>
                  <a:srgbClr val="000000"/>
                </a:solidFill>
              </a:rPr>
              <a:t>, o site </a:t>
            </a:r>
            <a:r>
              <a:rPr lang="en-US" dirty="0" err="1">
                <a:solidFill>
                  <a:srgbClr val="000000"/>
                </a:solidFill>
              </a:rPr>
              <a:t>ganhou</a:t>
            </a:r>
            <a:r>
              <a:rPr lang="en-US" dirty="0">
                <a:solidFill>
                  <a:srgbClr val="000000"/>
                </a:solidFill>
              </a:rPr>
              <a:t> </a:t>
            </a:r>
            <a:r>
              <a:rPr lang="en-US" dirty="0" err="1">
                <a:solidFill>
                  <a:srgbClr val="000000"/>
                </a:solidFill>
              </a:rPr>
              <a:t>força</a:t>
            </a:r>
            <a:r>
              <a:rPr lang="en-US" dirty="0">
                <a:solidFill>
                  <a:srgbClr val="000000"/>
                </a:solidFill>
              </a:rPr>
              <a:t> e </a:t>
            </a:r>
            <a:r>
              <a:rPr lang="en-US" dirty="0" err="1">
                <a:solidFill>
                  <a:srgbClr val="000000"/>
                </a:solidFill>
              </a:rPr>
              <a:t>tornou</a:t>
            </a:r>
            <a:r>
              <a:rPr lang="en-US" dirty="0">
                <a:solidFill>
                  <a:srgbClr val="000000"/>
                </a:solidFill>
              </a:rPr>
              <a:t>-se a </a:t>
            </a:r>
            <a:r>
              <a:rPr lang="en-US" dirty="0" err="1">
                <a:solidFill>
                  <a:srgbClr val="000000"/>
                </a:solidFill>
              </a:rPr>
              <a:t>maior</a:t>
            </a:r>
            <a:r>
              <a:rPr lang="en-US" dirty="0">
                <a:solidFill>
                  <a:srgbClr val="000000"/>
                </a:solidFill>
              </a:rPr>
              <a:t> </a:t>
            </a:r>
            <a:r>
              <a:rPr lang="en-US" dirty="0" err="1">
                <a:solidFill>
                  <a:srgbClr val="000000"/>
                </a:solidFill>
              </a:rPr>
              <a:t>bolsa</a:t>
            </a:r>
            <a:r>
              <a:rPr lang="en-US" dirty="0">
                <a:solidFill>
                  <a:srgbClr val="000000"/>
                </a:solidFill>
              </a:rPr>
              <a:t> de </a:t>
            </a:r>
            <a:r>
              <a:rPr lang="en-US" dirty="0" err="1">
                <a:solidFill>
                  <a:srgbClr val="000000"/>
                </a:solidFill>
              </a:rPr>
              <a:t>bitcoin</a:t>
            </a:r>
            <a:r>
              <a:rPr lang="en-US" dirty="0">
                <a:solidFill>
                  <a:srgbClr val="000000"/>
                </a:solidFill>
              </a:rPr>
              <a:t> do </a:t>
            </a:r>
            <a:r>
              <a:rPr lang="en-US" dirty="0" err="1">
                <a:solidFill>
                  <a:srgbClr val="000000"/>
                </a:solidFill>
              </a:rPr>
              <a:t>mundo</a:t>
            </a:r>
            <a:r>
              <a:rPr lang="en-US" dirty="0">
                <a:solidFill>
                  <a:srgbClr val="000000"/>
                </a:solidFill>
              </a:rPr>
              <a:t> </a:t>
            </a:r>
            <a:r>
              <a:rPr lang="en-US" dirty="0" err="1">
                <a:solidFill>
                  <a:srgbClr val="000000"/>
                </a:solidFill>
              </a:rPr>
              <a:t>em</a:t>
            </a:r>
            <a:r>
              <a:rPr lang="en-US" dirty="0">
                <a:solidFill>
                  <a:srgbClr val="000000"/>
                </a:solidFill>
              </a:rPr>
              <a:t> 2013. Mt. </a:t>
            </a:r>
            <a:r>
              <a:rPr lang="en-US" dirty="0" err="1">
                <a:solidFill>
                  <a:srgbClr val="000000"/>
                </a:solidFill>
              </a:rPr>
              <a:t>Gox</a:t>
            </a:r>
            <a:r>
              <a:rPr lang="en-US" dirty="0">
                <a:solidFill>
                  <a:srgbClr val="000000"/>
                </a:solidFill>
              </a:rPr>
              <a:t> </a:t>
            </a:r>
            <a:r>
              <a:rPr lang="en-US" dirty="0" err="1">
                <a:solidFill>
                  <a:srgbClr val="000000"/>
                </a:solidFill>
              </a:rPr>
              <a:t>provou</a:t>
            </a:r>
            <a:r>
              <a:rPr lang="en-US" dirty="0">
                <a:solidFill>
                  <a:srgbClr val="000000"/>
                </a:solidFill>
              </a:rPr>
              <a:t> </a:t>
            </a:r>
            <a:r>
              <a:rPr lang="en-US" dirty="0" err="1">
                <a:solidFill>
                  <a:srgbClr val="000000"/>
                </a:solidFill>
              </a:rPr>
              <a:t>ter</a:t>
            </a:r>
            <a:r>
              <a:rPr lang="en-US" dirty="0">
                <a:solidFill>
                  <a:srgbClr val="000000"/>
                </a:solidFill>
              </a:rPr>
              <a:t> graves </a:t>
            </a:r>
            <a:r>
              <a:rPr lang="en-US" dirty="0" err="1">
                <a:solidFill>
                  <a:srgbClr val="000000"/>
                </a:solidFill>
              </a:rPr>
              <a:t>problemas</a:t>
            </a:r>
            <a:r>
              <a:rPr lang="en-US" dirty="0">
                <a:solidFill>
                  <a:srgbClr val="000000"/>
                </a:solidFill>
              </a:rPr>
              <a:t> de </a:t>
            </a:r>
            <a:r>
              <a:rPr lang="en-US" dirty="0" err="1">
                <a:solidFill>
                  <a:srgbClr val="000000"/>
                </a:solidFill>
              </a:rPr>
              <a:t>codificação</a:t>
            </a:r>
            <a:r>
              <a:rPr lang="en-US" dirty="0">
                <a:solidFill>
                  <a:srgbClr val="000000"/>
                </a:solidFill>
              </a:rPr>
              <a:t> de sites e </a:t>
            </a:r>
            <a:r>
              <a:rPr lang="en-US" dirty="0" err="1">
                <a:solidFill>
                  <a:srgbClr val="000000"/>
                </a:solidFill>
              </a:rPr>
              <a:t>medidas</a:t>
            </a:r>
            <a:r>
              <a:rPr lang="en-US" dirty="0">
                <a:solidFill>
                  <a:srgbClr val="000000"/>
                </a:solidFill>
              </a:rPr>
              <a:t> de </a:t>
            </a:r>
            <a:r>
              <a:rPr lang="en-US" dirty="0" err="1">
                <a:solidFill>
                  <a:srgbClr val="000000"/>
                </a:solidFill>
              </a:rPr>
              <a:t>segurança</a:t>
            </a:r>
            <a:r>
              <a:rPr lang="en-US" dirty="0">
                <a:solidFill>
                  <a:srgbClr val="000000"/>
                </a:solidFill>
              </a:rPr>
              <a:t> </a:t>
            </a:r>
            <a:r>
              <a:rPr lang="en-US" dirty="0" err="1">
                <a:solidFill>
                  <a:srgbClr val="000000"/>
                </a:solidFill>
              </a:rPr>
              <a:t>precárias</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facilitaram</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ataques</a:t>
            </a:r>
            <a:r>
              <a:rPr lang="en-US" dirty="0">
                <a:solidFill>
                  <a:srgbClr val="000000"/>
                </a:solidFill>
              </a:rPr>
              <a:t>. O </a:t>
            </a:r>
            <a:r>
              <a:rPr lang="en-US" dirty="0" err="1">
                <a:solidFill>
                  <a:srgbClr val="000000"/>
                </a:solidFill>
              </a:rPr>
              <a:t>Departamento</a:t>
            </a:r>
            <a:r>
              <a:rPr lang="en-US" dirty="0">
                <a:solidFill>
                  <a:srgbClr val="000000"/>
                </a:solidFill>
              </a:rPr>
              <a:t> de </a:t>
            </a:r>
            <a:r>
              <a:rPr lang="en-US" dirty="0" err="1">
                <a:solidFill>
                  <a:srgbClr val="000000"/>
                </a:solidFill>
              </a:rPr>
              <a:t>Segurança</a:t>
            </a:r>
            <a:r>
              <a:rPr lang="en-US" dirty="0">
                <a:solidFill>
                  <a:srgbClr val="000000"/>
                </a:solidFill>
              </a:rPr>
              <a:t> </a:t>
            </a:r>
            <a:r>
              <a:rPr lang="en-US" dirty="0" err="1">
                <a:solidFill>
                  <a:srgbClr val="000000"/>
                </a:solidFill>
              </a:rPr>
              <a:t>Interna</a:t>
            </a:r>
            <a:r>
              <a:rPr lang="en-US" dirty="0">
                <a:solidFill>
                  <a:srgbClr val="000000"/>
                </a:solidFill>
              </a:rPr>
              <a:t> dos EUA </a:t>
            </a:r>
            <a:r>
              <a:rPr lang="en-US" dirty="0" err="1">
                <a:solidFill>
                  <a:srgbClr val="000000"/>
                </a:solidFill>
              </a:rPr>
              <a:t>acusou-os</a:t>
            </a:r>
            <a:r>
              <a:rPr lang="en-US" dirty="0">
                <a:solidFill>
                  <a:srgbClr val="000000"/>
                </a:solidFill>
              </a:rPr>
              <a:t> de </a:t>
            </a:r>
            <a:r>
              <a:rPr lang="en-US" dirty="0" err="1">
                <a:solidFill>
                  <a:srgbClr val="000000"/>
                </a:solidFill>
              </a:rPr>
              <a:t>agir</a:t>
            </a:r>
            <a:r>
              <a:rPr lang="en-US" dirty="0">
                <a:solidFill>
                  <a:srgbClr val="000000"/>
                </a:solidFill>
              </a:rPr>
              <a:t> </a:t>
            </a:r>
            <a:r>
              <a:rPr lang="en-US" dirty="0" err="1">
                <a:solidFill>
                  <a:srgbClr val="000000"/>
                </a:solidFill>
              </a:rPr>
              <a:t>como</a:t>
            </a:r>
            <a:r>
              <a:rPr lang="en-US" dirty="0">
                <a:solidFill>
                  <a:srgbClr val="000000"/>
                </a:solidFill>
              </a:rPr>
              <a:t> um </a:t>
            </a:r>
            <a:r>
              <a:rPr lang="en-US" dirty="0" err="1">
                <a:solidFill>
                  <a:srgbClr val="000000"/>
                </a:solidFill>
              </a:rPr>
              <a:t>transmissor</a:t>
            </a:r>
            <a:r>
              <a:rPr lang="en-US" dirty="0">
                <a:solidFill>
                  <a:srgbClr val="000000"/>
                </a:solidFill>
              </a:rPr>
              <a:t> de </a:t>
            </a:r>
            <a:r>
              <a:rPr lang="en-US" dirty="0" err="1">
                <a:solidFill>
                  <a:srgbClr val="000000"/>
                </a:solidFill>
              </a:rPr>
              <a:t>dinheiro</a:t>
            </a:r>
            <a:r>
              <a:rPr lang="en-US" dirty="0">
                <a:solidFill>
                  <a:srgbClr val="000000"/>
                </a:solidFill>
              </a:rPr>
              <a:t> </a:t>
            </a:r>
            <a:r>
              <a:rPr lang="en-US" dirty="0" err="1">
                <a:solidFill>
                  <a:srgbClr val="000000"/>
                </a:solidFill>
              </a:rPr>
              <a:t>não</a:t>
            </a:r>
            <a:r>
              <a:rPr lang="en-US" dirty="0">
                <a:solidFill>
                  <a:srgbClr val="000000"/>
                </a:solidFill>
              </a:rPr>
              <a:t> </a:t>
            </a:r>
            <a:r>
              <a:rPr lang="en-US" dirty="0" err="1">
                <a:solidFill>
                  <a:srgbClr val="000000"/>
                </a:solidFill>
              </a:rPr>
              <a:t>registrado</a:t>
            </a:r>
            <a:r>
              <a:rPr lang="en-US" dirty="0">
                <a:solidFill>
                  <a:srgbClr val="000000"/>
                </a:solidFill>
              </a:rPr>
              <a:t>, o </a:t>
            </a:r>
            <a:r>
              <a:rPr lang="en-US" dirty="0" err="1">
                <a:solidFill>
                  <a:srgbClr val="000000"/>
                </a:solidFill>
              </a:rPr>
              <a:t>que</a:t>
            </a:r>
            <a:r>
              <a:rPr lang="en-US" dirty="0">
                <a:solidFill>
                  <a:srgbClr val="000000"/>
                </a:solidFill>
              </a:rPr>
              <a:t> </a:t>
            </a:r>
            <a:r>
              <a:rPr lang="en-US" dirty="0" err="1">
                <a:solidFill>
                  <a:srgbClr val="000000"/>
                </a:solidFill>
              </a:rPr>
              <a:t>resultou</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mais</a:t>
            </a:r>
            <a:r>
              <a:rPr lang="en-US" dirty="0">
                <a:solidFill>
                  <a:srgbClr val="000000"/>
                </a:solidFill>
              </a:rPr>
              <a:t> de US$ 5 </a:t>
            </a:r>
            <a:r>
              <a:rPr lang="en-US" dirty="0" err="1">
                <a:solidFill>
                  <a:srgbClr val="000000"/>
                </a:solidFill>
              </a:rPr>
              <a:t>milhões</a:t>
            </a:r>
            <a:r>
              <a:rPr lang="en-US" dirty="0">
                <a:solidFill>
                  <a:srgbClr val="000000"/>
                </a:solidFill>
              </a:rPr>
              <a:t> </a:t>
            </a:r>
            <a:r>
              <a:rPr lang="en-US" dirty="0" err="1">
                <a:solidFill>
                  <a:srgbClr val="000000"/>
                </a:solidFill>
              </a:rPr>
              <a:t>apreendidos</a:t>
            </a:r>
            <a:r>
              <a:rPr lang="en-US" dirty="0">
                <a:solidFill>
                  <a:srgbClr val="000000"/>
                </a:solidFill>
              </a:rPr>
              <a:t> </a:t>
            </a:r>
            <a:r>
              <a:rPr lang="en-US" dirty="0" err="1">
                <a:solidFill>
                  <a:srgbClr val="000000"/>
                </a:solidFill>
              </a:rPr>
              <a:t>pelo</a:t>
            </a:r>
            <a:r>
              <a:rPr lang="en-US" dirty="0">
                <a:solidFill>
                  <a:srgbClr val="000000"/>
                </a:solidFill>
              </a:rPr>
              <a:t> </a:t>
            </a:r>
            <a:r>
              <a:rPr lang="en-US" dirty="0" err="1">
                <a:solidFill>
                  <a:srgbClr val="000000"/>
                </a:solidFill>
              </a:rPr>
              <a:t>governo</a:t>
            </a:r>
            <a:r>
              <a:rPr lang="en-US" dirty="0">
                <a:solidFill>
                  <a:srgbClr val="000000"/>
                </a:solidFill>
              </a:rPr>
              <a:t> dos EUA das </a:t>
            </a:r>
            <a:r>
              <a:rPr lang="en-US" dirty="0" err="1">
                <a:solidFill>
                  <a:srgbClr val="000000"/>
                </a:solidFill>
              </a:rPr>
              <a:t>contas</a:t>
            </a:r>
            <a:r>
              <a:rPr lang="en-US" dirty="0">
                <a:solidFill>
                  <a:srgbClr val="000000"/>
                </a:solidFill>
              </a:rPr>
              <a:t> </a:t>
            </a:r>
            <a:r>
              <a:rPr lang="en-US" dirty="0" err="1">
                <a:solidFill>
                  <a:srgbClr val="000000"/>
                </a:solidFill>
              </a:rPr>
              <a:t>bancárias</a:t>
            </a:r>
            <a:r>
              <a:rPr lang="en-US" dirty="0">
                <a:solidFill>
                  <a:srgbClr val="000000"/>
                </a:solidFill>
              </a:rPr>
              <a:t> da </a:t>
            </a:r>
            <a:r>
              <a:rPr lang="en-US" dirty="0" err="1">
                <a:solidFill>
                  <a:srgbClr val="000000"/>
                </a:solidFill>
              </a:rPr>
              <a:t>empresa</a:t>
            </a:r>
            <a:r>
              <a:rPr lang="en-US" dirty="0">
                <a:solidFill>
                  <a:srgbClr val="000000"/>
                </a:solidFill>
              </a:rPr>
              <a:t>. </a:t>
            </a:r>
            <a:r>
              <a:rPr lang="en-US" dirty="0" err="1">
                <a:solidFill>
                  <a:srgbClr val="000000"/>
                </a:solidFill>
              </a:rPr>
              <a:t>Por</a:t>
            </a:r>
            <a:r>
              <a:rPr lang="en-US" dirty="0">
                <a:solidFill>
                  <a:srgbClr val="000000"/>
                </a:solidFill>
              </a:rPr>
              <a:t> </a:t>
            </a:r>
            <a:r>
              <a:rPr lang="en-US" dirty="0" err="1">
                <a:solidFill>
                  <a:srgbClr val="000000"/>
                </a:solidFill>
              </a:rPr>
              <a:t>sua</a:t>
            </a:r>
            <a:r>
              <a:rPr lang="en-US" dirty="0">
                <a:solidFill>
                  <a:srgbClr val="000000"/>
                </a:solidFill>
              </a:rPr>
              <a:t> </a:t>
            </a:r>
            <a:r>
              <a:rPr lang="en-US" dirty="0" err="1">
                <a:solidFill>
                  <a:srgbClr val="000000"/>
                </a:solidFill>
              </a:rPr>
              <a:t>vez</a:t>
            </a:r>
            <a:r>
              <a:rPr lang="en-US" dirty="0">
                <a:solidFill>
                  <a:srgbClr val="000000"/>
                </a:solidFill>
              </a:rPr>
              <a:t>, </a:t>
            </a:r>
            <a:r>
              <a:rPr lang="en-US" dirty="0" err="1">
                <a:solidFill>
                  <a:srgbClr val="000000"/>
                </a:solidFill>
              </a:rPr>
              <a:t>isso</a:t>
            </a:r>
            <a:r>
              <a:rPr lang="en-US" dirty="0">
                <a:solidFill>
                  <a:srgbClr val="000000"/>
                </a:solidFill>
              </a:rPr>
              <a:t> </a:t>
            </a:r>
            <a:r>
              <a:rPr lang="en-US" dirty="0" err="1">
                <a:solidFill>
                  <a:srgbClr val="000000"/>
                </a:solidFill>
              </a:rPr>
              <a:t>levou</a:t>
            </a:r>
            <a:r>
              <a:rPr lang="en-US" dirty="0">
                <a:solidFill>
                  <a:srgbClr val="000000"/>
                </a:solidFill>
              </a:rPr>
              <a:t> </a:t>
            </a:r>
            <a:r>
              <a:rPr lang="en-US" dirty="0" err="1">
                <a:solidFill>
                  <a:srgbClr val="000000"/>
                </a:solidFill>
              </a:rPr>
              <a:t>à</a:t>
            </a:r>
            <a:r>
              <a:rPr lang="en-US" dirty="0">
                <a:solidFill>
                  <a:srgbClr val="000000"/>
                </a:solidFill>
              </a:rPr>
              <a:t> </a:t>
            </a:r>
            <a:r>
              <a:rPr lang="en-US" dirty="0" err="1">
                <a:solidFill>
                  <a:srgbClr val="000000"/>
                </a:solidFill>
              </a:rPr>
              <a:t>suspensão</a:t>
            </a:r>
            <a:r>
              <a:rPr lang="en-US" dirty="0">
                <a:solidFill>
                  <a:srgbClr val="000000"/>
                </a:solidFill>
              </a:rPr>
              <a:t> dos </a:t>
            </a:r>
            <a:r>
              <a:rPr lang="en-US" dirty="0" err="1">
                <a:solidFill>
                  <a:srgbClr val="000000"/>
                </a:solidFill>
              </a:rPr>
              <a:t>saques</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dólares</a:t>
            </a:r>
            <a:r>
              <a:rPr lang="en-US" dirty="0">
                <a:solidFill>
                  <a:srgbClr val="000000"/>
                </a:solidFill>
              </a:rPr>
              <a:t> e a </a:t>
            </a:r>
            <a:r>
              <a:rPr lang="en-US" dirty="0" err="1">
                <a:solidFill>
                  <a:srgbClr val="000000"/>
                </a:solidFill>
              </a:rPr>
              <a:t>longos</a:t>
            </a:r>
            <a:r>
              <a:rPr lang="en-US" dirty="0">
                <a:solidFill>
                  <a:srgbClr val="000000"/>
                </a:solidFill>
              </a:rPr>
              <a:t> </a:t>
            </a:r>
            <a:r>
              <a:rPr lang="en-US" dirty="0" err="1">
                <a:solidFill>
                  <a:srgbClr val="000000"/>
                </a:solidFill>
              </a:rPr>
              <a:t>atrasos</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clientes</a:t>
            </a:r>
            <a:r>
              <a:rPr lang="en-US" dirty="0">
                <a:solidFill>
                  <a:srgbClr val="000000"/>
                </a:solidFill>
              </a:rPr>
              <a:t> da Mt. </a:t>
            </a:r>
            <a:r>
              <a:rPr lang="en-US" dirty="0" err="1">
                <a:solidFill>
                  <a:srgbClr val="000000"/>
                </a:solidFill>
              </a:rPr>
              <a:t>Gox</a:t>
            </a:r>
            <a:r>
              <a:rPr lang="en-US" dirty="0">
                <a:solidFill>
                  <a:srgbClr val="000000"/>
                </a:solidFill>
              </a:rPr>
              <a:t>. </a:t>
            </a:r>
            <a:r>
              <a:rPr lang="en-US" dirty="0" err="1">
                <a:solidFill>
                  <a:srgbClr val="000000"/>
                </a:solidFill>
              </a:rPr>
              <a:t>Em</a:t>
            </a:r>
            <a:r>
              <a:rPr lang="en-US" dirty="0">
                <a:solidFill>
                  <a:srgbClr val="000000"/>
                </a:solidFill>
              </a:rPr>
              <a:t> 2024, a </a:t>
            </a:r>
            <a:r>
              <a:rPr lang="en-US" dirty="0" err="1">
                <a:solidFill>
                  <a:srgbClr val="000000"/>
                </a:solidFill>
              </a:rPr>
              <a:t>situação</a:t>
            </a:r>
            <a:r>
              <a:rPr lang="en-US" dirty="0">
                <a:solidFill>
                  <a:srgbClr val="000000"/>
                </a:solidFill>
              </a:rPr>
              <a:t> </a:t>
            </a:r>
            <a:r>
              <a:rPr lang="en-US" dirty="0" err="1">
                <a:solidFill>
                  <a:srgbClr val="000000"/>
                </a:solidFill>
              </a:rPr>
              <a:t>vacilou</a:t>
            </a:r>
            <a:r>
              <a:rPr lang="en-US" dirty="0">
                <a:solidFill>
                  <a:srgbClr val="000000"/>
                </a:solidFill>
              </a:rPr>
              <a:t>. </a:t>
            </a:r>
            <a:r>
              <a:rPr lang="en-US" dirty="0" err="1">
                <a:solidFill>
                  <a:srgbClr val="000000"/>
                </a:solidFill>
              </a:rPr>
              <a:t>Algumas</a:t>
            </a:r>
            <a:r>
              <a:rPr lang="en-US" dirty="0">
                <a:solidFill>
                  <a:srgbClr val="000000"/>
                </a:solidFill>
              </a:rPr>
              <a:t> </a:t>
            </a:r>
            <a:r>
              <a:rPr lang="en-US" dirty="0" err="1">
                <a:solidFill>
                  <a:srgbClr val="000000"/>
                </a:solidFill>
              </a:rPr>
              <a:t>semanas</a:t>
            </a:r>
            <a:r>
              <a:rPr lang="en-US" dirty="0">
                <a:solidFill>
                  <a:srgbClr val="000000"/>
                </a:solidFill>
              </a:rPr>
              <a:t> </a:t>
            </a:r>
            <a:r>
              <a:rPr lang="en-US" dirty="0" err="1">
                <a:solidFill>
                  <a:srgbClr val="000000"/>
                </a:solidFill>
              </a:rPr>
              <a:t>depois</a:t>
            </a:r>
            <a:r>
              <a:rPr lang="en-US" dirty="0">
                <a:solidFill>
                  <a:srgbClr val="000000"/>
                </a:solidFill>
              </a:rPr>
              <a:t>, a Mt. </a:t>
            </a:r>
            <a:r>
              <a:rPr lang="en-US" dirty="0" err="1">
                <a:solidFill>
                  <a:srgbClr val="000000"/>
                </a:solidFill>
              </a:rPr>
              <a:t>Gox</a:t>
            </a:r>
            <a:r>
              <a:rPr lang="en-US" dirty="0">
                <a:solidFill>
                  <a:srgbClr val="000000"/>
                </a:solidFill>
              </a:rPr>
              <a:t> </a:t>
            </a:r>
            <a:r>
              <a:rPr lang="en-US" dirty="0" err="1">
                <a:solidFill>
                  <a:srgbClr val="000000"/>
                </a:solidFill>
              </a:rPr>
              <a:t>suspendeu</a:t>
            </a:r>
            <a:r>
              <a:rPr lang="en-US" dirty="0">
                <a:solidFill>
                  <a:srgbClr val="000000"/>
                </a:solidFill>
              </a:rPr>
              <a:t> </a:t>
            </a:r>
            <a:r>
              <a:rPr lang="en-US" dirty="0" err="1">
                <a:solidFill>
                  <a:srgbClr val="000000"/>
                </a:solidFill>
              </a:rPr>
              <a:t>todas</a:t>
            </a:r>
            <a:r>
              <a:rPr lang="en-US" dirty="0">
                <a:solidFill>
                  <a:srgbClr val="000000"/>
                </a:solidFill>
              </a:rPr>
              <a:t> as </a:t>
            </a:r>
            <a:r>
              <a:rPr lang="en-US" dirty="0" err="1">
                <a:solidFill>
                  <a:srgbClr val="000000"/>
                </a:solidFill>
              </a:rPr>
              <a:t>negociações</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clientes</a:t>
            </a:r>
            <a:r>
              <a:rPr lang="en-US" dirty="0">
                <a:solidFill>
                  <a:srgbClr val="000000"/>
                </a:solidFill>
              </a:rPr>
              <a:t>, o site </a:t>
            </a:r>
            <a:r>
              <a:rPr lang="en-US" dirty="0" err="1">
                <a:solidFill>
                  <a:srgbClr val="000000"/>
                </a:solidFill>
              </a:rPr>
              <a:t>saiu</a:t>
            </a:r>
            <a:r>
              <a:rPr lang="en-US" dirty="0">
                <a:solidFill>
                  <a:srgbClr val="000000"/>
                </a:solidFill>
              </a:rPr>
              <a:t> do </a:t>
            </a:r>
            <a:r>
              <a:rPr lang="en-US" dirty="0" err="1">
                <a:solidFill>
                  <a:srgbClr val="000000"/>
                </a:solidFill>
              </a:rPr>
              <a:t>ar</a:t>
            </a:r>
            <a:r>
              <a:rPr lang="en-US" dirty="0">
                <a:solidFill>
                  <a:srgbClr val="000000"/>
                </a:solidFill>
              </a:rPr>
              <a:t> e </a:t>
            </a:r>
            <a:r>
              <a:rPr lang="en-US" dirty="0" err="1">
                <a:solidFill>
                  <a:srgbClr val="000000"/>
                </a:solidFill>
              </a:rPr>
              <a:t>entrou</a:t>
            </a:r>
            <a:r>
              <a:rPr lang="en-US" dirty="0">
                <a:solidFill>
                  <a:srgbClr val="000000"/>
                </a:solidFill>
              </a:rPr>
              <a:t> com </a:t>
            </a:r>
            <a:r>
              <a:rPr lang="en-US" dirty="0" err="1">
                <a:solidFill>
                  <a:srgbClr val="000000"/>
                </a:solidFill>
              </a:rPr>
              <a:t>pedido</a:t>
            </a:r>
            <a:r>
              <a:rPr lang="en-US" dirty="0">
                <a:solidFill>
                  <a:srgbClr val="000000"/>
                </a:solidFill>
              </a:rPr>
              <a:t> de </a:t>
            </a:r>
            <a:r>
              <a:rPr lang="en-US" dirty="0" err="1">
                <a:solidFill>
                  <a:srgbClr val="000000"/>
                </a:solidFill>
              </a:rPr>
              <a:t>proteção</a:t>
            </a:r>
            <a:r>
              <a:rPr lang="en-US" dirty="0">
                <a:solidFill>
                  <a:srgbClr val="000000"/>
                </a:solidFill>
              </a:rPr>
              <a:t> contra </a:t>
            </a:r>
            <a:r>
              <a:rPr lang="en-US" dirty="0" err="1">
                <a:solidFill>
                  <a:srgbClr val="000000"/>
                </a:solidFill>
              </a:rPr>
              <a:t>falência</a:t>
            </a:r>
            <a:r>
              <a:rPr lang="en-US" dirty="0">
                <a:solidFill>
                  <a:srgbClr val="000000"/>
                </a:solidFill>
              </a:rPr>
              <a:t>. O </a:t>
            </a:r>
            <a:r>
              <a:rPr lang="en-US" dirty="0" err="1">
                <a:solidFill>
                  <a:srgbClr val="000000"/>
                </a:solidFill>
              </a:rPr>
              <a:t>motivo</a:t>
            </a:r>
            <a:r>
              <a:rPr lang="en-US" dirty="0">
                <a:solidFill>
                  <a:srgbClr val="000000"/>
                </a:solidFill>
              </a:rPr>
              <a:t> </a:t>
            </a:r>
            <a:r>
              <a:rPr lang="en-US" dirty="0" err="1">
                <a:solidFill>
                  <a:srgbClr val="000000"/>
                </a:solidFill>
              </a:rPr>
              <a:t>foi</a:t>
            </a:r>
            <a:r>
              <a:rPr lang="en-US" dirty="0">
                <a:solidFill>
                  <a:srgbClr val="000000"/>
                </a:solidFill>
              </a:rPr>
              <a:t> um hack </a:t>
            </a:r>
            <a:r>
              <a:rPr lang="en-US" dirty="0" err="1">
                <a:solidFill>
                  <a:srgbClr val="000000"/>
                </a:solidFill>
              </a:rPr>
              <a:t>em</a:t>
            </a:r>
            <a:r>
              <a:rPr lang="en-US" dirty="0">
                <a:solidFill>
                  <a:srgbClr val="000000"/>
                </a:solidFill>
              </a:rPr>
              <a:t> </a:t>
            </a:r>
            <a:r>
              <a:rPr lang="en-US" dirty="0" err="1">
                <a:solidFill>
                  <a:srgbClr val="000000"/>
                </a:solidFill>
              </a:rPr>
              <a:t>andamento</a:t>
            </a:r>
            <a:r>
              <a:rPr lang="en-US" dirty="0">
                <a:solidFill>
                  <a:srgbClr val="000000"/>
                </a:solidFill>
              </a:rPr>
              <a:t> </a:t>
            </a:r>
            <a:r>
              <a:rPr lang="en-US" dirty="0" err="1">
                <a:solidFill>
                  <a:srgbClr val="000000"/>
                </a:solidFill>
              </a:rPr>
              <a:t>durante</a:t>
            </a:r>
            <a:r>
              <a:rPr lang="en-US" dirty="0">
                <a:solidFill>
                  <a:srgbClr val="000000"/>
                </a:solidFill>
              </a:rPr>
              <a:t> </a:t>
            </a:r>
            <a:r>
              <a:rPr lang="en-US" dirty="0" err="1">
                <a:solidFill>
                  <a:srgbClr val="000000"/>
                </a:solidFill>
              </a:rPr>
              <a:t>anos</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totalizou</a:t>
            </a:r>
            <a:r>
              <a:rPr lang="en-US" dirty="0">
                <a:solidFill>
                  <a:srgbClr val="000000"/>
                </a:solidFill>
              </a:rPr>
              <a:t> 844.408 </a:t>
            </a:r>
            <a:r>
              <a:rPr lang="en-US" dirty="0" err="1">
                <a:solidFill>
                  <a:srgbClr val="000000"/>
                </a:solidFill>
              </a:rPr>
              <a:t>Bitcoins</a:t>
            </a:r>
            <a:r>
              <a:rPr lang="en-US" dirty="0">
                <a:solidFill>
                  <a:srgbClr val="000000"/>
                </a:solidFill>
              </a:rPr>
              <a:t> </a:t>
            </a:r>
            <a:r>
              <a:rPr lang="en-US" dirty="0" err="1">
                <a:solidFill>
                  <a:srgbClr val="000000"/>
                </a:solidFill>
              </a:rPr>
              <a:t>roubados</a:t>
            </a:r>
            <a:r>
              <a:rPr lang="en-US" dirty="0">
                <a:solidFill>
                  <a:srgbClr val="000000"/>
                </a:solidFill>
              </a:rPr>
              <a:t> das </a:t>
            </a:r>
            <a:r>
              <a:rPr lang="en-US" dirty="0" err="1">
                <a:solidFill>
                  <a:srgbClr val="000000"/>
                </a:solidFill>
              </a:rPr>
              <a:t>carteiras</a:t>
            </a:r>
            <a:r>
              <a:rPr lang="en-US" dirty="0">
                <a:solidFill>
                  <a:srgbClr val="000000"/>
                </a:solidFill>
              </a:rPr>
              <a:t> </a:t>
            </a:r>
            <a:r>
              <a:rPr lang="en-US" dirty="0" err="1">
                <a:solidFill>
                  <a:srgbClr val="000000"/>
                </a:solidFill>
              </a:rPr>
              <a:t>quentes</a:t>
            </a:r>
            <a:r>
              <a:rPr lang="en-US" dirty="0">
                <a:solidFill>
                  <a:srgbClr val="000000"/>
                </a:solidFill>
              </a:rPr>
              <a:t> de </a:t>
            </a:r>
            <a:r>
              <a:rPr lang="en-US" dirty="0" err="1">
                <a:solidFill>
                  <a:srgbClr val="000000"/>
                </a:solidFill>
              </a:rPr>
              <a:t>clientes</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não</a:t>
            </a:r>
            <a:r>
              <a:rPr lang="en-US" dirty="0">
                <a:solidFill>
                  <a:srgbClr val="000000"/>
                </a:solidFill>
              </a:rPr>
              <a:t> </a:t>
            </a:r>
            <a:r>
              <a:rPr lang="en-US" dirty="0" err="1">
                <a:solidFill>
                  <a:srgbClr val="000000"/>
                </a:solidFill>
              </a:rPr>
              <a:t>puderam</a:t>
            </a:r>
            <a:r>
              <a:rPr lang="en-US" dirty="0">
                <a:solidFill>
                  <a:srgbClr val="000000"/>
                </a:solidFill>
              </a:rPr>
              <a:t> </a:t>
            </a:r>
            <a:r>
              <a:rPr lang="en-US" dirty="0" err="1">
                <a:solidFill>
                  <a:srgbClr val="000000"/>
                </a:solidFill>
              </a:rPr>
              <a:t>ser</a:t>
            </a:r>
            <a:r>
              <a:rPr lang="en-US" dirty="0">
                <a:solidFill>
                  <a:srgbClr val="000000"/>
                </a:solidFill>
              </a:rPr>
              <a:t> </a:t>
            </a:r>
            <a:r>
              <a:rPr lang="en-US" dirty="0" err="1">
                <a:solidFill>
                  <a:srgbClr val="000000"/>
                </a:solidFill>
              </a:rPr>
              <a:t>recuperados</a:t>
            </a:r>
            <a:r>
              <a:rPr lang="en-US" dirty="0">
                <a:solidFill>
                  <a:srgbClr val="000000"/>
                </a:solidFill>
              </a:rPr>
              <a:t>.</a:t>
            </a:r>
          </a:p>
        </p:txBody>
      </p:sp>
      <p:pic>
        <p:nvPicPr>
          <p:cNvPr id="11" name="Picture Placeholder 33">
            <a:extLst>
              <a:ext uri="{FF2B5EF4-FFF2-40B4-BE49-F238E27FC236}">
                <a16:creationId xmlns:a16="http://schemas.microsoft.com/office/drawing/2014/main" id="{B85B0041-2BA1-8C5B-120C-9FC10DE6F6E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8150087"/>
            <a:ext cx="7559675" cy="254172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2409067977"/>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2.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9800E7-4362-4A70-9B48-B5AE1C9F4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Magazine layout</Template>
  <TotalTime>6488</TotalTime>
  <Words>8341</Words>
  <Application>Microsoft Macintosh PowerPoint</Application>
  <PresentationFormat>Personalizados</PresentationFormat>
  <Paragraphs>341</Paragraphs>
  <Slides>26</Slides>
  <Notes>0</Notes>
  <HiddenSlides>0</HiddenSlides>
  <MMClips>0</MMClips>
  <ScaleCrop>false</ScaleCrop>
  <HeadingPairs>
    <vt:vector size="6" baseType="variant">
      <vt:variant>
        <vt:lpstr>Tipos de letra usados</vt:lpstr>
      </vt:variant>
      <vt:variant>
        <vt:i4>7</vt:i4>
      </vt:variant>
      <vt:variant>
        <vt:lpstr>Tema</vt:lpstr>
      </vt:variant>
      <vt:variant>
        <vt:i4>1</vt:i4>
      </vt:variant>
      <vt:variant>
        <vt:lpstr>Títulos dos diapositivos</vt:lpstr>
      </vt:variant>
      <vt:variant>
        <vt:i4>26</vt:i4>
      </vt:variant>
    </vt:vector>
  </HeadingPairs>
  <TitlesOfParts>
    <vt:vector size="34" baseType="lpstr">
      <vt:lpstr>Arial</vt:lpstr>
      <vt:lpstr>Calibri</vt:lpstr>
      <vt:lpstr>Century Schoolbook</vt:lpstr>
      <vt:lpstr>Montserrat</vt:lpstr>
      <vt:lpstr>Poppins</vt:lpstr>
      <vt:lpstr>Times New Roman</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Fábio Duarte</cp:lastModifiedBy>
  <cp:revision>473</cp:revision>
  <dcterms:created xsi:type="dcterms:W3CDTF">2021-06-15T11:45:52Z</dcterms:created>
  <dcterms:modified xsi:type="dcterms:W3CDTF">2023-06-22T11:37:55Z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