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91" saveSubsetFonts="1" autoCompressPictures="0">
  <p:sldMasterIdLst>
    <p:sldMasterId id="2147483660" r:id="rId4"/>
  </p:sldMasterIdLst>
  <p:notesMasterIdLst>
    <p:notesMasterId r:id="rId31"/>
  </p:notesMasterIdLst>
  <p:handoutMasterIdLst>
    <p:handoutMasterId r:id="rId32"/>
  </p:handoutMasterIdLst>
  <p:sldIdLst>
    <p:sldId id="256" r:id="rId5"/>
    <p:sldId id="353" r:id="rId6"/>
    <p:sldId id="354" r:id="rId7"/>
    <p:sldId id="355" r:id="rId8"/>
    <p:sldId id="356" r:id="rId9"/>
    <p:sldId id="357" r:id="rId10"/>
    <p:sldId id="358" r:id="rId11"/>
    <p:sldId id="359" r:id="rId12"/>
    <p:sldId id="360" r:id="rId13"/>
    <p:sldId id="361" r:id="rId14"/>
    <p:sldId id="362" r:id="rId15"/>
    <p:sldId id="363" r:id="rId16"/>
    <p:sldId id="365" r:id="rId17"/>
    <p:sldId id="364" r:id="rId18"/>
    <p:sldId id="366" r:id="rId19"/>
    <p:sldId id="367" r:id="rId20"/>
    <p:sldId id="368" r:id="rId21"/>
    <p:sldId id="369" r:id="rId22"/>
    <p:sldId id="370" r:id="rId23"/>
    <p:sldId id="371" r:id="rId24"/>
    <p:sldId id="372" r:id="rId25"/>
    <p:sldId id="373" r:id="rId26"/>
    <p:sldId id="374" r:id="rId27"/>
    <p:sldId id="381" r:id="rId28"/>
    <p:sldId id="375" r:id="rId29"/>
    <p:sldId id="268" r:id="rId30"/>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DD1470"/>
    <a:srgbClr val="8E2F91"/>
    <a:srgbClr val="F9A835"/>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43" autoAdjust="0"/>
    <p:restoredTop sz="96281"/>
  </p:normalViewPr>
  <p:slideViewPr>
    <p:cSldViewPr snapToGrid="0" snapToObjects="1">
      <p:cViewPr varScale="1">
        <p:scale>
          <a:sx n="79" d="100"/>
          <a:sy n="79" d="100"/>
        </p:scale>
        <p:origin x="3064" y="224"/>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6/22/23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‹nº›</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6/22/23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‹nº›</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pic>
        <p:nvPicPr>
          <p:cNvPr id="1446" name="Picture 1445">
            <a:extLst>
              <a:ext uri="{FF2B5EF4-FFF2-40B4-BE49-F238E27FC236}">
                <a16:creationId xmlns:a16="http://schemas.microsoft.com/office/drawing/2014/main" id="{0F2457AE-783E-EC4E-AD25-380F9E121DA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 xmlns:a14="http://schemas.microsoft.com/office/drawing/2010/main"/>
            </a:ext>
          </a:extLst>
        </p:spPr>
      </p:pic>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196901-D3CC-600B-C414-E160572BF7E7}"/>
              </a:ext>
            </a:extLst>
          </p:cNvPr>
          <p:cNvGrpSpPr/>
          <p:nvPr userDrawn="1"/>
        </p:nvGrpSpPr>
        <p:grpSpPr>
          <a:xfrm>
            <a:off x="3960856" y="8668782"/>
            <a:ext cx="3060031" cy="338554"/>
            <a:chOff x="3960856" y="8668782"/>
            <a:chExt cx="3060031" cy="338554"/>
          </a:xfrm>
        </p:grpSpPr>
        <p:pic>
          <p:nvPicPr>
            <p:cNvPr id="6" name="Picture 5">
              <a:extLst>
                <a:ext uri="{FF2B5EF4-FFF2-40B4-BE49-F238E27FC236}">
                  <a16:creationId xmlns:a16="http://schemas.microsoft.com/office/drawing/2014/main" id="{8F41C017-D8A2-18CB-B61D-F613EE48AA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 xmlns:a14="http://schemas.microsoft.com/office/drawing/2010/main"/>
              </a:ext>
            </a:extLst>
          </p:spPr>
        </p:pic>
        <p:sp>
          <p:nvSpPr>
            <p:cNvPr id="7" name="Rectangle 6">
              <a:extLst>
                <a:ext uri="{FF2B5EF4-FFF2-40B4-BE49-F238E27FC236}">
                  <a16:creationId xmlns:a16="http://schemas.microsoft.com/office/drawing/2014/main" id="{82F9DDDB-587E-5BCF-7165-3EF64EFFFD34}"/>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A87AF-0382-3F0A-F1E5-69A23F701B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 xmlns:a14="http://schemas.microsoft.com/office/drawing/2010/main"/>
            </a:ext>
          </a:extLst>
        </p:spPr>
      </p:pic>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44" name="Rectangle 343">
            <a:extLst>
              <a:ext uri="{FF2B5EF4-FFF2-40B4-BE49-F238E27FC236}">
                <a16:creationId xmlns:a16="http://schemas.microsoft.com/office/drawing/2014/main" id="{72F68190-18F9-DF4D-83C1-0EFA2EB257C4}"/>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2" name="Rectangle 1">
            <a:extLst>
              <a:ext uri="{FF2B5EF4-FFF2-40B4-BE49-F238E27FC236}">
                <a16:creationId xmlns:a16="http://schemas.microsoft.com/office/drawing/2014/main" id="{093CA3AB-71D7-748E-967A-80A6E2BADD41}"/>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E8C5820-D9D0-020F-777D-26C23A209362}"/>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1CD360-A072-B1DD-94A9-8E1F42F5B6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6385770" y="10194830"/>
            <a:ext cx="976727" cy="224291"/>
          </a:xfrm>
          <a:prstGeom prst="rect">
            <a:avLst/>
          </a:prstGeom>
          <a:extLst>
            <a:ext uri="{53640926-AAD7-44d8-BBD7-CCE9431645EC}">
              <a14:shadowObscured xmlns="" xmlns:a14="http://schemas.microsoft.com/office/drawing/2010/main"/>
            </a:ext>
          </a:extLst>
        </p:spPr>
      </p:pic>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2" name="Rectangle 1">
            <a:extLst>
              <a:ext uri="{FF2B5EF4-FFF2-40B4-BE49-F238E27FC236}">
                <a16:creationId xmlns:a16="http://schemas.microsoft.com/office/drawing/2014/main" id="{7467EF47-A4DC-9D08-87C8-D8408ADB25EC}"/>
              </a:ext>
            </a:extLst>
          </p:cNvPr>
          <p:cNvSpPr/>
          <p:nvPr userDrawn="1"/>
        </p:nvSpPr>
        <p:spPr>
          <a:xfrm>
            <a:off x="4302466" y="10137698"/>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‹nº›</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RO56Zir_mgs" TargetMode="External"/><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docs.google.com/forms/d/e/1FAIpQLSdpqhoiaaQ4Rl0jK5aGJDYZK3NTo9jbhAf4qVZV-nbsO2BNhw/viewform" TargetMode="External"/><Relationship Id="rId7" Type="http://schemas.openxmlformats.org/officeDocument/2006/relationships/image" Target="../media/image22.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By</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5" y="7156000"/>
            <a:ext cx="5190483" cy="1224685"/>
          </a:xfrm>
        </p:spPr>
        <p:txBody>
          <a:bodyPr/>
          <a:lstStyle/>
          <a:p>
            <a:r>
              <a:rPr lang="en-US" dirty="0" err="1"/>
              <a:t>Currículo</a:t>
            </a:r>
            <a:r>
              <a:rPr lang="en-US" dirty="0"/>
              <a:t> de </a:t>
            </a:r>
            <a:r>
              <a:rPr lang="en-US" dirty="0" err="1"/>
              <a:t>Licenciatura</a:t>
            </a:r>
            <a:r>
              <a:rPr lang="en-US" dirty="0"/>
              <a:t> </a:t>
            </a:r>
            <a:r>
              <a:rPr lang="en-US" b="0" dirty="0" err="1"/>
              <a:t>Tecnologia</a:t>
            </a:r>
            <a:r>
              <a:rPr lang="en-US" b="0" dirty="0"/>
              <a:t> Blockchain e </a:t>
            </a:r>
            <a:r>
              <a:rPr lang="en-US" b="0" dirty="0" err="1"/>
              <a:t>Criptomoedas</a:t>
            </a:r>
            <a:endParaRPr lang="en-US" b="0" dirty="0"/>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100</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685763"/>
            <a:ext cx="6832572" cy="161673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003499"/>
            <a:ext cx="6143488" cy="113390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de-DE" b="1" dirty="0">
                <a:solidFill>
                  <a:srgbClr val="F79037"/>
                </a:solidFill>
                <a:ea typeface="Times New Roman" panose="02020603050405020304" pitchFamily="18" charset="0"/>
              </a:rPr>
              <a:t>A Lei </a:t>
            </a:r>
            <a:r>
              <a:rPr lang="de-DE" b="1" dirty="0" err="1">
                <a:solidFill>
                  <a:srgbClr val="F79037"/>
                </a:solidFill>
                <a:ea typeface="Times New Roman" panose="02020603050405020304" pitchFamily="18" charset="0"/>
              </a:rPr>
              <a:t>Blockchain</a:t>
            </a:r>
            <a:r>
              <a:rPr lang="de-DE" b="1" dirty="0">
                <a:solidFill>
                  <a:srgbClr val="F79037"/>
                </a:solidFill>
                <a:ea typeface="Times New Roman" panose="02020603050405020304" pitchFamily="18" charset="0"/>
              </a:rPr>
              <a:t> do Liechtenstein</a:t>
            </a:r>
          </a:p>
          <a:p>
            <a:r>
              <a:rPr lang="de-DE" kern="0" dirty="0">
                <a:ea typeface="Times New Roman" panose="02020603050405020304" pitchFamily="18" charset="0"/>
              </a:rPr>
              <a:t>Liechtenstein </a:t>
            </a:r>
            <a:r>
              <a:rPr lang="de-DE" kern="0" dirty="0" err="1">
                <a:ea typeface="Times New Roman" panose="02020603050405020304" pitchFamily="18" charset="0"/>
              </a:rPr>
              <a:t>conseguiu</a:t>
            </a:r>
            <a:r>
              <a:rPr lang="de-DE" kern="0" dirty="0">
                <a:ea typeface="Times New Roman" panose="02020603050405020304" pitchFamily="18" charset="0"/>
              </a:rPr>
              <a:t>! </a:t>
            </a:r>
            <a:r>
              <a:rPr lang="de-DE" kern="0" dirty="0" err="1">
                <a:ea typeface="Times New Roman" panose="02020603050405020304" pitchFamily="18" charset="0"/>
              </a:rPr>
              <a:t>No</a:t>
            </a:r>
            <a:r>
              <a:rPr lang="de-DE" kern="0" dirty="0">
                <a:ea typeface="Times New Roman" panose="02020603050405020304" pitchFamily="18" charset="0"/>
              </a:rPr>
              <a:t> </a:t>
            </a:r>
            <a:r>
              <a:rPr lang="de-DE" kern="0" dirty="0" err="1">
                <a:ea typeface="Times New Roman" panose="02020603050405020304" pitchFamily="18" charset="0"/>
              </a:rPr>
              <a:t>início</a:t>
            </a:r>
            <a:r>
              <a:rPr lang="de-DE" kern="0" dirty="0">
                <a:ea typeface="Times New Roman" panose="02020603050405020304" pitchFamily="18" charset="0"/>
              </a:rPr>
              <a:t> de </a:t>
            </a:r>
            <a:r>
              <a:rPr lang="de-DE" kern="0" dirty="0" err="1">
                <a:ea typeface="Times New Roman" panose="02020603050405020304" pitchFamily="18" charset="0"/>
              </a:rPr>
              <a:t>outubro</a:t>
            </a:r>
            <a:r>
              <a:rPr lang="de-DE" kern="0" dirty="0">
                <a:ea typeface="Times New Roman" panose="02020603050405020304" pitchFamily="18" charset="0"/>
              </a:rPr>
              <a:t> de 2019, </a:t>
            </a:r>
            <a:r>
              <a:rPr lang="de-DE" kern="0" dirty="0" err="1">
                <a:ea typeface="Times New Roman" panose="02020603050405020304" pitchFamily="18" charset="0"/>
              </a:rPr>
              <a:t>ocorreu</a:t>
            </a:r>
            <a:r>
              <a:rPr lang="de-DE" kern="0" dirty="0">
                <a:ea typeface="Times New Roman" panose="02020603050405020304" pitchFamily="18" charset="0"/>
              </a:rPr>
              <a:t> a </a:t>
            </a:r>
            <a:r>
              <a:rPr lang="de-DE" kern="0" dirty="0" err="1">
                <a:ea typeface="Times New Roman" panose="02020603050405020304" pitchFamily="18" charset="0"/>
              </a:rPr>
              <a:t>segunda</a:t>
            </a:r>
            <a:r>
              <a:rPr lang="de-DE" kern="0" dirty="0">
                <a:ea typeface="Times New Roman" panose="02020603050405020304" pitchFamily="18" charset="0"/>
              </a:rPr>
              <a:t> </a:t>
            </a:r>
            <a:r>
              <a:rPr lang="de-DE" kern="0" dirty="0" err="1">
                <a:ea typeface="Times New Roman" panose="02020603050405020304" pitchFamily="18" charset="0"/>
              </a:rPr>
              <a:t>audiência</a:t>
            </a:r>
            <a:r>
              <a:rPr lang="de-DE" kern="0" dirty="0">
                <a:ea typeface="Times New Roman" panose="02020603050405020304" pitchFamily="18" charset="0"/>
              </a:rPr>
              <a:t> do </a:t>
            </a:r>
            <a:r>
              <a:rPr lang="de-DE" kern="0" dirty="0" err="1">
                <a:ea typeface="Times New Roman" panose="02020603050405020304" pitchFamily="18" charset="0"/>
              </a:rPr>
              <a:t>Parlamento</a:t>
            </a:r>
            <a:r>
              <a:rPr lang="de-DE" kern="0" dirty="0">
                <a:ea typeface="Times New Roman" panose="02020603050405020304" pitchFamily="18" charset="0"/>
              </a:rPr>
              <a:t> de Liechtenstein </a:t>
            </a:r>
            <a:r>
              <a:rPr lang="de-DE" kern="0" dirty="0" err="1">
                <a:ea typeface="Times New Roman" panose="02020603050405020304" pitchFamily="18" charset="0"/>
              </a:rPr>
              <a:t>sobre</a:t>
            </a:r>
            <a:r>
              <a:rPr lang="de-DE" kern="0" dirty="0">
                <a:ea typeface="Times New Roman" panose="02020603050405020304" pitchFamily="18" charset="0"/>
              </a:rPr>
              <a:t> o </a:t>
            </a:r>
            <a:r>
              <a:rPr lang="de-DE" kern="0" dirty="0" err="1">
                <a:ea typeface="Times New Roman" panose="02020603050405020304" pitchFamily="18" charset="0"/>
              </a:rPr>
              <a:t>novo</a:t>
            </a:r>
            <a:r>
              <a:rPr lang="de-DE" kern="0" dirty="0">
                <a:ea typeface="Times New Roman" panose="02020603050405020304" pitchFamily="18" charset="0"/>
              </a:rPr>
              <a:t> Liechtenstein </a:t>
            </a:r>
            <a:r>
              <a:rPr lang="de-DE" kern="0" dirty="0" err="1">
                <a:ea typeface="Times New Roman" panose="02020603050405020304" pitchFamily="18" charset="0"/>
              </a:rPr>
              <a:t>Blockchain</a:t>
            </a:r>
            <a:r>
              <a:rPr lang="de-DE" kern="0" dirty="0">
                <a:ea typeface="Times New Roman" panose="02020603050405020304" pitchFamily="18" charset="0"/>
              </a:rPr>
              <a:t> </a:t>
            </a:r>
            <a:r>
              <a:rPr lang="de-DE" kern="0" dirty="0" err="1">
                <a:ea typeface="Times New Roman" panose="02020603050405020304" pitchFamily="18" charset="0"/>
              </a:rPr>
              <a:t>Act</a:t>
            </a:r>
            <a:r>
              <a:rPr lang="de-DE" kern="0" dirty="0">
                <a:ea typeface="Times New Roman" panose="02020603050405020304" pitchFamily="18" charset="0"/>
              </a:rPr>
              <a:t>. </a:t>
            </a:r>
            <a:r>
              <a:rPr lang="de-DE" kern="0" dirty="0" err="1">
                <a:ea typeface="Times New Roman" panose="02020603050405020304" pitchFamily="18" charset="0"/>
              </a:rPr>
              <a:t>Nenhuma</a:t>
            </a:r>
            <a:r>
              <a:rPr lang="de-DE" kern="0" dirty="0">
                <a:ea typeface="Times New Roman" panose="02020603050405020304" pitchFamily="18" charset="0"/>
              </a:rPr>
              <a:t> </a:t>
            </a:r>
            <a:r>
              <a:rPr lang="de-DE" kern="0" dirty="0" err="1">
                <a:ea typeface="Times New Roman" panose="02020603050405020304" pitchFamily="18" charset="0"/>
              </a:rPr>
              <a:t>questão</a:t>
            </a:r>
            <a:r>
              <a:rPr lang="de-DE" kern="0" dirty="0">
                <a:ea typeface="Times New Roman" panose="02020603050405020304" pitchFamily="18" charset="0"/>
              </a:rPr>
              <a:t> </a:t>
            </a:r>
            <a:r>
              <a:rPr lang="de-DE" kern="0" dirty="0" err="1">
                <a:ea typeface="Times New Roman" panose="02020603050405020304" pitchFamily="18" charset="0"/>
              </a:rPr>
              <a:t>significativa</a:t>
            </a:r>
            <a:r>
              <a:rPr lang="de-DE" kern="0" dirty="0">
                <a:ea typeface="Times New Roman" panose="02020603050405020304" pitchFamily="18" charset="0"/>
              </a:rPr>
              <a:t> </a:t>
            </a:r>
            <a:r>
              <a:rPr lang="de-DE" kern="0" dirty="0" err="1">
                <a:ea typeface="Times New Roman" panose="02020603050405020304" pitchFamily="18" charset="0"/>
              </a:rPr>
              <a:t>surgiu</a:t>
            </a:r>
            <a:r>
              <a:rPr lang="de-DE" kern="0" dirty="0">
                <a:ea typeface="Times New Roman" panose="02020603050405020304" pitchFamily="18" charset="0"/>
              </a:rPr>
              <a:t> </a:t>
            </a:r>
            <a:r>
              <a:rPr lang="de-DE" kern="0" dirty="0" err="1">
                <a:ea typeface="Times New Roman" panose="02020603050405020304" pitchFamily="18" charset="0"/>
              </a:rPr>
              <a:t>durante</a:t>
            </a:r>
            <a:r>
              <a:rPr lang="de-DE" kern="0" dirty="0">
                <a:ea typeface="Times New Roman" panose="02020603050405020304" pitchFamily="18" charset="0"/>
              </a:rPr>
              <a:t> </a:t>
            </a:r>
            <a:r>
              <a:rPr lang="de-DE" kern="0" dirty="0" err="1">
                <a:ea typeface="Times New Roman" panose="02020603050405020304" pitchFamily="18" charset="0"/>
              </a:rPr>
              <a:t>esta</a:t>
            </a:r>
            <a:r>
              <a:rPr lang="de-DE" kern="0" dirty="0">
                <a:ea typeface="Times New Roman" panose="02020603050405020304" pitchFamily="18" charset="0"/>
              </a:rPr>
              <a:t> </a:t>
            </a:r>
            <a:r>
              <a:rPr lang="de-DE" kern="0" dirty="0" err="1">
                <a:ea typeface="Times New Roman" panose="02020603050405020304" pitchFamily="18" charset="0"/>
              </a:rPr>
              <a:t>audiência</a:t>
            </a:r>
            <a:r>
              <a:rPr lang="de-DE" kern="0" dirty="0">
                <a:ea typeface="Times New Roman" panose="02020603050405020304" pitchFamily="18" charset="0"/>
              </a:rPr>
              <a:t>. O </a:t>
            </a:r>
            <a:r>
              <a:rPr lang="de-DE" kern="0" dirty="0" err="1">
                <a:ea typeface="Times New Roman" panose="02020603050405020304" pitchFamily="18" charset="0"/>
              </a:rPr>
              <a:t>resultado</a:t>
            </a:r>
            <a:r>
              <a:rPr lang="de-DE" kern="0" dirty="0">
                <a:ea typeface="Times New Roman" panose="02020603050405020304" pitchFamily="18" charset="0"/>
              </a:rPr>
              <a:t> </a:t>
            </a:r>
            <a:r>
              <a:rPr lang="de-DE" kern="0" dirty="0" err="1">
                <a:ea typeface="Times New Roman" panose="02020603050405020304" pitchFamily="18" charset="0"/>
              </a:rPr>
              <a:t>é</a:t>
            </a:r>
            <a:r>
              <a:rPr lang="de-DE" kern="0" dirty="0">
                <a:ea typeface="Times New Roman" panose="02020603050405020304" pitchFamily="18" charset="0"/>
              </a:rPr>
              <a:t> </a:t>
            </a:r>
            <a:r>
              <a:rPr lang="de-DE" kern="0" dirty="0" err="1">
                <a:ea typeface="Times New Roman" panose="02020603050405020304" pitchFamily="18" charset="0"/>
              </a:rPr>
              <a:t>que</a:t>
            </a:r>
            <a:r>
              <a:rPr lang="de-DE" kern="0" dirty="0">
                <a:ea typeface="Times New Roman" panose="02020603050405020304" pitchFamily="18" charset="0"/>
              </a:rPr>
              <a:t> o Liechtenstein </a:t>
            </a:r>
            <a:r>
              <a:rPr lang="de-DE" kern="0" dirty="0" err="1">
                <a:ea typeface="Times New Roman" panose="02020603050405020304" pitchFamily="18" charset="0"/>
              </a:rPr>
              <a:t>Blockchain</a:t>
            </a:r>
            <a:r>
              <a:rPr lang="de-DE" kern="0" dirty="0">
                <a:ea typeface="Times New Roman" panose="02020603050405020304" pitchFamily="18" charset="0"/>
              </a:rPr>
              <a:t> </a:t>
            </a:r>
            <a:r>
              <a:rPr lang="de-DE" kern="0" dirty="0" err="1">
                <a:ea typeface="Times New Roman" panose="02020603050405020304" pitchFamily="18" charset="0"/>
              </a:rPr>
              <a:t>Act</a:t>
            </a:r>
            <a:r>
              <a:rPr lang="de-DE" kern="0" dirty="0">
                <a:ea typeface="Times New Roman" panose="02020603050405020304" pitchFamily="18" charset="0"/>
              </a:rPr>
              <a:t> </a:t>
            </a:r>
            <a:r>
              <a:rPr lang="de-DE" kern="0" dirty="0" err="1">
                <a:ea typeface="Times New Roman" panose="02020603050405020304" pitchFamily="18" charset="0"/>
              </a:rPr>
              <a:t>entrará</a:t>
            </a:r>
            <a:r>
              <a:rPr lang="de-DE" kern="0" dirty="0">
                <a:ea typeface="Times New Roman" panose="02020603050405020304" pitchFamily="18" charset="0"/>
              </a:rPr>
              <a:t> </a:t>
            </a:r>
            <a:r>
              <a:rPr lang="de-DE" kern="0" dirty="0" err="1">
                <a:ea typeface="Times New Roman" panose="02020603050405020304" pitchFamily="18" charset="0"/>
              </a:rPr>
              <a:t>em</a:t>
            </a:r>
            <a:r>
              <a:rPr lang="de-DE" kern="0" dirty="0">
                <a:ea typeface="Times New Roman" panose="02020603050405020304" pitchFamily="18" charset="0"/>
              </a:rPr>
              <a:t> </a:t>
            </a:r>
            <a:r>
              <a:rPr lang="de-DE" kern="0" dirty="0" err="1">
                <a:ea typeface="Times New Roman" panose="02020603050405020304" pitchFamily="18" charset="0"/>
              </a:rPr>
              <a:t>vigor</a:t>
            </a:r>
            <a:r>
              <a:rPr lang="de-DE" kern="0" dirty="0">
                <a:ea typeface="Times New Roman" panose="02020603050405020304" pitchFamily="18" charset="0"/>
              </a:rPr>
              <a:t> </a:t>
            </a:r>
            <a:r>
              <a:rPr lang="de-DE" kern="0" dirty="0" err="1">
                <a:ea typeface="Times New Roman" panose="02020603050405020304" pitchFamily="18" charset="0"/>
              </a:rPr>
              <a:t>em</a:t>
            </a:r>
            <a:r>
              <a:rPr lang="de-DE" kern="0" dirty="0">
                <a:ea typeface="Times New Roman" panose="02020603050405020304" pitchFamily="18" charset="0"/>
              </a:rPr>
              <a:t> </a:t>
            </a:r>
            <a:r>
              <a:rPr lang="de-DE" kern="0" dirty="0" err="1">
                <a:ea typeface="Times New Roman" panose="02020603050405020304" pitchFamily="18" charset="0"/>
              </a:rPr>
              <a:t>janeiro</a:t>
            </a:r>
            <a:r>
              <a:rPr lang="de-DE" kern="0" dirty="0">
                <a:ea typeface="Times New Roman" panose="02020603050405020304" pitchFamily="18" charset="0"/>
              </a:rPr>
              <a:t> de 2020 </a:t>
            </a:r>
            <a:r>
              <a:rPr lang="de-DE" kern="0" dirty="0" err="1">
                <a:ea typeface="Times New Roman" panose="02020603050405020304" pitchFamily="18" charset="0"/>
              </a:rPr>
              <a:t>e</a:t>
            </a:r>
            <a:r>
              <a:rPr lang="de-DE" kern="0" dirty="0">
                <a:ea typeface="Times New Roman" panose="02020603050405020304" pitchFamily="18" charset="0"/>
              </a:rPr>
              <a:t> </a:t>
            </a:r>
            <a:r>
              <a:rPr lang="de-DE" kern="0" dirty="0" err="1">
                <a:ea typeface="Times New Roman" panose="02020603050405020304" pitchFamily="18" charset="0"/>
              </a:rPr>
              <a:t>permite</a:t>
            </a:r>
            <a:r>
              <a:rPr lang="de-DE" kern="0" dirty="0">
                <a:ea typeface="Times New Roman" panose="02020603050405020304" pitchFamily="18" charset="0"/>
              </a:rPr>
              <a:t> a </a:t>
            </a:r>
            <a:r>
              <a:rPr lang="de-DE" kern="0" dirty="0" err="1">
                <a:ea typeface="Times New Roman" panose="02020603050405020304" pitchFamily="18" charset="0"/>
              </a:rPr>
              <a:t>tokenização</a:t>
            </a:r>
            <a:r>
              <a:rPr lang="de-DE" kern="0" dirty="0">
                <a:ea typeface="Times New Roman" panose="02020603050405020304" pitchFamily="18" charset="0"/>
              </a:rPr>
              <a:t> </a:t>
            </a:r>
            <a:r>
              <a:rPr lang="de-DE" kern="0" dirty="0" err="1">
                <a:ea typeface="Times New Roman" panose="02020603050405020304" pitchFamily="18" charset="0"/>
              </a:rPr>
              <a:t>direta</a:t>
            </a:r>
            <a:r>
              <a:rPr lang="de-DE" kern="0" dirty="0">
                <a:ea typeface="Times New Roman" panose="02020603050405020304" pitchFamily="18" charset="0"/>
              </a:rPr>
              <a:t> de </a:t>
            </a:r>
            <a:r>
              <a:rPr lang="de-DE" kern="0" dirty="0" err="1">
                <a:ea typeface="Times New Roman" panose="02020603050405020304" pitchFamily="18" charset="0"/>
              </a:rPr>
              <a:t>todos</a:t>
            </a:r>
            <a:r>
              <a:rPr lang="de-DE" kern="0" dirty="0">
                <a:ea typeface="Times New Roman" panose="02020603050405020304" pitchFamily="18" charset="0"/>
              </a:rPr>
              <a:t> </a:t>
            </a:r>
            <a:r>
              <a:rPr lang="de-DE" kern="0" dirty="0" err="1">
                <a:ea typeface="Times New Roman" panose="02020603050405020304" pitchFamily="18" charset="0"/>
              </a:rPr>
              <a:t>os</a:t>
            </a:r>
            <a:r>
              <a:rPr lang="de-DE" kern="0" dirty="0">
                <a:ea typeface="Times New Roman" panose="02020603050405020304" pitchFamily="18" charset="0"/>
              </a:rPr>
              <a:t> </a:t>
            </a:r>
            <a:r>
              <a:rPr lang="de-DE" kern="0" dirty="0" err="1">
                <a:ea typeface="Times New Roman" panose="02020603050405020304" pitchFamily="18" charset="0"/>
              </a:rPr>
              <a:t>tipos</a:t>
            </a:r>
            <a:r>
              <a:rPr lang="de-DE" kern="0" dirty="0">
                <a:ea typeface="Times New Roman" panose="02020603050405020304" pitchFamily="18" charset="0"/>
              </a:rPr>
              <a:t> de </a:t>
            </a:r>
            <a:r>
              <a:rPr lang="de-DE" kern="0" dirty="0" err="1">
                <a:ea typeface="Times New Roman" panose="02020603050405020304" pitchFamily="18" charset="0"/>
              </a:rPr>
              <a:t>ativos</a:t>
            </a:r>
            <a:r>
              <a:rPr lang="de-DE" kern="0" dirty="0">
                <a:ea typeface="Times New Roman" panose="02020603050405020304" pitchFamily="18" charset="0"/>
              </a:rPr>
              <a:t> </a:t>
            </a:r>
            <a:r>
              <a:rPr lang="de-DE" kern="0" dirty="0" err="1">
                <a:ea typeface="Times New Roman" panose="02020603050405020304" pitchFamily="18" charset="0"/>
              </a:rPr>
              <a:t>e</a:t>
            </a:r>
            <a:r>
              <a:rPr lang="de-DE" kern="0" dirty="0">
                <a:ea typeface="Times New Roman" panose="02020603050405020304" pitchFamily="18" charset="0"/>
              </a:rPr>
              <a:t> </a:t>
            </a:r>
            <a:r>
              <a:rPr lang="de-DE" kern="0" dirty="0" err="1">
                <a:ea typeface="Times New Roman" panose="02020603050405020304" pitchFamily="18" charset="0"/>
              </a:rPr>
              <a:t>direitos</a:t>
            </a:r>
            <a:r>
              <a:rPr lang="de-DE" kern="0" dirty="0">
                <a:ea typeface="Times New Roman" panose="02020603050405020304" pitchFamily="18" charset="0"/>
              </a:rPr>
              <a:t> </a:t>
            </a:r>
            <a:r>
              <a:rPr lang="de-DE" kern="0" dirty="0" err="1">
                <a:ea typeface="Times New Roman" panose="02020603050405020304" pitchFamily="18" charset="0"/>
              </a:rPr>
              <a:t>sem</a:t>
            </a:r>
            <a:r>
              <a:rPr lang="de-DE" kern="0" dirty="0">
                <a:ea typeface="Times New Roman" panose="02020603050405020304" pitchFamily="18" charset="0"/>
              </a:rPr>
              <a:t> </a:t>
            </a:r>
            <a:r>
              <a:rPr lang="de-DE" kern="0" dirty="0" err="1">
                <a:ea typeface="Times New Roman" panose="02020603050405020304" pitchFamily="18" charset="0"/>
              </a:rPr>
              <a:t>soluções</a:t>
            </a:r>
            <a:r>
              <a:rPr lang="de-DE" kern="0" dirty="0">
                <a:ea typeface="Times New Roman" panose="02020603050405020304" pitchFamily="18" charset="0"/>
              </a:rPr>
              <a:t> </a:t>
            </a:r>
            <a:r>
              <a:rPr lang="de-DE" kern="0" dirty="0" err="1">
                <a:ea typeface="Times New Roman" panose="02020603050405020304" pitchFamily="18" charset="0"/>
              </a:rPr>
              <a:t>legais</a:t>
            </a:r>
            <a:r>
              <a:rPr lang="de-DE" kern="0" dirty="0">
                <a:ea typeface="Times New Roman" panose="02020603050405020304" pitchFamily="18" charset="0"/>
              </a:rPr>
              <a:t>.</a:t>
            </a:r>
            <a:endParaRPr lang="en-US" dirty="0"/>
          </a:p>
          <a:p>
            <a:endParaRPr lang="en-US" dirty="0"/>
          </a:p>
          <a:p>
            <a:r>
              <a:rPr lang="en-US" dirty="0"/>
              <a:t> </a:t>
            </a:r>
          </a:p>
          <a:p>
            <a:endParaRPr lang="en-US" dirty="0"/>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6005740" cy="50206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err="1">
                <a:latin typeface="Calibri" panose="020F0502020204030204" pitchFamily="34" charset="0"/>
                <a:cs typeface="Calibri" panose="020F0502020204030204" pitchFamily="34" charset="0"/>
              </a:rPr>
              <a:t>Portanto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modelo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realmente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útil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entender</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processo</a:t>
            </a:r>
            <a:r>
              <a:rPr lang="en-US" sz="1100" dirty="0">
                <a:latin typeface="Calibri" panose="020F0502020204030204" pitchFamily="34" charset="0"/>
                <a:cs typeface="Calibri" panose="020F0502020204030204" pitchFamily="34" charset="0"/>
              </a:rPr>
              <a:t> e o </a:t>
            </a:r>
            <a:r>
              <a:rPr lang="en-US" sz="1100" dirty="0" err="1">
                <a:latin typeface="Calibri" panose="020F0502020204030204" pitchFamily="34" charset="0"/>
                <a:cs typeface="Calibri" panose="020F0502020204030204" pitchFamily="34" charset="0"/>
              </a:rPr>
              <a:t>impacto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tokenização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Todas</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regras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regem</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direito</a:t>
            </a:r>
            <a:r>
              <a:rPr lang="en-US" sz="1100" dirty="0">
                <a:latin typeface="Calibri" panose="020F0502020204030204" pitchFamily="34" charset="0"/>
                <a:cs typeface="Calibri" panose="020F0502020204030204" pitchFamily="34" charset="0"/>
              </a:rPr>
              <a:t> e o </a:t>
            </a:r>
            <a:r>
              <a:rPr lang="en-US" sz="1100" dirty="0" err="1">
                <a:latin typeface="Calibri" panose="020F0502020204030204" pitchFamily="34" charset="0"/>
                <a:cs typeface="Calibri" panose="020F0502020204030204" pitchFamily="34" charset="0"/>
              </a:rPr>
              <a:t>bem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permanecem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basicamente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estão</a:t>
            </a:r>
            <a:r>
              <a:rPr lang="en-US" sz="1100" dirty="0">
                <a:latin typeface="Calibri" panose="020F0502020204030204" pitchFamily="34" charset="0"/>
                <a:cs typeface="Calibri" panose="020F0502020204030204" pitchFamily="34" charset="0"/>
              </a:rPr>
              <a:t>. Mas </a:t>
            </a:r>
            <a:r>
              <a:rPr lang="en-US" sz="1100" dirty="0" err="1">
                <a:latin typeface="Calibri" panose="020F0502020204030204" pitchFamily="34" charset="0"/>
                <a:cs typeface="Calibri" panose="020F0502020204030204" pitchFamily="34" charset="0"/>
              </a:rPr>
              <a:t>alguns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direitos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específicos</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alterados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natureza</a:t>
            </a:r>
            <a:r>
              <a:rPr lang="en-US" sz="1100" dirty="0">
                <a:latin typeface="Calibri" panose="020F0502020204030204" pitchFamily="34" charset="0"/>
                <a:cs typeface="Calibri" panose="020F0502020204030204" pitchFamily="34" charset="0"/>
              </a:rPr>
              <a:t> digital do </a:t>
            </a:r>
            <a:r>
              <a:rPr lang="en-US" sz="1100" dirty="0" err="1">
                <a:latin typeface="Calibri" panose="020F0502020204030204" pitchFamily="34" charset="0"/>
                <a:cs typeface="Calibri" panose="020F0502020204030204" pitchFamily="34" charset="0"/>
              </a:rPr>
              <a:t>direito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empacotado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um token. </a:t>
            </a:r>
            <a:r>
              <a:rPr lang="en-US" sz="1100" dirty="0" err="1">
                <a:latin typeface="Calibri" panose="020F0502020204030204" pitchFamily="34" charset="0"/>
                <a:cs typeface="Calibri" panose="020F0502020204030204" pitchFamily="34" charset="0"/>
              </a:rPr>
              <a:t>Aqui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está</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exemplo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algumas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pessoas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pensam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tokens de </a:t>
            </a:r>
            <a:r>
              <a:rPr lang="en-US" sz="1100" dirty="0" err="1">
                <a:latin typeface="Calibri" panose="020F0502020204030204" pitchFamily="34" charset="0"/>
                <a:cs typeface="Calibri" panose="020F0502020204030204" pitchFamily="34" charset="0"/>
              </a:rPr>
              <a:t>segurança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sistema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nova </a:t>
            </a:r>
            <a:r>
              <a:rPr lang="en-US" sz="1100" dirty="0" err="1">
                <a:latin typeface="Calibri" panose="020F0502020204030204" pitchFamily="34" charset="0"/>
                <a:cs typeface="Calibri" panose="020F0502020204030204" pitchFamily="34" charset="0"/>
              </a:rPr>
              <a:t>classe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títulos</a:t>
            </a:r>
            <a:r>
              <a:rPr lang="en-US" sz="1100" dirty="0">
                <a:latin typeface="Calibri" panose="020F0502020204030204" pitchFamily="34" charset="0"/>
                <a:cs typeface="Calibri" panose="020F0502020204030204" pitchFamily="34" charset="0"/>
              </a:rPr>
              <a:t>. Mas o Token Container Model </a:t>
            </a:r>
            <a:r>
              <a:rPr lang="en-US" sz="1100" dirty="0" err="1">
                <a:latin typeface="Calibri" panose="020F0502020204030204" pitchFamily="34" charset="0"/>
                <a:cs typeface="Calibri" panose="020F0502020204030204" pitchFamily="34" charset="0"/>
              </a:rPr>
              <a:t>deixa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claro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um token de </a:t>
            </a:r>
            <a:r>
              <a:rPr lang="en-US" sz="1100" dirty="0" err="1">
                <a:latin typeface="Calibri" panose="020F0502020204030204" pitchFamily="34" charset="0"/>
                <a:cs typeface="Calibri" panose="020F0502020204030204" pitchFamily="34" charset="0"/>
              </a:rPr>
              <a:t>segurança</a:t>
            </a:r>
            <a:r>
              <a:rPr lang="en-US" sz="1100" dirty="0">
                <a:latin typeface="Calibri" panose="020F0502020204030204" pitchFamily="34" charset="0"/>
                <a:cs typeface="Calibri" panose="020F0502020204030204" pitchFamily="34" charset="0"/>
              </a:rPr>
              <a:t> nada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título</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todas</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regras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licenças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deveres</a:t>
            </a:r>
            <a:r>
              <a:rPr lang="en-US" sz="1100" dirty="0">
                <a:latin typeface="Calibri" panose="020F0502020204030204" pitchFamily="34" charset="0"/>
                <a:cs typeface="Calibri" panose="020F0502020204030204" pitchFamily="34" charset="0"/>
              </a:rPr>
              <a:t> etc. </a:t>
            </a:r>
            <a:r>
              <a:rPr lang="en-US" sz="1100" dirty="0" err="1">
                <a:latin typeface="Calibri" panose="020F0502020204030204" pitchFamily="34" charset="0"/>
                <a:cs typeface="Calibri" panose="020F0502020204030204" pitchFamily="34" charset="0"/>
              </a:rPr>
              <a:t>aplicáveis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ele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tecnicamente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empacotado</a:t>
            </a:r>
            <a:r>
              <a:rPr lang="en-US" sz="1100" dirty="0">
                <a:latin typeface="Calibri" panose="020F0502020204030204" pitchFamily="34" charset="0"/>
                <a:cs typeface="Calibri" panose="020F0502020204030204" pitchFamily="34" charset="0"/>
              </a:rPr>
              <a:t>” no token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carrega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título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contentor</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palavra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recipiente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entendida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literalmente</a:t>
            </a:r>
            <a:r>
              <a:rPr lang="en-US" sz="1100" dirty="0">
                <a:latin typeface="Calibri" panose="020F0502020204030204" pitchFamily="34" charset="0"/>
                <a:cs typeface="Calibri" panose="020F0502020204030204" pitchFamily="34" charset="0"/>
              </a:rPr>
              <a:t>. O token agora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transferido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novos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proprietários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gerenciado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portfólio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armazenado</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segurança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provedor</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custódia</a:t>
            </a:r>
            <a:r>
              <a:rPr lang="en-US" sz="1100" dirty="0">
                <a:latin typeface="Calibri" panose="020F0502020204030204" pitchFamily="34" charset="0"/>
                <a:cs typeface="Calibri" panose="020F0502020204030204" pitchFamily="34" charset="0"/>
              </a:rPr>
              <a:t> - </a:t>
            </a:r>
            <a:r>
              <a:rPr lang="en-US" sz="1100" dirty="0" err="1">
                <a:latin typeface="Calibri" panose="020F0502020204030204" pitchFamily="34" charset="0"/>
                <a:cs typeface="Calibri" panose="020F0502020204030204" pitchFamily="34" charset="0"/>
              </a:rPr>
              <a:t>sem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direito</a:t>
            </a:r>
            <a:r>
              <a:rPr lang="en-US" sz="1100" dirty="0">
                <a:latin typeface="Calibri" panose="020F0502020204030204" pitchFamily="34" charset="0"/>
                <a:cs typeface="Calibri" panose="020F0502020204030204" pitchFamily="34" charset="0"/>
              </a:rPr>
              <a:t> e o </a:t>
            </a:r>
            <a:r>
              <a:rPr lang="en-US" sz="1100" dirty="0" err="1">
                <a:latin typeface="Calibri" panose="020F0502020204030204" pitchFamily="34" charset="0"/>
                <a:cs typeface="Calibri" panose="020F0502020204030204" pitchFamily="34" charset="0"/>
              </a:rPr>
              <a:t>ativo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dentro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contentor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sejam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alterados</a:t>
            </a:r>
            <a:r>
              <a:rPr lang="en-US" sz="1100" dirty="0">
                <a:latin typeface="Calibri" panose="020F0502020204030204" pitchFamily="34" charset="0"/>
                <a:cs typeface="Calibri" panose="020F0502020204030204" pitchFamily="34" charset="0"/>
              </a:rPr>
              <a:t>.</a:t>
            </a:r>
          </a:p>
          <a:p>
            <a:pPr algn="just"/>
            <a:r>
              <a:rPr lang="en-US" sz="1100" dirty="0">
                <a:solidFill>
                  <a:schemeClr val="tx1"/>
                </a:solidFill>
                <a:latin typeface="Calibri" panose="020F0502020204030204" pitchFamily="34" charset="0"/>
                <a:cs typeface="Calibri" panose="020F0502020204030204" pitchFamily="34" charset="0"/>
              </a:rPr>
              <a:t> </a:t>
            </a:r>
          </a:p>
          <a:p>
            <a:pPr algn="just"/>
            <a:r>
              <a:rPr lang="en-US" sz="1100" dirty="0">
                <a:latin typeface="Calibri" panose="020F0502020204030204" pitchFamily="34" charset="0"/>
                <a:cs typeface="Calibri" panose="020F0502020204030204" pitchFamily="34" charset="0"/>
              </a:rPr>
              <a:t>Para </a:t>
            </a:r>
            <a:r>
              <a:rPr lang="en-US" sz="1100" dirty="0" err="1">
                <a:latin typeface="Calibri" panose="020F0502020204030204" pitchFamily="34" charset="0"/>
                <a:cs typeface="Calibri" panose="020F0502020204030204" pitchFamily="34" charset="0"/>
              </a:rPr>
              <a:t>ilustrar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para </a:t>
            </a:r>
            <a:r>
              <a:rPr lang="en-US" sz="1100" dirty="0" err="1">
                <a:latin typeface="Calibri" panose="020F0502020204030204" pitchFamily="34" charset="0"/>
                <a:cs typeface="Calibri" panose="020F0502020204030204" pitchFamily="34" charset="0"/>
              </a:rPr>
              <a:t>maior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clareza</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direito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virtualmente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armazenado</a:t>
            </a:r>
            <a:r>
              <a:rPr lang="en-US" sz="1100" dirty="0">
                <a:latin typeface="Calibri" panose="020F0502020204030204" pitchFamily="34" charset="0"/>
                <a:cs typeface="Calibri" panose="020F0502020204030204" pitchFamily="34" charset="0"/>
              </a:rPr>
              <a:t> num </a:t>
            </a:r>
            <a:r>
              <a:rPr lang="en-US" sz="1100" dirty="0" err="1">
                <a:latin typeface="Calibri" panose="020F0502020204030204" pitchFamily="34" charset="0"/>
                <a:cs typeface="Calibri" panose="020F0502020204030204" pitchFamily="34" charset="0"/>
              </a:rPr>
              <a:t>contentor</a:t>
            </a:r>
            <a:r>
              <a:rPr lang="en-US" sz="1100" dirty="0">
                <a:latin typeface="Calibri" panose="020F0502020204030204" pitchFamily="34" charset="0"/>
                <a:cs typeface="Calibri" panose="020F0502020204030204" pitchFamily="34" charset="0"/>
              </a:rPr>
              <a:t> que </a:t>
            </a:r>
            <a:r>
              <a:rPr lang="en-US" sz="1100" dirty="0" err="1">
                <a:latin typeface="Calibri" panose="020F0502020204030204" pitchFamily="34" charset="0"/>
                <a:cs typeface="Calibri" panose="020F0502020204030204" pitchFamily="34" charset="0"/>
              </a:rPr>
              <a:t>representa</a:t>
            </a:r>
            <a:r>
              <a:rPr lang="en-US" sz="1100" dirty="0">
                <a:latin typeface="Calibri" panose="020F0502020204030204" pitchFamily="34" charset="0"/>
                <a:cs typeface="Calibri" panose="020F0502020204030204" pitchFamily="34" charset="0"/>
              </a:rPr>
              <a:t> o token e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executado</a:t>
            </a:r>
            <a:r>
              <a:rPr lang="en-US" sz="1100" dirty="0">
                <a:latin typeface="Calibri" panose="020F0502020204030204" pitchFamily="34" charset="0"/>
                <a:cs typeface="Calibri" panose="020F0502020204030204" pitchFamily="34" charset="0"/>
              </a:rPr>
              <a:t> num </a:t>
            </a:r>
            <a:r>
              <a:rPr lang="en-US" sz="1100" dirty="0" err="1">
                <a:latin typeface="Calibri" panose="020F0502020204030204" pitchFamily="34" charset="0"/>
                <a:cs typeface="Calibri" panose="020F0502020204030204" pitchFamily="34" charset="0"/>
              </a:rPr>
              <a:t>sistema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baseado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blockchain. O </a:t>
            </a:r>
            <a:r>
              <a:rPr lang="en-US" sz="1100" dirty="0" err="1">
                <a:latin typeface="Calibri" panose="020F0502020204030204" pitchFamily="34" charset="0"/>
                <a:cs typeface="Calibri" panose="020F0502020204030204" pitchFamily="34" charset="0"/>
              </a:rPr>
              <a:t>direito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ser,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exemplo</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direito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propriedade</a:t>
            </a:r>
            <a:r>
              <a:rPr lang="en-US" sz="1100" dirty="0">
                <a:latin typeface="Calibri" panose="020F0502020204030204" pitchFamily="34" charset="0"/>
                <a:cs typeface="Calibri" panose="020F0502020204030204" pitchFamily="34" charset="0"/>
              </a:rPr>
              <a:t> de um diamante.</a:t>
            </a: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Quem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possui</a:t>
            </a:r>
            <a:r>
              <a:rPr lang="en-US" sz="1100" dirty="0">
                <a:latin typeface="Calibri" panose="020F0502020204030204" pitchFamily="34" charset="0"/>
                <a:cs typeface="Calibri" panose="020F0502020204030204" pitchFamily="34" charset="0"/>
              </a:rPr>
              <a:t> o token </a:t>
            </a:r>
            <a:r>
              <a:rPr lang="en-US" sz="1100" dirty="0" err="1">
                <a:latin typeface="Calibri" panose="020F0502020204030204" pitchFamily="34" charset="0"/>
                <a:cs typeface="Calibri" panose="020F0502020204030204" pitchFamily="34" charset="0"/>
              </a:rPr>
              <a:t>possui</a:t>
            </a:r>
            <a:r>
              <a:rPr lang="en-US" sz="1100" dirty="0">
                <a:latin typeface="Calibri" panose="020F0502020204030204" pitchFamily="34" charset="0"/>
                <a:cs typeface="Calibri" panose="020F0502020204030204" pitchFamily="34" charset="0"/>
              </a:rPr>
              <a:t> o diamante — </a:t>
            </a:r>
            <a:r>
              <a:rPr lang="en-US" sz="1100" dirty="0" err="1">
                <a:latin typeface="Calibri" panose="020F0502020204030204" pitchFamily="34" charset="0"/>
                <a:cs typeface="Calibri" panose="020F0502020204030204" pitchFamily="34" charset="0"/>
              </a:rPr>
              <a:t>exatamente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relação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estabelecida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pelo</a:t>
            </a:r>
            <a:r>
              <a:rPr lang="en-US" sz="1100" dirty="0">
                <a:latin typeface="Calibri" panose="020F0502020204030204" pitchFamily="34" charset="0"/>
                <a:cs typeface="Calibri" panose="020F0502020204030204" pitchFamily="34" charset="0"/>
              </a:rPr>
              <a:t> Token Container Model. O diamante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precisa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mudar</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localização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física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permanecer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cofre</a:t>
            </a:r>
            <a:r>
              <a:rPr lang="en-US" sz="1100" dirty="0">
                <a:latin typeface="Calibri" panose="020F0502020204030204" pitchFamily="34" charset="0"/>
                <a:cs typeface="Calibri" panose="020F0502020204030204" pitchFamily="34" charset="0"/>
              </a:rPr>
              <a:t>. Mas a </a:t>
            </a:r>
            <a:r>
              <a:rPr lang="en-US" sz="1100" dirty="0" err="1">
                <a:latin typeface="Calibri" panose="020F0502020204030204" pitchFamily="34" charset="0"/>
                <a:cs typeface="Calibri" panose="020F0502020204030204" pitchFamily="34" charset="0"/>
              </a:rPr>
              <a:t>propriedade</a:t>
            </a:r>
            <a:r>
              <a:rPr lang="en-US" sz="1100" dirty="0">
                <a:latin typeface="Calibri" panose="020F0502020204030204" pitchFamily="34" charset="0"/>
                <a:cs typeface="Calibri" panose="020F0502020204030204" pitchFamily="34" charset="0"/>
              </a:rPr>
              <a:t> do diamante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mudar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transferindo</a:t>
            </a:r>
            <a:r>
              <a:rPr lang="en-US" sz="1100" dirty="0">
                <a:latin typeface="Calibri" panose="020F0502020204030204" pitchFamily="34" charset="0"/>
                <a:cs typeface="Calibri" panose="020F0502020204030204" pitchFamily="34" charset="0"/>
              </a:rPr>
              <a:t> o token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outras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pessoas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faria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sentido</a:t>
            </a:r>
            <a:r>
              <a:rPr lang="en-US" sz="1100" dirty="0">
                <a:latin typeface="Calibri" panose="020F0502020204030204" pitchFamily="34" charset="0"/>
                <a:cs typeface="Calibri" panose="020F0502020204030204" pitchFamily="34" charset="0"/>
              </a:rPr>
              <a:t> para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pessoa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privada</a:t>
            </a:r>
            <a:r>
              <a:rPr lang="en-US" sz="1100" dirty="0">
                <a:latin typeface="Calibri" panose="020F0502020204030204" pitchFamily="34" charset="0"/>
                <a:cs typeface="Calibri" panose="020F0502020204030204" pitchFamily="34" charset="0"/>
              </a:rPr>
              <a:t> que </a:t>
            </a:r>
            <a:r>
              <a:rPr lang="en-US" sz="1100" dirty="0" err="1">
                <a:latin typeface="Calibri" panose="020F0502020204030204" pitchFamily="34" charset="0"/>
                <a:cs typeface="Calibri" panose="020F0502020204030204" pitchFamily="34" charset="0"/>
              </a:rPr>
              <a:t>armazena</a:t>
            </a:r>
            <a:r>
              <a:rPr lang="en-US" sz="1100" dirty="0">
                <a:latin typeface="Calibri" panose="020F0502020204030204" pitchFamily="34" charset="0"/>
                <a:cs typeface="Calibri" panose="020F0502020204030204" pitchFamily="34" charset="0"/>
              </a:rPr>
              <a:t> valor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possuir</a:t>
            </a:r>
            <a:r>
              <a:rPr lang="en-US" sz="1100" dirty="0">
                <a:latin typeface="Calibri" panose="020F0502020204030204" pitchFamily="34" charset="0"/>
                <a:cs typeface="Calibri" panose="020F0502020204030204" pitchFamily="34" charset="0"/>
              </a:rPr>
              <a:t> um diamante, mas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para </a:t>
            </a:r>
            <a:r>
              <a:rPr lang="en-US" sz="1100" dirty="0" err="1">
                <a:latin typeface="Calibri" panose="020F0502020204030204" pitchFamily="34" charset="0"/>
                <a:cs typeface="Calibri" panose="020F0502020204030204" pitchFamily="34" charset="0"/>
              </a:rPr>
              <a:t>investidores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institucionais</a:t>
            </a:r>
            <a:r>
              <a:rPr lang="en-US" sz="1100" dirty="0">
                <a:latin typeface="Calibri" panose="020F0502020204030204" pitchFamily="34" charset="0"/>
                <a:cs typeface="Calibri" panose="020F0502020204030204" pitchFamily="34" charset="0"/>
              </a:rPr>
              <a:t> que </a:t>
            </a:r>
            <a:r>
              <a:rPr lang="en-US" sz="1100" dirty="0" err="1">
                <a:latin typeface="Calibri" panose="020F0502020204030204" pitchFamily="34" charset="0"/>
                <a:cs typeface="Calibri" panose="020F0502020204030204" pitchFamily="34" charset="0"/>
              </a:rPr>
              <a:t>constroem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carteiras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inteiras</a:t>
            </a:r>
            <a:r>
              <a:rPr lang="en-US" sz="1100" dirty="0">
                <a:latin typeface="Calibri" panose="020F0502020204030204" pitchFamily="34" charset="0"/>
                <a:cs typeface="Calibri" panose="020F0502020204030204" pitchFamily="34" charset="0"/>
              </a:rPr>
              <a:t> de diamantes de </a:t>
            </a:r>
            <a:r>
              <a:rPr lang="en-US" sz="1100" dirty="0" err="1">
                <a:latin typeface="Calibri" panose="020F0502020204030204" pitchFamily="34" charset="0"/>
                <a:cs typeface="Calibri" panose="020F0502020204030204" pitchFamily="34" charset="0"/>
              </a:rPr>
              <a:t>propriedade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fracionária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pense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1.000 </a:t>
            </a:r>
            <a:r>
              <a:rPr lang="en-US" sz="1100" dirty="0" err="1">
                <a:latin typeface="Calibri" panose="020F0502020204030204" pitchFamily="34" charset="0"/>
                <a:cs typeface="Calibri" panose="020F0502020204030204" pitchFamily="34" charset="0"/>
              </a:rPr>
              <a:t>investimentos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frações</a:t>
            </a:r>
            <a:r>
              <a:rPr lang="en-US" sz="1100" dirty="0">
                <a:latin typeface="Calibri" panose="020F0502020204030204" pitchFamily="34" charset="0"/>
                <a:cs typeface="Calibri" panose="020F0502020204030204" pitchFamily="34" charset="0"/>
              </a:rPr>
              <a:t> de um diamante para fins de </a:t>
            </a:r>
            <a:r>
              <a:rPr lang="en-US" sz="1100" dirty="0" err="1">
                <a:latin typeface="Calibri" panose="020F0502020204030204" pitchFamily="34" charset="0"/>
                <a:cs typeface="Calibri" panose="020F0502020204030204" pitchFamily="34" charset="0"/>
              </a:rPr>
              <a:t>diversificação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risco</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18BC1B72-2A2E-5445-C72D-B419FB67C1AD}"/>
              </a:ext>
            </a:extLst>
          </p:cNvPr>
          <p:cNvGrpSpPr/>
          <p:nvPr/>
        </p:nvGrpSpPr>
        <p:grpSpPr>
          <a:xfrm>
            <a:off x="5728309" y="966084"/>
            <a:ext cx="1999713" cy="1442633"/>
            <a:chOff x="8493673" y="3441653"/>
            <a:chExt cx="2590079" cy="1868535"/>
          </a:xfrm>
        </p:grpSpPr>
        <p:sp>
          <p:nvSpPr>
            <p:cNvPr id="6" name="Freeform 5">
              <a:extLst>
                <a:ext uri="{FF2B5EF4-FFF2-40B4-BE49-F238E27FC236}">
                  <a16:creationId xmlns:a16="http://schemas.microsoft.com/office/drawing/2014/main" id="{93548E2D-BF0B-8686-B430-B8BDF1230427}"/>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2" name="Freeform 11">
              <a:extLst>
                <a:ext uri="{FF2B5EF4-FFF2-40B4-BE49-F238E27FC236}">
                  <a16:creationId xmlns:a16="http://schemas.microsoft.com/office/drawing/2014/main" id="{27C16C47-7BBB-5B2B-D79B-C89CF31BBB6B}"/>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5" name="Freeform 14">
              <a:extLst>
                <a:ext uri="{FF2B5EF4-FFF2-40B4-BE49-F238E27FC236}">
                  <a16:creationId xmlns:a16="http://schemas.microsoft.com/office/drawing/2014/main" id="{C0215377-E329-F4C6-B9AC-0B40AE1555D0}"/>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6" name="Freeform 15">
              <a:extLst>
                <a:ext uri="{FF2B5EF4-FFF2-40B4-BE49-F238E27FC236}">
                  <a16:creationId xmlns:a16="http://schemas.microsoft.com/office/drawing/2014/main" id="{FA649023-CD12-4558-B95C-B383E89AC82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 name="Freeform 16">
              <a:extLst>
                <a:ext uri="{FF2B5EF4-FFF2-40B4-BE49-F238E27FC236}">
                  <a16:creationId xmlns:a16="http://schemas.microsoft.com/office/drawing/2014/main" id="{4D56DA95-23D5-6CF3-FE52-163FB9A5DFF6}"/>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 name="Freeform 17">
              <a:extLst>
                <a:ext uri="{FF2B5EF4-FFF2-40B4-BE49-F238E27FC236}">
                  <a16:creationId xmlns:a16="http://schemas.microsoft.com/office/drawing/2014/main" id="{5C6F2673-8228-F161-F15E-CFF8BCBCD761}"/>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9" name="Freeform 18">
              <a:extLst>
                <a:ext uri="{FF2B5EF4-FFF2-40B4-BE49-F238E27FC236}">
                  <a16:creationId xmlns:a16="http://schemas.microsoft.com/office/drawing/2014/main" id="{CA34DC6C-7F7F-4578-70A3-DA38F355906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0" name="Freeform 19">
              <a:extLst>
                <a:ext uri="{FF2B5EF4-FFF2-40B4-BE49-F238E27FC236}">
                  <a16:creationId xmlns:a16="http://schemas.microsoft.com/office/drawing/2014/main" id="{BAC99594-34ED-FCFA-61B9-9A5120B1AE56}"/>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1" name="Freeform 20">
              <a:extLst>
                <a:ext uri="{FF2B5EF4-FFF2-40B4-BE49-F238E27FC236}">
                  <a16:creationId xmlns:a16="http://schemas.microsoft.com/office/drawing/2014/main" id="{3E32F804-E80F-A8D7-AEA8-4E004E82198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2" name="Freeform 21">
              <a:extLst>
                <a:ext uri="{FF2B5EF4-FFF2-40B4-BE49-F238E27FC236}">
                  <a16:creationId xmlns:a16="http://schemas.microsoft.com/office/drawing/2014/main" id="{C9A4BAB3-04EC-63E6-62AA-32E663B25043}"/>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3" name="Freeform 22">
              <a:extLst>
                <a:ext uri="{FF2B5EF4-FFF2-40B4-BE49-F238E27FC236}">
                  <a16:creationId xmlns:a16="http://schemas.microsoft.com/office/drawing/2014/main" id="{5727E60B-D4E8-7E22-6D7A-EBF8459D7CD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4" name="Picture Placeholder 33">
            <a:extLst>
              <a:ext uri="{FF2B5EF4-FFF2-40B4-BE49-F238E27FC236}">
                <a16:creationId xmlns:a16="http://schemas.microsoft.com/office/drawing/2014/main" id="{C9AA101A-4C3D-56F6-3486-A578AF6EEAE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06914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101</a:t>
            </a:fld>
            <a:endParaRPr lang="en-US" dirty="0"/>
          </a:p>
        </p:txBody>
      </p:sp>
      <p:pic>
        <p:nvPicPr>
          <p:cNvPr id="10" name="Picture 9">
            <a:extLst>
              <a:ext uri="{FF2B5EF4-FFF2-40B4-BE49-F238E27FC236}">
                <a16:creationId xmlns:a16="http://schemas.microsoft.com/office/drawing/2014/main" id="{37978FA4-7CCE-CEA0-2F25-29ED814E3A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343" t="25503" r="6962" b="23803"/>
          <a:stretch/>
        </p:blipFill>
        <p:spPr>
          <a:xfrm>
            <a:off x="471607" y="1296620"/>
            <a:ext cx="6616460" cy="1283047"/>
          </a:xfrm>
          <a:prstGeom prst="rect">
            <a:avLst/>
          </a:prstGeom>
        </p:spPr>
      </p:pic>
      <p:sp>
        <p:nvSpPr>
          <p:cNvPr id="11" name="Text Placeholder 17">
            <a:extLst>
              <a:ext uri="{FF2B5EF4-FFF2-40B4-BE49-F238E27FC236}">
                <a16:creationId xmlns:a16="http://schemas.microsoft.com/office/drawing/2014/main" id="{8EFD6AA2-B0AA-098E-72EE-DFD5CF2B69D1}"/>
              </a:ext>
            </a:extLst>
          </p:cNvPr>
          <p:cNvSpPr txBox="1">
            <a:spLocks/>
          </p:cNvSpPr>
          <p:nvPr/>
        </p:nvSpPr>
        <p:spPr>
          <a:xfrm>
            <a:off x="2749286" y="2904267"/>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600" b="1" dirty="0">
                <a:solidFill>
                  <a:srgbClr val="F79037"/>
                </a:solidFill>
                <a:latin typeface="Calibri" panose="020F0502020204030204" pitchFamily="34" charset="0"/>
                <a:cs typeface="Calibri" panose="020F0502020204030204" pitchFamily="34" charset="0"/>
              </a:rPr>
              <a:t>2.</a:t>
            </a:r>
          </a:p>
          <a:p>
            <a:pPr algn="ctr">
              <a:lnSpc>
                <a:spcPts val="1120"/>
              </a:lnSpc>
            </a:pP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Token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representa</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direito</a:t>
            </a:r>
            <a:endParaRPr lang="x-none" sz="11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 name="Text Placeholder 17">
            <a:extLst>
              <a:ext uri="{FF2B5EF4-FFF2-40B4-BE49-F238E27FC236}">
                <a16:creationId xmlns:a16="http://schemas.microsoft.com/office/drawing/2014/main" id="{3CD0B17A-406E-CFD3-9FC7-900A86ED11BA}"/>
              </a:ext>
            </a:extLst>
          </p:cNvPr>
          <p:cNvSpPr txBox="1">
            <a:spLocks/>
          </p:cNvSpPr>
          <p:nvPr/>
        </p:nvSpPr>
        <p:spPr>
          <a:xfrm>
            <a:off x="5147027" y="2904267"/>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600" b="1"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3.</a:t>
            </a:r>
          </a:p>
          <a:p>
            <a:pPr algn="ctr">
              <a:lnSpc>
                <a:spcPts val="1120"/>
              </a:lnSpc>
            </a:pP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a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disposição</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sobre</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o Token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resulta</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na</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disposição</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sobre</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direito</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endParaRPr lang="x-none" sz="11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3" name="Text Placeholder 17">
            <a:extLst>
              <a:ext uri="{FF2B5EF4-FFF2-40B4-BE49-F238E27FC236}">
                <a16:creationId xmlns:a16="http://schemas.microsoft.com/office/drawing/2014/main" id="{F22FE853-A9F7-7003-BBE4-99A6E4146408}"/>
              </a:ext>
            </a:extLst>
          </p:cNvPr>
          <p:cNvSpPr txBox="1">
            <a:spLocks/>
          </p:cNvSpPr>
          <p:nvPr/>
        </p:nvSpPr>
        <p:spPr>
          <a:xfrm>
            <a:off x="351544" y="2904267"/>
            <a:ext cx="2165317" cy="70935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600" b="1" dirty="0">
                <a:solidFill>
                  <a:srgbClr val="F79037"/>
                </a:solidFill>
                <a:latin typeface="Calibri" panose="020F0502020204030204" pitchFamily="34" charset="0"/>
                <a:cs typeface="Calibri" panose="020F0502020204030204" pitchFamily="34" charset="0"/>
              </a:rPr>
              <a:t>1.</a:t>
            </a:r>
          </a:p>
          <a:p>
            <a:pPr algn="ctr">
              <a:lnSpc>
                <a:spcPts val="1120"/>
              </a:lnSpc>
            </a:pP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gn="ctr">
              <a:lnSpc>
                <a:spcPts val="1120"/>
              </a:lnSpc>
            </a:pP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leva</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o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ativo</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físico</a:t>
            </a:r>
            <a:r>
              <a:rPr lang="en-US" sz="1100" dirty="0">
                <a:solidFill>
                  <a:schemeClr val="bg1"/>
                </a:solidFill>
                <a:latin typeface="Calibri" panose="020F0502020204030204" pitchFamily="34" charset="0"/>
                <a:ea typeface="Times New Roman" panose="02020603050405020304" pitchFamily="18" charset="0"/>
                <a:cs typeface="Calibri" panose="020F0502020204030204" pitchFamily="34" charset="0"/>
              </a:rPr>
              <a:t> sob </a:t>
            </a:r>
            <a:r>
              <a:rPr lang="en-US" sz="11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custódia</a:t>
            </a:r>
            <a:endParaRPr lang="x-none" sz="1100" i="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31792" y="3715972"/>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Figura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12: Token Container Model a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representar</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um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direito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sobre</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um diamante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num</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contentor</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modo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que</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possa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ser</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transferido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facilmente</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sem</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mover o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ativo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físico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sob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custódia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Fonte</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NÄGELE Attorneys at Law LLC, 2019)</a:t>
            </a:r>
            <a:endPar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925620"/>
            <a:ext cx="6051578" cy="84653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solidFill>
                  <a:srgbClr val="000000"/>
                </a:solidFill>
              </a:rPr>
              <a:t>Esse</a:t>
            </a:r>
            <a:r>
              <a:rPr lang="en-US" dirty="0">
                <a:solidFill>
                  <a:srgbClr val="000000"/>
                </a:solidFill>
              </a:rPr>
              <a:t> </a:t>
            </a:r>
            <a:r>
              <a:rPr lang="en-US" dirty="0" err="1">
                <a:solidFill>
                  <a:srgbClr val="000000"/>
                </a:solidFill>
              </a:rPr>
              <a:t>modelo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progressivo</a:t>
            </a:r>
            <a:r>
              <a:rPr lang="en-US" dirty="0">
                <a:solidFill>
                  <a:srgbClr val="000000"/>
                </a:solidFill>
              </a:rPr>
              <a:t> e </a:t>
            </a:r>
            <a:r>
              <a:rPr lang="en-US" dirty="0" err="1">
                <a:solidFill>
                  <a:srgbClr val="000000"/>
                </a:solidFill>
              </a:rPr>
              <a:t>oferece</a:t>
            </a:r>
            <a:r>
              <a:rPr lang="en-US" dirty="0">
                <a:solidFill>
                  <a:srgbClr val="000000"/>
                </a:solidFill>
              </a:rPr>
              <a:t> </a:t>
            </a:r>
            <a:r>
              <a:rPr lang="en-US" dirty="0" err="1">
                <a:solidFill>
                  <a:srgbClr val="000000"/>
                </a:solidFill>
              </a:rPr>
              <a:t>segurança</a:t>
            </a:r>
            <a:r>
              <a:rPr lang="en-US" dirty="0">
                <a:solidFill>
                  <a:srgbClr val="000000"/>
                </a:solidFill>
              </a:rPr>
              <a:t> </a:t>
            </a:r>
            <a:r>
              <a:rPr lang="en-US" dirty="0" err="1">
                <a:solidFill>
                  <a:srgbClr val="000000"/>
                </a:solidFill>
              </a:rPr>
              <a:t>jurídica</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direitos</a:t>
            </a:r>
            <a:r>
              <a:rPr lang="en-US" dirty="0">
                <a:solidFill>
                  <a:srgbClr val="000000"/>
                </a:solidFill>
              </a:rPr>
              <a:t> </a:t>
            </a:r>
            <a:r>
              <a:rPr lang="en-US" dirty="0" err="1">
                <a:solidFill>
                  <a:srgbClr val="000000"/>
                </a:solidFill>
              </a:rPr>
              <a:t>pré-existentes</a:t>
            </a:r>
            <a:r>
              <a:rPr lang="en-US" dirty="0">
                <a:solidFill>
                  <a:srgbClr val="000000"/>
                </a:solidFill>
              </a:rPr>
              <a:t> </a:t>
            </a:r>
            <a:r>
              <a:rPr lang="en-US" dirty="0" err="1">
                <a:solidFill>
                  <a:srgbClr val="000000"/>
                </a:solidFill>
              </a:rPr>
              <a:t>que</a:t>
            </a:r>
            <a:r>
              <a:rPr lang="en-US" dirty="0">
                <a:solidFill>
                  <a:srgbClr val="000000"/>
                </a:solidFill>
              </a:rPr>
              <a:t> são </a:t>
            </a:r>
            <a:r>
              <a:rPr lang="en-US" dirty="0" err="1">
                <a:solidFill>
                  <a:srgbClr val="000000"/>
                </a:solidFill>
              </a:rPr>
              <a:t>tokenizados</a:t>
            </a:r>
            <a:r>
              <a:rPr lang="en-US" dirty="0">
                <a:solidFill>
                  <a:srgbClr val="000000"/>
                </a:solidFill>
              </a:rPr>
              <a:t>, </a:t>
            </a:r>
            <a:r>
              <a:rPr lang="en-US" dirty="0" err="1">
                <a:solidFill>
                  <a:srgbClr val="000000"/>
                </a:solidFill>
              </a:rPr>
              <a:t>bem</a:t>
            </a:r>
            <a:r>
              <a:rPr lang="en-US" dirty="0">
                <a:solidFill>
                  <a:srgbClr val="000000"/>
                </a:solidFill>
              </a:rPr>
              <a:t> </a:t>
            </a:r>
            <a:r>
              <a:rPr lang="en-US" dirty="0" err="1">
                <a:solidFill>
                  <a:srgbClr val="000000"/>
                </a:solidFill>
              </a:rPr>
              <a:t>como</a:t>
            </a:r>
            <a:r>
              <a:rPr lang="en-US" dirty="0">
                <a:solidFill>
                  <a:srgbClr val="000000"/>
                </a:solidFill>
              </a:rPr>
              <a:t> </a:t>
            </a:r>
            <a:r>
              <a:rPr lang="en-US" dirty="0" err="1">
                <a:solidFill>
                  <a:srgbClr val="000000"/>
                </a:solidFill>
              </a:rPr>
              <a:t>para</a:t>
            </a:r>
            <a:r>
              <a:rPr lang="en-US" dirty="0">
                <a:solidFill>
                  <a:srgbClr val="000000"/>
                </a:solidFill>
              </a:rPr>
              <a:t> as </a:t>
            </a:r>
            <a:r>
              <a:rPr lang="en-US" dirty="0" err="1">
                <a:solidFill>
                  <a:srgbClr val="000000"/>
                </a:solidFill>
              </a:rPr>
              <a:t>informações</a:t>
            </a:r>
            <a:r>
              <a:rPr lang="en-US" dirty="0">
                <a:solidFill>
                  <a:srgbClr val="000000"/>
                </a:solidFill>
              </a:rPr>
              <a:t> </a:t>
            </a:r>
            <a:r>
              <a:rPr lang="en-US" dirty="0" err="1">
                <a:solidFill>
                  <a:srgbClr val="000000"/>
                </a:solidFill>
              </a:rPr>
              <a:t>armazenadas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sistemas</a:t>
            </a:r>
            <a:r>
              <a:rPr lang="en-US" dirty="0">
                <a:solidFill>
                  <a:srgbClr val="000000"/>
                </a:solidFill>
              </a:rPr>
              <a:t> </a:t>
            </a:r>
            <a:r>
              <a:rPr lang="en-US" dirty="0" err="1">
                <a:solidFill>
                  <a:srgbClr val="000000"/>
                </a:solidFill>
              </a:rPr>
              <a:t>baseados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blockchain</a:t>
            </a:r>
            <a:r>
              <a:rPr lang="en-US" dirty="0">
                <a:solidFill>
                  <a:srgbClr val="000000"/>
                </a:solidFill>
              </a:rPr>
              <a:t>. Observe </a:t>
            </a:r>
            <a:r>
              <a:rPr lang="en-US" dirty="0" err="1">
                <a:solidFill>
                  <a:srgbClr val="000000"/>
                </a:solidFill>
              </a:rPr>
              <a:t>que</a:t>
            </a:r>
            <a:r>
              <a:rPr lang="en-US" dirty="0">
                <a:solidFill>
                  <a:srgbClr val="000000"/>
                </a:solidFill>
              </a:rPr>
              <a:t> Liechtenstein </a:t>
            </a:r>
            <a:r>
              <a:rPr lang="en-US" dirty="0" err="1">
                <a:solidFill>
                  <a:srgbClr val="000000"/>
                </a:solidFill>
              </a:rPr>
              <a:t>alterou</a:t>
            </a:r>
            <a:r>
              <a:rPr lang="en-US" dirty="0">
                <a:solidFill>
                  <a:srgbClr val="000000"/>
                </a:solidFill>
              </a:rPr>
              <a:t> a </a:t>
            </a:r>
            <a:r>
              <a:rPr lang="en-US" dirty="0" err="1">
                <a:solidFill>
                  <a:srgbClr val="000000"/>
                </a:solidFill>
              </a:rPr>
              <a:t>sua</a:t>
            </a:r>
            <a:r>
              <a:rPr lang="en-US" dirty="0">
                <a:solidFill>
                  <a:srgbClr val="000000"/>
                </a:solidFill>
              </a:rPr>
              <a:t> lei civil </a:t>
            </a:r>
            <a:r>
              <a:rPr lang="en-US" dirty="0" err="1">
                <a:solidFill>
                  <a:srgbClr val="000000"/>
                </a:solidFill>
              </a:rPr>
              <a:t>para</a:t>
            </a:r>
            <a:r>
              <a:rPr lang="en-US" dirty="0">
                <a:solidFill>
                  <a:srgbClr val="000000"/>
                </a:solidFill>
              </a:rPr>
              <a:t> </a:t>
            </a:r>
            <a:r>
              <a:rPr lang="en-US" dirty="0" err="1">
                <a:solidFill>
                  <a:srgbClr val="000000"/>
                </a:solidFill>
              </a:rPr>
              <a:t>permitir</a:t>
            </a:r>
            <a:r>
              <a:rPr lang="en-US" dirty="0">
                <a:solidFill>
                  <a:srgbClr val="000000"/>
                </a:solidFill>
              </a:rPr>
              <a:t> </a:t>
            </a:r>
            <a:r>
              <a:rPr lang="en-US" dirty="0" err="1">
                <a:solidFill>
                  <a:srgbClr val="000000"/>
                </a:solidFill>
              </a:rPr>
              <a:t>que</a:t>
            </a:r>
            <a:r>
              <a:rPr lang="en-US" dirty="0">
                <a:solidFill>
                  <a:srgbClr val="000000"/>
                </a:solidFill>
              </a:rPr>
              <a:t> o </a:t>
            </a:r>
            <a:r>
              <a:rPr lang="en-US" dirty="0" err="1">
                <a:solidFill>
                  <a:srgbClr val="000000"/>
                </a:solidFill>
              </a:rPr>
              <a:t>mundo</a:t>
            </a:r>
            <a:r>
              <a:rPr lang="en-US" dirty="0">
                <a:solidFill>
                  <a:srgbClr val="000000"/>
                </a:solidFill>
              </a:rPr>
              <a:t> dos tokens </a:t>
            </a:r>
            <a:r>
              <a:rPr lang="en-US" dirty="0" err="1">
                <a:solidFill>
                  <a:srgbClr val="000000"/>
                </a:solidFill>
              </a:rPr>
              <a:t>tenha</a:t>
            </a:r>
            <a:r>
              <a:rPr lang="en-US" dirty="0">
                <a:solidFill>
                  <a:srgbClr val="000000"/>
                </a:solidFill>
              </a:rPr>
              <a:t> </a:t>
            </a:r>
            <a:r>
              <a:rPr lang="en-US" dirty="0" err="1">
                <a:solidFill>
                  <a:srgbClr val="000000"/>
                </a:solidFill>
              </a:rPr>
              <a:t>prioridade</a:t>
            </a:r>
            <a:r>
              <a:rPr lang="en-US" dirty="0">
                <a:solidFill>
                  <a:srgbClr val="000000"/>
                </a:solidFill>
              </a:rPr>
              <a:t> </a:t>
            </a:r>
            <a:r>
              <a:rPr lang="en-US" dirty="0" err="1">
                <a:solidFill>
                  <a:srgbClr val="000000"/>
                </a:solidFill>
              </a:rPr>
              <a:t>sobre</a:t>
            </a:r>
            <a:r>
              <a:rPr lang="en-US" dirty="0">
                <a:solidFill>
                  <a:srgbClr val="000000"/>
                </a:solidFill>
              </a:rPr>
              <a:t> o </a:t>
            </a:r>
            <a:r>
              <a:rPr lang="en-US" dirty="0" err="1">
                <a:solidFill>
                  <a:srgbClr val="000000"/>
                </a:solidFill>
              </a:rPr>
              <a:t>mundo</a:t>
            </a:r>
            <a:r>
              <a:rPr lang="en-US" dirty="0">
                <a:solidFill>
                  <a:srgbClr val="000000"/>
                </a:solidFill>
              </a:rPr>
              <a:t> </a:t>
            </a:r>
            <a:r>
              <a:rPr lang="en-US" dirty="0" err="1">
                <a:solidFill>
                  <a:srgbClr val="000000"/>
                </a:solidFill>
              </a:rPr>
              <a:t>físico</a:t>
            </a:r>
            <a:r>
              <a:rPr lang="en-US" dirty="0">
                <a:solidFill>
                  <a:srgbClr val="000000"/>
                </a:solidFill>
              </a:rPr>
              <a:t> </a:t>
            </a:r>
            <a:r>
              <a:rPr lang="en-US" dirty="0" err="1">
                <a:solidFill>
                  <a:srgbClr val="000000"/>
                </a:solidFill>
              </a:rPr>
              <a:t>nos</a:t>
            </a:r>
            <a:r>
              <a:rPr lang="en-US" dirty="0">
                <a:solidFill>
                  <a:srgbClr val="000000"/>
                </a:solidFill>
              </a:rPr>
              <a:t> </a:t>
            </a:r>
            <a:r>
              <a:rPr lang="en-US" dirty="0" err="1">
                <a:solidFill>
                  <a:srgbClr val="000000"/>
                </a:solidFill>
              </a:rPr>
              <a:t>casos</a:t>
            </a:r>
            <a:r>
              <a:rPr lang="en-US" dirty="0">
                <a:solidFill>
                  <a:srgbClr val="000000"/>
                </a:solidFill>
              </a:rPr>
              <a:t> </a:t>
            </a:r>
            <a:r>
              <a:rPr lang="en-US" dirty="0" err="1">
                <a:solidFill>
                  <a:srgbClr val="000000"/>
                </a:solidFill>
              </a:rPr>
              <a:t>em</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existam</a:t>
            </a:r>
            <a:r>
              <a:rPr lang="en-US" dirty="0">
                <a:solidFill>
                  <a:srgbClr val="000000"/>
                </a:solidFill>
              </a:rPr>
              <a:t> tokens </a:t>
            </a:r>
            <a:r>
              <a:rPr lang="en-US" dirty="0" err="1">
                <a:solidFill>
                  <a:srgbClr val="000000"/>
                </a:solidFill>
              </a:rPr>
              <a:t>para</a:t>
            </a:r>
            <a:r>
              <a:rPr lang="en-US" dirty="0">
                <a:solidFill>
                  <a:srgbClr val="000000"/>
                </a:solidFill>
              </a:rPr>
              <a:t> </a:t>
            </a:r>
            <a:r>
              <a:rPr lang="en-US" dirty="0" err="1">
                <a:solidFill>
                  <a:srgbClr val="000000"/>
                </a:solidFill>
              </a:rPr>
              <a:t>direitos</a:t>
            </a:r>
            <a:r>
              <a:rPr lang="en-US" dirty="0">
                <a:solidFill>
                  <a:srgbClr val="000000"/>
                </a:solidFill>
              </a:rPr>
              <a:t> e </a:t>
            </a:r>
            <a:r>
              <a:rPr lang="en-US" dirty="0" err="1">
                <a:solidFill>
                  <a:srgbClr val="000000"/>
                </a:solidFill>
              </a:rPr>
              <a:t>ativos</a:t>
            </a:r>
            <a:r>
              <a:rPr lang="en-US" dirty="0">
                <a:solidFill>
                  <a:srgbClr val="000000"/>
                </a:solidFill>
              </a:rPr>
              <a:t>.</a:t>
            </a:r>
          </a:p>
        </p:txBody>
      </p:sp>
      <p:sp>
        <p:nvSpPr>
          <p:cNvPr id="8" name="Text Placeholder 17">
            <a:extLst>
              <a:ext uri="{FF2B5EF4-FFF2-40B4-BE49-F238E27FC236}">
                <a16:creationId xmlns:a16="http://schemas.microsoft.com/office/drawing/2014/main" id="{22E35F6D-9332-3EC2-6AB8-DAB72FD4D154}"/>
              </a:ext>
            </a:extLst>
          </p:cNvPr>
          <p:cNvSpPr txBox="1">
            <a:spLocks/>
          </p:cNvSpPr>
          <p:nvPr/>
        </p:nvSpPr>
        <p:spPr>
          <a:xfrm>
            <a:off x="3865397" y="2405297"/>
            <a:ext cx="1086733" cy="244113"/>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120"/>
              </a:lnSpc>
            </a:pP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Right</a:t>
            </a:r>
            <a:endParaRPr lang="x-none" sz="1100" i="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9" name="Text Placeholder 17">
            <a:extLst>
              <a:ext uri="{FF2B5EF4-FFF2-40B4-BE49-F238E27FC236}">
                <a16:creationId xmlns:a16="http://schemas.microsoft.com/office/drawing/2014/main" id="{9838ACB8-924B-9A06-5174-5C202012C865}"/>
              </a:ext>
            </a:extLst>
          </p:cNvPr>
          <p:cNvSpPr txBox="1">
            <a:spLocks/>
          </p:cNvSpPr>
          <p:nvPr/>
        </p:nvSpPr>
        <p:spPr>
          <a:xfrm>
            <a:off x="765233" y="5973369"/>
            <a:ext cx="6051578" cy="42340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a:solidFill>
                  <a:srgbClr val="F79037"/>
                </a:solidFill>
              </a:rPr>
              <a:t>O </a:t>
            </a:r>
            <a:r>
              <a:rPr lang="en-US" b="1" dirty="0" err="1">
                <a:solidFill>
                  <a:srgbClr val="F79037"/>
                </a:solidFill>
              </a:rPr>
              <a:t>validador</a:t>
            </a:r>
            <a:r>
              <a:rPr lang="en-US" b="1" dirty="0">
                <a:solidFill>
                  <a:srgbClr val="F79037"/>
                </a:solidFill>
              </a:rPr>
              <a:t> </a:t>
            </a:r>
            <a:r>
              <a:rPr lang="en-US" b="1" dirty="0" err="1">
                <a:solidFill>
                  <a:srgbClr val="F79037"/>
                </a:solidFill>
              </a:rPr>
              <a:t>físico</a:t>
            </a:r>
            <a:r>
              <a:rPr lang="en-US" b="1" dirty="0">
                <a:solidFill>
                  <a:srgbClr val="F79037"/>
                </a:solidFill>
              </a:rPr>
              <a:t> tem o </a:t>
            </a:r>
            <a:r>
              <a:rPr lang="en-US" b="1" dirty="0" err="1">
                <a:solidFill>
                  <a:srgbClr val="F79037"/>
                </a:solidFill>
              </a:rPr>
              <a:t>dever</a:t>
            </a:r>
            <a:r>
              <a:rPr lang="en-US" b="1" dirty="0">
                <a:solidFill>
                  <a:srgbClr val="F79037"/>
                </a:solidFill>
              </a:rPr>
              <a:t> de </a:t>
            </a:r>
            <a:r>
              <a:rPr lang="en-US" b="1" dirty="0" err="1">
                <a:solidFill>
                  <a:srgbClr val="F79037"/>
                </a:solidFill>
              </a:rPr>
              <a:t>integrar</a:t>
            </a:r>
            <a:r>
              <a:rPr lang="en-US" b="1" dirty="0">
                <a:solidFill>
                  <a:srgbClr val="F79037"/>
                </a:solidFill>
              </a:rPr>
              <a:t> o </a:t>
            </a:r>
            <a:r>
              <a:rPr lang="en-US" b="1" dirty="0" err="1">
                <a:solidFill>
                  <a:srgbClr val="F79037"/>
                </a:solidFill>
              </a:rPr>
              <a:t>mundo</a:t>
            </a:r>
            <a:r>
              <a:rPr lang="en-US" b="1" dirty="0">
                <a:solidFill>
                  <a:srgbClr val="F79037"/>
                </a:solidFill>
              </a:rPr>
              <a:t> </a:t>
            </a:r>
            <a:r>
              <a:rPr lang="en-US" b="1" dirty="0" err="1">
                <a:solidFill>
                  <a:srgbClr val="F79037"/>
                </a:solidFill>
              </a:rPr>
              <a:t>físico</a:t>
            </a:r>
            <a:r>
              <a:rPr lang="en-US" b="1" dirty="0">
                <a:solidFill>
                  <a:srgbClr val="F79037"/>
                </a:solidFill>
              </a:rPr>
              <a:t> com o digital</a:t>
            </a:r>
          </a:p>
          <a:p>
            <a:r>
              <a:rPr lang="en-US" dirty="0">
                <a:solidFill>
                  <a:srgbClr val="000000"/>
                </a:solidFill>
              </a:rPr>
              <a:t>Um </a:t>
            </a:r>
            <a:r>
              <a:rPr lang="en-US" dirty="0" err="1">
                <a:solidFill>
                  <a:srgbClr val="000000"/>
                </a:solidFill>
              </a:rPr>
              <a:t>princípio</a:t>
            </a:r>
            <a:r>
              <a:rPr lang="en-US" dirty="0">
                <a:solidFill>
                  <a:srgbClr val="000000"/>
                </a:solidFill>
              </a:rPr>
              <a:t> </a:t>
            </a:r>
            <a:r>
              <a:rPr lang="en-US" dirty="0" err="1">
                <a:solidFill>
                  <a:srgbClr val="000000"/>
                </a:solidFill>
              </a:rPr>
              <a:t>orientador</a:t>
            </a:r>
            <a:r>
              <a:rPr lang="en-US" dirty="0">
                <a:solidFill>
                  <a:srgbClr val="000000"/>
                </a:solidFill>
              </a:rPr>
              <a:t> do Liechtenstein </a:t>
            </a:r>
            <a:r>
              <a:rPr lang="en-US" dirty="0" err="1">
                <a:solidFill>
                  <a:srgbClr val="000000"/>
                </a:solidFill>
              </a:rPr>
              <a:t>Blockchain</a:t>
            </a:r>
            <a:r>
              <a:rPr lang="en-US" dirty="0">
                <a:solidFill>
                  <a:srgbClr val="000000"/>
                </a:solidFill>
              </a:rPr>
              <a:t> Act </a:t>
            </a:r>
            <a:r>
              <a:rPr lang="en-US" dirty="0" err="1">
                <a:solidFill>
                  <a:srgbClr val="000000"/>
                </a:solidFill>
              </a:rPr>
              <a:t>é</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alguns</a:t>
            </a:r>
            <a:r>
              <a:rPr lang="en-US" dirty="0">
                <a:solidFill>
                  <a:srgbClr val="000000"/>
                </a:solidFill>
              </a:rPr>
              <a:t> </a:t>
            </a:r>
            <a:r>
              <a:rPr lang="en-US" dirty="0" err="1">
                <a:solidFill>
                  <a:srgbClr val="000000"/>
                </a:solidFill>
              </a:rPr>
              <a:t>novos</a:t>
            </a:r>
            <a:r>
              <a:rPr lang="en-US" dirty="0">
                <a:solidFill>
                  <a:srgbClr val="000000"/>
                </a:solidFill>
              </a:rPr>
              <a:t> </a:t>
            </a:r>
            <a:r>
              <a:rPr lang="en-US" dirty="0" err="1">
                <a:solidFill>
                  <a:srgbClr val="000000"/>
                </a:solidFill>
              </a:rPr>
              <a:t>provedores</a:t>
            </a:r>
            <a:r>
              <a:rPr lang="en-US" dirty="0">
                <a:solidFill>
                  <a:srgbClr val="000000"/>
                </a:solidFill>
              </a:rPr>
              <a:t> de </a:t>
            </a:r>
            <a:r>
              <a:rPr lang="en-US" dirty="0" err="1">
                <a:solidFill>
                  <a:srgbClr val="000000"/>
                </a:solidFill>
              </a:rPr>
              <a:t>serviços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interagem</a:t>
            </a:r>
            <a:r>
              <a:rPr lang="en-US" dirty="0">
                <a:solidFill>
                  <a:srgbClr val="000000"/>
                </a:solidFill>
              </a:rPr>
              <a:t> com o </a:t>
            </a:r>
            <a:r>
              <a:rPr lang="en-US" dirty="0" err="1">
                <a:solidFill>
                  <a:srgbClr val="000000"/>
                </a:solidFill>
              </a:rPr>
              <a:t>blockchain</a:t>
            </a:r>
            <a:r>
              <a:rPr lang="en-US" dirty="0">
                <a:solidFill>
                  <a:srgbClr val="000000"/>
                </a:solidFill>
              </a:rPr>
              <a:t> e </a:t>
            </a:r>
            <a:r>
              <a:rPr lang="en-US" dirty="0" err="1">
                <a:solidFill>
                  <a:srgbClr val="000000"/>
                </a:solidFill>
              </a:rPr>
              <a:t>os</a:t>
            </a:r>
            <a:r>
              <a:rPr lang="en-US" dirty="0">
                <a:solidFill>
                  <a:srgbClr val="000000"/>
                </a:solidFill>
              </a:rPr>
              <a:t> tokens </a:t>
            </a:r>
            <a:r>
              <a:rPr lang="en-US" dirty="0" err="1">
                <a:solidFill>
                  <a:srgbClr val="000000"/>
                </a:solidFill>
              </a:rPr>
              <a:t>precisam</a:t>
            </a:r>
            <a:r>
              <a:rPr lang="en-US" dirty="0">
                <a:solidFill>
                  <a:srgbClr val="000000"/>
                </a:solidFill>
              </a:rPr>
              <a:t> de </a:t>
            </a:r>
            <a:r>
              <a:rPr lang="en-US" dirty="0" err="1">
                <a:solidFill>
                  <a:srgbClr val="000000"/>
                </a:solidFill>
              </a:rPr>
              <a:t>ser</a:t>
            </a:r>
            <a:r>
              <a:rPr lang="en-US" dirty="0">
                <a:solidFill>
                  <a:srgbClr val="000000"/>
                </a:solidFill>
              </a:rPr>
              <a:t> </a:t>
            </a:r>
            <a:r>
              <a:rPr lang="en-US" dirty="0" err="1">
                <a:solidFill>
                  <a:srgbClr val="000000"/>
                </a:solidFill>
              </a:rPr>
              <a:t>regulamentados</a:t>
            </a:r>
            <a:r>
              <a:rPr lang="en-US" dirty="0">
                <a:solidFill>
                  <a:srgbClr val="000000"/>
                </a:solidFill>
              </a:rPr>
              <a:t>. </a:t>
            </a:r>
            <a:r>
              <a:rPr lang="en-US" dirty="0" err="1">
                <a:solidFill>
                  <a:srgbClr val="000000"/>
                </a:solidFill>
              </a:rPr>
              <a:t>Alguns</a:t>
            </a:r>
            <a:r>
              <a:rPr lang="en-US" dirty="0">
                <a:solidFill>
                  <a:srgbClr val="000000"/>
                </a:solidFill>
              </a:rPr>
              <a:t> </a:t>
            </a:r>
            <a:r>
              <a:rPr lang="en-US" dirty="0" err="1">
                <a:solidFill>
                  <a:srgbClr val="000000"/>
                </a:solidFill>
              </a:rPr>
              <a:t>desses</a:t>
            </a:r>
            <a:r>
              <a:rPr lang="en-US" dirty="0">
                <a:solidFill>
                  <a:srgbClr val="000000"/>
                </a:solidFill>
              </a:rPr>
              <a:t> </a:t>
            </a:r>
            <a:r>
              <a:rPr lang="en-US" dirty="0" err="1">
                <a:solidFill>
                  <a:srgbClr val="000000"/>
                </a:solidFill>
              </a:rPr>
              <a:t>novos</a:t>
            </a:r>
            <a:r>
              <a:rPr lang="en-US" dirty="0">
                <a:solidFill>
                  <a:srgbClr val="000000"/>
                </a:solidFill>
              </a:rPr>
              <a:t> </a:t>
            </a:r>
            <a:r>
              <a:rPr lang="en-US" dirty="0" err="1">
                <a:solidFill>
                  <a:srgbClr val="000000"/>
                </a:solidFill>
              </a:rPr>
              <a:t>formatos</a:t>
            </a:r>
            <a:r>
              <a:rPr lang="en-US" dirty="0">
                <a:solidFill>
                  <a:srgbClr val="000000"/>
                </a:solidFill>
              </a:rPr>
              <a:t> de </a:t>
            </a:r>
            <a:r>
              <a:rPr lang="en-US" dirty="0" err="1">
                <a:solidFill>
                  <a:srgbClr val="000000"/>
                </a:solidFill>
              </a:rPr>
              <a:t>provedores</a:t>
            </a:r>
            <a:r>
              <a:rPr lang="en-US" dirty="0">
                <a:solidFill>
                  <a:srgbClr val="000000"/>
                </a:solidFill>
              </a:rPr>
              <a:t> de </a:t>
            </a:r>
            <a:r>
              <a:rPr lang="en-US" dirty="0" err="1">
                <a:solidFill>
                  <a:srgbClr val="000000"/>
                </a:solidFill>
              </a:rPr>
              <a:t>serviços</a:t>
            </a:r>
            <a:r>
              <a:rPr lang="en-US" dirty="0">
                <a:solidFill>
                  <a:srgbClr val="000000"/>
                </a:solidFill>
              </a:rPr>
              <a:t> </a:t>
            </a:r>
            <a:r>
              <a:rPr lang="en-US" dirty="0" err="1">
                <a:solidFill>
                  <a:srgbClr val="000000"/>
                </a:solidFill>
              </a:rPr>
              <a:t>precisam</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apenas</a:t>
            </a:r>
            <a:r>
              <a:rPr lang="en-US" dirty="0">
                <a:solidFill>
                  <a:srgbClr val="000000"/>
                </a:solidFill>
              </a:rPr>
              <a:t> de um </a:t>
            </a:r>
            <a:r>
              <a:rPr lang="en-US" dirty="0" err="1">
                <a:solidFill>
                  <a:srgbClr val="000000"/>
                </a:solidFill>
              </a:rPr>
              <a:t>registro</a:t>
            </a:r>
            <a:r>
              <a:rPr lang="en-US" dirty="0">
                <a:solidFill>
                  <a:srgbClr val="000000"/>
                </a:solidFill>
              </a:rPr>
              <a:t> </a:t>
            </a:r>
            <a:r>
              <a:rPr lang="en-US" dirty="0" err="1">
                <a:solidFill>
                  <a:srgbClr val="000000"/>
                </a:solidFill>
              </a:rPr>
              <a:t>na</a:t>
            </a:r>
            <a:r>
              <a:rPr lang="en-US" dirty="0">
                <a:solidFill>
                  <a:srgbClr val="000000"/>
                </a:solidFill>
              </a:rPr>
              <a:t> Liechtenstein Financial Market Authority (FMA), mas </a:t>
            </a:r>
            <a:r>
              <a:rPr lang="en-US" dirty="0" err="1">
                <a:solidFill>
                  <a:srgbClr val="000000"/>
                </a:solidFill>
              </a:rPr>
              <a:t>também</a:t>
            </a:r>
            <a:r>
              <a:rPr lang="en-US" dirty="0">
                <a:solidFill>
                  <a:srgbClr val="000000"/>
                </a:solidFill>
              </a:rPr>
              <a:t> de </a:t>
            </a:r>
            <a:r>
              <a:rPr lang="en-US" dirty="0" err="1">
                <a:solidFill>
                  <a:srgbClr val="000000"/>
                </a:solidFill>
              </a:rPr>
              <a:t>uma</a:t>
            </a:r>
            <a:r>
              <a:rPr lang="en-US" dirty="0">
                <a:solidFill>
                  <a:srgbClr val="000000"/>
                </a:solidFill>
              </a:rPr>
              <a:t> </a:t>
            </a:r>
            <a:r>
              <a:rPr lang="en-US" dirty="0" err="1">
                <a:solidFill>
                  <a:srgbClr val="000000"/>
                </a:solidFill>
              </a:rPr>
              <a:t>licença</a:t>
            </a:r>
            <a:r>
              <a:rPr lang="en-US" dirty="0">
                <a:solidFill>
                  <a:srgbClr val="000000"/>
                </a:solidFill>
              </a:rPr>
              <a:t> </a:t>
            </a:r>
            <a:r>
              <a:rPr lang="en-US" dirty="0" err="1">
                <a:solidFill>
                  <a:srgbClr val="000000"/>
                </a:solidFill>
              </a:rPr>
              <a:t>para</a:t>
            </a:r>
            <a:r>
              <a:rPr lang="en-US" dirty="0">
                <a:solidFill>
                  <a:srgbClr val="000000"/>
                </a:solidFill>
              </a:rPr>
              <a:t> </a:t>
            </a:r>
            <a:r>
              <a:rPr lang="en-US" dirty="0" err="1">
                <a:solidFill>
                  <a:srgbClr val="000000"/>
                </a:solidFill>
              </a:rPr>
              <a:t>operar</a:t>
            </a:r>
            <a:r>
              <a:rPr lang="en-US" dirty="0">
                <a:solidFill>
                  <a:srgbClr val="000000"/>
                </a:solidFill>
              </a:rPr>
              <a:t>. Uma </a:t>
            </a:r>
            <a:r>
              <a:rPr lang="en-US" dirty="0" err="1">
                <a:solidFill>
                  <a:srgbClr val="000000"/>
                </a:solidFill>
              </a:rPr>
              <a:t>dessas</a:t>
            </a:r>
            <a:r>
              <a:rPr lang="en-US" dirty="0">
                <a:solidFill>
                  <a:srgbClr val="000000"/>
                </a:solidFill>
              </a:rPr>
              <a:t> </a:t>
            </a:r>
            <a:r>
              <a:rPr lang="en-US" dirty="0" err="1">
                <a:solidFill>
                  <a:srgbClr val="000000"/>
                </a:solidFill>
              </a:rPr>
              <a:t>novas</a:t>
            </a:r>
            <a:r>
              <a:rPr lang="en-US" dirty="0">
                <a:solidFill>
                  <a:srgbClr val="000000"/>
                </a:solidFill>
              </a:rPr>
              <a:t> </a:t>
            </a:r>
            <a:r>
              <a:rPr lang="en-US" dirty="0" err="1">
                <a:solidFill>
                  <a:srgbClr val="000000"/>
                </a:solidFill>
              </a:rPr>
              <a:t>funções</a:t>
            </a:r>
            <a:r>
              <a:rPr lang="en-US" dirty="0">
                <a:solidFill>
                  <a:srgbClr val="000000"/>
                </a:solidFill>
              </a:rPr>
              <a:t> </a:t>
            </a:r>
            <a:r>
              <a:rPr lang="en-US" dirty="0" err="1">
                <a:solidFill>
                  <a:srgbClr val="000000"/>
                </a:solidFill>
              </a:rPr>
              <a:t>é</a:t>
            </a:r>
            <a:r>
              <a:rPr lang="en-US" dirty="0">
                <a:solidFill>
                  <a:srgbClr val="000000"/>
                </a:solidFill>
              </a:rPr>
              <a:t> o </a:t>
            </a:r>
            <a:r>
              <a:rPr lang="en-US" dirty="0" err="1">
                <a:solidFill>
                  <a:srgbClr val="000000"/>
                </a:solidFill>
              </a:rPr>
              <a:t>chamado</a:t>
            </a:r>
            <a:r>
              <a:rPr lang="en-US" dirty="0">
                <a:solidFill>
                  <a:srgbClr val="000000"/>
                </a:solidFill>
              </a:rPr>
              <a:t> </a:t>
            </a:r>
            <a:r>
              <a:rPr lang="en-US" dirty="0" err="1">
                <a:solidFill>
                  <a:srgbClr val="000000"/>
                </a:solidFill>
              </a:rPr>
              <a:t>validador</a:t>
            </a:r>
            <a:r>
              <a:rPr lang="en-US" dirty="0">
                <a:solidFill>
                  <a:srgbClr val="000000"/>
                </a:solidFill>
              </a:rPr>
              <a:t> </a:t>
            </a:r>
            <a:r>
              <a:rPr lang="en-US" dirty="0" err="1">
                <a:solidFill>
                  <a:srgbClr val="000000"/>
                </a:solidFill>
              </a:rPr>
              <a:t>físico</a:t>
            </a:r>
            <a:r>
              <a:rPr lang="en-US" dirty="0">
                <a:solidFill>
                  <a:srgbClr val="000000"/>
                </a:solidFill>
              </a:rPr>
              <a:t>. O </a:t>
            </a:r>
            <a:r>
              <a:rPr lang="en-US" dirty="0" err="1">
                <a:solidFill>
                  <a:srgbClr val="000000"/>
                </a:solidFill>
              </a:rPr>
              <a:t>seu</a:t>
            </a:r>
            <a:r>
              <a:rPr lang="en-US" dirty="0">
                <a:solidFill>
                  <a:srgbClr val="000000"/>
                </a:solidFill>
              </a:rPr>
              <a:t> </a:t>
            </a:r>
            <a:r>
              <a:rPr lang="en-US" dirty="0" err="1">
                <a:solidFill>
                  <a:srgbClr val="000000"/>
                </a:solidFill>
              </a:rPr>
              <a:t>papel</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integrar</a:t>
            </a:r>
            <a:r>
              <a:rPr lang="en-US" dirty="0">
                <a:solidFill>
                  <a:srgbClr val="000000"/>
                </a:solidFill>
              </a:rPr>
              <a:t> o </a:t>
            </a:r>
            <a:r>
              <a:rPr lang="en-US" dirty="0" err="1">
                <a:solidFill>
                  <a:srgbClr val="000000"/>
                </a:solidFill>
              </a:rPr>
              <a:t>mundo</a:t>
            </a:r>
            <a:r>
              <a:rPr lang="en-US" dirty="0">
                <a:solidFill>
                  <a:srgbClr val="000000"/>
                </a:solidFill>
              </a:rPr>
              <a:t> </a:t>
            </a:r>
            <a:r>
              <a:rPr lang="en-US" dirty="0" err="1">
                <a:solidFill>
                  <a:srgbClr val="000000"/>
                </a:solidFill>
              </a:rPr>
              <a:t>físico</a:t>
            </a:r>
            <a:r>
              <a:rPr lang="en-US" dirty="0">
                <a:solidFill>
                  <a:srgbClr val="000000"/>
                </a:solidFill>
              </a:rPr>
              <a:t> </a:t>
            </a:r>
            <a:r>
              <a:rPr lang="en-US" dirty="0" err="1">
                <a:solidFill>
                  <a:srgbClr val="000000"/>
                </a:solidFill>
              </a:rPr>
              <a:t>ao</a:t>
            </a:r>
            <a:r>
              <a:rPr lang="en-US" dirty="0">
                <a:solidFill>
                  <a:srgbClr val="000000"/>
                </a:solidFill>
              </a:rPr>
              <a:t> </a:t>
            </a:r>
            <a:r>
              <a:rPr lang="en-US" dirty="0" err="1">
                <a:solidFill>
                  <a:srgbClr val="000000"/>
                </a:solidFill>
              </a:rPr>
              <a:t>mundo</a:t>
            </a:r>
            <a:r>
              <a:rPr lang="en-US" dirty="0">
                <a:solidFill>
                  <a:srgbClr val="000000"/>
                </a:solidFill>
              </a:rPr>
              <a:t> digital.</a:t>
            </a:r>
          </a:p>
          <a:p>
            <a:r>
              <a:rPr lang="en-US" dirty="0">
                <a:solidFill>
                  <a:srgbClr val="000000"/>
                </a:solidFill>
              </a:rPr>
              <a:t> </a:t>
            </a:r>
          </a:p>
          <a:p>
            <a:r>
              <a:rPr lang="en-US" dirty="0">
                <a:solidFill>
                  <a:srgbClr val="000000"/>
                </a:solidFill>
              </a:rPr>
              <a:t>O </a:t>
            </a:r>
            <a:r>
              <a:rPr lang="en-US" dirty="0" err="1">
                <a:solidFill>
                  <a:srgbClr val="000000"/>
                </a:solidFill>
              </a:rPr>
              <a:t>validador</a:t>
            </a:r>
            <a:r>
              <a:rPr lang="en-US" dirty="0">
                <a:solidFill>
                  <a:srgbClr val="000000"/>
                </a:solidFill>
              </a:rPr>
              <a:t> </a:t>
            </a:r>
            <a:r>
              <a:rPr lang="en-US" dirty="0" err="1">
                <a:solidFill>
                  <a:srgbClr val="000000"/>
                </a:solidFill>
              </a:rPr>
              <a:t>físico</a:t>
            </a:r>
            <a:r>
              <a:rPr lang="en-US" dirty="0">
                <a:solidFill>
                  <a:srgbClr val="000000"/>
                </a:solidFill>
              </a:rPr>
              <a:t> tem o </a:t>
            </a:r>
            <a:r>
              <a:rPr lang="en-US" dirty="0" err="1">
                <a:solidFill>
                  <a:srgbClr val="000000"/>
                </a:solidFill>
              </a:rPr>
              <a:t>dever</a:t>
            </a:r>
            <a:r>
              <a:rPr lang="en-US" dirty="0">
                <a:solidFill>
                  <a:srgbClr val="000000"/>
                </a:solidFill>
              </a:rPr>
              <a:t> de </a:t>
            </a:r>
            <a:r>
              <a:rPr lang="en-US" dirty="0" err="1">
                <a:solidFill>
                  <a:srgbClr val="000000"/>
                </a:solidFill>
              </a:rPr>
              <a:t>identificar</a:t>
            </a:r>
            <a:r>
              <a:rPr lang="en-US" dirty="0">
                <a:solidFill>
                  <a:srgbClr val="000000"/>
                </a:solidFill>
              </a:rPr>
              <a:t> o titular dos tokens. No </a:t>
            </a:r>
            <a:r>
              <a:rPr lang="en-US" dirty="0" err="1">
                <a:solidFill>
                  <a:srgbClr val="000000"/>
                </a:solidFill>
              </a:rPr>
              <a:t>exemplo</a:t>
            </a:r>
            <a:r>
              <a:rPr lang="en-US" dirty="0">
                <a:solidFill>
                  <a:srgbClr val="000000"/>
                </a:solidFill>
              </a:rPr>
              <a:t> anterior com o diamante </a:t>
            </a:r>
            <a:r>
              <a:rPr lang="en-US" dirty="0" err="1">
                <a:solidFill>
                  <a:srgbClr val="000000"/>
                </a:solidFill>
              </a:rPr>
              <a:t>tokenizado</a:t>
            </a:r>
            <a:r>
              <a:rPr lang="en-US" dirty="0">
                <a:solidFill>
                  <a:srgbClr val="000000"/>
                </a:solidFill>
              </a:rPr>
              <a:t>, o </a:t>
            </a:r>
            <a:r>
              <a:rPr lang="en-US" dirty="0" err="1">
                <a:solidFill>
                  <a:srgbClr val="000000"/>
                </a:solidFill>
              </a:rPr>
              <a:t>validador</a:t>
            </a:r>
            <a:r>
              <a:rPr lang="en-US" dirty="0">
                <a:solidFill>
                  <a:srgbClr val="000000"/>
                </a:solidFill>
              </a:rPr>
              <a:t> </a:t>
            </a:r>
            <a:r>
              <a:rPr lang="en-US" dirty="0" err="1">
                <a:solidFill>
                  <a:srgbClr val="000000"/>
                </a:solidFill>
              </a:rPr>
              <a:t>físico</a:t>
            </a:r>
            <a:r>
              <a:rPr lang="en-US" dirty="0">
                <a:solidFill>
                  <a:srgbClr val="000000"/>
                </a:solidFill>
              </a:rPr>
              <a:t> </a:t>
            </a:r>
            <a:r>
              <a:rPr lang="en-US" dirty="0" err="1">
                <a:solidFill>
                  <a:srgbClr val="000000"/>
                </a:solidFill>
              </a:rPr>
              <a:t>sabe</a:t>
            </a:r>
            <a:r>
              <a:rPr lang="en-US" dirty="0">
                <a:solidFill>
                  <a:srgbClr val="000000"/>
                </a:solidFill>
              </a:rPr>
              <a:t> a </a:t>
            </a:r>
            <a:r>
              <a:rPr lang="en-US" dirty="0" err="1">
                <a:solidFill>
                  <a:srgbClr val="000000"/>
                </a:solidFill>
              </a:rPr>
              <a:t>quem</a:t>
            </a:r>
            <a:r>
              <a:rPr lang="en-US" dirty="0">
                <a:solidFill>
                  <a:srgbClr val="000000"/>
                </a:solidFill>
              </a:rPr>
              <a:t> </a:t>
            </a:r>
            <a:r>
              <a:rPr lang="en-US" dirty="0" err="1">
                <a:solidFill>
                  <a:srgbClr val="000000"/>
                </a:solidFill>
              </a:rPr>
              <a:t>pertence</a:t>
            </a:r>
            <a:r>
              <a:rPr lang="en-US" dirty="0">
                <a:solidFill>
                  <a:srgbClr val="000000"/>
                </a:solidFill>
              </a:rPr>
              <a:t> o token e, com </a:t>
            </a:r>
            <a:r>
              <a:rPr lang="en-US" dirty="0" err="1">
                <a:solidFill>
                  <a:srgbClr val="000000"/>
                </a:solidFill>
              </a:rPr>
              <a:t>ele</a:t>
            </a:r>
            <a:r>
              <a:rPr lang="en-US" dirty="0">
                <a:solidFill>
                  <a:srgbClr val="000000"/>
                </a:solidFill>
              </a:rPr>
              <a:t>, o diamante e tem o </a:t>
            </a:r>
            <a:r>
              <a:rPr lang="en-US" dirty="0" err="1">
                <a:solidFill>
                  <a:srgbClr val="000000"/>
                </a:solidFill>
              </a:rPr>
              <a:t>dever</a:t>
            </a:r>
            <a:r>
              <a:rPr lang="en-US" dirty="0">
                <a:solidFill>
                  <a:srgbClr val="000000"/>
                </a:solidFill>
              </a:rPr>
              <a:t> de </a:t>
            </a:r>
            <a:r>
              <a:rPr lang="en-US" dirty="0" err="1">
                <a:solidFill>
                  <a:srgbClr val="000000"/>
                </a:solidFill>
              </a:rPr>
              <a:t>assegurar</a:t>
            </a:r>
            <a:r>
              <a:rPr lang="en-US" dirty="0">
                <a:solidFill>
                  <a:srgbClr val="000000"/>
                </a:solidFill>
              </a:rPr>
              <a:t> a </a:t>
            </a:r>
            <a:r>
              <a:rPr lang="en-US" dirty="0" err="1">
                <a:solidFill>
                  <a:srgbClr val="000000"/>
                </a:solidFill>
              </a:rPr>
              <a:t>execução</a:t>
            </a:r>
            <a:r>
              <a:rPr lang="en-US" dirty="0">
                <a:solidFill>
                  <a:srgbClr val="000000"/>
                </a:solidFill>
              </a:rPr>
              <a:t> </a:t>
            </a:r>
            <a:r>
              <a:rPr lang="en-US" dirty="0" err="1">
                <a:solidFill>
                  <a:srgbClr val="000000"/>
                </a:solidFill>
              </a:rPr>
              <a:t>contratual</a:t>
            </a:r>
            <a:r>
              <a:rPr lang="en-US" dirty="0">
                <a:solidFill>
                  <a:srgbClr val="000000"/>
                </a:solidFill>
              </a:rPr>
              <a:t> dos </a:t>
            </a:r>
            <a:r>
              <a:rPr lang="en-US" dirty="0" err="1">
                <a:solidFill>
                  <a:srgbClr val="000000"/>
                </a:solidFill>
              </a:rPr>
              <a:t>direitos</a:t>
            </a:r>
            <a:r>
              <a:rPr lang="en-US" dirty="0">
                <a:solidFill>
                  <a:srgbClr val="000000"/>
                </a:solidFill>
              </a:rPr>
              <a:t> e </a:t>
            </a:r>
            <a:r>
              <a:rPr lang="en-US" dirty="0" err="1">
                <a:solidFill>
                  <a:srgbClr val="000000"/>
                </a:solidFill>
              </a:rPr>
              <a:t>obrigações</a:t>
            </a:r>
            <a:r>
              <a:rPr lang="en-US" dirty="0">
                <a:solidFill>
                  <a:srgbClr val="000000"/>
                </a:solidFill>
              </a:rPr>
              <a:t> </a:t>
            </a:r>
            <a:r>
              <a:rPr lang="en-US" dirty="0" err="1">
                <a:solidFill>
                  <a:srgbClr val="000000"/>
                </a:solidFill>
              </a:rPr>
              <a:t>representados</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exemplo</a:t>
            </a:r>
            <a:r>
              <a:rPr lang="en-US" dirty="0">
                <a:solidFill>
                  <a:srgbClr val="000000"/>
                </a:solidFill>
              </a:rPr>
              <a:t>, </a:t>
            </a:r>
            <a:r>
              <a:rPr lang="en-US" dirty="0" err="1">
                <a:solidFill>
                  <a:srgbClr val="000000"/>
                </a:solidFill>
              </a:rPr>
              <a:t>guardando</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ativos</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direitos</a:t>
            </a:r>
            <a:r>
              <a:rPr lang="en-US" dirty="0">
                <a:solidFill>
                  <a:srgbClr val="000000"/>
                </a:solidFill>
              </a:rPr>
              <a:t> ) do </a:t>
            </a:r>
            <a:r>
              <a:rPr lang="en-US" dirty="0" err="1">
                <a:solidFill>
                  <a:srgbClr val="000000"/>
                </a:solidFill>
              </a:rPr>
              <a:t>mundo</a:t>
            </a:r>
            <a:r>
              <a:rPr lang="en-US" dirty="0">
                <a:solidFill>
                  <a:srgbClr val="000000"/>
                </a:solidFill>
              </a:rPr>
              <a:t> real </a:t>
            </a:r>
            <a:r>
              <a:rPr lang="en-US" dirty="0" err="1">
                <a:solidFill>
                  <a:srgbClr val="000000"/>
                </a:solidFill>
              </a:rPr>
              <a:t>num</a:t>
            </a:r>
            <a:r>
              <a:rPr lang="en-US" dirty="0">
                <a:solidFill>
                  <a:srgbClr val="000000"/>
                </a:solidFill>
              </a:rPr>
              <a:t> </a:t>
            </a:r>
            <a:r>
              <a:rPr lang="en-US" dirty="0" err="1">
                <a:solidFill>
                  <a:srgbClr val="000000"/>
                </a:solidFill>
              </a:rPr>
              <a:t>cofre</a:t>
            </a:r>
            <a:r>
              <a:rPr lang="en-US" dirty="0">
                <a:solidFill>
                  <a:srgbClr val="000000"/>
                </a:solidFill>
              </a:rPr>
              <a:t>. </a:t>
            </a:r>
            <a:r>
              <a:rPr lang="en-US" dirty="0" err="1">
                <a:solidFill>
                  <a:srgbClr val="000000"/>
                </a:solidFill>
              </a:rPr>
              <a:t>Isso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feito</a:t>
            </a:r>
            <a:r>
              <a:rPr lang="en-US" dirty="0">
                <a:solidFill>
                  <a:srgbClr val="000000"/>
                </a:solidFill>
              </a:rPr>
              <a:t> </a:t>
            </a:r>
            <a:r>
              <a:rPr lang="en-US" dirty="0" err="1">
                <a:solidFill>
                  <a:srgbClr val="000000"/>
                </a:solidFill>
              </a:rPr>
              <a:t>pelo</a:t>
            </a:r>
            <a:r>
              <a:rPr lang="en-US" dirty="0">
                <a:solidFill>
                  <a:srgbClr val="000000"/>
                </a:solidFill>
              </a:rPr>
              <a:t> </a:t>
            </a:r>
            <a:r>
              <a:rPr lang="en-US" dirty="0" err="1">
                <a:solidFill>
                  <a:srgbClr val="000000"/>
                </a:solidFill>
              </a:rPr>
              <a:t>validador</a:t>
            </a:r>
            <a:r>
              <a:rPr lang="en-US" dirty="0">
                <a:solidFill>
                  <a:srgbClr val="000000"/>
                </a:solidFill>
              </a:rPr>
              <a:t> </a:t>
            </a:r>
            <a:r>
              <a:rPr lang="en-US" dirty="0" err="1">
                <a:solidFill>
                  <a:srgbClr val="000000"/>
                </a:solidFill>
              </a:rPr>
              <a:t>físico</a:t>
            </a:r>
            <a:r>
              <a:rPr lang="en-US" dirty="0">
                <a:solidFill>
                  <a:srgbClr val="000000"/>
                </a:solidFill>
              </a:rPr>
              <a:t>. </a:t>
            </a:r>
            <a:r>
              <a:rPr lang="en-US" dirty="0" err="1">
                <a:solidFill>
                  <a:srgbClr val="000000"/>
                </a:solidFill>
              </a:rPr>
              <a:t>Ele</a:t>
            </a:r>
            <a:r>
              <a:rPr lang="en-US" dirty="0">
                <a:solidFill>
                  <a:srgbClr val="000000"/>
                </a:solidFill>
              </a:rPr>
              <a:t> </a:t>
            </a:r>
            <a:r>
              <a:rPr lang="en-US" dirty="0" err="1">
                <a:solidFill>
                  <a:srgbClr val="000000"/>
                </a:solidFill>
              </a:rPr>
              <a:t>também</a:t>
            </a:r>
            <a:r>
              <a:rPr lang="en-US" dirty="0">
                <a:solidFill>
                  <a:srgbClr val="000000"/>
                </a:solidFill>
              </a:rPr>
              <a:t> tem a </a:t>
            </a:r>
            <a:r>
              <a:rPr lang="en-US" dirty="0" err="1">
                <a:solidFill>
                  <a:srgbClr val="000000"/>
                </a:solidFill>
              </a:rPr>
              <a:t>responsabilidade</a:t>
            </a:r>
            <a:r>
              <a:rPr lang="en-US" dirty="0">
                <a:solidFill>
                  <a:srgbClr val="000000"/>
                </a:solidFill>
              </a:rPr>
              <a:t> de </a:t>
            </a:r>
            <a:r>
              <a:rPr lang="en-US" dirty="0" err="1">
                <a:solidFill>
                  <a:srgbClr val="000000"/>
                </a:solidFill>
              </a:rPr>
              <a:t>estabelecer</a:t>
            </a:r>
            <a:r>
              <a:rPr lang="en-US" dirty="0">
                <a:solidFill>
                  <a:srgbClr val="000000"/>
                </a:solidFill>
              </a:rPr>
              <a:t> </a:t>
            </a:r>
            <a:r>
              <a:rPr lang="en-US" dirty="0" err="1">
                <a:solidFill>
                  <a:srgbClr val="000000"/>
                </a:solidFill>
              </a:rPr>
              <a:t>processos</a:t>
            </a:r>
            <a:r>
              <a:rPr lang="en-US" dirty="0">
                <a:solidFill>
                  <a:srgbClr val="000000"/>
                </a:solidFill>
              </a:rPr>
              <a:t> de </a:t>
            </a:r>
            <a:r>
              <a:rPr lang="en-US" dirty="0" err="1">
                <a:solidFill>
                  <a:srgbClr val="000000"/>
                </a:solidFill>
              </a:rPr>
              <a:t>negócios</a:t>
            </a:r>
            <a:r>
              <a:rPr lang="en-US" dirty="0">
                <a:solidFill>
                  <a:srgbClr val="000000"/>
                </a:solidFill>
              </a:rPr>
              <a:t> </a:t>
            </a:r>
            <a:r>
              <a:rPr lang="en-US" dirty="0" err="1">
                <a:solidFill>
                  <a:srgbClr val="000000"/>
                </a:solidFill>
              </a:rPr>
              <a:t>corretos</a:t>
            </a:r>
            <a:r>
              <a:rPr lang="en-US" dirty="0">
                <a:solidFill>
                  <a:srgbClr val="000000"/>
                </a:solidFill>
              </a:rPr>
              <a:t>. </a:t>
            </a:r>
          </a:p>
          <a:p>
            <a:r>
              <a:rPr lang="en-US" dirty="0">
                <a:solidFill>
                  <a:srgbClr val="000000"/>
                </a:solidFill>
              </a:rPr>
              <a:t>Se </a:t>
            </a:r>
            <a:r>
              <a:rPr lang="en-US" dirty="0" err="1">
                <a:solidFill>
                  <a:srgbClr val="000000"/>
                </a:solidFill>
              </a:rPr>
              <a:t>ocorrerem</a:t>
            </a:r>
            <a:r>
              <a:rPr lang="en-US" dirty="0">
                <a:solidFill>
                  <a:srgbClr val="000000"/>
                </a:solidFill>
              </a:rPr>
              <a:t> </a:t>
            </a:r>
            <a:r>
              <a:rPr lang="en-US" dirty="0" err="1">
                <a:solidFill>
                  <a:srgbClr val="000000"/>
                </a:solidFill>
              </a:rPr>
              <a:t>erros</a:t>
            </a:r>
            <a:r>
              <a:rPr lang="en-US" dirty="0">
                <a:solidFill>
                  <a:srgbClr val="000000"/>
                </a:solidFill>
              </a:rPr>
              <a:t>, se </a:t>
            </a:r>
            <a:r>
              <a:rPr lang="en-US" dirty="0" err="1">
                <a:solidFill>
                  <a:srgbClr val="000000"/>
                </a:solidFill>
              </a:rPr>
              <a:t>os</a:t>
            </a:r>
            <a:r>
              <a:rPr lang="en-US" dirty="0">
                <a:solidFill>
                  <a:srgbClr val="000000"/>
                </a:solidFill>
              </a:rPr>
              <a:t> bens </a:t>
            </a:r>
            <a:r>
              <a:rPr lang="en-US" dirty="0" err="1">
                <a:solidFill>
                  <a:srgbClr val="000000"/>
                </a:solidFill>
              </a:rPr>
              <a:t>físicos</a:t>
            </a:r>
            <a:r>
              <a:rPr lang="en-US" dirty="0">
                <a:solidFill>
                  <a:srgbClr val="000000"/>
                </a:solidFill>
              </a:rPr>
              <a:t> </a:t>
            </a:r>
            <a:r>
              <a:rPr lang="en-US" dirty="0" err="1">
                <a:solidFill>
                  <a:srgbClr val="000000"/>
                </a:solidFill>
              </a:rPr>
              <a:t>forem</a:t>
            </a:r>
            <a:r>
              <a:rPr lang="en-US" dirty="0">
                <a:solidFill>
                  <a:srgbClr val="000000"/>
                </a:solidFill>
              </a:rPr>
              <a:t> </a:t>
            </a:r>
            <a:r>
              <a:rPr lang="en-US" dirty="0" err="1">
                <a:solidFill>
                  <a:srgbClr val="000000"/>
                </a:solidFill>
              </a:rPr>
              <a:t>roubados</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danificados</a:t>
            </a:r>
            <a:r>
              <a:rPr lang="en-US" dirty="0">
                <a:solidFill>
                  <a:srgbClr val="000000"/>
                </a:solidFill>
              </a:rPr>
              <a:t>, </a:t>
            </a:r>
            <a:r>
              <a:rPr lang="en-US" dirty="0" err="1">
                <a:solidFill>
                  <a:srgbClr val="000000"/>
                </a:solidFill>
              </a:rPr>
              <a:t>ou</a:t>
            </a:r>
            <a:r>
              <a:rPr lang="en-US" dirty="0">
                <a:solidFill>
                  <a:srgbClr val="000000"/>
                </a:solidFill>
              </a:rPr>
              <a:t> se </a:t>
            </a:r>
            <a:r>
              <a:rPr lang="en-US" dirty="0" err="1">
                <a:solidFill>
                  <a:srgbClr val="000000"/>
                </a:solidFill>
              </a:rPr>
              <a:t>ele</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cumprir</a:t>
            </a:r>
            <a:r>
              <a:rPr lang="en-US" dirty="0">
                <a:solidFill>
                  <a:srgbClr val="000000"/>
                </a:solidFill>
              </a:rPr>
              <a:t> as </a:t>
            </a:r>
            <a:r>
              <a:rPr lang="en-US" dirty="0" err="1">
                <a:solidFill>
                  <a:srgbClr val="000000"/>
                </a:solidFill>
              </a:rPr>
              <a:t>regras</a:t>
            </a:r>
            <a:r>
              <a:rPr lang="en-US" dirty="0">
                <a:solidFill>
                  <a:srgbClr val="000000"/>
                </a:solidFill>
              </a:rPr>
              <a:t>, </a:t>
            </a:r>
            <a:r>
              <a:rPr lang="en-US" dirty="0" err="1">
                <a:solidFill>
                  <a:srgbClr val="000000"/>
                </a:solidFill>
              </a:rPr>
              <a:t>é</a:t>
            </a:r>
            <a:r>
              <a:rPr lang="en-US" dirty="0">
                <a:solidFill>
                  <a:srgbClr val="000000"/>
                </a:solidFill>
              </a:rPr>
              <a:t> a </a:t>
            </a:r>
            <a:r>
              <a:rPr lang="en-US" dirty="0" err="1">
                <a:solidFill>
                  <a:srgbClr val="000000"/>
                </a:solidFill>
              </a:rPr>
              <a:t>sua</a:t>
            </a:r>
            <a:r>
              <a:rPr lang="en-US" dirty="0">
                <a:solidFill>
                  <a:srgbClr val="000000"/>
                </a:solidFill>
              </a:rPr>
              <a:t> </a:t>
            </a:r>
            <a:r>
              <a:rPr lang="en-US" dirty="0" err="1">
                <a:solidFill>
                  <a:srgbClr val="000000"/>
                </a:solidFill>
              </a:rPr>
              <a:t>responsabilidade</a:t>
            </a:r>
            <a:r>
              <a:rPr lang="en-US" dirty="0">
                <a:solidFill>
                  <a:srgbClr val="000000"/>
                </a:solidFill>
              </a:rPr>
              <a:t> resolver </a:t>
            </a:r>
            <a:r>
              <a:rPr lang="en-US" dirty="0" err="1">
                <a:solidFill>
                  <a:srgbClr val="000000"/>
                </a:solidFill>
              </a:rPr>
              <a:t>esses</a:t>
            </a:r>
            <a:r>
              <a:rPr lang="en-US" dirty="0">
                <a:solidFill>
                  <a:srgbClr val="000000"/>
                </a:solidFill>
              </a:rPr>
              <a:t> </a:t>
            </a:r>
            <a:r>
              <a:rPr lang="en-US" dirty="0" err="1">
                <a:solidFill>
                  <a:srgbClr val="000000"/>
                </a:solidFill>
              </a:rPr>
              <a:t>problemas</a:t>
            </a:r>
            <a:r>
              <a:rPr lang="en-US" dirty="0">
                <a:solidFill>
                  <a:srgbClr val="000000"/>
                </a:solidFill>
              </a:rPr>
              <a:t>. </a:t>
            </a:r>
            <a:r>
              <a:rPr lang="en-US" dirty="0" err="1">
                <a:solidFill>
                  <a:srgbClr val="000000"/>
                </a:solidFill>
              </a:rPr>
              <a:t>Caso</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seja</a:t>
            </a:r>
            <a:r>
              <a:rPr lang="en-US" dirty="0">
                <a:solidFill>
                  <a:srgbClr val="000000"/>
                </a:solidFill>
              </a:rPr>
              <a:t> </a:t>
            </a:r>
            <a:r>
              <a:rPr lang="en-US" dirty="0" err="1">
                <a:solidFill>
                  <a:srgbClr val="000000"/>
                </a:solidFill>
              </a:rPr>
              <a:t>capaz</a:t>
            </a:r>
            <a:r>
              <a:rPr lang="en-US" dirty="0">
                <a:solidFill>
                  <a:srgbClr val="000000"/>
                </a:solidFill>
              </a:rPr>
              <a:t>, </a:t>
            </a:r>
            <a:r>
              <a:rPr lang="en-US" dirty="0" err="1">
                <a:solidFill>
                  <a:srgbClr val="000000"/>
                </a:solidFill>
              </a:rPr>
              <a:t>arrisca</a:t>
            </a:r>
            <a:r>
              <a:rPr lang="en-US" dirty="0">
                <a:solidFill>
                  <a:srgbClr val="000000"/>
                </a:solidFill>
              </a:rPr>
              <a:t> a </a:t>
            </a:r>
            <a:r>
              <a:rPr lang="en-US" dirty="0" err="1">
                <a:solidFill>
                  <a:srgbClr val="000000"/>
                </a:solidFill>
              </a:rPr>
              <a:t>licença</a:t>
            </a:r>
            <a:r>
              <a:rPr lang="en-US" dirty="0">
                <a:solidFill>
                  <a:srgbClr val="000000"/>
                </a:solidFill>
              </a:rPr>
              <a:t> de </a:t>
            </a:r>
            <a:r>
              <a:rPr lang="en-US" dirty="0" err="1">
                <a:solidFill>
                  <a:srgbClr val="000000"/>
                </a:solidFill>
              </a:rPr>
              <a:t>prestador</a:t>
            </a:r>
            <a:r>
              <a:rPr lang="en-US" dirty="0">
                <a:solidFill>
                  <a:srgbClr val="000000"/>
                </a:solidFill>
              </a:rPr>
              <a:t> de </a:t>
            </a:r>
            <a:r>
              <a:rPr lang="en-US" dirty="0" err="1">
                <a:solidFill>
                  <a:srgbClr val="000000"/>
                </a:solidFill>
              </a:rPr>
              <a:t>serviço</a:t>
            </a:r>
            <a:r>
              <a:rPr lang="en-US" dirty="0">
                <a:solidFill>
                  <a:srgbClr val="000000"/>
                </a:solidFill>
              </a:rPr>
              <a:t> e, </a:t>
            </a:r>
            <a:r>
              <a:rPr lang="en-US" dirty="0" err="1">
                <a:solidFill>
                  <a:srgbClr val="000000"/>
                </a:solidFill>
              </a:rPr>
              <a:t>portanto</a:t>
            </a:r>
            <a:r>
              <a:rPr lang="en-US" dirty="0">
                <a:solidFill>
                  <a:srgbClr val="000000"/>
                </a:solidFill>
              </a:rPr>
              <a:t>, </a:t>
            </a:r>
            <a:r>
              <a:rPr lang="en-US" dirty="0" err="1">
                <a:solidFill>
                  <a:srgbClr val="000000"/>
                </a:solidFill>
              </a:rPr>
              <a:t>perde</a:t>
            </a:r>
            <a:r>
              <a:rPr lang="en-US" dirty="0">
                <a:solidFill>
                  <a:srgbClr val="000000"/>
                </a:solidFill>
              </a:rPr>
              <a:t> o </a:t>
            </a:r>
            <a:r>
              <a:rPr lang="en-US" dirty="0" err="1">
                <a:solidFill>
                  <a:srgbClr val="000000"/>
                </a:solidFill>
              </a:rPr>
              <a:t>direito</a:t>
            </a:r>
            <a:r>
              <a:rPr lang="en-US" dirty="0">
                <a:solidFill>
                  <a:srgbClr val="000000"/>
                </a:solidFill>
              </a:rPr>
              <a:t> de </a:t>
            </a:r>
            <a:r>
              <a:rPr lang="en-US" dirty="0" err="1">
                <a:solidFill>
                  <a:srgbClr val="000000"/>
                </a:solidFill>
              </a:rPr>
              <a:t>operar</a:t>
            </a:r>
            <a:r>
              <a:rPr lang="en-US" dirty="0">
                <a:solidFill>
                  <a:srgbClr val="000000"/>
                </a:solidFill>
              </a:rPr>
              <a:t>. Com </a:t>
            </a:r>
            <a:r>
              <a:rPr lang="en-US" dirty="0" err="1">
                <a:solidFill>
                  <a:srgbClr val="000000"/>
                </a:solidFill>
              </a:rPr>
              <a:t>essa</a:t>
            </a:r>
            <a:r>
              <a:rPr lang="en-US" dirty="0">
                <a:solidFill>
                  <a:srgbClr val="000000"/>
                </a:solidFill>
              </a:rPr>
              <a:t> </a:t>
            </a:r>
            <a:r>
              <a:rPr lang="en-US" dirty="0" err="1">
                <a:solidFill>
                  <a:srgbClr val="000000"/>
                </a:solidFill>
              </a:rPr>
              <a:t>abordagem</a:t>
            </a:r>
            <a:r>
              <a:rPr lang="en-US" dirty="0">
                <a:solidFill>
                  <a:srgbClr val="000000"/>
                </a:solidFill>
              </a:rPr>
              <a:t>, o Liechtenstein </a:t>
            </a:r>
            <a:r>
              <a:rPr lang="en-US" dirty="0" err="1">
                <a:solidFill>
                  <a:srgbClr val="000000"/>
                </a:solidFill>
              </a:rPr>
              <a:t>Blockchain</a:t>
            </a:r>
            <a:r>
              <a:rPr lang="en-US" dirty="0">
                <a:solidFill>
                  <a:srgbClr val="000000"/>
                </a:solidFill>
              </a:rPr>
              <a:t> Act </a:t>
            </a:r>
            <a:r>
              <a:rPr lang="en-US" dirty="0" err="1">
                <a:solidFill>
                  <a:srgbClr val="000000"/>
                </a:solidFill>
              </a:rPr>
              <a:t>atribui</a:t>
            </a:r>
            <a:r>
              <a:rPr lang="en-US" dirty="0">
                <a:solidFill>
                  <a:srgbClr val="000000"/>
                </a:solidFill>
              </a:rPr>
              <a:t> a </a:t>
            </a:r>
            <a:r>
              <a:rPr lang="en-US" dirty="0" err="1">
                <a:solidFill>
                  <a:srgbClr val="000000"/>
                </a:solidFill>
              </a:rPr>
              <a:t>responsabilidade</a:t>
            </a:r>
            <a:r>
              <a:rPr lang="en-US" dirty="0">
                <a:solidFill>
                  <a:srgbClr val="000000"/>
                </a:solidFill>
              </a:rPr>
              <a:t> de </a:t>
            </a:r>
            <a:r>
              <a:rPr lang="en-US" dirty="0" err="1">
                <a:solidFill>
                  <a:srgbClr val="000000"/>
                </a:solidFill>
              </a:rPr>
              <a:t>garantir</a:t>
            </a:r>
            <a:r>
              <a:rPr lang="en-US" dirty="0">
                <a:solidFill>
                  <a:srgbClr val="000000"/>
                </a:solidFill>
              </a:rPr>
              <a:t> a </a:t>
            </a:r>
            <a:r>
              <a:rPr lang="en-US" dirty="0" err="1">
                <a:solidFill>
                  <a:srgbClr val="000000"/>
                </a:solidFill>
              </a:rPr>
              <a:t>perfeita</a:t>
            </a:r>
            <a:r>
              <a:rPr lang="en-US" dirty="0">
                <a:solidFill>
                  <a:srgbClr val="000000"/>
                </a:solidFill>
              </a:rPr>
              <a:t> </a:t>
            </a:r>
            <a:r>
              <a:rPr lang="en-US" dirty="0" err="1">
                <a:solidFill>
                  <a:srgbClr val="000000"/>
                </a:solidFill>
              </a:rPr>
              <a:t>sincronia</a:t>
            </a:r>
            <a:r>
              <a:rPr lang="en-US" dirty="0">
                <a:solidFill>
                  <a:srgbClr val="000000"/>
                </a:solidFill>
              </a:rPr>
              <a:t> do </a:t>
            </a:r>
            <a:r>
              <a:rPr lang="en-US" dirty="0" err="1">
                <a:solidFill>
                  <a:srgbClr val="000000"/>
                </a:solidFill>
              </a:rPr>
              <a:t>mundo</a:t>
            </a:r>
            <a:r>
              <a:rPr lang="en-US" dirty="0">
                <a:solidFill>
                  <a:srgbClr val="000000"/>
                </a:solidFill>
              </a:rPr>
              <a:t> </a:t>
            </a:r>
            <a:r>
              <a:rPr lang="en-US" dirty="0" err="1">
                <a:solidFill>
                  <a:srgbClr val="000000"/>
                </a:solidFill>
              </a:rPr>
              <a:t>físico</a:t>
            </a:r>
            <a:r>
              <a:rPr lang="en-US" dirty="0">
                <a:solidFill>
                  <a:srgbClr val="000000"/>
                </a:solidFill>
              </a:rPr>
              <a:t> e do </a:t>
            </a:r>
            <a:r>
              <a:rPr lang="en-US" dirty="0" err="1">
                <a:solidFill>
                  <a:srgbClr val="000000"/>
                </a:solidFill>
              </a:rPr>
              <a:t>mundo</a:t>
            </a:r>
            <a:r>
              <a:rPr lang="en-US" dirty="0">
                <a:solidFill>
                  <a:srgbClr val="000000"/>
                </a:solidFill>
              </a:rPr>
              <a:t> digital </a:t>
            </a:r>
            <a:r>
              <a:rPr lang="en-US" dirty="0" err="1">
                <a:solidFill>
                  <a:srgbClr val="000000"/>
                </a:solidFill>
              </a:rPr>
              <a:t>ao</a:t>
            </a:r>
            <a:r>
              <a:rPr lang="en-US" dirty="0">
                <a:solidFill>
                  <a:srgbClr val="000000"/>
                </a:solidFill>
              </a:rPr>
              <a:t> </a:t>
            </a:r>
            <a:r>
              <a:rPr lang="en-US" dirty="0" err="1">
                <a:solidFill>
                  <a:srgbClr val="000000"/>
                </a:solidFill>
              </a:rPr>
              <a:t>validador</a:t>
            </a:r>
            <a:r>
              <a:rPr lang="en-US" dirty="0">
                <a:solidFill>
                  <a:srgbClr val="000000"/>
                </a:solidFill>
              </a:rPr>
              <a:t> </a:t>
            </a:r>
            <a:r>
              <a:rPr lang="en-US" dirty="0" err="1">
                <a:solidFill>
                  <a:srgbClr val="000000"/>
                </a:solidFill>
              </a:rPr>
              <a:t>físico</a:t>
            </a:r>
            <a:r>
              <a:rPr lang="en-US" dirty="0">
                <a:solidFill>
                  <a:srgbClr val="000000"/>
                </a:solidFill>
              </a:rPr>
              <a:t>. </a:t>
            </a:r>
            <a:r>
              <a:rPr lang="en-US" dirty="0" err="1">
                <a:solidFill>
                  <a:srgbClr val="000000"/>
                </a:solidFill>
              </a:rPr>
              <a:t>Portanto</a:t>
            </a:r>
            <a:r>
              <a:rPr lang="en-US" dirty="0">
                <a:solidFill>
                  <a:srgbClr val="000000"/>
                </a:solidFill>
              </a:rPr>
              <a:t>, o </a:t>
            </a:r>
            <a:r>
              <a:rPr lang="en-US" dirty="0" err="1">
                <a:solidFill>
                  <a:srgbClr val="000000"/>
                </a:solidFill>
              </a:rPr>
              <a:t>papel</a:t>
            </a:r>
            <a:r>
              <a:rPr lang="en-US" dirty="0">
                <a:solidFill>
                  <a:srgbClr val="000000"/>
                </a:solidFill>
              </a:rPr>
              <a:t> </a:t>
            </a:r>
            <a:r>
              <a:rPr lang="en-US" dirty="0" err="1">
                <a:solidFill>
                  <a:srgbClr val="000000"/>
                </a:solidFill>
              </a:rPr>
              <a:t>recém-definido</a:t>
            </a:r>
            <a:r>
              <a:rPr lang="en-US" dirty="0">
                <a:solidFill>
                  <a:srgbClr val="000000"/>
                </a:solidFill>
              </a:rPr>
              <a:t> do </a:t>
            </a:r>
            <a:r>
              <a:rPr lang="en-US" dirty="0" err="1">
                <a:solidFill>
                  <a:srgbClr val="000000"/>
                </a:solidFill>
              </a:rPr>
              <a:t>validador</a:t>
            </a:r>
            <a:r>
              <a:rPr lang="en-US" dirty="0">
                <a:solidFill>
                  <a:srgbClr val="000000"/>
                </a:solidFill>
              </a:rPr>
              <a:t> </a:t>
            </a:r>
            <a:r>
              <a:rPr lang="en-US" dirty="0" err="1">
                <a:solidFill>
                  <a:srgbClr val="000000"/>
                </a:solidFill>
              </a:rPr>
              <a:t>físico</a:t>
            </a:r>
            <a:r>
              <a:rPr lang="en-US" dirty="0">
                <a:solidFill>
                  <a:srgbClr val="000000"/>
                </a:solidFill>
              </a:rPr>
              <a:t> </a:t>
            </a:r>
            <a:r>
              <a:rPr lang="en-US" dirty="0" err="1">
                <a:solidFill>
                  <a:srgbClr val="000000"/>
                </a:solidFill>
              </a:rPr>
              <a:t>é</a:t>
            </a:r>
            <a:r>
              <a:rPr lang="en-US" dirty="0">
                <a:solidFill>
                  <a:srgbClr val="000000"/>
                </a:solidFill>
              </a:rPr>
              <a:t> </a:t>
            </a:r>
            <a:r>
              <a:rPr lang="en-US" dirty="0" err="1">
                <a:solidFill>
                  <a:srgbClr val="000000"/>
                </a:solidFill>
              </a:rPr>
              <a:t>altamente</a:t>
            </a:r>
            <a:r>
              <a:rPr lang="en-US" dirty="0">
                <a:solidFill>
                  <a:srgbClr val="000000"/>
                </a:solidFill>
              </a:rPr>
              <a:t> </a:t>
            </a:r>
            <a:r>
              <a:rPr lang="en-US" dirty="0" err="1">
                <a:solidFill>
                  <a:srgbClr val="000000"/>
                </a:solidFill>
              </a:rPr>
              <a:t>importante</a:t>
            </a:r>
            <a:r>
              <a:rPr lang="en-US" dirty="0">
                <a:solidFill>
                  <a:srgbClr val="000000"/>
                </a:solidFill>
              </a:rPr>
              <a:t>, </a:t>
            </a:r>
            <a:r>
              <a:rPr lang="en-US" dirty="0" err="1">
                <a:solidFill>
                  <a:srgbClr val="000000"/>
                </a:solidFill>
              </a:rPr>
              <a:t>pois</a:t>
            </a:r>
            <a:r>
              <a:rPr lang="en-US" dirty="0">
                <a:solidFill>
                  <a:srgbClr val="000000"/>
                </a:solidFill>
              </a:rPr>
              <a:t> </a:t>
            </a:r>
            <a:r>
              <a:rPr lang="en-US" dirty="0" err="1">
                <a:solidFill>
                  <a:srgbClr val="000000"/>
                </a:solidFill>
              </a:rPr>
              <a:t>permite</a:t>
            </a:r>
            <a:r>
              <a:rPr lang="en-US" dirty="0">
                <a:solidFill>
                  <a:srgbClr val="000000"/>
                </a:solidFill>
              </a:rPr>
              <a:t> a </a:t>
            </a:r>
            <a:r>
              <a:rPr lang="en-US" dirty="0" err="1">
                <a:solidFill>
                  <a:srgbClr val="000000"/>
                </a:solidFill>
              </a:rPr>
              <a:t>economia</a:t>
            </a:r>
            <a:r>
              <a:rPr lang="en-US" dirty="0">
                <a:solidFill>
                  <a:srgbClr val="000000"/>
                </a:solidFill>
              </a:rPr>
              <a:t> de tokens: </a:t>
            </a:r>
            <a:r>
              <a:rPr lang="en-US" dirty="0" err="1">
                <a:solidFill>
                  <a:srgbClr val="000000"/>
                </a:solidFill>
              </a:rPr>
              <a:t>fornecer</a:t>
            </a:r>
            <a:r>
              <a:rPr lang="en-US" dirty="0">
                <a:solidFill>
                  <a:srgbClr val="000000"/>
                </a:solidFill>
              </a:rPr>
              <a:t> </a:t>
            </a:r>
            <a:r>
              <a:rPr lang="en-US" dirty="0" err="1">
                <a:solidFill>
                  <a:srgbClr val="000000"/>
                </a:solidFill>
              </a:rPr>
              <a:t>certeza</a:t>
            </a:r>
            <a:r>
              <a:rPr lang="en-US" dirty="0">
                <a:solidFill>
                  <a:srgbClr val="000000"/>
                </a:solidFill>
              </a:rPr>
              <a:t> e </a:t>
            </a:r>
            <a:r>
              <a:rPr lang="en-US" dirty="0" err="1">
                <a:solidFill>
                  <a:srgbClr val="000000"/>
                </a:solidFill>
              </a:rPr>
              <a:t>permitir</a:t>
            </a:r>
            <a:r>
              <a:rPr lang="en-US" dirty="0">
                <a:solidFill>
                  <a:srgbClr val="000000"/>
                </a:solidFill>
              </a:rPr>
              <a:t> a </a:t>
            </a:r>
            <a:r>
              <a:rPr lang="en-US" dirty="0" err="1">
                <a:solidFill>
                  <a:srgbClr val="000000"/>
                </a:solidFill>
              </a:rPr>
              <a:t>tokenização</a:t>
            </a:r>
            <a:r>
              <a:rPr lang="en-US" dirty="0">
                <a:solidFill>
                  <a:srgbClr val="000000"/>
                </a:solidFill>
              </a:rPr>
              <a:t> de um </a:t>
            </a:r>
            <a:r>
              <a:rPr lang="en-US" dirty="0" err="1">
                <a:solidFill>
                  <a:srgbClr val="000000"/>
                </a:solidFill>
              </a:rPr>
              <a:t>direito</a:t>
            </a:r>
            <a:r>
              <a:rPr lang="en-US" dirty="0">
                <a:solidFill>
                  <a:srgbClr val="000000"/>
                </a:solidFill>
              </a:rPr>
              <a:t> </a:t>
            </a:r>
            <a:r>
              <a:rPr lang="en-US" dirty="0" err="1">
                <a:solidFill>
                  <a:srgbClr val="000000"/>
                </a:solidFill>
              </a:rPr>
              <a:t>existente</a:t>
            </a:r>
            <a:r>
              <a:rPr lang="en-US" dirty="0">
                <a:solidFill>
                  <a:srgbClr val="000000"/>
                </a:solidFill>
              </a:rPr>
              <a:t> e a </a:t>
            </a:r>
            <a:r>
              <a:rPr lang="en-US" dirty="0" err="1">
                <a:solidFill>
                  <a:srgbClr val="000000"/>
                </a:solidFill>
              </a:rPr>
              <a:t>sua</a:t>
            </a:r>
            <a:r>
              <a:rPr lang="en-US" dirty="0">
                <a:solidFill>
                  <a:srgbClr val="000000"/>
                </a:solidFill>
              </a:rPr>
              <a:t> </a:t>
            </a:r>
            <a:r>
              <a:rPr lang="en-US" dirty="0" err="1">
                <a:solidFill>
                  <a:srgbClr val="000000"/>
                </a:solidFill>
              </a:rPr>
              <a:t>subsequente</a:t>
            </a:r>
            <a:r>
              <a:rPr lang="en-US" dirty="0">
                <a:solidFill>
                  <a:srgbClr val="000000"/>
                </a:solidFill>
              </a:rPr>
              <a:t> </a:t>
            </a:r>
            <a:r>
              <a:rPr lang="en-US" dirty="0" err="1">
                <a:solidFill>
                  <a:srgbClr val="000000"/>
                </a:solidFill>
              </a:rPr>
              <a:t>transferência</a:t>
            </a:r>
            <a:r>
              <a:rPr lang="en-US" dirty="0">
                <a:solidFill>
                  <a:srgbClr val="000000"/>
                </a:solidFill>
              </a:rPr>
              <a:t> </a:t>
            </a:r>
            <a:r>
              <a:rPr lang="en-US" dirty="0" err="1">
                <a:solidFill>
                  <a:srgbClr val="000000"/>
                </a:solidFill>
              </a:rPr>
              <a:t>válida</a:t>
            </a:r>
            <a:r>
              <a:rPr lang="en-US" dirty="0">
                <a:solidFill>
                  <a:srgbClr val="000000"/>
                </a:solidFill>
              </a:rPr>
              <a:t> </a:t>
            </a:r>
            <a:r>
              <a:rPr lang="en-US" dirty="0" err="1">
                <a:solidFill>
                  <a:srgbClr val="000000"/>
                </a:solidFill>
              </a:rPr>
              <a:t>para</a:t>
            </a:r>
            <a:r>
              <a:rPr lang="en-US" dirty="0">
                <a:solidFill>
                  <a:srgbClr val="000000"/>
                </a:solidFill>
              </a:rPr>
              <a:t> um </a:t>
            </a:r>
            <a:r>
              <a:rPr lang="en-US" dirty="0" err="1">
                <a:solidFill>
                  <a:srgbClr val="000000"/>
                </a:solidFill>
              </a:rPr>
              <a:t>sistema</a:t>
            </a:r>
            <a:r>
              <a:rPr lang="en-US" dirty="0">
                <a:solidFill>
                  <a:srgbClr val="000000"/>
                </a:solidFill>
              </a:rPr>
              <a:t> </a:t>
            </a:r>
            <a:r>
              <a:rPr lang="en-US" dirty="0" err="1">
                <a:solidFill>
                  <a:srgbClr val="000000"/>
                </a:solidFill>
              </a:rPr>
              <a:t>blockchain</a:t>
            </a:r>
            <a:r>
              <a:rPr lang="en-US" dirty="0">
                <a:solidFill>
                  <a:srgbClr val="000000"/>
                </a:solidFill>
              </a:rPr>
              <a:t>.</a:t>
            </a:r>
          </a:p>
        </p:txBody>
      </p:sp>
      <p:sp>
        <p:nvSpPr>
          <p:cNvPr id="16" name="Rectangle 15">
            <a:extLst>
              <a:ext uri="{FF2B5EF4-FFF2-40B4-BE49-F238E27FC236}">
                <a16:creationId xmlns:a16="http://schemas.microsoft.com/office/drawing/2014/main" id="{7469812B-551C-333B-F37E-098F4D47FC13}"/>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C424F60C-1E3B-2FAF-4263-CB162FEC0A49}"/>
              </a:ext>
            </a:extLst>
          </p:cNvPr>
          <p:cNvGrpSpPr/>
          <p:nvPr/>
        </p:nvGrpSpPr>
        <p:grpSpPr>
          <a:xfrm flipH="1">
            <a:off x="6027754" y="9163937"/>
            <a:ext cx="1712396" cy="1673613"/>
            <a:chOff x="-220413" y="5797823"/>
            <a:chExt cx="1967946" cy="1923375"/>
          </a:xfrm>
        </p:grpSpPr>
        <p:sp>
          <p:nvSpPr>
            <p:cNvPr id="19" name="Freeform 18">
              <a:extLst>
                <a:ext uri="{FF2B5EF4-FFF2-40B4-BE49-F238E27FC236}">
                  <a16:creationId xmlns:a16="http://schemas.microsoft.com/office/drawing/2014/main" id="{1E76401C-ADDB-8780-7638-A532DE03FEC7}"/>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ECEEC734-30D0-5B1E-7516-3817C73ABDAD}"/>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1980DF9-7A68-91F4-2CC1-D6077D219FF8}"/>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F2D4E5B-DE5C-D439-D0C4-30326ADBCF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888B2FA-3F06-250F-F80B-59C29EC9BF9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5D724126-3DD1-58BF-E578-50D35E38EE1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541C8DA-D6E8-8FFA-652D-14916A514760}"/>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581252E6-E57A-E91A-9600-5D02DC999A4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F6DAC7B5-4909-83CA-1370-73D597B9CE4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F5DBD7E4-4BDD-598C-386F-4AB87878498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308464FB-41B5-0128-8BAC-965B03F5E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7F2C40D8-D98A-D829-9467-75299B519EE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900A66FC-A1B8-279F-6EA6-60D48401745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0EF32628-F0E0-CE8F-FBC7-D056D6732C5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01635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7049C9F-DD73-D128-833D-3D0C01CFE581}"/>
              </a:ext>
            </a:extLst>
          </p:cNvPr>
          <p:cNvSpPr/>
          <p:nvPr/>
        </p:nvSpPr>
        <p:spPr>
          <a:xfrm>
            <a:off x="6118752" y="0"/>
            <a:ext cx="1440923" cy="2676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1DBBD43-8893-7BE6-7222-04174364F3B7}"/>
              </a:ext>
            </a:extLst>
          </p:cNvPr>
          <p:cNvSpPr>
            <a:spLocks noGrp="1"/>
          </p:cNvSpPr>
          <p:nvPr>
            <p:ph type="sldNum" sz="quarter" idx="4"/>
          </p:nvPr>
        </p:nvSpPr>
        <p:spPr/>
        <p:txBody>
          <a:bodyPr/>
          <a:lstStyle/>
          <a:p>
            <a:fld id="{CB2079F2-58AF-ED44-82D7-E04B2F6FD686}" type="slidenum">
              <a:rPr lang="en-US" smtClean="0"/>
              <a:pPr/>
              <a:t>102</a:t>
            </a:fld>
            <a:endParaRPr lang="en-US" dirty="0"/>
          </a:p>
        </p:txBody>
      </p:sp>
      <p:sp>
        <p:nvSpPr>
          <p:cNvPr id="3" name="Text Placeholder 17">
            <a:extLst>
              <a:ext uri="{FF2B5EF4-FFF2-40B4-BE49-F238E27FC236}">
                <a16:creationId xmlns:a16="http://schemas.microsoft.com/office/drawing/2014/main" id="{DD1418B4-4615-A324-1342-706EA82449DC}"/>
              </a:ext>
            </a:extLst>
          </p:cNvPr>
          <p:cNvSpPr txBox="1">
            <a:spLocks/>
          </p:cNvSpPr>
          <p:nvPr/>
        </p:nvSpPr>
        <p:spPr>
          <a:xfrm>
            <a:off x="787763" y="665163"/>
            <a:ext cx="5979749" cy="342557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cs typeface="+mn-cs"/>
              </a:rPr>
              <a:t>Tokenização</a:t>
            </a:r>
            <a:r>
              <a:rPr lang="en-US" b="1" dirty="0">
                <a:solidFill>
                  <a:srgbClr val="F79037"/>
                </a:solidFill>
                <a:cs typeface="+mn-cs"/>
              </a:rPr>
              <a:t> de </a:t>
            </a:r>
            <a:r>
              <a:rPr lang="en-US" b="1" dirty="0" err="1">
                <a:solidFill>
                  <a:srgbClr val="F79037"/>
                </a:solidFill>
                <a:cs typeface="+mn-cs"/>
              </a:rPr>
              <a:t>qualquer</a:t>
            </a:r>
            <a:r>
              <a:rPr lang="en-US" b="1" dirty="0">
                <a:solidFill>
                  <a:srgbClr val="F79037"/>
                </a:solidFill>
                <a:cs typeface="+mn-cs"/>
              </a:rPr>
              <a:t> </a:t>
            </a:r>
            <a:r>
              <a:rPr lang="en-US" b="1" dirty="0" err="1">
                <a:solidFill>
                  <a:srgbClr val="F79037"/>
                </a:solidFill>
                <a:cs typeface="+mn-cs"/>
              </a:rPr>
              <a:t>direito</a:t>
            </a:r>
            <a:r>
              <a:rPr lang="en-US" b="1" dirty="0">
                <a:solidFill>
                  <a:srgbClr val="F79037"/>
                </a:solidFill>
                <a:cs typeface="+mn-cs"/>
              </a:rPr>
              <a:t> e </a:t>
            </a:r>
            <a:r>
              <a:rPr lang="en-US" b="1" dirty="0" err="1">
                <a:solidFill>
                  <a:srgbClr val="F79037"/>
                </a:solidFill>
                <a:cs typeface="+mn-cs"/>
              </a:rPr>
              <a:t>ativo</a:t>
            </a:r>
            <a:endParaRPr lang="en-US" b="1" dirty="0">
              <a:solidFill>
                <a:srgbClr val="F79037"/>
              </a:solidFill>
              <a:cs typeface="+mn-cs"/>
            </a:endParaRPr>
          </a:p>
          <a:p>
            <a:pPr>
              <a:tabLst>
                <a:tab pos="93663" algn="l"/>
              </a:tabLst>
            </a:pPr>
            <a:r>
              <a:rPr lang="en-US" dirty="0">
                <a:solidFill>
                  <a:srgbClr val="000000"/>
                </a:solidFill>
                <a:cs typeface="+mn-cs"/>
              </a:rPr>
              <a:t>De </a:t>
            </a:r>
            <a:r>
              <a:rPr lang="en-US" dirty="0" err="1">
                <a:solidFill>
                  <a:srgbClr val="000000"/>
                </a:solidFill>
                <a:cs typeface="+mn-cs"/>
              </a:rPr>
              <a:t>acordo</a:t>
            </a:r>
            <a:r>
              <a:rPr lang="en-US" dirty="0">
                <a:solidFill>
                  <a:srgbClr val="000000"/>
                </a:solidFill>
                <a:cs typeface="+mn-cs"/>
              </a:rPr>
              <a:t> com o Token Container Model, </a:t>
            </a:r>
            <a:r>
              <a:rPr lang="en-US" dirty="0" err="1">
                <a:solidFill>
                  <a:srgbClr val="000000"/>
                </a:solidFill>
                <a:cs typeface="+mn-cs"/>
              </a:rPr>
              <a:t>qualquer</a:t>
            </a:r>
            <a:r>
              <a:rPr lang="en-US" dirty="0">
                <a:solidFill>
                  <a:srgbClr val="000000"/>
                </a:solidFill>
                <a:cs typeface="+mn-cs"/>
              </a:rPr>
              <a:t> </a:t>
            </a:r>
            <a:r>
              <a:rPr lang="en-US" dirty="0" err="1">
                <a:solidFill>
                  <a:srgbClr val="000000"/>
                </a:solidFill>
                <a:cs typeface="+mn-cs"/>
              </a:rPr>
              <a:t>bem</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direito</a:t>
            </a:r>
            <a:r>
              <a:rPr lang="en-US" dirty="0">
                <a:solidFill>
                  <a:srgbClr val="000000"/>
                </a:solidFill>
                <a:cs typeface="+mn-cs"/>
              </a:rPr>
              <a:t> </a:t>
            </a:r>
            <a:r>
              <a:rPr lang="en-US" dirty="0" err="1">
                <a:solidFill>
                  <a:srgbClr val="000000"/>
                </a:solidFill>
                <a:cs typeface="+mn-cs"/>
              </a:rPr>
              <a:t>pode</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basicamente</a:t>
            </a:r>
            <a:r>
              <a:rPr lang="en-US" dirty="0">
                <a:solidFill>
                  <a:srgbClr val="000000"/>
                </a:solidFill>
                <a:cs typeface="+mn-cs"/>
              </a:rPr>
              <a:t> </a:t>
            </a:r>
            <a:r>
              <a:rPr lang="en-US" dirty="0" err="1">
                <a:solidFill>
                  <a:srgbClr val="000000"/>
                </a:solidFill>
                <a:cs typeface="+mn-cs"/>
              </a:rPr>
              <a:t>representado</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um token. </a:t>
            </a:r>
            <a:r>
              <a:rPr lang="en-US" dirty="0" err="1">
                <a:solidFill>
                  <a:srgbClr val="000000"/>
                </a:solidFill>
                <a:cs typeface="+mn-cs"/>
              </a:rPr>
              <a:t>Alguns</a:t>
            </a:r>
            <a:r>
              <a:rPr lang="en-US" dirty="0">
                <a:solidFill>
                  <a:srgbClr val="000000"/>
                </a:solidFill>
                <a:cs typeface="+mn-cs"/>
              </a:rPr>
              <a:t> </a:t>
            </a:r>
            <a:r>
              <a:rPr lang="en-US" dirty="0" err="1">
                <a:solidFill>
                  <a:srgbClr val="000000"/>
                </a:solidFill>
                <a:cs typeface="+mn-cs"/>
              </a:rPr>
              <a:t>exemplos</a:t>
            </a:r>
            <a:r>
              <a:rPr lang="en-US" dirty="0">
                <a:solidFill>
                  <a:srgbClr val="000000"/>
                </a:solidFill>
                <a:cs typeface="+mn-cs"/>
              </a:rPr>
              <a:t> </a:t>
            </a:r>
            <a:r>
              <a:rPr lang="en-US" dirty="0" err="1">
                <a:solidFill>
                  <a:srgbClr val="000000"/>
                </a:solidFill>
                <a:cs typeface="+mn-cs"/>
              </a:rPr>
              <a:t>podem</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vistos</a:t>
            </a:r>
            <a:r>
              <a:rPr lang="en-US" dirty="0">
                <a:solidFill>
                  <a:srgbClr val="000000"/>
                </a:solidFill>
                <a:cs typeface="+mn-cs"/>
              </a:rPr>
              <a:t> a </a:t>
            </a:r>
            <a:r>
              <a:rPr lang="en-US" dirty="0" err="1">
                <a:solidFill>
                  <a:srgbClr val="000000"/>
                </a:solidFill>
                <a:cs typeface="+mn-cs"/>
              </a:rPr>
              <a:t>seguir</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exemplo</a:t>
            </a:r>
            <a:r>
              <a:rPr lang="en-US" dirty="0">
                <a:solidFill>
                  <a:srgbClr val="000000"/>
                </a:solidFill>
                <a:cs typeface="+mn-cs"/>
              </a:rPr>
              <a:t>, um </a:t>
            </a:r>
            <a:r>
              <a:rPr lang="en-US" dirty="0" err="1">
                <a:solidFill>
                  <a:srgbClr val="000000"/>
                </a:solidFill>
                <a:cs typeface="+mn-cs"/>
              </a:rPr>
              <a:t>direito</a:t>
            </a:r>
            <a:r>
              <a:rPr lang="en-US" dirty="0">
                <a:solidFill>
                  <a:srgbClr val="000000"/>
                </a:solidFill>
                <a:cs typeface="+mn-cs"/>
              </a:rPr>
              <a:t> de </a:t>
            </a:r>
            <a:r>
              <a:rPr lang="en-US" dirty="0" err="1">
                <a:solidFill>
                  <a:srgbClr val="000000"/>
                </a:solidFill>
                <a:cs typeface="+mn-cs"/>
              </a:rPr>
              <a:t>licença</a:t>
            </a:r>
            <a:r>
              <a:rPr lang="en-US" dirty="0">
                <a:solidFill>
                  <a:srgbClr val="000000"/>
                </a:solidFill>
                <a:cs typeface="+mn-cs"/>
              </a:rPr>
              <a:t> de software </a:t>
            </a:r>
            <a:r>
              <a:rPr lang="en-US" dirty="0" err="1">
                <a:solidFill>
                  <a:srgbClr val="000000"/>
                </a:solidFill>
                <a:cs typeface="+mn-cs"/>
              </a:rPr>
              <a:t>ou</a:t>
            </a:r>
            <a:r>
              <a:rPr lang="en-US" dirty="0">
                <a:solidFill>
                  <a:srgbClr val="000000"/>
                </a:solidFill>
                <a:cs typeface="+mn-cs"/>
              </a:rPr>
              <a:t> um </a:t>
            </a:r>
            <a:r>
              <a:rPr lang="en-US" dirty="0" err="1">
                <a:solidFill>
                  <a:srgbClr val="000000"/>
                </a:solidFill>
                <a:cs typeface="+mn-cs"/>
              </a:rPr>
              <a:t>direito</a:t>
            </a:r>
            <a:r>
              <a:rPr lang="en-US" dirty="0">
                <a:solidFill>
                  <a:srgbClr val="000000"/>
                </a:solidFill>
                <a:cs typeface="+mn-cs"/>
              </a:rPr>
              <a:t> de </a:t>
            </a:r>
            <a:r>
              <a:rPr lang="en-US" dirty="0" err="1">
                <a:solidFill>
                  <a:srgbClr val="000000"/>
                </a:solidFill>
                <a:cs typeface="+mn-cs"/>
              </a:rPr>
              <a:t>acesso</a:t>
            </a:r>
            <a:r>
              <a:rPr lang="en-US" dirty="0">
                <a:solidFill>
                  <a:srgbClr val="000000"/>
                </a:solidFill>
                <a:cs typeface="+mn-cs"/>
              </a:rPr>
              <a:t> </a:t>
            </a:r>
            <a:r>
              <a:rPr lang="en-US" dirty="0" err="1">
                <a:solidFill>
                  <a:srgbClr val="000000"/>
                </a:solidFill>
                <a:cs typeface="+mn-cs"/>
              </a:rPr>
              <a:t>pode</a:t>
            </a:r>
            <a:r>
              <a:rPr lang="en-US" dirty="0">
                <a:solidFill>
                  <a:srgbClr val="000000"/>
                </a:solidFill>
                <a:cs typeface="+mn-cs"/>
              </a:rPr>
              <a:t> </a:t>
            </a:r>
            <a:r>
              <a:rPr lang="en-US" dirty="0" err="1">
                <a:solidFill>
                  <a:srgbClr val="000000"/>
                </a:solidFill>
                <a:cs typeface="+mn-cs"/>
              </a:rPr>
              <a:t>ser</a:t>
            </a:r>
            <a:r>
              <a:rPr lang="en-US" dirty="0">
                <a:solidFill>
                  <a:srgbClr val="000000"/>
                </a:solidFill>
                <a:cs typeface="+mn-cs"/>
              </a:rPr>
              <a:t> </a:t>
            </a:r>
            <a:r>
              <a:rPr lang="en-US" dirty="0" err="1">
                <a:solidFill>
                  <a:srgbClr val="000000"/>
                </a:solidFill>
                <a:cs typeface="+mn-cs"/>
              </a:rPr>
              <a:t>colocado</a:t>
            </a:r>
            <a:r>
              <a:rPr lang="en-US" dirty="0">
                <a:solidFill>
                  <a:srgbClr val="000000"/>
                </a:solidFill>
                <a:cs typeface="+mn-cs"/>
              </a:rPr>
              <a:t> no </a:t>
            </a:r>
            <a:r>
              <a:rPr lang="en-US" dirty="0" err="1">
                <a:solidFill>
                  <a:srgbClr val="000000"/>
                </a:solidFill>
                <a:cs typeface="+mn-cs"/>
              </a:rPr>
              <a:t>contentor</a:t>
            </a:r>
            <a:r>
              <a:rPr lang="en-US" dirty="0">
                <a:solidFill>
                  <a:srgbClr val="000000"/>
                </a:solidFill>
                <a:cs typeface="+mn-cs"/>
              </a:rPr>
              <a:t> de token. Na </a:t>
            </a:r>
            <a:r>
              <a:rPr lang="en-US" dirty="0" err="1">
                <a:solidFill>
                  <a:srgbClr val="000000"/>
                </a:solidFill>
                <a:cs typeface="+mn-cs"/>
              </a:rPr>
              <a:t>maioria</a:t>
            </a:r>
            <a:r>
              <a:rPr lang="en-US" dirty="0">
                <a:solidFill>
                  <a:srgbClr val="000000"/>
                </a:solidFill>
                <a:cs typeface="+mn-cs"/>
              </a:rPr>
              <a:t> das </a:t>
            </a:r>
            <a:r>
              <a:rPr lang="en-US" dirty="0" err="1">
                <a:solidFill>
                  <a:srgbClr val="000000"/>
                </a:solidFill>
                <a:cs typeface="+mn-cs"/>
              </a:rPr>
              <a:t>jurisdições</a:t>
            </a:r>
            <a:r>
              <a:rPr lang="en-US" dirty="0">
                <a:solidFill>
                  <a:srgbClr val="000000"/>
                </a:solidFill>
                <a:cs typeface="+mn-cs"/>
              </a:rPr>
              <a:t>, </a:t>
            </a:r>
            <a:r>
              <a:rPr lang="en-US" dirty="0" err="1">
                <a:solidFill>
                  <a:srgbClr val="000000"/>
                </a:solidFill>
                <a:cs typeface="+mn-cs"/>
              </a:rPr>
              <a:t>isso</a:t>
            </a:r>
            <a:r>
              <a:rPr lang="en-US" dirty="0">
                <a:solidFill>
                  <a:srgbClr val="000000"/>
                </a:solidFill>
                <a:cs typeface="+mn-cs"/>
              </a:rPr>
              <a:t> </a:t>
            </a:r>
            <a:r>
              <a:rPr lang="en-US" dirty="0" err="1">
                <a:solidFill>
                  <a:srgbClr val="000000"/>
                </a:solidFill>
                <a:cs typeface="+mn-cs"/>
              </a:rPr>
              <a:t>seria</a:t>
            </a:r>
            <a:r>
              <a:rPr lang="en-US" dirty="0">
                <a:solidFill>
                  <a:srgbClr val="000000"/>
                </a:solidFill>
                <a:cs typeface="+mn-cs"/>
              </a:rPr>
              <a:t> </a:t>
            </a:r>
            <a:r>
              <a:rPr lang="en-US" dirty="0" err="1">
                <a:solidFill>
                  <a:srgbClr val="000000"/>
                </a:solidFill>
                <a:cs typeface="+mn-cs"/>
              </a:rPr>
              <a:t>classificado</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token de </a:t>
            </a:r>
            <a:r>
              <a:rPr lang="en-US" dirty="0" err="1">
                <a:solidFill>
                  <a:srgbClr val="000000"/>
                </a:solidFill>
                <a:cs typeface="+mn-cs"/>
              </a:rPr>
              <a:t>utilidade</a:t>
            </a:r>
            <a:r>
              <a:rPr lang="en-US" dirty="0">
                <a:solidFill>
                  <a:srgbClr val="000000"/>
                </a:solidFill>
                <a:cs typeface="+mn-cs"/>
              </a:rPr>
              <a:t>. Se o token for </a:t>
            </a:r>
            <a:r>
              <a:rPr lang="en-US" dirty="0" err="1">
                <a:solidFill>
                  <a:srgbClr val="000000"/>
                </a:solidFill>
                <a:cs typeface="+mn-cs"/>
              </a:rPr>
              <a:t>vendido</a:t>
            </a: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mercado</a:t>
            </a:r>
            <a:r>
              <a:rPr lang="en-US" dirty="0">
                <a:solidFill>
                  <a:srgbClr val="000000"/>
                </a:solidFill>
                <a:cs typeface="+mn-cs"/>
              </a:rPr>
              <a:t> antes </a:t>
            </a:r>
            <a:r>
              <a:rPr lang="en-US" dirty="0" err="1">
                <a:solidFill>
                  <a:srgbClr val="000000"/>
                </a:solidFill>
                <a:cs typeface="+mn-cs"/>
              </a:rPr>
              <a:t>que</a:t>
            </a:r>
            <a:r>
              <a:rPr lang="en-US" dirty="0">
                <a:solidFill>
                  <a:srgbClr val="000000"/>
                </a:solidFill>
                <a:cs typeface="+mn-cs"/>
              </a:rPr>
              <a:t> o </a:t>
            </a:r>
            <a:r>
              <a:rPr lang="en-US" dirty="0" err="1">
                <a:solidFill>
                  <a:srgbClr val="000000"/>
                </a:solidFill>
                <a:cs typeface="+mn-cs"/>
              </a:rPr>
              <a:t>desenvolvimento</a:t>
            </a:r>
            <a:r>
              <a:rPr lang="en-US" dirty="0">
                <a:solidFill>
                  <a:srgbClr val="000000"/>
                </a:solidFill>
                <a:cs typeface="+mn-cs"/>
              </a:rPr>
              <a:t> do </a:t>
            </a:r>
            <a:r>
              <a:rPr lang="en-US" dirty="0" err="1">
                <a:solidFill>
                  <a:srgbClr val="000000"/>
                </a:solidFill>
                <a:cs typeface="+mn-cs"/>
              </a:rPr>
              <a:t>produto</a:t>
            </a:r>
            <a:r>
              <a:rPr lang="en-US" dirty="0">
                <a:solidFill>
                  <a:srgbClr val="000000"/>
                </a:solidFill>
                <a:cs typeface="+mn-cs"/>
              </a:rPr>
              <a:t> </a:t>
            </a:r>
            <a:r>
              <a:rPr lang="en-US" dirty="0" err="1">
                <a:solidFill>
                  <a:srgbClr val="000000"/>
                </a:solidFill>
                <a:cs typeface="+mn-cs"/>
              </a:rPr>
              <a:t>tenha</a:t>
            </a:r>
            <a:r>
              <a:rPr lang="en-US" dirty="0">
                <a:solidFill>
                  <a:srgbClr val="000000"/>
                </a:solidFill>
                <a:cs typeface="+mn-cs"/>
              </a:rPr>
              <a:t> </a:t>
            </a:r>
            <a:r>
              <a:rPr lang="en-US" dirty="0" err="1">
                <a:solidFill>
                  <a:srgbClr val="000000"/>
                </a:solidFill>
                <a:cs typeface="+mn-cs"/>
              </a:rPr>
              <a:t>sido</a:t>
            </a:r>
            <a:r>
              <a:rPr lang="en-US" dirty="0">
                <a:solidFill>
                  <a:srgbClr val="000000"/>
                </a:solidFill>
                <a:cs typeface="+mn-cs"/>
              </a:rPr>
              <a:t> </a:t>
            </a:r>
            <a:r>
              <a:rPr lang="en-US" dirty="0" err="1">
                <a:solidFill>
                  <a:srgbClr val="000000"/>
                </a:solidFill>
                <a:cs typeface="+mn-cs"/>
              </a:rPr>
              <a:t>realmente</a:t>
            </a:r>
            <a:r>
              <a:rPr lang="en-US" dirty="0">
                <a:solidFill>
                  <a:srgbClr val="000000"/>
                </a:solidFill>
                <a:cs typeface="+mn-cs"/>
              </a:rPr>
              <a:t> </a:t>
            </a:r>
            <a:r>
              <a:rPr lang="en-US" dirty="0" err="1">
                <a:solidFill>
                  <a:srgbClr val="000000"/>
                </a:solidFill>
                <a:cs typeface="+mn-cs"/>
              </a:rPr>
              <a:t>finalizado</a:t>
            </a:r>
            <a:r>
              <a:rPr lang="en-US" dirty="0">
                <a:solidFill>
                  <a:srgbClr val="000000"/>
                </a:solidFill>
                <a:cs typeface="+mn-cs"/>
              </a:rPr>
              <a:t>, </a:t>
            </a:r>
            <a:r>
              <a:rPr lang="en-US" dirty="0" err="1">
                <a:solidFill>
                  <a:srgbClr val="000000"/>
                </a:solidFill>
                <a:cs typeface="+mn-cs"/>
              </a:rPr>
              <a:t>esse</a:t>
            </a:r>
            <a:r>
              <a:rPr lang="en-US" dirty="0">
                <a:solidFill>
                  <a:srgbClr val="000000"/>
                </a:solidFill>
                <a:cs typeface="+mn-cs"/>
              </a:rPr>
              <a:t> </a:t>
            </a:r>
            <a:r>
              <a:rPr lang="en-US" dirty="0" err="1">
                <a:solidFill>
                  <a:srgbClr val="000000"/>
                </a:solidFill>
                <a:cs typeface="+mn-cs"/>
              </a:rPr>
              <a:t>processo</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a:t>
            </a:r>
            <a:r>
              <a:rPr lang="en-US" dirty="0" err="1">
                <a:solidFill>
                  <a:srgbClr val="000000"/>
                </a:solidFill>
                <a:cs typeface="+mn-cs"/>
              </a:rPr>
              <a:t>chamado</a:t>
            </a:r>
            <a:r>
              <a:rPr lang="en-US" dirty="0">
                <a:solidFill>
                  <a:srgbClr val="000000"/>
                </a:solidFill>
                <a:cs typeface="+mn-cs"/>
              </a:rPr>
              <a:t> de </a:t>
            </a:r>
            <a:r>
              <a:rPr lang="en-US" dirty="0" err="1">
                <a:solidFill>
                  <a:srgbClr val="000000"/>
                </a:solidFill>
                <a:cs typeface="+mn-cs"/>
              </a:rPr>
              <a:t>Oferta</a:t>
            </a:r>
            <a:r>
              <a:rPr lang="en-US" dirty="0">
                <a:solidFill>
                  <a:srgbClr val="000000"/>
                </a:solidFill>
                <a:cs typeface="+mn-cs"/>
              </a:rPr>
              <a:t> </a:t>
            </a:r>
            <a:r>
              <a:rPr lang="en-US" dirty="0" err="1">
                <a:solidFill>
                  <a:srgbClr val="000000"/>
                </a:solidFill>
                <a:cs typeface="+mn-cs"/>
              </a:rPr>
              <a:t>Inicial</a:t>
            </a:r>
            <a:r>
              <a:rPr lang="en-US" dirty="0">
                <a:solidFill>
                  <a:srgbClr val="000000"/>
                </a:solidFill>
                <a:cs typeface="+mn-cs"/>
              </a:rPr>
              <a:t> de </a:t>
            </a:r>
            <a:r>
              <a:rPr lang="en-US" dirty="0" err="1">
                <a:solidFill>
                  <a:srgbClr val="000000"/>
                </a:solidFill>
                <a:cs typeface="+mn-cs"/>
              </a:rPr>
              <a:t>Moeda</a:t>
            </a:r>
            <a:r>
              <a:rPr lang="en-US" dirty="0">
                <a:solidFill>
                  <a:srgbClr val="000000"/>
                </a:solidFill>
                <a:cs typeface="+mn-cs"/>
              </a:rPr>
              <a:t> (ICO). </a:t>
            </a:r>
            <a:r>
              <a:rPr lang="en-US" dirty="0" err="1">
                <a:solidFill>
                  <a:srgbClr val="000000"/>
                </a:solidFill>
                <a:cs typeface="+mn-cs"/>
              </a:rPr>
              <a:t>Em</a:t>
            </a:r>
            <a:r>
              <a:rPr lang="en-US" dirty="0">
                <a:solidFill>
                  <a:srgbClr val="000000"/>
                </a:solidFill>
                <a:cs typeface="+mn-cs"/>
              </a:rPr>
              <a:t> </a:t>
            </a:r>
            <a:r>
              <a:rPr lang="en-US" dirty="0" err="1">
                <a:solidFill>
                  <a:srgbClr val="000000"/>
                </a:solidFill>
                <a:cs typeface="+mn-cs"/>
              </a:rPr>
              <a:t>seguida</a:t>
            </a:r>
            <a:r>
              <a:rPr lang="en-US" dirty="0">
                <a:solidFill>
                  <a:srgbClr val="000000"/>
                </a:solidFill>
                <a:cs typeface="+mn-cs"/>
              </a:rPr>
              <a:t>, </a:t>
            </a:r>
            <a:r>
              <a:rPr lang="en-US" dirty="0" err="1">
                <a:solidFill>
                  <a:srgbClr val="000000"/>
                </a:solidFill>
                <a:cs typeface="+mn-cs"/>
              </a:rPr>
              <a:t>aplicar</a:t>
            </a:r>
            <a:r>
              <a:rPr lang="en-US" dirty="0">
                <a:solidFill>
                  <a:srgbClr val="000000"/>
                </a:solidFill>
                <a:cs typeface="+mn-cs"/>
              </a:rPr>
              <a:t> a </a:t>
            </a:r>
            <a:r>
              <a:rPr lang="en-US" dirty="0" err="1">
                <a:solidFill>
                  <a:srgbClr val="000000"/>
                </a:solidFill>
                <a:cs typeface="+mn-cs"/>
              </a:rPr>
              <a:t>estrutura</a:t>
            </a:r>
            <a:r>
              <a:rPr lang="en-US" dirty="0">
                <a:solidFill>
                  <a:srgbClr val="000000"/>
                </a:solidFill>
                <a:cs typeface="+mn-cs"/>
              </a:rPr>
              <a:t> do E-Money </a:t>
            </a:r>
            <a:r>
              <a:rPr lang="en-US" dirty="0" err="1">
                <a:solidFill>
                  <a:srgbClr val="000000"/>
                </a:solidFill>
                <a:cs typeface="+mn-cs"/>
              </a:rPr>
              <a:t>europeu</a:t>
            </a:r>
            <a:r>
              <a:rPr lang="en-US" dirty="0">
                <a:solidFill>
                  <a:srgbClr val="000000"/>
                </a:solidFill>
                <a:cs typeface="+mn-cs"/>
              </a:rPr>
              <a:t> </a:t>
            </a:r>
            <a:r>
              <a:rPr lang="en-US" dirty="0" err="1">
                <a:solidFill>
                  <a:srgbClr val="000000"/>
                </a:solidFill>
                <a:cs typeface="+mn-cs"/>
              </a:rPr>
              <a:t>permitiria</a:t>
            </a:r>
            <a:r>
              <a:rPr lang="en-US" dirty="0">
                <a:solidFill>
                  <a:srgbClr val="000000"/>
                </a:solidFill>
                <a:cs typeface="+mn-cs"/>
              </a:rPr>
              <a:t> </a:t>
            </a:r>
            <a:r>
              <a:rPr lang="en-US" dirty="0" err="1">
                <a:solidFill>
                  <a:srgbClr val="000000"/>
                </a:solidFill>
                <a:cs typeface="+mn-cs"/>
              </a:rPr>
              <a:t>empacotar</a:t>
            </a:r>
            <a:r>
              <a:rPr lang="en-US" dirty="0">
                <a:solidFill>
                  <a:srgbClr val="000000"/>
                </a:solidFill>
                <a:cs typeface="+mn-cs"/>
              </a:rPr>
              <a:t> </a:t>
            </a:r>
            <a:r>
              <a:rPr lang="en-US" dirty="0" err="1">
                <a:solidFill>
                  <a:srgbClr val="000000"/>
                </a:solidFill>
                <a:cs typeface="+mn-cs"/>
              </a:rPr>
              <a:t>moedas</a:t>
            </a:r>
            <a:r>
              <a:rPr lang="en-US" dirty="0">
                <a:solidFill>
                  <a:srgbClr val="000000"/>
                </a:solidFill>
                <a:cs typeface="+mn-cs"/>
              </a:rPr>
              <a:t> </a:t>
            </a:r>
            <a:r>
              <a:rPr lang="en-US" dirty="0" err="1">
                <a:solidFill>
                  <a:srgbClr val="000000"/>
                </a:solidFill>
                <a:cs typeface="+mn-cs"/>
              </a:rPr>
              <a:t>tradicionais</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o Euro </a:t>
            </a:r>
            <a:r>
              <a:rPr lang="en-US" dirty="0" err="1">
                <a:solidFill>
                  <a:srgbClr val="000000"/>
                </a:solidFill>
                <a:cs typeface="+mn-cs"/>
              </a:rPr>
              <a:t>ou</a:t>
            </a:r>
            <a:r>
              <a:rPr lang="en-US" dirty="0">
                <a:solidFill>
                  <a:srgbClr val="000000"/>
                </a:solidFill>
                <a:cs typeface="+mn-cs"/>
              </a:rPr>
              <a:t> o Franco </a:t>
            </a:r>
            <a:r>
              <a:rPr lang="en-US" dirty="0" err="1">
                <a:solidFill>
                  <a:srgbClr val="000000"/>
                </a:solidFill>
                <a:cs typeface="+mn-cs"/>
              </a:rPr>
              <a:t>Suíço</a:t>
            </a:r>
            <a:r>
              <a:rPr lang="en-US" dirty="0">
                <a:solidFill>
                  <a:srgbClr val="000000"/>
                </a:solidFill>
                <a:cs typeface="+mn-cs"/>
              </a:rPr>
              <a:t> </a:t>
            </a:r>
            <a:r>
              <a:rPr lang="en-US" dirty="0" err="1">
                <a:solidFill>
                  <a:srgbClr val="000000"/>
                </a:solidFill>
                <a:cs typeface="+mn-cs"/>
              </a:rPr>
              <a:t>num</a:t>
            </a:r>
            <a:r>
              <a:rPr lang="en-US" dirty="0">
                <a:solidFill>
                  <a:srgbClr val="000000"/>
                </a:solidFill>
                <a:cs typeface="+mn-cs"/>
              </a:rPr>
              <a:t> token. </a:t>
            </a:r>
            <a:r>
              <a:rPr lang="en-US" dirty="0" err="1">
                <a:solidFill>
                  <a:srgbClr val="000000"/>
                </a:solidFill>
                <a:cs typeface="+mn-cs"/>
              </a:rPr>
              <a:t>Esses</a:t>
            </a:r>
            <a:r>
              <a:rPr lang="en-US" dirty="0">
                <a:solidFill>
                  <a:srgbClr val="000000"/>
                </a:solidFill>
                <a:cs typeface="+mn-cs"/>
              </a:rPr>
              <a:t> tokens </a:t>
            </a:r>
            <a:r>
              <a:rPr lang="en-US" dirty="0" err="1">
                <a:solidFill>
                  <a:srgbClr val="000000"/>
                </a:solidFill>
                <a:cs typeface="+mn-cs"/>
              </a:rPr>
              <a:t>seriam</a:t>
            </a:r>
            <a:r>
              <a:rPr lang="en-US" dirty="0">
                <a:solidFill>
                  <a:srgbClr val="000000"/>
                </a:solidFill>
                <a:cs typeface="+mn-cs"/>
              </a:rPr>
              <a:t> </a:t>
            </a:r>
            <a:r>
              <a:rPr lang="en-US" dirty="0" err="1">
                <a:solidFill>
                  <a:srgbClr val="000000"/>
                </a:solidFill>
                <a:cs typeface="+mn-cs"/>
              </a:rPr>
              <a:t>classificados</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tokens de </a:t>
            </a:r>
            <a:r>
              <a:rPr lang="en-US" dirty="0" err="1">
                <a:solidFill>
                  <a:srgbClr val="000000"/>
                </a:solidFill>
                <a:cs typeface="+mn-cs"/>
              </a:rPr>
              <a:t>pagamento</a:t>
            </a:r>
            <a:r>
              <a:rPr lang="en-US" dirty="0">
                <a:solidFill>
                  <a:srgbClr val="000000"/>
                </a:solidFill>
                <a:cs typeface="+mn-cs"/>
              </a:rPr>
              <a:t>, </a:t>
            </a:r>
            <a:r>
              <a:rPr lang="en-US" dirty="0" err="1">
                <a:solidFill>
                  <a:srgbClr val="000000"/>
                </a:solidFill>
                <a:cs typeface="+mn-cs"/>
              </a:rPr>
              <a:t>mais</a:t>
            </a:r>
            <a:r>
              <a:rPr lang="en-US" dirty="0">
                <a:solidFill>
                  <a:srgbClr val="000000"/>
                </a:solidFill>
                <a:cs typeface="+mn-cs"/>
              </a:rPr>
              <a:t> </a:t>
            </a:r>
            <a:r>
              <a:rPr lang="en-US" dirty="0" err="1">
                <a:solidFill>
                  <a:srgbClr val="000000"/>
                </a:solidFill>
                <a:cs typeface="+mn-cs"/>
              </a:rPr>
              <a:t>precisamente</a:t>
            </a:r>
            <a:r>
              <a:rPr lang="en-US" dirty="0">
                <a:solidFill>
                  <a:srgbClr val="000000"/>
                </a:solidFill>
                <a:cs typeface="+mn-cs"/>
              </a:rPr>
              <a:t>, tokens Euro, Euro digital, Euro </a:t>
            </a:r>
            <a:r>
              <a:rPr lang="en-US" dirty="0" err="1">
                <a:solidFill>
                  <a:srgbClr val="000000"/>
                </a:solidFill>
                <a:cs typeface="+mn-cs"/>
              </a:rPr>
              <a:t>em</a:t>
            </a:r>
            <a:r>
              <a:rPr lang="en-US" dirty="0">
                <a:solidFill>
                  <a:srgbClr val="000000"/>
                </a:solidFill>
                <a:cs typeface="+mn-cs"/>
              </a:rPr>
              <a:t> blockchain, </a:t>
            </a:r>
            <a:r>
              <a:rPr lang="en-US" dirty="0" err="1">
                <a:solidFill>
                  <a:srgbClr val="000000"/>
                </a:solidFill>
                <a:cs typeface="+mn-cs"/>
              </a:rPr>
              <a:t>dinheiro</a:t>
            </a:r>
            <a:r>
              <a:rPr lang="en-US" dirty="0">
                <a:solidFill>
                  <a:srgbClr val="000000"/>
                </a:solidFill>
                <a:cs typeface="+mn-cs"/>
              </a:rPr>
              <a:t> no </a:t>
            </a:r>
            <a:r>
              <a:rPr lang="en-US" dirty="0" err="1">
                <a:solidFill>
                  <a:srgbClr val="000000"/>
                </a:solidFill>
                <a:cs typeface="+mn-cs"/>
              </a:rPr>
              <a:t>livro</a:t>
            </a:r>
            <a:r>
              <a:rPr lang="en-US" dirty="0">
                <a:solidFill>
                  <a:srgbClr val="000000"/>
                </a:solidFill>
                <a:cs typeface="+mn-cs"/>
              </a:rPr>
              <a:t> </a:t>
            </a:r>
            <a:r>
              <a:rPr lang="en-US" dirty="0" err="1">
                <a:solidFill>
                  <a:srgbClr val="000000"/>
                </a:solidFill>
                <a:cs typeface="+mn-cs"/>
              </a:rPr>
              <a:t>razão</a:t>
            </a:r>
            <a:r>
              <a:rPr lang="en-US" dirty="0">
                <a:solidFill>
                  <a:srgbClr val="000000"/>
                </a:solidFill>
                <a:cs typeface="+mn-cs"/>
              </a:rPr>
              <a:t>, etc. </a:t>
            </a:r>
          </a:p>
          <a:p>
            <a:pPr>
              <a:tabLst>
                <a:tab pos="93663" algn="l"/>
              </a:tabLst>
            </a:pPr>
            <a:endParaRPr lang="en-US" dirty="0">
              <a:solidFill>
                <a:srgbClr val="000000"/>
              </a:solidFill>
              <a:cs typeface="+mn-cs"/>
            </a:endParaRPr>
          </a:p>
          <a:p>
            <a:pPr>
              <a:tabLst>
                <a:tab pos="93663" algn="l"/>
              </a:tabLst>
            </a:pPr>
            <a:endParaRPr lang="en-US" dirty="0">
              <a:solidFill>
                <a:srgbClr val="000000"/>
              </a:solidFill>
              <a:cs typeface="+mn-cs"/>
            </a:endParaRPr>
          </a:p>
          <a:p>
            <a:pPr>
              <a:tabLst>
                <a:tab pos="93663" algn="l"/>
              </a:tabLst>
            </a:pPr>
            <a:endParaRPr lang="en-US" dirty="0">
              <a:solidFill>
                <a:srgbClr val="000000"/>
              </a:solidFill>
              <a:cs typeface="+mn-cs"/>
            </a:endParaRPr>
          </a:p>
          <a:p>
            <a:pPr>
              <a:tabLst>
                <a:tab pos="93663" algn="l"/>
              </a:tabLst>
            </a:pPr>
            <a:endParaRPr lang="en-US" dirty="0">
              <a:solidFill>
                <a:srgbClr val="000000"/>
              </a:solidFill>
              <a:cs typeface="+mn-cs"/>
            </a:endParaRPr>
          </a:p>
          <a:p>
            <a:pPr>
              <a:tabLst>
                <a:tab pos="93663" algn="l"/>
              </a:tabLst>
            </a:pPr>
            <a:endParaRPr lang="en-US" dirty="0">
              <a:solidFill>
                <a:srgbClr val="000000"/>
              </a:solidFill>
              <a:cs typeface="+mn-cs"/>
            </a:endParaRPr>
          </a:p>
          <a:p>
            <a:pPr>
              <a:tabLst>
                <a:tab pos="93663" algn="l"/>
              </a:tabLst>
            </a:pPr>
            <a:endParaRPr lang="en-US" dirty="0">
              <a:solidFill>
                <a:srgbClr val="000000"/>
              </a:solidFill>
              <a:cs typeface="+mn-cs"/>
            </a:endParaRPr>
          </a:p>
          <a:p>
            <a:pPr>
              <a:tabLst>
                <a:tab pos="93663" algn="l"/>
              </a:tabLst>
            </a:pPr>
            <a:endParaRPr lang="en-US" dirty="0">
              <a:solidFill>
                <a:srgbClr val="000000"/>
              </a:solidFill>
              <a:cs typeface="+mn-cs"/>
            </a:endParaRPr>
          </a:p>
          <a:p>
            <a:pPr>
              <a:tabLst>
                <a:tab pos="93663" algn="l"/>
              </a:tabLst>
            </a:pPr>
            <a:endParaRPr lang="en-US" dirty="0">
              <a:solidFill>
                <a:srgbClr val="000000"/>
              </a:solidFill>
              <a:cs typeface="+mn-cs"/>
            </a:endParaRPr>
          </a:p>
          <a:p>
            <a:pPr>
              <a:tabLst>
                <a:tab pos="93663" algn="l"/>
              </a:tabLst>
            </a:pPr>
            <a:endParaRPr lang="en-US" dirty="0">
              <a:solidFill>
                <a:srgbClr val="000000"/>
              </a:solidFill>
              <a:cs typeface="+mn-cs"/>
            </a:endParaRPr>
          </a:p>
          <a:p>
            <a:pPr>
              <a:tabLst>
                <a:tab pos="93663" algn="l"/>
              </a:tabLst>
            </a:pPr>
            <a:endParaRPr lang="en-US" dirty="0">
              <a:solidFill>
                <a:srgbClr val="000000"/>
              </a:solidFill>
              <a:cs typeface="+mn-cs"/>
            </a:endParaRPr>
          </a:p>
          <a:p>
            <a:pPr>
              <a:tabLst>
                <a:tab pos="93663" algn="l"/>
              </a:tabLst>
            </a:pPr>
            <a:endParaRPr lang="en-US" dirty="0">
              <a:solidFill>
                <a:srgbClr val="000000"/>
              </a:solidFill>
              <a:cs typeface="+mn-cs"/>
            </a:endParaRPr>
          </a:p>
          <a:p>
            <a:pPr>
              <a:tabLst>
                <a:tab pos="93663" algn="l"/>
              </a:tabLst>
            </a:pPr>
            <a:endParaRPr lang="en-US" dirty="0">
              <a:solidFill>
                <a:srgbClr val="000000"/>
              </a:solidFill>
              <a:cs typeface="+mn-cs"/>
            </a:endParaRPr>
          </a:p>
          <a:p>
            <a:pPr>
              <a:tabLst>
                <a:tab pos="93663" algn="l"/>
              </a:tabLst>
            </a:pPr>
            <a:endParaRPr lang="en-US" dirty="0">
              <a:solidFill>
                <a:srgbClr val="000000"/>
              </a:solidFill>
              <a:cs typeface="+mn-cs"/>
            </a:endParaRPr>
          </a:p>
          <a:p>
            <a:pPr>
              <a:tabLst>
                <a:tab pos="93663" algn="l"/>
              </a:tabLst>
            </a:pPr>
            <a:r>
              <a:rPr lang="en-US" dirty="0" err="1">
                <a:solidFill>
                  <a:srgbClr val="000000"/>
                </a:solidFill>
                <a:cs typeface="+mn-cs"/>
              </a:rPr>
              <a:t>Isso</a:t>
            </a:r>
            <a:r>
              <a:rPr lang="en-US" dirty="0">
                <a:solidFill>
                  <a:srgbClr val="000000"/>
                </a:solidFill>
                <a:cs typeface="+mn-cs"/>
              </a:rPr>
              <a:t> </a:t>
            </a:r>
            <a:r>
              <a:rPr lang="en-US" dirty="0" err="1">
                <a:solidFill>
                  <a:srgbClr val="000000"/>
                </a:solidFill>
                <a:cs typeface="+mn-cs"/>
              </a:rPr>
              <a:t>não</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nada </a:t>
            </a:r>
            <a:r>
              <a:rPr lang="en-US" dirty="0" err="1">
                <a:solidFill>
                  <a:srgbClr val="000000"/>
                </a:solidFill>
                <a:cs typeface="+mn-cs"/>
              </a:rPr>
              <a:t>mais</a:t>
            </a:r>
            <a:r>
              <a:rPr lang="en-US" dirty="0">
                <a:solidFill>
                  <a:srgbClr val="000000"/>
                </a:solidFill>
                <a:cs typeface="+mn-cs"/>
              </a:rPr>
              <a:t> do que </a:t>
            </a:r>
            <a:r>
              <a:rPr lang="en-US" dirty="0" err="1">
                <a:solidFill>
                  <a:srgbClr val="000000"/>
                </a:solidFill>
                <a:cs typeface="+mn-cs"/>
              </a:rPr>
              <a:t>colocar</a:t>
            </a:r>
            <a:r>
              <a:rPr lang="en-US" dirty="0">
                <a:solidFill>
                  <a:srgbClr val="000000"/>
                </a:solidFill>
                <a:cs typeface="+mn-cs"/>
              </a:rPr>
              <a:t> um Euro num token </a:t>
            </a:r>
            <a:r>
              <a:rPr lang="en-US" dirty="0" err="1">
                <a:solidFill>
                  <a:srgbClr val="000000"/>
                </a:solidFill>
                <a:cs typeface="+mn-cs"/>
              </a:rPr>
              <a:t>aplicando</a:t>
            </a:r>
            <a:r>
              <a:rPr lang="en-US" dirty="0">
                <a:solidFill>
                  <a:srgbClr val="000000"/>
                </a:solidFill>
                <a:cs typeface="+mn-cs"/>
              </a:rPr>
              <a:t> </a:t>
            </a:r>
            <a:r>
              <a:rPr lang="en-US" dirty="0" err="1">
                <a:solidFill>
                  <a:srgbClr val="000000"/>
                </a:solidFill>
                <a:cs typeface="+mn-cs"/>
              </a:rPr>
              <a:t>regras</a:t>
            </a:r>
            <a:r>
              <a:rPr lang="en-US" dirty="0">
                <a:solidFill>
                  <a:srgbClr val="000000"/>
                </a:solidFill>
                <a:cs typeface="+mn-cs"/>
              </a:rPr>
              <a:t> de E-Money para o </a:t>
            </a:r>
            <a:r>
              <a:rPr lang="en-US" dirty="0" err="1">
                <a:solidFill>
                  <a:srgbClr val="000000"/>
                </a:solidFill>
                <a:cs typeface="+mn-cs"/>
              </a:rPr>
              <a:t>conteúdo</a:t>
            </a:r>
            <a:r>
              <a:rPr lang="en-US" dirty="0">
                <a:solidFill>
                  <a:srgbClr val="000000"/>
                </a:solidFill>
                <a:cs typeface="+mn-cs"/>
              </a:rPr>
              <a:t> do </a:t>
            </a:r>
            <a:r>
              <a:rPr lang="en-US" dirty="0" err="1">
                <a:solidFill>
                  <a:srgbClr val="000000"/>
                </a:solidFill>
                <a:cs typeface="+mn-cs"/>
              </a:rPr>
              <a:t>recipiente</a:t>
            </a:r>
            <a:r>
              <a:rPr lang="en-US" dirty="0">
                <a:solidFill>
                  <a:srgbClr val="000000"/>
                </a:solidFill>
                <a:cs typeface="+mn-cs"/>
              </a:rPr>
              <a:t>.  Por </a:t>
            </a:r>
            <a:r>
              <a:rPr lang="en-US" dirty="0" err="1">
                <a:solidFill>
                  <a:srgbClr val="000000"/>
                </a:solidFill>
                <a:cs typeface="+mn-cs"/>
              </a:rPr>
              <a:t>fim</a:t>
            </a:r>
            <a:r>
              <a:rPr lang="en-US" dirty="0">
                <a:solidFill>
                  <a:srgbClr val="000000"/>
                </a:solidFill>
                <a:cs typeface="+mn-cs"/>
              </a:rPr>
              <a:t>, um </a:t>
            </a:r>
            <a:r>
              <a:rPr lang="en-US" dirty="0" err="1">
                <a:solidFill>
                  <a:srgbClr val="000000"/>
                </a:solidFill>
                <a:cs typeface="+mn-cs"/>
              </a:rPr>
              <a:t>título</a:t>
            </a:r>
            <a:r>
              <a:rPr lang="en-US" dirty="0">
                <a:solidFill>
                  <a:srgbClr val="000000"/>
                </a:solidFill>
                <a:cs typeface="+mn-cs"/>
              </a:rPr>
              <a:t> </a:t>
            </a:r>
            <a:r>
              <a:rPr lang="en-US" dirty="0" err="1">
                <a:solidFill>
                  <a:srgbClr val="000000"/>
                </a:solidFill>
                <a:cs typeface="+mn-cs"/>
              </a:rPr>
              <a:t>pode</a:t>
            </a:r>
            <a:r>
              <a:rPr lang="en-US" dirty="0">
                <a:solidFill>
                  <a:srgbClr val="000000"/>
                </a:solidFill>
                <a:cs typeface="+mn-cs"/>
              </a:rPr>
              <a:t> ser </a:t>
            </a:r>
            <a:r>
              <a:rPr lang="en-US" dirty="0" err="1">
                <a:solidFill>
                  <a:srgbClr val="000000"/>
                </a:solidFill>
                <a:cs typeface="+mn-cs"/>
              </a:rPr>
              <a:t>empacotado</a:t>
            </a:r>
            <a:r>
              <a:rPr lang="en-US" dirty="0">
                <a:solidFill>
                  <a:srgbClr val="000000"/>
                </a:solidFill>
                <a:cs typeface="+mn-cs"/>
              </a:rPr>
              <a:t> no token. </a:t>
            </a:r>
            <a:r>
              <a:rPr lang="en-US" dirty="0" err="1">
                <a:solidFill>
                  <a:srgbClr val="000000"/>
                </a:solidFill>
                <a:cs typeface="+mn-cs"/>
              </a:rPr>
              <a:t>Então</a:t>
            </a:r>
            <a:r>
              <a:rPr lang="en-US" dirty="0">
                <a:solidFill>
                  <a:srgbClr val="000000"/>
                </a:solidFill>
                <a:cs typeface="+mn-cs"/>
              </a:rPr>
              <a:t>, </a:t>
            </a:r>
            <a:r>
              <a:rPr lang="en-US" dirty="0" err="1">
                <a:solidFill>
                  <a:srgbClr val="000000"/>
                </a:solidFill>
                <a:cs typeface="+mn-cs"/>
              </a:rPr>
              <a:t>todas</a:t>
            </a:r>
            <a:r>
              <a:rPr lang="en-US" dirty="0">
                <a:solidFill>
                  <a:srgbClr val="000000"/>
                </a:solidFill>
                <a:cs typeface="+mn-cs"/>
              </a:rPr>
              <a:t> as leis de </a:t>
            </a:r>
            <a:r>
              <a:rPr lang="en-US" dirty="0" err="1">
                <a:solidFill>
                  <a:srgbClr val="000000"/>
                </a:solidFill>
                <a:cs typeface="+mn-cs"/>
              </a:rPr>
              <a:t>valores</a:t>
            </a:r>
            <a:r>
              <a:rPr lang="en-US" dirty="0">
                <a:solidFill>
                  <a:srgbClr val="000000"/>
                </a:solidFill>
                <a:cs typeface="+mn-cs"/>
              </a:rPr>
              <a:t> </a:t>
            </a:r>
            <a:r>
              <a:rPr lang="en-US" dirty="0" err="1">
                <a:solidFill>
                  <a:srgbClr val="000000"/>
                </a:solidFill>
                <a:cs typeface="+mn-cs"/>
              </a:rPr>
              <a:t>mobiliários</a:t>
            </a:r>
            <a:r>
              <a:rPr lang="en-US" dirty="0">
                <a:solidFill>
                  <a:srgbClr val="000000"/>
                </a:solidFill>
                <a:cs typeface="+mn-cs"/>
              </a:rPr>
              <a:t> </a:t>
            </a:r>
            <a:r>
              <a:rPr lang="en-US" dirty="0" err="1">
                <a:solidFill>
                  <a:srgbClr val="000000"/>
                </a:solidFill>
                <a:cs typeface="+mn-cs"/>
              </a:rPr>
              <a:t>aplicam</a:t>
            </a:r>
            <a:r>
              <a:rPr lang="en-US" dirty="0">
                <a:solidFill>
                  <a:srgbClr val="000000"/>
                </a:solidFill>
                <a:cs typeface="+mn-cs"/>
              </a:rPr>
              <a:t>-se e o </a:t>
            </a:r>
            <a:r>
              <a:rPr lang="en-US" dirty="0" err="1">
                <a:solidFill>
                  <a:srgbClr val="000000"/>
                </a:solidFill>
                <a:cs typeface="+mn-cs"/>
              </a:rPr>
              <a:t>resultado</a:t>
            </a:r>
            <a:r>
              <a:rPr lang="en-US" dirty="0">
                <a:solidFill>
                  <a:srgbClr val="000000"/>
                </a:solidFill>
                <a:cs typeface="+mn-cs"/>
              </a:rPr>
              <a:t> </a:t>
            </a:r>
            <a:r>
              <a:rPr lang="en-US" dirty="0" err="1">
                <a:solidFill>
                  <a:srgbClr val="000000"/>
                </a:solidFill>
                <a:cs typeface="+mn-cs"/>
              </a:rPr>
              <a:t>é</a:t>
            </a:r>
            <a:r>
              <a:rPr lang="en-US" dirty="0">
                <a:solidFill>
                  <a:srgbClr val="000000"/>
                </a:solidFill>
                <a:cs typeface="+mn-cs"/>
              </a:rPr>
              <a:t> um token de </a:t>
            </a:r>
            <a:r>
              <a:rPr lang="en-US" dirty="0" err="1">
                <a:solidFill>
                  <a:srgbClr val="000000"/>
                </a:solidFill>
                <a:cs typeface="+mn-cs"/>
              </a:rPr>
              <a:t>segurança</a:t>
            </a:r>
            <a:r>
              <a:rPr lang="en-US" dirty="0">
                <a:solidFill>
                  <a:srgbClr val="000000"/>
                </a:solidFill>
                <a:cs typeface="+mn-cs"/>
              </a:rPr>
              <a:t>. Se </a:t>
            </a:r>
            <a:r>
              <a:rPr lang="en-US" dirty="0" err="1">
                <a:solidFill>
                  <a:srgbClr val="000000"/>
                </a:solidFill>
                <a:cs typeface="+mn-cs"/>
              </a:rPr>
              <a:t>vendido</a:t>
            </a:r>
            <a:r>
              <a:rPr lang="en-US" dirty="0">
                <a:solidFill>
                  <a:srgbClr val="000000"/>
                </a:solidFill>
                <a:cs typeface="+mn-cs"/>
              </a:rPr>
              <a:t> a </a:t>
            </a:r>
            <a:r>
              <a:rPr lang="en-US" dirty="0" err="1">
                <a:solidFill>
                  <a:srgbClr val="000000"/>
                </a:solidFill>
                <a:cs typeface="+mn-cs"/>
              </a:rPr>
              <a:t>investidores</a:t>
            </a:r>
            <a:r>
              <a:rPr lang="en-US" dirty="0">
                <a:solidFill>
                  <a:srgbClr val="000000"/>
                </a:solidFill>
                <a:cs typeface="+mn-cs"/>
              </a:rPr>
              <a:t>, </a:t>
            </a:r>
            <a:r>
              <a:rPr lang="en-US" dirty="0" err="1">
                <a:solidFill>
                  <a:srgbClr val="000000"/>
                </a:solidFill>
                <a:cs typeface="+mn-cs"/>
              </a:rPr>
              <a:t>chamamos</a:t>
            </a:r>
            <a:r>
              <a:rPr lang="en-US" dirty="0">
                <a:solidFill>
                  <a:srgbClr val="000000"/>
                </a:solidFill>
                <a:cs typeface="+mn-cs"/>
              </a:rPr>
              <a:t> </a:t>
            </a:r>
            <a:r>
              <a:rPr lang="en-US" dirty="0" err="1">
                <a:solidFill>
                  <a:srgbClr val="000000"/>
                </a:solidFill>
                <a:cs typeface="+mn-cs"/>
              </a:rPr>
              <a:t>esse</a:t>
            </a:r>
            <a:r>
              <a:rPr lang="en-US" dirty="0">
                <a:solidFill>
                  <a:srgbClr val="000000"/>
                </a:solidFill>
                <a:cs typeface="+mn-cs"/>
              </a:rPr>
              <a:t> </a:t>
            </a:r>
            <a:r>
              <a:rPr lang="en-US" dirty="0" err="1">
                <a:solidFill>
                  <a:srgbClr val="000000"/>
                </a:solidFill>
                <a:cs typeface="+mn-cs"/>
              </a:rPr>
              <a:t>processo</a:t>
            </a:r>
            <a:r>
              <a:rPr lang="en-US" dirty="0">
                <a:solidFill>
                  <a:srgbClr val="000000"/>
                </a:solidFill>
                <a:cs typeface="+mn-cs"/>
              </a:rPr>
              <a:t> de </a:t>
            </a:r>
            <a:r>
              <a:rPr lang="en-US" dirty="0" err="1">
                <a:solidFill>
                  <a:srgbClr val="000000"/>
                </a:solidFill>
                <a:cs typeface="+mn-cs"/>
              </a:rPr>
              <a:t>oferta</a:t>
            </a:r>
            <a:r>
              <a:rPr lang="en-US" dirty="0">
                <a:solidFill>
                  <a:srgbClr val="000000"/>
                </a:solidFill>
                <a:cs typeface="+mn-cs"/>
              </a:rPr>
              <a:t> de token de </a:t>
            </a:r>
            <a:r>
              <a:rPr lang="en-US" dirty="0" err="1">
                <a:solidFill>
                  <a:srgbClr val="000000"/>
                </a:solidFill>
                <a:cs typeface="+mn-cs"/>
              </a:rPr>
              <a:t>segurança</a:t>
            </a:r>
            <a:r>
              <a:rPr lang="en-US" dirty="0">
                <a:solidFill>
                  <a:srgbClr val="000000"/>
                </a:solidFill>
                <a:cs typeface="+mn-cs"/>
              </a:rPr>
              <a:t> (STO).</a:t>
            </a:r>
          </a:p>
        </p:txBody>
      </p:sp>
      <p:pic>
        <p:nvPicPr>
          <p:cNvPr id="4" name="Picture 3">
            <a:extLst>
              <a:ext uri="{FF2B5EF4-FFF2-40B4-BE49-F238E27FC236}">
                <a16:creationId xmlns:a16="http://schemas.microsoft.com/office/drawing/2014/main" id="{CF1C0CF2-45CF-2961-5E22-9A6AA4F04B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4348" y="4324911"/>
            <a:ext cx="6150978" cy="4567298"/>
          </a:xfrm>
          <a:prstGeom prst="rect">
            <a:avLst/>
          </a:prstGeom>
        </p:spPr>
      </p:pic>
      <p:sp>
        <p:nvSpPr>
          <p:cNvPr id="5" name="Text Placeholder 17">
            <a:extLst>
              <a:ext uri="{FF2B5EF4-FFF2-40B4-BE49-F238E27FC236}">
                <a16:creationId xmlns:a16="http://schemas.microsoft.com/office/drawing/2014/main" id="{BA68DBA2-6D2E-F1D8-C649-5542B7E78C27}"/>
              </a:ext>
            </a:extLst>
          </p:cNvPr>
          <p:cNvSpPr txBox="1">
            <a:spLocks/>
          </p:cNvSpPr>
          <p:nvPr/>
        </p:nvSpPr>
        <p:spPr>
          <a:xfrm>
            <a:off x="787764" y="8901329"/>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Figura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13: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Exemplos</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para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o Token Container Model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baseado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Dünser</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2018)</a:t>
            </a:r>
            <a:endPar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7" name="Text Placeholder 17">
            <a:extLst>
              <a:ext uri="{FF2B5EF4-FFF2-40B4-BE49-F238E27FC236}">
                <a16:creationId xmlns:a16="http://schemas.microsoft.com/office/drawing/2014/main" id="{6359C7C7-AFE3-3F8D-97B5-43973656992E}"/>
              </a:ext>
            </a:extLst>
          </p:cNvPr>
          <p:cNvSpPr txBox="1">
            <a:spLocks/>
          </p:cNvSpPr>
          <p:nvPr/>
        </p:nvSpPr>
        <p:spPr>
          <a:xfrm>
            <a:off x="1076241" y="6790693"/>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Licença</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de software</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0" name="Text Placeholder 17">
            <a:extLst>
              <a:ext uri="{FF2B5EF4-FFF2-40B4-BE49-F238E27FC236}">
                <a16:creationId xmlns:a16="http://schemas.microsoft.com/office/drawing/2014/main" id="{58BDCE8D-19DF-06C8-344B-CCA8F2B38151}"/>
              </a:ext>
            </a:extLst>
          </p:cNvPr>
          <p:cNvSpPr txBox="1">
            <a:spLocks/>
          </p:cNvSpPr>
          <p:nvPr/>
        </p:nvSpPr>
        <p:spPr>
          <a:xfrm>
            <a:off x="1102746" y="7824363"/>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(Nada)</a:t>
            </a:r>
          </a:p>
        </p:txBody>
      </p:sp>
      <p:sp>
        <p:nvSpPr>
          <p:cNvPr id="14" name="Text Placeholder 17">
            <a:extLst>
              <a:ext uri="{FF2B5EF4-FFF2-40B4-BE49-F238E27FC236}">
                <a16:creationId xmlns:a16="http://schemas.microsoft.com/office/drawing/2014/main" id="{0DBBB384-B474-1E6E-6C90-E4FA1B996678}"/>
              </a:ext>
            </a:extLst>
          </p:cNvPr>
          <p:cNvSpPr txBox="1">
            <a:spLocks/>
          </p:cNvSpPr>
          <p:nvPr/>
        </p:nvSpPr>
        <p:spPr>
          <a:xfrm>
            <a:off x="4733839" y="4753641"/>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Token de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segurança</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2" name="Text Placeholder 17">
            <a:extLst>
              <a:ext uri="{FF2B5EF4-FFF2-40B4-BE49-F238E27FC236}">
                <a16:creationId xmlns:a16="http://schemas.microsoft.com/office/drawing/2014/main" id="{4C12667B-7008-2542-BCBC-2DC6A5F15DEA}"/>
              </a:ext>
            </a:extLst>
          </p:cNvPr>
          <p:cNvSpPr txBox="1">
            <a:spLocks/>
          </p:cNvSpPr>
          <p:nvPr/>
        </p:nvSpPr>
        <p:spPr>
          <a:xfrm>
            <a:off x="4773596" y="5800562"/>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Euro digital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dinheiro</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p>
          <a:p>
            <a:pPr algn="ct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moeda</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estável</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4" name="Text Placeholder 17">
            <a:extLst>
              <a:ext uri="{FF2B5EF4-FFF2-40B4-BE49-F238E27FC236}">
                <a16:creationId xmlns:a16="http://schemas.microsoft.com/office/drawing/2014/main" id="{FD75C665-752C-3290-1592-44C3CEE47879}"/>
              </a:ext>
            </a:extLst>
          </p:cNvPr>
          <p:cNvSpPr txBox="1">
            <a:spLocks/>
          </p:cNvSpPr>
          <p:nvPr/>
        </p:nvSpPr>
        <p:spPr>
          <a:xfrm>
            <a:off x="4786848" y="6820980"/>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Token de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utilidade</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6" name="Text Placeholder 17">
            <a:extLst>
              <a:ext uri="{FF2B5EF4-FFF2-40B4-BE49-F238E27FC236}">
                <a16:creationId xmlns:a16="http://schemas.microsoft.com/office/drawing/2014/main" id="{398BF576-3CFC-E747-87BE-A847B0C94B13}"/>
              </a:ext>
            </a:extLst>
          </p:cNvPr>
          <p:cNvSpPr txBox="1">
            <a:spLocks/>
          </p:cNvSpPr>
          <p:nvPr/>
        </p:nvSpPr>
        <p:spPr>
          <a:xfrm>
            <a:off x="4773596" y="7828146"/>
            <a:ext cx="1796432"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Moeda</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criptográfica</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p>
          <a:p>
            <a:pPr algn="ct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cripto</a:t>
            </a:r>
            <a:r>
              <a:rPr lang="en-US" sz="11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ativo</a:t>
            </a:r>
            <a:endParaRPr lang="en-US" sz="11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38" name="Group 37">
            <a:extLst>
              <a:ext uri="{FF2B5EF4-FFF2-40B4-BE49-F238E27FC236}">
                <a16:creationId xmlns:a16="http://schemas.microsoft.com/office/drawing/2014/main" id="{1815C867-53AF-96BE-AC0D-E52D2EA3B885}"/>
              </a:ext>
            </a:extLst>
          </p:cNvPr>
          <p:cNvGrpSpPr/>
          <p:nvPr/>
        </p:nvGrpSpPr>
        <p:grpSpPr>
          <a:xfrm>
            <a:off x="5728309" y="966084"/>
            <a:ext cx="1999713" cy="1442633"/>
            <a:chOff x="8493673" y="3441653"/>
            <a:chExt cx="2590079" cy="1868535"/>
          </a:xfrm>
        </p:grpSpPr>
        <p:sp>
          <p:nvSpPr>
            <p:cNvPr id="40" name="Freeform 39">
              <a:extLst>
                <a:ext uri="{FF2B5EF4-FFF2-40B4-BE49-F238E27FC236}">
                  <a16:creationId xmlns:a16="http://schemas.microsoft.com/office/drawing/2014/main" id="{F3CDAB88-D88F-0297-63C4-FA17C5C53EF0}"/>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2" name="Freeform 41">
              <a:extLst>
                <a:ext uri="{FF2B5EF4-FFF2-40B4-BE49-F238E27FC236}">
                  <a16:creationId xmlns:a16="http://schemas.microsoft.com/office/drawing/2014/main" id="{F52E67C9-3DFE-AC9F-4B84-760E2C49EAB6}"/>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4" name="Freeform 43">
              <a:extLst>
                <a:ext uri="{FF2B5EF4-FFF2-40B4-BE49-F238E27FC236}">
                  <a16:creationId xmlns:a16="http://schemas.microsoft.com/office/drawing/2014/main" id="{A3DC871E-095A-F071-A3BA-445C31740AE8}"/>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D69B24D4-53D8-EFDD-9CFB-DCF131976C96}"/>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89B60E51-DC16-664A-AF27-E234D7FFEFD5}"/>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D2D4E979-CF8C-9B20-0926-C77EE13C75AC}"/>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3C28364E-E835-26C3-5B59-0F0E10838BD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9A6C08A0-921B-9A52-DD71-36E8FB238CF0}"/>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11782FA7-A375-E4EF-85B2-B295685E6FE5}"/>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4" name="Freeform 53">
              <a:extLst>
                <a:ext uri="{FF2B5EF4-FFF2-40B4-BE49-F238E27FC236}">
                  <a16:creationId xmlns:a16="http://schemas.microsoft.com/office/drawing/2014/main" id="{3896EFA2-C45A-AF52-F664-CF0B16D2557D}"/>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5" name="Freeform 54">
              <a:extLst>
                <a:ext uri="{FF2B5EF4-FFF2-40B4-BE49-F238E27FC236}">
                  <a16:creationId xmlns:a16="http://schemas.microsoft.com/office/drawing/2014/main" id="{91DEB572-BCD4-6AF1-C18C-C8D1BFE4BF24}"/>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2186884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C442AB-B911-4537-43F8-6E1A68FEF5B6}"/>
              </a:ext>
            </a:extLst>
          </p:cNvPr>
          <p:cNvSpPr/>
          <p:nvPr/>
        </p:nvSpPr>
        <p:spPr>
          <a:xfrm>
            <a:off x="-6316" y="3529263"/>
            <a:ext cx="7572306" cy="1815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103</a:t>
            </a:fld>
            <a:endParaRPr lang="en-US" dirty="0"/>
          </a:p>
        </p:txBody>
      </p:sp>
      <p:sp>
        <p:nvSpPr>
          <p:cNvPr id="16" name="Rectangle 15">
            <a:extLst>
              <a:ext uri="{FF2B5EF4-FFF2-40B4-BE49-F238E27FC236}">
                <a16:creationId xmlns:a16="http://schemas.microsoft.com/office/drawing/2014/main" id="{7469812B-551C-333B-F37E-098F4D47FC13}"/>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C424F60C-1E3B-2FAF-4263-CB162FEC0A49}"/>
              </a:ext>
            </a:extLst>
          </p:cNvPr>
          <p:cNvGrpSpPr/>
          <p:nvPr/>
        </p:nvGrpSpPr>
        <p:grpSpPr>
          <a:xfrm flipH="1">
            <a:off x="6002858" y="9163937"/>
            <a:ext cx="1737292" cy="1673613"/>
            <a:chOff x="-220413" y="5797823"/>
            <a:chExt cx="1967946" cy="1923375"/>
          </a:xfrm>
        </p:grpSpPr>
        <p:sp>
          <p:nvSpPr>
            <p:cNvPr id="19" name="Freeform 18">
              <a:extLst>
                <a:ext uri="{FF2B5EF4-FFF2-40B4-BE49-F238E27FC236}">
                  <a16:creationId xmlns:a16="http://schemas.microsoft.com/office/drawing/2014/main" id="{1E76401C-ADDB-8780-7638-A532DE03FEC7}"/>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ECEEC734-30D0-5B1E-7516-3817C73ABDAD}"/>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1980DF9-7A68-91F4-2CC1-D6077D219FF8}"/>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F2D4E5B-DE5C-D439-D0C4-30326ADBCF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4888B2FA-3F06-250F-F80B-59C29EC9BF9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5D724126-3DD1-58BF-E578-50D35E38EE1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541C8DA-D6E8-8FFA-652D-14916A514760}"/>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581252E6-E57A-E91A-9600-5D02DC999A4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F6DAC7B5-4909-83CA-1370-73D597B9CE4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F5DBD7E4-4BDD-598C-386F-4AB87878498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308464FB-41B5-0128-8BAC-965B03F5E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7F2C40D8-D98A-D829-9467-75299B519EE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900A66FC-A1B8-279F-6EA6-60D48401745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0EF32628-F0E0-CE8F-FBC7-D056D6732C5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0545E945-BA42-3B5F-A357-0A4B9C4F85FC}"/>
              </a:ext>
            </a:extLst>
          </p:cNvPr>
          <p:cNvSpPr>
            <a:spLocks noGrp="1"/>
          </p:cNvSpPr>
          <p:nvPr>
            <p:ph type="body" sz="quarter" idx="32"/>
          </p:nvPr>
        </p:nvSpPr>
        <p:spPr>
          <a:xfrm>
            <a:off x="715877" y="665163"/>
            <a:ext cx="6051635" cy="2864100"/>
          </a:xfrm>
        </p:spPr>
        <p:txBody>
          <a:bodyPr numCol="1"/>
          <a:lstStyle/>
          <a:p>
            <a:r>
              <a:rPr lang="en-US" b="1" dirty="0">
                <a:solidFill>
                  <a:srgbClr val="F79037"/>
                </a:solidFill>
                <a:ea typeface="Times New Roman" panose="02020603050405020304" pitchFamily="18" charset="0"/>
              </a:rPr>
              <a:t>A </a:t>
            </a:r>
            <a:r>
              <a:rPr lang="en-US" b="1" dirty="0" err="1">
                <a:solidFill>
                  <a:srgbClr val="F79037"/>
                </a:solidFill>
                <a:ea typeface="Times New Roman" panose="02020603050405020304" pitchFamily="18" charset="0"/>
              </a:rPr>
              <a:t>tokenização</a:t>
            </a:r>
            <a:r>
              <a:rPr lang="en-US" b="1" dirty="0">
                <a:solidFill>
                  <a:srgbClr val="F79037"/>
                </a:solidFill>
                <a:ea typeface="Times New Roman" panose="02020603050405020304" pitchFamily="18" charset="0"/>
              </a:rPr>
              <a:t> segue um </a:t>
            </a:r>
            <a:r>
              <a:rPr lang="en-US" b="1" dirty="0" err="1">
                <a:solidFill>
                  <a:srgbClr val="F79037"/>
                </a:solidFill>
                <a:ea typeface="Times New Roman" panose="02020603050405020304" pitchFamily="18" charset="0"/>
              </a:rPr>
              <a:t>ciclo</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vida</a:t>
            </a:r>
            <a:endParaRPr lang="en-US" b="1" dirty="0">
              <a:solidFill>
                <a:srgbClr val="F79037"/>
              </a:solidFill>
              <a:ea typeface="Times New Roman" panose="02020603050405020304" pitchFamily="18" charset="0"/>
            </a:endParaRPr>
          </a:p>
          <a:p>
            <a:r>
              <a:rPr lang="en-US" dirty="0" err="1">
                <a:ea typeface="Times New Roman" panose="02020603050405020304" pitchFamily="18" charset="0"/>
              </a:rPr>
              <a:t>Quando</a:t>
            </a:r>
            <a:r>
              <a:rPr lang="en-US" dirty="0">
                <a:ea typeface="Times New Roman" panose="02020603050405020304" pitchFamily="18" charset="0"/>
              </a:rPr>
              <a:t> um </a:t>
            </a:r>
            <a:r>
              <a:rPr lang="en-US" dirty="0" err="1">
                <a:ea typeface="Times New Roman" panose="02020603050405020304" pitchFamily="18" charset="0"/>
              </a:rPr>
              <a:t>direito</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um </a:t>
            </a:r>
            <a:r>
              <a:rPr lang="en-US" dirty="0" err="1">
                <a:ea typeface="Times New Roman" panose="02020603050405020304" pitchFamily="18" charset="0"/>
              </a:rPr>
              <a:t>ativo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tokenizado</a:t>
            </a:r>
            <a:r>
              <a:rPr lang="en-US" dirty="0">
                <a:ea typeface="Times New Roman" panose="02020603050405020304" pitchFamily="18" charset="0"/>
              </a:rPr>
              <a:t>, </a:t>
            </a:r>
            <a:r>
              <a:rPr lang="en-US" dirty="0" err="1">
                <a:ea typeface="Times New Roman" panose="02020603050405020304" pitchFamily="18" charset="0"/>
              </a:rPr>
              <a:t>primeiro</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tokens </a:t>
            </a:r>
            <a:r>
              <a:rPr lang="en-US" dirty="0" err="1">
                <a:ea typeface="Times New Roman" panose="02020603050405020304" pitchFamily="18" charset="0"/>
              </a:rPr>
              <a:t>precisam</a:t>
            </a:r>
            <a:r>
              <a:rPr lang="en-US" dirty="0">
                <a:ea typeface="Times New Roman" panose="02020603050405020304" pitchFamily="18" charset="0"/>
              </a:rPr>
              <a:t> de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gerados</a:t>
            </a:r>
            <a:r>
              <a:rPr lang="en-US" dirty="0">
                <a:ea typeface="Times New Roman" panose="02020603050405020304" pitchFamily="18" charset="0"/>
              </a:rPr>
              <a:t> </a:t>
            </a:r>
            <a:r>
              <a:rPr lang="en-US" dirty="0" err="1">
                <a:ea typeface="Times New Roman" panose="02020603050405020304" pitchFamily="18" charset="0"/>
              </a:rPr>
              <a:t>tecnicamente</a:t>
            </a:r>
            <a:r>
              <a:rPr lang="en-US" dirty="0">
                <a:ea typeface="Times New Roman" panose="02020603050405020304" pitchFamily="18" charset="0"/>
              </a:rPr>
              <a:t>. De </a:t>
            </a:r>
            <a:r>
              <a:rPr lang="en-US" dirty="0" err="1">
                <a:ea typeface="Times New Roman" panose="02020603050405020304" pitchFamily="18" charset="0"/>
              </a:rPr>
              <a:t>seguida</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tokens </a:t>
            </a:r>
            <a:r>
              <a:rPr lang="en-US" dirty="0" err="1">
                <a:ea typeface="Times New Roman" panose="02020603050405020304" pitchFamily="18" charset="0"/>
              </a:rPr>
              <a:t>precisam</a:t>
            </a:r>
            <a:r>
              <a:rPr lang="en-US" dirty="0">
                <a:ea typeface="Times New Roman" panose="02020603050405020304" pitchFamily="18" charset="0"/>
              </a:rPr>
              <a:t> de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emitidos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novos</a:t>
            </a:r>
            <a:r>
              <a:rPr lang="en-US" dirty="0">
                <a:ea typeface="Times New Roman" panose="02020603050405020304" pitchFamily="18" charset="0"/>
              </a:rPr>
              <a:t> </a:t>
            </a:r>
            <a:r>
              <a:rPr lang="en-US" dirty="0" err="1">
                <a:ea typeface="Times New Roman" panose="02020603050405020304" pitchFamily="18" charset="0"/>
              </a:rPr>
              <a:t>detentores</a:t>
            </a:r>
            <a:r>
              <a:rPr lang="en-US" dirty="0">
                <a:ea typeface="Times New Roman" panose="02020603050405020304" pitchFamily="18" charset="0"/>
              </a:rPr>
              <a:t>.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ocorrer</a:t>
            </a:r>
            <a:r>
              <a:rPr lang="en-US" dirty="0">
                <a:ea typeface="Times New Roman" panose="02020603050405020304" pitchFamily="18" charset="0"/>
              </a:rPr>
              <a:t> </a:t>
            </a:r>
            <a:r>
              <a:rPr lang="en-US" dirty="0" err="1">
                <a:ea typeface="Times New Roman" panose="02020603050405020304" pitchFamily="18" charset="0"/>
              </a:rPr>
              <a:t>numa</a:t>
            </a:r>
            <a:r>
              <a:rPr lang="en-US" dirty="0">
                <a:ea typeface="Times New Roman" panose="02020603050405020304" pitchFamily="18" charset="0"/>
              </a:rPr>
              <a:t> </a:t>
            </a:r>
            <a:r>
              <a:rPr lang="en-US" dirty="0" err="1">
                <a:ea typeface="Times New Roman" panose="02020603050405020304" pitchFamily="18" charset="0"/>
              </a:rPr>
              <a:t>venda</a:t>
            </a:r>
            <a:r>
              <a:rPr lang="en-US" dirty="0">
                <a:ea typeface="Times New Roman" panose="02020603050405020304" pitchFamily="18" charset="0"/>
              </a:rPr>
              <a:t> de token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STO, IEO, ICO). </a:t>
            </a:r>
            <a:r>
              <a:rPr lang="en-US" dirty="0" err="1">
                <a:ea typeface="Times New Roman" panose="02020603050405020304" pitchFamily="18" charset="0"/>
              </a:rPr>
              <a:t>Os</a:t>
            </a:r>
            <a:r>
              <a:rPr lang="en-US" dirty="0">
                <a:ea typeface="Times New Roman" panose="02020603050405020304" pitchFamily="18" charset="0"/>
              </a:rPr>
              <a:t> tokens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trocados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outros tokens e,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maioria</a:t>
            </a:r>
            <a:r>
              <a:rPr lang="en-US" dirty="0">
                <a:ea typeface="Times New Roman" panose="02020603050405020304" pitchFamily="18" charset="0"/>
              </a:rPr>
              <a:t> dos </a:t>
            </a:r>
            <a:r>
              <a:rPr lang="en-US" dirty="0" err="1">
                <a:ea typeface="Times New Roman" panose="02020603050405020304" pitchFamily="18" charset="0"/>
              </a:rPr>
              <a:t>casos</a:t>
            </a:r>
            <a:r>
              <a:rPr lang="en-US" dirty="0">
                <a:ea typeface="Times New Roman" panose="02020603050405020304" pitchFamily="18" charset="0"/>
              </a:rPr>
              <a:t>, </a:t>
            </a:r>
            <a:r>
              <a:rPr lang="en-US" dirty="0" err="1">
                <a:ea typeface="Times New Roman" panose="02020603050405020304" pitchFamily="18" charset="0"/>
              </a:rPr>
              <a:t>eles</a:t>
            </a:r>
            <a:r>
              <a:rPr lang="en-US" dirty="0">
                <a:ea typeface="Times New Roman" panose="02020603050405020304" pitchFamily="18" charset="0"/>
              </a:rPr>
              <a:t> </a:t>
            </a:r>
            <a:r>
              <a:rPr lang="en-US" dirty="0" err="1">
                <a:ea typeface="Times New Roman" panose="02020603050405020304" pitchFamily="18" charset="0"/>
              </a:rPr>
              <a:t>precisam</a:t>
            </a:r>
            <a:r>
              <a:rPr lang="en-US" dirty="0">
                <a:ea typeface="Times New Roman" panose="02020603050405020304" pitchFamily="18" charset="0"/>
              </a:rPr>
              <a:t> de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custodiados</a:t>
            </a:r>
            <a:r>
              <a:rPr lang="en-US" dirty="0">
                <a:ea typeface="Times New Roman" panose="02020603050405020304" pitchFamily="18" charset="0"/>
              </a:rPr>
              <a:t>. </a:t>
            </a:r>
            <a:r>
              <a:rPr lang="en-US" dirty="0" err="1">
                <a:ea typeface="Times New Roman" panose="02020603050405020304" pitchFamily="18" charset="0"/>
              </a:rPr>
              <a:t>Ainda</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tokens - no </a:t>
            </a:r>
            <a:r>
              <a:rPr lang="en-US" dirty="0" err="1">
                <a:ea typeface="Times New Roman" panose="02020603050405020304" pitchFamily="18" charset="0"/>
              </a:rPr>
              <a:t>mercado</a:t>
            </a:r>
            <a:r>
              <a:rPr lang="en-US" dirty="0">
                <a:ea typeface="Times New Roman" panose="02020603050405020304" pitchFamily="18" charset="0"/>
              </a:rPr>
              <a:t> </a:t>
            </a:r>
            <a:r>
              <a:rPr lang="en-US" dirty="0" err="1">
                <a:ea typeface="Times New Roman" panose="02020603050405020304" pitchFamily="18" charset="0"/>
              </a:rPr>
              <a:t>financeiro</a:t>
            </a:r>
            <a:r>
              <a:rPr lang="en-US" dirty="0">
                <a:ea typeface="Times New Roman" panose="02020603050405020304" pitchFamily="18" charset="0"/>
              </a:rPr>
              <a:t> -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comprados</a:t>
            </a:r>
            <a:r>
              <a:rPr lang="en-US" dirty="0">
                <a:ea typeface="Times New Roman" panose="02020603050405020304" pitchFamily="18" charset="0"/>
              </a:rPr>
              <a:t> e </a:t>
            </a:r>
            <a:r>
              <a:rPr lang="en-US" dirty="0" err="1">
                <a:ea typeface="Times New Roman" panose="02020603050405020304" pitchFamily="18" charset="0"/>
              </a:rPr>
              <a:t>colocados</a:t>
            </a:r>
            <a:r>
              <a:rPr lang="en-US" dirty="0">
                <a:ea typeface="Times New Roman" panose="02020603050405020304" pitchFamily="18" charset="0"/>
              </a:rPr>
              <a:t> </a:t>
            </a:r>
            <a:r>
              <a:rPr lang="en-US" dirty="0" err="1">
                <a:ea typeface="Times New Roman" panose="02020603050405020304" pitchFamily="18" charset="0"/>
              </a:rPr>
              <a:t>numa</a:t>
            </a:r>
            <a:r>
              <a:rPr lang="en-US" dirty="0">
                <a:ea typeface="Times New Roman" panose="02020603050405020304" pitchFamily="18" charset="0"/>
              </a:rPr>
              <a:t> </a:t>
            </a:r>
            <a:r>
              <a:rPr lang="en-US" dirty="0" err="1">
                <a:ea typeface="Times New Roman" panose="02020603050405020304" pitchFamily="18" charset="0"/>
              </a:rPr>
              <a:t>carteira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fins de </a:t>
            </a:r>
            <a:r>
              <a:rPr lang="en-US" dirty="0" err="1">
                <a:ea typeface="Times New Roman" panose="02020603050405020304" pitchFamily="18" charset="0"/>
              </a:rPr>
              <a:t>investimento</a:t>
            </a:r>
            <a:r>
              <a:rPr lang="en-US" dirty="0">
                <a:ea typeface="Times New Roman" panose="02020603050405020304" pitchFamily="18" charset="0"/>
              </a:rPr>
              <a:t>, etc.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poucas</a:t>
            </a:r>
            <a:r>
              <a:rPr lang="en-US" dirty="0">
                <a:ea typeface="Times New Roman" panose="02020603050405020304" pitchFamily="18" charset="0"/>
              </a:rPr>
              <a:t> </a:t>
            </a:r>
            <a:r>
              <a:rPr lang="en-US" dirty="0" err="1">
                <a:ea typeface="Times New Roman" panose="02020603050405020304" pitchFamily="18" charset="0"/>
              </a:rPr>
              <a:t>palavras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tokens </a:t>
            </a:r>
            <a:r>
              <a:rPr lang="en-US" dirty="0" err="1">
                <a:ea typeface="Times New Roman" panose="02020603050405020304" pitchFamily="18" charset="0"/>
              </a:rPr>
              <a:t>têm</a:t>
            </a:r>
            <a:r>
              <a:rPr lang="en-US" dirty="0">
                <a:ea typeface="Times New Roman" panose="02020603050405020304" pitchFamily="18" charset="0"/>
              </a:rPr>
              <a:t> um </a:t>
            </a:r>
            <a:r>
              <a:rPr lang="en-US" dirty="0" err="1">
                <a:ea typeface="Times New Roman" panose="02020603050405020304" pitchFamily="18" charset="0"/>
              </a:rPr>
              <a:t>ciclo</a:t>
            </a:r>
            <a:r>
              <a:rPr lang="en-US" dirty="0">
                <a:ea typeface="Times New Roman" panose="02020603050405020304" pitchFamily="18" charset="0"/>
              </a:rPr>
              <a:t> de </a:t>
            </a:r>
            <a:r>
              <a:rPr lang="en-US" dirty="0" err="1">
                <a:ea typeface="Times New Roman" panose="02020603050405020304" pitchFamily="18" charset="0"/>
              </a:rPr>
              <a:t>vida</a:t>
            </a:r>
            <a:r>
              <a:rPr lang="en-US" dirty="0">
                <a:ea typeface="Times New Roman" panose="02020603050405020304" pitchFamily="18" charset="0"/>
              </a:rPr>
              <a:t>. </a:t>
            </a:r>
            <a:r>
              <a:rPr lang="en-US" dirty="0" err="1">
                <a:ea typeface="Times New Roman" panose="02020603050405020304" pitchFamily="18" charset="0"/>
              </a:rPr>
              <a:t>Diferentes</a:t>
            </a:r>
            <a:r>
              <a:rPr lang="en-US" dirty="0">
                <a:ea typeface="Times New Roman" panose="02020603050405020304" pitchFamily="18" charset="0"/>
              </a:rPr>
              <a:t> </a:t>
            </a:r>
            <a:r>
              <a:rPr lang="en-US" dirty="0" err="1">
                <a:ea typeface="Times New Roman" panose="02020603050405020304" pitchFamily="18" charset="0"/>
              </a:rPr>
              <a:t>eventos</a:t>
            </a:r>
            <a:r>
              <a:rPr lang="en-US" dirty="0">
                <a:ea typeface="Times New Roman" panose="02020603050405020304" pitchFamily="18" charset="0"/>
              </a:rPr>
              <a:t> no </a:t>
            </a:r>
            <a:r>
              <a:rPr lang="en-US" dirty="0" err="1">
                <a:ea typeface="Times New Roman" panose="02020603050405020304" pitchFamily="18" charset="0"/>
              </a:rPr>
              <a:t>ciclo</a:t>
            </a:r>
            <a:r>
              <a:rPr lang="en-US" dirty="0">
                <a:ea typeface="Times New Roman" panose="02020603050405020304" pitchFamily="18" charset="0"/>
              </a:rPr>
              <a:t> de </a:t>
            </a:r>
            <a:r>
              <a:rPr lang="en-US" dirty="0" err="1">
                <a:ea typeface="Times New Roman" panose="02020603050405020304" pitchFamily="18" charset="0"/>
              </a:rPr>
              <a:t>vida</a:t>
            </a:r>
            <a:r>
              <a:rPr lang="en-US" dirty="0">
                <a:ea typeface="Times New Roman" panose="02020603050405020304" pitchFamily="18" charset="0"/>
              </a:rPr>
              <a:t> do token </a:t>
            </a:r>
            <a:r>
              <a:rPr lang="en-US" dirty="0" err="1">
                <a:ea typeface="Times New Roman" panose="02020603050405020304" pitchFamily="18" charset="0"/>
              </a:rPr>
              <a:t>indicam</a:t>
            </a:r>
            <a:r>
              <a:rPr lang="en-US" dirty="0">
                <a:ea typeface="Times New Roman" panose="02020603050405020304" pitchFamily="18" charset="0"/>
              </a:rPr>
              <a:t> </a:t>
            </a:r>
            <a:r>
              <a:rPr lang="en-US" dirty="0" err="1">
                <a:ea typeface="Times New Roman" panose="02020603050405020304" pitchFamily="18" charset="0"/>
              </a:rPr>
              <a:t>diferentes</a:t>
            </a:r>
            <a:r>
              <a:rPr lang="en-US" dirty="0">
                <a:ea typeface="Times New Roman" panose="02020603050405020304" pitchFamily="18" charset="0"/>
              </a:rPr>
              <a:t> </a:t>
            </a:r>
            <a:r>
              <a:rPr lang="en-US" dirty="0" err="1">
                <a:ea typeface="Times New Roman" panose="02020603050405020304" pitchFamily="18" charset="0"/>
              </a:rPr>
              <a:t>requisitos</a:t>
            </a:r>
            <a:r>
              <a:rPr lang="en-US" dirty="0">
                <a:ea typeface="Times New Roman" panose="02020603050405020304" pitchFamily="18" charset="0"/>
              </a:rPr>
              <a:t> dos </a:t>
            </a:r>
            <a:r>
              <a:rPr lang="en-US" dirty="0" err="1">
                <a:ea typeface="Times New Roman" panose="02020603050405020304" pitchFamily="18" charset="0"/>
              </a:rPr>
              <a:t>atores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gerador</a:t>
            </a:r>
            <a:r>
              <a:rPr lang="en-US" dirty="0">
                <a:ea typeface="Times New Roman" panose="02020603050405020304" pitchFamily="18" charset="0"/>
              </a:rPr>
              <a:t> de token, </a:t>
            </a:r>
            <a:r>
              <a:rPr lang="en-US" dirty="0" err="1">
                <a:ea typeface="Times New Roman" panose="02020603050405020304" pitchFamily="18" charset="0"/>
              </a:rPr>
              <a:t>emissor</a:t>
            </a:r>
            <a:r>
              <a:rPr lang="en-US" dirty="0">
                <a:ea typeface="Times New Roman" panose="02020603050405020304" pitchFamily="18" charset="0"/>
              </a:rPr>
              <a:t> de token, </a:t>
            </a:r>
            <a:r>
              <a:rPr lang="en-US" dirty="0" err="1">
                <a:ea typeface="Times New Roman" panose="02020603050405020304" pitchFamily="18" charset="0"/>
              </a:rPr>
              <a:t>depositário</a:t>
            </a:r>
            <a:r>
              <a:rPr lang="en-US" dirty="0">
                <a:ea typeface="Times New Roman" panose="02020603050405020304" pitchFamily="18" charset="0"/>
              </a:rPr>
              <a:t> de token. O Liechtenstein </a:t>
            </a:r>
            <a:r>
              <a:rPr lang="en-US" dirty="0" err="1">
                <a:ea typeface="Times New Roman" panose="02020603050405020304" pitchFamily="18" charset="0"/>
              </a:rPr>
              <a:t>Blockchain</a:t>
            </a:r>
            <a:r>
              <a:rPr lang="en-US" dirty="0">
                <a:ea typeface="Times New Roman" panose="02020603050405020304" pitchFamily="18" charset="0"/>
              </a:rPr>
              <a:t> Act, </a:t>
            </a:r>
            <a:r>
              <a:rPr lang="en-US" dirty="0" err="1">
                <a:ea typeface="Times New Roman" panose="02020603050405020304" pitchFamily="18" charset="0"/>
              </a:rPr>
              <a:t>portanto</a:t>
            </a:r>
            <a:r>
              <a:rPr lang="en-US" dirty="0">
                <a:ea typeface="Times New Roman" panose="02020603050405020304" pitchFamily="18" charset="0"/>
              </a:rPr>
              <a:t>, </a:t>
            </a:r>
            <a:r>
              <a:rPr lang="en-US" dirty="0" err="1">
                <a:ea typeface="Times New Roman" panose="02020603050405020304" pitchFamily="18" charset="0"/>
              </a:rPr>
              <a:t>oferece</a:t>
            </a:r>
            <a:r>
              <a:rPr lang="en-US" dirty="0">
                <a:ea typeface="Times New Roman" panose="02020603050405020304" pitchFamily="18" charset="0"/>
              </a:rPr>
              <a:t> </a:t>
            </a:r>
            <a:r>
              <a:rPr lang="en-US" dirty="0" err="1">
                <a:ea typeface="Times New Roman" panose="02020603050405020304" pitchFamily="18" charset="0"/>
              </a:rPr>
              <a:t>múltiplas</a:t>
            </a:r>
            <a:r>
              <a:rPr lang="en-US" dirty="0">
                <a:ea typeface="Times New Roman" panose="02020603050405020304" pitchFamily="18" charset="0"/>
              </a:rPr>
              <a:t> </a:t>
            </a:r>
            <a:r>
              <a:rPr lang="en-US" dirty="0" err="1">
                <a:ea typeface="Times New Roman" panose="02020603050405020304" pitchFamily="18" charset="0"/>
              </a:rPr>
              <a:t>possibilidades</a:t>
            </a:r>
            <a:r>
              <a:rPr lang="en-US" dirty="0">
                <a:ea typeface="Times New Roman" panose="02020603050405020304" pitchFamily="18" charset="0"/>
              </a:rPr>
              <a:t> de </a:t>
            </a:r>
            <a:r>
              <a:rPr lang="en-US" dirty="0" err="1">
                <a:ea typeface="Times New Roman" panose="02020603050405020304" pitchFamily="18" charset="0"/>
              </a:rPr>
              <a:t>registro</a:t>
            </a:r>
            <a:r>
              <a:rPr lang="en-US" dirty="0">
                <a:ea typeface="Times New Roman" panose="02020603050405020304" pitchFamily="18" charset="0"/>
              </a:rPr>
              <a:t> no FMA, de </a:t>
            </a:r>
            <a:r>
              <a:rPr lang="en-US" dirty="0" err="1">
                <a:ea typeface="Times New Roman" panose="02020603050405020304" pitchFamily="18" charset="0"/>
              </a:rPr>
              <a:t>modo</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as </a:t>
            </a:r>
            <a:r>
              <a:rPr lang="en-US" dirty="0" err="1">
                <a:ea typeface="Times New Roman" panose="02020603050405020304" pitchFamily="18" charset="0"/>
              </a:rPr>
              <a:t>empresas</a:t>
            </a:r>
            <a:r>
              <a:rPr lang="en-US" dirty="0">
                <a:ea typeface="Times New Roman" panose="02020603050405020304" pitchFamily="18" charset="0"/>
              </a:rPr>
              <a:t> </a:t>
            </a:r>
            <a:r>
              <a:rPr lang="en-US" dirty="0" err="1">
                <a:ea typeface="Times New Roman" panose="02020603050405020304" pitchFamily="18" charset="0"/>
              </a:rPr>
              <a:t>possam</a:t>
            </a:r>
            <a:r>
              <a:rPr lang="en-US" dirty="0">
                <a:ea typeface="Times New Roman" panose="02020603050405020304" pitchFamily="18" charset="0"/>
              </a:rPr>
              <a:t> </a:t>
            </a:r>
            <a:r>
              <a:rPr lang="en-US" dirty="0" err="1">
                <a:ea typeface="Times New Roman" panose="02020603050405020304" pitchFamily="18" charset="0"/>
              </a:rPr>
              <a:t>atuar</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longo</a:t>
            </a:r>
            <a:r>
              <a:rPr lang="en-US" dirty="0">
                <a:ea typeface="Times New Roman" panose="02020603050405020304" pitchFamily="18" charset="0"/>
              </a:rPr>
              <a:t> do </a:t>
            </a:r>
            <a:r>
              <a:rPr lang="en-US" dirty="0" err="1">
                <a:ea typeface="Times New Roman" panose="02020603050405020304" pitchFamily="18" charset="0"/>
              </a:rPr>
              <a:t>ciclo</a:t>
            </a:r>
            <a:r>
              <a:rPr lang="en-US" dirty="0">
                <a:ea typeface="Times New Roman" panose="02020603050405020304" pitchFamily="18" charset="0"/>
              </a:rPr>
              <a:t> de </a:t>
            </a:r>
            <a:r>
              <a:rPr lang="en-US" dirty="0" err="1">
                <a:ea typeface="Times New Roman" panose="02020603050405020304" pitchFamily="18" charset="0"/>
              </a:rPr>
              <a:t>vida</a:t>
            </a:r>
            <a:r>
              <a:rPr lang="en-US" dirty="0">
                <a:ea typeface="Times New Roman" panose="02020603050405020304" pitchFamily="18" charset="0"/>
              </a:rPr>
              <a:t> dos tokens. Como </a:t>
            </a:r>
            <a:r>
              <a:rPr lang="en-US" dirty="0" err="1">
                <a:ea typeface="Times New Roman" panose="02020603050405020304" pitchFamily="18" charset="0"/>
              </a:rPr>
              <a:t>mostra</a:t>
            </a:r>
            <a:r>
              <a:rPr lang="en-US" dirty="0">
                <a:ea typeface="Times New Roman" panose="02020603050405020304" pitchFamily="18" charset="0"/>
              </a:rPr>
              <a:t> a </a:t>
            </a:r>
            <a:r>
              <a:rPr lang="en-US" dirty="0" err="1">
                <a:ea typeface="Times New Roman" panose="02020603050405020304" pitchFamily="18" charset="0"/>
              </a:rPr>
              <a:t>Figura</a:t>
            </a:r>
            <a:r>
              <a:rPr lang="en-US" dirty="0">
                <a:ea typeface="Times New Roman" panose="02020603050405020304" pitchFamily="18" charset="0"/>
              </a:rPr>
              <a:t> 4, as </a:t>
            </a:r>
            <a:r>
              <a:rPr lang="en-US" dirty="0" err="1">
                <a:ea typeface="Times New Roman" panose="02020603050405020304" pitchFamily="18" charset="0"/>
              </a:rPr>
              <a:t>empresas</a:t>
            </a:r>
            <a:r>
              <a:rPr lang="en-US" dirty="0">
                <a:ea typeface="Times New Roman" panose="02020603050405020304" pitchFamily="18" charset="0"/>
              </a:rPr>
              <a:t> </a:t>
            </a:r>
            <a:r>
              <a:rPr lang="en-US" dirty="0" err="1">
                <a:ea typeface="Times New Roman" panose="02020603050405020304" pitchFamily="18" charset="0"/>
              </a:rPr>
              <a:t>poderão</a:t>
            </a:r>
            <a:r>
              <a:rPr lang="en-US" dirty="0">
                <a:ea typeface="Times New Roman" panose="02020603050405020304" pitchFamily="18" charset="0"/>
              </a:rPr>
              <a:t> </a:t>
            </a:r>
            <a:r>
              <a:rPr lang="en-US" dirty="0" err="1">
                <a:ea typeface="Times New Roman" panose="02020603050405020304" pitchFamily="18" charset="0"/>
              </a:rPr>
              <a:t>solicitar</a:t>
            </a:r>
            <a:r>
              <a:rPr lang="en-US" dirty="0">
                <a:ea typeface="Times New Roman" panose="02020603050405020304" pitchFamily="18" charset="0"/>
              </a:rPr>
              <a:t> </a:t>
            </a:r>
            <a:r>
              <a:rPr lang="en-US" dirty="0" err="1">
                <a:ea typeface="Times New Roman" panose="02020603050405020304" pitchFamily="18" charset="0"/>
              </a:rPr>
              <a:t>esses</a:t>
            </a:r>
            <a:r>
              <a:rPr lang="en-US" dirty="0">
                <a:ea typeface="Times New Roman" panose="02020603050405020304" pitchFamily="18" charset="0"/>
              </a:rPr>
              <a:t> </a:t>
            </a:r>
            <a:r>
              <a:rPr lang="en-US" dirty="0" err="1">
                <a:ea typeface="Times New Roman" panose="02020603050405020304" pitchFamily="18" charset="0"/>
              </a:rPr>
              <a:t>registos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breve</a:t>
            </a:r>
            <a:r>
              <a:rPr lang="en-US" dirty="0">
                <a:ea typeface="Times New Roman" panose="02020603050405020304" pitchFamily="18" charset="0"/>
              </a:rPr>
              <a:t>. </a:t>
            </a:r>
            <a:r>
              <a:rPr lang="en-US" dirty="0" err="1">
                <a:ea typeface="Times New Roman" panose="02020603050405020304" pitchFamily="18" charset="0"/>
              </a:rPr>
              <a:t>Existem</a:t>
            </a:r>
            <a:r>
              <a:rPr lang="en-US" dirty="0">
                <a:ea typeface="Times New Roman" panose="02020603050405020304" pitchFamily="18" charset="0"/>
              </a:rPr>
              <a:t> </a:t>
            </a:r>
            <a:r>
              <a:rPr lang="en-US" dirty="0" err="1">
                <a:ea typeface="Times New Roman" panose="02020603050405020304" pitchFamily="18" charset="0"/>
              </a:rPr>
              <a:t>vários</a:t>
            </a:r>
            <a:r>
              <a:rPr lang="en-US" dirty="0">
                <a:ea typeface="Times New Roman" panose="02020603050405020304" pitchFamily="18" charset="0"/>
              </a:rPr>
              <a:t> </a:t>
            </a:r>
            <a:r>
              <a:rPr lang="en-US" dirty="0" err="1">
                <a:ea typeface="Times New Roman" panose="02020603050405020304" pitchFamily="18" charset="0"/>
              </a:rPr>
              <a:t>requisitos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o </a:t>
            </a:r>
            <a:r>
              <a:rPr lang="en-US" dirty="0" err="1">
                <a:ea typeface="Times New Roman" panose="02020603050405020304" pitchFamily="18" charset="0"/>
              </a:rPr>
              <a:t>candidato</a:t>
            </a:r>
            <a:r>
              <a:rPr lang="en-US" dirty="0">
                <a:ea typeface="Times New Roman" panose="02020603050405020304" pitchFamily="18" charset="0"/>
              </a:rPr>
              <a:t>. E, </a:t>
            </a:r>
            <a:r>
              <a:rPr lang="en-US" dirty="0" err="1">
                <a:ea typeface="Times New Roman" panose="02020603050405020304" pitchFamily="18" charset="0"/>
              </a:rPr>
              <a:t>claro</a:t>
            </a:r>
            <a:r>
              <a:rPr lang="en-US" dirty="0">
                <a:ea typeface="Times New Roman" panose="02020603050405020304" pitchFamily="18" charset="0"/>
              </a:rPr>
              <a:t>, as </a:t>
            </a:r>
            <a:r>
              <a:rPr lang="en-US" dirty="0" err="1">
                <a:ea typeface="Times New Roman" panose="02020603050405020304" pitchFamily="18" charset="0"/>
              </a:rPr>
              <a:t>licenças</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são </a:t>
            </a:r>
            <a:r>
              <a:rPr lang="en-US" dirty="0" err="1">
                <a:ea typeface="Times New Roman" panose="02020603050405020304" pitchFamily="18" charset="0"/>
              </a:rPr>
              <a:t>gratuitas</a:t>
            </a:r>
            <a:r>
              <a:rPr lang="en-US" dirty="0">
                <a:ea typeface="Times New Roman" panose="02020603050405020304" pitchFamily="18" charset="0"/>
              </a:rPr>
              <a:t>. Mas a </a:t>
            </a:r>
            <a:r>
              <a:rPr lang="en-US" dirty="0" err="1">
                <a:ea typeface="Times New Roman" panose="02020603050405020304" pitchFamily="18" charset="0"/>
              </a:rPr>
              <a:t>comparação</a:t>
            </a:r>
            <a:r>
              <a:rPr lang="en-US" dirty="0">
                <a:ea typeface="Times New Roman" panose="02020603050405020304" pitchFamily="18" charset="0"/>
              </a:rPr>
              <a:t> das </a:t>
            </a:r>
            <a:r>
              <a:rPr lang="en-US" dirty="0" err="1">
                <a:ea typeface="Times New Roman" panose="02020603050405020304" pitchFamily="18" charset="0"/>
              </a:rPr>
              <a:t>taxas</a:t>
            </a:r>
            <a:r>
              <a:rPr lang="en-US" dirty="0">
                <a:ea typeface="Times New Roman" panose="02020603050405020304" pitchFamily="18" charset="0"/>
              </a:rPr>
              <a:t> e </a:t>
            </a:r>
            <a:r>
              <a:rPr lang="en-US" dirty="0" err="1">
                <a:ea typeface="Times New Roman" panose="02020603050405020304" pitchFamily="18" charset="0"/>
              </a:rPr>
              <a:t>requisitos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outros </a:t>
            </a:r>
            <a:r>
              <a:rPr lang="en-US" dirty="0" err="1">
                <a:ea typeface="Times New Roman" panose="02020603050405020304" pitchFamily="18" charset="0"/>
              </a:rPr>
              <a:t>registos</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licenças</a:t>
            </a:r>
            <a:r>
              <a:rPr lang="en-US" dirty="0">
                <a:ea typeface="Times New Roman" panose="02020603050405020304" pitchFamily="18" charset="0"/>
              </a:rPr>
              <a:t> das </a:t>
            </a:r>
            <a:r>
              <a:rPr lang="en-US" dirty="0" err="1">
                <a:ea typeface="Times New Roman" panose="02020603050405020304" pitchFamily="18" charset="0"/>
              </a:rPr>
              <a:t>autoridades</a:t>
            </a:r>
            <a:r>
              <a:rPr lang="en-US" dirty="0">
                <a:ea typeface="Times New Roman" panose="02020603050405020304" pitchFamily="18" charset="0"/>
              </a:rPr>
              <a:t> </a:t>
            </a:r>
            <a:r>
              <a:rPr lang="en-US" dirty="0" err="1">
                <a:ea typeface="Times New Roman" panose="02020603050405020304" pitchFamily="18" charset="0"/>
              </a:rPr>
              <a:t>financeiras</a:t>
            </a:r>
            <a:r>
              <a:rPr lang="en-US" dirty="0">
                <a:ea typeface="Times New Roman" panose="02020603050405020304" pitchFamily="18" charset="0"/>
              </a:rPr>
              <a:t> </a:t>
            </a:r>
            <a:r>
              <a:rPr lang="en-US" dirty="0" err="1">
                <a:ea typeface="Times New Roman" panose="02020603050405020304" pitchFamily="18" charset="0"/>
              </a:rPr>
              <a:t>indica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as </a:t>
            </a:r>
            <a:r>
              <a:rPr lang="en-US" dirty="0" err="1">
                <a:ea typeface="Times New Roman" panose="02020603050405020304" pitchFamily="18" charset="0"/>
              </a:rPr>
              <a:t>taxas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licenças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Liechtenstein são </a:t>
            </a:r>
            <a:r>
              <a:rPr lang="en-US" dirty="0" err="1">
                <a:ea typeface="Times New Roman" panose="02020603050405020304" pitchFamily="18" charset="0"/>
              </a:rPr>
              <a:t>razoáveis</a:t>
            </a:r>
            <a:r>
              <a:rPr lang="en-US" dirty="0">
                <a:ea typeface="Times New Roman" panose="02020603050405020304" pitchFamily="18" charset="0"/>
              </a:rPr>
              <a:t>. Uma </a:t>
            </a:r>
            <a:r>
              <a:rPr lang="en-US" dirty="0" err="1">
                <a:ea typeface="Times New Roman" panose="02020603050405020304" pitchFamily="18" charset="0"/>
              </a:rPr>
              <a:t>vez</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existem</a:t>
            </a:r>
            <a:r>
              <a:rPr lang="en-US" dirty="0">
                <a:ea typeface="Times New Roman" panose="02020603050405020304" pitchFamily="18" charset="0"/>
              </a:rPr>
              <a:t> </a:t>
            </a:r>
            <a:r>
              <a:rPr lang="en-US" dirty="0" err="1">
                <a:ea typeface="Times New Roman" panose="02020603050405020304" pitchFamily="18" charset="0"/>
              </a:rPr>
              <a:t>registos</a:t>
            </a:r>
            <a:r>
              <a:rPr lang="en-US" dirty="0">
                <a:ea typeface="Times New Roman" panose="02020603050405020304" pitchFamily="18" charset="0"/>
              </a:rPr>
              <a:t> </a:t>
            </a:r>
            <a:r>
              <a:rPr lang="en-US" dirty="0" err="1">
                <a:ea typeface="Times New Roman" panose="02020603050405020304" pitchFamily="18" charset="0"/>
              </a:rPr>
              <a:t>claramente</a:t>
            </a:r>
            <a:r>
              <a:rPr lang="en-US" dirty="0">
                <a:ea typeface="Times New Roman" panose="02020603050405020304" pitchFamily="18" charset="0"/>
              </a:rPr>
              <a:t> </a:t>
            </a:r>
            <a:r>
              <a:rPr lang="en-US" dirty="0" err="1">
                <a:ea typeface="Times New Roman" panose="02020603050405020304" pitchFamily="18" charset="0"/>
              </a:rPr>
              <a:t>definidos</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o </a:t>
            </a:r>
            <a:r>
              <a:rPr lang="en-US" dirty="0" err="1">
                <a:ea typeface="Times New Roman" panose="02020603050405020304" pitchFamily="18" charset="0"/>
              </a:rPr>
              <a:t>caso</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Liechtenstein, e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vez</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processos</a:t>
            </a:r>
            <a:r>
              <a:rPr lang="en-US" dirty="0">
                <a:ea typeface="Times New Roman" panose="02020603050405020304" pitchFamily="18" charset="0"/>
              </a:rPr>
              <a:t> de </a:t>
            </a:r>
            <a:r>
              <a:rPr lang="en-US" dirty="0" err="1">
                <a:ea typeface="Times New Roman" panose="02020603050405020304" pitchFamily="18" charset="0"/>
              </a:rPr>
              <a:t>tokenização</a:t>
            </a:r>
            <a:r>
              <a:rPr lang="en-US" dirty="0">
                <a:ea typeface="Times New Roman" panose="02020603050405020304" pitchFamily="18" charset="0"/>
              </a:rPr>
              <a:t> e </a:t>
            </a:r>
            <a:r>
              <a:rPr lang="en-US" dirty="0" err="1">
                <a:ea typeface="Times New Roman" panose="02020603050405020304" pitchFamily="18" charset="0"/>
              </a:rPr>
              <a:t>contratos</a:t>
            </a:r>
            <a:r>
              <a:rPr lang="en-US" dirty="0">
                <a:ea typeface="Times New Roman" panose="02020603050405020304" pitchFamily="18" charset="0"/>
              </a:rPr>
              <a:t> </a:t>
            </a:r>
            <a:r>
              <a:rPr lang="en-US" dirty="0" err="1">
                <a:ea typeface="Times New Roman" panose="02020603050405020304" pitchFamily="18" charset="0"/>
              </a:rPr>
              <a:t>inteligentes</a:t>
            </a:r>
            <a:r>
              <a:rPr lang="en-US" dirty="0">
                <a:ea typeface="Times New Roman" panose="02020603050405020304" pitchFamily="18" charset="0"/>
              </a:rPr>
              <a:t> </a:t>
            </a:r>
            <a:r>
              <a:rPr lang="en-US" dirty="0" err="1">
                <a:ea typeface="Times New Roman" panose="02020603050405020304" pitchFamily="18" charset="0"/>
              </a:rPr>
              <a:t>tornem</a:t>
            </a:r>
            <a:r>
              <a:rPr lang="en-US" dirty="0">
                <a:ea typeface="Times New Roman" panose="02020603050405020304" pitchFamily="18" charset="0"/>
              </a:rPr>
              <a:t>-se </a:t>
            </a:r>
            <a:r>
              <a:rPr lang="en-US" dirty="0" err="1">
                <a:ea typeface="Times New Roman" panose="02020603050405020304" pitchFamily="18" charset="0"/>
              </a:rPr>
              <a:t>padronizados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custos</a:t>
            </a:r>
            <a:r>
              <a:rPr lang="en-US" dirty="0">
                <a:ea typeface="Times New Roman" panose="02020603050405020304" pitchFamily="18" charset="0"/>
              </a:rPr>
              <a:t> de </a:t>
            </a:r>
            <a:r>
              <a:rPr lang="en-US" dirty="0" err="1">
                <a:ea typeface="Times New Roman" panose="02020603050405020304" pitchFamily="18" charset="0"/>
              </a:rPr>
              <a:t>tokenização</a:t>
            </a:r>
            <a:r>
              <a:rPr lang="en-US" dirty="0">
                <a:ea typeface="Times New Roman" panose="02020603050405020304" pitchFamily="18" charset="0"/>
              </a:rPr>
              <a:t> de </a:t>
            </a:r>
            <a:r>
              <a:rPr lang="en-US" dirty="0" err="1">
                <a:ea typeface="Times New Roman" panose="02020603050405020304" pitchFamily="18" charset="0"/>
              </a:rPr>
              <a:t>qualquer</a:t>
            </a:r>
            <a:r>
              <a:rPr lang="en-US" dirty="0">
                <a:ea typeface="Times New Roman" panose="02020603050405020304" pitchFamily="18" charset="0"/>
              </a:rPr>
              <a:t> </a:t>
            </a:r>
            <a:r>
              <a:rPr lang="en-US" dirty="0" err="1">
                <a:ea typeface="Times New Roman" panose="02020603050405020304" pitchFamily="18" charset="0"/>
              </a:rPr>
              <a:t>ativo</a:t>
            </a:r>
            <a:r>
              <a:rPr lang="en-US" dirty="0">
                <a:ea typeface="Times New Roman" panose="02020603050405020304" pitchFamily="18" charset="0"/>
              </a:rPr>
              <a:t> </a:t>
            </a:r>
            <a:r>
              <a:rPr lang="en-US" dirty="0" err="1">
                <a:ea typeface="Times New Roman" panose="02020603050405020304" pitchFamily="18" charset="0"/>
              </a:rPr>
              <a:t>serão</a:t>
            </a:r>
            <a:r>
              <a:rPr lang="en-US" dirty="0">
                <a:ea typeface="Times New Roman" panose="02020603050405020304" pitchFamily="18" charset="0"/>
              </a:rPr>
              <a:t> </a:t>
            </a:r>
            <a:r>
              <a:rPr lang="en-US" dirty="0" err="1">
                <a:ea typeface="Times New Roman" panose="02020603050405020304" pitchFamily="18" charset="0"/>
              </a:rPr>
              <a:t>reduzidos</a:t>
            </a:r>
            <a:r>
              <a:rPr lang="en-US" dirty="0">
                <a:ea typeface="Times New Roman" panose="02020603050405020304" pitchFamily="18" charset="0"/>
              </a:rPr>
              <a:t>.</a:t>
            </a:r>
            <a:endParaRPr lang="en-US" dirty="0">
              <a:effectLst/>
              <a:ea typeface="Times New Roman" panose="02020603050405020304" pitchFamily="18" charset="0"/>
            </a:endParaRPr>
          </a:p>
          <a:p>
            <a:pPr algn="just"/>
            <a:endParaRPr lang="x-none" dirty="0">
              <a:effectLst/>
              <a:ea typeface="Times New Roman" panose="02020603050405020304" pitchFamily="18" charset="0"/>
            </a:endParaRPr>
          </a:p>
          <a:p>
            <a:pPr algn="just"/>
            <a:r>
              <a:rPr lang="en-US" b="1" dirty="0">
                <a:effectLst/>
                <a:ea typeface="Times New Roman" panose="02020603050405020304" pitchFamily="18" charset="0"/>
              </a:rPr>
              <a:t> </a:t>
            </a:r>
            <a:endParaRPr lang="x-none" dirty="0">
              <a:effectLst/>
              <a:ea typeface="Times New Roman" panose="02020603050405020304" pitchFamily="18" charset="0"/>
            </a:endParaRPr>
          </a:p>
        </p:txBody>
      </p:sp>
      <p:pic>
        <p:nvPicPr>
          <p:cNvPr id="5" name="Picture 4">
            <a:extLst>
              <a:ext uri="{FF2B5EF4-FFF2-40B4-BE49-F238E27FC236}">
                <a16:creationId xmlns:a16="http://schemas.microsoft.com/office/drawing/2014/main" id="{041F982C-AADE-4F76-43DD-44EC9A2EFF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063" t="-3152" r="-2856" b="-3919"/>
          <a:stretch/>
        </p:blipFill>
        <p:spPr>
          <a:xfrm>
            <a:off x="201076" y="3665604"/>
            <a:ext cx="7157522" cy="5621999"/>
          </a:xfrm>
          <a:prstGeom prst="rect">
            <a:avLst/>
          </a:prstGeom>
        </p:spPr>
      </p:pic>
      <p:sp>
        <p:nvSpPr>
          <p:cNvPr id="6" name="Text Placeholder 17">
            <a:extLst>
              <a:ext uri="{FF2B5EF4-FFF2-40B4-BE49-F238E27FC236}">
                <a16:creationId xmlns:a16="http://schemas.microsoft.com/office/drawing/2014/main" id="{F71A782D-BBEB-E289-593A-BD6BE71B3930}"/>
              </a:ext>
            </a:extLst>
          </p:cNvPr>
          <p:cNvSpPr txBox="1">
            <a:spLocks/>
          </p:cNvSpPr>
          <p:nvPr/>
        </p:nvSpPr>
        <p:spPr>
          <a:xfrm>
            <a:off x="787764" y="9181200"/>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Figura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14: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Visão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geral</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5 dos 10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requisitos</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registro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fonte</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NÄGELE Attorneys at Law LLC, 2019)</a:t>
            </a:r>
            <a:endPar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291451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508363"/>
            <a:ext cx="2693750" cy="5921904"/>
          </a:xfrm>
        </p:spPr>
        <p:txBody>
          <a:bodyPr/>
          <a:lstStyle/>
          <a:p>
            <a:pPr algn="just"/>
            <a:r>
              <a:rPr lang="en-US" b="1" dirty="0">
                <a:solidFill>
                  <a:srgbClr val="F79037"/>
                </a:solidFill>
                <a:ea typeface="Times New Roman" panose="02020603050405020304" pitchFamily="18" charset="0"/>
              </a:rPr>
              <a:t>Liechtenstein e outros </a:t>
            </a:r>
            <a:r>
              <a:rPr lang="en-US" b="1" dirty="0" err="1">
                <a:solidFill>
                  <a:srgbClr val="F79037"/>
                </a:solidFill>
                <a:ea typeface="Times New Roman" panose="02020603050405020304" pitchFamily="18" charset="0"/>
              </a:rPr>
              <a:t>países</a:t>
            </a:r>
            <a:endParaRPr lang="en-US" b="1" dirty="0">
              <a:solidFill>
                <a:srgbClr val="F79037"/>
              </a:solidFill>
              <a:ea typeface="Times New Roman" panose="02020603050405020304" pitchFamily="18" charset="0"/>
            </a:endParaRPr>
          </a:p>
          <a:p>
            <a:pPr algn="just"/>
            <a:r>
              <a:rPr lang="en-US" dirty="0">
                <a:ea typeface="Times New Roman" panose="02020603050405020304" pitchFamily="18" charset="0"/>
              </a:rPr>
              <a:t>Liechtenstein </a:t>
            </a:r>
            <a:r>
              <a:rPr lang="en-US" dirty="0" err="1">
                <a:ea typeface="Times New Roman" panose="02020603050405020304" pitchFamily="18" charset="0"/>
              </a:rPr>
              <a:t>estabelece</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estrutura</a:t>
            </a:r>
            <a:r>
              <a:rPr lang="en-US" dirty="0">
                <a:ea typeface="Times New Roman" panose="02020603050405020304" pitchFamily="18" charset="0"/>
              </a:rPr>
              <a:t> </a:t>
            </a:r>
            <a:r>
              <a:rPr lang="en-US" dirty="0" err="1">
                <a:ea typeface="Times New Roman" panose="02020603050405020304" pitchFamily="18" charset="0"/>
              </a:rPr>
              <a:t>tecnologicamente</a:t>
            </a:r>
            <a:r>
              <a:rPr lang="en-US" dirty="0">
                <a:ea typeface="Times New Roman" panose="02020603050405020304" pitchFamily="18" charset="0"/>
              </a:rPr>
              <a:t> </a:t>
            </a:r>
            <a:r>
              <a:rPr lang="en-US" dirty="0" err="1">
                <a:ea typeface="Times New Roman" panose="02020603050405020304" pitchFamily="18" charset="0"/>
              </a:rPr>
              <a:t>neutra</a:t>
            </a:r>
            <a:r>
              <a:rPr lang="en-US" dirty="0">
                <a:ea typeface="Times New Roman" panose="02020603050405020304" pitchFamily="18" charset="0"/>
              </a:rPr>
              <a:t> e </a:t>
            </a:r>
            <a:r>
              <a:rPr lang="en-US" dirty="0" err="1">
                <a:ea typeface="Times New Roman" panose="02020603050405020304" pitchFamily="18" charset="0"/>
              </a:rPr>
              <a:t>abrangente</a:t>
            </a:r>
            <a:r>
              <a:rPr lang="en-US" dirty="0">
                <a:ea typeface="Times New Roman" panose="02020603050405020304" pitchFamily="18" charset="0"/>
              </a:rPr>
              <a:t>, </a:t>
            </a:r>
            <a:r>
              <a:rPr lang="en-US" dirty="0" err="1">
                <a:ea typeface="Times New Roman" panose="02020603050405020304" pitchFamily="18" charset="0"/>
              </a:rPr>
              <a:t>projetada</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capturar</a:t>
            </a:r>
            <a:r>
              <a:rPr lang="en-US" dirty="0">
                <a:ea typeface="Times New Roman" panose="02020603050405020304" pitchFamily="18" charset="0"/>
              </a:rPr>
              <a:t> </a:t>
            </a:r>
            <a:r>
              <a:rPr lang="en-US" dirty="0" err="1">
                <a:ea typeface="Times New Roman" panose="02020603050405020304" pitchFamily="18" charset="0"/>
              </a:rPr>
              <a:t>todos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aspectos</a:t>
            </a:r>
            <a:r>
              <a:rPr lang="en-US" dirty="0">
                <a:ea typeface="Times New Roman" panose="02020603050405020304" pitchFamily="18" charset="0"/>
              </a:rPr>
              <a:t> da </a:t>
            </a:r>
            <a:r>
              <a:rPr lang="en-US" dirty="0" err="1">
                <a:ea typeface="Times New Roman" panose="02020603050405020304" pitchFamily="18" charset="0"/>
              </a:rPr>
              <a:t>tokenização</a:t>
            </a:r>
            <a:r>
              <a:rPr lang="en-US" dirty="0">
                <a:ea typeface="Times New Roman" panose="02020603050405020304" pitchFamily="18" charset="0"/>
              </a:rPr>
              <a:t>. </a:t>
            </a:r>
            <a:r>
              <a:rPr lang="en-US" dirty="0" err="1">
                <a:ea typeface="Times New Roman" panose="02020603050405020304" pitchFamily="18" charset="0"/>
              </a:rPr>
              <a:t>Devido</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status de Liechtenstein </a:t>
            </a:r>
            <a:r>
              <a:rPr lang="en-US" dirty="0" err="1">
                <a:ea typeface="Times New Roman" panose="02020603050405020304" pitchFamily="18" charset="0"/>
              </a:rPr>
              <a:t>como</a:t>
            </a:r>
            <a:r>
              <a:rPr lang="en-US" dirty="0">
                <a:ea typeface="Times New Roman" panose="02020603050405020304" pitchFamily="18" charset="0"/>
              </a:rPr>
              <a:t> </a:t>
            </a:r>
            <a:r>
              <a:rPr lang="en-US" dirty="0" err="1">
                <a:ea typeface="Times New Roman" panose="02020603050405020304" pitchFamily="18" charset="0"/>
              </a:rPr>
              <a:t>membro</a:t>
            </a:r>
            <a:r>
              <a:rPr lang="en-US" dirty="0">
                <a:ea typeface="Times New Roman" panose="02020603050405020304" pitchFamily="18" charset="0"/>
              </a:rPr>
              <a:t> da </a:t>
            </a:r>
            <a:r>
              <a:rPr lang="en-US" dirty="0" err="1">
                <a:ea typeface="Times New Roman" panose="02020603050405020304" pitchFamily="18" charset="0"/>
              </a:rPr>
              <a:t>Associação</a:t>
            </a:r>
            <a:r>
              <a:rPr lang="en-US" dirty="0">
                <a:ea typeface="Times New Roman" panose="02020603050405020304" pitchFamily="18" charset="0"/>
              </a:rPr>
              <a:t> </a:t>
            </a:r>
            <a:r>
              <a:rPr lang="en-US" dirty="0" err="1">
                <a:ea typeface="Times New Roman" panose="02020603050405020304" pitchFamily="18" charset="0"/>
              </a:rPr>
              <a:t>Económica</a:t>
            </a:r>
            <a:r>
              <a:rPr lang="en-US" dirty="0">
                <a:ea typeface="Times New Roman" panose="02020603050405020304" pitchFamily="18" charset="0"/>
              </a:rPr>
              <a:t> </a:t>
            </a:r>
            <a:r>
              <a:rPr lang="en-US" dirty="0" err="1">
                <a:ea typeface="Times New Roman" panose="02020603050405020304" pitchFamily="18" charset="0"/>
              </a:rPr>
              <a:t>Europeia</a:t>
            </a:r>
            <a:r>
              <a:rPr lang="en-US" dirty="0">
                <a:ea typeface="Times New Roman" panose="02020603050405020304" pitchFamily="18" charset="0"/>
              </a:rPr>
              <a:t> (EEA),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necessária</a:t>
            </a:r>
            <a:r>
              <a:rPr lang="en-US" dirty="0">
                <a:ea typeface="Times New Roman" panose="02020603050405020304" pitchFamily="18" charset="0"/>
              </a:rPr>
              <a:t> a </a:t>
            </a:r>
            <a:r>
              <a:rPr lang="en-US" dirty="0" err="1">
                <a:ea typeface="Times New Roman" panose="02020603050405020304" pitchFamily="18" charset="0"/>
              </a:rPr>
              <a:t>conformidade</a:t>
            </a:r>
            <a:r>
              <a:rPr lang="en-US" dirty="0">
                <a:ea typeface="Times New Roman" panose="02020603050405020304" pitchFamily="18" charset="0"/>
              </a:rPr>
              <a:t> com as </a:t>
            </a:r>
            <a:r>
              <a:rPr lang="en-US" dirty="0" err="1">
                <a:ea typeface="Times New Roman" panose="02020603050405020304" pitchFamily="18" charset="0"/>
              </a:rPr>
              <a:t>diretrizes</a:t>
            </a:r>
            <a:r>
              <a:rPr lang="en-US" dirty="0">
                <a:ea typeface="Times New Roman" panose="02020603050405020304" pitchFamily="18" charset="0"/>
              </a:rPr>
              <a:t> e </a:t>
            </a:r>
            <a:r>
              <a:rPr lang="en-US" dirty="0" err="1">
                <a:ea typeface="Times New Roman" panose="02020603050405020304" pitchFamily="18" charset="0"/>
              </a:rPr>
              <a:t>regulamentos</a:t>
            </a:r>
            <a:r>
              <a:rPr lang="en-US" dirty="0">
                <a:ea typeface="Times New Roman" panose="02020603050405020304" pitchFamily="18" charset="0"/>
              </a:rPr>
              <a:t> </a:t>
            </a:r>
            <a:r>
              <a:rPr lang="en-US" dirty="0" err="1">
                <a:ea typeface="Times New Roman" panose="02020603050405020304" pitchFamily="18" charset="0"/>
              </a:rPr>
              <a:t>codificados</a:t>
            </a:r>
            <a:r>
              <a:rPr lang="en-US" dirty="0">
                <a:ea typeface="Times New Roman" panose="02020603050405020304" pitchFamily="18" charset="0"/>
              </a:rPr>
              <a:t> da UE/EEE. </a:t>
            </a:r>
            <a:r>
              <a:rPr lang="en-US" dirty="0" err="1">
                <a:ea typeface="Times New Roman" panose="02020603050405020304" pitchFamily="18" charset="0"/>
              </a:rPr>
              <a:t>Esses</a:t>
            </a:r>
            <a:r>
              <a:rPr lang="en-US" dirty="0">
                <a:ea typeface="Times New Roman" panose="02020603050405020304" pitchFamily="18" charset="0"/>
              </a:rPr>
              <a:t> </a:t>
            </a:r>
            <a:r>
              <a:rPr lang="en-US" dirty="0" err="1">
                <a:ea typeface="Times New Roman" panose="02020603050405020304" pitchFamily="18" charset="0"/>
              </a:rPr>
              <a:t>regulamentos</a:t>
            </a:r>
            <a:r>
              <a:rPr lang="en-US" dirty="0">
                <a:ea typeface="Times New Roman" panose="02020603050405020304" pitchFamily="18" charset="0"/>
              </a:rPr>
              <a:t> </a:t>
            </a:r>
            <a:r>
              <a:rPr lang="en-US" dirty="0" err="1">
                <a:ea typeface="Times New Roman" panose="02020603050405020304" pitchFamily="18" charset="0"/>
              </a:rPr>
              <a:t>básicos</a:t>
            </a:r>
            <a:r>
              <a:rPr lang="en-US" dirty="0">
                <a:ea typeface="Times New Roman" panose="02020603050405020304" pitchFamily="18" charset="0"/>
              </a:rPr>
              <a:t> </a:t>
            </a:r>
            <a:r>
              <a:rPr lang="en-US" dirty="0" err="1">
                <a:ea typeface="Times New Roman" panose="02020603050405020304" pitchFamily="18" charset="0"/>
              </a:rPr>
              <a:t>criam</a:t>
            </a:r>
            <a:r>
              <a:rPr lang="en-US" dirty="0">
                <a:ea typeface="Times New Roman" panose="02020603050405020304" pitchFamily="18" charset="0"/>
              </a:rPr>
              <a:t> um </a:t>
            </a:r>
            <a:r>
              <a:rPr lang="en-US" dirty="0" err="1">
                <a:ea typeface="Times New Roman" panose="02020603050405020304" pitchFamily="18" charset="0"/>
              </a:rPr>
              <a:t>piso</a:t>
            </a:r>
            <a:r>
              <a:rPr lang="en-US" dirty="0">
                <a:ea typeface="Times New Roman" panose="02020603050405020304" pitchFamily="18" charset="0"/>
              </a:rPr>
              <a:t> </a:t>
            </a:r>
            <a:r>
              <a:rPr lang="en-US" dirty="0" err="1">
                <a:ea typeface="Times New Roman" panose="02020603050405020304" pitchFamily="18" charset="0"/>
              </a:rPr>
              <a:t>sobre</a:t>
            </a:r>
            <a:r>
              <a:rPr lang="en-US" dirty="0">
                <a:ea typeface="Times New Roman" panose="02020603050405020304" pitchFamily="18" charset="0"/>
              </a:rPr>
              <a:t> o </a:t>
            </a:r>
            <a:r>
              <a:rPr lang="en-US" dirty="0" err="1">
                <a:ea typeface="Times New Roman" panose="02020603050405020304" pitchFamily="18" charset="0"/>
              </a:rPr>
              <a:t>qual</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legisladores</a:t>
            </a:r>
            <a:r>
              <a:rPr lang="en-US" dirty="0">
                <a:ea typeface="Times New Roman" panose="02020603050405020304" pitchFamily="18" charset="0"/>
              </a:rPr>
              <a:t> de Liechtenstein se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basear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registos</a:t>
            </a:r>
            <a:r>
              <a:rPr lang="en-US" dirty="0">
                <a:ea typeface="Times New Roman" panose="02020603050405020304" pitchFamily="18" charset="0"/>
              </a:rPr>
              <a:t> e </a:t>
            </a:r>
            <a:r>
              <a:rPr lang="en-US" dirty="0" err="1">
                <a:ea typeface="Times New Roman" panose="02020603050405020304" pitchFamily="18" charset="0"/>
              </a:rPr>
              <a:t>licenças</a:t>
            </a:r>
            <a:r>
              <a:rPr lang="en-US" dirty="0">
                <a:ea typeface="Times New Roman" panose="02020603050405020304" pitchFamily="18" charset="0"/>
              </a:rPr>
              <a:t> </a:t>
            </a:r>
            <a:r>
              <a:rPr lang="en-US" dirty="0" err="1">
                <a:ea typeface="Times New Roman" panose="02020603050405020304" pitchFamily="18" charset="0"/>
              </a:rPr>
              <a:t>emitidos</a:t>
            </a:r>
            <a:r>
              <a:rPr lang="en-US" dirty="0">
                <a:ea typeface="Times New Roman" panose="02020603050405020304" pitchFamily="18" charset="0"/>
              </a:rPr>
              <a:t> de </a:t>
            </a:r>
            <a:r>
              <a:rPr lang="en-US" dirty="0" err="1">
                <a:ea typeface="Times New Roman" panose="02020603050405020304" pitchFamily="18" charset="0"/>
              </a:rPr>
              <a:t>acordo</a:t>
            </a:r>
            <a:r>
              <a:rPr lang="en-US" dirty="0">
                <a:ea typeface="Times New Roman" panose="02020603050405020304" pitchFamily="18" charset="0"/>
              </a:rPr>
              <a:t> com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regulamentos</a:t>
            </a:r>
            <a:r>
              <a:rPr lang="en-US" dirty="0">
                <a:ea typeface="Times New Roman" panose="02020603050405020304" pitchFamily="18" charset="0"/>
              </a:rPr>
              <a:t> e </a:t>
            </a:r>
            <a:r>
              <a:rPr lang="en-US" dirty="0" err="1">
                <a:ea typeface="Times New Roman" panose="02020603050405020304" pitchFamily="18" charset="0"/>
              </a:rPr>
              <a:t>diretrizes</a:t>
            </a:r>
            <a:r>
              <a:rPr lang="en-US" dirty="0">
                <a:ea typeface="Times New Roman" panose="02020603050405020304" pitchFamily="18" charset="0"/>
              </a:rPr>
              <a:t> </a:t>
            </a:r>
            <a:r>
              <a:rPr lang="en-US" dirty="0" err="1">
                <a:ea typeface="Times New Roman" panose="02020603050405020304" pitchFamily="18" charset="0"/>
              </a:rPr>
              <a:t>fundamentais</a:t>
            </a:r>
            <a:r>
              <a:rPr lang="en-US" dirty="0">
                <a:ea typeface="Times New Roman" panose="02020603050405020304" pitchFamily="18" charset="0"/>
              </a:rPr>
              <a:t> da UE/EEE são </a:t>
            </a:r>
            <a:r>
              <a:rPr lang="en-US" dirty="0" err="1">
                <a:ea typeface="Times New Roman" panose="02020603050405020304" pitchFamily="18" charset="0"/>
              </a:rPr>
              <a:t>passáveis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outros </a:t>
            </a:r>
            <a:r>
              <a:rPr lang="en-US" dirty="0" err="1">
                <a:ea typeface="Times New Roman" panose="02020603050405020304" pitchFamily="18" charset="0"/>
              </a:rPr>
              <a:t>estados</a:t>
            </a:r>
            <a:r>
              <a:rPr lang="en-US" dirty="0">
                <a:ea typeface="Times New Roman" panose="02020603050405020304" pitchFamily="18" charset="0"/>
              </a:rPr>
              <a:t> </a:t>
            </a:r>
            <a:r>
              <a:rPr lang="en-US" dirty="0" err="1">
                <a:ea typeface="Times New Roman" panose="02020603050405020304" pitchFamily="18" charset="0"/>
              </a:rPr>
              <a:t>membros</a:t>
            </a:r>
            <a:r>
              <a:rPr lang="en-US" dirty="0">
                <a:ea typeface="Times New Roman" panose="02020603050405020304" pitchFamily="18" charset="0"/>
              </a:rPr>
              <a:t> da UE/EEE, </a:t>
            </a:r>
            <a:r>
              <a:rPr lang="en-US" dirty="0" err="1">
                <a:ea typeface="Times New Roman" panose="02020603050405020304" pitchFamily="18" charset="0"/>
              </a:rPr>
              <a:t>enquanto</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registos</a:t>
            </a:r>
            <a:r>
              <a:rPr lang="en-US" dirty="0">
                <a:ea typeface="Times New Roman" panose="02020603050405020304" pitchFamily="18" charset="0"/>
              </a:rPr>
              <a:t> </a:t>
            </a:r>
            <a:r>
              <a:rPr lang="en-US" dirty="0" err="1">
                <a:ea typeface="Times New Roman" panose="02020603050405020304" pitchFamily="18" charset="0"/>
              </a:rPr>
              <a:t>únicos</a:t>
            </a:r>
            <a:r>
              <a:rPr lang="en-US" dirty="0">
                <a:ea typeface="Times New Roman" panose="02020603050405020304" pitchFamily="18" charset="0"/>
              </a:rPr>
              <a:t> de Liechtenstein sob a Lei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são </a:t>
            </a:r>
            <a:r>
              <a:rPr lang="en-US" dirty="0" err="1">
                <a:ea typeface="Times New Roman" panose="02020603050405020304" pitchFamily="18" charset="0"/>
              </a:rPr>
              <a:t>passáveis</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claro</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as </a:t>
            </a:r>
            <a:r>
              <a:rPr lang="en-US" dirty="0" err="1">
                <a:ea typeface="Times New Roman" panose="02020603050405020304" pitchFamily="18" charset="0"/>
              </a:rPr>
              <a:t>regulamentações</a:t>
            </a:r>
            <a:r>
              <a:rPr lang="en-US" dirty="0">
                <a:ea typeface="Times New Roman" panose="02020603050405020304" pitchFamily="18" charset="0"/>
              </a:rPr>
              <a:t> </a:t>
            </a:r>
            <a:r>
              <a:rPr lang="en-US" dirty="0" err="1">
                <a:ea typeface="Times New Roman" panose="02020603050405020304" pitchFamily="18" charset="0"/>
              </a:rPr>
              <a:t>tributárias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outros </a:t>
            </a:r>
            <a:r>
              <a:rPr lang="en-US" dirty="0" err="1">
                <a:ea typeface="Times New Roman" panose="02020603050405020304" pitchFamily="18" charset="0"/>
              </a:rPr>
              <a:t>países</a:t>
            </a:r>
            <a:r>
              <a:rPr lang="en-US" dirty="0">
                <a:ea typeface="Times New Roman" panose="02020603050405020304" pitchFamily="18" charset="0"/>
              </a:rPr>
              <a:t> e a </a:t>
            </a:r>
            <a:r>
              <a:rPr lang="en-US" dirty="0" err="1">
                <a:ea typeface="Times New Roman" panose="02020603050405020304" pitchFamily="18" charset="0"/>
              </a:rPr>
              <a:t>futura</a:t>
            </a:r>
            <a:r>
              <a:rPr lang="en-US" dirty="0">
                <a:ea typeface="Times New Roman" panose="02020603050405020304" pitchFamily="18" charset="0"/>
              </a:rPr>
              <a:t> "</a:t>
            </a:r>
            <a:r>
              <a:rPr lang="en-US" dirty="0" err="1">
                <a:ea typeface="Times New Roman" panose="02020603050405020304" pitchFamily="18" charset="0"/>
              </a:rPr>
              <a:t>licença</a:t>
            </a:r>
            <a:r>
              <a:rPr lang="en-US" dirty="0">
                <a:ea typeface="Times New Roman" panose="02020603050405020304" pitchFamily="18" charset="0"/>
              </a:rPr>
              <a:t> de </a:t>
            </a:r>
            <a:r>
              <a:rPr lang="en-US" dirty="0" err="1">
                <a:ea typeface="Times New Roman" panose="02020603050405020304" pitchFamily="18" charset="0"/>
              </a:rPr>
              <a:t>criptografia</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Alemanha</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tornar</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empreendimentos</a:t>
            </a:r>
            <a:r>
              <a:rPr lang="en-US" dirty="0">
                <a:ea typeface="Times New Roman" panose="02020603050405020304" pitchFamily="18" charset="0"/>
              </a:rPr>
              <a:t> </a:t>
            </a:r>
            <a:r>
              <a:rPr lang="en-US" dirty="0" err="1">
                <a:ea typeface="Times New Roman" panose="02020603050405020304" pitchFamily="18" charset="0"/>
              </a:rPr>
              <a:t>comerciais</a:t>
            </a:r>
            <a:r>
              <a:rPr lang="en-US" dirty="0">
                <a:ea typeface="Times New Roman" panose="02020603050405020304" pitchFamily="18" charset="0"/>
              </a:rPr>
              <a:t> </a:t>
            </a:r>
            <a:r>
              <a:rPr lang="en-US" dirty="0" err="1">
                <a:ea typeface="Times New Roman" panose="02020603050405020304" pitchFamily="18" charset="0"/>
              </a:rPr>
              <a:t>aqui</a:t>
            </a:r>
            <a:r>
              <a:rPr lang="en-US" dirty="0">
                <a:ea typeface="Times New Roman" panose="02020603050405020304" pitchFamily="18" charset="0"/>
              </a:rPr>
              <a:t> e </a:t>
            </a:r>
            <a:r>
              <a:rPr lang="en-US" dirty="0" err="1">
                <a:ea typeface="Times New Roman" panose="02020603050405020304" pitchFamily="18" charset="0"/>
              </a:rPr>
              <a:t>ali</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complexos</a:t>
            </a:r>
            <a:r>
              <a:rPr lang="en-US" dirty="0">
                <a:ea typeface="Times New Roman" panose="02020603050405020304" pitchFamily="18" charset="0"/>
              </a:rPr>
              <a:t>, mas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inviáveis</a:t>
            </a:r>
            <a:r>
              <a:rPr lang="en-US" dirty="0">
                <a:ea typeface="Times New Roman" panose="02020603050405020304" pitchFamily="18" charset="0"/>
              </a:rPr>
              <a:t>.</a:t>
            </a:r>
          </a:p>
          <a:p>
            <a:pPr algn="just"/>
            <a:r>
              <a:rPr lang="en-US" dirty="0">
                <a:effectLst/>
                <a:ea typeface="Times New Roman" panose="02020603050405020304" pitchFamily="18" charset="0"/>
              </a:rPr>
              <a:t> </a:t>
            </a:r>
          </a:p>
          <a:p>
            <a:pPr algn="just"/>
            <a:r>
              <a:rPr lang="en-US" dirty="0">
                <a:ea typeface="Times New Roman" panose="02020603050405020304" pitchFamily="18" charset="0"/>
              </a:rPr>
              <a:t>No </a:t>
            </a:r>
            <a:r>
              <a:rPr lang="en-US" dirty="0" err="1">
                <a:ea typeface="Times New Roman" panose="02020603050405020304" pitchFamily="18" charset="0"/>
              </a:rPr>
              <a:t>fundo</a:t>
            </a:r>
            <a:r>
              <a:rPr lang="en-US" dirty="0">
                <a:ea typeface="Times New Roman" panose="02020603050405020304" pitchFamily="18" charset="0"/>
              </a:rPr>
              <a:t>, o Liechtenstein </a:t>
            </a:r>
            <a:r>
              <a:rPr lang="en-US" dirty="0" err="1">
                <a:ea typeface="Times New Roman" panose="02020603050405020304" pitchFamily="18" charset="0"/>
              </a:rPr>
              <a:t>Blockchain</a:t>
            </a:r>
            <a:r>
              <a:rPr lang="en-US" dirty="0">
                <a:ea typeface="Times New Roman" panose="02020603050405020304" pitchFamily="18" charset="0"/>
              </a:rPr>
              <a:t> Act </a:t>
            </a:r>
            <a:r>
              <a:rPr lang="en-US" dirty="0" err="1">
                <a:ea typeface="Times New Roman" panose="02020603050405020304" pitchFamily="18" charset="0"/>
              </a:rPr>
              <a:t>está</a:t>
            </a:r>
            <a:r>
              <a:rPr lang="en-US" dirty="0">
                <a:ea typeface="Times New Roman" panose="02020603050405020304" pitchFamily="18" charset="0"/>
              </a:rPr>
              <a:t> </a:t>
            </a:r>
            <a:r>
              <a:rPr lang="en-US" dirty="0" err="1">
                <a:ea typeface="Times New Roman" panose="02020603050405020304" pitchFamily="18" charset="0"/>
              </a:rPr>
              <a:t>focado</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adaptação</a:t>
            </a:r>
            <a:r>
              <a:rPr lang="en-US" dirty="0">
                <a:ea typeface="Times New Roman" panose="02020603050405020304" pitchFamily="18" charset="0"/>
              </a:rPr>
              <a:t> de leis </a:t>
            </a:r>
            <a:r>
              <a:rPr lang="en-US" dirty="0" err="1">
                <a:ea typeface="Times New Roman" panose="02020603050405020304" pitchFamily="18" charset="0"/>
              </a:rPr>
              <a:t>pré-existentes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promover</a:t>
            </a:r>
            <a:r>
              <a:rPr lang="en-US" dirty="0">
                <a:ea typeface="Times New Roman" panose="02020603050405020304" pitchFamily="18" charset="0"/>
              </a:rPr>
              <a:t> a </a:t>
            </a:r>
            <a:r>
              <a:rPr lang="en-US" dirty="0" err="1">
                <a:ea typeface="Times New Roman" panose="02020603050405020304" pitchFamily="18" charset="0"/>
              </a:rPr>
              <a:t>segurança</a:t>
            </a:r>
            <a:r>
              <a:rPr lang="en-US" dirty="0">
                <a:ea typeface="Times New Roman" panose="02020603050405020304" pitchFamily="18" charset="0"/>
              </a:rPr>
              <a:t> </a:t>
            </a:r>
            <a:r>
              <a:rPr lang="en-US" dirty="0" err="1">
                <a:ea typeface="Times New Roman" panose="02020603050405020304" pitchFamily="18" charset="0"/>
              </a:rPr>
              <a:t>jurídica</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economia</a:t>
            </a:r>
            <a:r>
              <a:rPr lang="en-US" dirty="0">
                <a:ea typeface="Times New Roman" panose="02020603050405020304" pitchFamily="18" charset="0"/>
              </a:rPr>
              <a:t> de tokens. </a:t>
            </a:r>
            <a:r>
              <a:rPr lang="en-US" dirty="0" err="1">
                <a:ea typeface="Times New Roman" panose="02020603050405020304" pitchFamily="18" charset="0"/>
              </a:rPr>
              <a:t>Traçando</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linha</a:t>
            </a:r>
            <a:r>
              <a:rPr lang="en-US" dirty="0">
                <a:ea typeface="Times New Roman" panose="02020603050405020304" pitchFamily="18" charset="0"/>
              </a:rPr>
              <a:t> </a:t>
            </a:r>
            <a:r>
              <a:rPr lang="en-US" dirty="0" err="1">
                <a:ea typeface="Times New Roman" panose="02020603050405020304" pitchFamily="18" charset="0"/>
              </a:rPr>
              <a:t>clara</a:t>
            </a:r>
            <a:r>
              <a:rPr lang="en-US" dirty="0">
                <a:ea typeface="Times New Roman" panose="02020603050405020304" pitchFamily="18" charset="0"/>
              </a:rPr>
              <a:t> entre o </a:t>
            </a:r>
            <a:r>
              <a:rPr lang="en-US" dirty="0" err="1">
                <a:ea typeface="Times New Roman" panose="02020603050405020304" pitchFamily="18" charset="0"/>
              </a:rPr>
              <a:t>que</a:t>
            </a:r>
            <a:r>
              <a:rPr lang="en-US" dirty="0">
                <a:ea typeface="Times New Roman" panose="02020603050405020304" pitchFamily="18" charset="0"/>
              </a:rPr>
              <a:t> se </a:t>
            </a:r>
            <a:r>
              <a:rPr lang="en-US" dirty="0" err="1">
                <a:ea typeface="Times New Roman" panose="02020603050405020304" pitchFamily="18" charset="0"/>
              </a:rPr>
              <a:t>enquadra</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lei civil versus a lei </a:t>
            </a:r>
            <a:r>
              <a:rPr lang="en-US" dirty="0" err="1">
                <a:ea typeface="Times New Roman" panose="02020603050405020304" pitchFamily="18" charset="0"/>
              </a:rPr>
              <a:t>regulatória</a:t>
            </a:r>
            <a:r>
              <a:rPr lang="en-US" dirty="0">
                <a:ea typeface="Times New Roman" panose="02020603050405020304" pitchFamily="18" charset="0"/>
              </a:rPr>
              <a:t> e de </a:t>
            </a:r>
            <a:r>
              <a:rPr lang="en-US" dirty="0" err="1">
                <a:ea typeface="Times New Roman" panose="02020603050405020304" pitchFamily="18" charset="0"/>
              </a:rPr>
              <a:t>supervisão</a:t>
            </a:r>
            <a:r>
              <a:rPr lang="en-US" dirty="0">
                <a:ea typeface="Times New Roman" panose="02020603050405020304" pitchFamily="18" charset="0"/>
              </a:rPr>
              <a:t>, a Lei </a:t>
            </a:r>
            <a:r>
              <a:rPr lang="en-US" dirty="0" err="1">
                <a:ea typeface="Times New Roman" panose="02020603050405020304" pitchFamily="18" charset="0"/>
              </a:rPr>
              <a:t>Blockchain</a:t>
            </a:r>
            <a:r>
              <a:rPr lang="en-US" dirty="0">
                <a:ea typeface="Times New Roman" panose="02020603050405020304" pitchFamily="18" charset="0"/>
              </a:rPr>
              <a:t> de Liechtenstein </a:t>
            </a:r>
            <a:r>
              <a:rPr lang="en-US" dirty="0" err="1">
                <a:ea typeface="Times New Roman" panose="02020603050405020304" pitchFamily="18" charset="0"/>
              </a:rPr>
              <a:t>inclui</a:t>
            </a:r>
            <a:r>
              <a:rPr lang="en-US" dirty="0">
                <a:ea typeface="Times New Roman" panose="02020603050405020304" pitchFamily="18" charset="0"/>
              </a:rPr>
              <a:t> </a:t>
            </a:r>
            <a:r>
              <a:rPr lang="en-US" dirty="0" err="1">
                <a:ea typeface="Times New Roman" panose="02020603050405020304" pitchFamily="18" charset="0"/>
              </a:rPr>
              <a:t>alterações</a:t>
            </a:r>
            <a:r>
              <a:rPr lang="en-US" dirty="0">
                <a:ea typeface="Times New Roman" panose="02020603050405020304" pitchFamily="18" charset="0"/>
              </a:rPr>
              <a:t> da Lei de </a:t>
            </a:r>
            <a:r>
              <a:rPr lang="en-US" dirty="0" err="1">
                <a:ea typeface="Times New Roman" panose="02020603050405020304" pitchFamily="18" charset="0"/>
              </a:rPr>
              <a:t>Pessoas</a:t>
            </a:r>
            <a:r>
              <a:rPr lang="en-US" dirty="0">
                <a:ea typeface="Times New Roman" panose="02020603050405020304" pitchFamily="18" charset="0"/>
              </a:rPr>
              <a:t> e </a:t>
            </a:r>
            <a:r>
              <a:rPr lang="en-US" dirty="0" err="1">
                <a:ea typeface="Times New Roman" panose="02020603050405020304" pitchFamily="18" charset="0"/>
              </a:rPr>
              <a:t>Empresas</a:t>
            </a:r>
            <a:r>
              <a:rPr lang="en-US" dirty="0">
                <a:ea typeface="Times New Roman" panose="02020603050405020304" pitchFamily="18" charset="0"/>
              </a:rPr>
              <a:t> de Liechtenstein, Lei </a:t>
            </a:r>
            <a:r>
              <a:rPr lang="en-US" dirty="0" err="1">
                <a:ea typeface="Times New Roman" panose="02020603050405020304" pitchFamily="18" charset="0"/>
              </a:rPr>
              <a:t>Comercial</a:t>
            </a:r>
            <a:r>
              <a:rPr lang="en-US" dirty="0">
                <a:ea typeface="Times New Roman" panose="02020603050405020304" pitchFamily="18" charset="0"/>
              </a:rPr>
              <a:t>, Lei de Due Diligence e Lei da </a:t>
            </a:r>
            <a:r>
              <a:rPr lang="en-US" dirty="0" err="1">
                <a:ea typeface="Times New Roman" panose="02020603050405020304" pitchFamily="18" charset="0"/>
              </a:rPr>
              <a:t>Autoridade</a:t>
            </a:r>
            <a:r>
              <a:rPr lang="en-US" dirty="0">
                <a:ea typeface="Times New Roman" panose="02020603050405020304" pitchFamily="18" charset="0"/>
              </a:rPr>
              <a:t> do Mercado </a:t>
            </a:r>
            <a:r>
              <a:rPr lang="en-US" dirty="0" err="1">
                <a:ea typeface="Times New Roman" panose="02020603050405020304" pitchFamily="18" charset="0"/>
              </a:rPr>
              <a:t>Financeiro</a:t>
            </a:r>
            <a:r>
              <a:rPr lang="en-US" dirty="0">
                <a:ea typeface="Times New Roman" panose="02020603050405020304" pitchFamily="18" charset="0"/>
              </a:rPr>
              <a:t>. </a:t>
            </a:r>
            <a:r>
              <a:rPr lang="en-US" dirty="0" err="1">
                <a:ea typeface="Times New Roman" panose="02020603050405020304" pitchFamily="18" charset="0"/>
              </a:rPr>
              <a:t>Provavelmente</a:t>
            </a:r>
            <a:r>
              <a:rPr lang="en-US" dirty="0">
                <a:ea typeface="Times New Roman" panose="02020603050405020304" pitchFamily="18" charset="0"/>
              </a:rPr>
              <a:t>, o </a:t>
            </a:r>
            <a:r>
              <a:rPr lang="en-US" dirty="0" err="1">
                <a:ea typeface="Times New Roman" panose="02020603050405020304" pitchFamily="18" charset="0"/>
              </a:rPr>
              <a:t>aspecto</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importante</a:t>
            </a:r>
            <a:r>
              <a:rPr lang="en-US" dirty="0">
                <a:ea typeface="Times New Roman" panose="02020603050405020304" pitchFamily="18" charset="0"/>
              </a:rPr>
              <a:t> são as </a:t>
            </a:r>
            <a:r>
              <a:rPr lang="en-US" dirty="0" err="1">
                <a:ea typeface="Times New Roman" panose="02020603050405020304" pitchFamily="18" charset="0"/>
              </a:rPr>
              <a:t>mudanças</a:t>
            </a:r>
            <a:r>
              <a:rPr lang="en-US" dirty="0">
                <a:ea typeface="Times New Roman" panose="02020603050405020304" pitchFamily="18" charset="0"/>
              </a:rPr>
              <a:t> no </a:t>
            </a:r>
            <a:r>
              <a:rPr lang="en-US" dirty="0" err="1">
                <a:ea typeface="Times New Roman" panose="02020603050405020304" pitchFamily="18" charset="0"/>
              </a:rPr>
              <a:t>direito</a:t>
            </a:r>
            <a:r>
              <a:rPr lang="en-US" dirty="0">
                <a:ea typeface="Times New Roman" panose="02020603050405020304" pitchFamily="18" charset="0"/>
              </a:rPr>
              <a:t> civil,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garantir</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o </a:t>
            </a:r>
            <a:r>
              <a:rPr lang="en-US" dirty="0" err="1">
                <a:ea typeface="Times New Roman" panose="02020603050405020304" pitchFamily="18" charset="0"/>
              </a:rPr>
              <a:t>direito</a:t>
            </a:r>
            <a:r>
              <a:rPr lang="en-US" dirty="0">
                <a:ea typeface="Times New Roman" panose="02020603050405020304" pitchFamily="18" charset="0"/>
              </a:rPr>
              <a:t> </a:t>
            </a:r>
            <a:r>
              <a:rPr lang="en-US" dirty="0" err="1">
                <a:ea typeface="Times New Roman" panose="02020603050405020304" pitchFamily="18" charset="0"/>
              </a:rPr>
              <a:t>subjacente</a:t>
            </a:r>
            <a:r>
              <a:rPr lang="en-US" dirty="0">
                <a:ea typeface="Times New Roman" panose="02020603050405020304" pitchFamily="18" charset="0"/>
              </a:rPr>
              <a:t> </a:t>
            </a:r>
            <a:r>
              <a:rPr lang="en-US" dirty="0" err="1">
                <a:ea typeface="Times New Roman" panose="02020603050405020304" pitchFamily="18" charset="0"/>
              </a:rPr>
              <a:t>representado</a:t>
            </a:r>
            <a:r>
              <a:rPr lang="en-US" dirty="0">
                <a:ea typeface="Times New Roman" panose="02020603050405020304" pitchFamily="18" charset="0"/>
              </a:rPr>
              <a:t> </a:t>
            </a:r>
            <a:r>
              <a:rPr lang="en-US" dirty="0" err="1">
                <a:ea typeface="Times New Roman" panose="02020603050405020304" pitchFamily="18" charset="0"/>
              </a:rPr>
              <a:t>pelo</a:t>
            </a:r>
            <a:r>
              <a:rPr lang="en-US" dirty="0">
                <a:ea typeface="Times New Roman" panose="02020603050405020304" pitchFamily="18" charset="0"/>
              </a:rPr>
              <a:t> token </a:t>
            </a:r>
            <a:r>
              <a:rPr lang="en-US" dirty="0" err="1">
                <a:ea typeface="Times New Roman" panose="02020603050405020304" pitchFamily="18" charset="0"/>
              </a:rPr>
              <a:t>seja</a:t>
            </a:r>
            <a:r>
              <a:rPr lang="en-US" dirty="0">
                <a:ea typeface="Times New Roman" panose="02020603050405020304" pitchFamily="18" charset="0"/>
              </a:rPr>
              <a:t> </a:t>
            </a:r>
            <a:r>
              <a:rPr lang="en-US" dirty="0" err="1">
                <a:ea typeface="Times New Roman" panose="02020603050405020304" pitchFamily="18" charset="0"/>
              </a:rPr>
              <a:t>efetivamente</a:t>
            </a:r>
            <a:r>
              <a:rPr lang="en-US" dirty="0">
                <a:ea typeface="Times New Roman" panose="02020603050405020304" pitchFamily="18" charset="0"/>
              </a:rPr>
              <a:t> </a:t>
            </a:r>
            <a:r>
              <a:rPr lang="en-US" dirty="0" err="1">
                <a:ea typeface="Times New Roman" panose="02020603050405020304" pitchFamily="18" charset="0"/>
              </a:rPr>
              <a:t>transferido</a:t>
            </a:r>
            <a:r>
              <a:rPr lang="en-US" dirty="0">
                <a:ea typeface="Times New Roman" panose="02020603050405020304" pitchFamily="18" charset="0"/>
              </a:rPr>
              <a:t> da parte A </a:t>
            </a:r>
            <a:r>
              <a:rPr lang="en-US" dirty="0" err="1">
                <a:ea typeface="Times New Roman" panose="02020603050405020304" pitchFamily="18" charset="0"/>
              </a:rPr>
              <a:t>para</a:t>
            </a:r>
            <a:r>
              <a:rPr lang="en-US" dirty="0">
                <a:ea typeface="Times New Roman" panose="02020603050405020304" pitchFamily="18" charset="0"/>
              </a:rPr>
              <a:t> a parte B. </a:t>
            </a:r>
            <a:r>
              <a:rPr lang="en-US" dirty="0" err="1">
                <a:ea typeface="Times New Roman" panose="02020603050405020304" pitchFamily="18" charset="0"/>
              </a:rPr>
              <a:t>Além</a:t>
            </a:r>
            <a:r>
              <a:rPr lang="en-US" dirty="0">
                <a:ea typeface="Times New Roman" panose="02020603050405020304" pitchFamily="18" charset="0"/>
              </a:rPr>
              <a:t> disso, a lei </a:t>
            </a:r>
            <a:r>
              <a:rPr lang="en-US" dirty="0" err="1">
                <a:ea typeface="Times New Roman" panose="02020603050405020304" pitchFamily="18" charset="0"/>
              </a:rPr>
              <a:t>fornece</a:t>
            </a:r>
            <a:r>
              <a:rPr lang="en-US" dirty="0">
                <a:ea typeface="Times New Roman" panose="02020603050405020304" pitchFamily="18" charset="0"/>
              </a:rPr>
              <a:t> </a:t>
            </a:r>
            <a:r>
              <a:rPr lang="en-US" dirty="0" err="1">
                <a:ea typeface="Times New Roman" panose="02020603050405020304" pitchFamily="18" charset="0"/>
              </a:rPr>
              <a:t>regras</a:t>
            </a:r>
            <a:r>
              <a:rPr lang="en-US" dirty="0">
                <a:ea typeface="Times New Roman" panose="02020603050405020304" pitchFamily="18" charset="0"/>
              </a:rPr>
              <a:t> </a:t>
            </a:r>
            <a:r>
              <a:rPr lang="en-US" dirty="0" err="1">
                <a:ea typeface="Times New Roman" panose="02020603050405020304" pitchFamily="18" charset="0"/>
              </a:rPr>
              <a:t>regulatórias</a:t>
            </a:r>
            <a:r>
              <a:rPr lang="en-US" dirty="0">
                <a:ea typeface="Times New Roman" panose="02020603050405020304" pitchFamily="18" charset="0"/>
              </a:rPr>
              <a:t> e de </a:t>
            </a:r>
            <a:r>
              <a:rPr lang="en-US" dirty="0" err="1">
                <a:ea typeface="Times New Roman" panose="02020603050405020304" pitchFamily="18" charset="0"/>
              </a:rPr>
              <a:t>supervisão</a:t>
            </a:r>
            <a:r>
              <a:rPr lang="en-US" dirty="0">
                <a:ea typeface="Times New Roman" panose="02020603050405020304" pitchFamily="18" charset="0"/>
              </a:rPr>
              <a:t> </a:t>
            </a:r>
            <a:r>
              <a:rPr lang="en-US" dirty="0" err="1">
                <a:ea typeface="Times New Roman" panose="02020603050405020304" pitchFamily="18" charset="0"/>
              </a:rPr>
              <a:t>sobre</a:t>
            </a:r>
            <a:r>
              <a:rPr lang="en-US" dirty="0">
                <a:ea typeface="Times New Roman" panose="02020603050405020304" pitchFamily="18" charset="0"/>
              </a:rPr>
              <a:t> </a:t>
            </a:r>
            <a:r>
              <a:rPr lang="en-US" dirty="0" err="1">
                <a:ea typeface="Times New Roman" panose="02020603050405020304" pitchFamily="18" charset="0"/>
              </a:rPr>
              <a:t>aqueles</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interagem</a:t>
            </a:r>
            <a:r>
              <a:rPr lang="en-US" dirty="0">
                <a:ea typeface="Times New Roman" panose="02020603050405020304" pitchFamily="18" charset="0"/>
              </a:rPr>
              <a:t> com </a:t>
            </a:r>
            <a:r>
              <a:rPr lang="en-US" dirty="0" err="1">
                <a:ea typeface="Times New Roman" panose="02020603050405020304" pitchFamily="18" charset="0"/>
              </a:rPr>
              <a:t>sistemas</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 </a:t>
            </a:r>
            <a:r>
              <a:rPr lang="en-US" dirty="0" err="1">
                <a:ea typeface="Times New Roman" panose="02020603050405020304" pitchFamily="18" charset="0"/>
              </a:rPr>
              <a:t>incluindo</a:t>
            </a:r>
            <a:r>
              <a:rPr lang="en-US" dirty="0">
                <a:ea typeface="Times New Roman" panose="02020603050405020304" pitchFamily="18" charset="0"/>
              </a:rPr>
              <a:t> </a:t>
            </a:r>
            <a:r>
              <a:rPr lang="en-US" dirty="0" err="1">
                <a:ea typeface="Times New Roman" panose="02020603050405020304" pitchFamily="18" charset="0"/>
              </a:rPr>
              <a:t>consumidores</a:t>
            </a:r>
            <a:r>
              <a:rPr lang="en-US" dirty="0">
                <a:ea typeface="Times New Roman" panose="02020603050405020304" pitchFamily="18" charset="0"/>
              </a:rPr>
              <a:t>, </a:t>
            </a:r>
            <a:r>
              <a:rPr lang="en-US" dirty="0" err="1">
                <a:ea typeface="Times New Roman" panose="02020603050405020304" pitchFamily="18" charset="0"/>
              </a:rPr>
              <a:t>prestadores</a:t>
            </a:r>
            <a:r>
              <a:rPr lang="en-US" dirty="0">
                <a:ea typeface="Times New Roman" panose="02020603050405020304" pitchFamily="18" charset="0"/>
              </a:rPr>
              <a:t> de </a:t>
            </a:r>
            <a:r>
              <a:rPr lang="en-US" dirty="0" err="1">
                <a:ea typeface="Times New Roman" panose="02020603050405020304" pitchFamily="18" charset="0"/>
              </a:rPr>
              <a:t>serviços</a:t>
            </a:r>
            <a:r>
              <a:rPr lang="en-US" dirty="0">
                <a:ea typeface="Times New Roman" panose="02020603050405020304" pitchFamily="18" charset="0"/>
              </a:rPr>
              <a:t> e </a:t>
            </a:r>
            <a:r>
              <a:rPr lang="en-US" dirty="0" err="1">
                <a:ea typeface="Times New Roman" panose="02020603050405020304" pitchFamily="18" charset="0"/>
              </a:rPr>
              <a:t>intermediários</a:t>
            </a:r>
            <a:r>
              <a:rPr lang="en-US" dirty="0">
                <a:ea typeface="Times New Roman" panose="02020603050405020304" pitchFamily="18" charset="0"/>
              </a:rPr>
              <a:t>.</a:t>
            </a:r>
            <a:endParaRPr lang="en-US" dirty="0">
              <a:effectLst/>
              <a:ea typeface="Times New Roman" panose="02020603050405020304" pitchFamily="18" charset="0"/>
            </a:endParaRPr>
          </a:p>
          <a:p>
            <a:pPr algn="just"/>
            <a:endParaRPr lang="x-none" dirty="0">
              <a:effectLst/>
              <a:ea typeface="Times New Roman" panose="02020603050405020304" pitchFamily="18" charset="0"/>
            </a:endParaRPr>
          </a:p>
          <a:p>
            <a:pPr algn="just"/>
            <a:r>
              <a:rPr lang="en-US" b="1" dirty="0">
                <a:effectLst/>
                <a:ea typeface="Times New Roman" panose="02020603050405020304" pitchFamily="18" charset="0"/>
              </a:rPr>
              <a:t> </a:t>
            </a:r>
            <a:endParaRPr lang="x-none"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104</a:t>
            </a:fld>
            <a:endParaRPr lang="en-US" dirty="0"/>
          </a:p>
        </p:txBody>
      </p:sp>
      <p:pic>
        <p:nvPicPr>
          <p:cNvPr id="4" name="Picture 3">
            <a:extLst>
              <a:ext uri="{FF2B5EF4-FFF2-40B4-BE49-F238E27FC236}">
                <a16:creationId xmlns:a16="http://schemas.microsoft.com/office/drawing/2014/main" id="{4E5486BA-5918-5B1F-069A-4624E65794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5" name="Group 4">
            <a:extLst>
              <a:ext uri="{FF2B5EF4-FFF2-40B4-BE49-F238E27FC236}">
                <a16:creationId xmlns:a16="http://schemas.microsoft.com/office/drawing/2014/main" id="{1E57D513-C86D-2639-1EF3-BE4F6B03AABD}"/>
              </a:ext>
            </a:extLst>
          </p:cNvPr>
          <p:cNvGrpSpPr/>
          <p:nvPr/>
        </p:nvGrpSpPr>
        <p:grpSpPr>
          <a:xfrm flipH="1">
            <a:off x="5193447" y="8599913"/>
            <a:ext cx="2590078" cy="2250924"/>
            <a:chOff x="-220413" y="5470274"/>
            <a:chExt cx="2590078" cy="2250924"/>
          </a:xfrm>
        </p:grpSpPr>
        <p:sp>
          <p:nvSpPr>
            <p:cNvPr id="6" name="Freeform 5">
              <a:extLst>
                <a:ext uri="{FF2B5EF4-FFF2-40B4-BE49-F238E27FC236}">
                  <a16:creationId xmlns:a16="http://schemas.microsoft.com/office/drawing/2014/main" id="{71BF4CFA-19F4-F99B-A96E-602C95888A6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8" name="Freeform 7">
              <a:extLst>
                <a:ext uri="{FF2B5EF4-FFF2-40B4-BE49-F238E27FC236}">
                  <a16:creationId xmlns:a16="http://schemas.microsoft.com/office/drawing/2014/main" id="{09265C6A-5349-AB0A-8C7A-D6B625011DBA}"/>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82B3A671-68CE-E068-55E8-E002E368BE8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E069159D-008B-005B-3274-1F30DEDB9A8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2EE58D12-0352-3578-F4F3-DA5238FFFAB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622BB98C-79C9-C10B-F281-3DAA19D0B7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33225E08-FE3A-9D21-5C09-A7499E64193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C99A0DE0-E9AE-D71E-921F-DFD879F747D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558DFDC1-E4C6-5D7A-4E4E-75B3F489297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84D7A4C8-46BC-A3FF-3C11-693692C5999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55F587AF-C63B-E4F6-8D5D-3D5DBF67E75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618546AE-FF17-E847-B713-644200C827E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9EA3F70F-ED9F-CC33-E7E1-4AE0BC8CA195}"/>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E3629E4F-7DDA-6CE8-9DFB-522DA64E5C0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D5156A68-4BE0-2CB8-9480-43FF710980E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17E016C-615A-3286-DF0D-BD81518A3402}"/>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9D8B0A49-F724-B8F0-5D31-F64AF95CE086}"/>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C4BE455A-F97F-F2A1-7FCF-BBB0A227143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509212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6F147696-0F33-4ECD-FB33-DDB1C8399CAB}"/>
              </a:ext>
            </a:extLst>
          </p:cNvPr>
          <p:cNvSpPr/>
          <p:nvPr/>
        </p:nvSpPr>
        <p:spPr>
          <a:xfrm flipV="1">
            <a:off x="740928" y="6601289"/>
            <a:ext cx="6832572" cy="3514278"/>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105</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83"/>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1" y="3390247"/>
            <a:ext cx="6372783" cy="227494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a:solidFill>
                  <a:srgbClr val="F79037"/>
                </a:solidFill>
                <a:latin typeface="Calibri" panose="020F0502020204030204" pitchFamily="34" charset="0"/>
                <a:cs typeface="Calibri" panose="020F0502020204030204" pitchFamily="34" charset="0"/>
              </a:rPr>
              <a:t>Liechtenstein: “</a:t>
            </a:r>
            <a:r>
              <a:rPr lang="en-US" sz="1100" b="1" dirty="0" err="1">
                <a:solidFill>
                  <a:srgbClr val="F79037"/>
                </a:solidFill>
                <a:latin typeface="Calibri" panose="020F0502020204030204" pitchFamily="34" charset="0"/>
                <a:cs typeface="Calibri" panose="020F0502020204030204" pitchFamily="34" charset="0"/>
              </a:rPr>
              <a:t>tokenização</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direta</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sem</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soluções</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alternativas</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Caso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tokenizar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direitos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geralmente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difícil</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desafiante</a:t>
            </a:r>
            <a:r>
              <a:rPr lang="en-US" sz="1100" dirty="0">
                <a:latin typeface="Calibri" panose="020F0502020204030204" pitchFamily="34" charset="0"/>
                <a:cs typeface="Calibri" panose="020F0502020204030204" pitchFamily="34" charset="0"/>
              </a:rPr>
              <a:t> com as leis </a:t>
            </a:r>
            <a:r>
              <a:rPr lang="en-US" sz="1100" dirty="0" err="1">
                <a:latin typeface="Calibri" panose="020F0502020204030204" pitchFamily="34" charset="0"/>
                <a:cs typeface="Calibri" panose="020F0502020204030204" pitchFamily="34" charset="0"/>
              </a:rPr>
              <a:t>locais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vigor. Na </a:t>
            </a:r>
            <a:r>
              <a:rPr lang="en-US" sz="1100" dirty="0" err="1">
                <a:latin typeface="Calibri" panose="020F0502020204030204" pitchFamily="34" charset="0"/>
                <a:cs typeface="Calibri" panose="020F0502020204030204" pitchFamily="34" charset="0"/>
              </a:rPr>
              <a:t>Alemanha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exemplo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formas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específicas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dívida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tokenizadas</a:t>
            </a:r>
            <a:r>
              <a:rPr lang="en-US" sz="1100" dirty="0">
                <a:latin typeface="Calibri" panose="020F0502020204030204" pitchFamily="34" charset="0"/>
                <a:cs typeface="Calibri" panose="020F0502020204030204" pitchFamily="34" charset="0"/>
              </a:rPr>
              <a:t>, mas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títulos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até</a:t>
            </a:r>
            <a:r>
              <a:rPr lang="en-US" sz="1100" dirty="0">
                <a:latin typeface="Calibri" panose="020F0502020204030204" pitchFamily="34" charset="0"/>
                <a:cs typeface="Calibri" panose="020F0502020204030204" pitchFamily="34" charset="0"/>
              </a:rPr>
              <a:t> agora. Um </a:t>
            </a:r>
            <a:r>
              <a:rPr lang="en-US" sz="1100" dirty="0" err="1">
                <a:latin typeface="Calibri" panose="020F0502020204030204" pitchFamily="34" charset="0"/>
                <a:cs typeface="Calibri" panose="020F0502020204030204" pitchFamily="34" charset="0"/>
              </a:rPr>
              <a:t>advogado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especializado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sempre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necessário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tentar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encontrar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solução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alternativa</a:t>
            </a:r>
            <a:r>
              <a:rPr lang="en-US" sz="1100" dirty="0">
                <a:latin typeface="Calibri" panose="020F0502020204030204" pitchFamily="34" charset="0"/>
                <a:cs typeface="Calibri" panose="020F0502020204030204" pitchFamily="34" charset="0"/>
              </a:rPr>
              <a:t> e - </a:t>
            </a:r>
            <a:r>
              <a:rPr lang="en-US" sz="1100" dirty="0" err="1">
                <a:latin typeface="Calibri" panose="020F0502020204030204" pitchFamily="34" charset="0"/>
                <a:cs typeface="Calibri" panose="020F0502020204030204" pitchFamily="34" charset="0"/>
              </a:rPr>
              <a:t>posteriormente</a:t>
            </a:r>
            <a:r>
              <a:rPr lang="en-US" sz="1100" dirty="0">
                <a:latin typeface="Calibri" panose="020F0502020204030204" pitchFamily="34" charset="0"/>
                <a:cs typeface="Calibri" panose="020F0502020204030204" pitchFamily="34" charset="0"/>
              </a:rPr>
              <a:t> - </a:t>
            </a:r>
            <a:r>
              <a:rPr lang="en-US" sz="1100" dirty="0" err="1">
                <a:latin typeface="Calibri" panose="020F0502020204030204" pitchFamily="34" charset="0"/>
                <a:cs typeface="Calibri" panose="020F0502020204030204" pitchFamily="34" charset="0"/>
              </a:rPr>
              <a:t>convencer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órgãos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reguladores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solução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alternativa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proposta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está</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acordo</a:t>
            </a:r>
            <a:r>
              <a:rPr lang="en-US" sz="1100" dirty="0">
                <a:latin typeface="Calibri" panose="020F0502020204030204" pitchFamily="34" charset="0"/>
                <a:cs typeface="Calibri" panose="020F0502020204030204" pitchFamily="34" charset="0"/>
              </a:rPr>
              <a:t> com a lei local, </a:t>
            </a:r>
            <a:r>
              <a:rPr lang="en-US" sz="1100" dirty="0" err="1">
                <a:latin typeface="Calibri" panose="020F0502020204030204" pitchFamily="34" charset="0"/>
                <a:cs typeface="Calibri" panose="020F0502020204030204" pitchFamily="34" charset="0"/>
              </a:rPr>
              <a:t>interpretando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algum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parágrafo</a:t>
            </a:r>
            <a:r>
              <a:rPr lang="en-US" sz="1100" dirty="0">
                <a:latin typeface="Calibri" panose="020F0502020204030204" pitchFamily="34" charset="0"/>
                <a:cs typeface="Calibri" panose="020F0502020204030204" pitchFamily="34" charset="0"/>
              </a:rPr>
              <a:t> da lei de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maneira</a:t>
            </a:r>
            <a:r>
              <a:rPr lang="en-US" sz="1100" dirty="0">
                <a:latin typeface="Calibri" panose="020F0502020204030204" pitchFamily="34" charset="0"/>
                <a:cs typeface="Calibri" panose="020F0502020204030204" pitchFamily="34" charset="0"/>
              </a:rPr>
              <a:t> "nova". O </a:t>
            </a:r>
            <a:r>
              <a:rPr lang="en-US" sz="1100" dirty="0" err="1">
                <a:latin typeface="Calibri" panose="020F0502020204030204" pitchFamily="34" charset="0"/>
                <a:cs typeface="Calibri" panose="020F0502020204030204" pitchFamily="34" charset="0"/>
              </a:rPr>
              <a:t>advogado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claro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nunca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chamaria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solução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alternativa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solução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alternativa</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entanto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possível</a:t>
            </a:r>
            <a:r>
              <a:rPr lang="en-US" sz="1100" dirty="0">
                <a:latin typeface="Calibri" panose="020F0502020204030204" pitchFamily="34" charset="0"/>
                <a:cs typeface="Calibri" panose="020F0502020204030204" pitchFamily="34" charset="0"/>
              </a:rPr>
              <a:t>, mas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fácil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Normalmente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soluções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alternativas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caras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ainda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sujeitas</a:t>
            </a:r>
            <a:r>
              <a:rPr lang="en-US" sz="1100" dirty="0">
                <a:latin typeface="Calibri" panose="020F0502020204030204" pitchFamily="34" charset="0"/>
                <a:cs typeface="Calibri" panose="020F0502020204030204" pitchFamily="34" charset="0"/>
              </a:rPr>
              <a:t> a um </a:t>
            </a:r>
            <a:r>
              <a:rPr lang="en-US" sz="1100" dirty="0" err="1">
                <a:latin typeface="Calibri" panose="020F0502020204030204" pitchFamily="34" charset="0"/>
                <a:cs typeface="Calibri" panose="020F0502020204030204" pitchFamily="34" charset="0"/>
              </a:rPr>
              <a:t>processo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padronizado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Portanto</a:t>
            </a:r>
            <a:r>
              <a:rPr lang="en-US" sz="1100" dirty="0">
                <a:latin typeface="Calibri" panose="020F0502020204030204" pitchFamily="34" charset="0"/>
                <a:cs typeface="Calibri" panose="020F0502020204030204" pitchFamily="34" charset="0"/>
              </a:rPr>
              <a:t>, Liechtenstein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destino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atraente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esforços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tokenização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esforços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demorados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caros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direitos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tokenizados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maneira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direta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Nenhuma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solução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alternativa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necessária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outros </a:t>
            </a:r>
            <a:r>
              <a:rPr lang="en-US" sz="1100" dirty="0" err="1">
                <a:latin typeface="Calibri" panose="020F0502020204030204" pitchFamily="34" charset="0"/>
                <a:cs typeface="Calibri" panose="020F0502020204030204" pitchFamily="34" charset="0"/>
              </a:rPr>
              <a:t>países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apenas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padronizou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processos</a:t>
            </a:r>
            <a:r>
              <a:rPr lang="en-US" sz="1100" dirty="0">
                <a:latin typeface="Calibri" panose="020F0502020204030204" pitchFamily="34" charset="0"/>
                <a:cs typeface="Calibri" panose="020F0502020204030204" pitchFamily="34" charset="0"/>
              </a:rPr>
              <a:t>, mas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diminuiu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significativamente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custos</a:t>
            </a:r>
            <a:r>
              <a:rPr lang="en-US" sz="1100" dirty="0">
                <a:latin typeface="Calibri" panose="020F0502020204030204" pitchFamily="34" charset="0"/>
                <a:cs typeface="Calibri" panose="020F0502020204030204" pitchFamily="34" charset="0"/>
              </a:rPr>
              <a:t> dos </a:t>
            </a:r>
            <a:r>
              <a:rPr lang="en-US" sz="1100" dirty="0" err="1">
                <a:latin typeface="Calibri" panose="020F0502020204030204" pitchFamily="34" charset="0"/>
                <a:cs typeface="Calibri" panose="020F0502020204030204" pitchFamily="34" charset="0"/>
              </a:rPr>
              <a:t>processos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tokenização</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entanto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desde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sua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introdução</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quantidade</a:t>
            </a:r>
            <a:r>
              <a:rPr lang="en-US" sz="1100" dirty="0">
                <a:latin typeface="Calibri" panose="020F0502020204030204" pitchFamily="34" charset="0"/>
                <a:cs typeface="Calibri" panose="020F0502020204030204" pitchFamily="34" charset="0"/>
              </a:rPr>
              <a:t> de bens </a:t>
            </a:r>
            <a:r>
              <a:rPr lang="en-US" sz="1100" dirty="0" err="1">
                <a:latin typeface="Calibri" panose="020F0502020204030204" pitchFamily="34" charset="0"/>
                <a:cs typeface="Calibri" panose="020F0502020204030204" pitchFamily="34" charset="0"/>
              </a:rPr>
              <a:t>tokenizados</a:t>
            </a:r>
            <a:r>
              <a:rPr lang="en-US" sz="1100" dirty="0">
                <a:latin typeface="Calibri" panose="020F0502020204030204" pitchFamily="34" charset="0"/>
                <a:cs typeface="Calibri" panose="020F0502020204030204" pitchFamily="34" charset="0"/>
              </a:rPr>
              <a:t> com o TVTG </a:t>
            </a:r>
            <a:r>
              <a:rPr lang="en-US" sz="1100" dirty="0" err="1">
                <a:latin typeface="Calibri" panose="020F0502020204030204" pitchFamily="34" charset="0"/>
                <a:cs typeface="Calibri" panose="020F0502020204030204" pitchFamily="34" charset="0"/>
              </a:rPr>
              <a:t>ficou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abaixo</a:t>
            </a:r>
            <a:r>
              <a:rPr lang="en-US" sz="1100" dirty="0">
                <a:latin typeface="Calibri" panose="020F0502020204030204" pitchFamily="34" charset="0"/>
                <a:cs typeface="Calibri" panose="020F0502020204030204" pitchFamily="34" charset="0"/>
              </a:rPr>
              <a:t> dos </a:t>
            </a:r>
            <a:r>
              <a:rPr lang="en-US" sz="1100" dirty="0" err="1">
                <a:latin typeface="Calibri" panose="020F0502020204030204" pitchFamily="34" charset="0"/>
                <a:cs typeface="Calibri" panose="020F0502020204030204" pitchFamily="34" charset="0"/>
              </a:rPr>
              <a:t>números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esperados</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p:txBody>
      </p:sp>
      <p:sp>
        <p:nvSpPr>
          <p:cNvPr id="4" name="Text Placeholder 17">
            <a:extLst>
              <a:ext uri="{FF2B5EF4-FFF2-40B4-BE49-F238E27FC236}">
                <a16:creationId xmlns:a16="http://schemas.microsoft.com/office/drawing/2014/main" id="{F3198A58-0D60-3309-97FE-3783224E8B6B}"/>
              </a:ext>
            </a:extLst>
          </p:cNvPr>
          <p:cNvSpPr txBox="1">
            <a:spLocks/>
          </p:cNvSpPr>
          <p:nvPr/>
        </p:nvSpPr>
        <p:spPr>
          <a:xfrm>
            <a:off x="752536" y="5680865"/>
            <a:ext cx="6005741" cy="920424"/>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latin typeface="Calibri" panose="020F0502020204030204" pitchFamily="34" charset="0"/>
                <a:cs typeface="Calibri" panose="020F0502020204030204" pitchFamily="34" charset="0"/>
              </a:rPr>
              <a:t>Para </a:t>
            </a:r>
            <a:r>
              <a:rPr lang="en-US" sz="1100" dirty="0" err="1">
                <a:latin typeface="Calibri" panose="020F0502020204030204" pitchFamily="34" charset="0"/>
                <a:cs typeface="Calibri" panose="020F0502020204030204" pitchFamily="34" charset="0"/>
              </a:rPr>
              <a:t>mergulhar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regulamentação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tokenização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especificamente</a:t>
            </a:r>
            <a:r>
              <a:rPr lang="en-US" sz="1100" dirty="0">
                <a:latin typeface="Calibri" panose="020F0502020204030204" pitchFamily="34" charset="0"/>
                <a:cs typeface="Calibri" panose="020F0502020204030204" pitchFamily="34" charset="0"/>
              </a:rPr>
              <a:t> e no </a:t>
            </a:r>
            <a:r>
              <a:rPr lang="en-US" sz="1100" dirty="0" err="1">
                <a:latin typeface="Calibri" panose="020F0502020204030204" pitchFamily="34" charset="0"/>
                <a:cs typeface="Calibri" panose="020F0502020204030204" pitchFamily="34" charset="0"/>
              </a:rPr>
              <a:t>processo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tokenização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assista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este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vídeo</a:t>
            </a:r>
            <a:r>
              <a:rPr lang="en-US" sz="1100" dirty="0">
                <a:latin typeface="Calibri" panose="020F0502020204030204" pitchFamily="34" charset="0"/>
                <a:cs typeface="Calibri" panose="020F0502020204030204" pitchFamily="34" charset="0"/>
              </a:rPr>
              <a:t> da Generation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p:txBody>
      </p:sp>
      <p:grpSp>
        <p:nvGrpSpPr>
          <p:cNvPr id="8" name="object 15">
            <a:extLst>
              <a:ext uri="{FF2B5EF4-FFF2-40B4-BE49-F238E27FC236}">
                <a16:creationId xmlns:a16="http://schemas.microsoft.com/office/drawing/2014/main" id="{F4E4640C-FAC7-A2D8-3089-3E69BEA3D43A}"/>
              </a:ext>
            </a:extLst>
          </p:cNvPr>
          <p:cNvGrpSpPr/>
          <p:nvPr/>
        </p:nvGrpSpPr>
        <p:grpSpPr>
          <a:xfrm>
            <a:off x="4277272" y="5747433"/>
            <a:ext cx="3047022" cy="1729173"/>
            <a:chOff x="485139" y="4586859"/>
            <a:chExt cx="3134043" cy="1778557"/>
          </a:xfrm>
        </p:grpSpPr>
        <p:pic>
          <p:nvPicPr>
            <p:cNvPr id="9" name="object 16">
              <a:extLst>
                <a:ext uri="{FF2B5EF4-FFF2-40B4-BE49-F238E27FC236}">
                  <a16:creationId xmlns:a16="http://schemas.microsoft.com/office/drawing/2014/main" id="{AFF8549F-7A4D-E042-AD0E-AFAAF6CE9F7B}"/>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ACB8E576-FC44-6CD5-19CB-A7EC5F7A3D02}"/>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AA931953-EFA3-B010-AC39-68AA9A5E13F9}"/>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B88E89AF-1FB9-F6CF-8C90-7C596C2ED053}"/>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BAEAE532-F464-0705-918E-CFA3ACCB88E0}"/>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02B432E7-58A5-A385-8661-04506A5BA83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5833022"/>
            <a:ext cx="2319372" cy="1498655"/>
          </a:xfrm>
          <a:prstGeom prst="rect">
            <a:avLst/>
          </a:prstGeom>
        </p:spPr>
      </p:pic>
      <p:grpSp>
        <p:nvGrpSpPr>
          <p:cNvPr id="15" name="Group 14">
            <a:extLst>
              <a:ext uri="{FF2B5EF4-FFF2-40B4-BE49-F238E27FC236}">
                <a16:creationId xmlns:a16="http://schemas.microsoft.com/office/drawing/2014/main" id="{58B02D0C-CA1E-7E98-AA0C-35DB1A37FC69}"/>
              </a:ext>
            </a:extLst>
          </p:cNvPr>
          <p:cNvGrpSpPr/>
          <p:nvPr/>
        </p:nvGrpSpPr>
        <p:grpSpPr>
          <a:xfrm>
            <a:off x="4015275" y="6152137"/>
            <a:ext cx="824852" cy="742396"/>
            <a:chOff x="7615126" y="6464727"/>
            <a:chExt cx="824852" cy="742396"/>
          </a:xfrm>
        </p:grpSpPr>
        <p:sp>
          <p:nvSpPr>
            <p:cNvPr id="16" name="Oval 15">
              <a:extLst>
                <a:ext uri="{FF2B5EF4-FFF2-40B4-BE49-F238E27FC236}">
                  <a16:creationId xmlns:a16="http://schemas.microsoft.com/office/drawing/2014/main" id="{F544B84D-BDF2-4EB8-FEBD-EAD2FBA98BD7}"/>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133F85DB-4807-00AB-B9A6-AED450660EFC}"/>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hlinkClick r:id="rId8"/>
                </a:rPr>
                <a:t>CLICA PARA </a:t>
              </a:r>
              <a:r>
                <a:rPr lang="en-US" sz="1200" b="1" u="sng" dirty="0">
                  <a:solidFill>
                    <a:srgbClr val="59911D"/>
                  </a:solidFill>
                  <a:latin typeface="Calibri" panose="020F0502020204030204" pitchFamily="34" charset="0"/>
                  <a:cs typeface="Calibri" panose="020F0502020204030204" pitchFamily="34" charset="0"/>
                  <a:hlinkClick r:id="rId8"/>
                </a:rPr>
                <a:t>VER</a:t>
              </a:r>
              <a:endParaRPr lang="en-US" sz="1200" b="1" u="sng" dirty="0">
                <a:solidFill>
                  <a:srgbClr val="59911D"/>
                </a:solidFill>
                <a:latin typeface="Calibri" panose="020F0502020204030204" pitchFamily="34" charset="0"/>
                <a:cs typeface="Calibri" panose="020F0502020204030204" pitchFamily="34" charset="0"/>
              </a:endParaRPr>
            </a:p>
          </p:txBody>
        </p:sp>
      </p:grpSp>
      <p:sp>
        <p:nvSpPr>
          <p:cNvPr id="18" name="Text Placeholder 17">
            <a:extLst>
              <a:ext uri="{FF2B5EF4-FFF2-40B4-BE49-F238E27FC236}">
                <a16:creationId xmlns:a16="http://schemas.microsoft.com/office/drawing/2014/main" id="{9F56B398-EB95-99E2-AEBB-76912864B8D0}"/>
              </a:ext>
            </a:extLst>
          </p:cNvPr>
          <p:cNvSpPr>
            <a:spLocks noGrp="1"/>
          </p:cNvSpPr>
          <p:nvPr/>
        </p:nvSpPr>
        <p:spPr>
          <a:xfrm>
            <a:off x="968744" y="6740098"/>
            <a:ext cx="6143488" cy="3576203"/>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r>
              <a:rPr lang="en-US" dirty="0">
                <a:ea typeface="Times New Roman" panose="02020603050405020304" pitchFamily="18" charset="0"/>
              </a:rPr>
              <a:t>O </a:t>
            </a:r>
            <a:r>
              <a:rPr lang="en-US" dirty="0" err="1">
                <a:ea typeface="Times New Roman" panose="02020603050405020304" pitchFamily="18" charset="0"/>
              </a:rPr>
              <a:t>atual</a:t>
            </a:r>
            <a:r>
              <a:rPr lang="en-US" dirty="0">
                <a:ea typeface="Times New Roman" panose="02020603050405020304" pitchFamily="18" charset="0"/>
              </a:rPr>
              <a:t> </a:t>
            </a:r>
            <a:r>
              <a:rPr lang="en-US" dirty="0" err="1">
                <a:ea typeface="Times New Roman" panose="02020603050405020304" pitchFamily="18" charset="0"/>
              </a:rPr>
              <a:t>mercado</a:t>
            </a:r>
            <a:r>
              <a:rPr lang="en-US" dirty="0">
                <a:ea typeface="Times New Roman" panose="02020603050405020304" pitchFamily="18" charset="0"/>
              </a:rPr>
              <a:t> da UE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torno</a:t>
            </a:r>
            <a:r>
              <a:rPr lang="en-US" dirty="0">
                <a:ea typeface="Times New Roman" panose="02020603050405020304" pitchFamily="18" charset="0"/>
              </a:rPr>
              <a:t> de </a:t>
            </a:r>
            <a:r>
              <a:rPr lang="en-US" dirty="0" err="1">
                <a:ea typeface="Times New Roman" panose="02020603050405020304" pitchFamily="18" charset="0"/>
              </a:rPr>
              <a:t>criptoativos</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caracterizado</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um forte </a:t>
            </a:r>
            <a:r>
              <a:rPr lang="en-US" dirty="0" err="1">
                <a:ea typeface="Times New Roman" panose="02020603050405020304" pitchFamily="18" charset="0"/>
              </a:rPr>
              <a:t>crescimento</a:t>
            </a:r>
            <a:r>
              <a:rPr lang="en-US" dirty="0">
                <a:ea typeface="Times New Roman" panose="02020603050405020304" pitchFamily="18" charset="0"/>
              </a:rPr>
              <a:t> </a:t>
            </a:r>
            <a:r>
              <a:rPr lang="en-US" dirty="0" err="1">
                <a:ea typeface="Times New Roman" panose="02020603050405020304" pitchFamily="18" charset="0"/>
              </a:rPr>
              <a:t>contínuo</a:t>
            </a:r>
            <a:r>
              <a:rPr lang="en-US" dirty="0">
                <a:ea typeface="Times New Roman" panose="02020603050405020304" pitchFamily="18" charset="0"/>
              </a:rPr>
              <a:t> de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ampla</a:t>
            </a:r>
            <a:r>
              <a:rPr lang="en-US" dirty="0">
                <a:ea typeface="Times New Roman" panose="02020603050405020304" pitchFamily="18" charset="0"/>
              </a:rPr>
              <a:t> </a:t>
            </a:r>
            <a:r>
              <a:rPr lang="en-US" dirty="0" err="1">
                <a:ea typeface="Times New Roman" panose="02020603050405020304" pitchFamily="18" charset="0"/>
              </a:rPr>
              <a:t>variedade</a:t>
            </a:r>
            <a:r>
              <a:rPr lang="en-US" dirty="0">
                <a:ea typeface="Times New Roman" panose="02020603050405020304" pitchFamily="18" charset="0"/>
              </a:rPr>
              <a:t> de </a:t>
            </a:r>
            <a:r>
              <a:rPr lang="en-US" dirty="0" err="1">
                <a:ea typeface="Times New Roman" panose="02020603050405020304" pitchFamily="18" charset="0"/>
              </a:rPr>
              <a:t>casos</a:t>
            </a:r>
            <a:r>
              <a:rPr lang="en-US" dirty="0">
                <a:ea typeface="Times New Roman" panose="02020603050405020304" pitchFamily="18" charset="0"/>
              </a:rPr>
              <a:t> de </a:t>
            </a:r>
            <a:r>
              <a:rPr lang="en-US" dirty="0" err="1">
                <a:ea typeface="Times New Roman" panose="02020603050405020304" pitchFamily="18" charset="0"/>
              </a:rPr>
              <a:t>uso</a:t>
            </a:r>
            <a:r>
              <a:rPr lang="en-US" dirty="0">
                <a:ea typeface="Times New Roman" panose="02020603050405020304" pitchFamily="18" charset="0"/>
              </a:rPr>
              <a:t>. </a:t>
            </a:r>
            <a:r>
              <a:rPr lang="en-US" dirty="0" err="1">
                <a:ea typeface="Times New Roman" panose="02020603050405020304" pitchFamily="18" charset="0"/>
              </a:rPr>
              <a:t>Impulsionado</a:t>
            </a:r>
            <a:r>
              <a:rPr lang="en-US" dirty="0">
                <a:ea typeface="Times New Roman" panose="02020603050405020304" pitchFamily="18" charset="0"/>
              </a:rPr>
              <a:t> </a:t>
            </a:r>
            <a:r>
              <a:rPr lang="en-US" dirty="0" err="1">
                <a:ea typeface="Times New Roman" panose="02020603050405020304" pitchFamily="18" charset="0"/>
              </a:rPr>
              <a:t>pelo</a:t>
            </a:r>
            <a:r>
              <a:rPr lang="en-US" dirty="0">
                <a:ea typeface="Times New Roman" panose="02020603050405020304" pitchFamily="18" charset="0"/>
              </a:rPr>
              <a:t> </a:t>
            </a:r>
            <a:r>
              <a:rPr lang="en-US" dirty="0" err="1">
                <a:ea typeface="Times New Roman" panose="02020603050405020304" pitchFamily="18" charset="0"/>
              </a:rPr>
              <a:t>interesse</a:t>
            </a:r>
            <a:r>
              <a:rPr lang="en-US" dirty="0">
                <a:ea typeface="Times New Roman" panose="02020603050405020304" pitchFamily="18" charset="0"/>
              </a:rPr>
              <a:t> de </a:t>
            </a:r>
            <a:r>
              <a:rPr lang="en-US" dirty="0" err="1">
                <a:ea typeface="Times New Roman" panose="02020603050405020304" pitchFamily="18" charset="0"/>
              </a:rPr>
              <a:t>particulares</a:t>
            </a:r>
            <a:r>
              <a:rPr lang="en-US" dirty="0">
                <a:ea typeface="Times New Roman" panose="02020603050405020304" pitchFamily="18" charset="0"/>
              </a:rPr>
              <a:t>, </a:t>
            </a:r>
            <a:r>
              <a:rPr lang="en-US" dirty="0" err="1">
                <a:ea typeface="Times New Roman" panose="02020603050405020304" pitchFamily="18" charset="0"/>
              </a:rPr>
              <a:t>investidores</a:t>
            </a:r>
            <a:r>
              <a:rPr lang="en-US" dirty="0">
                <a:ea typeface="Times New Roman" panose="02020603050405020304" pitchFamily="18" charset="0"/>
              </a:rPr>
              <a:t> e </a:t>
            </a:r>
            <a:r>
              <a:rPr lang="en-US" dirty="0" err="1">
                <a:ea typeface="Times New Roman" panose="02020603050405020304" pitchFamily="18" charset="0"/>
              </a:rPr>
              <a:t>empresas</a:t>
            </a:r>
            <a:r>
              <a:rPr lang="en-US" dirty="0">
                <a:ea typeface="Times New Roman" panose="02020603050405020304" pitchFamily="18" charset="0"/>
              </a:rPr>
              <a:t> de </a:t>
            </a:r>
            <a:r>
              <a:rPr lang="en-US" dirty="0" err="1">
                <a:ea typeface="Times New Roman" panose="02020603050405020304" pitchFamily="18" charset="0"/>
              </a:rPr>
              <a:t>vários</a:t>
            </a:r>
            <a:r>
              <a:rPr lang="en-US" dirty="0">
                <a:ea typeface="Times New Roman" panose="02020603050405020304" pitchFamily="18" charset="0"/>
              </a:rPr>
              <a:t> </a:t>
            </a:r>
            <a:r>
              <a:rPr lang="en-US" dirty="0" err="1">
                <a:ea typeface="Times New Roman" panose="02020603050405020304" pitchFamily="18" charset="0"/>
              </a:rPr>
              <a:t>setores</a:t>
            </a:r>
            <a:r>
              <a:rPr lang="en-US" dirty="0">
                <a:ea typeface="Times New Roman" panose="02020603050405020304" pitchFamily="18" charset="0"/>
              </a:rPr>
              <a:t>, o </a:t>
            </a:r>
            <a:r>
              <a:rPr lang="en-US" dirty="0" err="1">
                <a:ea typeface="Times New Roman" panose="02020603050405020304" pitchFamily="18" charset="0"/>
              </a:rPr>
              <a:t>setor</a:t>
            </a:r>
            <a:r>
              <a:rPr lang="en-US" dirty="0">
                <a:ea typeface="Times New Roman" panose="02020603050405020304" pitchFamily="18" charset="0"/>
              </a:rPr>
              <a:t> continua a </a:t>
            </a:r>
            <a:r>
              <a:rPr lang="en-US" dirty="0" err="1">
                <a:ea typeface="Times New Roman" panose="02020603050405020304" pitchFamily="18" charset="0"/>
              </a:rPr>
              <a:t>atrair</a:t>
            </a:r>
            <a:r>
              <a:rPr lang="en-US" dirty="0">
                <a:ea typeface="Times New Roman" panose="02020603050405020304" pitchFamily="18" charset="0"/>
              </a:rPr>
              <a:t> </a:t>
            </a:r>
            <a:r>
              <a:rPr lang="en-US" dirty="0" err="1">
                <a:ea typeface="Times New Roman" panose="02020603050405020304" pitchFamily="18" charset="0"/>
              </a:rPr>
              <a:t>elevada</a:t>
            </a:r>
            <a:r>
              <a:rPr lang="en-US" dirty="0">
                <a:ea typeface="Times New Roman" panose="02020603050405020304" pitchFamily="18" charset="0"/>
              </a:rPr>
              <a:t> </a:t>
            </a:r>
            <a:r>
              <a:rPr lang="en-US" dirty="0" err="1">
                <a:ea typeface="Times New Roman" panose="02020603050405020304" pitchFamily="18" charset="0"/>
              </a:rPr>
              <a:t>procura</a:t>
            </a:r>
            <a:r>
              <a:rPr lang="en-US" dirty="0">
                <a:ea typeface="Times New Roman" panose="02020603050405020304" pitchFamily="18" charset="0"/>
              </a:rPr>
              <a:t>, </a:t>
            </a:r>
            <a:r>
              <a:rPr lang="en-US" dirty="0" err="1">
                <a:ea typeface="Times New Roman" panose="02020603050405020304" pitchFamily="18" charset="0"/>
              </a:rPr>
              <a:t>apesar</a:t>
            </a:r>
            <a:r>
              <a:rPr lang="en-US" dirty="0">
                <a:ea typeface="Times New Roman" panose="02020603050405020304" pitchFamily="18" charset="0"/>
              </a:rPr>
              <a:t> das </a:t>
            </a:r>
            <a:r>
              <a:rPr lang="en-US" dirty="0" err="1">
                <a:ea typeface="Times New Roman" panose="02020603050405020304" pitchFamily="18" charset="0"/>
              </a:rPr>
              <a:t>extremas</a:t>
            </a:r>
            <a:r>
              <a:rPr lang="en-US" dirty="0">
                <a:ea typeface="Times New Roman" panose="02020603050405020304" pitchFamily="18" charset="0"/>
              </a:rPr>
              <a:t> </a:t>
            </a:r>
            <a:r>
              <a:rPr lang="en-US" dirty="0" err="1">
                <a:ea typeface="Times New Roman" panose="02020603050405020304" pitchFamily="18" charset="0"/>
              </a:rPr>
              <a:t>flutuações</a:t>
            </a:r>
            <a:r>
              <a:rPr lang="en-US" dirty="0">
                <a:ea typeface="Times New Roman" panose="02020603050405020304" pitchFamily="18" charset="0"/>
              </a:rPr>
              <a:t> de </a:t>
            </a:r>
            <a:r>
              <a:rPr lang="en-US" dirty="0" err="1">
                <a:ea typeface="Times New Roman" panose="02020603050405020304" pitchFamily="18" charset="0"/>
              </a:rPr>
              <a:t>preços</a:t>
            </a:r>
            <a:r>
              <a:rPr lang="en-US" dirty="0">
                <a:ea typeface="Times New Roman" panose="02020603050405020304" pitchFamily="18" charset="0"/>
              </a:rPr>
              <a:t>.</a:t>
            </a:r>
            <a:endParaRPr lang="x-none" dirty="0">
              <a:effectLst/>
              <a:latin typeface="Times New Roman" panose="02020603050405020304" pitchFamily="18" charset="0"/>
              <a:ea typeface="Times New Roman" panose="02020603050405020304" pitchFamily="18" charset="0"/>
            </a:endParaRPr>
          </a:p>
        </p:txBody>
      </p:sp>
      <p:sp>
        <p:nvSpPr>
          <p:cNvPr id="19" name="Text Placeholder 16">
            <a:extLst>
              <a:ext uri="{FF2B5EF4-FFF2-40B4-BE49-F238E27FC236}">
                <a16:creationId xmlns:a16="http://schemas.microsoft.com/office/drawing/2014/main" id="{EC2F57B0-AE10-0245-C065-34135ED23FAA}"/>
              </a:ext>
            </a:extLst>
          </p:cNvPr>
          <p:cNvSpPr>
            <a:spLocks noGrp="1"/>
          </p:cNvSpPr>
          <p:nvPr/>
        </p:nvSpPr>
        <p:spPr>
          <a:xfrm>
            <a:off x="968743" y="6966149"/>
            <a:ext cx="2991079"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en-US" sz="1800" b="0" dirty="0"/>
              <a:t>1.3 Um </a:t>
            </a:r>
            <a:r>
              <a:rPr lang="en-US" sz="1800" b="0" dirty="0" err="1"/>
              <a:t>mergulho</a:t>
            </a:r>
            <a:r>
              <a:rPr lang="en-US" sz="1800" b="0" dirty="0"/>
              <a:t> </a:t>
            </a:r>
            <a:r>
              <a:rPr lang="en-US" sz="1800" b="0" dirty="0" err="1"/>
              <a:t>na</a:t>
            </a:r>
            <a:r>
              <a:rPr lang="en-US" sz="1800" b="0" dirty="0"/>
              <a:t> </a:t>
            </a:r>
            <a:r>
              <a:rPr lang="en-US" sz="1800" b="0" dirty="0" err="1"/>
              <a:t>regulamentação</a:t>
            </a:r>
            <a:r>
              <a:rPr lang="en-US" sz="1800" b="0" dirty="0"/>
              <a:t> e </a:t>
            </a:r>
            <a:r>
              <a:rPr lang="en-US" sz="1800" b="0" dirty="0" err="1"/>
              <a:t>legislação</a:t>
            </a:r>
            <a:r>
              <a:rPr lang="en-US" sz="1800" b="0" dirty="0"/>
              <a:t> da UE</a:t>
            </a:r>
            <a:endParaRPr lang="x-none" sz="1800" b="0" dirty="0"/>
          </a:p>
        </p:txBody>
      </p:sp>
      <p:grpSp>
        <p:nvGrpSpPr>
          <p:cNvPr id="20" name="Group 19">
            <a:extLst>
              <a:ext uri="{FF2B5EF4-FFF2-40B4-BE49-F238E27FC236}">
                <a16:creationId xmlns:a16="http://schemas.microsoft.com/office/drawing/2014/main" id="{E1F30357-27A9-631E-5197-0F1B79C47CD3}"/>
              </a:ext>
            </a:extLst>
          </p:cNvPr>
          <p:cNvGrpSpPr/>
          <p:nvPr/>
        </p:nvGrpSpPr>
        <p:grpSpPr>
          <a:xfrm flipH="1">
            <a:off x="5197628" y="8026617"/>
            <a:ext cx="2590078" cy="2250924"/>
            <a:chOff x="-220413" y="5470274"/>
            <a:chExt cx="2590078" cy="2250924"/>
          </a:xfrm>
        </p:grpSpPr>
        <p:sp>
          <p:nvSpPr>
            <p:cNvPr id="21" name="Freeform 20">
              <a:extLst>
                <a:ext uri="{FF2B5EF4-FFF2-40B4-BE49-F238E27FC236}">
                  <a16:creationId xmlns:a16="http://schemas.microsoft.com/office/drawing/2014/main" id="{75CCB1D4-2E83-85C9-DA39-F946488CCE60}"/>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94675A00-7F4F-6FA6-EABD-00FD4CFA07F7}"/>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77D7F5AC-6789-C86E-CE44-CE87B615DA2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160DBDD-9182-8E5E-7E31-78E61085F61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1C013075-61D3-0528-2791-6D13DEA38B2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43A4D5A4-E7FF-8C99-56AC-E3CE06B2DC22}"/>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4BA335D7-CEBC-F12A-4F3E-71CDCD7F28C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181F0F05-AFA4-B069-7BC3-A757CD344A9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7F232A04-32EE-FD49-D452-A7827059A1D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6AA5FDE3-2435-DD12-2BD8-42E99777285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51E372A3-3734-1248-916C-743D6E976664}"/>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704F885B-E661-39C7-FE8A-9F2FF083C000}"/>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2C9B42FA-6811-6AB3-5ED9-BD6D13353D2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E4A71B01-B5C9-0142-8574-55DEF54A1E89}"/>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E9CE3ED6-F2D0-AFB1-1E90-37C3211662BE}"/>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C7970765-7B72-117B-F5BF-A81FF52E7E6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E80FCD6D-48DB-8145-71BB-2C44E5214CBC}"/>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04EFCA20-268C-06E9-0E93-CCD4ABC645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515574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106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470401"/>
            <a:ext cx="6036131" cy="7233682"/>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cs typeface="Calibri" panose="020F0502020204030204" pitchFamily="34" charset="0"/>
              </a:rPr>
              <a:t>Definição</a:t>
            </a:r>
            <a:r>
              <a:rPr lang="en-US" sz="1100" b="1" dirty="0">
                <a:solidFill>
                  <a:srgbClr val="F79037"/>
                </a:solidFill>
                <a:latin typeface="Calibri" panose="020F0502020204030204" pitchFamily="34" charset="0"/>
                <a:cs typeface="Calibri" panose="020F0502020204030204" pitchFamily="34" charset="0"/>
              </a:rPr>
              <a:t> de </a:t>
            </a:r>
            <a:r>
              <a:rPr lang="en-US" sz="1100" b="1" dirty="0" err="1">
                <a:solidFill>
                  <a:srgbClr val="F79037"/>
                </a:solidFill>
                <a:latin typeface="Calibri" panose="020F0502020204030204" pitchFamily="34" charset="0"/>
                <a:cs typeface="Calibri" panose="020F0502020204030204" pitchFamily="34" charset="0"/>
              </a:rPr>
              <a:t>uma</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criptomoeda</a:t>
            </a:r>
            <a:r>
              <a:rPr lang="en-US" sz="1100" b="1" dirty="0">
                <a:solidFill>
                  <a:srgbClr val="F79037"/>
                </a:solidFill>
                <a:latin typeface="Calibri" panose="020F0502020204030204" pitchFamily="34" charset="0"/>
                <a:cs typeface="Calibri" panose="020F0502020204030204" pitchFamily="34" charset="0"/>
              </a:rPr>
              <a:t> sob a Lei </a:t>
            </a:r>
            <a:r>
              <a:rPr lang="en-US" sz="1100" b="1" dirty="0" err="1">
                <a:solidFill>
                  <a:srgbClr val="F79037"/>
                </a:solidFill>
                <a:latin typeface="Calibri" panose="020F0502020204030204" pitchFamily="34" charset="0"/>
                <a:cs typeface="Calibri" panose="020F0502020204030204" pitchFamily="34" charset="0"/>
              </a:rPr>
              <a:t>Bancária</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Alemã</a:t>
            </a:r>
            <a:r>
              <a:rPr lang="en-US" sz="1100" b="1" dirty="0">
                <a:solidFill>
                  <a:srgbClr val="F79037"/>
                </a:solidFill>
                <a:latin typeface="Calibri" panose="020F0502020204030204" pitchFamily="34" charset="0"/>
                <a:cs typeface="Calibri" panose="020F0502020204030204" pitchFamily="34" charset="0"/>
              </a:rPr>
              <a:t> (KWG)</a:t>
            </a:r>
          </a:p>
          <a:p>
            <a:pPr algn="just"/>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muito</a:t>
            </a:r>
            <a:r>
              <a:rPr lang="en-US" sz="1100" dirty="0">
                <a:latin typeface="Calibri" panose="020F0502020204030204" pitchFamily="34" charset="0"/>
                <a:cs typeface="Calibri" panose="020F0502020204030204" pitchFamily="34" charset="0"/>
              </a:rPr>
              <a:t> tempo,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havia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definição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uniforme</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termo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criptomoeda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termo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usado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sinónimo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diferentes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aspectos</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ecossistema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Regulamento</a:t>
            </a:r>
            <a:r>
              <a:rPr lang="en-US" sz="1100" dirty="0">
                <a:latin typeface="Calibri" panose="020F0502020204030204" pitchFamily="34" charset="0"/>
                <a:cs typeface="Calibri" panose="020F0502020204030204" pitchFamily="34" charset="0"/>
              </a:rPr>
              <a:t> dos </a:t>
            </a:r>
            <a:r>
              <a:rPr lang="en-US" sz="1100" dirty="0" err="1">
                <a:latin typeface="Calibri" panose="020F0502020204030204" pitchFamily="34" charset="0"/>
                <a:cs typeface="Calibri" panose="020F0502020204030204" pitchFamily="34" charset="0"/>
              </a:rPr>
              <a:t>Mercados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Europeus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Criptoativos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MiCAR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da Lei </a:t>
            </a:r>
            <a:r>
              <a:rPr lang="en-US" sz="1100" dirty="0" err="1">
                <a:latin typeface="Calibri" panose="020F0502020204030204" pitchFamily="34" charset="0"/>
                <a:cs typeface="Calibri" panose="020F0502020204030204" pitchFamily="34" charset="0"/>
              </a:rPr>
              <a:t>Bancária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Alemã</a:t>
            </a:r>
            <a:r>
              <a:rPr lang="en-US" sz="1100" dirty="0">
                <a:latin typeface="Calibri" panose="020F0502020204030204" pitchFamily="34" charset="0"/>
                <a:cs typeface="Calibri" panose="020F0502020204030204" pitchFamily="34" charset="0"/>
              </a:rPr>
              <a:t> (KWG), </a:t>
            </a:r>
            <a:r>
              <a:rPr lang="en-US" sz="1100" dirty="0" err="1">
                <a:latin typeface="Calibri" panose="020F0502020204030204" pitchFamily="34" charset="0"/>
                <a:cs typeface="Calibri" panose="020F0502020204030204" pitchFamily="34" charset="0"/>
              </a:rPr>
              <a:t>duas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definições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estabelecidas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área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europeia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fazer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ambas</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definições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introduzem</a:t>
            </a:r>
            <a:r>
              <a:rPr lang="en-US" sz="1100" dirty="0">
                <a:latin typeface="Calibri" panose="020F0502020204030204" pitchFamily="34" charset="0"/>
                <a:cs typeface="Calibri" panose="020F0502020204030204" pitchFamily="34" charset="0"/>
              </a:rPr>
              <a:t> o novo </a:t>
            </a:r>
            <a:r>
              <a:rPr lang="en-US" sz="1100" dirty="0" err="1">
                <a:latin typeface="Calibri" panose="020F0502020204030204" pitchFamily="34" charset="0"/>
                <a:cs typeface="Calibri" panose="020F0502020204030204" pitchFamily="34" charset="0"/>
              </a:rPr>
              <a:t>termo</a:t>
            </a:r>
            <a:r>
              <a:rPr lang="en-US" sz="1100" dirty="0">
                <a:latin typeface="Calibri" panose="020F0502020204030204" pitchFamily="34" charset="0"/>
                <a:cs typeface="Calibri" panose="020F0502020204030204" pitchFamily="34" charset="0"/>
              </a:rPr>
              <a:t> valor </a:t>
            </a:r>
            <a:r>
              <a:rPr lang="en-US" sz="1100" dirty="0" err="1">
                <a:latin typeface="Calibri" panose="020F0502020204030204" pitchFamily="34" charset="0"/>
                <a:cs typeface="Calibri" panose="020F0502020204030204" pitchFamily="34" charset="0"/>
              </a:rPr>
              <a:t>criptográfico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vez</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criptomoeda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definição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preliminar</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MiCAR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portanto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ampla</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inclui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várias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subcategorias</a:t>
            </a:r>
            <a:r>
              <a:rPr lang="en-US" sz="1100" dirty="0">
                <a:latin typeface="Calibri" panose="020F0502020204030204" pitchFamily="34" charset="0"/>
                <a:cs typeface="Calibri" panose="020F0502020204030204" pitchFamily="34" charset="0"/>
              </a:rPr>
              <a:t>. O KWG </a:t>
            </a:r>
            <a:r>
              <a:rPr lang="en-US" sz="1100" dirty="0" err="1">
                <a:latin typeface="Calibri" panose="020F0502020204030204" pitchFamily="34" charset="0"/>
                <a:cs typeface="Calibri" panose="020F0502020204030204" pitchFamily="34" charset="0"/>
              </a:rPr>
              <a:t>mostra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paralelos</a:t>
            </a:r>
            <a:r>
              <a:rPr lang="en-US" sz="1100" dirty="0">
                <a:latin typeface="Calibri" panose="020F0502020204030204" pitchFamily="34" charset="0"/>
                <a:cs typeface="Calibri" panose="020F0502020204030204" pitchFamily="34" charset="0"/>
              </a:rPr>
              <a:t> com o </a:t>
            </a:r>
            <a:r>
              <a:rPr lang="en-US" sz="1100" dirty="0" err="1">
                <a:latin typeface="Calibri" panose="020F0502020204030204" pitchFamily="34" charset="0"/>
                <a:cs typeface="Calibri" panose="020F0502020204030204" pitchFamily="34" charset="0"/>
              </a:rPr>
              <a:t>MiCAR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exemplo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mapeamento</a:t>
            </a:r>
            <a:r>
              <a:rPr lang="en-US" sz="1100" dirty="0">
                <a:latin typeface="Calibri" panose="020F0502020204030204" pitchFamily="34" charset="0"/>
                <a:cs typeface="Calibri" panose="020F0502020204030204" pitchFamily="34" charset="0"/>
              </a:rPr>
              <a:t> digital e </a:t>
            </a:r>
            <a:r>
              <a:rPr lang="en-US" sz="1100" dirty="0" err="1">
                <a:latin typeface="Calibri" panose="020F0502020204030204" pitchFamily="34" charset="0"/>
                <a:cs typeface="Calibri" panose="020F0502020204030204" pitchFamily="34" charset="0"/>
              </a:rPr>
              <a:t>transferibilidade</a:t>
            </a:r>
            <a:r>
              <a:rPr lang="en-US" sz="1100" dirty="0">
                <a:latin typeface="Calibri" panose="020F0502020204030204" pitchFamily="34" charset="0"/>
                <a:cs typeface="Calibri" panose="020F0502020204030204" pitchFamily="34" charset="0"/>
              </a:rPr>
              <a:t>, mas </a:t>
            </a:r>
            <a:r>
              <a:rPr lang="en-US" sz="1100" dirty="0" err="1">
                <a:latin typeface="Calibri" panose="020F0502020204030204" pitchFamily="34" charset="0"/>
                <a:cs typeface="Calibri" panose="020F0502020204030204" pitchFamily="34" charset="0"/>
              </a:rPr>
              <a:t>adota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abordagem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diferente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definição</a:t>
            </a:r>
            <a:r>
              <a:rPr lang="en-US" sz="1100" dirty="0">
                <a:latin typeface="Calibri" panose="020F0502020204030204" pitchFamily="34" charset="0"/>
                <a:cs typeface="Calibri" panose="020F0502020204030204" pitchFamily="34" charset="0"/>
              </a:rPr>
              <a:t>, o KWG </a:t>
            </a:r>
            <a:r>
              <a:rPr lang="en-US" sz="1100" dirty="0" err="1">
                <a:latin typeface="Calibri" panose="020F0502020204030204" pitchFamily="34" charset="0"/>
                <a:cs typeface="Calibri" panose="020F0502020204030204" pitchFamily="34" charset="0"/>
              </a:rPr>
              <a:t>especifica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descentralização</a:t>
            </a:r>
            <a:r>
              <a:rPr lang="en-US" sz="1100" dirty="0">
                <a:latin typeface="Calibri" panose="020F0502020204030204" pitchFamily="34" charset="0"/>
                <a:cs typeface="Calibri" panose="020F0502020204030204" pitchFamily="34" charset="0"/>
              </a:rPr>
              <a:t> e a </a:t>
            </a:r>
            <a:r>
              <a:rPr lang="en-US" sz="1100" dirty="0" err="1">
                <a:latin typeface="Calibri" panose="020F0502020204030204" pitchFamily="34" charset="0"/>
                <a:cs typeface="Calibri" panose="020F0502020204030204" pitchFamily="34" charset="0"/>
              </a:rPr>
              <a:t>governança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correspondente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digitais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portanto</a:t>
            </a:r>
            <a:r>
              <a:rPr lang="en-US" sz="1100" dirty="0">
                <a:latin typeface="Calibri" panose="020F0502020204030204" pitchFamily="34" charset="0"/>
                <a:cs typeface="Calibri" panose="020F0502020204030204" pitchFamily="34" charset="0"/>
              </a:rPr>
              <a:t>, distingue </a:t>
            </a:r>
            <a:r>
              <a:rPr lang="en-US" sz="1100" dirty="0" err="1">
                <a:latin typeface="Calibri" panose="020F0502020204030204" pitchFamily="34" charset="0"/>
                <a:cs typeface="Calibri" panose="020F0502020204030204" pitchFamily="34" charset="0"/>
              </a:rPr>
              <a:t>claramente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criptoativos</a:t>
            </a:r>
            <a:r>
              <a:rPr lang="en-US" sz="1100" dirty="0">
                <a:latin typeface="Calibri" panose="020F0502020204030204" pitchFamily="34" charset="0"/>
                <a:cs typeface="Calibri" panose="020F0502020204030204" pitchFamily="34" charset="0"/>
              </a:rPr>
              <a:t> dos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monetários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existentes</a:t>
            </a:r>
            <a:r>
              <a:rPr lang="en-US" sz="1100" dirty="0">
                <a:latin typeface="Calibri" panose="020F0502020204030204" pitchFamily="34" charset="0"/>
                <a:cs typeface="Calibri" panose="020F0502020204030204" pitchFamily="34" charset="0"/>
              </a:rPr>
              <a:t>.</a:t>
            </a:r>
          </a:p>
          <a:p>
            <a:pPr algn="just"/>
            <a:endParaRPr lang="en-US" sz="1100" dirty="0">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Assim</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definição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acordo</a:t>
            </a:r>
            <a:r>
              <a:rPr lang="en-US" sz="1100" dirty="0">
                <a:latin typeface="Calibri" panose="020F0502020204030204" pitchFamily="34" charset="0"/>
                <a:cs typeface="Calibri" panose="020F0502020204030204" pitchFamily="34" charset="0"/>
              </a:rPr>
              <a:t> com a </a:t>
            </a:r>
            <a:r>
              <a:rPr lang="en-US" sz="1100" dirty="0" err="1">
                <a:latin typeface="Calibri" panose="020F0502020204030204" pitchFamily="34" charset="0"/>
                <a:cs typeface="Calibri" panose="020F0502020204030204" pitchFamily="34" charset="0"/>
              </a:rPr>
              <a:t>seção</a:t>
            </a:r>
            <a:r>
              <a:rPr lang="en-US" sz="1100" dirty="0">
                <a:latin typeface="Calibri" panose="020F0502020204030204" pitchFamily="34" charset="0"/>
                <a:cs typeface="Calibri" panose="020F0502020204030204" pitchFamily="34" charset="0"/>
              </a:rPr>
              <a:t> 1 par. 11 </a:t>
            </a:r>
            <a:r>
              <a:rPr lang="en-US" sz="1100" dirty="0" err="1">
                <a:latin typeface="Calibri" panose="020F0502020204030204" pitchFamily="34" charset="0"/>
                <a:cs typeface="Calibri" panose="020F0502020204030204" pitchFamily="34" charset="0"/>
              </a:rPr>
              <a:t>sentença</a:t>
            </a:r>
            <a:r>
              <a:rPr lang="en-US" sz="1100" dirty="0">
                <a:latin typeface="Calibri" panose="020F0502020204030204" pitchFamily="34" charset="0"/>
                <a:cs typeface="Calibri" panose="020F0502020204030204" pitchFamily="34" charset="0"/>
              </a:rPr>
              <a:t> 4 do KWG: "Para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fins </a:t>
            </a:r>
            <a:r>
              <a:rPr lang="en-US" sz="1100" dirty="0" err="1">
                <a:latin typeface="Calibri" panose="020F0502020204030204" pitchFamily="34" charset="0"/>
                <a:cs typeface="Calibri" panose="020F0502020204030204" pitchFamily="34" charset="0"/>
              </a:rPr>
              <a:t>desta</a:t>
            </a:r>
            <a:r>
              <a:rPr lang="en-US" sz="1100" dirty="0">
                <a:latin typeface="Calibri" panose="020F0502020204030204" pitchFamily="34" charset="0"/>
                <a:cs typeface="Calibri" panose="020F0502020204030204" pitchFamily="34" charset="0"/>
              </a:rPr>
              <a:t> Lei, </a:t>
            </a:r>
            <a:r>
              <a:rPr lang="en-US" sz="1100" dirty="0" err="1">
                <a:latin typeface="Calibri" panose="020F0502020204030204" pitchFamily="34" charset="0"/>
                <a:cs typeface="Calibri" panose="020F0502020204030204" pitchFamily="34" charset="0"/>
              </a:rPr>
              <a:t>criptoativos</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representações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digitais</a:t>
            </a:r>
            <a:r>
              <a:rPr lang="en-US" sz="1100" dirty="0">
                <a:latin typeface="Calibri" panose="020F0502020204030204" pitchFamily="34" charset="0"/>
                <a:cs typeface="Calibri" panose="020F0502020204030204" pitchFamily="34" charset="0"/>
              </a:rPr>
              <a:t> de um valor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foi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garantido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nenhum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banco</a:t>
            </a:r>
            <a:r>
              <a:rPr lang="en-US" sz="1100" dirty="0">
                <a:latin typeface="Calibri" panose="020F0502020204030204" pitchFamily="34" charset="0"/>
                <a:cs typeface="Calibri" panose="020F0502020204030204" pitchFamily="34" charset="0"/>
              </a:rPr>
              <a:t> central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autoridade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pública</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tem o status legal de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moeda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mas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utilizados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pessoas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físicas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jurídicas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pessoas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jurídicas</a:t>
            </a:r>
            <a:r>
              <a:rPr lang="en-US" sz="1100" dirty="0">
                <a:latin typeface="Calibri" panose="020F0502020204030204" pitchFamily="34" charset="0"/>
                <a:cs typeface="Calibri" panose="020F0502020204030204" pitchFamily="34" charset="0"/>
              </a:rPr>
              <a:t> com base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contrato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troca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pagamento</a:t>
            </a:r>
            <a:r>
              <a:rPr lang="en-US" sz="1100" dirty="0">
                <a:latin typeface="Calibri" panose="020F0502020204030204" pitchFamily="34" charset="0"/>
                <a:cs typeface="Calibri" panose="020F0502020204030204" pitchFamily="34" charset="0"/>
              </a:rPr>
              <a:t> real,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fins de </a:t>
            </a:r>
            <a:r>
              <a:rPr lang="en-US" sz="1100" dirty="0" err="1">
                <a:latin typeface="Calibri" panose="020F0502020204030204" pitchFamily="34" charset="0"/>
                <a:cs typeface="Calibri" panose="020F0502020204030204" pitchFamily="34" charset="0"/>
              </a:rPr>
              <a:t>investimento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transmitidos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armazenados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negociados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eletronicamente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armazenados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negociados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eletrónicos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criptográficos</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portanto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categoria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descentralizados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Bitcoin</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Ethereum</a:t>
            </a:r>
            <a:r>
              <a:rPr lang="en-US" sz="1100" dirty="0">
                <a:latin typeface="Calibri" panose="020F0502020204030204" pitchFamily="34" charset="0"/>
                <a:cs typeface="Calibri" panose="020F0502020204030204" pitchFamily="34" charset="0"/>
              </a:rPr>
              <a:t>. Com base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definição</a:t>
            </a:r>
            <a:r>
              <a:rPr lang="en-US" sz="1100" dirty="0">
                <a:latin typeface="Calibri" panose="020F0502020204030204" pitchFamily="34" charset="0"/>
                <a:cs typeface="Calibri" panose="020F0502020204030204" pitchFamily="34" charset="0"/>
              </a:rPr>
              <a:t> do KWG,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criptoativos</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assim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definidos</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seguinte</a:t>
            </a:r>
            <a:r>
              <a:rPr lang="en-US" sz="1100" dirty="0">
                <a:latin typeface="Calibri" panose="020F0502020204030204" pitchFamily="34" charset="0"/>
                <a:cs typeface="Calibri" panose="020F0502020204030204" pitchFamily="34" charset="0"/>
              </a:rPr>
              <a:t> forma:</a:t>
            </a:r>
            <a:endParaRPr lang="en-US" sz="1100" dirty="0">
              <a:solidFill>
                <a:schemeClr val="tx1"/>
              </a:solidFill>
              <a:latin typeface="Calibri" panose="020F0502020204030204" pitchFamily="34" charset="0"/>
              <a:cs typeface="Calibri" panose="020F0502020204030204" pitchFamily="34" charset="0"/>
            </a:endParaRPr>
          </a:p>
        </p:txBody>
      </p:sp>
      <p:sp>
        <p:nvSpPr>
          <p:cNvPr id="6" name="Text Placeholder 17">
            <a:extLst>
              <a:ext uri="{FF2B5EF4-FFF2-40B4-BE49-F238E27FC236}">
                <a16:creationId xmlns:a16="http://schemas.microsoft.com/office/drawing/2014/main" id="{7743A387-9CD5-2C32-C3C7-EB9DD0BB37FC}"/>
              </a:ext>
            </a:extLst>
          </p:cNvPr>
          <p:cNvSpPr txBox="1">
            <a:spLocks/>
          </p:cNvSpPr>
          <p:nvPr/>
        </p:nvSpPr>
        <p:spPr>
          <a:xfrm>
            <a:off x="4207120" y="4399165"/>
            <a:ext cx="2739551" cy="293391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solidFill>
                  <a:srgbClr val="000000"/>
                </a:solidFill>
              </a:rPr>
              <a:t>Um valor </a:t>
            </a:r>
            <a:r>
              <a:rPr lang="en-US" dirty="0" err="1">
                <a:solidFill>
                  <a:srgbClr val="000000"/>
                </a:solidFill>
              </a:rPr>
              <a:t>criptográfico</a:t>
            </a:r>
            <a:r>
              <a:rPr lang="en-US" dirty="0">
                <a:solidFill>
                  <a:srgbClr val="000000"/>
                </a:solidFill>
              </a:rPr>
              <a:t> </a:t>
            </a:r>
            <a:r>
              <a:rPr lang="en-US" dirty="0" err="1">
                <a:solidFill>
                  <a:srgbClr val="000000"/>
                </a:solidFill>
              </a:rPr>
              <a:t>é</a:t>
            </a:r>
            <a:r>
              <a:rPr lang="en-US" dirty="0">
                <a:solidFill>
                  <a:srgbClr val="000000"/>
                </a:solidFill>
              </a:rPr>
              <a:t> um </a:t>
            </a:r>
            <a:r>
              <a:rPr lang="en-US" dirty="0" err="1">
                <a:solidFill>
                  <a:srgbClr val="000000"/>
                </a:solidFill>
              </a:rPr>
              <a:t>ativo</a:t>
            </a:r>
            <a:r>
              <a:rPr lang="en-US" dirty="0">
                <a:solidFill>
                  <a:srgbClr val="000000"/>
                </a:solidFill>
              </a:rPr>
              <a:t> digital </a:t>
            </a:r>
            <a:r>
              <a:rPr lang="en-US" dirty="0" err="1">
                <a:solidFill>
                  <a:srgbClr val="000000"/>
                </a:solidFill>
              </a:rPr>
              <a:t>criado</a:t>
            </a:r>
            <a:r>
              <a:rPr lang="en-US" dirty="0">
                <a:solidFill>
                  <a:srgbClr val="000000"/>
                </a:solidFill>
              </a:rPr>
              <a:t> </a:t>
            </a:r>
            <a:r>
              <a:rPr lang="en-US" dirty="0" err="1">
                <a:solidFill>
                  <a:srgbClr val="000000"/>
                </a:solidFill>
              </a:rPr>
              <a:t>usando</a:t>
            </a:r>
            <a:r>
              <a:rPr lang="en-US" dirty="0">
                <a:solidFill>
                  <a:srgbClr val="000000"/>
                </a:solidFill>
              </a:rPr>
              <a:t> </a:t>
            </a:r>
            <a:r>
              <a:rPr lang="en-US" dirty="0" err="1">
                <a:solidFill>
                  <a:srgbClr val="000000"/>
                </a:solidFill>
              </a:rPr>
              <a:t>uma</a:t>
            </a:r>
            <a:r>
              <a:rPr lang="en-US" dirty="0">
                <a:solidFill>
                  <a:srgbClr val="000000"/>
                </a:solidFill>
              </a:rPr>
              <a:t> </a:t>
            </a:r>
            <a:r>
              <a:rPr lang="en-US" dirty="0" err="1">
                <a:solidFill>
                  <a:srgbClr val="000000"/>
                </a:solidFill>
              </a:rPr>
              <a:t>tecnologia</a:t>
            </a:r>
            <a:r>
              <a:rPr lang="en-US" dirty="0">
                <a:solidFill>
                  <a:srgbClr val="000000"/>
                </a:solidFill>
              </a:rPr>
              <a:t> de </a:t>
            </a:r>
            <a:r>
              <a:rPr lang="en-US" dirty="0" err="1">
                <a:solidFill>
                  <a:srgbClr val="000000"/>
                </a:solidFill>
              </a:rPr>
              <a:t>contabilidade</a:t>
            </a:r>
            <a:r>
              <a:rPr lang="en-US" dirty="0">
                <a:solidFill>
                  <a:srgbClr val="000000"/>
                </a:solidFill>
              </a:rPr>
              <a:t> </a:t>
            </a:r>
            <a:r>
              <a:rPr lang="en-US" dirty="0" err="1">
                <a:solidFill>
                  <a:srgbClr val="000000"/>
                </a:solidFill>
              </a:rPr>
              <a:t>distribuída</a:t>
            </a:r>
            <a:r>
              <a:rPr lang="en-US" dirty="0">
                <a:solidFill>
                  <a:srgbClr val="000000"/>
                </a:solidFill>
              </a:rPr>
              <a:t> (DLT) e </a:t>
            </a:r>
            <a:r>
              <a:rPr lang="en-US" dirty="0" err="1">
                <a:solidFill>
                  <a:srgbClr val="000000"/>
                </a:solidFill>
              </a:rPr>
              <a:t>protegido</a:t>
            </a:r>
            <a:r>
              <a:rPr lang="en-US" dirty="0">
                <a:solidFill>
                  <a:srgbClr val="000000"/>
                </a:solidFill>
              </a:rPr>
              <a:t> </a:t>
            </a:r>
            <a:r>
              <a:rPr lang="en-US" dirty="0" err="1">
                <a:solidFill>
                  <a:srgbClr val="000000"/>
                </a:solidFill>
              </a:rPr>
              <a:t>criptograficamente</a:t>
            </a:r>
            <a:r>
              <a:rPr lang="en-US" dirty="0">
                <a:solidFill>
                  <a:srgbClr val="000000"/>
                </a:solidFill>
              </a:rPr>
              <a:t>.</a:t>
            </a:r>
          </a:p>
          <a:p>
            <a:endParaRPr lang="en-US" dirty="0">
              <a:solidFill>
                <a:srgbClr val="000000"/>
              </a:solidFill>
            </a:endParaRPr>
          </a:p>
          <a:p>
            <a:pPr marL="11113" lvl="1" algn="just"/>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criptoativos</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não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possuem</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autoridade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central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existente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por</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exemplo</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forma de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uma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agência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governamental</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ou</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pessoa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jurídica</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sz="11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entidade</a:t>
            </a:r>
            <a:r>
              <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marL="11113" lvl="1" algn="just"/>
            <a:endParaRPr lang="en-US" sz="11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1113" lvl="1" algn="just"/>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ativos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criptográficos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têm</a:t>
            </a:r>
            <a:r>
              <a:rPr lang="en-US" sz="1100" dirty="0">
                <a:latin typeface="Calibri" panose="020F0502020204030204" pitchFamily="34" charset="0"/>
                <a:ea typeface="Times New Roman" panose="02020603050405020304" pitchFamily="18" charset="0"/>
                <a:cs typeface="Calibri" panose="020F0502020204030204" pitchFamily="34" charset="0"/>
              </a:rPr>
              <a:t> valor </a:t>
            </a:r>
            <a:r>
              <a:rPr lang="en-US" sz="1100" dirty="0" err="1">
                <a:latin typeface="Calibri" panose="020F0502020204030204" pitchFamily="34" charset="0"/>
                <a:ea typeface="Times New Roman" panose="02020603050405020304" pitchFamily="18" charset="0"/>
                <a:cs typeface="Calibri" panose="020F0502020204030204" pitchFamily="34" charset="0"/>
              </a:rPr>
              <a:t>intrínseco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são </a:t>
            </a:r>
            <a:r>
              <a:rPr lang="en-US" sz="1100" dirty="0" err="1">
                <a:latin typeface="Calibri" panose="020F0502020204030204" pitchFamily="34" charset="0"/>
                <a:ea typeface="Times New Roman" panose="02020603050405020304" pitchFamily="18" charset="0"/>
                <a:cs typeface="Calibri" panose="020F0502020204030204" pitchFamily="34" charset="0"/>
              </a:rPr>
              <a:t>cobertos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ativos</a:t>
            </a:r>
            <a:r>
              <a:rPr lang="en-US" sz="1100" dirty="0">
                <a:latin typeface="Calibri" panose="020F0502020204030204" pitchFamily="34" charset="0"/>
                <a:ea typeface="Times New Roman" panose="02020603050405020304" pitchFamily="18" charset="0"/>
                <a:cs typeface="Calibri" panose="020F0502020204030204" pitchFamily="34" charset="0"/>
              </a:rPr>
              <a:t> com valor </a:t>
            </a:r>
            <a:r>
              <a:rPr lang="en-US" sz="1100" dirty="0" err="1">
                <a:latin typeface="Calibri" panose="020F0502020204030204" pitchFamily="34" charset="0"/>
                <a:ea typeface="Times New Roman" panose="02020603050405020304" pitchFamily="18" charset="0"/>
                <a:cs typeface="Calibri" panose="020F0502020204030204" pitchFamily="34" charset="0"/>
              </a:rPr>
              <a:t>intrínseco</a:t>
            </a:r>
            <a:r>
              <a:rPr lang="en-US" sz="1100" dirty="0">
                <a:latin typeface="Calibri" panose="020F0502020204030204" pitchFamily="34" charset="0"/>
                <a:ea typeface="Times New Roman" panose="02020603050405020304" pitchFamily="18" charset="0"/>
                <a:cs typeface="Calibri" panose="020F0502020204030204" pitchFamily="34" charset="0"/>
              </a:rPr>
              <a:t>.</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solidFill>
                <a:srgbClr val="000000"/>
              </a:solidFill>
            </a:endParaRPr>
          </a:p>
        </p:txBody>
      </p:sp>
      <p:sp>
        <p:nvSpPr>
          <p:cNvPr id="7" name="TextBox 6">
            <a:extLst>
              <a:ext uri="{FF2B5EF4-FFF2-40B4-BE49-F238E27FC236}">
                <a16:creationId xmlns:a16="http://schemas.microsoft.com/office/drawing/2014/main" id="{07149821-442D-3FC2-4D6C-E81385C1287B}"/>
              </a:ext>
            </a:extLst>
          </p:cNvPr>
          <p:cNvSpPr txBox="1"/>
          <p:nvPr/>
        </p:nvSpPr>
        <p:spPr>
          <a:xfrm>
            <a:off x="3642960" y="4219898"/>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24CCECBC-60AA-DACC-F3B1-37DF0C9003E0}"/>
              </a:ext>
            </a:extLst>
          </p:cNvPr>
          <p:cNvSpPr txBox="1"/>
          <p:nvPr/>
        </p:nvSpPr>
        <p:spPr>
          <a:xfrm>
            <a:off x="3642960" y="523618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14" name="Rectangle 13">
            <a:extLst>
              <a:ext uri="{FF2B5EF4-FFF2-40B4-BE49-F238E27FC236}">
                <a16:creationId xmlns:a16="http://schemas.microsoft.com/office/drawing/2014/main" id="{96C63CDB-C7C7-A87D-82E0-B6A312063646}"/>
              </a:ext>
            </a:extLst>
          </p:cNvPr>
          <p:cNvSpPr/>
          <p:nvPr/>
        </p:nvSpPr>
        <p:spPr>
          <a:xfrm flipV="1">
            <a:off x="740928" y="7704083"/>
            <a:ext cx="6832572" cy="241148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TextBox 10">
            <a:extLst>
              <a:ext uri="{FF2B5EF4-FFF2-40B4-BE49-F238E27FC236}">
                <a16:creationId xmlns:a16="http://schemas.microsoft.com/office/drawing/2014/main" id="{5D82F7E5-21B5-D768-4666-E1614B36DCE5}"/>
              </a:ext>
            </a:extLst>
          </p:cNvPr>
          <p:cNvSpPr txBox="1"/>
          <p:nvPr/>
        </p:nvSpPr>
        <p:spPr>
          <a:xfrm>
            <a:off x="3667344" y="6252473"/>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pic>
        <p:nvPicPr>
          <p:cNvPr id="13" name="Picture 12">
            <a:extLst>
              <a:ext uri="{FF2B5EF4-FFF2-40B4-BE49-F238E27FC236}">
                <a16:creationId xmlns:a16="http://schemas.microsoft.com/office/drawing/2014/main" id="{3C6330E8-34D2-4ADA-057F-02CC9683FDB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4127309"/>
          </a:xfrm>
          <a:prstGeom prst="rect">
            <a:avLst/>
          </a:prstGeom>
        </p:spPr>
      </p:pic>
      <p:grpSp>
        <p:nvGrpSpPr>
          <p:cNvPr id="15" name="Group 14">
            <a:extLst>
              <a:ext uri="{FF2B5EF4-FFF2-40B4-BE49-F238E27FC236}">
                <a16:creationId xmlns:a16="http://schemas.microsoft.com/office/drawing/2014/main" id="{C7C29B7E-ADCB-58B6-D43C-0CA20D78E1F1}"/>
              </a:ext>
            </a:extLst>
          </p:cNvPr>
          <p:cNvGrpSpPr/>
          <p:nvPr/>
        </p:nvGrpSpPr>
        <p:grpSpPr>
          <a:xfrm flipV="1">
            <a:off x="6351212" y="2442038"/>
            <a:ext cx="1389318" cy="1309652"/>
            <a:chOff x="-1915504" y="2196046"/>
            <a:chExt cx="1389318" cy="1309652"/>
          </a:xfrm>
        </p:grpSpPr>
        <p:sp>
          <p:nvSpPr>
            <p:cNvPr id="16" name="Freeform 15">
              <a:extLst>
                <a:ext uri="{FF2B5EF4-FFF2-40B4-BE49-F238E27FC236}">
                  <a16:creationId xmlns:a16="http://schemas.microsoft.com/office/drawing/2014/main" id="{DFF35684-2CAA-FDCB-7FFB-9402A4523382}"/>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19" name="Freeform 18">
              <a:extLst>
                <a:ext uri="{FF2B5EF4-FFF2-40B4-BE49-F238E27FC236}">
                  <a16:creationId xmlns:a16="http://schemas.microsoft.com/office/drawing/2014/main" id="{29071BE5-41A0-989E-E676-AF5E090A8C29}"/>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80C47BC7-0795-832D-CE2A-72798988DB24}"/>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62AEC8AA-20C2-BAEF-80CD-08026751F4C8}"/>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D2F99B6-473E-D8C7-55CE-5DA90F4DD5E6}"/>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102C3EF-830F-8A4E-5860-84E6CE0D2302}"/>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32" name="Text Placeholder 17">
            <a:extLst>
              <a:ext uri="{FF2B5EF4-FFF2-40B4-BE49-F238E27FC236}">
                <a16:creationId xmlns:a16="http://schemas.microsoft.com/office/drawing/2014/main" id="{01F58CCF-869B-FFEC-BA5C-11579FB9E378}"/>
              </a:ext>
            </a:extLst>
          </p:cNvPr>
          <p:cNvSpPr>
            <a:spLocks noGrp="1"/>
          </p:cNvSpPr>
          <p:nvPr/>
        </p:nvSpPr>
        <p:spPr>
          <a:xfrm>
            <a:off x="968744" y="8220931"/>
            <a:ext cx="6143488" cy="176414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latin typeface="Calibri" panose="020F0502020204030204" pitchFamily="34" charset="0"/>
                <a:ea typeface="Times New Roman" panose="02020603050405020304" pitchFamily="18" charset="0"/>
              </a:rPr>
              <a:t>Markets in Crypto Assets (MiCAR)</a:t>
            </a:r>
          </a:p>
          <a:p>
            <a:pPr algn="just"/>
            <a:r>
              <a:rPr lang="en-US">
                <a:effectLst/>
                <a:latin typeface="Calibri" panose="020F0502020204030204" pitchFamily="34" charset="0"/>
                <a:ea typeface="Times New Roman" panose="02020603050405020304" pitchFamily="18" charset="0"/>
              </a:rPr>
              <a:t>To understand crypto assets, it is important to establish some definitions and content boundaries. For this purpose, we use the existing legal texts from the European area as a basis. The law is set to create parameters for how each of the European Union's member nations regulates crypto. It is expected to create a common licensing regime, enabling companies operating in one member nation to launch in the others, as well as define rules for issues such as stablecoin issuance. The MiCAR’s definition of crypto assets is not compatible with the term used in the German Banking Act (KWG), thus changes are also expected to the German market.</a:t>
            </a:r>
          </a:p>
        </p:txBody>
      </p:sp>
    </p:spTree>
    <p:extLst>
      <p:ext uri="{BB962C8B-B14F-4D97-AF65-F5344CB8AC3E}">
        <p14:creationId xmlns:p14="http://schemas.microsoft.com/office/powerpoint/2010/main" val="512609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A9AC722-129E-1D9A-5217-DCFAC3D2A32A}"/>
              </a:ext>
            </a:extLst>
          </p:cNvPr>
          <p:cNvSpPr/>
          <p:nvPr/>
        </p:nvSpPr>
        <p:spPr>
          <a:xfrm flipV="1">
            <a:off x="0" y="3449072"/>
            <a:ext cx="7559675" cy="140453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107</a:t>
            </a:fld>
            <a:endParaRPr lang="en-US" dirty="0"/>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ea typeface="Times New Roman" panose="02020603050405020304" pitchFamily="18" charset="0"/>
              </a:rPr>
              <a:t>O </a:t>
            </a:r>
            <a:r>
              <a:rPr lang="en-US" dirty="0" err="1">
                <a:ea typeface="Times New Roman" panose="02020603050405020304" pitchFamily="18" charset="0"/>
              </a:rPr>
              <a:t>MiCAR</a:t>
            </a:r>
            <a:r>
              <a:rPr lang="en-US" dirty="0">
                <a:ea typeface="Times New Roman" panose="02020603050405020304" pitchFamily="18" charset="0"/>
              </a:rPr>
              <a:t> </a:t>
            </a:r>
            <a:r>
              <a:rPr lang="en-US" dirty="0" err="1">
                <a:ea typeface="Times New Roman" panose="02020603050405020304" pitchFamily="18" charset="0"/>
              </a:rPr>
              <a:t>contém</a:t>
            </a:r>
            <a:r>
              <a:rPr lang="en-US" dirty="0">
                <a:ea typeface="Times New Roman" panose="02020603050405020304" pitchFamily="18" charset="0"/>
              </a:rPr>
              <a:t> as </a:t>
            </a:r>
            <a:r>
              <a:rPr lang="en-US" dirty="0" err="1">
                <a:ea typeface="Times New Roman" panose="02020603050405020304" pitchFamily="18" charset="0"/>
              </a:rPr>
              <a:t>três</a:t>
            </a:r>
            <a:r>
              <a:rPr lang="en-US" dirty="0">
                <a:ea typeface="Times New Roman" panose="02020603050405020304" pitchFamily="18" charset="0"/>
              </a:rPr>
              <a:t> </a:t>
            </a:r>
            <a:r>
              <a:rPr lang="en-US" dirty="0" err="1">
                <a:ea typeface="Times New Roman" panose="02020603050405020304" pitchFamily="18" charset="0"/>
              </a:rPr>
              <a:t>seções</a:t>
            </a:r>
            <a:r>
              <a:rPr lang="en-US" dirty="0">
                <a:ea typeface="Times New Roman" panose="02020603050405020304" pitchFamily="18" charset="0"/>
              </a:rPr>
              <a:t> a </a:t>
            </a:r>
            <a:r>
              <a:rPr lang="en-US" dirty="0" err="1">
                <a:ea typeface="Times New Roman" panose="02020603050405020304" pitchFamily="18" charset="0"/>
              </a:rPr>
              <a:t>seguir</a:t>
            </a:r>
            <a:r>
              <a:rPr lang="en-US" dirty="0">
                <a:ea typeface="Times New Roman" panose="02020603050405020304" pitchFamily="18" charset="0"/>
              </a:rPr>
              <a:t>:</a:t>
            </a:r>
            <a:endParaRPr lang="x-none" dirty="0">
              <a:effectLst/>
              <a:latin typeface="Times New Roman" panose="02020603050405020304" pitchFamily="18" charset="0"/>
              <a:ea typeface="Times New Roman" panose="02020603050405020304" pitchFamily="18" charset="0"/>
            </a:endParaRPr>
          </a:p>
        </p:txBody>
      </p:sp>
      <p:sp>
        <p:nvSpPr>
          <p:cNvPr id="9" name="Text Placeholder 17">
            <a:extLst>
              <a:ext uri="{FF2B5EF4-FFF2-40B4-BE49-F238E27FC236}">
                <a16:creationId xmlns:a16="http://schemas.microsoft.com/office/drawing/2014/main" id="{943C0A69-D236-7D6D-1354-7CCD48D5A2F9}"/>
              </a:ext>
            </a:extLst>
          </p:cNvPr>
          <p:cNvSpPr txBox="1">
            <a:spLocks/>
          </p:cNvSpPr>
          <p:nvPr/>
        </p:nvSpPr>
        <p:spPr>
          <a:xfrm>
            <a:off x="771149" y="4237654"/>
            <a:ext cx="6051578" cy="418163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ea typeface="Times New Roman" panose="02020603050405020304" pitchFamily="18" charset="0"/>
              </a:rPr>
              <a:t>O </a:t>
            </a:r>
            <a:r>
              <a:rPr lang="en-US" dirty="0" err="1">
                <a:solidFill>
                  <a:srgbClr val="000000"/>
                </a:solidFill>
                <a:ea typeface="Times New Roman" panose="02020603050405020304" pitchFamily="18" charset="0"/>
              </a:rPr>
              <a:t>MiCAR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foi</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criado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introduzir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regulamentos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sobre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licenciamento</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supervisão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provedores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criptoativos</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seus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emissores</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foco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está</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emissores</a:t>
            </a:r>
            <a:r>
              <a:rPr lang="en-US" dirty="0">
                <a:solidFill>
                  <a:srgbClr val="000000"/>
                </a:solidFill>
                <a:ea typeface="Times New Roman" panose="02020603050405020304" pitchFamily="18" charset="0"/>
              </a:rPr>
              <a:t> de tokens </a:t>
            </a:r>
            <a:r>
              <a:rPr lang="en-US" dirty="0" err="1">
                <a:solidFill>
                  <a:srgbClr val="000000"/>
                </a:solidFill>
                <a:ea typeface="Times New Roman" panose="02020603050405020304" pitchFamily="18" charset="0"/>
              </a:rPr>
              <a:t>referenciados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ativos</a:t>
            </a:r>
            <a:r>
              <a:rPr lang="en-US" dirty="0">
                <a:solidFill>
                  <a:srgbClr val="000000"/>
                </a:solidFill>
                <a:ea typeface="Times New Roman" panose="02020603050405020304" pitchFamily="18" charset="0"/>
              </a:rPr>
              <a:t> e tokens de </a:t>
            </a:r>
            <a:r>
              <a:rPr lang="en-US" dirty="0" err="1">
                <a:solidFill>
                  <a:srgbClr val="000000"/>
                </a:solidFill>
                <a:ea typeface="Times New Roman" panose="02020603050405020304" pitchFamily="18" charset="0"/>
              </a:rPr>
              <a:t>dinheiro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eletrónico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Assim</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partir</a:t>
            </a:r>
            <a:r>
              <a:rPr lang="en-US" dirty="0">
                <a:solidFill>
                  <a:srgbClr val="000000"/>
                </a:solidFill>
                <a:ea typeface="Times New Roman" panose="02020603050405020304" pitchFamily="18" charset="0"/>
              </a:rPr>
              <a:t> de 2024, </a:t>
            </a:r>
            <a:r>
              <a:rPr lang="en-US" dirty="0" err="1">
                <a:solidFill>
                  <a:srgbClr val="000000"/>
                </a:solidFill>
                <a:ea typeface="Times New Roman" panose="02020603050405020304" pitchFamily="18" charset="0"/>
              </a:rPr>
              <a:t>apenas</a:t>
            </a:r>
            <a:r>
              <a:rPr lang="en-US" dirty="0">
                <a:solidFill>
                  <a:srgbClr val="000000"/>
                </a:solidFill>
                <a:ea typeface="Times New Roman" panose="02020603050405020304" pitchFamily="18" charset="0"/>
              </a:rPr>
              <a:t> as </a:t>
            </a:r>
            <a:r>
              <a:rPr lang="en-US" dirty="0" err="1">
                <a:solidFill>
                  <a:srgbClr val="000000"/>
                </a:solidFill>
                <a:ea typeface="Times New Roman" panose="02020603050405020304" pitchFamily="18" charset="0"/>
              </a:rPr>
              <a:t>pessoas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jurídicas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estabelecidas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na</a:t>
            </a:r>
            <a:r>
              <a:rPr lang="en-US" dirty="0">
                <a:solidFill>
                  <a:srgbClr val="000000"/>
                </a:solidFill>
                <a:ea typeface="Times New Roman" panose="02020603050405020304" pitchFamily="18" charset="0"/>
              </a:rPr>
              <a:t> UE e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tenham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recebido</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correspondente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autorização</a:t>
            </a:r>
            <a:r>
              <a:rPr lang="en-US" dirty="0">
                <a:solidFill>
                  <a:srgbClr val="000000"/>
                </a:solidFill>
                <a:ea typeface="Times New Roman" panose="02020603050405020304" pitchFamily="18" charset="0"/>
              </a:rPr>
              <a:t> da </a:t>
            </a:r>
            <a:r>
              <a:rPr lang="en-US" dirty="0" err="1">
                <a:solidFill>
                  <a:srgbClr val="000000"/>
                </a:solidFill>
                <a:ea typeface="Times New Roman" panose="02020603050405020304" pitchFamily="18" charset="0"/>
              </a:rPr>
              <a:t>autoridade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competente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prestar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esses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serviços</a:t>
            </a:r>
            <a:r>
              <a:rPr lang="en-US" dirty="0">
                <a:solidFill>
                  <a:srgbClr val="000000"/>
                </a:solidFill>
                <a:ea typeface="Times New Roman" panose="02020603050405020304" pitchFamily="18" charset="0"/>
              </a:rPr>
              <a:t>. Um </a:t>
            </a:r>
            <a:r>
              <a:rPr lang="en-US" dirty="0" err="1">
                <a:solidFill>
                  <a:srgbClr val="000000"/>
                </a:solidFill>
                <a:ea typeface="Times New Roman" panose="02020603050405020304" pitchFamily="18" charset="0"/>
              </a:rPr>
              <a:t>componente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importante</a:t>
            </a:r>
            <a:r>
              <a:rPr lang="en-US" dirty="0">
                <a:solidFill>
                  <a:srgbClr val="000000"/>
                </a:solidFill>
                <a:ea typeface="Times New Roman" panose="02020603050405020304" pitchFamily="18" charset="0"/>
              </a:rPr>
              <a:t> do </a:t>
            </a:r>
            <a:r>
              <a:rPr lang="en-US" dirty="0" err="1">
                <a:solidFill>
                  <a:srgbClr val="000000"/>
                </a:solidFill>
                <a:ea typeface="Times New Roman" panose="02020603050405020304" pitchFamily="18" charset="0"/>
              </a:rPr>
              <a:t>MiCAR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portanto</a:t>
            </a:r>
            <a:r>
              <a:rPr lang="en-US" dirty="0">
                <a:solidFill>
                  <a:srgbClr val="000000"/>
                </a:solidFill>
                <a:ea typeface="Times New Roman" panose="02020603050405020304" pitchFamily="18" charset="0"/>
              </a:rPr>
              <a:t>, o regime de </a:t>
            </a:r>
            <a:r>
              <a:rPr lang="en-US" dirty="0" err="1">
                <a:solidFill>
                  <a:srgbClr val="000000"/>
                </a:solidFill>
                <a:ea typeface="Times New Roman" panose="02020603050405020304" pitchFamily="18" charset="0"/>
              </a:rPr>
              <a:t>licenciamento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estabelecido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ele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pelas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respectivas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autoridades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competentes</a:t>
            </a:r>
            <a:r>
              <a:rPr lang="en-US" dirty="0">
                <a:solidFill>
                  <a:srgbClr val="000000"/>
                </a:solidFill>
                <a:ea typeface="Times New Roman" panose="02020603050405020304" pitchFamily="18" charset="0"/>
              </a:rPr>
              <a:t>.</a:t>
            </a:r>
          </a:p>
          <a:p>
            <a:endParaRPr lang="x-none" dirty="0">
              <a:effectLst/>
              <a:ea typeface="Times New Roman" panose="02020603050405020304" pitchFamily="18" charset="0"/>
            </a:endParaRPr>
          </a:p>
          <a:p>
            <a:r>
              <a:rPr lang="en-US" dirty="0">
                <a:solidFill>
                  <a:srgbClr val="262626"/>
                </a:solidFill>
                <a:ea typeface="Times New Roman" panose="02020603050405020304" pitchFamily="18" charset="0"/>
              </a:rPr>
              <a:t>De </a:t>
            </a:r>
            <a:r>
              <a:rPr lang="en-US" dirty="0" err="1">
                <a:solidFill>
                  <a:srgbClr val="262626"/>
                </a:solidFill>
                <a:ea typeface="Times New Roman" panose="02020603050405020304" pitchFamily="18" charset="0"/>
              </a:rPr>
              <a:t>acordo</a:t>
            </a:r>
            <a:r>
              <a:rPr lang="en-US" dirty="0">
                <a:solidFill>
                  <a:srgbClr val="262626"/>
                </a:solidFill>
                <a:ea typeface="Times New Roman" panose="02020603050405020304" pitchFamily="18" charset="0"/>
              </a:rPr>
              <a:t> com o </a:t>
            </a:r>
            <a:r>
              <a:rPr lang="en-US" dirty="0" err="1">
                <a:solidFill>
                  <a:srgbClr val="262626"/>
                </a:solidFill>
                <a:ea typeface="Times New Roman" panose="02020603050405020304" pitchFamily="18" charset="0"/>
              </a:rPr>
              <a:t>acordo</a:t>
            </a:r>
            <a:r>
              <a:rPr lang="en-US" dirty="0">
                <a:solidFill>
                  <a:srgbClr val="262626"/>
                </a:solidFill>
                <a:ea typeface="Times New Roman" panose="02020603050405020304" pitchFamily="18" charset="0"/>
              </a:rPr>
              <a:t> final, </a:t>
            </a:r>
            <a:r>
              <a:rPr lang="en-US" dirty="0" err="1">
                <a:solidFill>
                  <a:srgbClr val="262626"/>
                </a:solidFill>
                <a:ea typeface="Times New Roman" panose="02020603050405020304" pitchFamily="18" charset="0"/>
              </a:rPr>
              <a:t>qualquer</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provedor</a:t>
            </a:r>
            <a:r>
              <a:rPr lang="en-US" dirty="0">
                <a:solidFill>
                  <a:srgbClr val="262626"/>
                </a:solidFill>
                <a:ea typeface="Times New Roman" panose="02020603050405020304" pitchFamily="18" charset="0"/>
              </a:rPr>
              <a:t> de </a:t>
            </a:r>
            <a:r>
              <a:rPr lang="en-US" dirty="0" err="1">
                <a:solidFill>
                  <a:srgbClr val="262626"/>
                </a:solidFill>
                <a:ea typeface="Times New Roman" panose="02020603050405020304" pitchFamily="18" charset="0"/>
              </a:rPr>
              <a:t>serviços</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criptográficos</a:t>
            </a:r>
            <a:r>
              <a:rPr lang="en-US" dirty="0">
                <a:solidFill>
                  <a:srgbClr val="262626"/>
                </a:solidFill>
                <a:ea typeface="Times New Roman" panose="02020603050405020304" pitchFamily="18" charset="0"/>
              </a:rPr>
              <a:t> com </a:t>
            </a:r>
            <a:r>
              <a:rPr lang="en-US" dirty="0" err="1">
                <a:solidFill>
                  <a:srgbClr val="262626"/>
                </a:solidFill>
                <a:ea typeface="Times New Roman" panose="02020603050405020304" pitchFamily="18" charset="0"/>
              </a:rPr>
              <a:t>mais</a:t>
            </a:r>
            <a:r>
              <a:rPr lang="en-US" dirty="0">
                <a:solidFill>
                  <a:srgbClr val="262626"/>
                </a:solidFill>
                <a:ea typeface="Times New Roman" panose="02020603050405020304" pitchFamily="18" charset="0"/>
              </a:rPr>
              <a:t> de 15 </a:t>
            </a:r>
            <a:r>
              <a:rPr lang="en-US" dirty="0" err="1">
                <a:solidFill>
                  <a:srgbClr val="262626"/>
                </a:solidFill>
                <a:ea typeface="Times New Roman" panose="02020603050405020304" pitchFamily="18" charset="0"/>
              </a:rPr>
              <a:t>milhões</a:t>
            </a:r>
            <a:r>
              <a:rPr lang="en-US" dirty="0">
                <a:solidFill>
                  <a:srgbClr val="262626"/>
                </a:solidFill>
                <a:ea typeface="Times New Roman" panose="02020603050405020304" pitchFamily="18" charset="0"/>
              </a:rPr>
              <a:t> de </a:t>
            </a:r>
            <a:r>
              <a:rPr lang="en-US" dirty="0" err="1">
                <a:solidFill>
                  <a:srgbClr val="262626"/>
                </a:solidFill>
                <a:ea typeface="Times New Roman" panose="02020603050405020304" pitchFamily="18" charset="0"/>
              </a:rPr>
              <a:t>usuários</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ativos</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estaria</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sujeito</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à</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supervisão</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em</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nível</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europeu</a:t>
            </a:r>
            <a:r>
              <a:rPr lang="en-US" dirty="0">
                <a:solidFill>
                  <a:srgbClr val="262626"/>
                </a:solidFill>
                <a:ea typeface="Times New Roman" panose="02020603050405020304" pitchFamily="18" charset="0"/>
              </a:rPr>
              <a:t> a </a:t>
            </a:r>
            <a:r>
              <a:rPr lang="en-US" dirty="0" err="1">
                <a:solidFill>
                  <a:srgbClr val="262626"/>
                </a:solidFill>
                <a:ea typeface="Times New Roman" panose="02020603050405020304" pitchFamily="18" charset="0"/>
              </a:rPr>
              <a:t>partir</a:t>
            </a:r>
            <a:r>
              <a:rPr lang="en-US" dirty="0">
                <a:solidFill>
                  <a:srgbClr val="262626"/>
                </a:solidFill>
                <a:ea typeface="Times New Roman" panose="02020603050405020304" pitchFamily="18" charset="0"/>
              </a:rPr>
              <a:t> de 2022, </a:t>
            </a:r>
            <a:r>
              <a:rPr lang="en-US" dirty="0" err="1">
                <a:solidFill>
                  <a:srgbClr val="262626"/>
                </a:solidFill>
                <a:ea typeface="Times New Roman" panose="02020603050405020304" pitchFamily="18" charset="0"/>
              </a:rPr>
              <a:t>quando</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entrar</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em</a:t>
            </a:r>
            <a:r>
              <a:rPr lang="en-US" dirty="0">
                <a:solidFill>
                  <a:srgbClr val="262626"/>
                </a:solidFill>
                <a:ea typeface="Times New Roman" panose="02020603050405020304" pitchFamily="18" charset="0"/>
              </a:rPr>
              <a:t> vigor. </a:t>
            </a:r>
            <a:r>
              <a:rPr lang="en-US" dirty="0" err="1">
                <a:solidFill>
                  <a:srgbClr val="262626"/>
                </a:solidFill>
                <a:ea typeface="Times New Roman" panose="02020603050405020304" pitchFamily="18" charset="0"/>
              </a:rPr>
              <a:t>Após</a:t>
            </a:r>
            <a:r>
              <a:rPr lang="en-US" dirty="0">
                <a:solidFill>
                  <a:srgbClr val="262626"/>
                </a:solidFill>
                <a:ea typeface="Times New Roman" panose="02020603050405020304" pitchFamily="18" charset="0"/>
              </a:rPr>
              <a:t> um </a:t>
            </a:r>
            <a:r>
              <a:rPr lang="en-US" dirty="0" err="1">
                <a:solidFill>
                  <a:srgbClr val="262626"/>
                </a:solidFill>
                <a:ea typeface="Times New Roman" panose="02020603050405020304" pitchFamily="18" charset="0"/>
              </a:rPr>
              <a:t>período</a:t>
            </a:r>
            <a:r>
              <a:rPr lang="en-US" dirty="0">
                <a:solidFill>
                  <a:srgbClr val="262626"/>
                </a:solidFill>
                <a:ea typeface="Times New Roman" panose="02020603050405020304" pitchFamily="18" charset="0"/>
              </a:rPr>
              <a:t> de </a:t>
            </a:r>
            <a:r>
              <a:rPr lang="en-US" dirty="0" err="1">
                <a:solidFill>
                  <a:srgbClr val="262626"/>
                </a:solidFill>
                <a:ea typeface="Times New Roman" panose="02020603050405020304" pitchFamily="18" charset="0"/>
              </a:rPr>
              <a:t>transição</a:t>
            </a:r>
            <a:r>
              <a:rPr lang="en-US" dirty="0">
                <a:solidFill>
                  <a:srgbClr val="262626"/>
                </a:solidFill>
                <a:ea typeface="Times New Roman" panose="02020603050405020304" pitchFamily="18" charset="0"/>
              </a:rPr>
              <a:t> de 18 </a:t>
            </a:r>
            <a:r>
              <a:rPr lang="en-US" dirty="0" err="1">
                <a:solidFill>
                  <a:srgbClr val="262626"/>
                </a:solidFill>
                <a:ea typeface="Times New Roman" panose="02020603050405020304" pitchFamily="18" charset="0"/>
              </a:rPr>
              <a:t>meses</a:t>
            </a:r>
            <a:r>
              <a:rPr lang="en-US" dirty="0">
                <a:solidFill>
                  <a:srgbClr val="262626"/>
                </a:solidFill>
                <a:ea typeface="Times New Roman" panose="02020603050405020304" pitchFamily="18" charset="0"/>
              </a:rPr>
              <a:t>, o </a:t>
            </a:r>
            <a:r>
              <a:rPr lang="en-US" dirty="0" err="1">
                <a:solidFill>
                  <a:srgbClr val="262626"/>
                </a:solidFill>
                <a:ea typeface="Times New Roman" panose="02020603050405020304" pitchFamily="18" charset="0"/>
              </a:rPr>
              <a:t>MiCAR</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tornar</a:t>
            </a:r>
            <a:r>
              <a:rPr lang="en-US" dirty="0">
                <a:solidFill>
                  <a:srgbClr val="262626"/>
                </a:solidFill>
                <a:ea typeface="Times New Roman" panose="02020603050405020304" pitchFamily="18" charset="0"/>
              </a:rPr>
              <a:t>-se-</a:t>
            </a:r>
            <a:r>
              <a:rPr lang="en-US" dirty="0" err="1">
                <a:solidFill>
                  <a:srgbClr val="262626"/>
                </a:solidFill>
                <a:ea typeface="Times New Roman" panose="02020603050405020304" pitchFamily="18" charset="0"/>
              </a:rPr>
              <a:t>á</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diretamente</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aplicável</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em</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todos</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os</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estados</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membros</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Assim</a:t>
            </a:r>
            <a:r>
              <a:rPr lang="en-US" dirty="0">
                <a:solidFill>
                  <a:srgbClr val="262626"/>
                </a:solidFill>
                <a:ea typeface="Times New Roman" panose="02020603050405020304" pitchFamily="18" charset="0"/>
              </a:rPr>
              <a:t>, um </a:t>
            </a:r>
            <a:r>
              <a:rPr lang="en-US" dirty="0" err="1">
                <a:solidFill>
                  <a:srgbClr val="262626"/>
                </a:solidFill>
                <a:ea typeface="Times New Roman" panose="02020603050405020304" pitchFamily="18" charset="0"/>
              </a:rPr>
              <a:t>conjunto</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harmonizado</a:t>
            </a:r>
            <a:r>
              <a:rPr lang="en-US" dirty="0">
                <a:solidFill>
                  <a:srgbClr val="262626"/>
                </a:solidFill>
                <a:ea typeface="Times New Roman" panose="02020603050405020304" pitchFamily="18" charset="0"/>
              </a:rPr>
              <a:t> de </a:t>
            </a:r>
            <a:r>
              <a:rPr lang="en-US" dirty="0" err="1">
                <a:solidFill>
                  <a:srgbClr val="262626"/>
                </a:solidFill>
                <a:ea typeface="Times New Roman" panose="02020603050405020304" pitchFamily="18" charset="0"/>
              </a:rPr>
              <a:t>regras</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para</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criptoativos</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na</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União</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Europeia</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pode</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ser</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esperado</a:t>
            </a:r>
            <a:r>
              <a:rPr lang="en-US" dirty="0">
                <a:solidFill>
                  <a:srgbClr val="262626"/>
                </a:solidFill>
                <a:ea typeface="Times New Roman" panose="02020603050405020304" pitchFamily="18" charset="0"/>
              </a:rPr>
              <a:t> </a:t>
            </a:r>
            <a:r>
              <a:rPr lang="en-US" dirty="0" err="1">
                <a:solidFill>
                  <a:srgbClr val="262626"/>
                </a:solidFill>
                <a:ea typeface="Times New Roman" panose="02020603050405020304" pitchFamily="18" charset="0"/>
              </a:rPr>
              <a:t>em</a:t>
            </a:r>
            <a:r>
              <a:rPr lang="en-US" dirty="0">
                <a:solidFill>
                  <a:srgbClr val="262626"/>
                </a:solidFill>
                <a:ea typeface="Times New Roman" panose="02020603050405020304" pitchFamily="18" charset="0"/>
              </a:rPr>
              <a:t> 2024.</a:t>
            </a:r>
            <a:endParaRPr lang="en-US" dirty="0">
              <a:solidFill>
                <a:srgbClr val="000000"/>
              </a:solidFill>
            </a:endParaRPr>
          </a:p>
          <a:p>
            <a:endParaRPr lang="en-US" dirty="0">
              <a:solidFill>
                <a:srgbClr val="000000"/>
              </a:solidFill>
              <a:effectLst/>
              <a:latin typeface="Calibri" panose="020F0502020204030204" pitchFamily="34" charset="0"/>
            </a:endParaRPr>
          </a:p>
        </p:txBody>
      </p:sp>
      <p:cxnSp>
        <p:nvCxnSpPr>
          <p:cNvPr id="10" name="Straight Connector 9">
            <a:extLst>
              <a:ext uri="{FF2B5EF4-FFF2-40B4-BE49-F238E27FC236}">
                <a16:creationId xmlns:a16="http://schemas.microsoft.com/office/drawing/2014/main" id="{1216FD1A-D590-AAF3-242A-9A4D2F372CC2}"/>
              </a:ext>
            </a:extLst>
          </p:cNvPr>
          <p:cNvCxnSpPr>
            <a:cxnSpLocks/>
          </p:cNvCxnSpPr>
          <p:nvPr/>
        </p:nvCxnSpPr>
        <p:spPr>
          <a:xfrm>
            <a:off x="0" y="2274408"/>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45412AF-216D-DF60-72B7-DC411545894C}"/>
              </a:ext>
            </a:extLst>
          </p:cNvPr>
          <p:cNvSpPr txBox="1"/>
          <p:nvPr/>
        </p:nvSpPr>
        <p:spPr>
          <a:xfrm>
            <a:off x="2798933" y="228043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5" name="Text Placeholder 17">
            <a:extLst>
              <a:ext uri="{FF2B5EF4-FFF2-40B4-BE49-F238E27FC236}">
                <a16:creationId xmlns:a16="http://schemas.microsoft.com/office/drawing/2014/main" id="{B7FC97A5-DABC-836D-14CF-183B91E3C531}"/>
              </a:ext>
            </a:extLst>
          </p:cNvPr>
          <p:cNvSpPr txBox="1">
            <a:spLocks/>
          </p:cNvSpPr>
          <p:nvPr/>
        </p:nvSpPr>
        <p:spPr>
          <a:xfrm>
            <a:off x="1215402" y="1272222"/>
            <a:ext cx="3222012" cy="28443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t>O </a:t>
            </a:r>
            <a:r>
              <a:rPr lang="en-US" dirty="0" err="1"/>
              <a:t>procedimento</a:t>
            </a:r>
            <a:r>
              <a:rPr lang="en-US" dirty="0"/>
              <a:t> de </a:t>
            </a:r>
            <a:r>
              <a:rPr lang="en-US" dirty="0" err="1"/>
              <a:t>autorização</a:t>
            </a:r>
            <a:r>
              <a:rPr lang="en-US" dirty="0"/>
              <a:t> </a:t>
            </a:r>
            <a:r>
              <a:rPr lang="en-US" dirty="0" err="1"/>
              <a:t>para</a:t>
            </a:r>
            <a:r>
              <a:rPr lang="en-US" dirty="0"/>
              <a:t> </a:t>
            </a:r>
            <a:r>
              <a:rPr lang="en-US" dirty="0" err="1"/>
              <a:t>emissores</a:t>
            </a:r>
            <a:r>
              <a:rPr lang="en-US" dirty="0"/>
              <a:t> de </a:t>
            </a:r>
            <a:r>
              <a:rPr lang="en-US" dirty="0" err="1"/>
              <a:t>criptoativos</a:t>
            </a:r>
            <a:r>
              <a:rPr lang="en-US" dirty="0"/>
              <a:t> e as </a:t>
            </a:r>
            <a:r>
              <a:rPr lang="en-US" dirty="0" err="1"/>
              <a:t>obrigações</a:t>
            </a:r>
            <a:r>
              <a:rPr lang="en-US" dirty="0"/>
              <a:t> </a:t>
            </a:r>
            <a:r>
              <a:rPr lang="en-US" dirty="0" err="1"/>
              <a:t>correspondentes</a:t>
            </a:r>
            <a:r>
              <a:rPr lang="en-US" dirty="0"/>
              <a:t> </a:t>
            </a:r>
            <a:r>
              <a:rPr lang="en-US" dirty="0" err="1"/>
              <a:t>para</a:t>
            </a:r>
            <a:r>
              <a:rPr lang="en-US" dirty="0"/>
              <a:t> </a:t>
            </a:r>
            <a:r>
              <a:rPr lang="en-US" dirty="0" err="1"/>
              <a:t>os</a:t>
            </a:r>
            <a:r>
              <a:rPr lang="en-US" dirty="0"/>
              <a:t> </a:t>
            </a:r>
            <a:r>
              <a:rPr lang="en-US" dirty="0" err="1"/>
              <a:t>tipos</a:t>
            </a:r>
            <a:r>
              <a:rPr lang="en-US" dirty="0"/>
              <a:t> de token </a:t>
            </a:r>
            <a:r>
              <a:rPr lang="en-US" dirty="0" err="1"/>
              <a:t>cobertos</a:t>
            </a:r>
            <a:r>
              <a:rPr lang="en-US" dirty="0"/>
              <a:t> </a:t>
            </a:r>
            <a:r>
              <a:rPr lang="en-US" dirty="0" err="1"/>
              <a:t>pelo</a:t>
            </a:r>
            <a:r>
              <a:rPr lang="en-US" dirty="0"/>
              <a:t> </a:t>
            </a:r>
            <a:r>
              <a:rPr lang="en-US" dirty="0" err="1"/>
              <a:t>regulamento</a:t>
            </a:r>
            <a:r>
              <a:rPr lang="en-US" dirty="0"/>
              <a:t> (tokens </a:t>
            </a:r>
            <a:r>
              <a:rPr lang="en-US" dirty="0" err="1"/>
              <a:t>referenciados</a:t>
            </a:r>
            <a:r>
              <a:rPr lang="en-US" dirty="0"/>
              <a:t> a </a:t>
            </a:r>
            <a:r>
              <a:rPr lang="en-US" dirty="0" err="1"/>
              <a:t>ativos</a:t>
            </a:r>
            <a:r>
              <a:rPr lang="en-US" dirty="0"/>
              <a:t>, tokens de </a:t>
            </a:r>
            <a:r>
              <a:rPr lang="en-US" dirty="0" err="1"/>
              <a:t>moeda</a:t>
            </a:r>
            <a:r>
              <a:rPr lang="en-US" dirty="0"/>
              <a:t> </a:t>
            </a:r>
            <a:r>
              <a:rPr lang="en-US" dirty="0" err="1"/>
              <a:t>eletrônica</a:t>
            </a:r>
            <a:r>
              <a:rPr lang="en-US" dirty="0"/>
              <a:t> e, </a:t>
            </a:r>
            <a:r>
              <a:rPr lang="en-US" dirty="0" err="1"/>
              <a:t>como</a:t>
            </a:r>
            <a:r>
              <a:rPr lang="en-US" dirty="0"/>
              <a:t> </a:t>
            </a:r>
            <a:r>
              <a:rPr lang="en-US" dirty="0" err="1"/>
              <a:t>uma</a:t>
            </a:r>
            <a:r>
              <a:rPr lang="en-US" dirty="0"/>
              <a:t> </a:t>
            </a:r>
            <a:r>
              <a:rPr lang="en-US" dirty="0" err="1"/>
              <a:t>disposição</a:t>
            </a:r>
            <a:r>
              <a:rPr lang="en-US" dirty="0"/>
              <a:t> </a:t>
            </a:r>
            <a:r>
              <a:rPr lang="en-US" dirty="0" err="1"/>
              <a:t>abrangente</a:t>
            </a:r>
            <a:r>
              <a:rPr lang="en-US" dirty="0"/>
              <a:t>, </a:t>
            </a:r>
            <a:r>
              <a:rPr lang="en-US" dirty="0" err="1"/>
              <a:t>criptoativos</a:t>
            </a:r>
            <a:r>
              <a:rPr lang="en-US" dirty="0"/>
              <a:t>).</a:t>
            </a:r>
          </a:p>
        </p:txBody>
      </p:sp>
      <p:sp>
        <p:nvSpPr>
          <p:cNvPr id="8" name="TextBox 7">
            <a:extLst>
              <a:ext uri="{FF2B5EF4-FFF2-40B4-BE49-F238E27FC236}">
                <a16:creationId xmlns:a16="http://schemas.microsoft.com/office/drawing/2014/main" id="{F90A2E73-33EA-FCF0-4489-641A2DB71929}"/>
              </a:ext>
            </a:extLst>
          </p:cNvPr>
          <p:cNvSpPr txBox="1"/>
          <p:nvPr/>
        </p:nvSpPr>
        <p:spPr>
          <a:xfrm>
            <a:off x="743392" y="117846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42FB9030-48E5-308F-8F33-224B093E1A11}"/>
              </a:ext>
            </a:extLst>
          </p:cNvPr>
          <p:cNvSpPr txBox="1"/>
          <p:nvPr/>
        </p:nvSpPr>
        <p:spPr>
          <a:xfrm>
            <a:off x="4617151" y="119019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pic>
        <p:nvPicPr>
          <p:cNvPr id="25" name="Picture 24">
            <a:extLst>
              <a:ext uri="{FF2B5EF4-FFF2-40B4-BE49-F238E27FC236}">
                <a16:creationId xmlns:a16="http://schemas.microsoft.com/office/drawing/2014/main" id="{4AA8C6D4-859E-6335-ABE5-17AB6451B1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990630" y="4242118"/>
            <a:ext cx="3568659" cy="6448997"/>
          </a:xfrm>
          <a:prstGeom prst="rect">
            <a:avLst/>
          </a:prstGeom>
        </p:spPr>
      </p:pic>
      <p:grpSp>
        <p:nvGrpSpPr>
          <p:cNvPr id="26" name="Group 25">
            <a:extLst>
              <a:ext uri="{FF2B5EF4-FFF2-40B4-BE49-F238E27FC236}">
                <a16:creationId xmlns:a16="http://schemas.microsoft.com/office/drawing/2014/main" id="{7CB3B3B8-757F-4E83-7A3C-720662775BD3}"/>
              </a:ext>
            </a:extLst>
          </p:cNvPr>
          <p:cNvGrpSpPr/>
          <p:nvPr/>
        </p:nvGrpSpPr>
        <p:grpSpPr>
          <a:xfrm flipH="1">
            <a:off x="5489020" y="8874735"/>
            <a:ext cx="2253741" cy="1958628"/>
            <a:chOff x="-220413" y="5470274"/>
            <a:chExt cx="2590078" cy="2250924"/>
          </a:xfrm>
        </p:grpSpPr>
        <p:sp>
          <p:nvSpPr>
            <p:cNvPr id="27" name="Freeform 26">
              <a:extLst>
                <a:ext uri="{FF2B5EF4-FFF2-40B4-BE49-F238E27FC236}">
                  <a16:creationId xmlns:a16="http://schemas.microsoft.com/office/drawing/2014/main" id="{343C9432-869F-975E-C054-A9840D5F378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34CF83A3-8C5A-8AAC-8251-10F4CB9A53D6}"/>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F7D0B06-A0EE-C6B3-AAE1-0822FA36FF07}"/>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0D7CEE9-FD5F-4F5E-6297-56FEAC853B99}"/>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6CF2D19B-8BAF-2A0F-B23F-AEA3922ADE2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47C03332-BA73-D2CE-61EF-3D4BD8F87F1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6B426CB7-9C51-4219-AFA7-C30072D6CCB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68B55FC2-A908-54B8-86C0-B1F1F578FAB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8D2C621E-804D-6287-D27A-8163E7D825D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B292D64-50AE-3122-A205-0C38645FD381}"/>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42A26C63-B65B-D381-00D2-9F757369DE63}"/>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3B1EF605-381C-9F1B-E5C0-CF6533BAEC37}"/>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1ED20EE1-9FF2-05E5-022D-999C0DA1D874}"/>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35D728CD-465C-A16D-0E16-BC7F3309D4E9}"/>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E0D0B98F-C200-1659-AE2C-AD091085FF2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FA08133D-B5AA-452F-07A8-7678677480A9}"/>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CF68B8F5-C31A-6F91-B855-B2EE7909A979}"/>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AE302DC3-8BDA-1C42-8B24-9F970C35E05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66" name="Group 65">
            <a:extLst>
              <a:ext uri="{FF2B5EF4-FFF2-40B4-BE49-F238E27FC236}">
                <a16:creationId xmlns:a16="http://schemas.microsoft.com/office/drawing/2014/main" id="{CDA2F3AC-37F5-B777-F4A9-8C2C8F752580}"/>
              </a:ext>
            </a:extLst>
          </p:cNvPr>
          <p:cNvGrpSpPr/>
          <p:nvPr/>
        </p:nvGrpSpPr>
        <p:grpSpPr>
          <a:xfrm flipH="1">
            <a:off x="-172078" y="8243904"/>
            <a:ext cx="1380420" cy="1309652"/>
            <a:chOff x="6346354" y="435340"/>
            <a:chExt cx="1380420" cy="1309652"/>
          </a:xfrm>
        </p:grpSpPr>
        <p:sp>
          <p:nvSpPr>
            <p:cNvPr id="67" name="Freeform 66">
              <a:extLst>
                <a:ext uri="{FF2B5EF4-FFF2-40B4-BE49-F238E27FC236}">
                  <a16:creationId xmlns:a16="http://schemas.microsoft.com/office/drawing/2014/main" id="{B81970C9-1179-BF25-4828-1024B1A20C8C}"/>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8" name="Freeform 67">
              <a:extLst>
                <a:ext uri="{FF2B5EF4-FFF2-40B4-BE49-F238E27FC236}">
                  <a16:creationId xmlns:a16="http://schemas.microsoft.com/office/drawing/2014/main" id="{20ABE6A6-76D4-E339-B0D9-2787256F10FD}"/>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FBB37FE-7524-5FE6-6592-2E4F000BD7E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5498A7B5-2CAD-BE50-922B-63E3064CE096}"/>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D1660CE-4B57-8C22-E117-6D006DD9D197}"/>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F527FE8-7A03-55E3-F9DC-60F61E8FB520}"/>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3" name="Text Placeholder 17">
            <a:extLst>
              <a:ext uri="{FF2B5EF4-FFF2-40B4-BE49-F238E27FC236}">
                <a16:creationId xmlns:a16="http://schemas.microsoft.com/office/drawing/2014/main" id="{A106049A-DD4B-593B-DBA9-0FCAAF5AA533}"/>
              </a:ext>
            </a:extLst>
          </p:cNvPr>
          <p:cNvSpPr txBox="1">
            <a:spLocks/>
          </p:cNvSpPr>
          <p:nvPr/>
        </p:nvSpPr>
        <p:spPr>
          <a:xfrm>
            <a:off x="3399701" y="2631643"/>
            <a:ext cx="2060196" cy="27673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tabLst>
                <a:tab pos="457200" algn="l"/>
              </a:tabLst>
            </a:pPr>
            <a:r>
              <a:rPr lang="en-US" dirty="0">
                <a:ea typeface="Times New Roman" panose="02020603050405020304" pitchFamily="18" charset="0"/>
              </a:rPr>
              <a:t>O </a:t>
            </a:r>
            <a:r>
              <a:rPr lang="en-US" dirty="0" err="1">
                <a:ea typeface="Times New Roman" panose="02020603050405020304" pitchFamily="18" charset="0"/>
              </a:rPr>
              <a:t>procedimento</a:t>
            </a:r>
            <a:r>
              <a:rPr lang="en-US" dirty="0">
                <a:ea typeface="Times New Roman" panose="02020603050405020304" pitchFamily="18" charset="0"/>
              </a:rPr>
              <a:t> de </a:t>
            </a:r>
            <a:r>
              <a:rPr lang="en-US" dirty="0" err="1">
                <a:ea typeface="Times New Roman" panose="02020603050405020304" pitchFamily="18" charset="0"/>
              </a:rPr>
              <a:t>autorização</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provedores</a:t>
            </a:r>
            <a:r>
              <a:rPr lang="en-US" dirty="0">
                <a:ea typeface="Times New Roman" panose="02020603050405020304" pitchFamily="18" charset="0"/>
              </a:rPr>
              <a:t> de </a:t>
            </a:r>
            <a:r>
              <a:rPr lang="en-US" dirty="0" err="1">
                <a:ea typeface="Times New Roman" panose="02020603050405020304" pitchFamily="18" charset="0"/>
              </a:rPr>
              <a:t>serviços</a:t>
            </a:r>
            <a:r>
              <a:rPr lang="en-US" dirty="0">
                <a:ea typeface="Times New Roman" panose="02020603050405020304" pitchFamily="18" charset="0"/>
              </a:rPr>
              <a:t> de </a:t>
            </a:r>
            <a:r>
              <a:rPr lang="en-US" dirty="0" err="1">
                <a:ea typeface="Times New Roman" panose="02020603050405020304" pitchFamily="18" charset="0"/>
              </a:rPr>
              <a:t>criptoativos</a:t>
            </a:r>
            <a:r>
              <a:rPr lang="en-US" dirty="0">
                <a:ea typeface="Times New Roman" panose="02020603050405020304" pitchFamily="18" charset="0"/>
              </a:rPr>
              <a:t>.</a:t>
            </a:r>
            <a:endParaRPr lang="x-none" dirty="0">
              <a:effectLst/>
              <a:latin typeface="Times New Roman" panose="02020603050405020304" pitchFamily="18" charset="0"/>
              <a:ea typeface="Times New Roman" panose="02020603050405020304" pitchFamily="18" charset="0"/>
            </a:endParaRPr>
          </a:p>
        </p:txBody>
      </p:sp>
      <p:sp>
        <p:nvSpPr>
          <p:cNvPr id="4" name="Text Placeholder 17">
            <a:extLst>
              <a:ext uri="{FF2B5EF4-FFF2-40B4-BE49-F238E27FC236}">
                <a16:creationId xmlns:a16="http://schemas.microsoft.com/office/drawing/2014/main" id="{33D04A49-3F96-E334-2C06-8D5BC990D365}"/>
              </a:ext>
            </a:extLst>
          </p:cNvPr>
          <p:cNvSpPr txBox="1">
            <a:spLocks/>
          </p:cNvSpPr>
          <p:nvPr/>
        </p:nvSpPr>
        <p:spPr>
          <a:xfrm>
            <a:off x="5175491" y="1548264"/>
            <a:ext cx="1953829" cy="28668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tabLst>
                <a:tab pos="457200" algn="l"/>
              </a:tabLst>
            </a:pPr>
            <a:r>
              <a:rPr lang="en-US" dirty="0">
                <a:ea typeface="Times New Roman" panose="02020603050405020304" pitchFamily="18" charset="0"/>
              </a:rPr>
              <a:t>As </a:t>
            </a:r>
            <a:r>
              <a:rPr lang="en-US" dirty="0" err="1">
                <a:ea typeface="Times New Roman" panose="02020603050405020304" pitchFamily="18" charset="0"/>
              </a:rPr>
              <a:t>autoridades</a:t>
            </a:r>
            <a:r>
              <a:rPr lang="en-US" dirty="0">
                <a:ea typeface="Times New Roman" panose="02020603050405020304" pitchFamily="18" charset="0"/>
              </a:rPr>
              <a:t> </a:t>
            </a:r>
            <a:r>
              <a:rPr lang="en-US" dirty="0" err="1">
                <a:ea typeface="Times New Roman" panose="02020603050405020304" pitchFamily="18" charset="0"/>
              </a:rPr>
              <a:t>competentes</a:t>
            </a:r>
            <a:r>
              <a:rPr lang="en-US" dirty="0">
                <a:ea typeface="Times New Roman" panose="02020603050405020304" pitchFamily="18" charset="0"/>
              </a:rPr>
              <a:t> e as </a:t>
            </a:r>
            <a:r>
              <a:rPr lang="en-US" dirty="0" err="1">
                <a:ea typeface="Times New Roman" panose="02020603050405020304" pitchFamily="18" charset="0"/>
              </a:rPr>
              <a:t>suas</a:t>
            </a:r>
            <a:r>
              <a:rPr lang="en-US" dirty="0">
                <a:ea typeface="Times New Roman" panose="02020603050405020304" pitchFamily="18" charset="0"/>
              </a:rPr>
              <a:t> </a:t>
            </a:r>
            <a:r>
              <a:rPr lang="en-US" dirty="0" err="1">
                <a:ea typeface="Times New Roman" panose="02020603050405020304" pitchFamily="18" charset="0"/>
              </a:rPr>
              <a:t>competências</a:t>
            </a:r>
            <a:r>
              <a:rPr lang="en-US" dirty="0">
                <a:ea typeface="Times New Roman" panose="02020603050405020304" pitchFamily="18" charset="0"/>
              </a:rPr>
              <a:t>.</a:t>
            </a:r>
            <a:endParaRPr lang="x-none"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4925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81D0469-841D-E628-1222-C1DEF9A235B2}"/>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a:xfrm>
            <a:off x="-71438" y="4862513"/>
            <a:ext cx="6505576" cy="3940175"/>
          </a:xfrm>
        </p:spPr>
      </p:pic>
      <p:sp>
        <p:nvSpPr>
          <p:cNvPr id="3" name="Text Placeholder 2">
            <a:extLst>
              <a:ext uri="{FF2B5EF4-FFF2-40B4-BE49-F238E27FC236}">
                <a16:creationId xmlns:a16="http://schemas.microsoft.com/office/drawing/2014/main" id="{41F34AE4-E942-24E7-88FD-2A65C9ED798F}"/>
              </a:ext>
            </a:extLst>
          </p:cNvPr>
          <p:cNvSpPr>
            <a:spLocks noGrp="1"/>
          </p:cNvSpPr>
          <p:nvPr>
            <p:ph type="body" sz="quarter" idx="14"/>
          </p:nvPr>
        </p:nvSpPr>
        <p:spPr>
          <a:xfrm rot="10800000">
            <a:off x="3149422" y="3836923"/>
            <a:ext cx="785328" cy="1056987"/>
          </a:xfrm>
        </p:spPr>
        <p:txBody>
          <a:bodyPr>
            <a:noAutofit/>
          </a:bodyPr>
          <a:lstStyle/>
          <a:p>
            <a:pPr marL="0" indent="0" algn="l" defTabSz="2073036" rtl="0" eaLnBrk="1" latinLnBrk="0" hangingPunct="1">
              <a:lnSpc>
                <a:spcPct val="100000"/>
              </a:lnSpc>
              <a:spcBef>
                <a:spcPts val="2267"/>
              </a:spcBef>
              <a:buFont typeface="Arial" panose="020B0604020202020204" pitchFamily="34" charset="0"/>
              <a:buNone/>
            </a:pPr>
            <a:r>
              <a:rPr lang="en-GB"/>
              <a:t>“</a:t>
            </a:r>
          </a:p>
        </p:txBody>
      </p:sp>
      <p:sp>
        <p:nvSpPr>
          <p:cNvPr id="4" name="Text Placeholder 3">
            <a:extLst>
              <a:ext uri="{FF2B5EF4-FFF2-40B4-BE49-F238E27FC236}">
                <a16:creationId xmlns:a16="http://schemas.microsoft.com/office/drawing/2014/main" id="{3022B8C3-8DA7-6DED-0CFD-F0D4AFF72ECD}"/>
              </a:ext>
            </a:extLst>
          </p:cNvPr>
          <p:cNvSpPr>
            <a:spLocks noGrp="1"/>
          </p:cNvSpPr>
          <p:nvPr>
            <p:ph type="body" sz="quarter" idx="13"/>
          </p:nvPr>
        </p:nvSpPr>
        <p:spPr>
          <a:xfrm>
            <a:off x="115760" y="695272"/>
            <a:ext cx="3818990" cy="3812559"/>
          </a:xfrm>
        </p:spPr>
        <p:txBody>
          <a:bodyPr>
            <a:noAutofit/>
          </a:bodyPr>
          <a:lstStyle/>
          <a:p>
            <a:r>
              <a:rPr lang="en-US" sz="1800" i="1" dirty="0">
                <a:ea typeface="Times New Roman" panose="02020603050405020304" pitchFamily="18" charset="0"/>
              </a:rPr>
              <a:t>O </a:t>
            </a:r>
            <a:r>
              <a:rPr lang="en-US" sz="1800" i="1" dirty="0" err="1">
                <a:ea typeface="Times New Roman" panose="02020603050405020304" pitchFamily="18" charset="0"/>
              </a:rPr>
              <a:t>texto</a:t>
            </a:r>
            <a:r>
              <a:rPr lang="en-US" sz="1800" i="1" dirty="0">
                <a:ea typeface="Times New Roman" panose="02020603050405020304" pitchFamily="18" charset="0"/>
              </a:rPr>
              <a:t> </a:t>
            </a:r>
            <a:r>
              <a:rPr lang="en-US" sz="1800" i="1" dirty="0" err="1">
                <a:ea typeface="Times New Roman" panose="02020603050405020304" pitchFamily="18" charset="0"/>
              </a:rPr>
              <a:t>deriva</a:t>
            </a:r>
            <a:r>
              <a:rPr lang="en-US" sz="1800" i="1" dirty="0">
                <a:ea typeface="Times New Roman" panose="02020603050405020304" pitchFamily="18" charset="0"/>
              </a:rPr>
              <a:t> do </a:t>
            </a:r>
            <a:r>
              <a:rPr lang="en-US" sz="1800" i="1" dirty="0" err="1">
                <a:ea typeface="Times New Roman" panose="02020603050405020304" pitchFamily="18" charset="0"/>
              </a:rPr>
              <a:t>artigo</a:t>
            </a:r>
            <a:r>
              <a:rPr lang="en-US" sz="1800" i="1" dirty="0">
                <a:ea typeface="Times New Roman" panose="02020603050405020304" pitchFamily="18" charset="0"/>
              </a:rPr>
              <a:t> </a:t>
            </a:r>
            <a:r>
              <a:rPr lang="en-US" sz="1800" i="1" dirty="0" err="1">
                <a:ea typeface="Times New Roman" panose="02020603050405020304" pitchFamily="18" charset="0"/>
              </a:rPr>
              <a:t>académico</a:t>
            </a:r>
            <a:r>
              <a:rPr lang="en-US" sz="1800" i="1" dirty="0">
                <a:ea typeface="Times New Roman" panose="02020603050405020304" pitchFamily="18" charset="0"/>
              </a:rPr>
              <a:t> “Liechtenstein </a:t>
            </a:r>
            <a:r>
              <a:rPr lang="en-US" sz="1800" i="1" dirty="0" err="1">
                <a:ea typeface="Times New Roman" panose="02020603050405020304" pitchFamily="18" charset="0"/>
              </a:rPr>
              <a:t>Blockchain</a:t>
            </a:r>
            <a:r>
              <a:rPr lang="en-US" sz="1800" i="1" dirty="0">
                <a:ea typeface="Times New Roman" panose="02020603050405020304" pitchFamily="18" charset="0"/>
              </a:rPr>
              <a:t> Act: Como </a:t>
            </a:r>
            <a:r>
              <a:rPr lang="en-US" sz="1800" i="1" dirty="0" err="1">
                <a:ea typeface="Times New Roman" panose="02020603050405020304" pitchFamily="18" charset="0"/>
              </a:rPr>
              <a:t>quase</a:t>
            </a:r>
            <a:r>
              <a:rPr lang="en-US" sz="1800" i="1" dirty="0">
                <a:ea typeface="Times New Roman" panose="02020603050405020304" pitchFamily="18" charset="0"/>
              </a:rPr>
              <a:t> </a:t>
            </a:r>
            <a:r>
              <a:rPr lang="en-US" sz="1800" i="1" dirty="0" err="1">
                <a:ea typeface="Times New Roman" panose="02020603050405020304" pitchFamily="18" charset="0"/>
              </a:rPr>
              <a:t>qualquer</a:t>
            </a:r>
            <a:r>
              <a:rPr lang="en-US" sz="1800" i="1" dirty="0">
                <a:ea typeface="Times New Roman" panose="02020603050405020304" pitchFamily="18" charset="0"/>
              </a:rPr>
              <a:t> </a:t>
            </a:r>
            <a:r>
              <a:rPr lang="en-US" sz="1800" i="1" dirty="0" err="1">
                <a:ea typeface="Times New Roman" panose="02020603050405020304" pitchFamily="18" charset="0"/>
              </a:rPr>
              <a:t>direito</a:t>
            </a:r>
            <a:r>
              <a:rPr lang="en-US" sz="1800" i="1" dirty="0">
                <a:ea typeface="Times New Roman" panose="02020603050405020304" pitchFamily="18" charset="0"/>
              </a:rPr>
              <a:t> e, </a:t>
            </a:r>
            <a:r>
              <a:rPr lang="en-US" sz="1800" i="1" dirty="0" err="1">
                <a:ea typeface="Times New Roman" panose="02020603050405020304" pitchFamily="18" charset="0"/>
              </a:rPr>
              <a:t>portanto</a:t>
            </a:r>
            <a:r>
              <a:rPr lang="en-US" sz="1800" i="1" dirty="0">
                <a:ea typeface="Times New Roman" panose="02020603050405020304" pitchFamily="18" charset="0"/>
              </a:rPr>
              <a:t>, </a:t>
            </a:r>
            <a:r>
              <a:rPr lang="en-US" sz="1800" i="1" dirty="0" err="1">
                <a:ea typeface="Times New Roman" panose="02020603050405020304" pitchFamily="18" charset="0"/>
              </a:rPr>
              <a:t>qualquer</a:t>
            </a:r>
            <a:r>
              <a:rPr lang="en-US" sz="1800" i="1" dirty="0">
                <a:ea typeface="Times New Roman" panose="02020603050405020304" pitchFamily="18" charset="0"/>
              </a:rPr>
              <a:t> </a:t>
            </a:r>
            <a:r>
              <a:rPr lang="en-US" sz="1800" i="1" dirty="0" err="1">
                <a:ea typeface="Times New Roman" panose="02020603050405020304" pitchFamily="18" charset="0"/>
              </a:rPr>
              <a:t>ativo</a:t>
            </a:r>
            <a:r>
              <a:rPr lang="en-US" sz="1800" i="1" dirty="0">
                <a:ea typeface="Times New Roman" panose="02020603050405020304" pitchFamily="18" charset="0"/>
              </a:rPr>
              <a:t> </a:t>
            </a:r>
            <a:r>
              <a:rPr lang="en-US" sz="1800" i="1" dirty="0" err="1">
                <a:ea typeface="Times New Roman" panose="02020603050405020304" pitchFamily="18" charset="0"/>
              </a:rPr>
              <a:t>pode</a:t>
            </a:r>
            <a:r>
              <a:rPr lang="en-US" sz="1800" i="1" dirty="0">
                <a:ea typeface="Times New Roman" panose="02020603050405020304" pitchFamily="18" charset="0"/>
              </a:rPr>
              <a:t> </a:t>
            </a:r>
            <a:r>
              <a:rPr lang="en-US" sz="1800" i="1" dirty="0" err="1">
                <a:ea typeface="Times New Roman" panose="02020603050405020304" pitchFamily="18" charset="0"/>
              </a:rPr>
              <a:t>ser</a:t>
            </a:r>
            <a:r>
              <a:rPr lang="en-US" sz="1800" i="1" dirty="0">
                <a:ea typeface="Times New Roman" panose="02020603050405020304" pitchFamily="18" charset="0"/>
              </a:rPr>
              <a:t> </a:t>
            </a:r>
            <a:r>
              <a:rPr lang="en-US" sz="1800" i="1" dirty="0" err="1">
                <a:ea typeface="Times New Roman" panose="02020603050405020304" pitchFamily="18" charset="0"/>
              </a:rPr>
              <a:t>tokenizado</a:t>
            </a:r>
            <a:r>
              <a:rPr lang="en-US" sz="1800" i="1" dirty="0">
                <a:ea typeface="Times New Roman" panose="02020603050405020304" pitchFamily="18" charset="0"/>
              </a:rPr>
              <a:t> com base no Token Container Model” </a:t>
            </a:r>
            <a:r>
              <a:rPr lang="en-US" sz="1800" i="1" dirty="0" err="1">
                <a:ea typeface="Times New Roman" panose="02020603050405020304" pitchFamily="18" charset="0"/>
              </a:rPr>
              <a:t>publicado</a:t>
            </a:r>
            <a:r>
              <a:rPr lang="en-US" sz="1800" i="1" dirty="0">
                <a:ea typeface="Times New Roman" panose="02020603050405020304" pitchFamily="18" charset="0"/>
              </a:rPr>
              <a:t> </a:t>
            </a:r>
            <a:r>
              <a:rPr lang="en-US" sz="1800" i="1" dirty="0" err="1">
                <a:ea typeface="Times New Roman" panose="02020603050405020304" pitchFamily="18" charset="0"/>
              </a:rPr>
              <a:t>em</a:t>
            </a:r>
            <a:r>
              <a:rPr lang="en-US" sz="1800" i="1" dirty="0">
                <a:ea typeface="Times New Roman" panose="02020603050405020304" pitchFamily="18" charset="0"/>
              </a:rPr>
              <a:t> 7 de </a:t>
            </a:r>
            <a:r>
              <a:rPr lang="en-US" sz="1800" i="1" dirty="0" err="1">
                <a:ea typeface="Times New Roman" panose="02020603050405020304" pitchFamily="18" charset="0"/>
              </a:rPr>
              <a:t>outubro</a:t>
            </a:r>
            <a:r>
              <a:rPr lang="en-US" sz="1800" i="1" dirty="0">
                <a:ea typeface="Times New Roman" panose="02020603050405020304" pitchFamily="18" charset="0"/>
              </a:rPr>
              <a:t> de 2019 </a:t>
            </a:r>
            <a:r>
              <a:rPr lang="en-US" sz="1800" i="1" dirty="0" err="1">
                <a:ea typeface="Times New Roman" panose="02020603050405020304" pitchFamily="18" charset="0"/>
              </a:rPr>
              <a:t>pelo</a:t>
            </a:r>
            <a:r>
              <a:rPr lang="en-US" sz="1800" i="1" dirty="0">
                <a:ea typeface="Times New Roman" panose="02020603050405020304" pitchFamily="18" charset="0"/>
              </a:rPr>
              <a:t> Prof. Dr. Philipp </a:t>
            </a:r>
            <a:r>
              <a:rPr lang="en-US" sz="1800" i="1" dirty="0" err="1">
                <a:ea typeface="Times New Roman" panose="02020603050405020304" pitchFamily="18" charset="0"/>
              </a:rPr>
              <a:t>Sandner</a:t>
            </a:r>
            <a:r>
              <a:rPr lang="en-US" sz="1800" i="1" dirty="0">
                <a:ea typeface="Times New Roman" panose="02020603050405020304" pitchFamily="18" charset="0"/>
              </a:rPr>
              <a:t>, Dr. Jonas Gross e Thomas </a:t>
            </a:r>
            <a:r>
              <a:rPr lang="en-US" sz="1800" i="1" dirty="0" err="1">
                <a:ea typeface="Times New Roman" panose="02020603050405020304" pitchFamily="18" charset="0"/>
              </a:rPr>
              <a:t>Nägele</a:t>
            </a:r>
            <a:r>
              <a:rPr lang="en-US" sz="1800" i="1" dirty="0">
                <a:ea typeface="Times New Roman" panose="02020603050405020304" pitchFamily="18" charset="0"/>
              </a:rPr>
              <a:t>. </a:t>
            </a:r>
            <a:r>
              <a:rPr lang="en-US" sz="1800" i="1" dirty="0" err="1">
                <a:ea typeface="Times New Roman" panose="02020603050405020304" pitchFamily="18" charset="0"/>
              </a:rPr>
              <a:t>Os</a:t>
            </a:r>
            <a:r>
              <a:rPr lang="en-US" sz="1800" i="1" dirty="0">
                <a:ea typeface="Times New Roman" panose="02020603050405020304" pitchFamily="18" charset="0"/>
              </a:rPr>
              <a:t> </a:t>
            </a:r>
            <a:r>
              <a:rPr lang="en-US" sz="1800" i="1" dirty="0" err="1">
                <a:ea typeface="Times New Roman" panose="02020603050405020304" pitchFamily="18" charset="0"/>
              </a:rPr>
              <a:t>autores</a:t>
            </a:r>
            <a:r>
              <a:rPr lang="en-US" sz="1800" i="1" dirty="0">
                <a:ea typeface="Times New Roman" panose="02020603050405020304" pitchFamily="18" charset="0"/>
              </a:rPr>
              <a:t> </a:t>
            </a:r>
            <a:r>
              <a:rPr lang="en-US" sz="1800" i="1" dirty="0" err="1">
                <a:ea typeface="Times New Roman" panose="02020603050405020304" pitchFamily="18" charset="0"/>
              </a:rPr>
              <a:t>concordaram</a:t>
            </a:r>
            <a:r>
              <a:rPr lang="en-US" sz="1800" i="1" dirty="0">
                <a:ea typeface="Times New Roman" panose="02020603050405020304" pitchFamily="18" charset="0"/>
              </a:rPr>
              <a:t> com o </a:t>
            </a:r>
            <a:r>
              <a:rPr lang="en-US" sz="1800" i="1" dirty="0" err="1">
                <a:ea typeface="Times New Roman" panose="02020603050405020304" pitchFamily="18" charset="0"/>
              </a:rPr>
              <a:t>uso</a:t>
            </a:r>
            <a:r>
              <a:rPr lang="en-US" sz="1800" i="1" dirty="0">
                <a:ea typeface="Times New Roman" panose="02020603050405020304" pitchFamily="18" charset="0"/>
              </a:rPr>
              <a:t> do </a:t>
            </a:r>
            <a:r>
              <a:rPr lang="en-US" sz="1800" i="1" dirty="0" err="1">
                <a:ea typeface="Times New Roman" panose="02020603050405020304" pitchFamily="18" charset="0"/>
              </a:rPr>
              <a:t>texto</a:t>
            </a:r>
            <a:r>
              <a:rPr lang="en-US" sz="1800" i="1" dirty="0">
                <a:ea typeface="Times New Roman" panose="02020603050405020304" pitchFamily="18" charset="0"/>
              </a:rPr>
              <a:t> </a:t>
            </a:r>
            <a:r>
              <a:rPr lang="en-US" sz="1800" i="1" dirty="0" err="1">
                <a:ea typeface="Times New Roman" panose="02020603050405020304" pitchFamily="18" charset="0"/>
              </a:rPr>
              <a:t>para</a:t>
            </a:r>
            <a:r>
              <a:rPr lang="en-US" sz="1800" i="1" dirty="0">
                <a:ea typeface="Times New Roman" panose="02020603050405020304" pitchFamily="18" charset="0"/>
              </a:rPr>
              <a:t> fins do </a:t>
            </a:r>
            <a:r>
              <a:rPr lang="en-US" sz="1800" i="1" dirty="0" err="1">
                <a:ea typeface="Times New Roman" panose="02020603050405020304" pitchFamily="18" charset="0"/>
              </a:rPr>
              <a:t>projeto</a:t>
            </a:r>
            <a:r>
              <a:rPr lang="en-US" sz="1800" i="1" dirty="0">
                <a:ea typeface="Times New Roman" panose="02020603050405020304" pitchFamily="18" charset="0"/>
              </a:rPr>
              <a:t> Generation </a:t>
            </a:r>
            <a:r>
              <a:rPr lang="en-US" sz="1800" i="1" dirty="0" err="1">
                <a:ea typeface="Times New Roman" panose="02020603050405020304" pitchFamily="18" charset="0"/>
              </a:rPr>
              <a:t>Blockchain</a:t>
            </a:r>
            <a:r>
              <a:rPr lang="en-US" sz="1800" i="1" dirty="0">
                <a:ea typeface="Times New Roman" panose="02020603050405020304" pitchFamily="18" charset="0"/>
              </a:rPr>
              <a:t>.</a:t>
            </a:r>
            <a:endParaRPr lang="x-none" sz="1800" dirty="0">
              <a:effectLst/>
              <a:latin typeface="Times New Roman" panose="02020603050405020304" pitchFamily="18" charset="0"/>
              <a:ea typeface="Times New Roman" panose="02020603050405020304" pitchFamily="18" charset="0"/>
            </a:endParaRPr>
          </a:p>
        </p:txBody>
      </p:sp>
      <p:sp>
        <p:nvSpPr>
          <p:cNvPr id="5" name="Text Placeholder 4">
            <a:extLst>
              <a:ext uri="{FF2B5EF4-FFF2-40B4-BE49-F238E27FC236}">
                <a16:creationId xmlns:a16="http://schemas.microsoft.com/office/drawing/2014/main" id="{E2F9609F-754A-FEFD-54A6-F38FB7D3C05F}"/>
              </a:ext>
            </a:extLst>
          </p:cNvPr>
          <p:cNvSpPr>
            <a:spLocks noGrp="1"/>
          </p:cNvSpPr>
          <p:nvPr>
            <p:ph type="body" sz="quarter" idx="15"/>
          </p:nvPr>
        </p:nvSpPr>
        <p:spPr>
          <a:xfrm>
            <a:off x="115760" y="-76235"/>
            <a:ext cx="2003444" cy="1079756"/>
          </a:xfrm>
        </p:spPr>
        <p:txBody>
          <a:bodyPr>
            <a:noAutofit/>
          </a:bodyPr>
          <a:lstStyle/>
          <a:p>
            <a:r>
              <a:rPr lang="en-GB" dirty="0"/>
              <a:t>“</a:t>
            </a:r>
          </a:p>
        </p:txBody>
      </p:sp>
      <p:sp>
        <p:nvSpPr>
          <p:cNvPr id="6" name="Slide Number Placeholder 5">
            <a:extLst>
              <a:ext uri="{FF2B5EF4-FFF2-40B4-BE49-F238E27FC236}">
                <a16:creationId xmlns:a16="http://schemas.microsoft.com/office/drawing/2014/main" id="{71CCF93A-4EE0-B5A3-4D78-EC97759B955D}"/>
              </a:ext>
            </a:extLst>
          </p:cNvPr>
          <p:cNvSpPr>
            <a:spLocks noGrp="1"/>
          </p:cNvSpPr>
          <p:nvPr>
            <p:ph type="sldNum" sz="quarter" idx="4"/>
          </p:nvPr>
        </p:nvSpPr>
        <p:spPr/>
        <p:txBody>
          <a:bodyPr/>
          <a:lstStyle/>
          <a:p>
            <a:fld id="{CB2079F2-58AF-ED44-82D7-E04B2F6FD686}" type="slidenum">
              <a:rPr lang="en-US" smtClean="0"/>
              <a:pPr/>
              <a:t>108</a:t>
            </a:fld>
            <a:endParaRPr lang="en-US" dirty="0"/>
          </a:p>
        </p:txBody>
      </p:sp>
    </p:spTree>
    <p:extLst>
      <p:ext uri="{BB962C8B-B14F-4D97-AF65-F5344CB8AC3E}">
        <p14:creationId xmlns:p14="http://schemas.microsoft.com/office/powerpoint/2010/main" val="2494200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109</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788929"/>
            <a:ext cx="6005740" cy="32774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latin typeface="Calibri" panose="020F0502020204030204" pitchFamily="34" charset="0"/>
                <a:ea typeface="Times New Roman" panose="02020603050405020304" pitchFamily="18" charset="0"/>
                <a:cs typeface="Calibri" panose="020F0502020204030204" pitchFamily="34" charset="0"/>
              </a:rPr>
              <a:t>O </a:t>
            </a:r>
            <a:r>
              <a:rPr lang="en-US" sz="1100" dirty="0" err="1">
                <a:latin typeface="Calibri" panose="020F0502020204030204" pitchFamily="34" charset="0"/>
                <a:ea typeface="Times New Roman" panose="02020603050405020304" pitchFamily="18" charset="0"/>
                <a:cs typeface="Calibri" panose="020F0502020204030204" pitchFamily="34" charset="0"/>
              </a:rPr>
              <a:t>cenário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regulatório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atualmente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fragmentado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impedimento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regulamentação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internacional</a:t>
            </a:r>
            <a:r>
              <a:rPr lang="en-US" sz="1100" dirty="0">
                <a:latin typeface="Calibri" panose="020F0502020204030204" pitchFamily="34" charset="0"/>
                <a:ea typeface="Times New Roman" panose="02020603050405020304" pitchFamily="18" charset="0"/>
                <a:cs typeface="Calibri" panose="020F0502020204030204" pitchFamily="34" charset="0"/>
              </a:rPr>
              <a:t>. Para </a:t>
            </a:r>
            <a:r>
              <a:rPr lang="en-US" sz="1100" dirty="0" err="1">
                <a:latin typeface="Calibri" panose="020F0502020204030204" pitchFamily="34" charset="0"/>
                <a:ea typeface="Times New Roman" panose="02020603050405020304" pitchFamily="18" charset="0"/>
                <a:cs typeface="Calibri" panose="020F0502020204030204" pitchFamily="34" charset="0"/>
              </a:rPr>
              <a:t>criar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regulamentos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eficientes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holísticos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manuseamento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criptoativos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há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necessidade</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iniciativas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transfronteiriças</a:t>
            </a:r>
            <a:r>
              <a:rPr lang="en-US" sz="1100" dirty="0">
                <a:latin typeface="Calibri" panose="020F0502020204030204" pitchFamily="34" charset="0"/>
                <a:ea typeface="Times New Roman" panose="02020603050405020304" pitchFamily="18" charset="0"/>
                <a:cs typeface="Calibri" panose="020F0502020204030204" pitchFamily="34" charset="0"/>
              </a:rPr>
              <a:t>. Mas, </a:t>
            </a:r>
            <a:r>
              <a:rPr lang="en-US" sz="1100" dirty="0" err="1">
                <a:latin typeface="Calibri" panose="020F0502020204030204" pitchFamily="34" charset="0"/>
                <a:ea typeface="Times New Roman" panose="02020603050405020304" pitchFamily="18" charset="0"/>
                <a:cs typeface="Calibri" panose="020F0502020204030204" pitchFamily="34" charset="0"/>
              </a:rPr>
              <a:t>até</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momento</a:t>
            </a:r>
            <a:r>
              <a:rPr lang="en-US" sz="1100" dirty="0">
                <a:latin typeface="Calibri" panose="020F0502020204030204" pitchFamily="34" charset="0"/>
                <a:ea typeface="Times New Roman" panose="02020603050405020304" pitchFamily="18" charset="0"/>
                <a:cs typeface="Calibri" panose="020F0502020204030204" pitchFamily="34" charset="0"/>
              </a:rPr>
              <a:t>, as </a:t>
            </a:r>
            <a:r>
              <a:rPr lang="en-US" sz="1100" dirty="0" err="1">
                <a:latin typeface="Calibri" panose="020F0502020204030204" pitchFamily="34" charset="0"/>
                <a:ea typeface="Times New Roman" panose="02020603050405020304" pitchFamily="18" charset="0"/>
                <a:cs typeface="Calibri" panose="020F0502020204030204" pitchFamily="34" charset="0"/>
              </a:rPr>
              <a:t>jurisdições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individuais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adotaram</a:t>
            </a:r>
            <a:r>
              <a:rPr lang="en-US" sz="1100" dirty="0">
                <a:latin typeface="Calibri" panose="020F0502020204030204" pitchFamily="34" charset="0"/>
                <a:ea typeface="Times New Roman" panose="02020603050405020304" pitchFamily="18" charset="0"/>
                <a:cs typeface="Calibri" panose="020F0502020204030204" pitchFamily="34" charset="0"/>
              </a:rPr>
              <a:t> as </a:t>
            </a:r>
            <a:r>
              <a:rPr lang="en-US" sz="1100" dirty="0" err="1">
                <a:latin typeface="Calibri" panose="020F0502020204030204" pitchFamily="34" charset="0"/>
                <a:ea typeface="Times New Roman" panose="02020603050405020304" pitchFamily="18" charset="0"/>
                <a:cs typeface="Calibri" panose="020F0502020204030204" pitchFamily="34" charset="0"/>
              </a:rPr>
              <a:t>suas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próprias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abordagens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regular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criptoativos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consequentemente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também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diferem</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nível</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desenvolvimento</a:t>
            </a:r>
            <a:r>
              <a:rPr lang="en-US" sz="1100" dirty="0">
                <a:latin typeface="Calibri" panose="020F0502020204030204" pitchFamily="34" charset="0"/>
                <a:ea typeface="Times New Roman" panose="02020603050405020304" pitchFamily="18" charset="0"/>
                <a:cs typeface="Calibri" panose="020F0502020204030204" pitchFamily="34" charset="0"/>
              </a:rPr>
              <a:t>. Para </a:t>
            </a:r>
            <a:r>
              <a:rPr lang="en-US" sz="1100" dirty="0" err="1">
                <a:latin typeface="Calibri" panose="020F0502020204030204" pitchFamily="34" charset="0"/>
                <a:ea typeface="Times New Roman" panose="02020603050405020304" pitchFamily="18" charset="0"/>
                <a:cs typeface="Calibri" panose="020F0502020204030204" pitchFamily="34" charset="0"/>
              </a:rPr>
              <a:t>analisar</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progresso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diferentes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legislações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jurisdições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estrutura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padronizada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foi</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publicada</a:t>
            </a:r>
            <a:r>
              <a:rPr lang="en-US" sz="1100" dirty="0">
                <a:latin typeface="Calibri" panose="020F0502020204030204" pitchFamily="34" charset="0"/>
                <a:ea typeface="Times New Roman" panose="02020603050405020304" pitchFamily="18" charset="0"/>
                <a:cs typeface="Calibri" panose="020F0502020204030204" pitchFamily="34" charset="0"/>
              </a:rPr>
              <a:t> com base </a:t>
            </a:r>
            <a:r>
              <a:rPr lang="en-US" sz="1100" dirty="0" err="1">
                <a:latin typeface="Calibri" panose="020F0502020204030204" pitchFamily="34" charset="0"/>
                <a:ea typeface="Times New Roman" panose="02020603050405020304" pitchFamily="18" charset="0"/>
                <a:cs typeface="Calibri" panose="020F0502020204030204" pitchFamily="34" charset="0"/>
              </a:rPr>
              <a:t>nos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riscos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analisados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Ele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mostra</a:t>
            </a:r>
            <a:r>
              <a:rPr lang="en-US" sz="1100" dirty="0">
                <a:latin typeface="Calibri" panose="020F0502020204030204" pitchFamily="34" charset="0"/>
                <a:ea typeface="Times New Roman" panose="02020603050405020304" pitchFamily="18" charset="0"/>
                <a:cs typeface="Calibri" panose="020F0502020204030204" pitchFamily="34" charset="0"/>
              </a:rPr>
              <a:t> um status </a:t>
            </a:r>
            <a:r>
              <a:rPr lang="en-US" sz="1100" dirty="0" err="1">
                <a:latin typeface="Calibri" panose="020F0502020204030204" pitchFamily="34" charset="0"/>
                <a:ea typeface="Times New Roman" panose="02020603050405020304" pitchFamily="18" charset="0"/>
                <a:cs typeface="Calibri" panose="020F0502020204030204" pitchFamily="34" charset="0"/>
              </a:rPr>
              <a:t>holístico</a:t>
            </a:r>
            <a:r>
              <a:rPr lang="en-US" sz="1100" dirty="0">
                <a:latin typeface="Calibri" panose="020F0502020204030204" pitchFamily="34" charset="0"/>
                <a:ea typeface="Times New Roman" panose="02020603050405020304" pitchFamily="18" charset="0"/>
                <a:cs typeface="Calibri" panose="020F0502020204030204" pitchFamily="34" charset="0"/>
              </a:rPr>
              <a:t> da </a:t>
            </a:r>
            <a:r>
              <a:rPr lang="en-US" sz="1100" dirty="0" err="1">
                <a:latin typeface="Calibri" panose="020F0502020204030204" pitchFamily="34" charset="0"/>
                <a:ea typeface="Times New Roman" panose="02020603050405020304" pitchFamily="18" charset="0"/>
                <a:cs typeface="Calibri" panose="020F0502020204030204" pitchFamily="34" charset="0"/>
              </a:rPr>
              <a:t>regulamentação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respectiva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jurisdição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portanto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permite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comparações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avaliações</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estrutura</a:t>
            </a:r>
            <a:r>
              <a:rPr lang="en-US" sz="1100" dirty="0">
                <a:latin typeface="Calibri" panose="020F0502020204030204" pitchFamily="34" charset="0"/>
                <a:ea typeface="Times New Roman" panose="02020603050405020304" pitchFamily="18" charset="0"/>
                <a:cs typeface="Calibri" panose="020F0502020204030204" pitchFamily="34" charset="0"/>
              </a:rPr>
              <a:t> serve </a:t>
            </a:r>
            <a:r>
              <a:rPr lang="en-US" sz="1100" dirty="0" err="1">
                <a:latin typeface="Calibri" panose="020F0502020204030204" pitchFamily="34" charset="0"/>
                <a:ea typeface="Times New Roman" panose="02020603050405020304" pitchFamily="18" charset="0"/>
                <a:cs typeface="Calibri" panose="020F0502020204030204" pitchFamily="34" charset="0"/>
              </a:rPr>
              <a:t>como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ferramenta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identificar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riscos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regulatórios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relevantes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questões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regulatórias</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contexto</a:t>
            </a:r>
            <a:r>
              <a:rPr lang="en-US" sz="1100" dirty="0">
                <a:latin typeface="Calibri" panose="020F0502020204030204" pitchFamily="34" charset="0"/>
                <a:ea typeface="Times New Roman" panose="02020603050405020304" pitchFamily="18" charset="0"/>
                <a:cs typeface="Calibri" panose="020F0502020204030204" pitchFamily="34" charset="0"/>
              </a:rPr>
              <a:t> das </a:t>
            </a:r>
            <a:r>
              <a:rPr lang="en-US" sz="1100" dirty="0" err="1">
                <a:latin typeface="Calibri" panose="020F0502020204030204" pitchFamily="34" charset="0"/>
                <a:ea typeface="Times New Roman" panose="02020603050405020304" pitchFamily="18" charset="0"/>
                <a:cs typeface="Calibri" panose="020F0502020204030204" pitchFamily="34" charset="0"/>
              </a:rPr>
              <a:t>criptomoedas</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a:r>
              <a:rPr lang="en-US" sz="1100" dirty="0">
                <a:effectLst/>
                <a:latin typeface="Calibri" panose="020F0502020204030204" pitchFamily="34" charset="0"/>
                <a:ea typeface="Times New Roman" panose="02020603050405020304" pitchFamily="18" charset="0"/>
                <a:cs typeface="Calibri" panose="020F0502020204030204" pitchFamily="34" charset="0"/>
              </a:rPr>
              <a:t> </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a:latin typeface="Calibri" panose="020F0502020204030204" pitchFamily="34" charset="0"/>
                <a:ea typeface="Times New Roman" panose="02020603050405020304" pitchFamily="18" charset="0"/>
                <a:cs typeface="Calibri" panose="020F0502020204030204" pitchFamily="34" charset="0"/>
              </a:rPr>
              <a:t>Antes de </a:t>
            </a:r>
            <a:r>
              <a:rPr lang="en-US" sz="1100" dirty="0" err="1">
                <a:latin typeface="Calibri" panose="020F0502020204030204" pitchFamily="34" charset="0"/>
                <a:ea typeface="Times New Roman" panose="02020603050405020304" pitchFamily="18" charset="0"/>
                <a:cs typeface="Calibri" panose="020F0502020204030204" pitchFamily="34" charset="0"/>
              </a:rPr>
              <a:t>avaliar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determinada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jurisdição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relação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à</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estrutura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necessário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determinar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ponto</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jurisdição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questão</a:t>
            </a:r>
            <a:r>
              <a:rPr lang="en-US" sz="1100" dirty="0">
                <a:latin typeface="Calibri" panose="020F0502020204030204" pitchFamily="34" charset="0"/>
                <a:ea typeface="Times New Roman" panose="02020603050405020304" pitchFamily="18" charset="0"/>
                <a:cs typeface="Calibri" panose="020F0502020204030204" pitchFamily="34" charset="0"/>
              </a:rPr>
              <a:t> tem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proibição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explícita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ou</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implícita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criptoativos</a:t>
            </a:r>
            <a:r>
              <a:rPr lang="en-US" sz="1100" dirty="0">
                <a:latin typeface="Calibri" panose="020F0502020204030204" pitchFamily="34" charset="0"/>
                <a:ea typeface="Times New Roman" panose="02020603050405020304" pitchFamily="18" charset="0"/>
                <a:cs typeface="Calibri" panose="020F0502020204030204" pitchFamily="34" charset="0"/>
              </a:rPr>
              <a:t>. Uma </a:t>
            </a:r>
            <a:r>
              <a:rPr lang="en-US" sz="1100" dirty="0" err="1">
                <a:latin typeface="Calibri" panose="020F0502020204030204" pitchFamily="34" charset="0"/>
                <a:ea typeface="Times New Roman" panose="02020603050405020304" pitchFamily="18" charset="0"/>
                <a:cs typeface="Calibri" panose="020F0502020204030204" pitchFamily="34" charset="0"/>
              </a:rPr>
              <a:t>proibição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implícita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neste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contexto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exemplo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as </a:t>
            </a:r>
            <a:r>
              <a:rPr lang="en-US" sz="1100" dirty="0" err="1">
                <a:latin typeface="Calibri" panose="020F0502020204030204" pitchFamily="34" charset="0"/>
                <a:ea typeface="Times New Roman" panose="02020603050405020304" pitchFamily="18" charset="0"/>
                <a:cs typeface="Calibri" panose="020F0502020204030204" pitchFamily="34" charset="0"/>
              </a:rPr>
              <a:t>empresas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proibidas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oferecer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serviços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criptográficos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Nestes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casos</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aplicação</a:t>
            </a:r>
            <a:r>
              <a:rPr lang="en-US" sz="1100" dirty="0">
                <a:latin typeface="Calibri" panose="020F0502020204030204" pitchFamily="34" charset="0"/>
                <a:ea typeface="Times New Roman" panose="02020603050405020304" pitchFamily="18" charset="0"/>
                <a:cs typeface="Calibri" panose="020F0502020204030204" pitchFamily="34" charset="0"/>
              </a:rPr>
              <a:t> do framework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proposital</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estrutura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consiste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duas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categorias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abrangentes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divididas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doze </a:t>
            </a:r>
            <a:r>
              <a:rPr lang="en-US" sz="1100" dirty="0" err="1">
                <a:latin typeface="Calibri" panose="020F0502020204030204" pitchFamily="34" charset="0"/>
                <a:ea typeface="Times New Roman" panose="02020603050405020304" pitchFamily="18" charset="0"/>
                <a:cs typeface="Calibri" panose="020F0502020204030204" pitchFamily="34" charset="0"/>
              </a:rPr>
              <a:t>critérios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avaliação</a:t>
            </a:r>
            <a:r>
              <a:rPr lang="en-US" sz="1100" dirty="0">
                <a:latin typeface="Calibri" panose="020F0502020204030204" pitchFamily="34" charset="0"/>
                <a:ea typeface="Times New Roman" panose="02020603050405020304" pitchFamily="18" charset="0"/>
                <a:cs typeface="Calibri" panose="020F0502020204030204" pitchFamily="34" charset="0"/>
              </a:rPr>
              <a:t>. Estes </a:t>
            </a:r>
            <a:r>
              <a:rPr lang="en-US" sz="1100" dirty="0" err="1">
                <a:latin typeface="Calibri" panose="020F0502020204030204" pitchFamily="34" charset="0"/>
                <a:ea typeface="Times New Roman" panose="02020603050405020304" pitchFamily="18" charset="0"/>
                <a:cs typeface="Calibri" panose="020F0502020204030204" pitchFamily="34" charset="0"/>
              </a:rPr>
              <a:t>podem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avaliados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usando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escala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classificação</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a:latin typeface="Calibri" panose="020F0502020204030204" pitchFamily="34" charset="0"/>
                <a:ea typeface="Times New Roman" panose="02020603050405020304" pitchFamily="18" charset="0"/>
                <a:cs typeface="Calibri" panose="020F0502020204030204" pitchFamily="34" charset="0"/>
              </a:rPr>
              <a:t>Na </a:t>
            </a:r>
            <a:r>
              <a:rPr lang="en-US" sz="1100" dirty="0" err="1">
                <a:latin typeface="Calibri" panose="020F0502020204030204" pitchFamily="34" charset="0"/>
                <a:ea typeface="Times New Roman" panose="02020603050405020304" pitchFamily="18" charset="0"/>
                <a:cs typeface="Calibri" panose="020F0502020204030204" pitchFamily="34" charset="0"/>
              </a:rPr>
              <a:t>primeira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categoria</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tratamento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regulatório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financeiro</a:t>
            </a:r>
            <a:r>
              <a:rPr lang="en-US" sz="1100" dirty="0">
                <a:latin typeface="Calibri" panose="020F0502020204030204" pitchFamily="34" charset="0"/>
                <a:ea typeface="Times New Roman" panose="02020603050405020304" pitchFamily="18" charset="0"/>
                <a:cs typeface="Calibri" panose="020F0502020204030204" pitchFamily="34" charset="0"/>
              </a:rPr>
              <a:t> das </a:t>
            </a:r>
            <a:r>
              <a:rPr lang="en-US" sz="1100" dirty="0" err="1">
                <a:latin typeface="Calibri" panose="020F0502020204030204" pitchFamily="34" charset="0"/>
                <a:ea typeface="Times New Roman" panose="02020603050405020304" pitchFamily="18" charset="0"/>
                <a:cs typeface="Calibri" panose="020F0502020204030204" pitchFamily="34" charset="0"/>
              </a:rPr>
              <a:t>criptomoedas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jurisdição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avaliado</a:t>
            </a:r>
            <a:r>
              <a:rPr lang="en-US" sz="1100" dirty="0">
                <a:latin typeface="Calibri" panose="020F0502020204030204" pitchFamily="34" charset="0"/>
                <a:ea typeface="Times New Roman" panose="02020603050405020304" pitchFamily="18" charset="0"/>
                <a:cs typeface="Calibri" panose="020F0502020204030204" pitchFamily="34" charset="0"/>
              </a:rPr>
              <a:t> com base </a:t>
            </a:r>
            <a:r>
              <a:rPr lang="en-US" sz="1100" dirty="0" err="1">
                <a:latin typeface="Calibri" panose="020F0502020204030204" pitchFamily="34" charset="0"/>
                <a:ea typeface="Times New Roman" panose="02020603050405020304" pitchFamily="18" charset="0"/>
                <a:cs typeface="Calibri" panose="020F0502020204030204" pitchFamily="34" charset="0"/>
              </a:rPr>
              <a:t>nos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seguintes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fatores</a:t>
            </a:r>
            <a:r>
              <a:rPr lang="en-US" sz="1100" dirty="0">
                <a:latin typeface="Calibri" panose="020F0502020204030204" pitchFamily="34" charset="0"/>
                <a:ea typeface="Times New Roman" panose="02020603050405020304" pitchFamily="18"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769737"/>
            <a:ext cx="4478268"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1.4 A </a:t>
            </a:r>
            <a:r>
              <a:rPr lang="en-US" sz="1800" b="0" dirty="0" err="1"/>
              <a:t>Estrutura</a:t>
            </a:r>
            <a:r>
              <a:rPr lang="en-US" sz="1800" b="0" dirty="0"/>
              <a:t> de </a:t>
            </a:r>
            <a:r>
              <a:rPr lang="en-US" sz="1800" b="0" dirty="0" err="1"/>
              <a:t>condições</a:t>
            </a:r>
            <a:r>
              <a:rPr lang="en-US" sz="1800" b="0" dirty="0"/>
              <a:t> de </a:t>
            </a:r>
            <a:r>
              <a:rPr lang="en-US" sz="1800" b="0" dirty="0" err="1"/>
              <a:t>regulamentação</a:t>
            </a:r>
            <a:r>
              <a:rPr lang="en-US" sz="1800" b="0" dirty="0"/>
              <a:t> </a:t>
            </a:r>
            <a:r>
              <a:rPr lang="en-US" sz="1800" b="0" dirty="0" err="1"/>
              <a:t>apropriada</a:t>
            </a:r>
            <a:r>
              <a:rPr lang="en-US" sz="1800" b="0" dirty="0"/>
              <a:t> </a:t>
            </a:r>
            <a:r>
              <a:rPr lang="en-US" sz="1800" b="0" dirty="0" err="1"/>
              <a:t>para</a:t>
            </a:r>
            <a:r>
              <a:rPr lang="en-US" sz="1800" b="0" dirty="0"/>
              <a:t> </a:t>
            </a:r>
            <a:r>
              <a:rPr lang="en-US" sz="1800" b="0" dirty="0" err="1"/>
              <a:t>criptoativos</a:t>
            </a:r>
            <a:endParaRPr lang="en-US" sz="1400" b="0" dirty="0"/>
          </a:p>
          <a:p>
            <a:pPr>
              <a:spcBef>
                <a:spcPts val="0"/>
              </a:spcBef>
            </a:pPr>
            <a:endParaRPr lang="en-US" sz="1800" b="0" dirty="0"/>
          </a:p>
        </p:txBody>
      </p:sp>
      <p:sp>
        <p:nvSpPr>
          <p:cNvPr id="3" name="Text Placeholder 17">
            <a:extLst>
              <a:ext uri="{FF2B5EF4-FFF2-40B4-BE49-F238E27FC236}">
                <a16:creationId xmlns:a16="http://schemas.microsoft.com/office/drawing/2014/main" id="{2E7DAE1A-BDF5-9D08-8D3D-80A06A30D075}"/>
              </a:ext>
            </a:extLst>
          </p:cNvPr>
          <p:cNvSpPr txBox="1">
            <a:spLocks/>
          </p:cNvSpPr>
          <p:nvPr/>
        </p:nvSpPr>
        <p:spPr>
          <a:xfrm>
            <a:off x="2224884" y="5147588"/>
            <a:ext cx="4573019"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cs typeface="+mn-cs"/>
              </a:rPr>
              <a:t>Valores</a:t>
            </a:r>
            <a:r>
              <a:rPr lang="en-US" b="1" dirty="0">
                <a:solidFill>
                  <a:srgbClr val="F79037"/>
                </a:solidFill>
                <a:cs typeface="+mn-cs"/>
              </a:rPr>
              <a:t> </a:t>
            </a:r>
            <a:r>
              <a:rPr lang="en-US" b="1" dirty="0" err="1">
                <a:solidFill>
                  <a:srgbClr val="F79037"/>
                </a:solidFill>
                <a:cs typeface="+mn-cs"/>
              </a:rPr>
              <a:t>criptográficos</a:t>
            </a:r>
            <a:r>
              <a:rPr lang="en-US" b="1" dirty="0">
                <a:solidFill>
                  <a:srgbClr val="F79037"/>
                </a:solidFill>
                <a:cs typeface="+mn-cs"/>
              </a:rPr>
              <a:t> </a:t>
            </a:r>
            <a:r>
              <a:rPr lang="en-US" b="1" dirty="0" err="1">
                <a:solidFill>
                  <a:srgbClr val="F79037"/>
                </a:solidFill>
                <a:cs typeface="+mn-cs"/>
              </a:rPr>
              <a:t>regulamentados</a:t>
            </a:r>
            <a:r>
              <a:rPr lang="en-US" b="1" dirty="0">
                <a:solidFill>
                  <a:srgbClr val="F79037"/>
                </a:solidFill>
                <a:cs typeface="+mn-cs"/>
              </a:rPr>
              <a:t> </a:t>
            </a:r>
            <a:r>
              <a:rPr lang="en-US" b="1" dirty="0" err="1">
                <a:solidFill>
                  <a:srgbClr val="F79037"/>
                </a:solidFill>
                <a:cs typeface="+mn-cs"/>
              </a:rPr>
              <a:t>como</a:t>
            </a:r>
            <a:r>
              <a:rPr lang="en-US" b="1" dirty="0">
                <a:solidFill>
                  <a:srgbClr val="F79037"/>
                </a:solidFill>
                <a:cs typeface="+mn-cs"/>
              </a:rPr>
              <a:t> </a:t>
            </a:r>
            <a:r>
              <a:rPr lang="en-US" b="1" dirty="0" err="1">
                <a:solidFill>
                  <a:srgbClr val="F79037"/>
                </a:solidFill>
                <a:cs typeface="+mn-cs"/>
              </a:rPr>
              <a:t>instrumentos</a:t>
            </a:r>
            <a:r>
              <a:rPr lang="en-US" b="1" dirty="0">
                <a:solidFill>
                  <a:srgbClr val="F79037"/>
                </a:solidFill>
                <a:cs typeface="+mn-cs"/>
              </a:rPr>
              <a:t> </a:t>
            </a:r>
            <a:r>
              <a:rPr lang="en-US" b="1" dirty="0" err="1">
                <a:solidFill>
                  <a:srgbClr val="F79037"/>
                </a:solidFill>
                <a:cs typeface="+mn-cs"/>
              </a:rPr>
              <a:t>financeiros</a:t>
            </a:r>
            <a:endParaRPr lang="en-US" b="1" dirty="0">
              <a:solidFill>
                <a:srgbClr val="F79037"/>
              </a:solidFill>
              <a:cs typeface="+mn-cs"/>
            </a:endParaRPr>
          </a:p>
          <a:p>
            <a:r>
              <a:rPr lang="en-US" dirty="0" err="1">
                <a:solidFill>
                  <a:srgbClr val="000000"/>
                </a:solidFill>
                <a:cs typeface="+mn-cs"/>
              </a:rPr>
              <a:t>Classificação</a:t>
            </a:r>
            <a:r>
              <a:rPr lang="en-US" dirty="0">
                <a:solidFill>
                  <a:srgbClr val="000000"/>
                </a:solidFill>
                <a:cs typeface="+mn-cs"/>
              </a:rPr>
              <a:t> de </a:t>
            </a:r>
            <a:r>
              <a:rPr lang="en-US" dirty="0" err="1">
                <a:solidFill>
                  <a:srgbClr val="000000"/>
                </a:solidFill>
                <a:cs typeface="+mn-cs"/>
              </a:rPr>
              <a:t>criptoativos</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t>
            </a:r>
            <a:r>
              <a:rPr lang="en-US" dirty="0" err="1">
                <a:solidFill>
                  <a:srgbClr val="000000"/>
                </a:solidFill>
                <a:cs typeface="+mn-cs"/>
              </a:rPr>
              <a:t>instrumentos</a:t>
            </a:r>
            <a:r>
              <a:rPr lang="en-US" dirty="0">
                <a:solidFill>
                  <a:srgbClr val="000000"/>
                </a:solidFill>
                <a:cs typeface="+mn-cs"/>
              </a:rPr>
              <a:t> </a:t>
            </a:r>
            <a:r>
              <a:rPr lang="en-US" dirty="0" err="1">
                <a:solidFill>
                  <a:srgbClr val="000000"/>
                </a:solidFill>
                <a:cs typeface="+mn-cs"/>
              </a:rPr>
              <a:t>financeiros</a:t>
            </a:r>
            <a:r>
              <a:rPr lang="en-US" dirty="0">
                <a:solidFill>
                  <a:srgbClr val="000000"/>
                </a:solidFill>
                <a:cs typeface="+mn-cs"/>
              </a:rPr>
              <a:t> </a:t>
            </a:r>
            <a:r>
              <a:rPr lang="en-US" dirty="0" err="1">
                <a:solidFill>
                  <a:srgbClr val="000000"/>
                </a:solidFill>
                <a:cs typeface="+mn-cs"/>
              </a:rPr>
              <a:t>reconhecidos</a:t>
            </a:r>
            <a:r>
              <a:rPr lang="en-US" dirty="0">
                <a:solidFill>
                  <a:srgbClr val="000000"/>
                </a:solidFill>
                <a:cs typeface="+mn-cs"/>
              </a:rPr>
              <a:t> </a:t>
            </a:r>
            <a:r>
              <a:rPr lang="en-US" dirty="0" err="1">
                <a:solidFill>
                  <a:srgbClr val="000000"/>
                </a:solidFill>
                <a:cs typeface="+mn-cs"/>
              </a:rPr>
              <a:t>pelos</a:t>
            </a:r>
            <a:r>
              <a:rPr lang="en-US" dirty="0">
                <a:solidFill>
                  <a:srgbClr val="000000"/>
                </a:solidFill>
                <a:cs typeface="+mn-cs"/>
              </a:rPr>
              <a:t> </a:t>
            </a:r>
            <a:r>
              <a:rPr lang="en-US" dirty="0" err="1">
                <a:solidFill>
                  <a:srgbClr val="000000"/>
                </a:solidFill>
                <a:cs typeface="+mn-cs"/>
              </a:rPr>
              <a:t>reguladores</a:t>
            </a:r>
            <a:r>
              <a:rPr lang="en-US" dirty="0">
                <a:solidFill>
                  <a:srgbClr val="000000"/>
                </a:solidFill>
                <a:cs typeface="+mn-cs"/>
              </a:rPr>
              <a:t>.</a:t>
            </a:r>
          </a:p>
          <a:p>
            <a:endParaRPr lang="en-US" dirty="0">
              <a:solidFill>
                <a:srgbClr val="000000"/>
              </a:solidFill>
              <a:cs typeface="+mn-cs"/>
            </a:endParaRPr>
          </a:p>
          <a:p>
            <a:r>
              <a:rPr lang="en-US" b="1" dirty="0" err="1">
                <a:solidFill>
                  <a:srgbClr val="F79037"/>
                </a:solidFill>
                <a:cs typeface="+mn-cs"/>
              </a:rPr>
              <a:t>Regulamentação</a:t>
            </a:r>
            <a:r>
              <a:rPr lang="en-US" b="1" dirty="0">
                <a:solidFill>
                  <a:srgbClr val="F79037"/>
                </a:solidFill>
                <a:cs typeface="+mn-cs"/>
              </a:rPr>
              <a:t> fiscal </a:t>
            </a:r>
            <a:r>
              <a:rPr lang="en-US" b="1" dirty="0" err="1">
                <a:solidFill>
                  <a:srgbClr val="F79037"/>
                </a:solidFill>
                <a:cs typeface="+mn-cs"/>
              </a:rPr>
              <a:t>em</a:t>
            </a:r>
            <a:r>
              <a:rPr lang="en-US" b="1" dirty="0">
                <a:solidFill>
                  <a:srgbClr val="F79037"/>
                </a:solidFill>
                <a:cs typeface="+mn-cs"/>
              </a:rPr>
              <a:t> vigor</a:t>
            </a:r>
          </a:p>
          <a:p>
            <a:r>
              <a:rPr lang="en-US" dirty="0" err="1">
                <a:solidFill>
                  <a:srgbClr val="000000"/>
                </a:solidFill>
                <a:cs typeface="+mn-cs"/>
              </a:rPr>
              <a:t>Regulamentos</a:t>
            </a:r>
            <a:r>
              <a:rPr lang="en-US" dirty="0">
                <a:solidFill>
                  <a:srgbClr val="000000"/>
                </a:solidFill>
                <a:cs typeface="+mn-cs"/>
              </a:rPr>
              <a:t> </a:t>
            </a:r>
            <a:r>
              <a:rPr lang="en-US" dirty="0" err="1">
                <a:solidFill>
                  <a:srgbClr val="000000"/>
                </a:solidFill>
                <a:cs typeface="+mn-cs"/>
              </a:rPr>
              <a:t>fiscais</a:t>
            </a:r>
            <a:r>
              <a:rPr lang="en-US" dirty="0">
                <a:solidFill>
                  <a:srgbClr val="000000"/>
                </a:solidFill>
                <a:cs typeface="+mn-cs"/>
              </a:rPr>
              <a:t> </a:t>
            </a:r>
            <a:r>
              <a:rPr lang="en-US" dirty="0" err="1">
                <a:solidFill>
                  <a:srgbClr val="000000"/>
                </a:solidFill>
                <a:cs typeface="+mn-cs"/>
              </a:rPr>
              <a:t>existentes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lidar</a:t>
            </a:r>
            <a:r>
              <a:rPr lang="en-US" dirty="0">
                <a:solidFill>
                  <a:srgbClr val="000000"/>
                </a:solidFill>
                <a:cs typeface="+mn-cs"/>
              </a:rPr>
              <a:t> com </a:t>
            </a:r>
            <a:r>
              <a:rPr lang="en-US" dirty="0" err="1">
                <a:solidFill>
                  <a:srgbClr val="000000"/>
                </a:solidFill>
                <a:cs typeface="+mn-cs"/>
              </a:rPr>
              <a:t>valores</a:t>
            </a:r>
            <a:r>
              <a:rPr lang="en-US" dirty="0">
                <a:solidFill>
                  <a:srgbClr val="000000"/>
                </a:solidFill>
                <a:cs typeface="+mn-cs"/>
              </a:rPr>
              <a:t> </a:t>
            </a:r>
            <a:r>
              <a:rPr lang="en-US" dirty="0" err="1">
                <a:solidFill>
                  <a:srgbClr val="000000"/>
                </a:solidFill>
                <a:cs typeface="+mn-cs"/>
              </a:rPr>
              <a:t>criptográficos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indivíduos</a:t>
            </a:r>
            <a:r>
              <a:rPr lang="en-US" dirty="0">
                <a:solidFill>
                  <a:srgbClr val="000000"/>
                </a:solidFill>
                <a:cs typeface="+mn-cs"/>
              </a:rPr>
              <a:t> e </a:t>
            </a:r>
            <a:r>
              <a:rPr lang="en-US" dirty="0" err="1">
                <a:solidFill>
                  <a:srgbClr val="000000"/>
                </a:solidFill>
                <a:cs typeface="+mn-cs"/>
              </a:rPr>
              <a:t>empresas</a:t>
            </a:r>
            <a:r>
              <a:rPr lang="en-US" dirty="0">
                <a:solidFill>
                  <a:srgbClr val="000000"/>
                </a:solidFill>
                <a:cs typeface="+mn-cs"/>
              </a:rPr>
              <a:t>.</a:t>
            </a:r>
          </a:p>
          <a:p>
            <a:endParaRPr lang="en-US" dirty="0">
              <a:solidFill>
                <a:srgbClr val="000000"/>
              </a:solidFill>
              <a:cs typeface="+mn-cs"/>
            </a:endParaRPr>
          </a:p>
          <a:p>
            <a:r>
              <a:rPr lang="en-US" b="1" dirty="0" err="1">
                <a:solidFill>
                  <a:srgbClr val="F79037"/>
                </a:solidFill>
                <a:cs typeface="+mn-cs"/>
              </a:rPr>
              <a:t>Regulamentação</a:t>
            </a:r>
            <a:r>
              <a:rPr lang="en-US" b="1" dirty="0">
                <a:solidFill>
                  <a:srgbClr val="F79037"/>
                </a:solidFill>
                <a:cs typeface="+mn-cs"/>
              </a:rPr>
              <a:t> de </a:t>
            </a:r>
            <a:r>
              <a:rPr lang="en-US" b="1" dirty="0" err="1">
                <a:solidFill>
                  <a:srgbClr val="F79037"/>
                </a:solidFill>
                <a:cs typeface="+mn-cs"/>
              </a:rPr>
              <a:t>infraestruturas</a:t>
            </a:r>
            <a:r>
              <a:rPr lang="en-US" b="1" dirty="0">
                <a:solidFill>
                  <a:srgbClr val="F79037"/>
                </a:solidFill>
                <a:cs typeface="+mn-cs"/>
              </a:rPr>
              <a:t> de </a:t>
            </a:r>
            <a:r>
              <a:rPr lang="en-US" b="1" dirty="0" err="1">
                <a:solidFill>
                  <a:srgbClr val="F79037"/>
                </a:solidFill>
                <a:cs typeface="+mn-cs"/>
              </a:rPr>
              <a:t>carteira</a:t>
            </a:r>
            <a:r>
              <a:rPr lang="en-US" b="1" dirty="0">
                <a:solidFill>
                  <a:srgbClr val="F79037"/>
                </a:solidFill>
                <a:cs typeface="+mn-cs"/>
              </a:rPr>
              <a:t> </a:t>
            </a:r>
            <a:r>
              <a:rPr lang="en-US" b="1" dirty="0" err="1">
                <a:solidFill>
                  <a:srgbClr val="F79037"/>
                </a:solidFill>
                <a:cs typeface="+mn-cs"/>
              </a:rPr>
              <a:t>em</a:t>
            </a:r>
            <a:r>
              <a:rPr lang="en-US" b="1" dirty="0">
                <a:solidFill>
                  <a:srgbClr val="F79037"/>
                </a:solidFill>
                <a:cs typeface="+mn-cs"/>
              </a:rPr>
              <a:t> vigor</a:t>
            </a:r>
          </a:p>
          <a:p>
            <a:r>
              <a:rPr lang="en-US" dirty="0" err="1">
                <a:solidFill>
                  <a:schemeClr val="tx1"/>
                </a:solidFill>
                <a:ea typeface="Times New Roman" panose="02020603050405020304" pitchFamily="18" charset="0"/>
              </a:rPr>
              <a:t>Regulamentos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existentes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sobre</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carteiras</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custódia</a:t>
            </a:r>
            <a:r>
              <a:rPr lang="en-US" dirty="0">
                <a:solidFill>
                  <a:schemeClr val="tx1"/>
                </a:solidFill>
                <a:ea typeface="Times New Roman" panose="02020603050405020304" pitchFamily="18" charset="0"/>
              </a:rPr>
              <a:t> e </a:t>
            </a:r>
            <a:r>
              <a:rPr lang="en-US" dirty="0" err="1">
                <a:solidFill>
                  <a:schemeClr val="tx1"/>
                </a:solidFill>
                <a:ea typeface="Times New Roman" panose="02020603050405020304" pitchFamily="18" charset="0"/>
              </a:rPr>
              <a:t>não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custódia</a:t>
            </a:r>
            <a:r>
              <a:rPr lang="en-US" dirty="0">
                <a:solidFill>
                  <a:schemeClr val="tx1"/>
                </a:solidFill>
                <a:ea typeface="Times New Roman" panose="02020603050405020304" pitchFamily="18" charset="0"/>
              </a:rPr>
              <a:t> no </a:t>
            </a:r>
            <a:r>
              <a:rPr lang="en-US" dirty="0" err="1">
                <a:solidFill>
                  <a:schemeClr val="tx1"/>
                </a:solidFill>
                <a:ea typeface="Times New Roman" panose="02020603050405020304" pitchFamily="18" charset="0"/>
              </a:rPr>
              <a:t>contexto</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chaves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privadas</a:t>
            </a:r>
            <a:r>
              <a:rPr lang="en-US" dirty="0">
                <a:solidFill>
                  <a:schemeClr val="tx1"/>
                </a:solidFill>
                <a:ea typeface="Times New Roman" panose="02020603050405020304" pitchFamily="18" charset="0"/>
              </a:rPr>
              <a:t> e </a:t>
            </a:r>
            <a:r>
              <a:rPr lang="en-US" dirty="0" err="1">
                <a:solidFill>
                  <a:schemeClr val="tx1"/>
                </a:solidFill>
                <a:ea typeface="Times New Roman" panose="02020603050405020304" pitchFamily="18" charset="0"/>
              </a:rPr>
              <a:t>custódia</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criptoativos</a:t>
            </a:r>
            <a:r>
              <a:rPr lang="en-US" dirty="0">
                <a:solidFill>
                  <a:schemeClr val="tx1"/>
                </a:solidFill>
                <a:ea typeface="Times New Roman" panose="02020603050405020304" pitchFamily="18" charset="0"/>
              </a:rPr>
              <a:t>.</a:t>
            </a:r>
          </a:p>
          <a:p>
            <a:endParaRPr lang="en-US" dirty="0">
              <a:solidFill>
                <a:schemeClr val="tx1"/>
              </a:solidFill>
              <a:ea typeface="Times New Roman" panose="02020603050405020304" pitchFamily="18" charset="0"/>
            </a:endParaRPr>
          </a:p>
          <a:p>
            <a:r>
              <a:rPr lang="en-US" b="1" dirty="0" err="1">
                <a:solidFill>
                  <a:srgbClr val="F79037"/>
                </a:solidFill>
                <a:cs typeface="+mn-cs"/>
              </a:rPr>
              <a:t>Responsabilidade</a:t>
            </a:r>
            <a:r>
              <a:rPr lang="en-US" b="1" dirty="0">
                <a:solidFill>
                  <a:srgbClr val="F79037"/>
                </a:solidFill>
                <a:cs typeface="+mn-cs"/>
              </a:rPr>
              <a:t> </a:t>
            </a:r>
            <a:r>
              <a:rPr lang="en-US" b="1" dirty="0" err="1">
                <a:solidFill>
                  <a:srgbClr val="F79037"/>
                </a:solidFill>
                <a:cs typeface="+mn-cs"/>
              </a:rPr>
              <a:t>regulatória</a:t>
            </a:r>
            <a:r>
              <a:rPr lang="en-US" b="1" dirty="0">
                <a:solidFill>
                  <a:srgbClr val="F79037"/>
                </a:solidFill>
                <a:cs typeface="+mn-cs"/>
              </a:rPr>
              <a:t> </a:t>
            </a:r>
            <a:r>
              <a:rPr lang="en-US" b="1" dirty="0" err="1">
                <a:solidFill>
                  <a:srgbClr val="F79037"/>
                </a:solidFill>
                <a:cs typeface="+mn-cs"/>
              </a:rPr>
              <a:t>resolvida</a:t>
            </a:r>
            <a:endParaRPr lang="en-US" b="1" dirty="0">
              <a:solidFill>
                <a:srgbClr val="F79037"/>
              </a:solidFill>
              <a:cs typeface="+mn-cs"/>
            </a:endParaRPr>
          </a:p>
          <a:p>
            <a:r>
              <a:rPr lang="en-US" dirty="0" err="1">
                <a:solidFill>
                  <a:schemeClr val="tx1"/>
                </a:solidFill>
                <a:ea typeface="Times New Roman" panose="02020603050405020304" pitchFamily="18" charset="0"/>
              </a:rPr>
              <a:t>Mandato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claro</a:t>
            </a:r>
            <a:r>
              <a:rPr lang="en-US" dirty="0">
                <a:solidFill>
                  <a:schemeClr val="tx1"/>
                </a:solidFill>
                <a:ea typeface="Times New Roman" panose="02020603050405020304" pitchFamily="18" charset="0"/>
              </a:rPr>
              <a:t> e </a:t>
            </a:r>
            <a:r>
              <a:rPr lang="en-US" dirty="0" err="1">
                <a:solidFill>
                  <a:schemeClr val="tx1"/>
                </a:solidFill>
                <a:ea typeface="Times New Roman" panose="02020603050405020304" pitchFamily="18" charset="0"/>
              </a:rPr>
              <a:t>delineamento</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responsabilidades</a:t>
            </a:r>
            <a:r>
              <a:rPr lang="en-US" dirty="0">
                <a:solidFill>
                  <a:schemeClr val="tx1"/>
                </a:solidFill>
                <a:ea typeface="Times New Roman" panose="02020603050405020304" pitchFamily="18" charset="0"/>
              </a:rPr>
              <a:t> das </a:t>
            </a:r>
            <a:r>
              <a:rPr lang="en-US" dirty="0" err="1">
                <a:solidFill>
                  <a:schemeClr val="tx1"/>
                </a:solidFill>
                <a:ea typeface="Times New Roman" panose="02020603050405020304" pitchFamily="18" charset="0"/>
              </a:rPr>
              <a:t>autoridades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em</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relação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deveres</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supervisão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lidar</a:t>
            </a:r>
            <a:r>
              <a:rPr lang="en-US" dirty="0">
                <a:solidFill>
                  <a:schemeClr val="tx1"/>
                </a:solidFill>
                <a:ea typeface="Times New Roman" panose="02020603050405020304" pitchFamily="18" charset="0"/>
              </a:rPr>
              <a:t> com </a:t>
            </a:r>
            <a:r>
              <a:rPr lang="en-US" dirty="0" err="1">
                <a:solidFill>
                  <a:schemeClr val="tx1"/>
                </a:solidFill>
                <a:ea typeface="Times New Roman" panose="02020603050405020304" pitchFamily="18" charset="0"/>
              </a:rPr>
              <a:t>criptoativos</a:t>
            </a:r>
            <a:r>
              <a:rPr lang="en-US" dirty="0">
                <a:solidFill>
                  <a:schemeClr val="tx1"/>
                </a:solidFill>
                <a:ea typeface="Times New Roman" panose="02020603050405020304" pitchFamily="18" charset="0"/>
              </a:rPr>
              <a:t>.</a:t>
            </a:r>
            <a:endParaRPr lang="x-none" dirty="0">
              <a:solidFill>
                <a:schemeClr val="tx1"/>
              </a:solidFill>
              <a:effectLst/>
              <a:ea typeface="Times New Roman" panose="02020603050405020304" pitchFamily="18" charset="0"/>
            </a:endParaRPr>
          </a:p>
          <a:p>
            <a:endParaRPr lang="x-none" dirty="0">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47" name="Group 46">
            <a:extLst>
              <a:ext uri="{FF2B5EF4-FFF2-40B4-BE49-F238E27FC236}">
                <a16:creationId xmlns:a16="http://schemas.microsoft.com/office/drawing/2014/main" id="{9965DB9F-9B66-F1DB-ED9E-7635BB49EC50}"/>
              </a:ext>
            </a:extLst>
          </p:cNvPr>
          <p:cNvGrpSpPr/>
          <p:nvPr/>
        </p:nvGrpSpPr>
        <p:grpSpPr>
          <a:xfrm>
            <a:off x="1241978" y="7245528"/>
            <a:ext cx="571938" cy="582430"/>
            <a:chOff x="5834687" y="3140849"/>
            <a:chExt cx="1290933" cy="1314614"/>
          </a:xfrm>
          <a:solidFill>
            <a:srgbClr val="F79037"/>
          </a:solidFill>
        </p:grpSpPr>
        <p:sp>
          <p:nvSpPr>
            <p:cNvPr id="48" name="Freeform 47">
              <a:extLst>
                <a:ext uri="{FF2B5EF4-FFF2-40B4-BE49-F238E27FC236}">
                  <a16:creationId xmlns:a16="http://schemas.microsoft.com/office/drawing/2014/main" id="{7F0E26CA-4D3B-8677-831A-731FABFA8BB1}"/>
                </a:ext>
              </a:extLst>
            </p:cNvPr>
            <p:cNvSpPr/>
            <p:nvPr/>
          </p:nvSpPr>
          <p:spPr>
            <a:xfrm>
              <a:off x="5916513" y="3217290"/>
              <a:ext cx="1132441" cy="1001179"/>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DD1470"/>
            </a:solidFill>
            <a:ln w="13404" cap="flat">
              <a:noFill/>
              <a:prstDash val="solid"/>
              <a:miter/>
            </a:ln>
          </p:spPr>
          <p:txBody>
            <a:bodyPr rtlCol="0" anchor="ctr"/>
            <a:lstStyle/>
            <a:p>
              <a:endParaRPr lang="en-US"/>
            </a:p>
          </p:txBody>
        </p:sp>
        <p:grpSp>
          <p:nvGrpSpPr>
            <p:cNvPr id="49" name="Graphic 8">
              <a:extLst>
                <a:ext uri="{FF2B5EF4-FFF2-40B4-BE49-F238E27FC236}">
                  <a16:creationId xmlns:a16="http://schemas.microsoft.com/office/drawing/2014/main" id="{1E9560CC-8454-1A03-38C7-9C625D10F6FA}"/>
                </a:ext>
              </a:extLst>
            </p:cNvPr>
            <p:cNvGrpSpPr/>
            <p:nvPr/>
          </p:nvGrpSpPr>
          <p:grpSpPr>
            <a:xfrm>
              <a:off x="5834687" y="3140849"/>
              <a:ext cx="1290933" cy="1314614"/>
              <a:chOff x="5197376" y="5607922"/>
              <a:chExt cx="687857" cy="700475"/>
            </a:xfrm>
            <a:grpFill/>
          </p:grpSpPr>
          <p:grpSp>
            <p:nvGrpSpPr>
              <p:cNvPr id="50" name="Graphic 8">
                <a:extLst>
                  <a:ext uri="{FF2B5EF4-FFF2-40B4-BE49-F238E27FC236}">
                    <a16:creationId xmlns:a16="http://schemas.microsoft.com/office/drawing/2014/main" id="{80B04C84-8D75-8387-656B-517DCED6937D}"/>
                  </a:ext>
                </a:extLst>
              </p:cNvPr>
              <p:cNvGrpSpPr/>
              <p:nvPr/>
            </p:nvGrpSpPr>
            <p:grpSpPr>
              <a:xfrm>
                <a:off x="5234593" y="5645191"/>
                <a:ext cx="612999" cy="540390"/>
                <a:chOff x="5234593" y="5645191"/>
                <a:chExt cx="612999" cy="540390"/>
              </a:xfrm>
              <a:grpFill/>
            </p:grpSpPr>
            <p:grpSp>
              <p:nvGrpSpPr>
                <p:cNvPr id="54" name="Graphic 8">
                  <a:extLst>
                    <a:ext uri="{FF2B5EF4-FFF2-40B4-BE49-F238E27FC236}">
                      <a16:creationId xmlns:a16="http://schemas.microsoft.com/office/drawing/2014/main" id="{C1690DDA-3BDF-77F1-8BFB-DA527AAE9D87}"/>
                    </a:ext>
                  </a:extLst>
                </p:cNvPr>
                <p:cNvGrpSpPr/>
                <p:nvPr/>
              </p:nvGrpSpPr>
              <p:grpSpPr>
                <a:xfrm>
                  <a:off x="5234593" y="5645191"/>
                  <a:ext cx="612999" cy="540390"/>
                  <a:chOff x="5234593" y="5645191"/>
                  <a:chExt cx="612999" cy="540390"/>
                </a:xfrm>
                <a:grpFill/>
              </p:grpSpPr>
              <p:sp>
                <p:nvSpPr>
                  <p:cNvPr id="58" name="Freeform 57">
                    <a:extLst>
                      <a:ext uri="{FF2B5EF4-FFF2-40B4-BE49-F238E27FC236}">
                        <a16:creationId xmlns:a16="http://schemas.microsoft.com/office/drawing/2014/main" id="{F0A024B5-1437-CB80-ABF7-57BFF37C207F}"/>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7C9426E6-3A26-BC5D-9D0D-989BA94B756A}"/>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55D149-FD5B-D8ED-A581-2D3FF0F4BD81}"/>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endParaRPr lang="en-US"/>
                  </a:p>
                </p:txBody>
              </p:sp>
            </p:grpSp>
            <p:sp>
              <p:nvSpPr>
                <p:cNvPr id="55" name="Freeform 54">
                  <a:extLst>
                    <a:ext uri="{FF2B5EF4-FFF2-40B4-BE49-F238E27FC236}">
                      <a16:creationId xmlns:a16="http://schemas.microsoft.com/office/drawing/2014/main" id="{D91A332B-33C7-6F27-DF25-0A7D4507D7DC}"/>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3A528ED-E2BB-27F0-4355-A5530BF0DCD2}"/>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41C5D0D5-F965-3CAB-70DC-39005A68E9E8}"/>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endParaRPr lang="en-US"/>
                </a:p>
              </p:txBody>
            </p:sp>
          </p:grpSp>
          <p:sp>
            <p:nvSpPr>
              <p:cNvPr id="51" name="Freeform 50">
                <a:extLst>
                  <a:ext uri="{FF2B5EF4-FFF2-40B4-BE49-F238E27FC236}">
                    <a16:creationId xmlns:a16="http://schemas.microsoft.com/office/drawing/2014/main" id="{BCD35D5A-F01F-37A4-368B-0B8F061D82D6}"/>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EC77F82D-E107-DD9C-040E-BBFDC7E2640B}"/>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8D488FE-6CEE-2508-5EBA-3DDBCB2BAAF1}"/>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endParaRPr lang="en-US"/>
              </a:p>
            </p:txBody>
          </p:sp>
        </p:grpSp>
      </p:grpSp>
      <p:grpSp>
        <p:nvGrpSpPr>
          <p:cNvPr id="61" name="Graphic 3">
            <a:extLst>
              <a:ext uri="{FF2B5EF4-FFF2-40B4-BE49-F238E27FC236}">
                <a16:creationId xmlns:a16="http://schemas.microsoft.com/office/drawing/2014/main" id="{CDD1758C-56CC-973B-7BEA-60728EEF20A3}"/>
              </a:ext>
            </a:extLst>
          </p:cNvPr>
          <p:cNvGrpSpPr/>
          <p:nvPr/>
        </p:nvGrpSpPr>
        <p:grpSpPr>
          <a:xfrm>
            <a:off x="1232841" y="5147588"/>
            <a:ext cx="590213" cy="603659"/>
            <a:chOff x="6488295" y="5309031"/>
            <a:chExt cx="1083393" cy="1108075"/>
          </a:xfrm>
          <a:solidFill>
            <a:srgbClr val="F79037"/>
          </a:solidFill>
        </p:grpSpPr>
        <p:sp>
          <p:nvSpPr>
            <p:cNvPr id="62" name="Freeform 61">
              <a:extLst>
                <a:ext uri="{FF2B5EF4-FFF2-40B4-BE49-F238E27FC236}">
                  <a16:creationId xmlns:a16="http://schemas.microsoft.com/office/drawing/2014/main" id="{07CB89A2-6F79-F884-F382-260F30895F58}"/>
                </a:ext>
              </a:extLst>
            </p:cNvPr>
            <p:cNvSpPr/>
            <p:nvPr/>
          </p:nvSpPr>
          <p:spPr>
            <a:xfrm>
              <a:off x="7127359" y="5377600"/>
              <a:ext cx="397701" cy="323645"/>
            </a:xfrm>
            <a:custGeom>
              <a:avLst/>
              <a:gdLst>
                <a:gd name="connsiteX0" fmla="*/ 8229 w 397701"/>
                <a:gd name="connsiteY0" fmla="*/ 0 h 323645"/>
                <a:gd name="connsiteX1" fmla="*/ 0 w 397701"/>
                <a:gd name="connsiteY1" fmla="*/ 8228 h 323645"/>
                <a:gd name="connsiteX2" fmla="*/ 0 w 397701"/>
                <a:gd name="connsiteY2" fmla="*/ 271533 h 323645"/>
                <a:gd name="connsiteX3" fmla="*/ 8229 w 397701"/>
                <a:gd name="connsiteY3" fmla="*/ 279761 h 323645"/>
                <a:gd name="connsiteX4" fmla="*/ 60341 w 397701"/>
                <a:gd name="connsiteY4" fmla="*/ 279761 h 323645"/>
                <a:gd name="connsiteX5" fmla="*/ 82283 w 397701"/>
                <a:gd name="connsiteY5" fmla="*/ 298961 h 323645"/>
                <a:gd name="connsiteX6" fmla="*/ 87769 w 397701"/>
                <a:gd name="connsiteY6" fmla="*/ 323646 h 323645"/>
                <a:gd name="connsiteX7" fmla="*/ 139881 w 397701"/>
                <a:gd name="connsiteY7" fmla="*/ 285247 h 323645"/>
                <a:gd name="connsiteX8" fmla="*/ 153595 w 397701"/>
                <a:gd name="connsiteY8" fmla="*/ 279761 h 323645"/>
                <a:gd name="connsiteX9" fmla="*/ 389473 w 397701"/>
                <a:gd name="connsiteY9" fmla="*/ 279761 h 323645"/>
                <a:gd name="connsiteX10" fmla="*/ 397701 w 397701"/>
                <a:gd name="connsiteY10" fmla="*/ 271533 h 323645"/>
                <a:gd name="connsiteX11" fmla="*/ 397701 w 397701"/>
                <a:gd name="connsiteY11" fmla="*/ 8228 h 323645"/>
                <a:gd name="connsiteX12" fmla="*/ 389473 w 397701"/>
                <a:gd name="connsiteY12" fmla="*/ 0 h 323645"/>
                <a:gd name="connsiteX13" fmla="*/ 8229 w 397701"/>
                <a:gd name="connsiteY13" fmla="*/ 0 h 3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701" h="323645">
                  <a:moveTo>
                    <a:pt x="8229" y="0"/>
                  </a:moveTo>
                  <a:cubicBezTo>
                    <a:pt x="2743" y="0"/>
                    <a:pt x="0" y="2743"/>
                    <a:pt x="0" y="8228"/>
                  </a:cubicBezTo>
                  <a:lnTo>
                    <a:pt x="0" y="271533"/>
                  </a:lnTo>
                  <a:cubicBezTo>
                    <a:pt x="0" y="277019"/>
                    <a:pt x="2743" y="279761"/>
                    <a:pt x="8229" y="279761"/>
                  </a:cubicBezTo>
                  <a:lnTo>
                    <a:pt x="60341" y="279761"/>
                  </a:lnTo>
                  <a:cubicBezTo>
                    <a:pt x="71312" y="279761"/>
                    <a:pt x="79541" y="287990"/>
                    <a:pt x="82283" y="298961"/>
                  </a:cubicBezTo>
                  <a:lnTo>
                    <a:pt x="87769" y="323646"/>
                  </a:lnTo>
                  <a:lnTo>
                    <a:pt x="139881" y="285247"/>
                  </a:lnTo>
                  <a:cubicBezTo>
                    <a:pt x="142624" y="282504"/>
                    <a:pt x="148110" y="279761"/>
                    <a:pt x="153595" y="279761"/>
                  </a:cubicBezTo>
                  <a:lnTo>
                    <a:pt x="389473" y="279761"/>
                  </a:lnTo>
                  <a:cubicBezTo>
                    <a:pt x="394959" y="279761"/>
                    <a:pt x="397701" y="277019"/>
                    <a:pt x="397701" y="271533"/>
                  </a:cubicBezTo>
                  <a:lnTo>
                    <a:pt x="397701" y="8228"/>
                  </a:lnTo>
                  <a:cubicBezTo>
                    <a:pt x="397701" y="2743"/>
                    <a:pt x="394959" y="0"/>
                    <a:pt x="389473" y="0"/>
                  </a:cubicBezTo>
                  <a:lnTo>
                    <a:pt x="8229" y="0"/>
                  </a:lnTo>
                  <a:close/>
                </a:path>
              </a:pathLst>
            </a:custGeom>
            <a:solidFill>
              <a:srgbClr val="DD1470"/>
            </a:solidFill>
            <a:ln w="27426" cap="flat">
              <a:noFill/>
              <a:prstDash val="solid"/>
              <a:miter/>
            </a:ln>
          </p:spPr>
          <p:txBody>
            <a:bodyPr rtlCol="0" anchor="ctr"/>
            <a:lstStyle/>
            <a:p>
              <a:endParaRPr lang="en-US"/>
            </a:p>
          </p:txBody>
        </p:sp>
        <p:grpSp>
          <p:nvGrpSpPr>
            <p:cNvPr id="63" name="Graphic 3">
              <a:extLst>
                <a:ext uri="{FF2B5EF4-FFF2-40B4-BE49-F238E27FC236}">
                  <a16:creationId xmlns:a16="http://schemas.microsoft.com/office/drawing/2014/main" id="{91165389-C5D2-A8DC-E74F-8618F27ADC63}"/>
                </a:ext>
              </a:extLst>
            </p:cNvPr>
            <p:cNvGrpSpPr/>
            <p:nvPr/>
          </p:nvGrpSpPr>
          <p:grpSpPr>
            <a:xfrm>
              <a:off x="6488295" y="5309031"/>
              <a:ext cx="1083393" cy="1108075"/>
              <a:chOff x="6488295" y="5309031"/>
              <a:chExt cx="1083393" cy="1108075"/>
            </a:xfrm>
            <a:grpFill/>
          </p:grpSpPr>
          <p:sp>
            <p:nvSpPr>
              <p:cNvPr id="64" name="Freeform 63">
                <a:extLst>
                  <a:ext uri="{FF2B5EF4-FFF2-40B4-BE49-F238E27FC236}">
                    <a16:creationId xmlns:a16="http://schemas.microsoft.com/office/drawing/2014/main" id="{4B9DA5E6-D919-7893-1624-F609B1A190A8}"/>
                  </a:ext>
                </a:extLst>
              </p:cNvPr>
              <p:cNvSpPr/>
              <p:nvPr/>
            </p:nvSpPr>
            <p:spPr>
              <a:xfrm>
                <a:off x="6488295" y="5309031"/>
                <a:ext cx="647293" cy="1108075"/>
              </a:xfrm>
              <a:custGeom>
                <a:avLst/>
                <a:gdLst>
                  <a:gd name="connsiteX0" fmla="*/ 619866 w 647293"/>
                  <a:gd name="connsiteY0" fmla="*/ 573237 h 1108075"/>
                  <a:gd name="connsiteX1" fmla="*/ 551296 w 647293"/>
                  <a:gd name="connsiteY1" fmla="*/ 573237 h 1108075"/>
                  <a:gd name="connsiteX2" fmla="*/ 551296 w 647293"/>
                  <a:gd name="connsiteY2" fmla="*/ 425128 h 1108075"/>
                  <a:gd name="connsiteX3" fmla="*/ 438843 w 647293"/>
                  <a:gd name="connsiteY3" fmla="*/ 312675 h 1108075"/>
                  <a:gd name="connsiteX4" fmla="*/ 436100 w 647293"/>
                  <a:gd name="connsiteY4" fmla="*/ 312675 h 1108075"/>
                  <a:gd name="connsiteX5" fmla="*/ 499184 w 647293"/>
                  <a:gd name="connsiteY5" fmla="*/ 178280 h 1108075"/>
                  <a:gd name="connsiteX6" fmla="*/ 320904 w 647293"/>
                  <a:gd name="connsiteY6" fmla="*/ 0 h 1108075"/>
                  <a:gd name="connsiteX7" fmla="*/ 142624 w 647293"/>
                  <a:gd name="connsiteY7" fmla="*/ 178280 h 1108075"/>
                  <a:gd name="connsiteX8" fmla="*/ 205708 w 647293"/>
                  <a:gd name="connsiteY8" fmla="*/ 312675 h 1108075"/>
                  <a:gd name="connsiteX9" fmla="*/ 202965 w 647293"/>
                  <a:gd name="connsiteY9" fmla="*/ 312675 h 1108075"/>
                  <a:gd name="connsiteX10" fmla="*/ 90511 w 647293"/>
                  <a:gd name="connsiteY10" fmla="*/ 425128 h 1108075"/>
                  <a:gd name="connsiteX11" fmla="*/ 90511 w 647293"/>
                  <a:gd name="connsiteY11" fmla="*/ 573237 h 1108075"/>
                  <a:gd name="connsiteX12" fmla="*/ 21942 w 647293"/>
                  <a:gd name="connsiteY12" fmla="*/ 573237 h 1108075"/>
                  <a:gd name="connsiteX13" fmla="*/ 0 w 647293"/>
                  <a:gd name="connsiteY13" fmla="*/ 595179 h 1108075"/>
                  <a:gd name="connsiteX14" fmla="*/ 0 w 647293"/>
                  <a:gd name="connsiteY14" fmla="*/ 737803 h 1108075"/>
                  <a:gd name="connsiteX15" fmla="*/ 21942 w 647293"/>
                  <a:gd name="connsiteY15" fmla="*/ 759745 h 1108075"/>
                  <a:gd name="connsiteX16" fmla="*/ 57598 w 647293"/>
                  <a:gd name="connsiteY16" fmla="*/ 759745 h 1108075"/>
                  <a:gd name="connsiteX17" fmla="*/ 57598 w 647293"/>
                  <a:gd name="connsiteY17" fmla="*/ 1086134 h 1108075"/>
                  <a:gd name="connsiteX18" fmla="*/ 79540 w 647293"/>
                  <a:gd name="connsiteY18" fmla="*/ 1108076 h 1108075"/>
                  <a:gd name="connsiteX19" fmla="*/ 567753 w 647293"/>
                  <a:gd name="connsiteY19" fmla="*/ 1108076 h 1108075"/>
                  <a:gd name="connsiteX20" fmla="*/ 589695 w 647293"/>
                  <a:gd name="connsiteY20" fmla="*/ 1086134 h 1108075"/>
                  <a:gd name="connsiteX21" fmla="*/ 589695 w 647293"/>
                  <a:gd name="connsiteY21" fmla="*/ 759745 h 1108075"/>
                  <a:gd name="connsiteX22" fmla="*/ 625351 w 647293"/>
                  <a:gd name="connsiteY22" fmla="*/ 759745 h 1108075"/>
                  <a:gd name="connsiteX23" fmla="*/ 647293 w 647293"/>
                  <a:gd name="connsiteY23" fmla="*/ 737803 h 1108075"/>
                  <a:gd name="connsiteX24" fmla="*/ 647293 w 647293"/>
                  <a:gd name="connsiteY24" fmla="*/ 595179 h 1108075"/>
                  <a:gd name="connsiteX25" fmla="*/ 619866 w 647293"/>
                  <a:gd name="connsiteY25" fmla="*/ 573237 h 1108075"/>
                  <a:gd name="connsiteX26" fmla="*/ 619866 w 647293"/>
                  <a:gd name="connsiteY26" fmla="*/ 573237 h 1108075"/>
                  <a:gd name="connsiteX27" fmla="*/ 183766 w 647293"/>
                  <a:gd name="connsiteY27" fmla="*/ 178280 h 1108075"/>
                  <a:gd name="connsiteX28" fmla="*/ 318161 w 647293"/>
                  <a:gd name="connsiteY28" fmla="*/ 43884 h 1108075"/>
                  <a:gd name="connsiteX29" fmla="*/ 452557 w 647293"/>
                  <a:gd name="connsiteY29" fmla="*/ 178280 h 1108075"/>
                  <a:gd name="connsiteX30" fmla="*/ 318161 w 647293"/>
                  <a:gd name="connsiteY30" fmla="*/ 312675 h 1108075"/>
                  <a:gd name="connsiteX31" fmla="*/ 183766 w 647293"/>
                  <a:gd name="connsiteY31" fmla="*/ 178280 h 1108075"/>
                  <a:gd name="connsiteX32" fmla="*/ 183766 w 647293"/>
                  <a:gd name="connsiteY32" fmla="*/ 178280 h 1108075"/>
                  <a:gd name="connsiteX33" fmla="*/ 131653 w 647293"/>
                  <a:gd name="connsiteY33" fmla="*/ 425128 h 1108075"/>
                  <a:gd name="connsiteX34" fmla="*/ 200222 w 647293"/>
                  <a:gd name="connsiteY34" fmla="*/ 356559 h 1108075"/>
                  <a:gd name="connsiteX35" fmla="*/ 438843 w 647293"/>
                  <a:gd name="connsiteY35" fmla="*/ 356559 h 1108075"/>
                  <a:gd name="connsiteX36" fmla="*/ 507412 w 647293"/>
                  <a:gd name="connsiteY36" fmla="*/ 425128 h 1108075"/>
                  <a:gd name="connsiteX37" fmla="*/ 507412 w 647293"/>
                  <a:gd name="connsiteY37" fmla="*/ 573237 h 1108075"/>
                  <a:gd name="connsiteX38" fmla="*/ 131653 w 647293"/>
                  <a:gd name="connsiteY38" fmla="*/ 573237 h 1108075"/>
                  <a:gd name="connsiteX39" fmla="*/ 131653 w 647293"/>
                  <a:gd name="connsiteY39" fmla="*/ 425128 h 1108075"/>
                  <a:gd name="connsiteX40" fmla="*/ 597923 w 647293"/>
                  <a:gd name="connsiteY40" fmla="*/ 715861 h 1108075"/>
                  <a:gd name="connsiteX41" fmla="*/ 425129 w 647293"/>
                  <a:gd name="connsiteY41" fmla="*/ 715861 h 1108075"/>
                  <a:gd name="connsiteX42" fmla="*/ 403187 w 647293"/>
                  <a:gd name="connsiteY42" fmla="*/ 737803 h 1108075"/>
                  <a:gd name="connsiteX43" fmla="*/ 425129 w 647293"/>
                  <a:gd name="connsiteY43" fmla="*/ 759745 h 1108075"/>
                  <a:gd name="connsiteX44" fmla="*/ 540326 w 647293"/>
                  <a:gd name="connsiteY44" fmla="*/ 759745 h 1108075"/>
                  <a:gd name="connsiteX45" fmla="*/ 540326 w 647293"/>
                  <a:gd name="connsiteY45" fmla="*/ 1064191 h 1108075"/>
                  <a:gd name="connsiteX46" fmla="*/ 95997 w 647293"/>
                  <a:gd name="connsiteY46" fmla="*/ 1064191 h 1108075"/>
                  <a:gd name="connsiteX47" fmla="*/ 95997 w 647293"/>
                  <a:gd name="connsiteY47" fmla="*/ 759745 h 1108075"/>
                  <a:gd name="connsiteX48" fmla="*/ 230392 w 647293"/>
                  <a:gd name="connsiteY48" fmla="*/ 759745 h 1108075"/>
                  <a:gd name="connsiteX49" fmla="*/ 252335 w 647293"/>
                  <a:gd name="connsiteY49" fmla="*/ 737803 h 1108075"/>
                  <a:gd name="connsiteX50" fmla="*/ 230392 w 647293"/>
                  <a:gd name="connsiteY50" fmla="*/ 715861 h 1108075"/>
                  <a:gd name="connsiteX51" fmla="*/ 41142 w 647293"/>
                  <a:gd name="connsiteY51" fmla="*/ 715861 h 1108075"/>
                  <a:gd name="connsiteX52" fmla="*/ 41142 w 647293"/>
                  <a:gd name="connsiteY52" fmla="*/ 617122 h 1108075"/>
                  <a:gd name="connsiteX53" fmla="*/ 597923 w 647293"/>
                  <a:gd name="connsiteY53" fmla="*/ 617122 h 1108075"/>
                  <a:gd name="connsiteX54" fmla="*/ 597923 w 647293"/>
                  <a:gd name="connsiteY54" fmla="*/ 715861 h 1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47293" h="1108075">
                    <a:moveTo>
                      <a:pt x="619866" y="573237"/>
                    </a:moveTo>
                    <a:lnTo>
                      <a:pt x="551296" y="573237"/>
                    </a:lnTo>
                    <a:lnTo>
                      <a:pt x="551296" y="425128"/>
                    </a:lnTo>
                    <a:cubicBezTo>
                      <a:pt x="551296" y="364787"/>
                      <a:pt x="501926" y="312675"/>
                      <a:pt x="438843" y="312675"/>
                    </a:cubicBezTo>
                    <a:lnTo>
                      <a:pt x="436100" y="312675"/>
                    </a:lnTo>
                    <a:cubicBezTo>
                      <a:pt x="474498" y="279761"/>
                      <a:pt x="499184" y="230392"/>
                      <a:pt x="499184" y="178280"/>
                    </a:cubicBezTo>
                    <a:cubicBezTo>
                      <a:pt x="499184" y="79540"/>
                      <a:pt x="419643" y="0"/>
                      <a:pt x="320904" y="0"/>
                    </a:cubicBezTo>
                    <a:cubicBezTo>
                      <a:pt x="222164" y="0"/>
                      <a:pt x="142624" y="79540"/>
                      <a:pt x="142624" y="178280"/>
                    </a:cubicBezTo>
                    <a:cubicBezTo>
                      <a:pt x="142624" y="233135"/>
                      <a:pt x="167309" y="279761"/>
                      <a:pt x="205708" y="312675"/>
                    </a:cubicBezTo>
                    <a:lnTo>
                      <a:pt x="202965" y="312675"/>
                    </a:lnTo>
                    <a:cubicBezTo>
                      <a:pt x="142624" y="312675"/>
                      <a:pt x="90511" y="362044"/>
                      <a:pt x="90511" y="425128"/>
                    </a:cubicBezTo>
                    <a:lnTo>
                      <a:pt x="90511" y="573237"/>
                    </a:lnTo>
                    <a:lnTo>
                      <a:pt x="21942" y="573237"/>
                    </a:lnTo>
                    <a:cubicBezTo>
                      <a:pt x="10971" y="573237"/>
                      <a:pt x="0" y="584208"/>
                      <a:pt x="0" y="595179"/>
                    </a:cubicBezTo>
                    <a:lnTo>
                      <a:pt x="0" y="737803"/>
                    </a:lnTo>
                    <a:cubicBezTo>
                      <a:pt x="0" y="748774"/>
                      <a:pt x="10971" y="759745"/>
                      <a:pt x="21942" y="759745"/>
                    </a:cubicBezTo>
                    <a:lnTo>
                      <a:pt x="57598" y="759745"/>
                    </a:lnTo>
                    <a:lnTo>
                      <a:pt x="57598" y="1086134"/>
                    </a:lnTo>
                    <a:cubicBezTo>
                      <a:pt x="57598" y="1097105"/>
                      <a:pt x="68569" y="1108076"/>
                      <a:pt x="79540" y="1108076"/>
                    </a:cubicBezTo>
                    <a:lnTo>
                      <a:pt x="567753" y="1108076"/>
                    </a:lnTo>
                    <a:cubicBezTo>
                      <a:pt x="578724" y="1108076"/>
                      <a:pt x="589695" y="1097105"/>
                      <a:pt x="589695" y="1086134"/>
                    </a:cubicBezTo>
                    <a:lnTo>
                      <a:pt x="589695" y="759745"/>
                    </a:lnTo>
                    <a:lnTo>
                      <a:pt x="625351" y="759745"/>
                    </a:lnTo>
                    <a:cubicBezTo>
                      <a:pt x="636322" y="759745"/>
                      <a:pt x="647293" y="748774"/>
                      <a:pt x="647293" y="737803"/>
                    </a:cubicBezTo>
                    <a:lnTo>
                      <a:pt x="647293" y="595179"/>
                    </a:lnTo>
                    <a:cubicBezTo>
                      <a:pt x="641807" y="584208"/>
                      <a:pt x="630837" y="573237"/>
                      <a:pt x="619866" y="573237"/>
                    </a:cubicBezTo>
                    <a:lnTo>
                      <a:pt x="619866" y="573237"/>
                    </a:lnTo>
                    <a:close/>
                    <a:moveTo>
                      <a:pt x="183766" y="178280"/>
                    </a:moveTo>
                    <a:cubicBezTo>
                      <a:pt x="183766" y="104225"/>
                      <a:pt x="244106" y="43884"/>
                      <a:pt x="318161" y="43884"/>
                    </a:cubicBezTo>
                    <a:cubicBezTo>
                      <a:pt x="392215" y="43884"/>
                      <a:pt x="452557" y="104225"/>
                      <a:pt x="452557" y="178280"/>
                    </a:cubicBezTo>
                    <a:cubicBezTo>
                      <a:pt x="452557" y="252334"/>
                      <a:pt x="392215" y="312675"/>
                      <a:pt x="318161" y="312675"/>
                    </a:cubicBezTo>
                    <a:cubicBezTo>
                      <a:pt x="244106" y="312675"/>
                      <a:pt x="183766" y="252334"/>
                      <a:pt x="183766" y="178280"/>
                    </a:cubicBezTo>
                    <a:lnTo>
                      <a:pt x="183766" y="178280"/>
                    </a:lnTo>
                    <a:close/>
                    <a:moveTo>
                      <a:pt x="131653" y="425128"/>
                    </a:moveTo>
                    <a:cubicBezTo>
                      <a:pt x="131653" y="386730"/>
                      <a:pt x="161823" y="356559"/>
                      <a:pt x="200222" y="356559"/>
                    </a:cubicBezTo>
                    <a:lnTo>
                      <a:pt x="438843" y="356559"/>
                    </a:lnTo>
                    <a:cubicBezTo>
                      <a:pt x="477241" y="356559"/>
                      <a:pt x="507412" y="386730"/>
                      <a:pt x="507412" y="425128"/>
                    </a:cubicBezTo>
                    <a:lnTo>
                      <a:pt x="507412" y="573237"/>
                    </a:lnTo>
                    <a:lnTo>
                      <a:pt x="131653" y="573237"/>
                    </a:lnTo>
                    <a:lnTo>
                      <a:pt x="131653" y="425128"/>
                    </a:lnTo>
                    <a:close/>
                    <a:moveTo>
                      <a:pt x="597923" y="715861"/>
                    </a:moveTo>
                    <a:lnTo>
                      <a:pt x="425129" y="715861"/>
                    </a:lnTo>
                    <a:cubicBezTo>
                      <a:pt x="414158" y="715861"/>
                      <a:pt x="403187" y="726832"/>
                      <a:pt x="403187" y="737803"/>
                    </a:cubicBezTo>
                    <a:cubicBezTo>
                      <a:pt x="403187" y="748774"/>
                      <a:pt x="414158" y="759745"/>
                      <a:pt x="425129" y="759745"/>
                    </a:cubicBezTo>
                    <a:lnTo>
                      <a:pt x="540326" y="759745"/>
                    </a:lnTo>
                    <a:lnTo>
                      <a:pt x="540326" y="1064191"/>
                    </a:lnTo>
                    <a:lnTo>
                      <a:pt x="95997" y="1064191"/>
                    </a:lnTo>
                    <a:lnTo>
                      <a:pt x="95997" y="759745"/>
                    </a:lnTo>
                    <a:lnTo>
                      <a:pt x="230392" y="759745"/>
                    </a:lnTo>
                    <a:cubicBezTo>
                      <a:pt x="241363" y="759745"/>
                      <a:pt x="252335" y="748774"/>
                      <a:pt x="252335" y="737803"/>
                    </a:cubicBezTo>
                    <a:cubicBezTo>
                      <a:pt x="252335" y="726832"/>
                      <a:pt x="241363" y="715861"/>
                      <a:pt x="230392" y="715861"/>
                    </a:cubicBezTo>
                    <a:lnTo>
                      <a:pt x="41142" y="715861"/>
                    </a:lnTo>
                    <a:lnTo>
                      <a:pt x="41142" y="617122"/>
                    </a:lnTo>
                    <a:lnTo>
                      <a:pt x="597923" y="617122"/>
                    </a:lnTo>
                    <a:lnTo>
                      <a:pt x="597923" y="715861"/>
                    </a:lnTo>
                    <a:close/>
                  </a:path>
                </a:pathLst>
              </a:custGeom>
              <a:grpFill/>
              <a:ln w="27426"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26D22F7D-AA0D-7FEA-052D-BC4F7F1DDAD7}"/>
                  </a:ext>
                </a:extLst>
              </p:cNvPr>
              <p:cNvSpPr/>
              <p:nvPr/>
            </p:nvSpPr>
            <p:spPr>
              <a:xfrm>
                <a:off x="6797152" y="6025833"/>
                <a:ext cx="42217" cy="42942"/>
              </a:xfrm>
              <a:custGeom>
                <a:avLst/>
                <a:gdLst>
                  <a:gd name="connsiteX0" fmla="*/ 20275 w 42217"/>
                  <a:gd name="connsiteY0" fmla="*/ 42943 h 42942"/>
                  <a:gd name="connsiteX1" fmla="*/ 1076 w 42217"/>
                  <a:gd name="connsiteY1" fmla="*/ 29229 h 42942"/>
                  <a:gd name="connsiteX2" fmla="*/ 6562 w 42217"/>
                  <a:gd name="connsiteY2" fmla="*/ 4544 h 42942"/>
                  <a:gd name="connsiteX3" fmla="*/ 31246 w 42217"/>
                  <a:gd name="connsiteY3" fmla="*/ 1801 h 42942"/>
                  <a:gd name="connsiteX4" fmla="*/ 42217 w 42217"/>
                  <a:gd name="connsiteY4" fmla="*/ 23744 h 42942"/>
                  <a:gd name="connsiteX5" fmla="*/ 20275 w 42217"/>
                  <a:gd name="connsiteY5" fmla="*/ 42943 h 42942"/>
                  <a:gd name="connsiteX6" fmla="*/ 20275 w 42217"/>
                  <a:gd name="connsiteY6" fmla="*/ 42943 h 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17" h="42942">
                    <a:moveTo>
                      <a:pt x="20275" y="42943"/>
                    </a:moveTo>
                    <a:cubicBezTo>
                      <a:pt x="12047" y="42943"/>
                      <a:pt x="3819" y="37458"/>
                      <a:pt x="1076" y="29229"/>
                    </a:cubicBezTo>
                    <a:cubicBezTo>
                      <a:pt x="-1666" y="21001"/>
                      <a:pt x="1076" y="10030"/>
                      <a:pt x="6562" y="4544"/>
                    </a:cubicBezTo>
                    <a:cubicBezTo>
                      <a:pt x="14790" y="-941"/>
                      <a:pt x="23018" y="-941"/>
                      <a:pt x="31246" y="1801"/>
                    </a:cubicBezTo>
                    <a:cubicBezTo>
                      <a:pt x="39475" y="7287"/>
                      <a:pt x="42217" y="15515"/>
                      <a:pt x="42217" y="23744"/>
                    </a:cubicBezTo>
                    <a:cubicBezTo>
                      <a:pt x="39475" y="34715"/>
                      <a:pt x="28503" y="42943"/>
                      <a:pt x="20275" y="42943"/>
                    </a:cubicBezTo>
                    <a:lnTo>
                      <a:pt x="20275" y="42943"/>
                    </a:lnTo>
                    <a:close/>
                  </a:path>
                </a:pathLst>
              </a:custGeom>
              <a:grpFill/>
              <a:ln w="27426"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8DE6FF1-0B4F-4EE2-40A3-76F3449A639B}"/>
                  </a:ext>
                </a:extLst>
              </p:cNvPr>
              <p:cNvSpPr/>
              <p:nvPr/>
            </p:nvSpPr>
            <p:spPr>
              <a:xfrm>
                <a:off x="7184958" y="5479081"/>
                <a:ext cx="287990" cy="43884"/>
              </a:xfrm>
              <a:custGeom>
                <a:avLst/>
                <a:gdLst>
                  <a:gd name="connsiteX0" fmla="*/ 266049 w 287990"/>
                  <a:gd name="connsiteY0" fmla="*/ 43884 h 43884"/>
                  <a:gd name="connsiteX1" fmla="*/ 21943 w 287990"/>
                  <a:gd name="connsiteY1" fmla="*/ 43884 h 43884"/>
                  <a:gd name="connsiteX2" fmla="*/ 0 w 287990"/>
                  <a:gd name="connsiteY2" fmla="*/ 21943 h 43884"/>
                  <a:gd name="connsiteX3" fmla="*/ 21943 w 287990"/>
                  <a:gd name="connsiteY3" fmla="*/ 0 h 43884"/>
                  <a:gd name="connsiteX4" fmla="*/ 266049 w 287990"/>
                  <a:gd name="connsiteY4" fmla="*/ 0 h 43884"/>
                  <a:gd name="connsiteX5" fmla="*/ 287991 w 287990"/>
                  <a:gd name="connsiteY5" fmla="*/ 21943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B0949F4-B49C-85AD-83D9-56D41D8E1095}"/>
                  </a:ext>
                </a:extLst>
              </p:cNvPr>
              <p:cNvSpPr/>
              <p:nvPr/>
            </p:nvSpPr>
            <p:spPr>
              <a:xfrm>
                <a:off x="7184958" y="5569593"/>
                <a:ext cx="287990" cy="43884"/>
              </a:xfrm>
              <a:custGeom>
                <a:avLst/>
                <a:gdLst>
                  <a:gd name="connsiteX0" fmla="*/ 266049 w 287990"/>
                  <a:gd name="connsiteY0" fmla="*/ 43884 h 43884"/>
                  <a:gd name="connsiteX1" fmla="*/ 21943 w 287990"/>
                  <a:gd name="connsiteY1" fmla="*/ 43884 h 43884"/>
                  <a:gd name="connsiteX2" fmla="*/ 0 w 287990"/>
                  <a:gd name="connsiteY2" fmla="*/ 21942 h 43884"/>
                  <a:gd name="connsiteX3" fmla="*/ 21943 w 287990"/>
                  <a:gd name="connsiteY3" fmla="*/ 0 h 43884"/>
                  <a:gd name="connsiteX4" fmla="*/ 266049 w 287990"/>
                  <a:gd name="connsiteY4" fmla="*/ 0 h 43884"/>
                  <a:gd name="connsiteX5" fmla="*/ 287991 w 287990"/>
                  <a:gd name="connsiteY5" fmla="*/ 21942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2"/>
                    </a:cubicBezTo>
                    <a:cubicBezTo>
                      <a:pt x="0" y="10971"/>
                      <a:pt x="10971" y="0"/>
                      <a:pt x="21943" y="0"/>
                    </a:cubicBezTo>
                    <a:lnTo>
                      <a:pt x="266049" y="0"/>
                    </a:lnTo>
                    <a:cubicBezTo>
                      <a:pt x="277020" y="0"/>
                      <a:pt x="287991" y="10971"/>
                      <a:pt x="287991" y="21942"/>
                    </a:cubicBezTo>
                    <a:cubicBezTo>
                      <a:pt x="287991" y="35656"/>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C2CA86B2-2AD3-AFC4-5D0F-4CBDDDD492F6}"/>
                  </a:ext>
                </a:extLst>
              </p:cNvPr>
              <p:cNvSpPr/>
              <p:nvPr/>
            </p:nvSpPr>
            <p:spPr>
              <a:xfrm>
                <a:off x="7088961" y="5363886"/>
                <a:ext cx="482727" cy="427871"/>
              </a:xfrm>
              <a:custGeom>
                <a:avLst/>
                <a:gdLst>
                  <a:gd name="connsiteX0" fmla="*/ 115197 w 482727"/>
                  <a:gd name="connsiteY0" fmla="*/ 427871 h 427871"/>
                  <a:gd name="connsiteX1" fmla="*/ 106968 w 482727"/>
                  <a:gd name="connsiteY1" fmla="*/ 425128 h 427871"/>
                  <a:gd name="connsiteX2" fmla="*/ 93254 w 482727"/>
                  <a:gd name="connsiteY2" fmla="*/ 408671 h 427871"/>
                  <a:gd name="connsiteX3" fmla="*/ 85026 w 482727"/>
                  <a:gd name="connsiteY3" fmla="*/ 367530 h 427871"/>
                  <a:gd name="connsiteX4" fmla="*/ 52112 w 482727"/>
                  <a:gd name="connsiteY4" fmla="*/ 367530 h 427871"/>
                  <a:gd name="connsiteX5" fmla="*/ 0 w 482727"/>
                  <a:gd name="connsiteY5" fmla="*/ 315418 h 427871"/>
                  <a:gd name="connsiteX6" fmla="*/ 0 w 482727"/>
                  <a:gd name="connsiteY6" fmla="*/ 52112 h 427871"/>
                  <a:gd name="connsiteX7" fmla="*/ 52112 w 482727"/>
                  <a:gd name="connsiteY7" fmla="*/ 0 h 427871"/>
                  <a:gd name="connsiteX8" fmla="*/ 430615 w 482727"/>
                  <a:gd name="connsiteY8" fmla="*/ 0 h 427871"/>
                  <a:gd name="connsiteX9" fmla="*/ 482727 w 482727"/>
                  <a:gd name="connsiteY9" fmla="*/ 52112 h 427871"/>
                  <a:gd name="connsiteX10" fmla="*/ 482727 w 482727"/>
                  <a:gd name="connsiteY10" fmla="*/ 315418 h 427871"/>
                  <a:gd name="connsiteX11" fmla="*/ 430615 w 482727"/>
                  <a:gd name="connsiteY11" fmla="*/ 367530 h 427871"/>
                  <a:gd name="connsiteX12" fmla="*/ 202965 w 482727"/>
                  <a:gd name="connsiteY12" fmla="*/ 367530 h 427871"/>
                  <a:gd name="connsiteX13" fmla="*/ 126167 w 482727"/>
                  <a:gd name="connsiteY13" fmla="*/ 422385 h 427871"/>
                  <a:gd name="connsiteX14" fmla="*/ 115197 w 482727"/>
                  <a:gd name="connsiteY14" fmla="*/ 427871 h 427871"/>
                  <a:gd name="connsiteX15" fmla="*/ 115197 w 482727"/>
                  <a:gd name="connsiteY15" fmla="*/ 427871 h 427871"/>
                  <a:gd name="connsiteX16" fmla="*/ 52112 w 482727"/>
                  <a:gd name="connsiteY16" fmla="*/ 43884 h 427871"/>
                  <a:gd name="connsiteX17" fmla="*/ 43884 w 482727"/>
                  <a:gd name="connsiteY17" fmla="*/ 52112 h 427871"/>
                  <a:gd name="connsiteX18" fmla="*/ 43884 w 482727"/>
                  <a:gd name="connsiteY18" fmla="*/ 315418 h 427871"/>
                  <a:gd name="connsiteX19" fmla="*/ 52112 w 482727"/>
                  <a:gd name="connsiteY19" fmla="*/ 323646 h 427871"/>
                  <a:gd name="connsiteX20" fmla="*/ 104226 w 482727"/>
                  <a:gd name="connsiteY20" fmla="*/ 323646 h 427871"/>
                  <a:gd name="connsiteX21" fmla="*/ 126167 w 482727"/>
                  <a:gd name="connsiteY21" fmla="*/ 342845 h 427871"/>
                  <a:gd name="connsiteX22" fmla="*/ 131653 w 482727"/>
                  <a:gd name="connsiteY22" fmla="*/ 367530 h 427871"/>
                  <a:gd name="connsiteX23" fmla="*/ 183766 w 482727"/>
                  <a:gd name="connsiteY23" fmla="*/ 329131 h 427871"/>
                  <a:gd name="connsiteX24" fmla="*/ 197480 w 482727"/>
                  <a:gd name="connsiteY24" fmla="*/ 323646 h 427871"/>
                  <a:gd name="connsiteX25" fmla="*/ 433358 w 482727"/>
                  <a:gd name="connsiteY25" fmla="*/ 323646 h 427871"/>
                  <a:gd name="connsiteX26" fmla="*/ 441586 w 482727"/>
                  <a:gd name="connsiteY26" fmla="*/ 315418 h 427871"/>
                  <a:gd name="connsiteX27" fmla="*/ 441586 w 482727"/>
                  <a:gd name="connsiteY27" fmla="*/ 52112 h 427871"/>
                  <a:gd name="connsiteX28" fmla="*/ 433358 w 482727"/>
                  <a:gd name="connsiteY28" fmla="*/ 43884 h 427871"/>
                  <a:gd name="connsiteX29" fmla="*/ 52112 w 482727"/>
                  <a:gd name="connsiteY29" fmla="*/ 43884 h 42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2727" h="427871">
                    <a:moveTo>
                      <a:pt x="115197" y="427871"/>
                    </a:moveTo>
                    <a:cubicBezTo>
                      <a:pt x="112454" y="427871"/>
                      <a:pt x="109711" y="427871"/>
                      <a:pt x="106968" y="425128"/>
                    </a:cubicBezTo>
                    <a:cubicBezTo>
                      <a:pt x="98740" y="422385"/>
                      <a:pt x="95997" y="416899"/>
                      <a:pt x="93254" y="408671"/>
                    </a:cubicBezTo>
                    <a:lnTo>
                      <a:pt x="85026" y="367530"/>
                    </a:lnTo>
                    <a:lnTo>
                      <a:pt x="52112" y="367530"/>
                    </a:lnTo>
                    <a:cubicBezTo>
                      <a:pt x="24685" y="367530"/>
                      <a:pt x="0" y="342845"/>
                      <a:pt x="0" y="315418"/>
                    </a:cubicBezTo>
                    <a:lnTo>
                      <a:pt x="0" y="52112"/>
                    </a:lnTo>
                    <a:cubicBezTo>
                      <a:pt x="0" y="24685"/>
                      <a:pt x="24685" y="0"/>
                      <a:pt x="52112" y="0"/>
                    </a:cubicBezTo>
                    <a:lnTo>
                      <a:pt x="430615" y="0"/>
                    </a:lnTo>
                    <a:cubicBezTo>
                      <a:pt x="458042" y="0"/>
                      <a:pt x="482727" y="24685"/>
                      <a:pt x="482727" y="52112"/>
                    </a:cubicBezTo>
                    <a:lnTo>
                      <a:pt x="482727" y="315418"/>
                    </a:lnTo>
                    <a:cubicBezTo>
                      <a:pt x="482727" y="342845"/>
                      <a:pt x="458042" y="367530"/>
                      <a:pt x="430615" y="367530"/>
                    </a:cubicBezTo>
                    <a:lnTo>
                      <a:pt x="202965" y="367530"/>
                    </a:lnTo>
                    <a:lnTo>
                      <a:pt x="126167" y="422385"/>
                    </a:lnTo>
                    <a:cubicBezTo>
                      <a:pt x="123425" y="425128"/>
                      <a:pt x="120682" y="427871"/>
                      <a:pt x="115197" y="427871"/>
                    </a:cubicBezTo>
                    <a:lnTo>
                      <a:pt x="115197" y="427871"/>
                    </a:lnTo>
                    <a:close/>
                    <a:moveTo>
                      <a:pt x="52112" y="43884"/>
                    </a:moveTo>
                    <a:cubicBezTo>
                      <a:pt x="46627" y="43884"/>
                      <a:pt x="43884" y="46626"/>
                      <a:pt x="43884" y="52112"/>
                    </a:cubicBezTo>
                    <a:lnTo>
                      <a:pt x="43884" y="315418"/>
                    </a:lnTo>
                    <a:cubicBezTo>
                      <a:pt x="43884" y="320903"/>
                      <a:pt x="46627" y="323646"/>
                      <a:pt x="52112" y="323646"/>
                    </a:cubicBezTo>
                    <a:lnTo>
                      <a:pt x="104226" y="323646"/>
                    </a:lnTo>
                    <a:cubicBezTo>
                      <a:pt x="115197" y="323646"/>
                      <a:pt x="123425" y="331874"/>
                      <a:pt x="126167" y="342845"/>
                    </a:cubicBezTo>
                    <a:lnTo>
                      <a:pt x="131653" y="367530"/>
                    </a:lnTo>
                    <a:lnTo>
                      <a:pt x="183766" y="329131"/>
                    </a:lnTo>
                    <a:cubicBezTo>
                      <a:pt x="186509" y="326389"/>
                      <a:pt x="191994" y="323646"/>
                      <a:pt x="197480" y="323646"/>
                    </a:cubicBezTo>
                    <a:lnTo>
                      <a:pt x="433358" y="323646"/>
                    </a:lnTo>
                    <a:cubicBezTo>
                      <a:pt x="438843" y="323646"/>
                      <a:pt x="441586" y="320903"/>
                      <a:pt x="441586" y="315418"/>
                    </a:cubicBezTo>
                    <a:lnTo>
                      <a:pt x="441586" y="52112"/>
                    </a:lnTo>
                    <a:cubicBezTo>
                      <a:pt x="441586" y="46626"/>
                      <a:pt x="438843" y="43884"/>
                      <a:pt x="433358" y="43884"/>
                    </a:cubicBezTo>
                    <a:lnTo>
                      <a:pt x="52112" y="43884"/>
                    </a:lnTo>
                    <a:close/>
                  </a:path>
                </a:pathLst>
              </a:custGeom>
              <a:grpFill/>
              <a:ln w="27426" cap="flat">
                <a:noFill/>
                <a:prstDash val="solid"/>
                <a:miter/>
              </a:ln>
            </p:spPr>
            <p:txBody>
              <a:bodyPr rtlCol="0" anchor="ctr"/>
              <a:lstStyle/>
              <a:p>
                <a:endParaRPr lang="en-US"/>
              </a:p>
            </p:txBody>
          </p:sp>
        </p:grpSp>
      </p:grpSp>
      <p:grpSp>
        <p:nvGrpSpPr>
          <p:cNvPr id="69" name="Graphic 3">
            <a:extLst>
              <a:ext uri="{FF2B5EF4-FFF2-40B4-BE49-F238E27FC236}">
                <a16:creationId xmlns:a16="http://schemas.microsoft.com/office/drawing/2014/main" id="{B745B6E0-45AE-7C75-F84C-2D5C504E54BE}"/>
              </a:ext>
            </a:extLst>
          </p:cNvPr>
          <p:cNvGrpSpPr/>
          <p:nvPr/>
        </p:nvGrpSpPr>
        <p:grpSpPr>
          <a:xfrm>
            <a:off x="1176046" y="5899413"/>
            <a:ext cx="703802" cy="512702"/>
            <a:chOff x="2616673" y="2155292"/>
            <a:chExt cx="1242473" cy="905111"/>
          </a:xfrm>
          <a:solidFill>
            <a:srgbClr val="F79037"/>
          </a:solidFill>
        </p:grpSpPr>
        <p:sp>
          <p:nvSpPr>
            <p:cNvPr id="70" name="Freeform 69">
              <a:extLst>
                <a:ext uri="{FF2B5EF4-FFF2-40B4-BE49-F238E27FC236}">
                  <a16:creationId xmlns:a16="http://schemas.microsoft.com/office/drawing/2014/main" id="{7204D6CF-F889-9A7C-B2D4-89FDF26522C4}"/>
                </a:ext>
              </a:extLst>
            </p:cNvPr>
            <p:cNvSpPr/>
            <p:nvPr/>
          </p:nvSpPr>
          <p:spPr>
            <a:xfrm>
              <a:off x="2655071" y="2371971"/>
              <a:ext cx="52113" cy="252334"/>
            </a:xfrm>
            <a:custGeom>
              <a:avLst/>
              <a:gdLst>
                <a:gd name="connsiteX0" fmla="*/ 52113 w 52113"/>
                <a:gd name="connsiteY0" fmla="*/ 238620 h 252334"/>
                <a:gd name="connsiteX1" fmla="*/ 38399 w 52113"/>
                <a:gd name="connsiteY1" fmla="*/ 252334 h 252334"/>
                <a:gd name="connsiteX2" fmla="*/ 13714 w 52113"/>
                <a:gd name="connsiteY2" fmla="*/ 252334 h 252334"/>
                <a:gd name="connsiteX3" fmla="*/ 0 w 52113"/>
                <a:gd name="connsiteY3" fmla="*/ 238620 h 252334"/>
                <a:gd name="connsiteX4" fmla="*/ 0 w 52113"/>
                <a:gd name="connsiteY4" fmla="*/ 238620 h 252334"/>
                <a:gd name="connsiteX5" fmla="*/ 0 w 52113"/>
                <a:gd name="connsiteY5" fmla="*/ 235877 h 252334"/>
                <a:gd name="connsiteX6" fmla="*/ 0 w 52113"/>
                <a:gd name="connsiteY6" fmla="*/ 13714 h 252334"/>
                <a:gd name="connsiteX7" fmla="*/ 13714 w 52113"/>
                <a:gd name="connsiteY7" fmla="*/ 0 h 252334"/>
                <a:gd name="connsiteX8" fmla="*/ 38399 w 52113"/>
                <a:gd name="connsiteY8" fmla="*/ 0 h 252334"/>
                <a:gd name="connsiteX9" fmla="*/ 52113 w 52113"/>
                <a:gd name="connsiteY9" fmla="*/ 13714 h 252334"/>
                <a:gd name="connsiteX10" fmla="*/ 52113 w 52113"/>
                <a:gd name="connsiteY10" fmla="*/ 238620 h 25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3" h="252334">
                  <a:moveTo>
                    <a:pt x="52113" y="238620"/>
                  </a:moveTo>
                  <a:cubicBezTo>
                    <a:pt x="52113" y="246849"/>
                    <a:pt x="46627" y="252334"/>
                    <a:pt x="38399" y="252334"/>
                  </a:cubicBezTo>
                  <a:lnTo>
                    <a:pt x="13714" y="252334"/>
                  </a:lnTo>
                  <a:cubicBezTo>
                    <a:pt x="5486" y="252334"/>
                    <a:pt x="0" y="246849"/>
                    <a:pt x="0" y="238620"/>
                  </a:cubicBezTo>
                  <a:cubicBezTo>
                    <a:pt x="0" y="238620"/>
                    <a:pt x="0" y="238620"/>
                    <a:pt x="0" y="238620"/>
                  </a:cubicBezTo>
                  <a:cubicBezTo>
                    <a:pt x="0" y="238620"/>
                    <a:pt x="0" y="238620"/>
                    <a:pt x="0" y="235877"/>
                  </a:cubicBezTo>
                  <a:lnTo>
                    <a:pt x="0" y="13714"/>
                  </a:lnTo>
                  <a:cubicBezTo>
                    <a:pt x="0" y="5485"/>
                    <a:pt x="5486" y="0"/>
                    <a:pt x="13714" y="0"/>
                  </a:cubicBezTo>
                  <a:lnTo>
                    <a:pt x="38399" y="0"/>
                  </a:lnTo>
                  <a:cubicBezTo>
                    <a:pt x="46627" y="0"/>
                    <a:pt x="52113" y="5485"/>
                    <a:pt x="52113" y="13714"/>
                  </a:cubicBezTo>
                  <a:lnTo>
                    <a:pt x="52113" y="238620"/>
                  </a:lnTo>
                  <a:close/>
                </a:path>
              </a:pathLst>
            </a:custGeom>
            <a:solidFill>
              <a:srgbClr val="DD1470"/>
            </a:solidFill>
            <a:ln w="27426"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0413AE71-8077-1A3A-BC5B-B8E3C54C7DFF}"/>
                </a:ext>
              </a:extLst>
            </p:cNvPr>
            <p:cNvSpPr/>
            <p:nvPr/>
          </p:nvSpPr>
          <p:spPr>
            <a:xfrm>
              <a:off x="3763150" y="2720302"/>
              <a:ext cx="52111" cy="252334"/>
            </a:xfrm>
            <a:custGeom>
              <a:avLst/>
              <a:gdLst>
                <a:gd name="connsiteX0" fmla="*/ 52112 w 52111"/>
                <a:gd name="connsiteY0" fmla="*/ 238620 h 252334"/>
                <a:gd name="connsiteX1" fmla="*/ 38398 w 52111"/>
                <a:gd name="connsiteY1" fmla="*/ 252334 h 252334"/>
                <a:gd name="connsiteX2" fmla="*/ 13714 w 52111"/>
                <a:gd name="connsiteY2" fmla="*/ 252334 h 252334"/>
                <a:gd name="connsiteX3" fmla="*/ 0 w 52111"/>
                <a:gd name="connsiteY3" fmla="*/ 238620 h 252334"/>
                <a:gd name="connsiteX4" fmla="*/ 0 w 52111"/>
                <a:gd name="connsiteY4" fmla="*/ 238620 h 252334"/>
                <a:gd name="connsiteX5" fmla="*/ 0 w 52111"/>
                <a:gd name="connsiteY5" fmla="*/ 235878 h 252334"/>
                <a:gd name="connsiteX6" fmla="*/ 0 w 52111"/>
                <a:gd name="connsiteY6" fmla="*/ 13714 h 252334"/>
                <a:gd name="connsiteX7" fmla="*/ 13714 w 52111"/>
                <a:gd name="connsiteY7" fmla="*/ 0 h 252334"/>
                <a:gd name="connsiteX8" fmla="*/ 38398 w 52111"/>
                <a:gd name="connsiteY8" fmla="*/ 0 h 252334"/>
                <a:gd name="connsiteX9" fmla="*/ 52112 w 52111"/>
                <a:gd name="connsiteY9" fmla="*/ 13714 h 252334"/>
                <a:gd name="connsiteX10" fmla="*/ 52112 w 52111"/>
                <a:gd name="connsiteY10" fmla="*/ 238620 h 252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11" h="252334">
                  <a:moveTo>
                    <a:pt x="52112" y="238620"/>
                  </a:moveTo>
                  <a:cubicBezTo>
                    <a:pt x="52112" y="246849"/>
                    <a:pt x="46627" y="252334"/>
                    <a:pt x="38398" y="252334"/>
                  </a:cubicBezTo>
                  <a:lnTo>
                    <a:pt x="13714" y="252334"/>
                  </a:lnTo>
                  <a:cubicBezTo>
                    <a:pt x="5486" y="252334"/>
                    <a:pt x="0" y="246849"/>
                    <a:pt x="0" y="238620"/>
                  </a:cubicBezTo>
                  <a:cubicBezTo>
                    <a:pt x="0" y="238620"/>
                    <a:pt x="0" y="238620"/>
                    <a:pt x="0" y="238620"/>
                  </a:cubicBezTo>
                  <a:cubicBezTo>
                    <a:pt x="0" y="238620"/>
                    <a:pt x="0" y="238620"/>
                    <a:pt x="0" y="235878"/>
                  </a:cubicBezTo>
                  <a:lnTo>
                    <a:pt x="0" y="13714"/>
                  </a:lnTo>
                  <a:cubicBezTo>
                    <a:pt x="0" y="5485"/>
                    <a:pt x="5486" y="0"/>
                    <a:pt x="13714" y="0"/>
                  </a:cubicBezTo>
                  <a:lnTo>
                    <a:pt x="38398" y="0"/>
                  </a:lnTo>
                  <a:cubicBezTo>
                    <a:pt x="46627" y="0"/>
                    <a:pt x="52112" y="5485"/>
                    <a:pt x="52112" y="13714"/>
                  </a:cubicBezTo>
                  <a:lnTo>
                    <a:pt x="52112" y="238620"/>
                  </a:lnTo>
                  <a:close/>
                </a:path>
              </a:pathLst>
            </a:custGeom>
            <a:solidFill>
              <a:srgbClr val="DD1470"/>
            </a:solidFill>
            <a:ln w="27426"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8FA1EFD9-D222-F51F-7D3B-A02EF39A2034}"/>
                </a:ext>
              </a:extLst>
            </p:cNvPr>
            <p:cNvSpPr/>
            <p:nvPr/>
          </p:nvSpPr>
          <p:spPr>
            <a:xfrm>
              <a:off x="3406590" y="2215633"/>
              <a:ext cx="109710" cy="109710"/>
            </a:xfrm>
            <a:custGeom>
              <a:avLst/>
              <a:gdLst>
                <a:gd name="connsiteX0" fmla="*/ 0 w 109710"/>
                <a:gd name="connsiteY0" fmla="*/ 74054 h 109710"/>
                <a:gd name="connsiteX1" fmla="*/ 0 w 109710"/>
                <a:gd name="connsiteY1" fmla="*/ 0 h 109710"/>
                <a:gd name="connsiteX2" fmla="*/ 109711 w 109710"/>
                <a:gd name="connsiteY2" fmla="*/ 109710 h 109710"/>
                <a:gd name="connsiteX3" fmla="*/ 35656 w 109710"/>
                <a:gd name="connsiteY3" fmla="*/ 109710 h 109710"/>
                <a:gd name="connsiteX4" fmla="*/ 0 w 109710"/>
                <a:gd name="connsiteY4" fmla="*/ 74054 h 109710"/>
                <a:gd name="connsiteX5" fmla="*/ 0 w 109710"/>
                <a:gd name="connsiteY5" fmla="*/ 74054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10" h="109710">
                  <a:moveTo>
                    <a:pt x="0" y="74054"/>
                  </a:moveTo>
                  <a:lnTo>
                    <a:pt x="0" y="0"/>
                  </a:lnTo>
                  <a:cubicBezTo>
                    <a:pt x="16456" y="16456"/>
                    <a:pt x="93253" y="93254"/>
                    <a:pt x="109711" y="109710"/>
                  </a:cubicBezTo>
                  <a:lnTo>
                    <a:pt x="35656" y="109710"/>
                  </a:lnTo>
                  <a:cubicBezTo>
                    <a:pt x="16456" y="109710"/>
                    <a:pt x="0" y="93254"/>
                    <a:pt x="0" y="74054"/>
                  </a:cubicBezTo>
                  <a:lnTo>
                    <a:pt x="0" y="74054"/>
                  </a:lnTo>
                  <a:close/>
                </a:path>
              </a:pathLst>
            </a:custGeom>
            <a:solidFill>
              <a:srgbClr val="DD1470"/>
            </a:solidFill>
            <a:ln w="27426" cap="flat">
              <a:noFill/>
              <a:prstDash val="solid"/>
              <a:miter/>
            </a:ln>
          </p:spPr>
          <p:txBody>
            <a:bodyPr rtlCol="0" anchor="ctr"/>
            <a:lstStyle/>
            <a:p>
              <a:endParaRPr lang="en-US"/>
            </a:p>
          </p:txBody>
        </p:sp>
        <p:grpSp>
          <p:nvGrpSpPr>
            <p:cNvPr id="73" name="Graphic 3">
              <a:extLst>
                <a:ext uri="{FF2B5EF4-FFF2-40B4-BE49-F238E27FC236}">
                  <a16:creationId xmlns:a16="http://schemas.microsoft.com/office/drawing/2014/main" id="{D6714E1A-7E03-80BC-6AB7-9EDA02701FF9}"/>
                </a:ext>
              </a:extLst>
            </p:cNvPr>
            <p:cNvGrpSpPr/>
            <p:nvPr/>
          </p:nvGrpSpPr>
          <p:grpSpPr>
            <a:xfrm>
              <a:off x="2616673" y="2155292"/>
              <a:ext cx="1242473" cy="905111"/>
              <a:chOff x="2616673" y="2155292"/>
              <a:chExt cx="1242473" cy="905111"/>
            </a:xfrm>
            <a:grpFill/>
          </p:grpSpPr>
          <p:sp>
            <p:nvSpPr>
              <p:cNvPr id="74" name="Freeform 73">
                <a:extLst>
                  <a:ext uri="{FF2B5EF4-FFF2-40B4-BE49-F238E27FC236}">
                    <a16:creationId xmlns:a16="http://schemas.microsoft.com/office/drawing/2014/main" id="{00B3887A-8CA1-A188-1327-D07C6C29AD3D}"/>
                  </a:ext>
                </a:extLst>
              </p:cNvPr>
              <p:cNvSpPr/>
              <p:nvPr/>
            </p:nvSpPr>
            <p:spPr>
              <a:xfrm>
                <a:off x="2992431" y="2805327"/>
                <a:ext cx="200223" cy="38398"/>
              </a:xfrm>
              <a:custGeom>
                <a:avLst/>
                <a:gdLst>
                  <a:gd name="connsiteX0" fmla="*/ 181024 w 200223"/>
                  <a:gd name="connsiteY0" fmla="*/ 0 h 38398"/>
                  <a:gd name="connsiteX1" fmla="*/ 19200 w 200223"/>
                  <a:gd name="connsiteY1" fmla="*/ 0 h 38398"/>
                  <a:gd name="connsiteX2" fmla="*/ 0 w 200223"/>
                  <a:gd name="connsiteY2" fmla="*/ 19199 h 38398"/>
                  <a:gd name="connsiteX3" fmla="*/ 19200 w 200223"/>
                  <a:gd name="connsiteY3" fmla="*/ 38399 h 38398"/>
                  <a:gd name="connsiteX4" fmla="*/ 181024 w 200223"/>
                  <a:gd name="connsiteY4" fmla="*/ 38399 h 38398"/>
                  <a:gd name="connsiteX5" fmla="*/ 200223 w 200223"/>
                  <a:gd name="connsiteY5" fmla="*/ 19199 h 38398"/>
                  <a:gd name="connsiteX6" fmla="*/ 181024 w 200223"/>
                  <a:gd name="connsiteY6" fmla="*/ 0 h 38398"/>
                  <a:gd name="connsiteX7" fmla="*/ 181024 w 200223"/>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23" h="38398">
                    <a:moveTo>
                      <a:pt x="181024" y="0"/>
                    </a:moveTo>
                    <a:lnTo>
                      <a:pt x="19200" y="0"/>
                    </a:lnTo>
                    <a:cubicBezTo>
                      <a:pt x="8230" y="0"/>
                      <a:pt x="0" y="8228"/>
                      <a:pt x="0" y="19199"/>
                    </a:cubicBezTo>
                    <a:cubicBezTo>
                      <a:pt x="0" y="30170"/>
                      <a:pt x="8230" y="38399"/>
                      <a:pt x="19200" y="38399"/>
                    </a:cubicBezTo>
                    <a:lnTo>
                      <a:pt x="181024" y="38399"/>
                    </a:lnTo>
                    <a:cubicBezTo>
                      <a:pt x="191994" y="38399"/>
                      <a:pt x="200223" y="30170"/>
                      <a:pt x="200223" y="19199"/>
                    </a:cubicBezTo>
                    <a:cubicBezTo>
                      <a:pt x="197480" y="8228"/>
                      <a:pt x="189252" y="0"/>
                      <a:pt x="181024" y="0"/>
                    </a:cubicBezTo>
                    <a:lnTo>
                      <a:pt x="181024" y="0"/>
                    </a:lnTo>
                    <a:close/>
                  </a:path>
                </a:pathLst>
              </a:custGeom>
              <a:grpFill/>
              <a:ln w="27426"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A484804-AB22-C954-6082-6F3F7965A935}"/>
                  </a:ext>
                </a:extLst>
              </p:cNvPr>
              <p:cNvSpPr/>
              <p:nvPr/>
            </p:nvSpPr>
            <p:spPr>
              <a:xfrm>
                <a:off x="2992431" y="2882124"/>
                <a:ext cx="200223" cy="38398"/>
              </a:xfrm>
              <a:custGeom>
                <a:avLst/>
                <a:gdLst>
                  <a:gd name="connsiteX0" fmla="*/ 181024 w 200223"/>
                  <a:gd name="connsiteY0" fmla="*/ 0 h 38398"/>
                  <a:gd name="connsiteX1" fmla="*/ 19200 w 200223"/>
                  <a:gd name="connsiteY1" fmla="*/ 0 h 38398"/>
                  <a:gd name="connsiteX2" fmla="*/ 0 w 200223"/>
                  <a:gd name="connsiteY2" fmla="*/ 19200 h 38398"/>
                  <a:gd name="connsiteX3" fmla="*/ 19200 w 200223"/>
                  <a:gd name="connsiteY3" fmla="*/ 38399 h 38398"/>
                  <a:gd name="connsiteX4" fmla="*/ 181024 w 200223"/>
                  <a:gd name="connsiteY4" fmla="*/ 38399 h 38398"/>
                  <a:gd name="connsiteX5" fmla="*/ 200223 w 200223"/>
                  <a:gd name="connsiteY5" fmla="*/ 19200 h 38398"/>
                  <a:gd name="connsiteX6" fmla="*/ 181024 w 200223"/>
                  <a:gd name="connsiteY6" fmla="*/ 0 h 38398"/>
                  <a:gd name="connsiteX7" fmla="*/ 181024 w 200223"/>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223" h="38398">
                    <a:moveTo>
                      <a:pt x="181024" y="0"/>
                    </a:moveTo>
                    <a:lnTo>
                      <a:pt x="19200" y="0"/>
                    </a:lnTo>
                    <a:cubicBezTo>
                      <a:pt x="8230" y="0"/>
                      <a:pt x="0" y="8228"/>
                      <a:pt x="0" y="19200"/>
                    </a:cubicBezTo>
                    <a:cubicBezTo>
                      <a:pt x="0" y="30171"/>
                      <a:pt x="8230" y="38399"/>
                      <a:pt x="19200" y="38399"/>
                    </a:cubicBezTo>
                    <a:lnTo>
                      <a:pt x="181024" y="38399"/>
                    </a:lnTo>
                    <a:cubicBezTo>
                      <a:pt x="191994" y="38399"/>
                      <a:pt x="200223" y="30171"/>
                      <a:pt x="200223" y="19200"/>
                    </a:cubicBezTo>
                    <a:cubicBezTo>
                      <a:pt x="197480" y="8228"/>
                      <a:pt x="189252" y="0"/>
                      <a:pt x="181024" y="0"/>
                    </a:cubicBezTo>
                    <a:lnTo>
                      <a:pt x="181024" y="0"/>
                    </a:lnTo>
                    <a:close/>
                  </a:path>
                </a:pathLst>
              </a:custGeom>
              <a:grpFill/>
              <a:ln w="27426"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3B91B348-9BEB-4748-05C6-9A77E7D0CE43}"/>
                  </a:ext>
                </a:extLst>
              </p:cNvPr>
              <p:cNvSpPr/>
              <p:nvPr/>
            </p:nvSpPr>
            <p:spPr>
              <a:xfrm>
                <a:off x="2616673" y="2155292"/>
                <a:ext cx="1242473" cy="905111"/>
              </a:xfrm>
              <a:custGeom>
                <a:avLst/>
                <a:gdLst>
                  <a:gd name="connsiteX0" fmla="*/ 1184874 w 1242473"/>
                  <a:gd name="connsiteY0" fmla="*/ 532096 h 905111"/>
                  <a:gd name="connsiteX1" fmla="*/ 1160190 w 1242473"/>
                  <a:gd name="connsiteY1" fmla="*/ 532096 h 905111"/>
                  <a:gd name="connsiteX2" fmla="*/ 1116305 w 1242473"/>
                  <a:gd name="connsiteY2" fmla="*/ 559524 h 905111"/>
                  <a:gd name="connsiteX3" fmla="*/ 1099849 w 1242473"/>
                  <a:gd name="connsiteY3" fmla="*/ 559524 h 905111"/>
                  <a:gd name="connsiteX4" fmla="*/ 968197 w 1242473"/>
                  <a:gd name="connsiteY4" fmla="*/ 471755 h 905111"/>
                  <a:gd name="connsiteX5" fmla="*/ 968197 w 1242473"/>
                  <a:gd name="connsiteY5" fmla="*/ 348331 h 905111"/>
                  <a:gd name="connsiteX6" fmla="*/ 948997 w 1242473"/>
                  <a:gd name="connsiteY6" fmla="*/ 329131 h 905111"/>
                  <a:gd name="connsiteX7" fmla="*/ 929797 w 1242473"/>
                  <a:gd name="connsiteY7" fmla="*/ 348331 h 905111"/>
                  <a:gd name="connsiteX8" fmla="*/ 929797 w 1242473"/>
                  <a:gd name="connsiteY8" fmla="*/ 507411 h 905111"/>
                  <a:gd name="connsiteX9" fmla="*/ 888656 w 1242473"/>
                  <a:gd name="connsiteY9" fmla="*/ 548552 h 905111"/>
                  <a:gd name="connsiteX10" fmla="*/ 828314 w 1242473"/>
                  <a:gd name="connsiteY10" fmla="*/ 548552 h 905111"/>
                  <a:gd name="connsiteX11" fmla="*/ 767975 w 1242473"/>
                  <a:gd name="connsiteY11" fmla="*/ 608894 h 905111"/>
                  <a:gd name="connsiteX12" fmla="*/ 828314 w 1242473"/>
                  <a:gd name="connsiteY12" fmla="*/ 669234 h 905111"/>
                  <a:gd name="connsiteX13" fmla="*/ 916083 w 1242473"/>
                  <a:gd name="connsiteY13" fmla="*/ 669234 h 905111"/>
                  <a:gd name="connsiteX14" fmla="*/ 929797 w 1242473"/>
                  <a:gd name="connsiteY14" fmla="*/ 671977 h 905111"/>
                  <a:gd name="connsiteX15" fmla="*/ 929797 w 1242473"/>
                  <a:gd name="connsiteY15" fmla="*/ 831057 h 905111"/>
                  <a:gd name="connsiteX16" fmla="*/ 894142 w 1242473"/>
                  <a:gd name="connsiteY16" fmla="*/ 866713 h 905111"/>
                  <a:gd name="connsiteX17" fmla="*/ 345588 w 1242473"/>
                  <a:gd name="connsiteY17" fmla="*/ 866713 h 905111"/>
                  <a:gd name="connsiteX18" fmla="*/ 309932 w 1242473"/>
                  <a:gd name="connsiteY18" fmla="*/ 831057 h 905111"/>
                  <a:gd name="connsiteX19" fmla="*/ 309932 w 1242473"/>
                  <a:gd name="connsiteY19" fmla="*/ 518382 h 905111"/>
                  <a:gd name="connsiteX20" fmla="*/ 436099 w 1242473"/>
                  <a:gd name="connsiteY20" fmla="*/ 521125 h 905111"/>
                  <a:gd name="connsiteX21" fmla="*/ 493698 w 1242473"/>
                  <a:gd name="connsiteY21" fmla="*/ 463527 h 905111"/>
                  <a:gd name="connsiteX22" fmla="*/ 485468 w 1242473"/>
                  <a:gd name="connsiteY22" fmla="*/ 433357 h 905111"/>
                  <a:gd name="connsiteX23" fmla="*/ 510154 w 1242473"/>
                  <a:gd name="connsiteY23" fmla="*/ 386730 h 905111"/>
                  <a:gd name="connsiteX24" fmla="*/ 501926 w 1242473"/>
                  <a:gd name="connsiteY24" fmla="*/ 356559 h 905111"/>
                  <a:gd name="connsiteX25" fmla="*/ 526610 w 1242473"/>
                  <a:gd name="connsiteY25" fmla="*/ 309932 h 905111"/>
                  <a:gd name="connsiteX26" fmla="*/ 512896 w 1242473"/>
                  <a:gd name="connsiteY26" fmla="*/ 271534 h 905111"/>
                  <a:gd name="connsiteX27" fmla="*/ 529354 w 1242473"/>
                  <a:gd name="connsiteY27" fmla="*/ 233135 h 905111"/>
                  <a:gd name="connsiteX28" fmla="*/ 529354 w 1242473"/>
                  <a:gd name="connsiteY28" fmla="*/ 233135 h 905111"/>
                  <a:gd name="connsiteX29" fmla="*/ 471755 w 1242473"/>
                  <a:gd name="connsiteY29" fmla="*/ 175537 h 905111"/>
                  <a:gd name="connsiteX30" fmla="*/ 326388 w 1242473"/>
                  <a:gd name="connsiteY30" fmla="*/ 175537 h 905111"/>
                  <a:gd name="connsiteX31" fmla="*/ 309932 w 1242473"/>
                  <a:gd name="connsiteY31" fmla="*/ 159080 h 905111"/>
                  <a:gd name="connsiteX32" fmla="*/ 309932 w 1242473"/>
                  <a:gd name="connsiteY32" fmla="*/ 71312 h 905111"/>
                  <a:gd name="connsiteX33" fmla="*/ 345588 w 1242473"/>
                  <a:gd name="connsiteY33" fmla="*/ 35656 h 905111"/>
                  <a:gd name="connsiteX34" fmla="*/ 757003 w 1242473"/>
                  <a:gd name="connsiteY34" fmla="*/ 35656 h 905111"/>
                  <a:gd name="connsiteX35" fmla="*/ 757003 w 1242473"/>
                  <a:gd name="connsiteY35" fmla="*/ 134396 h 905111"/>
                  <a:gd name="connsiteX36" fmla="*/ 831058 w 1242473"/>
                  <a:gd name="connsiteY36" fmla="*/ 208450 h 905111"/>
                  <a:gd name="connsiteX37" fmla="*/ 929797 w 1242473"/>
                  <a:gd name="connsiteY37" fmla="*/ 208450 h 905111"/>
                  <a:gd name="connsiteX38" fmla="*/ 929797 w 1242473"/>
                  <a:gd name="connsiteY38" fmla="*/ 263305 h 905111"/>
                  <a:gd name="connsiteX39" fmla="*/ 948997 w 1242473"/>
                  <a:gd name="connsiteY39" fmla="*/ 282505 h 905111"/>
                  <a:gd name="connsiteX40" fmla="*/ 968197 w 1242473"/>
                  <a:gd name="connsiteY40" fmla="*/ 263305 h 905111"/>
                  <a:gd name="connsiteX41" fmla="*/ 968197 w 1242473"/>
                  <a:gd name="connsiteY41" fmla="*/ 208450 h 905111"/>
                  <a:gd name="connsiteX42" fmla="*/ 951739 w 1242473"/>
                  <a:gd name="connsiteY42" fmla="*/ 170052 h 905111"/>
                  <a:gd name="connsiteX43" fmla="*/ 798145 w 1242473"/>
                  <a:gd name="connsiteY43" fmla="*/ 16457 h 905111"/>
                  <a:gd name="connsiteX44" fmla="*/ 759745 w 1242473"/>
                  <a:gd name="connsiteY44" fmla="*/ 0 h 905111"/>
                  <a:gd name="connsiteX45" fmla="*/ 345588 w 1242473"/>
                  <a:gd name="connsiteY45" fmla="*/ 0 h 905111"/>
                  <a:gd name="connsiteX46" fmla="*/ 271533 w 1242473"/>
                  <a:gd name="connsiteY46" fmla="*/ 74055 h 905111"/>
                  <a:gd name="connsiteX47" fmla="*/ 271533 w 1242473"/>
                  <a:gd name="connsiteY47" fmla="*/ 120682 h 905111"/>
                  <a:gd name="connsiteX48" fmla="*/ 137138 w 1242473"/>
                  <a:gd name="connsiteY48" fmla="*/ 208450 h 905111"/>
                  <a:gd name="connsiteX49" fmla="*/ 120681 w 1242473"/>
                  <a:gd name="connsiteY49" fmla="*/ 208450 h 905111"/>
                  <a:gd name="connsiteX50" fmla="*/ 76797 w 1242473"/>
                  <a:gd name="connsiteY50" fmla="*/ 181022 h 905111"/>
                  <a:gd name="connsiteX51" fmla="*/ 52112 w 1242473"/>
                  <a:gd name="connsiteY51" fmla="*/ 181022 h 905111"/>
                  <a:gd name="connsiteX52" fmla="*/ 0 w 1242473"/>
                  <a:gd name="connsiteY52" fmla="*/ 233135 h 905111"/>
                  <a:gd name="connsiteX53" fmla="*/ 0 w 1242473"/>
                  <a:gd name="connsiteY53" fmla="*/ 455299 h 905111"/>
                  <a:gd name="connsiteX54" fmla="*/ 52112 w 1242473"/>
                  <a:gd name="connsiteY54" fmla="*/ 507411 h 905111"/>
                  <a:gd name="connsiteX55" fmla="*/ 76797 w 1242473"/>
                  <a:gd name="connsiteY55" fmla="*/ 507411 h 905111"/>
                  <a:gd name="connsiteX56" fmla="*/ 123425 w 1242473"/>
                  <a:gd name="connsiteY56" fmla="*/ 479983 h 905111"/>
                  <a:gd name="connsiteX57" fmla="*/ 167308 w 1242473"/>
                  <a:gd name="connsiteY57" fmla="*/ 479983 h 905111"/>
                  <a:gd name="connsiteX58" fmla="*/ 241363 w 1242473"/>
                  <a:gd name="connsiteY58" fmla="*/ 504669 h 905111"/>
                  <a:gd name="connsiteX59" fmla="*/ 241363 w 1242473"/>
                  <a:gd name="connsiteY59" fmla="*/ 504669 h 905111"/>
                  <a:gd name="connsiteX60" fmla="*/ 274277 w 1242473"/>
                  <a:gd name="connsiteY60" fmla="*/ 512897 h 905111"/>
                  <a:gd name="connsiteX61" fmla="*/ 274277 w 1242473"/>
                  <a:gd name="connsiteY61" fmla="*/ 831057 h 905111"/>
                  <a:gd name="connsiteX62" fmla="*/ 348330 w 1242473"/>
                  <a:gd name="connsiteY62" fmla="*/ 905112 h 905111"/>
                  <a:gd name="connsiteX63" fmla="*/ 896884 w 1242473"/>
                  <a:gd name="connsiteY63" fmla="*/ 905112 h 905111"/>
                  <a:gd name="connsiteX64" fmla="*/ 959969 w 1242473"/>
                  <a:gd name="connsiteY64" fmla="*/ 866713 h 905111"/>
                  <a:gd name="connsiteX65" fmla="*/ 1055965 w 1242473"/>
                  <a:gd name="connsiteY65" fmla="*/ 833800 h 905111"/>
                  <a:gd name="connsiteX66" fmla="*/ 1119049 w 1242473"/>
                  <a:gd name="connsiteY66" fmla="*/ 831057 h 905111"/>
                  <a:gd name="connsiteX67" fmla="*/ 1165676 w 1242473"/>
                  <a:gd name="connsiteY67" fmla="*/ 858485 h 905111"/>
                  <a:gd name="connsiteX68" fmla="*/ 1190360 w 1242473"/>
                  <a:gd name="connsiteY68" fmla="*/ 858485 h 905111"/>
                  <a:gd name="connsiteX69" fmla="*/ 1242473 w 1242473"/>
                  <a:gd name="connsiteY69" fmla="*/ 806372 h 905111"/>
                  <a:gd name="connsiteX70" fmla="*/ 1242473 w 1242473"/>
                  <a:gd name="connsiteY70" fmla="*/ 584208 h 905111"/>
                  <a:gd name="connsiteX71" fmla="*/ 1184874 w 1242473"/>
                  <a:gd name="connsiteY71" fmla="*/ 532096 h 905111"/>
                  <a:gd name="connsiteX72" fmla="*/ 1184874 w 1242473"/>
                  <a:gd name="connsiteY72" fmla="*/ 532096 h 905111"/>
                  <a:gd name="connsiteX73" fmla="*/ 792659 w 1242473"/>
                  <a:gd name="connsiteY73" fmla="*/ 139881 h 905111"/>
                  <a:gd name="connsiteX74" fmla="*/ 792659 w 1242473"/>
                  <a:gd name="connsiteY74" fmla="*/ 65827 h 905111"/>
                  <a:gd name="connsiteX75" fmla="*/ 902369 w 1242473"/>
                  <a:gd name="connsiteY75" fmla="*/ 175537 h 905111"/>
                  <a:gd name="connsiteX76" fmla="*/ 828314 w 1242473"/>
                  <a:gd name="connsiteY76" fmla="*/ 175537 h 905111"/>
                  <a:gd name="connsiteX77" fmla="*/ 792659 w 1242473"/>
                  <a:gd name="connsiteY77" fmla="*/ 139881 h 905111"/>
                  <a:gd name="connsiteX78" fmla="*/ 792659 w 1242473"/>
                  <a:gd name="connsiteY78" fmla="*/ 139881 h 905111"/>
                  <a:gd name="connsiteX79" fmla="*/ 164566 w 1242473"/>
                  <a:gd name="connsiteY79" fmla="*/ 441585 h 905111"/>
                  <a:gd name="connsiteX80" fmla="*/ 126167 w 1242473"/>
                  <a:gd name="connsiteY80" fmla="*/ 441585 h 905111"/>
                  <a:gd name="connsiteX81" fmla="*/ 126167 w 1242473"/>
                  <a:gd name="connsiteY81" fmla="*/ 359302 h 905111"/>
                  <a:gd name="connsiteX82" fmla="*/ 106967 w 1242473"/>
                  <a:gd name="connsiteY82" fmla="*/ 340103 h 905111"/>
                  <a:gd name="connsiteX83" fmla="*/ 87767 w 1242473"/>
                  <a:gd name="connsiteY83" fmla="*/ 359302 h 905111"/>
                  <a:gd name="connsiteX84" fmla="*/ 87767 w 1242473"/>
                  <a:gd name="connsiteY84" fmla="*/ 455299 h 905111"/>
                  <a:gd name="connsiteX85" fmla="*/ 87767 w 1242473"/>
                  <a:gd name="connsiteY85" fmla="*/ 458042 h 905111"/>
                  <a:gd name="connsiteX86" fmla="*/ 87767 w 1242473"/>
                  <a:gd name="connsiteY86" fmla="*/ 458042 h 905111"/>
                  <a:gd name="connsiteX87" fmla="*/ 74053 w 1242473"/>
                  <a:gd name="connsiteY87" fmla="*/ 471755 h 905111"/>
                  <a:gd name="connsiteX88" fmla="*/ 49369 w 1242473"/>
                  <a:gd name="connsiteY88" fmla="*/ 471755 h 905111"/>
                  <a:gd name="connsiteX89" fmla="*/ 35656 w 1242473"/>
                  <a:gd name="connsiteY89" fmla="*/ 458042 h 905111"/>
                  <a:gd name="connsiteX90" fmla="*/ 35656 w 1242473"/>
                  <a:gd name="connsiteY90" fmla="*/ 235878 h 905111"/>
                  <a:gd name="connsiteX91" fmla="*/ 49369 w 1242473"/>
                  <a:gd name="connsiteY91" fmla="*/ 222164 h 905111"/>
                  <a:gd name="connsiteX92" fmla="*/ 74053 w 1242473"/>
                  <a:gd name="connsiteY92" fmla="*/ 222164 h 905111"/>
                  <a:gd name="connsiteX93" fmla="*/ 87767 w 1242473"/>
                  <a:gd name="connsiteY93" fmla="*/ 235878 h 905111"/>
                  <a:gd name="connsiteX94" fmla="*/ 87767 w 1242473"/>
                  <a:gd name="connsiteY94" fmla="*/ 277019 h 905111"/>
                  <a:gd name="connsiteX95" fmla="*/ 106967 w 1242473"/>
                  <a:gd name="connsiteY95" fmla="*/ 296218 h 905111"/>
                  <a:gd name="connsiteX96" fmla="*/ 126167 w 1242473"/>
                  <a:gd name="connsiteY96" fmla="*/ 277019 h 905111"/>
                  <a:gd name="connsiteX97" fmla="*/ 126167 w 1242473"/>
                  <a:gd name="connsiteY97" fmla="*/ 246849 h 905111"/>
                  <a:gd name="connsiteX98" fmla="*/ 137138 w 1242473"/>
                  <a:gd name="connsiteY98" fmla="*/ 246849 h 905111"/>
                  <a:gd name="connsiteX99" fmla="*/ 271533 w 1242473"/>
                  <a:gd name="connsiteY99" fmla="*/ 159080 h 905111"/>
                  <a:gd name="connsiteX100" fmla="*/ 271533 w 1242473"/>
                  <a:gd name="connsiteY100" fmla="*/ 161823 h 905111"/>
                  <a:gd name="connsiteX101" fmla="*/ 323646 w 1242473"/>
                  <a:gd name="connsiteY101" fmla="*/ 213936 h 905111"/>
                  <a:gd name="connsiteX102" fmla="*/ 469013 w 1242473"/>
                  <a:gd name="connsiteY102" fmla="*/ 213936 h 905111"/>
                  <a:gd name="connsiteX103" fmla="*/ 488212 w 1242473"/>
                  <a:gd name="connsiteY103" fmla="*/ 233135 h 905111"/>
                  <a:gd name="connsiteX104" fmla="*/ 488212 w 1242473"/>
                  <a:gd name="connsiteY104" fmla="*/ 233135 h 905111"/>
                  <a:gd name="connsiteX105" fmla="*/ 488212 w 1242473"/>
                  <a:gd name="connsiteY105" fmla="*/ 233135 h 905111"/>
                  <a:gd name="connsiteX106" fmla="*/ 469013 w 1242473"/>
                  <a:gd name="connsiteY106" fmla="*/ 252334 h 905111"/>
                  <a:gd name="connsiteX107" fmla="*/ 469013 w 1242473"/>
                  <a:gd name="connsiteY107" fmla="*/ 252334 h 905111"/>
                  <a:gd name="connsiteX108" fmla="*/ 469013 w 1242473"/>
                  <a:gd name="connsiteY108" fmla="*/ 252334 h 905111"/>
                  <a:gd name="connsiteX109" fmla="*/ 326388 w 1242473"/>
                  <a:gd name="connsiteY109" fmla="*/ 252334 h 905111"/>
                  <a:gd name="connsiteX110" fmla="*/ 307189 w 1242473"/>
                  <a:gd name="connsiteY110" fmla="*/ 271534 h 905111"/>
                  <a:gd name="connsiteX111" fmla="*/ 326388 w 1242473"/>
                  <a:gd name="connsiteY111" fmla="*/ 290733 h 905111"/>
                  <a:gd name="connsiteX112" fmla="*/ 469013 w 1242473"/>
                  <a:gd name="connsiteY112" fmla="*/ 290733 h 905111"/>
                  <a:gd name="connsiteX113" fmla="*/ 488212 w 1242473"/>
                  <a:gd name="connsiteY113" fmla="*/ 309932 h 905111"/>
                  <a:gd name="connsiteX114" fmla="*/ 469013 w 1242473"/>
                  <a:gd name="connsiteY114" fmla="*/ 329131 h 905111"/>
                  <a:gd name="connsiteX115" fmla="*/ 329132 w 1242473"/>
                  <a:gd name="connsiteY115" fmla="*/ 329131 h 905111"/>
                  <a:gd name="connsiteX116" fmla="*/ 309932 w 1242473"/>
                  <a:gd name="connsiteY116" fmla="*/ 348331 h 905111"/>
                  <a:gd name="connsiteX117" fmla="*/ 329132 w 1242473"/>
                  <a:gd name="connsiteY117" fmla="*/ 367530 h 905111"/>
                  <a:gd name="connsiteX118" fmla="*/ 452557 w 1242473"/>
                  <a:gd name="connsiteY118" fmla="*/ 367530 h 905111"/>
                  <a:gd name="connsiteX119" fmla="*/ 471755 w 1242473"/>
                  <a:gd name="connsiteY119" fmla="*/ 386730 h 905111"/>
                  <a:gd name="connsiteX120" fmla="*/ 452557 w 1242473"/>
                  <a:gd name="connsiteY120" fmla="*/ 405929 h 905111"/>
                  <a:gd name="connsiteX121" fmla="*/ 329132 w 1242473"/>
                  <a:gd name="connsiteY121" fmla="*/ 405929 h 905111"/>
                  <a:gd name="connsiteX122" fmla="*/ 309932 w 1242473"/>
                  <a:gd name="connsiteY122" fmla="*/ 425128 h 905111"/>
                  <a:gd name="connsiteX123" fmla="*/ 329132 w 1242473"/>
                  <a:gd name="connsiteY123" fmla="*/ 444328 h 905111"/>
                  <a:gd name="connsiteX124" fmla="*/ 436099 w 1242473"/>
                  <a:gd name="connsiteY124" fmla="*/ 444328 h 905111"/>
                  <a:gd name="connsiteX125" fmla="*/ 455299 w 1242473"/>
                  <a:gd name="connsiteY125" fmla="*/ 463527 h 905111"/>
                  <a:gd name="connsiteX126" fmla="*/ 436099 w 1242473"/>
                  <a:gd name="connsiteY126" fmla="*/ 482726 h 905111"/>
                  <a:gd name="connsiteX127" fmla="*/ 252333 w 1242473"/>
                  <a:gd name="connsiteY127" fmla="*/ 469013 h 905111"/>
                  <a:gd name="connsiteX128" fmla="*/ 164566 w 1242473"/>
                  <a:gd name="connsiteY128" fmla="*/ 441585 h 905111"/>
                  <a:gd name="connsiteX129" fmla="*/ 164566 w 1242473"/>
                  <a:gd name="connsiteY129" fmla="*/ 441585 h 905111"/>
                  <a:gd name="connsiteX130" fmla="*/ 1039508 w 1242473"/>
                  <a:gd name="connsiteY130" fmla="*/ 798144 h 905111"/>
                  <a:gd name="connsiteX131" fmla="*/ 965453 w 1242473"/>
                  <a:gd name="connsiteY131" fmla="*/ 825572 h 905111"/>
                  <a:gd name="connsiteX132" fmla="*/ 965453 w 1242473"/>
                  <a:gd name="connsiteY132" fmla="*/ 713118 h 905111"/>
                  <a:gd name="connsiteX133" fmla="*/ 1020308 w 1242473"/>
                  <a:gd name="connsiteY133" fmla="*/ 735060 h 905111"/>
                  <a:gd name="connsiteX134" fmla="*/ 1039508 w 1242473"/>
                  <a:gd name="connsiteY134" fmla="*/ 715861 h 905111"/>
                  <a:gd name="connsiteX135" fmla="*/ 1020308 w 1242473"/>
                  <a:gd name="connsiteY135" fmla="*/ 696662 h 905111"/>
                  <a:gd name="connsiteX136" fmla="*/ 979167 w 1242473"/>
                  <a:gd name="connsiteY136" fmla="*/ 671977 h 905111"/>
                  <a:gd name="connsiteX137" fmla="*/ 916083 w 1242473"/>
                  <a:gd name="connsiteY137" fmla="*/ 633578 h 905111"/>
                  <a:gd name="connsiteX138" fmla="*/ 828314 w 1242473"/>
                  <a:gd name="connsiteY138" fmla="*/ 633578 h 905111"/>
                  <a:gd name="connsiteX139" fmla="*/ 803631 w 1242473"/>
                  <a:gd name="connsiteY139" fmla="*/ 608894 h 905111"/>
                  <a:gd name="connsiteX140" fmla="*/ 828314 w 1242473"/>
                  <a:gd name="connsiteY140" fmla="*/ 584208 h 905111"/>
                  <a:gd name="connsiteX141" fmla="*/ 888656 w 1242473"/>
                  <a:gd name="connsiteY141" fmla="*/ 584208 h 905111"/>
                  <a:gd name="connsiteX142" fmla="*/ 965453 w 1242473"/>
                  <a:gd name="connsiteY142" fmla="*/ 507411 h 905111"/>
                  <a:gd name="connsiteX143" fmla="*/ 1097107 w 1242473"/>
                  <a:gd name="connsiteY143" fmla="*/ 595180 h 905111"/>
                  <a:gd name="connsiteX144" fmla="*/ 1108077 w 1242473"/>
                  <a:gd name="connsiteY144" fmla="*/ 595180 h 905111"/>
                  <a:gd name="connsiteX145" fmla="*/ 1108077 w 1242473"/>
                  <a:gd name="connsiteY145" fmla="*/ 789916 h 905111"/>
                  <a:gd name="connsiteX146" fmla="*/ 1039508 w 1242473"/>
                  <a:gd name="connsiteY146" fmla="*/ 798144 h 905111"/>
                  <a:gd name="connsiteX147" fmla="*/ 1039508 w 1242473"/>
                  <a:gd name="connsiteY147" fmla="*/ 798144 h 905111"/>
                  <a:gd name="connsiteX148" fmla="*/ 1201332 w 1242473"/>
                  <a:gd name="connsiteY148" fmla="*/ 806372 h 905111"/>
                  <a:gd name="connsiteX149" fmla="*/ 1187618 w 1242473"/>
                  <a:gd name="connsiteY149" fmla="*/ 820086 h 905111"/>
                  <a:gd name="connsiteX150" fmla="*/ 1162932 w 1242473"/>
                  <a:gd name="connsiteY150" fmla="*/ 820086 h 905111"/>
                  <a:gd name="connsiteX151" fmla="*/ 1149219 w 1242473"/>
                  <a:gd name="connsiteY151" fmla="*/ 806372 h 905111"/>
                  <a:gd name="connsiteX152" fmla="*/ 1149219 w 1242473"/>
                  <a:gd name="connsiteY152" fmla="*/ 806372 h 905111"/>
                  <a:gd name="connsiteX153" fmla="*/ 1149219 w 1242473"/>
                  <a:gd name="connsiteY153" fmla="*/ 803629 h 905111"/>
                  <a:gd name="connsiteX154" fmla="*/ 1149219 w 1242473"/>
                  <a:gd name="connsiteY154" fmla="*/ 581466 h 905111"/>
                  <a:gd name="connsiteX155" fmla="*/ 1162932 w 1242473"/>
                  <a:gd name="connsiteY155" fmla="*/ 567752 h 905111"/>
                  <a:gd name="connsiteX156" fmla="*/ 1187618 w 1242473"/>
                  <a:gd name="connsiteY156" fmla="*/ 567752 h 905111"/>
                  <a:gd name="connsiteX157" fmla="*/ 1201332 w 1242473"/>
                  <a:gd name="connsiteY157" fmla="*/ 581466 h 905111"/>
                  <a:gd name="connsiteX158" fmla="*/ 1201332 w 1242473"/>
                  <a:gd name="connsiteY158" fmla="*/ 806372 h 90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242473" h="905111">
                    <a:moveTo>
                      <a:pt x="1184874" y="532096"/>
                    </a:moveTo>
                    <a:lnTo>
                      <a:pt x="1160190" y="532096"/>
                    </a:lnTo>
                    <a:cubicBezTo>
                      <a:pt x="1140991" y="532096"/>
                      <a:pt x="1124535" y="543067"/>
                      <a:pt x="1116305" y="559524"/>
                    </a:cubicBezTo>
                    <a:lnTo>
                      <a:pt x="1099849" y="559524"/>
                    </a:lnTo>
                    <a:cubicBezTo>
                      <a:pt x="1047736" y="559524"/>
                      <a:pt x="1055965" y="488212"/>
                      <a:pt x="968197" y="471755"/>
                    </a:cubicBezTo>
                    <a:lnTo>
                      <a:pt x="968197" y="348331"/>
                    </a:lnTo>
                    <a:cubicBezTo>
                      <a:pt x="968197" y="337360"/>
                      <a:pt x="959969" y="329131"/>
                      <a:pt x="948997" y="329131"/>
                    </a:cubicBezTo>
                    <a:cubicBezTo>
                      <a:pt x="938025" y="329131"/>
                      <a:pt x="929797" y="337360"/>
                      <a:pt x="929797" y="348331"/>
                    </a:cubicBezTo>
                    <a:lnTo>
                      <a:pt x="929797" y="507411"/>
                    </a:lnTo>
                    <a:cubicBezTo>
                      <a:pt x="929797" y="529353"/>
                      <a:pt x="910597" y="548552"/>
                      <a:pt x="888656" y="548552"/>
                    </a:cubicBezTo>
                    <a:lnTo>
                      <a:pt x="828314" y="548552"/>
                    </a:lnTo>
                    <a:cubicBezTo>
                      <a:pt x="795403" y="548552"/>
                      <a:pt x="767975" y="575980"/>
                      <a:pt x="767975" y="608894"/>
                    </a:cubicBezTo>
                    <a:cubicBezTo>
                      <a:pt x="767975" y="641807"/>
                      <a:pt x="795403" y="669234"/>
                      <a:pt x="828314" y="669234"/>
                    </a:cubicBezTo>
                    <a:lnTo>
                      <a:pt x="916083" y="669234"/>
                    </a:lnTo>
                    <a:cubicBezTo>
                      <a:pt x="921569" y="669234"/>
                      <a:pt x="924311" y="669234"/>
                      <a:pt x="929797" y="671977"/>
                    </a:cubicBezTo>
                    <a:lnTo>
                      <a:pt x="929797" y="831057"/>
                    </a:lnTo>
                    <a:cubicBezTo>
                      <a:pt x="929797" y="850256"/>
                      <a:pt x="913341" y="866713"/>
                      <a:pt x="894142" y="866713"/>
                    </a:cubicBezTo>
                    <a:lnTo>
                      <a:pt x="345588" y="866713"/>
                    </a:lnTo>
                    <a:cubicBezTo>
                      <a:pt x="326388" y="866713"/>
                      <a:pt x="309932" y="850256"/>
                      <a:pt x="309932" y="831057"/>
                    </a:cubicBezTo>
                    <a:lnTo>
                      <a:pt x="309932" y="518382"/>
                    </a:lnTo>
                    <a:cubicBezTo>
                      <a:pt x="334616" y="521125"/>
                      <a:pt x="389472" y="521125"/>
                      <a:pt x="436099" y="521125"/>
                    </a:cubicBezTo>
                    <a:cubicBezTo>
                      <a:pt x="466270" y="521125"/>
                      <a:pt x="493698" y="496440"/>
                      <a:pt x="493698" y="463527"/>
                    </a:cubicBezTo>
                    <a:cubicBezTo>
                      <a:pt x="493698" y="452556"/>
                      <a:pt x="490954" y="441585"/>
                      <a:pt x="485468" y="433357"/>
                    </a:cubicBezTo>
                    <a:cubicBezTo>
                      <a:pt x="499182" y="422386"/>
                      <a:pt x="510154" y="405929"/>
                      <a:pt x="510154" y="386730"/>
                    </a:cubicBezTo>
                    <a:cubicBezTo>
                      <a:pt x="510154" y="375759"/>
                      <a:pt x="507412" y="367530"/>
                      <a:pt x="501926" y="356559"/>
                    </a:cubicBezTo>
                    <a:cubicBezTo>
                      <a:pt x="518382" y="345588"/>
                      <a:pt x="526610" y="329131"/>
                      <a:pt x="526610" y="309932"/>
                    </a:cubicBezTo>
                    <a:cubicBezTo>
                      <a:pt x="526610" y="296218"/>
                      <a:pt x="521126" y="282505"/>
                      <a:pt x="512896" y="271534"/>
                    </a:cubicBezTo>
                    <a:cubicBezTo>
                      <a:pt x="523868" y="260562"/>
                      <a:pt x="529354" y="246849"/>
                      <a:pt x="529354" y="233135"/>
                    </a:cubicBezTo>
                    <a:cubicBezTo>
                      <a:pt x="529354" y="233135"/>
                      <a:pt x="529354" y="233135"/>
                      <a:pt x="529354" y="233135"/>
                    </a:cubicBezTo>
                    <a:cubicBezTo>
                      <a:pt x="529354" y="202965"/>
                      <a:pt x="504668" y="175537"/>
                      <a:pt x="471755" y="175537"/>
                    </a:cubicBezTo>
                    <a:lnTo>
                      <a:pt x="326388" y="175537"/>
                    </a:lnTo>
                    <a:cubicBezTo>
                      <a:pt x="318160" y="175537"/>
                      <a:pt x="309932" y="167309"/>
                      <a:pt x="309932" y="159080"/>
                    </a:cubicBezTo>
                    <a:cubicBezTo>
                      <a:pt x="309932" y="150852"/>
                      <a:pt x="309932" y="191993"/>
                      <a:pt x="309932" y="71312"/>
                    </a:cubicBezTo>
                    <a:cubicBezTo>
                      <a:pt x="309932" y="52113"/>
                      <a:pt x="326388" y="35656"/>
                      <a:pt x="345588" y="35656"/>
                    </a:cubicBezTo>
                    <a:lnTo>
                      <a:pt x="757003" y="35656"/>
                    </a:lnTo>
                    <a:lnTo>
                      <a:pt x="757003" y="134396"/>
                    </a:lnTo>
                    <a:cubicBezTo>
                      <a:pt x="757003" y="175537"/>
                      <a:pt x="789917" y="208450"/>
                      <a:pt x="831058" y="208450"/>
                    </a:cubicBezTo>
                    <a:lnTo>
                      <a:pt x="929797" y="208450"/>
                    </a:lnTo>
                    <a:lnTo>
                      <a:pt x="929797" y="263305"/>
                    </a:lnTo>
                    <a:cubicBezTo>
                      <a:pt x="929797" y="274276"/>
                      <a:pt x="938025" y="282505"/>
                      <a:pt x="948997" y="282505"/>
                    </a:cubicBezTo>
                    <a:cubicBezTo>
                      <a:pt x="959969" y="282505"/>
                      <a:pt x="968197" y="274276"/>
                      <a:pt x="968197" y="263305"/>
                    </a:cubicBezTo>
                    <a:lnTo>
                      <a:pt x="968197" y="208450"/>
                    </a:lnTo>
                    <a:cubicBezTo>
                      <a:pt x="968197" y="194736"/>
                      <a:pt x="962711" y="181022"/>
                      <a:pt x="951739" y="170052"/>
                    </a:cubicBezTo>
                    <a:lnTo>
                      <a:pt x="798145" y="16457"/>
                    </a:lnTo>
                    <a:cubicBezTo>
                      <a:pt x="789917" y="8228"/>
                      <a:pt x="776203" y="0"/>
                      <a:pt x="759745" y="0"/>
                    </a:cubicBezTo>
                    <a:lnTo>
                      <a:pt x="345588" y="0"/>
                    </a:lnTo>
                    <a:cubicBezTo>
                      <a:pt x="304447" y="0"/>
                      <a:pt x="271533" y="32913"/>
                      <a:pt x="271533" y="74055"/>
                    </a:cubicBezTo>
                    <a:lnTo>
                      <a:pt x="271533" y="120682"/>
                    </a:lnTo>
                    <a:cubicBezTo>
                      <a:pt x="183764" y="137138"/>
                      <a:pt x="189250" y="208450"/>
                      <a:pt x="137138" y="208450"/>
                    </a:cubicBezTo>
                    <a:lnTo>
                      <a:pt x="120681" y="208450"/>
                    </a:lnTo>
                    <a:cubicBezTo>
                      <a:pt x="112453" y="191993"/>
                      <a:pt x="95997" y="181022"/>
                      <a:pt x="76797" y="181022"/>
                    </a:cubicBezTo>
                    <a:lnTo>
                      <a:pt x="52112" y="181022"/>
                    </a:lnTo>
                    <a:cubicBezTo>
                      <a:pt x="24684" y="181022"/>
                      <a:pt x="0" y="202965"/>
                      <a:pt x="0" y="233135"/>
                    </a:cubicBezTo>
                    <a:lnTo>
                      <a:pt x="0" y="455299"/>
                    </a:lnTo>
                    <a:cubicBezTo>
                      <a:pt x="0" y="482726"/>
                      <a:pt x="21942" y="507411"/>
                      <a:pt x="52112" y="507411"/>
                    </a:cubicBezTo>
                    <a:lnTo>
                      <a:pt x="76797" y="507411"/>
                    </a:lnTo>
                    <a:cubicBezTo>
                      <a:pt x="95997" y="507411"/>
                      <a:pt x="115195" y="496440"/>
                      <a:pt x="123425" y="479983"/>
                    </a:cubicBezTo>
                    <a:lnTo>
                      <a:pt x="167308" y="479983"/>
                    </a:lnTo>
                    <a:cubicBezTo>
                      <a:pt x="183764" y="479983"/>
                      <a:pt x="189250" y="485469"/>
                      <a:pt x="241363" y="504669"/>
                    </a:cubicBezTo>
                    <a:cubicBezTo>
                      <a:pt x="241363" y="504669"/>
                      <a:pt x="241363" y="504669"/>
                      <a:pt x="241363" y="504669"/>
                    </a:cubicBezTo>
                    <a:cubicBezTo>
                      <a:pt x="252333" y="507411"/>
                      <a:pt x="263305" y="512897"/>
                      <a:pt x="274277" y="512897"/>
                    </a:cubicBezTo>
                    <a:lnTo>
                      <a:pt x="274277" y="831057"/>
                    </a:lnTo>
                    <a:cubicBezTo>
                      <a:pt x="274277" y="872198"/>
                      <a:pt x="307189" y="905112"/>
                      <a:pt x="348330" y="905112"/>
                    </a:cubicBezTo>
                    <a:lnTo>
                      <a:pt x="896884" y="905112"/>
                    </a:lnTo>
                    <a:cubicBezTo>
                      <a:pt x="924311" y="905112"/>
                      <a:pt x="948997" y="888655"/>
                      <a:pt x="959969" y="866713"/>
                    </a:cubicBezTo>
                    <a:cubicBezTo>
                      <a:pt x="1001110" y="858485"/>
                      <a:pt x="1017566" y="847514"/>
                      <a:pt x="1055965" y="833800"/>
                    </a:cubicBezTo>
                    <a:cubicBezTo>
                      <a:pt x="1069679" y="828315"/>
                      <a:pt x="1077907" y="831057"/>
                      <a:pt x="1119049" y="831057"/>
                    </a:cubicBezTo>
                    <a:cubicBezTo>
                      <a:pt x="1127277" y="847514"/>
                      <a:pt x="1143733" y="858485"/>
                      <a:pt x="1165676" y="858485"/>
                    </a:cubicBezTo>
                    <a:lnTo>
                      <a:pt x="1190360" y="858485"/>
                    </a:lnTo>
                    <a:cubicBezTo>
                      <a:pt x="1217788" y="858485"/>
                      <a:pt x="1242473" y="836542"/>
                      <a:pt x="1242473" y="806372"/>
                    </a:cubicBezTo>
                    <a:lnTo>
                      <a:pt x="1242473" y="584208"/>
                    </a:lnTo>
                    <a:cubicBezTo>
                      <a:pt x="1236987" y="556781"/>
                      <a:pt x="1212302" y="532096"/>
                      <a:pt x="1184874" y="532096"/>
                    </a:cubicBezTo>
                    <a:lnTo>
                      <a:pt x="1184874" y="532096"/>
                    </a:lnTo>
                    <a:close/>
                    <a:moveTo>
                      <a:pt x="792659" y="139881"/>
                    </a:moveTo>
                    <a:lnTo>
                      <a:pt x="792659" y="65827"/>
                    </a:lnTo>
                    <a:cubicBezTo>
                      <a:pt x="809116" y="82283"/>
                      <a:pt x="885914" y="159080"/>
                      <a:pt x="902369" y="175537"/>
                    </a:cubicBezTo>
                    <a:lnTo>
                      <a:pt x="828314" y="175537"/>
                    </a:lnTo>
                    <a:cubicBezTo>
                      <a:pt x="809116" y="175537"/>
                      <a:pt x="792659" y="159080"/>
                      <a:pt x="792659" y="139881"/>
                    </a:cubicBezTo>
                    <a:lnTo>
                      <a:pt x="792659" y="139881"/>
                    </a:lnTo>
                    <a:close/>
                    <a:moveTo>
                      <a:pt x="164566" y="441585"/>
                    </a:moveTo>
                    <a:lnTo>
                      <a:pt x="126167" y="441585"/>
                    </a:lnTo>
                    <a:lnTo>
                      <a:pt x="126167" y="359302"/>
                    </a:lnTo>
                    <a:cubicBezTo>
                      <a:pt x="126167" y="348331"/>
                      <a:pt x="117939" y="340103"/>
                      <a:pt x="106967" y="340103"/>
                    </a:cubicBezTo>
                    <a:cubicBezTo>
                      <a:pt x="95997" y="340103"/>
                      <a:pt x="87767" y="348331"/>
                      <a:pt x="87767" y="359302"/>
                    </a:cubicBezTo>
                    <a:lnTo>
                      <a:pt x="87767" y="455299"/>
                    </a:lnTo>
                    <a:cubicBezTo>
                      <a:pt x="87767" y="455299"/>
                      <a:pt x="87767" y="455299"/>
                      <a:pt x="87767" y="458042"/>
                    </a:cubicBezTo>
                    <a:cubicBezTo>
                      <a:pt x="87767" y="458042"/>
                      <a:pt x="87767" y="458042"/>
                      <a:pt x="87767" y="458042"/>
                    </a:cubicBezTo>
                    <a:cubicBezTo>
                      <a:pt x="87767" y="466270"/>
                      <a:pt x="79539" y="471755"/>
                      <a:pt x="74053" y="471755"/>
                    </a:cubicBezTo>
                    <a:lnTo>
                      <a:pt x="49369" y="471755"/>
                    </a:lnTo>
                    <a:cubicBezTo>
                      <a:pt x="41142" y="471755"/>
                      <a:pt x="35656" y="466270"/>
                      <a:pt x="35656" y="458042"/>
                    </a:cubicBezTo>
                    <a:lnTo>
                      <a:pt x="35656" y="235878"/>
                    </a:lnTo>
                    <a:cubicBezTo>
                      <a:pt x="35656" y="227649"/>
                      <a:pt x="41142" y="222164"/>
                      <a:pt x="49369" y="222164"/>
                    </a:cubicBezTo>
                    <a:lnTo>
                      <a:pt x="74053" y="222164"/>
                    </a:lnTo>
                    <a:cubicBezTo>
                      <a:pt x="82283" y="222164"/>
                      <a:pt x="87767" y="227649"/>
                      <a:pt x="87767" y="235878"/>
                    </a:cubicBezTo>
                    <a:lnTo>
                      <a:pt x="87767" y="277019"/>
                    </a:lnTo>
                    <a:cubicBezTo>
                      <a:pt x="87767" y="287990"/>
                      <a:pt x="95997" y="296218"/>
                      <a:pt x="106967" y="296218"/>
                    </a:cubicBezTo>
                    <a:cubicBezTo>
                      <a:pt x="117939" y="296218"/>
                      <a:pt x="126167" y="287990"/>
                      <a:pt x="126167" y="277019"/>
                    </a:cubicBezTo>
                    <a:lnTo>
                      <a:pt x="126167" y="246849"/>
                    </a:lnTo>
                    <a:lnTo>
                      <a:pt x="137138" y="246849"/>
                    </a:lnTo>
                    <a:cubicBezTo>
                      <a:pt x="213936" y="246849"/>
                      <a:pt x="202964" y="175537"/>
                      <a:pt x="271533" y="159080"/>
                    </a:cubicBezTo>
                    <a:lnTo>
                      <a:pt x="271533" y="161823"/>
                    </a:lnTo>
                    <a:cubicBezTo>
                      <a:pt x="271533" y="191993"/>
                      <a:pt x="296219" y="213936"/>
                      <a:pt x="323646" y="213936"/>
                    </a:cubicBezTo>
                    <a:lnTo>
                      <a:pt x="469013" y="213936"/>
                    </a:lnTo>
                    <a:cubicBezTo>
                      <a:pt x="479984" y="213936"/>
                      <a:pt x="488212" y="222164"/>
                      <a:pt x="488212" y="233135"/>
                    </a:cubicBezTo>
                    <a:cubicBezTo>
                      <a:pt x="488212" y="233135"/>
                      <a:pt x="488212" y="233135"/>
                      <a:pt x="488212" y="233135"/>
                    </a:cubicBezTo>
                    <a:cubicBezTo>
                      <a:pt x="488212" y="233135"/>
                      <a:pt x="488212" y="233135"/>
                      <a:pt x="488212" y="233135"/>
                    </a:cubicBezTo>
                    <a:cubicBezTo>
                      <a:pt x="488212" y="244106"/>
                      <a:pt x="479984" y="252334"/>
                      <a:pt x="469013" y="252334"/>
                    </a:cubicBezTo>
                    <a:lnTo>
                      <a:pt x="469013" y="252334"/>
                    </a:lnTo>
                    <a:cubicBezTo>
                      <a:pt x="469013" y="252334"/>
                      <a:pt x="469013" y="252334"/>
                      <a:pt x="469013" y="252334"/>
                    </a:cubicBezTo>
                    <a:cubicBezTo>
                      <a:pt x="466270" y="252334"/>
                      <a:pt x="477241" y="252334"/>
                      <a:pt x="326388" y="252334"/>
                    </a:cubicBezTo>
                    <a:cubicBezTo>
                      <a:pt x="315418" y="252334"/>
                      <a:pt x="307189" y="260562"/>
                      <a:pt x="307189" y="271534"/>
                    </a:cubicBezTo>
                    <a:cubicBezTo>
                      <a:pt x="307189" y="282505"/>
                      <a:pt x="315418" y="290733"/>
                      <a:pt x="326388" y="290733"/>
                    </a:cubicBezTo>
                    <a:cubicBezTo>
                      <a:pt x="362044" y="290733"/>
                      <a:pt x="466270" y="290733"/>
                      <a:pt x="469013" y="290733"/>
                    </a:cubicBezTo>
                    <a:cubicBezTo>
                      <a:pt x="479984" y="290733"/>
                      <a:pt x="488212" y="298961"/>
                      <a:pt x="488212" y="309932"/>
                    </a:cubicBezTo>
                    <a:cubicBezTo>
                      <a:pt x="488212" y="320904"/>
                      <a:pt x="479984" y="329131"/>
                      <a:pt x="469013" y="329131"/>
                    </a:cubicBezTo>
                    <a:cubicBezTo>
                      <a:pt x="438843" y="329131"/>
                      <a:pt x="359302" y="329131"/>
                      <a:pt x="329132" y="329131"/>
                    </a:cubicBezTo>
                    <a:cubicBezTo>
                      <a:pt x="318160" y="329131"/>
                      <a:pt x="309932" y="337360"/>
                      <a:pt x="309932" y="348331"/>
                    </a:cubicBezTo>
                    <a:cubicBezTo>
                      <a:pt x="309932" y="359302"/>
                      <a:pt x="318160" y="367530"/>
                      <a:pt x="329132" y="367530"/>
                    </a:cubicBezTo>
                    <a:lnTo>
                      <a:pt x="452557" y="367530"/>
                    </a:lnTo>
                    <a:cubicBezTo>
                      <a:pt x="463527" y="367530"/>
                      <a:pt x="471755" y="375759"/>
                      <a:pt x="471755" y="386730"/>
                    </a:cubicBezTo>
                    <a:cubicBezTo>
                      <a:pt x="471755" y="397701"/>
                      <a:pt x="463527" y="405929"/>
                      <a:pt x="452557" y="405929"/>
                    </a:cubicBezTo>
                    <a:cubicBezTo>
                      <a:pt x="425129" y="405929"/>
                      <a:pt x="373016" y="405929"/>
                      <a:pt x="329132" y="405929"/>
                    </a:cubicBezTo>
                    <a:cubicBezTo>
                      <a:pt x="318160" y="405929"/>
                      <a:pt x="309932" y="414157"/>
                      <a:pt x="309932" y="425128"/>
                    </a:cubicBezTo>
                    <a:cubicBezTo>
                      <a:pt x="309932" y="436099"/>
                      <a:pt x="318160" y="444328"/>
                      <a:pt x="329132" y="444328"/>
                    </a:cubicBezTo>
                    <a:lnTo>
                      <a:pt x="436099" y="444328"/>
                    </a:lnTo>
                    <a:cubicBezTo>
                      <a:pt x="447071" y="444328"/>
                      <a:pt x="455299" y="452556"/>
                      <a:pt x="455299" y="463527"/>
                    </a:cubicBezTo>
                    <a:cubicBezTo>
                      <a:pt x="455299" y="474498"/>
                      <a:pt x="447071" y="482726"/>
                      <a:pt x="436099" y="482726"/>
                    </a:cubicBezTo>
                    <a:cubicBezTo>
                      <a:pt x="334616" y="482726"/>
                      <a:pt x="301704" y="485469"/>
                      <a:pt x="252333" y="469013"/>
                    </a:cubicBezTo>
                    <a:cubicBezTo>
                      <a:pt x="202964" y="452556"/>
                      <a:pt x="191994" y="441585"/>
                      <a:pt x="164566" y="441585"/>
                    </a:cubicBezTo>
                    <a:lnTo>
                      <a:pt x="164566" y="441585"/>
                    </a:lnTo>
                    <a:close/>
                    <a:moveTo>
                      <a:pt x="1039508" y="798144"/>
                    </a:moveTo>
                    <a:cubicBezTo>
                      <a:pt x="995624" y="814601"/>
                      <a:pt x="990138" y="820086"/>
                      <a:pt x="965453" y="825572"/>
                    </a:cubicBezTo>
                    <a:lnTo>
                      <a:pt x="965453" y="713118"/>
                    </a:lnTo>
                    <a:cubicBezTo>
                      <a:pt x="979167" y="726832"/>
                      <a:pt x="1001110" y="735060"/>
                      <a:pt x="1020308" y="735060"/>
                    </a:cubicBezTo>
                    <a:cubicBezTo>
                      <a:pt x="1031280" y="735060"/>
                      <a:pt x="1039508" y="726832"/>
                      <a:pt x="1039508" y="715861"/>
                    </a:cubicBezTo>
                    <a:cubicBezTo>
                      <a:pt x="1039508" y="704890"/>
                      <a:pt x="1031280" y="696662"/>
                      <a:pt x="1020308" y="696662"/>
                    </a:cubicBezTo>
                    <a:cubicBezTo>
                      <a:pt x="1003852" y="696662"/>
                      <a:pt x="987396" y="685691"/>
                      <a:pt x="979167" y="671977"/>
                    </a:cubicBezTo>
                    <a:cubicBezTo>
                      <a:pt x="968197" y="647292"/>
                      <a:pt x="943511" y="633578"/>
                      <a:pt x="916083" y="633578"/>
                    </a:cubicBezTo>
                    <a:lnTo>
                      <a:pt x="828314" y="633578"/>
                    </a:lnTo>
                    <a:cubicBezTo>
                      <a:pt x="814601" y="633578"/>
                      <a:pt x="803631" y="622607"/>
                      <a:pt x="803631" y="608894"/>
                    </a:cubicBezTo>
                    <a:cubicBezTo>
                      <a:pt x="803631" y="595180"/>
                      <a:pt x="814601" y="584208"/>
                      <a:pt x="828314" y="584208"/>
                    </a:cubicBezTo>
                    <a:lnTo>
                      <a:pt x="888656" y="584208"/>
                    </a:lnTo>
                    <a:cubicBezTo>
                      <a:pt x="929797" y="584208"/>
                      <a:pt x="965453" y="548552"/>
                      <a:pt x="965453" y="507411"/>
                    </a:cubicBezTo>
                    <a:cubicBezTo>
                      <a:pt x="1031280" y="523868"/>
                      <a:pt x="1023052" y="595180"/>
                      <a:pt x="1097107" y="595180"/>
                    </a:cubicBezTo>
                    <a:lnTo>
                      <a:pt x="1108077" y="595180"/>
                    </a:lnTo>
                    <a:lnTo>
                      <a:pt x="1108077" y="789916"/>
                    </a:lnTo>
                    <a:cubicBezTo>
                      <a:pt x="1077907" y="792659"/>
                      <a:pt x="1061450" y="789916"/>
                      <a:pt x="1039508" y="798144"/>
                    </a:cubicBezTo>
                    <a:lnTo>
                      <a:pt x="1039508" y="798144"/>
                    </a:lnTo>
                    <a:close/>
                    <a:moveTo>
                      <a:pt x="1201332" y="806372"/>
                    </a:moveTo>
                    <a:cubicBezTo>
                      <a:pt x="1201332" y="814601"/>
                      <a:pt x="1195846" y="820086"/>
                      <a:pt x="1187618" y="820086"/>
                    </a:cubicBezTo>
                    <a:lnTo>
                      <a:pt x="1162932" y="820086"/>
                    </a:lnTo>
                    <a:cubicBezTo>
                      <a:pt x="1154704" y="820086"/>
                      <a:pt x="1149219" y="814601"/>
                      <a:pt x="1149219" y="806372"/>
                    </a:cubicBezTo>
                    <a:cubicBezTo>
                      <a:pt x="1149219" y="806372"/>
                      <a:pt x="1149219" y="806372"/>
                      <a:pt x="1149219" y="806372"/>
                    </a:cubicBezTo>
                    <a:cubicBezTo>
                      <a:pt x="1149219" y="806372"/>
                      <a:pt x="1149219" y="806372"/>
                      <a:pt x="1149219" y="803629"/>
                    </a:cubicBezTo>
                    <a:lnTo>
                      <a:pt x="1149219" y="581466"/>
                    </a:lnTo>
                    <a:cubicBezTo>
                      <a:pt x="1149219" y="573238"/>
                      <a:pt x="1154704" y="567752"/>
                      <a:pt x="1162932" y="567752"/>
                    </a:cubicBezTo>
                    <a:lnTo>
                      <a:pt x="1187618" y="567752"/>
                    </a:lnTo>
                    <a:cubicBezTo>
                      <a:pt x="1195846" y="567752"/>
                      <a:pt x="1201332" y="573238"/>
                      <a:pt x="1201332" y="581466"/>
                    </a:cubicBezTo>
                    <a:lnTo>
                      <a:pt x="1201332" y="806372"/>
                    </a:lnTo>
                    <a:close/>
                  </a:path>
                </a:pathLst>
              </a:custGeom>
              <a:grpFill/>
              <a:ln w="27426" cap="flat">
                <a:noFill/>
                <a:prstDash val="solid"/>
                <a:miter/>
              </a:ln>
            </p:spPr>
            <p:txBody>
              <a:bodyPr rtlCol="0" anchor="ctr"/>
              <a:lstStyle/>
              <a:p>
                <a:endParaRPr lang="en-US"/>
              </a:p>
            </p:txBody>
          </p:sp>
        </p:grpSp>
      </p:grpSp>
      <p:grpSp>
        <p:nvGrpSpPr>
          <p:cNvPr id="77" name="Group 76">
            <a:extLst>
              <a:ext uri="{FF2B5EF4-FFF2-40B4-BE49-F238E27FC236}">
                <a16:creationId xmlns:a16="http://schemas.microsoft.com/office/drawing/2014/main" id="{330C9279-063E-05CD-DD2A-46D8B8D6AF21}"/>
              </a:ext>
            </a:extLst>
          </p:cNvPr>
          <p:cNvGrpSpPr/>
          <p:nvPr/>
        </p:nvGrpSpPr>
        <p:grpSpPr>
          <a:xfrm>
            <a:off x="1257952" y="6557964"/>
            <a:ext cx="539991" cy="540020"/>
            <a:chOff x="3518987" y="1500844"/>
            <a:chExt cx="3648161" cy="3648358"/>
          </a:xfrm>
          <a:solidFill>
            <a:srgbClr val="F79037"/>
          </a:solidFill>
        </p:grpSpPr>
        <p:sp>
          <p:nvSpPr>
            <p:cNvPr id="78" name="Freeform 77">
              <a:extLst>
                <a:ext uri="{FF2B5EF4-FFF2-40B4-BE49-F238E27FC236}">
                  <a16:creationId xmlns:a16="http://schemas.microsoft.com/office/drawing/2014/main" id="{6192F9F8-95C7-803A-7AE6-2A56CACB8A96}"/>
                </a:ext>
              </a:extLst>
            </p:cNvPr>
            <p:cNvSpPr/>
            <p:nvPr/>
          </p:nvSpPr>
          <p:spPr>
            <a:xfrm>
              <a:off x="3572213" y="1658079"/>
              <a:ext cx="1217283" cy="3341596"/>
            </a:xfrm>
            <a:custGeom>
              <a:avLst/>
              <a:gdLst>
                <a:gd name="connsiteX0" fmla="*/ 1217283 w 1217283"/>
                <a:gd name="connsiteY0" fmla="*/ 1827836 h 3341596"/>
                <a:gd name="connsiteX1" fmla="*/ 1217283 w 1217283"/>
                <a:gd name="connsiteY1" fmla="*/ 3177724 h 3341596"/>
                <a:gd name="connsiteX2" fmla="*/ 1084990 w 1217283"/>
                <a:gd name="connsiteY2" fmla="*/ 3340510 h 3341596"/>
                <a:gd name="connsiteX3" fmla="*/ 1015513 w 1217283"/>
                <a:gd name="connsiteY3" fmla="*/ 3332895 h 3341596"/>
                <a:gd name="connsiteX4" fmla="*/ 118017 w 1217283"/>
                <a:gd name="connsiteY4" fmla="*/ 3033977 h 3341596"/>
                <a:gd name="connsiteX5" fmla="*/ 0 w 1217283"/>
                <a:gd name="connsiteY5" fmla="*/ 2872143 h 3341596"/>
                <a:gd name="connsiteX6" fmla="*/ 0 w 1217283"/>
                <a:gd name="connsiteY6" fmla="*/ 161895 h 3341596"/>
                <a:gd name="connsiteX7" fmla="*/ 211288 w 1217283"/>
                <a:gd name="connsiteY7" fmla="*/ 10532 h 3341596"/>
                <a:gd name="connsiteX8" fmla="*/ 1097363 w 1217283"/>
                <a:gd name="connsiteY8" fmla="*/ 305641 h 3341596"/>
                <a:gd name="connsiteX9" fmla="*/ 1216331 w 1217283"/>
                <a:gd name="connsiteY9" fmla="*/ 474139 h 3341596"/>
                <a:gd name="connsiteX10" fmla="*/ 1217283 w 1217283"/>
                <a:gd name="connsiteY10" fmla="*/ 1827836 h 334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283" h="3341596">
                  <a:moveTo>
                    <a:pt x="1217283" y="1827836"/>
                  </a:moveTo>
                  <a:cubicBezTo>
                    <a:pt x="1217283" y="2278116"/>
                    <a:pt x="1217283" y="2727444"/>
                    <a:pt x="1217283" y="3177724"/>
                  </a:cubicBezTo>
                  <a:cubicBezTo>
                    <a:pt x="1217283" y="3266257"/>
                    <a:pt x="1166840" y="3330039"/>
                    <a:pt x="1084990" y="3340510"/>
                  </a:cubicBezTo>
                  <a:cubicBezTo>
                    <a:pt x="1062148" y="3343366"/>
                    <a:pt x="1037403" y="3340510"/>
                    <a:pt x="1015513" y="3332895"/>
                  </a:cubicBezTo>
                  <a:cubicBezTo>
                    <a:pt x="716665" y="3233890"/>
                    <a:pt x="416865" y="3133934"/>
                    <a:pt x="118017" y="3033977"/>
                  </a:cubicBezTo>
                  <a:cubicBezTo>
                    <a:pt x="37118" y="3006370"/>
                    <a:pt x="0" y="2956868"/>
                    <a:pt x="0" y="2872143"/>
                  </a:cubicBezTo>
                  <a:cubicBezTo>
                    <a:pt x="0" y="1968727"/>
                    <a:pt x="0" y="1065311"/>
                    <a:pt x="0" y="161895"/>
                  </a:cubicBezTo>
                  <a:cubicBezTo>
                    <a:pt x="0" y="40995"/>
                    <a:pt x="96126" y="-27547"/>
                    <a:pt x="211288" y="10532"/>
                  </a:cubicBezTo>
                  <a:cubicBezTo>
                    <a:pt x="507281" y="108584"/>
                    <a:pt x="802322" y="206637"/>
                    <a:pt x="1097363" y="305641"/>
                  </a:cubicBezTo>
                  <a:cubicBezTo>
                    <a:pt x="1181117" y="334200"/>
                    <a:pt x="1216331" y="383703"/>
                    <a:pt x="1216331" y="474139"/>
                  </a:cubicBezTo>
                  <a:cubicBezTo>
                    <a:pt x="1217283" y="925372"/>
                    <a:pt x="1217283" y="1376604"/>
                    <a:pt x="1217283" y="1827836"/>
                  </a:cubicBezTo>
                  <a:close/>
                </a:path>
              </a:pathLst>
            </a:custGeom>
            <a:solidFill>
              <a:srgbClr val="DD147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9" name="Graphic 36">
              <a:extLst>
                <a:ext uri="{FF2B5EF4-FFF2-40B4-BE49-F238E27FC236}">
                  <a16:creationId xmlns:a16="http://schemas.microsoft.com/office/drawing/2014/main" id="{358EDECC-CFA9-52AB-0D04-87B42E6F7047}"/>
                </a:ext>
              </a:extLst>
            </p:cNvPr>
            <p:cNvGrpSpPr/>
            <p:nvPr/>
          </p:nvGrpSpPr>
          <p:grpSpPr>
            <a:xfrm>
              <a:off x="3518987" y="1500844"/>
              <a:ext cx="3648161" cy="3648358"/>
              <a:chOff x="3518987" y="1500844"/>
              <a:chExt cx="3648161" cy="3648358"/>
            </a:xfrm>
            <a:grpFill/>
          </p:grpSpPr>
          <p:sp>
            <p:nvSpPr>
              <p:cNvPr id="80" name="Freeform 79">
                <a:extLst>
                  <a:ext uri="{FF2B5EF4-FFF2-40B4-BE49-F238E27FC236}">
                    <a16:creationId xmlns:a16="http://schemas.microsoft.com/office/drawing/2014/main" id="{8F75CFAC-E8CF-C292-3521-2D99766E3456}"/>
                  </a:ext>
                </a:extLst>
              </p:cNvPr>
              <p:cNvSpPr/>
              <p:nvPr/>
            </p:nvSpPr>
            <p:spPr>
              <a:xfrm>
                <a:off x="3518987" y="1500844"/>
                <a:ext cx="2432332" cy="3648358"/>
              </a:xfrm>
              <a:custGeom>
                <a:avLst/>
                <a:gdLst>
                  <a:gd name="connsiteX0" fmla="*/ 0 w 2432332"/>
                  <a:gd name="connsiteY0" fmla="*/ 257454 h 3648358"/>
                  <a:gd name="connsiteX1" fmla="*/ 13325 w 2432332"/>
                  <a:gd name="connsiteY1" fmla="*/ 217471 h 3648358"/>
                  <a:gd name="connsiteX2" fmla="*/ 303607 w 2432332"/>
                  <a:gd name="connsiteY2" fmla="*/ 423 h 3648358"/>
                  <a:gd name="connsiteX3" fmla="*/ 2045302 w 2432332"/>
                  <a:gd name="connsiteY3" fmla="*/ 423 h 3648358"/>
                  <a:gd name="connsiteX4" fmla="*/ 2430759 w 2432332"/>
                  <a:gd name="connsiteY4" fmla="*/ 378354 h 3648358"/>
                  <a:gd name="connsiteX5" fmla="*/ 2431711 w 2432332"/>
                  <a:gd name="connsiteY5" fmla="*/ 1133263 h 3648358"/>
                  <a:gd name="connsiteX6" fmla="*/ 2357475 w 2432332"/>
                  <a:gd name="connsiteY6" fmla="*/ 1216084 h 3648358"/>
                  <a:gd name="connsiteX7" fmla="*/ 2280383 w 2432332"/>
                  <a:gd name="connsiteY7" fmla="*/ 1132311 h 3648358"/>
                  <a:gd name="connsiteX8" fmla="*/ 2280383 w 2432332"/>
                  <a:gd name="connsiteY8" fmla="*/ 402153 h 3648358"/>
                  <a:gd name="connsiteX9" fmla="*/ 2030074 w 2432332"/>
                  <a:gd name="connsiteY9" fmla="*/ 151786 h 3648358"/>
                  <a:gd name="connsiteX10" fmla="*/ 862282 w 2432332"/>
                  <a:gd name="connsiteY10" fmla="*/ 151786 h 3648358"/>
                  <a:gd name="connsiteX11" fmla="*/ 831826 w 2432332"/>
                  <a:gd name="connsiteY11" fmla="*/ 151786 h 3648358"/>
                  <a:gd name="connsiteX12" fmla="*/ 829923 w 2432332"/>
                  <a:gd name="connsiteY12" fmla="*/ 159401 h 3648358"/>
                  <a:gd name="connsiteX13" fmla="*/ 928904 w 2432332"/>
                  <a:gd name="connsiteY13" fmla="*/ 192720 h 3648358"/>
                  <a:gd name="connsiteX14" fmla="*/ 1302940 w 2432332"/>
                  <a:gd name="connsiteY14" fmla="*/ 317428 h 3648358"/>
                  <a:gd name="connsiteX15" fmla="*/ 1519938 w 2432332"/>
                  <a:gd name="connsiteY15" fmla="*/ 621105 h 3648358"/>
                  <a:gd name="connsiteX16" fmla="*/ 1519938 w 2432332"/>
                  <a:gd name="connsiteY16" fmla="*/ 1871037 h 3648358"/>
                  <a:gd name="connsiteX17" fmla="*/ 1519938 w 2432332"/>
                  <a:gd name="connsiteY17" fmla="*/ 2993405 h 3648358"/>
                  <a:gd name="connsiteX18" fmla="*/ 1519938 w 2432332"/>
                  <a:gd name="connsiteY18" fmla="*/ 3039100 h 3648358"/>
                  <a:gd name="connsiteX19" fmla="*/ 1560863 w 2432332"/>
                  <a:gd name="connsiteY19" fmla="*/ 3041004 h 3648358"/>
                  <a:gd name="connsiteX20" fmla="*/ 2027219 w 2432332"/>
                  <a:gd name="connsiteY20" fmla="*/ 3041004 h 3648358"/>
                  <a:gd name="connsiteX21" fmla="*/ 2280383 w 2432332"/>
                  <a:gd name="connsiteY21" fmla="*/ 2789685 h 3648358"/>
                  <a:gd name="connsiteX22" fmla="*/ 2280383 w 2432332"/>
                  <a:gd name="connsiteY22" fmla="*/ 2073806 h 3648358"/>
                  <a:gd name="connsiteX23" fmla="*/ 2287046 w 2432332"/>
                  <a:gd name="connsiteY23" fmla="*/ 2025256 h 3648358"/>
                  <a:gd name="connsiteX24" fmla="*/ 2366040 w 2432332"/>
                  <a:gd name="connsiteY24" fmla="*/ 1977657 h 3648358"/>
                  <a:gd name="connsiteX25" fmla="*/ 2430759 w 2432332"/>
                  <a:gd name="connsiteY25" fmla="*/ 2043343 h 3648358"/>
                  <a:gd name="connsiteX26" fmla="*/ 2431711 w 2432332"/>
                  <a:gd name="connsiteY26" fmla="*/ 2078566 h 3648358"/>
                  <a:gd name="connsiteX27" fmla="*/ 2431711 w 2432332"/>
                  <a:gd name="connsiteY27" fmla="*/ 2790637 h 3648358"/>
                  <a:gd name="connsiteX28" fmla="*/ 2029122 w 2432332"/>
                  <a:gd name="connsiteY28" fmla="*/ 3192366 h 3648358"/>
                  <a:gd name="connsiteX29" fmla="*/ 1562767 w 2432332"/>
                  <a:gd name="connsiteY29" fmla="*/ 3192366 h 3648358"/>
                  <a:gd name="connsiteX30" fmla="*/ 1519938 w 2432332"/>
                  <a:gd name="connsiteY30" fmla="*/ 3192366 h 3648358"/>
                  <a:gd name="connsiteX31" fmla="*/ 1519938 w 2432332"/>
                  <a:gd name="connsiteY31" fmla="*/ 3315170 h 3648358"/>
                  <a:gd name="connsiteX32" fmla="*/ 1266774 w 2432332"/>
                  <a:gd name="connsiteY32" fmla="*/ 3644550 h 3648358"/>
                  <a:gd name="connsiteX33" fmla="*/ 1261063 w 2432332"/>
                  <a:gd name="connsiteY33" fmla="*/ 3648359 h 3648358"/>
                  <a:gd name="connsiteX34" fmla="*/ 1168744 w 2432332"/>
                  <a:gd name="connsiteY34" fmla="*/ 3648359 h 3648358"/>
                  <a:gd name="connsiteX35" fmla="*/ 913676 w 2432332"/>
                  <a:gd name="connsiteY35" fmla="*/ 3562682 h 3648358"/>
                  <a:gd name="connsiteX36" fmla="*/ 216998 w 2432332"/>
                  <a:gd name="connsiteY36" fmla="*/ 3330402 h 3648358"/>
                  <a:gd name="connsiteX37" fmla="*/ 21890 w 2432332"/>
                  <a:gd name="connsiteY37" fmla="*/ 3151432 h 3648358"/>
                  <a:gd name="connsiteX38" fmla="*/ 0 w 2432332"/>
                  <a:gd name="connsiteY38" fmla="*/ 3084794 h 3648358"/>
                  <a:gd name="connsiteX39" fmla="*/ 0 w 2432332"/>
                  <a:gd name="connsiteY39" fmla="*/ 257454 h 3648358"/>
                  <a:gd name="connsiteX40" fmla="*/ 1367659 w 2432332"/>
                  <a:gd name="connsiteY40" fmla="*/ 1981465 h 3648358"/>
                  <a:gd name="connsiteX41" fmla="*/ 1367659 w 2432332"/>
                  <a:gd name="connsiteY41" fmla="*/ 627769 h 3648358"/>
                  <a:gd name="connsiteX42" fmla="*/ 1248691 w 2432332"/>
                  <a:gd name="connsiteY42" fmla="*/ 459271 h 3648358"/>
                  <a:gd name="connsiteX43" fmla="*/ 362615 w 2432332"/>
                  <a:gd name="connsiteY43" fmla="*/ 164161 h 3648358"/>
                  <a:gd name="connsiteX44" fmla="*/ 151328 w 2432332"/>
                  <a:gd name="connsiteY44" fmla="*/ 315524 h 3648358"/>
                  <a:gd name="connsiteX45" fmla="*/ 151328 w 2432332"/>
                  <a:gd name="connsiteY45" fmla="*/ 3025772 h 3648358"/>
                  <a:gd name="connsiteX46" fmla="*/ 269344 w 2432332"/>
                  <a:gd name="connsiteY46" fmla="*/ 3187607 h 3648358"/>
                  <a:gd name="connsiteX47" fmla="*/ 1166841 w 2432332"/>
                  <a:gd name="connsiteY47" fmla="*/ 3486524 h 3648358"/>
                  <a:gd name="connsiteX48" fmla="*/ 1236318 w 2432332"/>
                  <a:gd name="connsiteY48" fmla="*/ 3494140 h 3648358"/>
                  <a:gd name="connsiteX49" fmla="*/ 1368611 w 2432332"/>
                  <a:gd name="connsiteY49" fmla="*/ 3331354 h 3648358"/>
                  <a:gd name="connsiteX50" fmla="*/ 1367659 w 2432332"/>
                  <a:gd name="connsiteY50" fmla="*/ 1981465 h 364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432332" h="3648358">
                    <a:moveTo>
                      <a:pt x="0" y="257454"/>
                    </a:moveTo>
                    <a:cubicBezTo>
                      <a:pt x="4759" y="244126"/>
                      <a:pt x="9517" y="230799"/>
                      <a:pt x="13325" y="217471"/>
                    </a:cubicBezTo>
                    <a:cubicBezTo>
                      <a:pt x="52346" y="88956"/>
                      <a:pt x="169411" y="423"/>
                      <a:pt x="303607" y="423"/>
                    </a:cubicBezTo>
                    <a:cubicBezTo>
                      <a:pt x="884172" y="423"/>
                      <a:pt x="1464737" y="-529"/>
                      <a:pt x="2045302" y="423"/>
                    </a:cubicBezTo>
                    <a:cubicBezTo>
                      <a:pt x="2263252" y="423"/>
                      <a:pt x="2427904" y="161305"/>
                      <a:pt x="2430759" y="378354"/>
                    </a:cubicBezTo>
                    <a:cubicBezTo>
                      <a:pt x="2433614" y="629673"/>
                      <a:pt x="2431711" y="881944"/>
                      <a:pt x="2431711" y="1133263"/>
                    </a:cubicBezTo>
                    <a:cubicBezTo>
                      <a:pt x="2431711" y="1182765"/>
                      <a:pt x="2401255" y="1215132"/>
                      <a:pt x="2357475" y="1216084"/>
                    </a:cubicBezTo>
                    <a:cubicBezTo>
                      <a:pt x="2312743" y="1217036"/>
                      <a:pt x="2280383" y="1182765"/>
                      <a:pt x="2280383" y="1132311"/>
                    </a:cubicBezTo>
                    <a:cubicBezTo>
                      <a:pt x="2280383" y="888608"/>
                      <a:pt x="2280383" y="645856"/>
                      <a:pt x="2280383" y="402153"/>
                    </a:cubicBezTo>
                    <a:cubicBezTo>
                      <a:pt x="2280383" y="246030"/>
                      <a:pt x="2186160" y="151786"/>
                      <a:pt x="2030074" y="151786"/>
                    </a:cubicBezTo>
                    <a:cubicBezTo>
                      <a:pt x="1640810" y="151786"/>
                      <a:pt x="1251546" y="151786"/>
                      <a:pt x="862282" y="151786"/>
                    </a:cubicBezTo>
                    <a:cubicBezTo>
                      <a:pt x="851813" y="151786"/>
                      <a:pt x="842295" y="151786"/>
                      <a:pt x="831826" y="151786"/>
                    </a:cubicBezTo>
                    <a:cubicBezTo>
                      <a:pt x="830874" y="154642"/>
                      <a:pt x="830874" y="156546"/>
                      <a:pt x="829923" y="159401"/>
                    </a:cubicBezTo>
                    <a:cubicBezTo>
                      <a:pt x="863234" y="170825"/>
                      <a:pt x="895593" y="182249"/>
                      <a:pt x="928904" y="192720"/>
                    </a:cubicBezTo>
                    <a:cubicBezTo>
                      <a:pt x="1053583" y="234607"/>
                      <a:pt x="1178262" y="275541"/>
                      <a:pt x="1302940" y="317428"/>
                    </a:cubicBezTo>
                    <a:cubicBezTo>
                      <a:pt x="1443799" y="365978"/>
                      <a:pt x="1519938" y="471646"/>
                      <a:pt x="1519938" y="621105"/>
                    </a:cubicBezTo>
                    <a:cubicBezTo>
                      <a:pt x="1519938" y="1038066"/>
                      <a:pt x="1519938" y="1455028"/>
                      <a:pt x="1519938" y="1871037"/>
                    </a:cubicBezTo>
                    <a:cubicBezTo>
                      <a:pt x="1519938" y="2245160"/>
                      <a:pt x="1519938" y="2619283"/>
                      <a:pt x="1519938" y="2993405"/>
                    </a:cubicBezTo>
                    <a:cubicBezTo>
                      <a:pt x="1519938" y="3007685"/>
                      <a:pt x="1519938" y="3021012"/>
                      <a:pt x="1519938" y="3039100"/>
                    </a:cubicBezTo>
                    <a:cubicBezTo>
                      <a:pt x="1536118" y="3040052"/>
                      <a:pt x="1548491" y="3041004"/>
                      <a:pt x="1560863" y="3041004"/>
                    </a:cubicBezTo>
                    <a:cubicBezTo>
                      <a:pt x="1715998" y="3041004"/>
                      <a:pt x="1872084" y="3041004"/>
                      <a:pt x="2027219" y="3041004"/>
                    </a:cubicBezTo>
                    <a:cubicBezTo>
                      <a:pt x="2186160" y="3041004"/>
                      <a:pt x="2280383" y="2947711"/>
                      <a:pt x="2280383" y="2789685"/>
                    </a:cubicBezTo>
                    <a:cubicBezTo>
                      <a:pt x="2280383" y="2550741"/>
                      <a:pt x="2280383" y="2312750"/>
                      <a:pt x="2280383" y="2073806"/>
                    </a:cubicBezTo>
                    <a:cubicBezTo>
                      <a:pt x="2280383" y="2057623"/>
                      <a:pt x="2281335" y="2040487"/>
                      <a:pt x="2287046" y="2025256"/>
                    </a:cubicBezTo>
                    <a:cubicBezTo>
                      <a:pt x="2298466" y="1991937"/>
                      <a:pt x="2332729" y="1972898"/>
                      <a:pt x="2366040" y="1977657"/>
                    </a:cubicBezTo>
                    <a:cubicBezTo>
                      <a:pt x="2401255" y="1982417"/>
                      <a:pt x="2426952" y="2008120"/>
                      <a:pt x="2430759" y="2043343"/>
                    </a:cubicBezTo>
                    <a:cubicBezTo>
                      <a:pt x="2431711" y="2054766"/>
                      <a:pt x="2431711" y="2067142"/>
                      <a:pt x="2431711" y="2078566"/>
                    </a:cubicBezTo>
                    <a:cubicBezTo>
                      <a:pt x="2431711" y="2315606"/>
                      <a:pt x="2431711" y="2553597"/>
                      <a:pt x="2431711" y="2790637"/>
                    </a:cubicBezTo>
                    <a:cubicBezTo>
                      <a:pt x="2431711" y="3031484"/>
                      <a:pt x="2270866" y="3192366"/>
                      <a:pt x="2029122" y="3192366"/>
                    </a:cubicBezTo>
                    <a:cubicBezTo>
                      <a:pt x="1873988" y="3192366"/>
                      <a:pt x="1717901" y="3192366"/>
                      <a:pt x="1562767" y="3192366"/>
                    </a:cubicBezTo>
                    <a:cubicBezTo>
                      <a:pt x="1549442" y="3192366"/>
                      <a:pt x="1537070" y="3192366"/>
                      <a:pt x="1519938" y="3192366"/>
                    </a:cubicBezTo>
                    <a:cubicBezTo>
                      <a:pt x="1519938" y="3235205"/>
                      <a:pt x="1519938" y="3275188"/>
                      <a:pt x="1519938" y="3315170"/>
                    </a:cubicBezTo>
                    <a:cubicBezTo>
                      <a:pt x="1519938" y="3495092"/>
                      <a:pt x="1440943" y="3597904"/>
                      <a:pt x="1266774" y="3644550"/>
                    </a:cubicBezTo>
                    <a:cubicBezTo>
                      <a:pt x="1264870" y="3645502"/>
                      <a:pt x="1262967" y="3647406"/>
                      <a:pt x="1261063" y="3648359"/>
                    </a:cubicBezTo>
                    <a:cubicBezTo>
                      <a:pt x="1230608" y="3648359"/>
                      <a:pt x="1199200" y="3648359"/>
                      <a:pt x="1168744" y="3648359"/>
                    </a:cubicBezTo>
                    <a:cubicBezTo>
                      <a:pt x="1084039" y="3619800"/>
                      <a:pt x="999333" y="3591241"/>
                      <a:pt x="913676" y="3562682"/>
                    </a:cubicBezTo>
                    <a:cubicBezTo>
                      <a:pt x="681450" y="3485572"/>
                      <a:pt x="449224" y="3407511"/>
                      <a:pt x="216998" y="3330402"/>
                    </a:cubicBezTo>
                    <a:cubicBezTo>
                      <a:pt x="125631" y="3299939"/>
                      <a:pt x="59008" y="3241869"/>
                      <a:pt x="21890" y="3151432"/>
                    </a:cubicBezTo>
                    <a:cubicBezTo>
                      <a:pt x="13325" y="3129537"/>
                      <a:pt x="7614" y="3106689"/>
                      <a:pt x="0" y="3084794"/>
                    </a:cubicBezTo>
                    <a:cubicBezTo>
                      <a:pt x="0" y="2143300"/>
                      <a:pt x="0" y="1199901"/>
                      <a:pt x="0" y="257454"/>
                    </a:cubicBezTo>
                    <a:close/>
                    <a:moveTo>
                      <a:pt x="1367659" y="1981465"/>
                    </a:moveTo>
                    <a:cubicBezTo>
                      <a:pt x="1367659" y="1530233"/>
                      <a:pt x="1367659" y="1079001"/>
                      <a:pt x="1367659" y="627769"/>
                    </a:cubicBezTo>
                    <a:cubicBezTo>
                      <a:pt x="1367659" y="537332"/>
                      <a:pt x="1333396" y="487830"/>
                      <a:pt x="1248691" y="459271"/>
                    </a:cubicBezTo>
                    <a:cubicBezTo>
                      <a:pt x="953649" y="360266"/>
                      <a:pt x="657656" y="262214"/>
                      <a:pt x="362615" y="164161"/>
                    </a:cubicBezTo>
                    <a:cubicBezTo>
                      <a:pt x="247454" y="126083"/>
                      <a:pt x="151328" y="194624"/>
                      <a:pt x="151328" y="315524"/>
                    </a:cubicBezTo>
                    <a:cubicBezTo>
                      <a:pt x="151328" y="1218940"/>
                      <a:pt x="151328" y="2122356"/>
                      <a:pt x="151328" y="3025772"/>
                    </a:cubicBezTo>
                    <a:cubicBezTo>
                      <a:pt x="151328" y="3110498"/>
                      <a:pt x="187494" y="3160952"/>
                      <a:pt x="269344" y="3187607"/>
                    </a:cubicBezTo>
                    <a:cubicBezTo>
                      <a:pt x="568192" y="3287563"/>
                      <a:pt x="867041" y="3387520"/>
                      <a:pt x="1166841" y="3486524"/>
                    </a:cubicBezTo>
                    <a:cubicBezTo>
                      <a:pt x="1188731" y="3494140"/>
                      <a:pt x="1213476" y="3496996"/>
                      <a:pt x="1236318" y="3494140"/>
                    </a:cubicBezTo>
                    <a:cubicBezTo>
                      <a:pt x="1317216" y="3483668"/>
                      <a:pt x="1368611" y="3418935"/>
                      <a:pt x="1368611" y="3331354"/>
                    </a:cubicBezTo>
                    <a:cubicBezTo>
                      <a:pt x="1367659" y="2882026"/>
                      <a:pt x="1367659" y="2431745"/>
                      <a:pt x="1367659" y="198146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730B4A4B-EADA-45AE-D5A3-0BDFD1DE59FE}"/>
                  </a:ext>
                </a:extLst>
              </p:cNvPr>
              <p:cNvSpPr/>
              <p:nvPr/>
            </p:nvSpPr>
            <p:spPr>
              <a:xfrm>
                <a:off x="5493831" y="2411977"/>
                <a:ext cx="1673317" cy="1370133"/>
              </a:xfrm>
              <a:custGeom>
                <a:avLst/>
                <a:gdLst>
                  <a:gd name="connsiteX0" fmla="*/ 1410516 w 1673317"/>
                  <a:gd name="connsiteY0" fmla="*/ 761895 h 1370133"/>
                  <a:gd name="connsiteX1" fmla="*/ 1358170 w 1673317"/>
                  <a:gd name="connsiteY1" fmla="*/ 761895 h 1370133"/>
                  <a:gd name="connsiteX2" fmla="*/ 108528 w 1673317"/>
                  <a:gd name="connsiteY2" fmla="*/ 761895 h 1370133"/>
                  <a:gd name="connsiteX3" fmla="*/ 55230 w 1673317"/>
                  <a:gd name="connsiteY3" fmla="*/ 757135 h 1370133"/>
                  <a:gd name="connsiteX4" fmla="*/ 29 w 1673317"/>
                  <a:gd name="connsiteY4" fmla="*/ 686690 h 1370133"/>
                  <a:gd name="connsiteX5" fmla="*/ 56182 w 1673317"/>
                  <a:gd name="connsiteY5" fmla="*/ 613388 h 1370133"/>
                  <a:gd name="connsiteX6" fmla="*/ 109479 w 1673317"/>
                  <a:gd name="connsiteY6" fmla="*/ 608629 h 1370133"/>
                  <a:gd name="connsiteX7" fmla="*/ 1359122 w 1673317"/>
                  <a:gd name="connsiteY7" fmla="*/ 608629 h 1370133"/>
                  <a:gd name="connsiteX8" fmla="*/ 1410516 w 1673317"/>
                  <a:gd name="connsiteY8" fmla="*/ 608629 h 1370133"/>
                  <a:gd name="connsiteX9" fmla="*/ 1379108 w 1673317"/>
                  <a:gd name="connsiteY9" fmla="*/ 576262 h 1370133"/>
                  <a:gd name="connsiteX10" fmla="*/ 947016 w 1673317"/>
                  <a:gd name="connsiteY10" fmla="*/ 142165 h 1370133"/>
                  <a:gd name="connsiteX11" fmla="*/ 914656 w 1673317"/>
                  <a:gd name="connsiteY11" fmla="*/ 75527 h 1370133"/>
                  <a:gd name="connsiteX12" fmla="*/ 952726 w 1673317"/>
                  <a:gd name="connsiteY12" fmla="*/ 12698 h 1370133"/>
                  <a:gd name="connsiteX13" fmla="*/ 1028866 w 1673317"/>
                  <a:gd name="connsiteY13" fmla="*/ 14601 h 1370133"/>
                  <a:gd name="connsiteX14" fmla="*/ 1060274 w 1673317"/>
                  <a:gd name="connsiteY14" fmla="*/ 43160 h 1370133"/>
                  <a:gd name="connsiteX15" fmla="*/ 1642742 w 1673317"/>
                  <a:gd name="connsiteY15" fmla="*/ 624812 h 1370133"/>
                  <a:gd name="connsiteX16" fmla="*/ 1641791 w 1673317"/>
                  <a:gd name="connsiteY16" fmla="*/ 748567 h 1370133"/>
                  <a:gd name="connsiteX17" fmla="*/ 1059322 w 1673317"/>
                  <a:gd name="connsiteY17" fmla="*/ 1330219 h 1370133"/>
                  <a:gd name="connsiteX18" fmla="*/ 1026962 w 1673317"/>
                  <a:gd name="connsiteY18" fmla="*/ 1357826 h 1370133"/>
                  <a:gd name="connsiteX19" fmla="*/ 929884 w 1673317"/>
                  <a:gd name="connsiteY19" fmla="*/ 1344499 h 1370133"/>
                  <a:gd name="connsiteX20" fmla="*/ 927029 w 1673317"/>
                  <a:gd name="connsiteY20" fmla="*/ 1249302 h 1370133"/>
                  <a:gd name="connsiteX21" fmla="*/ 953678 w 1673317"/>
                  <a:gd name="connsiteY21" fmla="*/ 1220743 h 1370133"/>
                  <a:gd name="connsiteX22" fmla="*/ 1376253 w 1673317"/>
                  <a:gd name="connsiteY22" fmla="*/ 797118 h 1370133"/>
                  <a:gd name="connsiteX23" fmla="*/ 1410516 w 1673317"/>
                  <a:gd name="connsiteY23" fmla="*/ 761895 h 137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73317" h="1370133">
                    <a:moveTo>
                      <a:pt x="1410516" y="761895"/>
                    </a:moveTo>
                    <a:cubicBezTo>
                      <a:pt x="1386723" y="761895"/>
                      <a:pt x="1372446" y="761895"/>
                      <a:pt x="1358170" y="761895"/>
                    </a:cubicBezTo>
                    <a:cubicBezTo>
                      <a:pt x="941305" y="761895"/>
                      <a:pt x="524441" y="761895"/>
                      <a:pt x="108528" y="761895"/>
                    </a:cubicBezTo>
                    <a:cubicBezTo>
                      <a:pt x="90445" y="761895"/>
                      <a:pt x="72361" y="760943"/>
                      <a:pt x="55230" y="757135"/>
                    </a:cubicBezTo>
                    <a:cubicBezTo>
                      <a:pt x="22870" y="749520"/>
                      <a:pt x="980" y="719057"/>
                      <a:pt x="29" y="686690"/>
                    </a:cubicBezTo>
                    <a:cubicBezTo>
                      <a:pt x="-923" y="653371"/>
                      <a:pt x="21919" y="621004"/>
                      <a:pt x="56182" y="613388"/>
                    </a:cubicBezTo>
                    <a:cubicBezTo>
                      <a:pt x="73313" y="609580"/>
                      <a:pt x="91396" y="608629"/>
                      <a:pt x="109479" y="608629"/>
                    </a:cubicBezTo>
                    <a:cubicBezTo>
                      <a:pt x="526344" y="608629"/>
                      <a:pt x="943209" y="608629"/>
                      <a:pt x="1359122" y="608629"/>
                    </a:cubicBezTo>
                    <a:cubicBezTo>
                      <a:pt x="1373398" y="608629"/>
                      <a:pt x="1386723" y="608629"/>
                      <a:pt x="1410516" y="608629"/>
                    </a:cubicBezTo>
                    <a:cubicBezTo>
                      <a:pt x="1396240" y="593397"/>
                      <a:pt x="1387674" y="584829"/>
                      <a:pt x="1379108" y="576262"/>
                    </a:cubicBezTo>
                    <a:cubicBezTo>
                      <a:pt x="1234443" y="431563"/>
                      <a:pt x="1089778" y="287816"/>
                      <a:pt x="947016" y="142165"/>
                    </a:cubicBezTo>
                    <a:cubicBezTo>
                      <a:pt x="929884" y="125030"/>
                      <a:pt x="913705" y="97423"/>
                      <a:pt x="914656" y="75527"/>
                    </a:cubicBezTo>
                    <a:cubicBezTo>
                      <a:pt x="915608" y="53632"/>
                      <a:pt x="934643" y="27929"/>
                      <a:pt x="952726" y="12698"/>
                    </a:cubicBezTo>
                    <a:cubicBezTo>
                      <a:pt x="974616" y="-6342"/>
                      <a:pt x="1004121" y="-2534"/>
                      <a:pt x="1028866" y="14601"/>
                    </a:cubicBezTo>
                    <a:cubicBezTo>
                      <a:pt x="1040287" y="22217"/>
                      <a:pt x="1050756" y="32689"/>
                      <a:pt x="1060274" y="43160"/>
                    </a:cubicBezTo>
                    <a:cubicBezTo>
                      <a:pt x="1254430" y="236410"/>
                      <a:pt x="1448586" y="430611"/>
                      <a:pt x="1642742" y="624812"/>
                    </a:cubicBezTo>
                    <a:cubicBezTo>
                      <a:pt x="1683667" y="665747"/>
                      <a:pt x="1683667" y="706681"/>
                      <a:pt x="1641791" y="748567"/>
                    </a:cubicBezTo>
                    <a:cubicBezTo>
                      <a:pt x="1447634" y="942769"/>
                      <a:pt x="1253478" y="1136018"/>
                      <a:pt x="1059322" y="1330219"/>
                    </a:cubicBezTo>
                    <a:cubicBezTo>
                      <a:pt x="1048853" y="1340691"/>
                      <a:pt x="1039335" y="1350210"/>
                      <a:pt x="1026962" y="1357826"/>
                    </a:cubicBezTo>
                    <a:cubicBezTo>
                      <a:pt x="994603" y="1378769"/>
                      <a:pt x="954630" y="1372105"/>
                      <a:pt x="929884" y="1344499"/>
                    </a:cubicBezTo>
                    <a:cubicBezTo>
                      <a:pt x="906091" y="1317844"/>
                      <a:pt x="905139" y="1277861"/>
                      <a:pt x="927029" y="1249302"/>
                    </a:cubicBezTo>
                    <a:cubicBezTo>
                      <a:pt x="934643" y="1238830"/>
                      <a:pt x="944161" y="1230263"/>
                      <a:pt x="953678" y="1220743"/>
                    </a:cubicBezTo>
                    <a:cubicBezTo>
                      <a:pt x="1094536" y="1079852"/>
                      <a:pt x="1235395" y="938961"/>
                      <a:pt x="1376253" y="797118"/>
                    </a:cubicBezTo>
                    <a:cubicBezTo>
                      <a:pt x="1386723" y="787598"/>
                      <a:pt x="1395288" y="778078"/>
                      <a:pt x="1410516" y="76189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pic>
        <p:nvPicPr>
          <p:cNvPr id="83" name="Picture Placeholder 33">
            <a:extLst>
              <a:ext uri="{FF2B5EF4-FFF2-40B4-BE49-F238E27FC236}">
                <a16:creationId xmlns:a16="http://schemas.microsoft.com/office/drawing/2014/main" id="{E4E75EE0-6F53-23C0-58D6-074F6FCB17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642581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388168"/>
            <a:ext cx="4305362" cy="2077905"/>
          </a:xfrm>
        </p:spPr>
        <p:txBody>
          <a:bodyPr/>
          <a:lstStyle/>
          <a:p>
            <a:r>
              <a:rPr lang="en-US" sz="3600" dirty="0">
                <a:solidFill>
                  <a:srgbClr val="F79037"/>
                </a:solidFill>
              </a:rPr>
              <a:t>MÓDULO 4</a:t>
            </a:r>
          </a:p>
          <a:p>
            <a:pPr>
              <a:spcBef>
                <a:spcPts val="0"/>
              </a:spcBef>
            </a:pPr>
            <a:r>
              <a:rPr lang="en-US" dirty="0"/>
              <a:t>REGULAMENTO E POLÍTICA</a:t>
            </a:r>
            <a:endParaRPr lang="x-none" dirty="0"/>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92</a:t>
            </a:fld>
            <a:endParaRPr lang="en-US" dirty="0"/>
          </a:p>
        </p:txBody>
      </p:sp>
      <p:grpSp>
        <p:nvGrpSpPr>
          <p:cNvPr id="5" name="Group 4">
            <a:extLst>
              <a:ext uri="{FF2B5EF4-FFF2-40B4-BE49-F238E27FC236}">
                <a16:creationId xmlns:a16="http://schemas.microsoft.com/office/drawing/2014/main" id="{A68E0386-0091-D4D0-7DFA-DC6C4BC08350}"/>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79D6CF3F-4084-5300-7132-392561AFBC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 xmlns:a14="http://schemas.microsoft.com/office/drawing/2010/main"/>
              </a:ext>
            </a:extLst>
          </p:spPr>
        </p:pic>
        <p:sp>
          <p:nvSpPr>
            <p:cNvPr id="7" name="Rectangle 6">
              <a:extLst>
                <a:ext uri="{FF2B5EF4-FFF2-40B4-BE49-F238E27FC236}">
                  <a16:creationId xmlns:a16="http://schemas.microsoft.com/office/drawing/2014/main" id="{EA8E9ADA-6A29-A24E-C3B9-7216E32238E8}"/>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1870025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110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887649"/>
            <a:ext cx="3999799" cy="821473"/>
          </a:xfrm>
          <a:prstGeom prst="rect">
            <a:avLst/>
          </a:prstGeom>
          <a:ln>
            <a:noFill/>
          </a:ln>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rgbClr val="000000"/>
                </a:solidFill>
                <a:latin typeface="Calibri" panose="020F0502020204030204" pitchFamily="34" charset="0"/>
              </a:rPr>
              <a:t>Como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provedores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serviços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criptográficos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desempenham</a:t>
            </a:r>
            <a:r>
              <a:rPr lang="en-US" sz="1100" dirty="0">
                <a:solidFill>
                  <a:srgbClr val="000000"/>
                </a:solidFill>
                <a:latin typeface="Calibri" panose="020F0502020204030204" pitchFamily="34" charset="0"/>
              </a:rPr>
              <a:t> um </a:t>
            </a:r>
            <a:r>
              <a:rPr lang="en-US" sz="1100" dirty="0" err="1">
                <a:solidFill>
                  <a:srgbClr val="000000"/>
                </a:solidFill>
                <a:latin typeface="Calibri" panose="020F0502020204030204" pitchFamily="34" charset="0"/>
              </a:rPr>
              <a:t>papel</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importante</a:t>
            </a:r>
            <a:r>
              <a:rPr lang="en-US" sz="1100" dirty="0">
                <a:solidFill>
                  <a:srgbClr val="000000"/>
                </a:solidFill>
                <a:latin typeface="Calibri" panose="020F0502020204030204" pitchFamily="34" charset="0"/>
              </a:rPr>
              <a:t> no </a:t>
            </a:r>
            <a:r>
              <a:rPr lang="en-US" sz="1100" dirty="0" err="1">
                <a:solidFill>
                  <a:srgbClr val="000000"/>
                </a:solidFill>
                <a:latin typeface="Calibri" panose="020F0502020204030204" pitchFamily="34" charset="0"/>
              </a:rPr>
              <a:t>ecossistema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criptográfico</a:t>
            </a:r>
            <a:r>
              <a:rPr lang="en-US" sz="1100" dirty="0">
                <a:solidFill>
                  <a:srgbClr val="000000"/>
                </a:solidFill>
                <a:latin typeface="Calibri" panose="020F0502020204030204" pitchFamily="34" charset="0"/>
              </a:rPr>
              <a:t>, a </a:t>
            </a:r>
            <a:r>
              <a:rPr lang="en-US" sz="1100" dirty="0" err="1">
                <a:solidFill>
                  <a:srgbClr val="000000"/>
                </a:solidFill>
                <a:latin typeface="Calibri" panose="020F0502020204030204" pitchFamily="34" charset="0"/>
              </a:rPr>
              <a:t>segunda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categoria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estabelece</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requisitos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regulatórios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para</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provedores</a:t>
            </a:r>
            <a:r>
              <a:rPr lang="en-US" sz="1100" dirty="0">
                <a:solidFill>
                  <a:srgbClr val="000000"/>
                </a:solidFill>
                <a:latin typeface="Calibri" panose="020F0502020204030204" pitchFamily="34" charset="0"/>
              </a:rPr>
              <a:t> de </a:t>
            </a:r>
            <a:r>
              <a:rPr lang="en-US" sz="1100" dirty="0" err="1">
                <a:solidFill>
                  <a:srgbClr val="000000"/>
                </a:solidFill>
                <a:latin typeface="Calibri" panose="020F0502020204030204" pitchFamily="34" charset="0"/>
              </a:rPr>
              <a:t>serviços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criptográficos</a:t>
            </a:r>
            <a:r>
              <a:rPr lang="en-US" sz="1100" dirty="0">
                <a:solidFill>
                  <a:srgbClr val="000000"/>
                </a:solidFill>
                <a:latin typeface="Calibri" panose="020F0502020204030204" pitchFamily="34" charset="0"/>
              </a:rPr>
              <a:t> sob </a:t>
            </a:r>
            <a:r>
              <a:rPr lang="en-US" sz="1100" dirty="0" err="1">
                <a:solidFill>
                  <a:srgbClr val="000000"/>
                </a:solidFill>
                <a:latin typeface="Calibri" panose="020F0502020204030204" pitchFamily="34" charset="0"/>
              </a:rPr>
              <a:t>governança</a:t>
            </a:r>
            <a:r>
              <a:rPr lang="en-US" sz="1100" dirty="0">
                <a:solidFill>
                  <a:srgbClr val="000000"/>
                </a:solidFill>
                <a:latin typeface="Calibri" panose="020F0502020204030204" pitchFamily="34" charset="0"/>
              </a:rPr>
              <a:t> e a </a:t>
            </a:r>
            <a:r>
              <a:rPr lang="en-US" sz="1100" dirty="0" err="1">
                <a:solidFill>
                  <a:srgbClr val="000000"/>
                </a:solidFill>
                <a:latin typeface="Calibri" panose="020F0502020204030204" pitchFamily="34" charset="0"/>
              </a:rPr>
              <a:t>proteção</a:t>
            </a:r>
            <a:r>
              <a:rPr lang="en-US" sz="1100" dirty="0">
                <a:solidFill>
                  <a:srgbClr val="000000"/>
                </a:solidFill>
                <a:latin typeface="Calibri" panose="020F0502020204030204" pitchFamily="34" charset="0"/>
              </a:rPr>
              <a:t> do </a:t>
            </a:r>
            <a:r>
              <a:rPr lang="en-US" sz="1100" dirty="0" err="1">
                <a:solidFill>
                  <a:srgbClr val="000000"/>
                </a:solidFill>
                <a:latin typeface="Calibri" panose="020F0502020204030204" pitchFamily="34" charset="0"/>
              </a:rPr>
              <a:t>consumidor</a:t>
            </a:r>
            <a:r>
              <a:rPr lang="en-US" sz="1100" dirty="0">
                <a:solidFill>
                  <a:srgbClr val="000000"/>
                </a:solidFill>
                <a:latin typeface="Calibri" panose="020F0502020204030204" pitchFamily="34" charset="0"/>
              </a:rPr>
              <a:t> e do </a:t>
            </a:r>
            <a:r>
              <a:rPr lang="en-US" sz="1100" dirty="0" err="1">
                <a:solidFill>
                  <a:srgbClr val="000000"/>
                </a:solidFill>
                <a:latin typeface="Calibri" panose="020F0502020204030204" pitchFamily="34" charset="0"/>
              </a:rPr>
              <a:t>investidor</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é</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avaliada</a:t>
            </a:r>
            <a:r>
              <a:rPr lang="en-US" sz="1100" dirty="0">
                <a:solidFill>
                  <a:srgbClr val="000000"/>
                </a:solidFill>
                <a:latin typeface="Calibri" panose="020F0502020204030204" pitchFamily="34" charset="0"/>
              </a:rPr>
              <a:t> com base </a:t>
            </a:r>
            <a:r>
              <a:rPr lang="en-US" sz="1100" dirty="0" err="1">
                <a:solidFill>
                  <a:srgbClr val="000000"/>
                </a:solidFill>
                <a:latin typeface="Calibri" panose="020F0502020204030204" pitchFamily="34" charset="0"/>
              </a:rPr>
              <a:t>nos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seguintes</a:t>
            </a:r>
            <a:r>
              <a:rPr lang="en-US" sz="1100" dirty="0">
                <a:solidFill>
                  <a:srgbClr val="000000"/>
                </a:solidFill>
                <a:latin typeface="Calibri" panose="020F0502020204030204" pitchFamily="34" charset="0"/>
              </a:rPr>
              <a:t> </a:t>
            </a:r>
            <a:r>
              <a:rPr lang="en-US" sz="1100" dirty="0" err="1">
                <a:solidFill>
                  <a:srgbClr val="000000"/>
                </a:solidFill>
                <a:latin typeface="Calibri" panose="020F0502020204030204" pitchFamily="34" charset="0"/>
              </a:rPr>
              <a:t>fatores</a:t>
            </a:r>
            <a:r>
              <a:rPr lang="en-US" sz="1100" dirty="0">
                <a:solidFill>
                  <a:srgbClr val="000000"/>
                </a:solidFill>
                <a:latin typeface="Calibri" panose="020F0502020204030204" pitchFamily="34" charset="0"/>
              </a:rPr>
              <a:t>:</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7" name="Text Placeholder 17">
            <a:extLst>
              <a:ext uri="{FF2B5EF4-FFF2-40B4-BE49-F238E27FC236}">
                <a16:creationId xmlns:a16="http://schemas.microsoft.com/office/drawing/2014/main" id="{9D27028C-3602-A559-FF2A-47A8FC912314}"/>
              </a:ext>
            </a:extLst>
          </p:cNvPr>
          <p:cNvSpPr txBox="1">
            <a:spLocks/>
          </p:cNvSpPr>
          <p:nvPr/>
        </p:nvSpPr>
        <p:spPr>
          <a:xfrm>
            <a:off x="2224884" y="2123972"/>
            <a:ext cx="4752674" cy="256627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cs typeface="+mn-cs"/>
              </a:rPr>
              <a:t>Requisitos</a:t>
            </a:r>
            <a:r>
              <a:rPr lang="en-US" b="1" dirty="0">
                <a:solidFill>
                  <a:srgbClr val="F79037"/>
                </a:solidFill>
                <a:cs typeface="+mn-cs"/>
              </a:rPr>
              <a:t> de capital </a:t>
            </a:r>
            <a:r>
              <a:rPr lang="en-US" b="1" dirty="0" err="1">
                <a:solidFill>
                  <a:srgbClr val="F79037"/>
                </a:solidFill>
                <a:cs typeface="+mn-cs"/>
              </a:rPr>
              <a:t>regulamentados</a:t>
            </a:r>
            <a:endParaRPr lang="en-US" b="1" dirty="0">
              <a:solidFill>
                <a:srgbClr val="F79037"/>
              </a:solidFill>
              <a:cs typeface="+mn-cs"/>
            </a:endParaRPr>
          </a:p>
          <a:p>
            <a:r>
              <a:rPr lang="en-US" dirty="0" err="1">
                <a:solidFill>
                  <a:srgbClr val="000000"/>
                </a:solidFill>
                <a:cs typeface="+mn-cs"/>
              </a:rPr>
              <a:t>Obrigações</a:t>
            </a:r>
            <a:r>
              <a:rPr lang="en-US" dirty="0">
                <a:solidFill>
                  <a:srgbClr val="000000"/>
                </a:solidFill>
                <a:cs typeface="+mn-cs"/>
              </a:rPr>
              <a:t> de </a:t>
            </a:r>
            <a:r>
              <a:rPr lang="en-US" dirty="0" err="1">
                <a:solidFill>
                  <a:srgbClr val="000000"/>
                </a:solidFill>
                <a:cs typeface="+mn-cs"/>
              </a:rPr>
              <a:t>manter</a:t>
            </a:r>
            <a:r>
              <a:rPr lang="en-US" dirty="0">
                <a:solidFill>
                  <a:srgbClr val="000000"/>
                </a:solidFill>
                <a:cs typeface="+mn-cs"/>
              </a:rPr>
              <a:t> </a:t>
            </a:r>
            <a:r>
              <a:rPr lang="en-US" dirty="0" err="1">
                <a:solidFill>
                  <a:srgbClr val="000000"/>
                </a:solidFill>
                <a:cs typeface="+mn-cs"/>
              </a:rPr>
              <a:t>património</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mitigar</a:t>
            </a:r>
            <a:r>
              <a:rPr lang="en-US" dirty="0">
                <a:solidFill>
                  <a:srgbClr val="000000"/>
                </a:solidFill>
                <a:cs typeface="+mn-cs"/>
              </a:rPr>
              <a:t> </a:t>
            </a:r>
            <a:r>
              <a:rPr lang="en-US" dirty="0" err="1">
                <a:solidFill>
                  <a:srgbClr val="000000"/>
                </a:solidFill>
                <a:cs typeface="+mn-cs"/>
              </a:rPr>
              <a:t>riscos</a:t>
            </a:r>
            <a:r>
              <a:rPr lang="en-US" dirty="0">
                <a:solidFill>
                  <a:srgbClr val="000000"/>
                </a:solidFill>
                <a:cs typeface="+mn-cs"/>
              </a:rPr>
              <a:t> de </a:t>
            </a:r>
            <a:r>
              <a:rPr lang="en-US" dirty="0" err="1">
                <a:solidFill>
                  <a:srgbClr val="000000"/>
                </a:solidFill>
                <a:cs typeface="+mn-cs"/>
              </a:rPr>
              <a:t>crédito</a:t>
            </a:r>
            <a:r>
              <a:rPr lang="en-US" dirty="0">
                <a:solidFill>
                  <a:srgbClr val="000000"/>
                </a:solidFill>
                <a:cs typeface="+mn-cs"/>
              </a:rPr>
              <a:t> e </a:t>
            </a:r>
            <a:r>
              <a:rPr lang="en-US" dirty="0" err="1">
                <a:solidFill>
                  <a:srgbClr val="000000"/>
                </a:solidFill>
                <a:cs typeface="+mn-cs"/>
              </a:rPr>
              <a:t>inadimplência</a:t>
            </a:r>
            <a:r>
              <a:rPr lang="en-US" dirty="0">
                <a:solidFill>
                  <a:srgbClr val="000000"/>
                </a:solidFill>
                <a:cs typeface="+mn-cs"/>
              </a:rPr>
              <a:t>.</a:t>
            </a:r>
          </a:p>
          <a:p>
            <a:r>
              <a:rPr lang="en-US" dirty="0">
                <a:solidFill>
                  <a:srgbClr val="000000"/>
                </a:solidFill>
                <a:cs typeface="+mn-cs"/>
              </a:rPr>
              <a:t> </a:t>
            </a:r>
          </a:p>
          <a:p>
            <a:r>
              <a:rPr lang="en-US" b="1" dirty="0" err="1">
                <a:solidFill>
                  <a:srgbClr val="F79037"/>
                </a:solidFill>
                <a:cs typeface="+mn-cs"/>
              </a:rPr>
              <a:t>Divulgação</a:t>
            </a:r>
            <a:r>
              <a:rPr lang="en-US" b="1" dirty="0">
                <a:solidFill>
                  <a:srgbClr val="F79037"/>
                </a:solidFill>
                <a:cs typeface="+mn-cs"/>
              </a:rPr>
              <a:t> de </a:t>
            </a:r>
            <a:r>
              <a:rPr lang="en-US" b="1" dirty="0" err="1">
                <a:solidFill>
                  <a:srgbClr val="F79037"/>
                </a:solidFill>
                <a:cs typeface="+mn-cs"/>
              </a:rPr>
              <a:t>risco</a:t>
            </a:r>
            <a:r>
              <a:rPr lang="en-US" b="1" dirty="0">
                <a:solidFill>
                  <a:srgbClr val="F79037"/>
                </a:solidFill>
                <a:cs typeface="+mn-cs"/>
              </a:rPr>
              <a:t> e </a:t>
            </a:r>
            <a:r>
              <a:rPr lang="en-US" b="1" dirty="0" err="1">
                <a:solidFill>
                  <a:srgbClr val="F79037"/>
                </a:solidFill>
                <a:cs typeface="+mn-cs"/>
              </a:rPr>
              <a:t>perfil</a:t>
            </a:r>
            <a:r>
              <a:rPr lang="en-US" b="1" dirty="0">
                <a:solidFill>
                  <a:srgbClr val="F79037"/>
                </a:solidFill>
                <a:cs typeface="+mn-cs"/>
              </a:rPr>
              <a:t> do </a:t>
            </a:r>
            <a:r>
              <a:rPr lang="en-US" b="1" dirty="0" err="1">
                <a:solidFill>
                  <a:srgbClr val="F79037"/>
                </a:solidFill>
                <a:cs typeface="+mn-cs"/>
              </a:rPr>
              <a:t>investidor</a:t>
            </a:r>
            <a:r>
              <a:rPr lang="en-US" b="1" dirty="0">
                <a:solidFill>
                  <a:srgbClr val="F79037"/>
                </a:solidFill>
                <a:cs typeface="+mn-cs"/>
              </a:rPr>
              <a:t> de </a:t>
            </a:r>
            <a:r>
              <a:rPr lang="en-US" b="1" dirty="0" err="1">
                <a:solidFill>
                  <a:srgbClr val="F79037"/>
                </a:solidFill>
                <a:cs typeface="+mn-cs"/>
              </a:rPr>
              <a:t>varejo</a:t>
            </a:r>
            <a:r>
              <a:rPr lang="en-US" b="1" dirty="0">
                <a:solidFill>
                  <a:srgbClr val="F79037"/>
                </a:solidFill>
                <a:cs typeface="+mn-cs"/>
              </a:rPr>
              <a:t> </a:t>
            </a:r>
            <a:r>
              <a:rPr lang="en-US" b="1" dirty="0" err="1">
                <a:solidFill>
                  <a:srgbClr val="F79037"/>
                </a:solidFill>
                <a:cs typeface="+mn-cs"/>
              </a:rPr>
              <a:t>regulado</a:t>
            </a:r>
            <a:endParaRPr lang="en-US" b="1" dirty="0">
              <a:solidFill>
                <a:srgbClr val="F79037"/>
              </a:solidFill>
              <a:cs typeface="+mn-cs"/>
            </a:endParaRPr>
          </a:p>
          <a:p>
            <a:r>
              <a:rPr lang="en-US" dirty="0" err="1">
                <a:solidFill>
                  <a:srgbClr val="000000"/>
                </a:solidFill>
                <a:cs typeface="+mn-cs"/>
              </a:rPr>
              <a:t>Obrigações</a:t>
            </a:r>
            <a:r>
              <a:rPr lang="en-US" dirty="0">
                <a:solidFill>
                  <a:srgbClr val="000000"/>
                </a:solidFill>
                <a:cs typeface="+mn-cs"/>
              </a:rPr>
              <a:t> de </a:t>
            </a:r>
            <a:r>
              <a:rPr lang="en-US" dirty="0" err="1">
                <a:solidFill>
                  <a:srgbClr val="000000"/>
                </a:solidFill>
                <a:cs typeface="+mn-cs"/>
              </a:rPr>
              <a:t>informar</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clientes</a:t>
            </a:r>
            <a:r>
              <a:rPr lang="en-US" dirty="0">
                <a:solidFill>
                  <a:srgbClr val="000000"/>
                </a:solidFill>
                <a:cs typeface="+mn-cs"/>
              </a:rPr>
              <a:t> </a:t>
            </a:r>
            <a:r>
              <a:rPr lang="en-US" dirty="0" err="1">
                <a:solidFill>
                  <a:srgbClr val="000000"/>
                </a:solidFill>
                <a:cs typeface="+mn-cs"/>
              </a:rPr>
              <a:t>sobre</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riscos</a:t>
            </a:r>
            <a:r>
              <a:rPr lang="en-US" dirty="0">
                <a:solidFill>
                  <a:srgbClr val="000000"/>
                </a:solidFill>
                <a:cs typeface="+mn-cs"/>
              </a:rPr>
              <a:t> </a:t>
            </a:r>
            <a:r>
              <a:rPr lang="en-US" dirty="0" err="1">
                <a:solidFill>
                  <a:srgbClr val="000000"/>
                </a:solidFill>
                <a:cs typeface="+mn-cs"/>
              </a:rPr>
              <a:t>ao</a:t>
            </a:r>
            <a:r>
              <a:rPr lang="en-US" dirty="0">
                <a:solidFill>
                  <a:srgbClr val="000000"/>
                </a:solidFill>
                <a:cs typeface="+mn-cs"/>
              </a:rPr>
              <a:t> </a:t>
            </a:r>
            <a:r>
              <a:rPr lang="en-US" dirty="0" err="1">
                <a:solidFill>
                  <a:srgbClr val="000000"/>
                </a:solidFill>
                <a:cs typeface="+mn-cs"/>
              </a:rPr>
              <a:t>lidar</a:t>
            </a:r>
            <a:r>
              <a:rPr lang="en-US" dirty="0">
                <a:solidFill>
                  <a:srgbClr val="000000"/>
                </a:solidFill>
                <a:cs typeface="+mn-cs"/>
              </a:rPr>
              <a:t> com </a:t>
            </a:r>
            <a:r>
              <a:rPr lang="en-US" dirty="0" err="1">
                <a:solidFill>
                  <a:srgbClr val="000000"/>
                </a:solidFill>
                <a:cs typeface="+mn-cs"/>
              </a:rPr>
              <a:t>criptoativos</a:t>
            </a:r>
            <a:r>
              <a:rPr lang="en-US" dirty="0">
                <a:solidFill>
                  <a:srgbClr val="000000"/>
                </a:solidFill>
                <a:cs typeface="+mn-cs"/>
              </a:rPr>
              <a:t>, </a:t>
            </a:r>
            <a:r>
              <a:rPr lang="en-US" dirty="0" err="1">
                <a:solidFill>
                  <a:srgbClr val="000000"/>
                </a:solidFill>
                <a:cs typeface="+mn-cs"/>
              </a:rPr>
              <a:t>bem</a:t>
            </a:r>
            <a:r>
              <a:rPr lang="en-US" dirty="0">
                <a:solidFill>
                  <a:srgbClr val="000000"/>
                </a:solidFill>
                <a:cs typeface="+mn-cs"/>
              </a:rPr>
              <a:t> </a:t>
            </a:r>
            <a:r>
              <a:rPr lang="en-US" dirty="0" err="1">
                <a:solidFill>
                  <a:srgbClr val="000000"/>
                </a:solidFill>
                <a:cs typeface="+mn-cs"/>
              </a:rPr>
              <a:t>como</a:t>
            </a:r>
            <a:r>
              <a:rPr lang="en-US" dirty="0">
                <a:solidFill>
                  <a:srgbClr val="000000"/>
                </a:solidFill>
                <a:cs typeface="+mn-cs"/>
              </a:rPr>
              <a:t> a </a:t>
            </a:r>
            <a:r>
              <a:rPr lang="en-US" dirty="0" err="1">
                <a:solidFill>
                  <a:srgbClr val="000000"/>
                </a:solidFill>
                <a:cs typeface="+mn-cs"/>
              </a:rPr>
              <a:t>categorização</a:t>
            </a:r>
            <a:r>
              <a:rPr lang="en-US" dirty="0">
                <a:solidFill>
                  <a:srgbClr val="000000"/>
                </a:solidFill>
                <a:cs typeface="+mn-cs"/>
              </a:rPr>
              <a:t> dos </a:t>
            </a:r>
            <a:r>
              <a:rPr lang="en-US" dirty="0" err="1">
                <a:solidFill>
                  <a:srgbClr val="000000"/>
                </a:solidFill>
                <a:cs typeface="+mn-cs"/>
              </a:rPr>
              <a:t>clientes</a:t>
            </a:r>
            <a:r>
              <a:rPr lang="en-US" dirty="0">
                <a:solidFill>
                  <a:srgbClr val="000000"/>
                </a:solidFill>
                <a:cs typeface="+mn-cs"/>
              </a:rPr>
              <a:t> de </a:t>
            </a:r>
            <a:r>
              <a:rPr lang="en-US" dirty="0" err="1">
                <a:solidFill>
                  <a:srgbClr val="000000"/>
                </a:solidFill>
                <a:cs typeface="+mn-cs"/>
              </a:rPr>
              <a:t>acordo</a:t>
            </a:r>
            <a:r>
              <a:rPr lang="en-US" dirty="0">
                <a:solidFill>
                  <a:srgbClr val="000000"/>
                </a:solidFill>
                <a:cs typeface="+mn-cs"/>
              </a:rPr>
              <a:t> com as classes de </a:t>
            </a:r>
            <a:r>
              <a:rPr lang="en-US" dirty="0" err="1">
                <a:solidFill>
                  <a:srgbClr val="000000"/>
                </a:solidFill>
                <a:cs typeface="+mn-cs"/>
              </a:rPr>
              <a:t>risco</a:t>
            </a:r>
            <a:r>
              <a:rPr lang="en-US" dirty="0">
                <a:solidFill>
                  <a:srgbClr val="000000"/>
                </a:solidFill>
                <a:cs typeface="+mn-cs"/>
              </a:rPr>
              <a:t>.</a:t>
            </a:r>
          </a:p>
          <a:p>
            <a:r>
              <a:rPr lang="en-US" dirty="0">
                <a:solidFill>
                  <a:srgbClr val="000000"/>
                </a:solidFill>
                <a:cs typeface="+mn-cs"/>
              </a:rPr>
              <a:t> </a:t>
            </a:r>
          </a:p>
          <a:p>
            <a:r>
              <a:rPr lang="en-US" b="1" dirty="0" err="1">
                <a:solidFill>
                  <a:srgbClr val="F79037"/>
                </a:solidFill>
                <a:cs typeface="+mn-cs"/>
              </a:rPr>
              <a:t>Segurança</a:t>
            </a:r>
            <a:r>
              <a:rPr lang="en-US" b="1" dirty="0">
                <a:solidFill>
                  <a:srgbClr val="F79037"/>
                </a:solidFill>
                <a:cs typeface="+mn-cs"/>
              </a:rPr>
              <a:t> de </a:t>
            </a:r>
            <a:r>
              <a:rPr lang="en-US" b="1" dirty="0" err="1">
                <a:solidFill>
                  <a:srgbClr val="F79037"/>
                </a:solidFill>
                <a:cs typeface="+mn-cs"/>
              </a:rPr>
              <a:t>depósito</a:t>
            </a:r>
            <a:r>
              <a:rPr lang="en-US" b="1" dirty="0">
                <a:solidFill>
                  <a:srgbClr val="F79037"/>
                </a:solidFill>
                <a:cs typeface="+mn-cs"/>
              </a:rPr>
              <a:t> </a:t>
            </a:r>
            <a:r>
              <a:rPr lang="en-US" b="1" dirty="0" err="1">
                <a:solidFill>
                  <a:srgbClr val="F79037"/>
                </a:solidFill>
                <a:cs typeface="+mn-cs"/>
              </a:rPr>
              <a:t>regulamentada</a:t>
            </a:r>
            <a:endParaRPr lang="en-US" b="1" dirty="0">
              <a:solidFill>
                <a:srgbClr val="F79037"/>
              </a:solidFill>
              <a:cs typeface="+mn-cs"/>
            </a:endParaRPr>
          </a:p>
          <a:p>
            <a:r>
              <a:rPr lang="en-US" dirty="0" err="1">
                <a:solidFill>
                  <a:srgbClr val="000000"/>
                </a:solidFill>
                <a:cs typeface="+mn-cs"/>
              </a:rPr>
              <a:t>Regulamentos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 </a:t>
            </a:r>
            <a:r>
              <a:rPr lang="en-US" dirty="0" err="1">
                <a:solidFill>
                  <a:srgbClr val="000000"/>
                </a:solidFill>
                <a:cs typeface="+mn-cs"/>
              </a:rPr>
              <a:t>proteção</a:t>
            </a:r>
            <a:r>
              <a:rPr lang="en-US" dirty="0">
                <a:solidFill>
                  <a:srgbClr val="000000"/>
                </a:solidFill>
                <a:cs typeface="+mn-cs"/>
              </a:rPr>
              <a:t> de </a:t>
            </a:r>
            <a:r>
              <a:rPr lang="en-US" dirty="0" err="1">
                <a:solidFill>
                  <a:srgbClr val="000000"/>
                </a:solidFill>
                <a:cs typeface="+mn-cs"/>
              </a:rPr>
              <a:t>depósitos</a:t>
            </a:r>
            <a:r>
              <a:rPr lang="en-US" dirty="0">
                <a:solidFill>
                  <a:srgbClr val="000000"/>
                </a:solidFill>
                <a:cs typeface="+mn-cs"/>
              </a:rPr>
              <a:t> de </a:t>
            </a:r>
            <a:r>
              <a:rPr lang="en-US" dirty="0" err="1">
                <a:solidFill>
                  <a:srgbClr val="000000"/>
                </a:solidFill>
                <a:cs typeface="+mn-cs"/>
              </a:rPr>
              <a:t>clientes</a:t>
            </a:r>
            <a:r>
              <a:rPr lang="en-US" dirty="0">
                <a:solidFill>
                  <a:srgbClr val="000000"/>
                </a:solidFill>
                <a:cs typeface="+mn-cs"/>
              </a:rPr>
              <a:t>, </a:t>
            </a:r>
            <a:r>
              <a:rPr lang="en-US" dirty="0" err="1">
                <a:solidFill>
                  <a:srgbClr val="000000"/>
                </a:solidFill>
                <a:cs typeface="+mn-cs"/>
              </a:rPr>
              <a:t>por</a:t>
            </a:r>
            <a:r>
              <a:rPr lang="en-US" dirty="0">
                <a:solidFill>
                  <a:srgbClr val="000000"/>
                </a:solidFill>
                <a:cs typeface="+mn-cs"/>
              </a:rPr>
              <a:t> </a:t>
            </a:r>
            <a:r>
              <a:rPr lang="en-US" dirty="0" err="1">
                <a:solidFill>
                  <a:srgbClr val="000000"/>
                </a:solidFill>
                <a:cs typeface="+mn-cs"/>
              </a:rPr>
              <a:t>exemplo</a:t>
            </a:r>
            <a:r>
              <a:rPr lang="en-US" dirty="0">
                <a:solidFill>
                  <a:srgbClr val="000000"/>
                </a:solidFill>
                <a:cs typeface="+mn-cs"/>
              </a:rPr>
              <a:t>, </a:t>
            </a:r>
            <a:r>
              <a:rPr lang="en-US" dirty="0" err="1">
                <a:solidFill>
                  <a:srgbClr val="000000"/>
                </a:solidFill>
                <a:cs typeface="+mn-cs"/>
              </a:rPr>
              <a:t>separar</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ativos</a:t>
            </a:r>
            <a:r>
              <a:rPr lang="en-US" dirty="0">
                <a:solidFill>
                  <a:srgbClr val="000000"/>
                </a:solidFill>
                <a:cs typeface="+mn-cs"/>
              </a:rPr>
              <a:t> dos </a:t>
            </a:r>
            <a:r>
              <a:rPr lang="en-US" dirty="0" err="1">
                <a:solidFill>
                  <a:srgbClr val="000000"/>
                </a:solidFill>
                <a:cs typeface="+mn-cs"/>
              </a:rPr>
              <a:t>clientes</a:t>
            </a:r>
            <a:r>
              <a:rPr lang="en-US" dirty="0">
                <a:solidFill>
                  <a:srgbClr val="000000"/>
                </a:solidFill>
                <a:cs typeface="+mn-cs"/>
              </a:rPr>
              <a:t> dos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detidos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os</a:t>
            </a:r>
            <a:r>
              <a:rPr lang="en-US" dirty="0">
                <a:solidFill>
                  <a:srgbClr val="000000"/>
                </a:solidFill>
                <a:cs typeface="+mn-cs"/>
              </a:rPr>
              <a:t> </a:t>
            </a:r>
            <a:r>
              <a:rPr lang="en-US" dirty="0" err="1">
                <a:solidFill>
                  <a:srgbClr val="000000"/>
                </a:solidFill>
                <a:cs typeface="+mn-cs"/>
              </a:rPr>
              <a:t>próprios</a:t>
            </a:r>
            <a:r>
              <a:rPr lang="en-US" dirty="0">
                <a:solidFill>
                  <a:srgbClr val="000000"/>
                </a:solidFill>
                <a:cs typeface="+mn-cs"/>
              </a:rPr>
              <a:t> </a:t>
            </a:r>
            <a:r>
              <a:rPr lang="en-US" dirty="0" err="1">
                <a:solidFill>
                  <a:srgbClr val="000000"/>
                </a:solidFill>
                <a:cs typeface="+mn-cs"/>
              </a:rPr>
              <a:t>ativos</a:t>
            </a:r>
            <a:r>
              <a:rPr lang="en-US" dirty="0">
                <a:solidFill>
                  <a:srgbClr val="000000"/>
                </a:solidFill>
                <a:cs typeface="+mn-cs"/>
              </a:rPr>
              <a:t>.</a:t>
            </a:r>
          </a:p>
          <a:p>
            <a:r>
              <a:rPr lang="en-US" dirty="0">
                <a:solidFill>
                  <a:srgbClr val="000000"/>
                </a:solidFill>
                <a:cs typeface="+mn-cs"/>
              </a:rPr>
              <a:t> </a:t>
            </a:r>
          </a:p>
          <a:p>
            <a:r>
              <a:rPr lang="en-US" b="1" dirty="0" err="1">
                <a:solidFill>
                  <a:srgbClr val="F79037"/>
                </a:solidFill>
                <a:cs typeface="+mn-cs"/>
              </a:rPr>
              <a:t>Proteção</a:t>
            </a:r>
            <a:r>
              <a:rPr lang="en-US" b="1" dirty="0">
                <a:solidFill>
                  <a:srgbClr val="F79037"/>
                </a:solidFill>
                <a:cs typeface="+mn-cs"/>
              </a:rPr>
              <a:t> de dados </a:t>
            </a:r>
            <a:r>
              <a:rPr lang="en-US" b="1" dirty="0" err="1">
                <a:solidFill>
                  <a:srgbClr val="F79037"/>
                </a:solidFill>
                <a:cs typeface="+mn-cs"/>
              </a:rPr>
              <a:t>relevantes</a:t>
            </a:r>
            <a:r>
              <a:rPr lang="en-US" b="1" dirty="0">
                <a:solidFill>
                  <a:srgbClr val="F79037"/>
                </a:solidFill>
                <a:cs typeface="+mn-cs"/>
              </a:rPr>
              <a:t> </a:t>
            </a:r>
            <a:r>
              <a:rPr lang="en-US" b="1" dirty="0" err="1">
                <a:solidFill>
                  <a:srgbClr val="F79037"/>
                </a:solidFill>
                <a:cs typeface="+mn-cs"/>
              </a:rPr>
              <a:t>para</a:t>
            </a:r>
            <a:r>
              <a:rPr lang="en-US" b="1" dirty="0">
                <a:solidFill>
                  <a:srgbClr val="F79037"/>
                </a:solidFill>
                <a:cs typeface="+mn-cs"/>
              </a:rPr>
              <a:t> o </a:t>
            </a:r>
            <a:r>
              <a:rPr lang="en-US" b="1" dirty="0" err="1">
                <a:solidFill>
                  <a:srgbClr val="F79037"/>
                </a:solidFill>
                <a:cs typeface="+mn-cs"/>
              </a:rPr>
              <a:t>cliente</a:t>
            </a:r>
            <a:r>
              <a:rPr lang="en-US" b="1" dirty="0">
                <a:solidFill>
                  <a:srgbClr val="F79037"/>
                </a:solidFill>
                <a:cs typeface="+mn-cs"/>
              </a:rPr>
              <a:t> </a:t>
            </a:r>
            <a:r>
              <a:rPr lang="en-US" b="1" dirty="0" err="1">
                <a:solidFill>
                  <a:srgbClr val="F79037"/>
                </a:solidFill>
                <a:cs typeface="+mn-cs"/>
              </a:rPr>
              <a:t>regulamentada</a:t>
            </a:r>
            <a:endParaRPr lang="en-US" b="1" dirty="0">
              <a:solidFill>
                <a:srgbClr val="F79037"/>
              </a:solidFill>
              <a:cs typeface="+mn-cs"/>
            </a:endParaRPr>
          </a:p>
          <a:p>
            <a:r>
              <a:rPr lang="en-US" dirty="0" err="1">
                <a:solidFill>
                  <a:srgbClr val="000000"/>
                </a:solidFill>
                <a:cs typeface="+mn-cs"/>
              </a:rPr>
              <a:t>Regulamentos</a:t>
            </a:r>
            <a:r>
              <a:rPr lang="en-US" dirty="0">
                <a:solidFill>
                  <a:srgbClr val="000000"/>
                </a:solidFill>
                <a:cs typeface="+mn-cs"/>
              </a:rPr>
              <a:t> de </a:t>
            </a:r>
            <a:r>
              <a:rPr lang="en-US" dirty="0" err="1">
                <a:solidFill>
                  <a:srgbClr val="000000"/>
                </a:solidFill>
                <a:cs typeface="+mn-cs"/>
              </a:rPr>
              <a:t>proteção</a:t>
            </a:r>
            <a:r>
              <a:rPr lang="en-US" dirty="0">
                <a:solidFill>
                  <a:srgbClr val="000000"/>
                </a:solidFill>
                <a:cs typeface="+mn-cs"/>
              </a:rPr>
              <a:t> de dados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criptográficos</a:t>
            </a:r>
            <a:r>
              <a:rPr lang="en-US" dirty="0">
                <a:solidFill>
                  <a:srgbClr val="000000"/>
                </a:solidFill>
                <a:cs typeface="+mn-cs"/>
              </a:rPr>
              <a:t> </a:t>
            </a:r>
            <a:r>
              <a:rPr lang="en-US" dirty="0" err="1">
                <a:solidFill>
                  <a:srgbClr val="000000"/>
                </a:solidFill>
                <a:cs typeface="+mn-cs"/>
              </a:rPr>
              <a:t>ou</a:t>
            </a:r>
            <a:r>
              <a:rPr lang="en-US" dirty="0">
                <a:solidFill>
                  <a:srgbClr val="000000"/>
                </a:solidFill>
                <a:cs typeface="+mn-cs"/>
              </a:rPr>
              <a:t> </a:t>
            </a:r>
            <a:r>
              <a:rPr lang="en-US" dirty="0" err="1">
                <a:solidFill>
                  <a:srgbClr val="000000"/>
                </a:solidFill>
                <a:cs typeface="+mn-cs"/>
              </a:rPr>
              <a:t>possibilidade</a:t>
            </a:r>
            <a:r>
              <a:rPr lang="en-US" dirty="0">
                <a:solidFill>
                  <a:srgbClr val="000000"/>
                </a:solidFill>
                <a:cs typeface="+mn-cs"/>
              </a:rPr>
              <a:t> de </a:t>
            </a:r>
            <a:r>
              <a:rPr lang="en-US" dirty="0" err="1">
                <a:solidFill>
                  <a:srgbClr val="000000"/>
                </a:solidFill>
                <a:cs typeface="+mn-cs"/>
              </a:rPr>
              <a:t>aplicação</a:t>
            </a:r>
            <a:r>
              <a:rPr lang="en-US" dirty="0">
                <a:solidFill>
                  <a:srgbClr val="000000"/>
                </a:solidFill>
                <a:cs typeface="+mn-cs"/>
              </a:rPr>
              <a:t> de </a:t>
            </a:r>
            <a:r>
              <a:rPr lang="en-US" dirty="0" err="1">
                <a:solidFill>
                  <a:srgbClr val="000000"/>
                </a:solidFill>
                <a:cs typeface="+mn-cs"/>
              </a:rPr>
              <a:t>regulamentos</a:t>
            </a:r>
            <a:r>
              <a:rPr lang="en-US" dirty="0">
                <a:solidFill>
                  <a:srgbClr val="000000"/>
                </a:solidFill>
                <a:cs typeface="+mn-cs"/>
              </a:rPr>
              <a:t> </a:t>
            </a:r>
            <a:r>
              <a:rPr lang="en-US" dirty="0" err="1">
                <a:solidFill>
                  <a:srgbClr val="000000"/>
                </a:solidFill>
                <a:cs typeface="+mn-cs"/>
              </a:rPr>
              <a:t>existentes</a:t>
            </a:r>
            <a:r>
              <a:rPr lang="en-US" dirty="0">
                <a:solidFill>
                  <a:srgbClr val="000000"/>
                </a:solidFill>
                <a:cs typeface="+mn-cs"/>
              </a:rPr>
              <a:t> </a:t>
            </a:r>
            <a:r>
              <a:rPr lang="en-US" dirty="0" err="1">
                <a:solidFill>
                  <a:srgbClr val="000000"/>
                </a:solidFill>
                <a:cs typeface="+mn-cs"/>
              </a:rPr>
              <a:t>para</a:t>
            </a:r>
            <a:r>
              <a:rPr lang="en-US" dirty="0">
                <a:solidFill>
                  <a:srgbClr val="000000"/>
                </a:solidFill>
                <a:cs typeface="+mn-cs"/>
              </a:rPr>
              <a:t> </a:t>
            </a:r>
            <a:r>
              <a:rPr lang="en-US" dirty="0" err="1">
                <a:solidFill>
                  <a:srgbClr val="000000"/>
                </a:solidFill>
                <a:cs typeface="+mn-cs"/>
              </a:rPr>
              <a:t>ativos</a:t>
            </a:r>
            <a:r>
              <a:rPr lang="en-US" dirty="0">
                <a:solidFill>
                  <a:srgbClr val="000000"/>
                </a:solidFill>
                <a:cs typeface="+mn-cs"/>
              </a:rPr>
              <a:t> </a:t>
            </a:r>
            <a:r>
              <a:rPr lang="en-US" dirty="0" err="1">
                <a:solidFill>
                  <a:srgbClr val="000000"/>
                </a:solidFill>
                <a:cs typeface="+mn-cs"/>
              </a:rPr>
              <a:t>criptográficos</a:t>
            </a:r>
            <a:r>
              <a:rPr lang="en-US" dirty="0">
                <a:solidFill>
                  <a:srgbClr val="000000"/>
                </a:solidFill>
                <a:cs typeface="+mn-cs"/>
              </a:rPr>
              <a:t>. </a:t>
            </a:r>
          </a:p>
          <a:p>
            <a:pPr algn="just"/>
            <a:endParaRPr lang="x-none" dirty="0">
              <a:solidFill>
                <a:schemeClr val="tx1"/>
              </a:solidFill>
              <a:effectLst/>
              <a:ea typeface="Times New Roman" panose="02020603050405020304" pitchFamily="18" charset="0"/>
            </a:endParaRPr>
          </a:p>
          <a:p>
            <a:endParaRPr lang="x-none" dirty="0">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70" name="Group 69">
            <a:extLst>
              <a:ext uri="{FF2B5EF4-FFF2-40B4-BE49-F238E27FC236}">
                <a16:creationId xmlns:a16="http://schemas.microsoft.com/office/drawing/2014/main" id="{6FDB9C8B-644E-A771-8C9C-D19039ADAE1D}"/>
              </a:ext>
            </a:extLst>
          </p:cNvPr>
          <p:cNvGrpSpPr/>
          <p:nvPr/>
        </p:nvGrpSpPr>
        <p:grpSpPr>
          <a:xfrm>
            <a:off x="1254282" y="1925680"/>
            <a:ext cx="635327" cy="634633"/>
            <a:chOff x="7257599" y="768348"/>
            <a:chExt cx="868457" cy="867509"/>
          </a:xfrm>
          <a:solidFill>
            <a:srgbClr val="F79037"/>
          </a:solidFill>
        </p:grpSpPr>
        <p:sp>
          <p:nvSpPr>
            <p:cNvPr id="71" name="Freeform 70">
              <a:extLst>
                <a:ext uri="{FF2B5EF4-FFF2-40B4-BE49-F238E27FC236}">
                  <a16:creationId xmlns:a16="http://schemas.microsoft.com/office/drawing/2014/main" id="{1FF312D7-6F87-47E3-FA6C-37D1B6592405}"/>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72" name="Graphic 2">
              <a:extLst>
                <a:ext uri="{FF2B5EF4-FFF2-40B4-BE49-F238E27FC236}">
                  <a16:creationId xmlns:a16="http://schemas.microsoft.com/office/drawing/2014/main" id="{5EB5026E-EF79-E328-46C7-C4E83C7F9EE4}"/>
                </a:ext>
              </a:extLst>
            </p:cNvPr>
            <p:cNvGrpSpPr/>
            <p:nvPr/>
          </p:nvGrpSpPr>
          <p:grpSpPr>
            <a:xfrm>
              <a:off x="7257599" y="768348"/>
              <a:ext cx="868457" cy="867509"/>
              <a:chOff x="7257599" y="768348"/>
              <a:chExt cx="868457" cy="867509"/>
            </a:xfrm>
            <a:grpFill/>
          </p:grpSpPr>
          <p:sp>
            <p:nvSpPr>
              <p:cNvPr id="73" name="Freeform 72">
                <a:extLst>
                  <a:ext uri="{FF2B5EF4-FFF2-40B4-BE49-F238E27FC236}">
                    <a16:creationId xmlns:a16="http://schemas.microsoft.com/office/drawing/2014/main" id="{62D9161A-882A-BFD2-CF32-40E27D437626}"/>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4" name="Freeform 73">
                <a:extLst>
                  <a:ext uri="{FF2B5EF4-FFF2-40B4-BE49-F238E27FC236}">
                    <a16:creationId xmlns:a16="http://schemas.microsoft.com/office/drawing/2014/main" id="{DDEBEB2D-747B-DB40-062C-F047D6CEDFFE}"/>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5" name="Freeform 74">
                <a:extLst>
                  <a:ext uri="{FF2B5EF4-FFF2-40B4-BE49-F238E27FC236}">
                    <a16:creationId xmlns:a16="http://schemas.microsoft.com/office/drawing/2014/main" id="{4BF0690B-6DB2-2161-5DEE-AA605AC258FE}"/>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6" name="Freeform 75">
                <a:extLst>
                  <a:ext uri="{FF2B5EF4-FFF2-40B4-BE49-F238E27FC236}">
                    <a16:creationId xmlns:a16="http://schemas.microsoft.com/office/drawing/2014/main" id="{F8AB70F5-CEE5-7505-A899-9A71DEDBB63E}"/>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7" name="Freeform 76">
                <a:extLst>
                  <a:ext uri="{FF2B5EF4-FFF2-40B4-BE49-F238E27FC236}">
                    <a16:creationId xmlns:a16="http://schemas.microsoft.com/office/drawing/2014/main" id="{1775E0EA-C828-A0EE-78DE-C5431F4CF00B}"/>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78" name="Group 77">
            <a:extLst>
              <a:ext uri="{FF2B5EF4-FFF2-40B4-BE49-F238E27FC236}">
                <a16:creationId xmlns:a16="http://schemas.microsoft.com/office/drawing/2014/main" id="{996692AD-85E9-F388-0045-3D32FC1F0CD4}"/>
              </a:ext>
            </a:extLst>
          </p:cNvPr>
          <p:cNvGrpSpPr/>
          <p:nvPr/>
        </p:nvGrpSpPr>
        <p:grpSpPr>
          <a:xfrm>
            <a:off x="1267006" y="2643989"/>
            <a:ext cx="609878" cy="559055"/>
            <a:chOff x="5632524" y="3887743"/>
            <a:chExt cx="867188" cy="794922"/>
          </a:xfrm>
          <a:solidFill>
            <a:srgbClr val="F79037"/>
          </a:solidFill>
        </p:grpSpPr>
        <p:sp>
          <p:nvSpPr>
            <p:cNvPr id="79" name="Freeform 78">
              <a:extLst>
                <a:ext uri="{FF2B5EF4-FFF2-40B4-BE49-F238E27FC236}">
                  <a16:creationId xmlns:a16="http://schemas.microsoft.com/office/drawing/2014/main" id="{316D868E-0566-EEEB-849C-B79A51303731}"/>
                </a:ext>
              </a:extLst>
            </p:cNvPr>
            <p:cNvSpPr/>
            <p:nvPr/>
          </p:nvSpPr>
          <p:spPr>
            <a:xfrm>
              <a:off x="6219683" y="3963622"/>
              <a:ext cx="173437" cy="160791"/>
            </a:xfrm>
            <a:custGeom>
              <a:avLst/>
              <a:gdLst>
                <a:gd name="connsiteX0" fmla="*/ 158985 w 173437"/>
                <a:gd name="connsiteY0" fmla="*/ 0 h 160791"/>
                <a:gd name="connsiteX1" fmla="*/ 173438 w 173437"/>
                <a:gd name="connsiteY1" fmla="*/ 14453 h 160791"/>
                <a:gd name="connsiteX2" fmla="*/ 173438 w 173437"/>
                <a:gd name="connsiteY2" fmla="*/ 101172 h 160791"/>
                <a:gd name="connsiteX3" fmla="*/ 158985 w 173437"/>
                <a:gd name="connsiteY3" fmla="*/ 115625 h 160791"/>
                <a:gd name="connsiteX4" fmla="*/ 144531 w 173437"/>
                <a:gd name="connsiteY4" fmla="*/ 130079 h 160791"/>
                <a:gd name="connsiteX5" fmla="*/ 144531 w 173437"/>
                <a:gd name="connsiteY5" fmla="*/ 160791 h 160791"/>
                <a:gd name="connsiteX6" fmla="*/ 80396 w 173437"/>
                <a:gd name="connsiteY6" fmla="*/ 118335 h 160791"/>
                <a:gd name="connsiteX7" fmla="*/ 72266 w 173437"/>
                <a:gd name="connsiteY7" fmla="*/ 115625 h 160791"/>
                <a:gd name="connsiteX8" fmla="*/ 14453 w 173437"/>
                <a:gd name="connsiteY8" fmla="*/ 115625 h 160791"/>
                <a:gd name="connsiteX9" fmla="*/ 0 w 173437"/>
                <a:gd name="connsiteY9" fmla="*/ 101172 h 160791"/>
                <a:gd name="connsiteX10" fmla="*/ 0 w 173437"/>
                <a:gd name="connsiteY10" fmla="*/ 89429 h 160791"/>
                <a:gd name="connsiteX11" fmla="*/ 4517 w 173437"/>
                <a:gd name="connsiteY11" fmla="*/ 86719 h 160791"/>
                <a:gd name="connsiteX12" fmla="*/ 57813 w 173437"/>
                <a:gd name="connsiteY12" fmla="*/ 86719 h 160791"/>
                <a:gd name="connsiteX13" fmla="*/ 101172 w 173437"/>
                <a:gd name="connsiteY13" fmla="*/ 43359 h 160791"/>
                <a:gd name="connsiteX14" fmla="*/ 101172 w 173437"/>
                <a:gd name="connsiteY14" fmla="*/ 0 h 160791"/>
                <a:gd name="connsiteX15" fmla="*/ 158985 w 173437"/>
                <a:gd name="connsiteY15" fmla="*/ 0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437" h="160791">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0" name="Freeform 79">
              <a:extLst>
                <a:ext uri="{FF2B5EF4-FFF2-40B4-BE49-F238E27FC236}">
                  <a16:creationId xmlns:a16="http://schemas.microsoft.com/office/drawing/2014/main" id="{5E3BDD22-BC20-CFA0-E36B-02D62D84A637}"/>
                </a:ext>
              </a:extLst>
            </p:cNvPr>
            <p:cNvSpPr/>
            <p:nvPr/>
          </p:nvSpPr>
          <p:spPr>
            <a:xfrm>
              <a:off x="6118511" y="3905809"/>
              <a:ext cx="173437" cy="160791"/>
            </a:xfrm>
            <a:custGeom>
              <a:avLst/>
              <a:gdLst>
                <a:gd name="connsiteX0" fmla="*/ 0 w 173437"/>
                <a:gd name="connsiteY0" fmla="*/ 14453 h 160791"/>
                <a:gd name="connsiteX1" fmla="*/ 14453 w 173437"/>
                <a:gd name="connsiteY1" fmla="*/ 0 h 160791"/>
                <a:gd name="connsiteX2" fmla="*/ 158985 w 173437"/>
                <a:gd name="connsiteY2" fmla="*/ 0 h 160791"/>
                <a:gd name="connsiteX3" fmla="*/ 173438 w 173437"/>
                <a:gd name="connsiteY3" fmla="*/ 14453 h 160791"/>
                <a:gd name="connsiteX4" fmla="*/ 173438 w 173437"/>
                <a:gd name="connsiteY4" fmla="*/ 28906 h 160791"/>
                <a:gd name="connsiteX5" fmla="*/ 115625 w 173437"/>
                <a:gd name="connsiteY5" fmla="*/ 28906 h 160791"/>
                <a:gd name="connsiteX6" fmla="*/ 72266 w 173437"/>
                <a:gd name="connsiteY6" fmla="*/ 72266 h 160791"/>
                <a:gd name="connsiteX7" fmla="*/ 72266 w 173437"/>
                <a:gd name="connsiteY7" fmla="*/ 131885 h 160791"/>
                <a:gd name="connsiteX8" fmla="*/ 28906 w 173437"/>
                <a:gd name="connsiteY8" fmla="*/ 160791 h 160791"/>
                <a:gd name="connsiteX9" fmla="*/ 28906 w 173437"/>
                <a:gd name="connsiteY9" fmla="*/ 130078 h 160791"/>
                <a:gd name="connsiteX10" fmla="*/ 14453 w 173437"/>
                <a:gd name="connsiteY10" fmla="*/ 115625 h 160791"/>
                <a:gd name="connsiteX11" fmla="*/ 0 w 173437"/>
                <a:gd name="connsiteY11" fmla="*/ 101172 h 160791"/>
                <a:gd name="connsiteX12" fmla="*/ 0 w 173437"/>
                <a:gd name="connsiteY12"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437" h="160791">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80">
              <a:extLst>
                <a:ext uri="{FF2B5EF4-FFF2-40B4-BE49-F238E27FC236}">
                  <a16:creationId xmlns:a16="http://schemas.microsoft.com/office/drawing/2014/main" id="{9E155369-F3C6-7989-994B-D6F7DB96777C}"/>
                </a:ext>
              </a:extLst>
            </p:cNvPr>
            <p:cNvSpPr/>
            <p:nvPr/>
          </p:nvSpPr>
          <p:spPr>
            <a:xfrm>
              <a:off x="5699369" y="3949169"/>
              <a:ext cx="202343" cy="160791"/>
            </a:xfrm>
            <a:custGeom>
              <a:avLst/>
              <a:gdLst>
                <a:gd name="connsiteX0" fmla="*/ 0 w 202343"/>
                <a:gd name="connsiteY0" fmla="*/ 14453 h 160791"/>
                <a:gd name="connsiteX1" fmla="*/ 14453 w 202343"/>
                <a:gd name="connsiteY1" fmla="*/ 0 h 160791"/>
                <a:gd name="connsiteX2" fmla="*/ 187891 w 202343"/>
                <a:gd name="connsiteY2" fmla="*/ 0 h 160791"/>
                <a:gd name="connsiteX3" fmla="*/ 202344 w 202343"/>
                <a:gd name="connsiteY3" fmla="*/ 14453 h 160791"/>
                <a:gd name="connsiteX4" fmla="*/ 202344 w 202343"/>
                <a:gd name="connsiteY4" fmla="*/ 101172 h 160791"/>
                <a:gd name="connsiteX5" fmla="*/ 187891 w 202343"/>
                <a:gd name="connsiteY5" fmla="*/ 115625 h 160791"/>
                <a:gd name="connsiteX6" fmla="*/ 115625 w 202343"/>
                <a:gd name="connsiteY6" fmla="*/ 115625 h 160791"/>
                <a:gd name="connsiteX7" fmla="*/ 107495 w 202343"/>
                <a:gd name="connsiteY7" fmla="*/ 118335 h 160791"/>
                <a:gd name="connsiteX8" fmla="*/ 43360 w 202343"/>
                <a:gd name="connsiteY8" fmla="*/ 160791 h 160791"/>
                <a:gd name="connsiteX9" fmla="*/ 43360 w 202343"/>
                <a:gd name="connsiteY9" fmla="*/ 130078 h 160791"/>
                <a:gd name="connsiteX10" fmla="*/ 28906 w 202343"/>
                <a:gd name="connsiteY10" fmla="*/ 115625 h 160791"/>
                <a:gd name="connsiteX11" fmla="*/ 14453 w 202343"/>
                <a:gd name="connsiteY11" fmla="*/ 115625 h 160791"/>
                <a:gd name="connsiteX12" fmla="*/ 0 w 202343"/>
                <a:gd name="connsiteY12" fmla="*/ 101172 h 160791"/>
                <a:gd name="connsiteX13" fmla="*/ 0 w 202343"/>
                <a:gd name="connsiteY13"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343" h="160791">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82" name="Graphic 2">
              <a:extLst>
                <a:ext uri="{FF2B5EF4-FFF2-40B4-BE49-F238E27FC236}">
                  <a16:creationId xmlns:a16="http://schemas.microsoft.com/office/drawing/2014/main" id="{2E415B4F-2F88-35E5-A525-11D0EC69AAF2}"/>
                </a:ext>
              </a:extLst>
            </p:cNvPr>
            <p:cNvGrpSpPr/>
            <p:nvPr/>
          </p:nvGrpSpPr>
          <p:grpSpPr>
            <a:xfrm>
              <a:off x="5632524" y="3887743"/>
              <a:ext cx="867188" cy="794922"/>
              <a:chOff x="5632524" y="3887743"/>
              <a:chExt cx="867188" cy="794922"/>
            </a:xfrm>
            <a:grpFill/>
          </p:grpSpPr>
          <p:sp>
            <p:nvSpPr>
              <p:cNvPr id="83" name="Freeform 82">
                <a:extLst>
                  <a:ext uri="{FF2B5EF4-FFF2-40B4-BE49-F238E27FC236}">
                    <a16:creationId xmlns:a16="http://schemas.microsoft.com/office/drawing/2014/main" id="{4C84600E-AE27-D7AF-3A1F-3575545843C4}"/>
                  </a:ext>
                </a:extLst>
              </p:cNvPr>
              <p:cNvSpPr/>
              <p:nvPr/>
            </p:nvSpPr>
            <p:spPr>
              <a:xfrm>
                <a:off x="5632524" y="4290624"/>
                <a:ext cx="867188" cy="392041"/>
              </a:xfrm>
              <a:custGeom>
                <a:avLst/>
                <a:gdLst>
                  <a:gd name="connsiteX0" fmla="*/ 823829 w 867188"/>
                  <a:gd name="connsiteY0" fmla="*/ 30713 h 392041"/>
                  <a:gd name="connsiteX1" fmla="*/ 785890 w 867188"/>
                  <a:gd name="connsiteY1" fmla="*/ 47876 h 392041"/>
                  <a:gd name="connsiteX2" fmla="*/ 719044 w 867188"/>
                  <a:gd name="connsiteY2" fmla="*/ 88525 h 392041"/>
                  <a:gd name="connsiteX3" fmla="*/ 664845 w 867188"/>
                  <a:gd name="connsiteY3" fmla="*/ 88525 h 392041"/>
                  <a:gd name="connsiteX4" fmla="*/ 650391 w 867188"/>
                  <a:gd name="connsiteY4" fmla="*/ 102979 h 392041"/>
                  <a:gd name="connsiteX5" fmla="*/ 650391 w 867188"/>
                  <a:gd name="connsiteY5" fmla="*/ 131885 h 392041"/>
                  <a:gd name="connsiteX6" fmla="*/ 619679 w 867188"/>
                  <a:gd name="connsiteY6" fmla="*/ 131885 h 392041"/>
                  <a:gd name="connsiteX7" fmla="*/ 607032 w 867188"/>
                  <a:gd name="connsiteY7" fmla="*/ 56909 h 392041"/>
                  <a:gd name="connsiteX8" fmla="*/ 590772 w 867188"/>
                  <a:gd name="connsiteY8" fmla="*/ 45166 h 392041"/>
                  <a:gd name="connsiteX9" fmla="*/ 579029 w 867188"/>
                  <a:gd name="connsiteY9" fmla="*/ 61426 h 392041"/>
                  <a:gd name="connsiteX10" fmla="*/ 590772 w 867188"/>
                  <a:gd name="connsiteY10" fmla="*/ 130982 h 392041"/>
                  <a:gd name="connsiteX11" fmla="*/ 548316 w 867188"/>
                  <a:gd name="connsiteY11" fmla="*/ 130982 h 392041"/>
                  <a:gd name="connsiteX12" fmla="*/ 537476 w 867188"/>
                  <a:gd name="connsiteY12" fmla="*/ 56909 h 392041"/>
                  <a:gd name="connsiteX13" fmla="*/ 513990 w 867188"/>
                  <a:gd name="connsiteY13" fmla="*/ 24390 h 392041"/>
                  <a:gd name="connsiteX14" fmla="*/ 469727 w 867188"/>
                  <a:gd name="connsiteY14" fmla="*/ 1807 h 392041"/>
                  <a:gd name="connsiteX15" fmla="*/ 463404 w 867188"/>
                  <a:gd name="connsiteY15" fmla="*/ 0 h 392041"/>
                  <a:gd name="connsiteX16" fmla="*/ 405591 w 867188"/>
                  <a:gd name="connsiteY16" fmla="*/ 0 h 392041"/>
                  <a:gd name="connsiteX17" fmla="*/ 399268 w 867188"/>
                  <a:gd name="connsiteY17" fmla="*/ 1807 h 392041"/>
                  <a:gd name="connsiteX18" fmla="*/ 355005 w 867188"/>
                  <a:gd name="connsiteY18" fmla="*/ 24390 h 392041"/>
                  <a:gd name="connsiteX19" fmla="*/ 331519 w 867188"/>
                  <a:gd name="connsiteY19" fmla="*/ 56909 h 392041"/>
                  <a:gd name="connsiteX20" fmla="*/ 320679 w 867188"/>
                  <a:gd name="connsiteY20" fmla="*/ 130982 h 392041"/>
                  <a:gd name="connsiteX21" fmla="*/ 278223 w 867188"/>
                  <a:gd name="connsiteY21" fmla="*/ 130982 h 392041"/>
                  <a:gd name="connsiteX22" fmla="*/ 289966 w 867188"/>
                  <a:gd name="connsiteY22" fmla="*/ 61426 h 392041"/>
                  <a:gd name="connsiteX23" fmla="*/ 278223 w 867188"/>
                  <a:gd name="connsiteY23" fmla="*/ 45166 h 392041"/>
                  <a:gd name="connsiteX24" fmla="*/ 261963 w 867188"/>
                  <a:gd name="connsiteY24" fmla="*/ 56909 h 392041"/>
                  <a:gd name="connsiteX25" fmla="*/ 261963 w 867188"/>
                  <a:gd name="connsiteY25" fmla="*/ 56909 h 392041"/>
                  <a:gd name="connsiteX26" fmla="*/ 249317 w 867188"/>
                  <a:gd name="connsiteY26" fmla="*/ 131885 h 392041"/>
                  <a:gd name="connsiteX27" fmla="*/ 216797 w 867188"/>
                  <a:gd name="connsiteY27" fmla="*/ 131885 h 392041"/>
                  <a:gd name="connsiteX28" fmla="*/ 216797 w 867188"/>
                  <a:gd name="connsiteY28" fmla="*/ 102979 h 392041"/>
                  <a:gd name="connsiteX29" fmla="*/ 202344 w 867188"/>
                  <a:gd name="connsiteY29" fmla="*/ 88525 h 392041"/>
                  <a:gd name="connsiteX30" fmla="*/ 148145 w 867188"/>
                  <a:gd name="connsiteY30" fmla="*/ 88525 h 392041"/>
                  <a:gd name="connsiteX31" fmla="*/ 81299 w 867188"/>
                  <a:gd name="connsiteY31" fmla="*/ 47876 h 392041"/>
                  <a:gd name="connsiteX32" fmla="*/ 43359 w 867188"/>
                  <a:gd name="connsiteY32" fmla="*/ 30713 h 392041"/>
                  <a:gd name="connsiteX33" fmla="*/ 0 w 867188"/>
                  <a:gd name="connsiteY33" fmla="*/ 74072 h 392041"/>
                  <a:gd name="connsiteX34" fmla="*/ 0 w 867188"/>
                  <a:gd name="connsiteY34" fmla="*/ 247510 h 392041"/>
                  <a:gd name="connsiteX35" fmla="*/ 9937 w 867188"/>
                  <a:gd name="connsiteY35" fmla="*/ 261060 h 392041"/>
                  <a:gd name="connsiteX36" fmla="*/ 14453 w 867188"/>
                  <a:gd name="connsiteY36" fmla="*/ 262866 h 392041"/>
                  <a:gd name="connsiteX37" fmla="*/ 14453 w 867188"/>
                  <a:gd name="connsiteY37" fmla="*/ 363135 h 392041"/>
                  <a:gd name="connsiteX38" fmla="*/ 0 w 867188"/>
                  <a:gd name="connsiteY38" fmla="*/ 363135 h 392041"/>
                  <a:gd name="connsiteX39" fmla="*/ 0 w 867188"/>
                  <a:gd name="connsiteY39" fmla="*/ 392042 h 392041"/>
                  <a:gd name="connsiteX40" fmla="*/ 867189 w 867188"/>
                  <a:gd name="connsiteY40" fmla="*/ 392042 h 392041"/>
                  <a:gd name="connsiteX41" fmla="*/ 867189 w 867188"/>
                  <a:gd name="connsiteY41" fmla="*/ 363135 h 392041"/>
                  <a:gd name="connsiteX42" fmla="*/ 852735 w 867188"/>
                  <a:gd name="connsiteY42" fmla="*/ 363135 h 392041"/>
                  <a:gd name="connsiteX43" fmla="*/ 852735 w 867188"/>
                  <a:gd name="connsiteY43" fmla="*/ 233960 h 392041"/>
                  <a:gd name="connsiteX44" fmla="*/ 858155 w 867188"/>
                  <a:gd name="connsiteY44" fmla="*/ 231250 h 392041"/>
                  <a:gd name="connsiteX45" fmla="*/ 867189 w 867188"/>
                  <a:gd name="connsiteY45" fmla="*/ 217700 h 392041"/>
                  <a:gd name="connsiteX46" fmla="*/ 867189 w 867188"/>
                  <a:gd name="connsiteY46" fmla="*/ 73169 h 392041"/>
                  <a:gd name="connsiteX47" fmla="*/ 823829 w 867188"/>
                  <a:gd name="connsiteY47" fmla="*/ 30713 h 392041"/>
                  <a:gd name="connsiteX48" fmla="*/ 693751 w 867188"/>
                  <a:gd name="connsiteY48" fmla="*/ 303516 h 392041"/>
                  <a:gd name="connsiteX49" fmla="*/ 727174 w 867188"/>
                  <a:gd name="connsiteY49" fmla="*/ 363135 h 392041"/>
                  <a:gd name="connsiteX50" fmla="*/ 693751 w 867188"/>
                  <a:gd name="connsiteY50" fmla="*/ 363135 h 392041"/>
                  <a:gd name="connsiteX51" fmla="*/ 693751 w 867188"/>
                  <a:gd name="connsiteY51" fmla="*/ 303516 h 392041"/>
                  <a:gd name="connsiteX52" fmla="*/ 693751 w 867188"/>
                  <a:gd name="connsiteY52" fmla="*/ 160791 h 392041"/>
                  <a:gd name="connsiteX53" fmla="*/ 737110 w 867188"/>
                  <a:gd name="connsiteY53" fmla="*/ 160791 h 392041"/>
                  <a:gd name="connsiteX54" fmla="*/ 743433 w 867188"/>
                  <a:gd name="connsiteY54" fmla="*/ 158984 h 392041"/>
                  <a:gd name="connsiteX55" fmla="*/ 780470 w 867188"/>
                  <a:gd name="connsiteY55" fmla="*/ 140918 h 392041"/>
                  <a:gd name="connsiteX56" fmla="*/ 780470 w 867188"/>
                  <a:gd name="connsiteY56" fmla="*/ 167114 h 392041"/>
                  <a:gd name="connsiteX57" fmla="*/ 693751 w 867188"/>
                  <a:gd name="connsiteY57" fmla="*/ 221314 h 392041"/>
                  <a:gd name="connsiteX58" fmla="*/ 693751 w 867188"/>
                  <a:gd name="connsiteY58" fmla="*/ 160791 h 392041"/>
                  <a:gd name="connsiteX59" fmla="*/ 359522 w 867188"/>
                  <a:gd name="connsiteY59" fmla="*/ 62329 h 392041"/>
                  <a:gd name="connsiteX60" fmla="*/ 367652 w 867188"/>
                  <a:gd name="connsiteY60" fmla="*/ 51489 h 392041"/>
                  <a:gd name="connsiteX61" fmla="*/ 409205 w 867188"/>
                  <a:gd name="connsiteY61" fmla="*/ 30713 h 392041"/>
                  <a:gd name="connsiteX62" fmla="*/ 459791 w 867188"/>
                  <a:gd name="connsiteY62" fmla="*/ 30713 h 392041"/>
                  <a:gd name="connsiteX63" fmla="*/ 501343 w 867188"/>
                  <a:gd name="connsiteY63" fmla="*/ 51489 h 392041"/>
                  <a:gd name="connsiteX64" fmla="*/ 509473 w 867188"/>
                  <a:gd name="connsiteY64" fmla="*/ 62329 h 392041"/>
                  <a:gd name="connsiteX65" fmla="*/ 519410 w 867188"/>
                  <a:gd name="connsiteY65" fmla="*/ 131885 h 392041"/>
                  <a:gd name="connsiteX66" fmla="*/ 492310 w 867188"/>
                  <a:gd name="connsiteY66" fmla="*/ 131885 h 392041"/>
                  <a:gd name="connsiteX67" fmla="*/ 492310 w 867188"/>
                  <a:gd name="connsiteY67" fmla="*/ 74072 h 392041"/>
                  <a:gd name="connsiteX68" fmla="*/ 477857 w 867188"/>
                  <a:gd name="connsiteY68" fmla="*/ 59619 h 392041"/>
                  <a:gd name="connsiteX69" fmla="*/ 391138 w 867188"/>
                  <a:gd name="connsiteY69" fmla="*/ 59619 h 392041"/>
                  <a:gd name="connsiteX70" fmla="*/ 376685 w 867188"/>
                  <a:gd name="connsiteY70" fmla="*/ 74072 h 392041"/>
                  <a:gd name="connsiteX71" fmla="*/ 376685 w 867188"/>
                  <a:gd name="connsiteY71" fmla="*/ 131885 h 392041"/>
                  <a:gd name="connsiteX72" fmla="*/ 349586 w 867188"/>
                  <a:gd name="connsiteY72" fmla="*/ 131885 h 392041"/>
                  <a:gd name="connsiteX73" fmla="*/ 359522 w 867188"/>
                  <a:gd name="connsiteY73" fmla="*/ 62329 h 392041"/>
                  <a:gd name="connsiteX74" fmla="*/ 462501 w 867188"/>
                  <a:gd name="connsiteY74" fmla="*/ 131885 h 392041"/>
                  <a:gd name="connsiteX75" fmla="*/ 404688 w 867188"/>
                  <a:gd name="connsiteY75" fmla="*/ 131885 h 392041"/>
                  <a:gd name="connsiteX76" fmla="*/ 404688 w 867188"/>
                  <a:gd name="connsiteY76" fmla="*/ 88525 h 392041"/>
                  <a:gd name="connsiteX77" fmla="*/ 462501 w 867188"/>
                  <a:gd name="connsiteY77" fmla="*/ 88525 h 392041"/>
                  <a:gd name="connsiteX78" fmla="*/ 462501 w 867188"/>
                  <a:gd name="connsiteY78" fmla="*/ 131885 h 392041"/>
                  <a:gd name="connsiteX79" fmla="*/ 664845 w 867188"/>
                  <a:gd name="connsiteY79" fmla="*/ 160791 h 392041"/>
                  <a:gd name="connsiteX80" fmla="*/ 664845 w 867188"/>
                  <a:gd name="connsiteY80" fmla="*/ 189698 h 392041"/>
                  <a:gd name="connsiteX81" fmla="*/ 202344 w 867188"/>
                  <a:gd name="connsiteY81" fmla="*/ 189698 h 392041"/>
                  <a:gd name="connsiteX82" fmla="*/ 202344 w 867188"/>
                  <a:gd name="connsiteY82" fmla="*/ 160791 h 392041"/>
                  <a:gd name="connsiteX83" fmla="*/ 664845 w 867188"/>
                  <a:gd name="connsiteY83" fmla="*/ 160791 h 392041"/>
                  <a:gd name="connsiteX84" fmla="*/ 520313 w 867188"/>
                  <a:gd name="connsiteY84" fmla="*/ 221314 h 392041"/>
                  <a:gd name="connsiteX85" fmla="*/ 520313 w 867188"/>
                  <a:gd name="connsiteY85" fmla="*/ 218604 h 392041"/>
                  <a:gd name="connsiteX86" fmla="*/ 607032 w 867188"/>
                  <a:gd name="connsiteY86" fmla="*/ 218604 h 392041"/>
                  <a:gd name="connsiteX87" fmla="*/ 607032 w 867188"/>
                  <a:gd name="connsiteY87" fmla="*/ 363135 h 392041"/>
                  <a:gd name="connsiteX88" fmla="*/ 478760 w 867188"/>
                  <a:gd name="connsiteY88" fmla="*/ 363135 h 392041"/>
                  <a:gd name="connsiteX89" fmla="*/ 490503 w 867188"/>
                  <a:gd name="connsiteY89" fmla="*/ 268287 h 392041"/>
                  <a:gd name="connsiteX90" fmla="*/ 507667 w 867188"/>
                  <a:gd name="connsiteY90" fmla="*/ 251123 h 392041"/>
                  <a:gd name="connsiteX91" fmla="*/ 520313 w 867188"/>
                  <a:gd name="connsiteY91" fmla="*/ 221314 h 392041"/>
                  <a:gd name="connsiteX92" fmla="*/ 359522 w 867188"/>
                  <a:gd name="connsiteY92" fmla="*/ 252027 h 392041"/>
                  <a:gd name="connsiteX93" fmla="*/ 376685 w 867188"/>
                  <a:gd name="connsiteY93" fmla="*/ 269190 h 392041"/>
                  <a:gd name="connsiteX94" fmla="*/ 388428 w 867188"/>
                  <a:gd name="connsiteY94" fmla="*/ 364038 h 392041"/>
                  <a:gd name="connsiteX95" fmla="*/ 260156 w 867188"/>
                  <a:gd name="connsiteY95" fmla="*/ 364038 h 392041"/>
                  <a:gd name="connsiteX96" fmla="*/ 260156 w 867188"/>
                  <a:gd name="connsiteY96" fmla="*/ 219507 h 392041"/>
                  <a:gd name="connsiteX97" fmla="*/ 346875 w 867188"/>
                  <a:gd name="connsiteY97" fmla="*/ 219507 h 392041"/>
                  <a:gd name="connsiteX98" fmla="*/ 346875 w 867188"/>
                  <a:gd name="connsiteY98" fmla="*/ 222217 h 392041"/>
                  <a:gd name="connsiteX99" fmla="*/ 359522 w 867188"/>
                  <a:gd name="connsiteY99" fmla="*/ 252027 h 392041"/>
                  <a:gd name="connsiteX100" fmla="*/ 173438 w 867188"/>
                  <a:gd name="connsiteY100" fmla="*/ 279127 h 392041"/>
                  <a:gd name="connsiteX101" fmla="*/ 158081 w 867188"/>
                  <a:gd name="connsiteY101" fmla="*/ 228540 h 392041"/>
                  <a:gd name="connsiteX102" fmla="*/ 151758 w 867188"/>
                  <a:gd name="connsiteY102" fmla="*/ 220411 h 392041"/>
                  <a:gd name="connsiteX103" fmla="*/ 86719 w 867188"/>
                  <a:gd name="connsiteY103" fmla="*/ 181567 h 392041"/>
                  <a:gd name="connsiteX104" fmla="*/ 86719 w 867188"/>
                  <a:gd name="connsiteY104" fmla="*/ 140918 h 392041"/>
                  <a:gd name="connsiteX105" fmla="*/ 123755 w 867188"/>
                  <a:gd name="connsiteY105" fmla="*/ 158984 h 392041"/>
                  <a:gd name="connsiteX106" fmla="*/ 130078 w 867188"/>
                  <a:gd name="connsiteY106" fmla="*/ 160791 h 392041"/>
                  <a:gd name="connsiteX107" fmla="*/ 173438 w 867188"/>
                  <a:gd name="connsiteY107" fmla="*/ 160791 h 392041"/>
                  <a:gd name="connsiteX108" fmla="*/ 173438 w 867188"/>
                  <a:gd name="connsiteY108" fmla="*/ 279127 h 392041"/>
                  <a:gd name="connsiteX109" fmla="*/ 43359 w 867188"/>
                  <a:gd name="connsiteY109" fmla="*/ 272803 h 392041"/>
                  <a:gd name="connsiteX110" fmla="*/ 89429 w 867188"/>
                  <a:gd name="connsiteY110" fmla="*/ 288160 h 392041"/>
                  <a:gd name="connsiteX111" fmla="*/ 111108 w 867188"/>
                  <a:gd name="connsiteY111" fmla="*/ 363135 h 392041"/>
                  <a:gd name="connsiteX112" fmla="*/ 43359 w 867188"/>
                  <a:gd name="connsiteY112" fmla="*/ 363135 h 392041"/>
                  <a:gd name="connsiteX113" fmla="*/ 43359 w 867188"/>
                  <a:gd name="connsiteY113" fmla="*/ 272803 h 392041"/>
                  <a:gd name="connsiteX114" fmla="*/ 140918 w 867188"/>
                  <a:gd name="connsiteY114" fmla="*/ 363135 h 392041"/>
                  <a:gd name="connsiteX115" fmla="*/ 114722 w 867188"/>
                  <a:gd name="connsiteY115" fmla="*/ 272803 h 392041"/>
                  <a:gd name="connsiteX116" fmla="*/ 105689 w 867188"/>
                  <a:gd name="connsiteY116" fmla="*/ 262866 h 392041"/>
                  <a:gd name="connsiteX117" fmla="*/ 28906 w 867188"/>
                  <a:gd name="connsiteY117" fmla="*/ 237573 h 392041"/>
                  <a:gd name="connsiteX118" fmla="*/ 28906 w 867188"/>
                  <a:gd name="connsiteY118" fmla="*/ 74976 h 392041"/>
                  <a:gd name="connsiteX119" fmla="*/ 43359 w 867188"/>
                  <a:gd name="connsiteY119" fmla="*/ 60523 h 392041"/>
                  <a:gd name="connsiteX120" fmla="*/ 61426 w 867188"/>
                  <a:gd name="connsiteY120" fmla="*/ 70459 h 392041"/>
                  <a:gd name="connsiteX121" fmla="*/ 65039 w 867188"/>
                  <a:gd name="connsiteY121" fmla="*/ 73169 h 392041"/>
                  <a:gd name="connsiteX122" fmla="*/ 137305 w 867188"/>
                  <a:gd name="connsiteY122" fmla="*/ 116529 h 392041"/>
                  <a:gd name="connsiteX123" fmla="*/ 144531 w 867188"/>
                  <a:gd name="connsiteY123" fmla="*/ 118335 h 392041"/>
                  <a:gd name="connsiteX124" fmla="*/ 187891 w 867188"/>
                  <a:gd name="connsiteY124" fmla="*/ 118335 h 392041"/>
                  <a:gd name="connsiteX125" fmla="*/ 187891 w 867188"/>
                  <a:gd name="connsiteY125" fmla="*/ 132788 h 392041"/>
                  <a:gd name="connsiteX126" fmla="*/ 133691 w 867188"/>
                  <a:gd name="connsiteY126" fmla="*/ 132788 h 392041"/>
                  <a:gd name="connsiteX127" fmla="*/ 78589 w 867188"/>
                  <a:gd name="connsiteY127" fmla="*/ 105689 h 392041"/>
                  <a:gd name="connsiteX128" fmla="*/ 59619 w 867188"/>
                  <a:gd name="connsiteY128" fmla="*/ 112012 h 392041"/>
                  <a:gd name="connsiteX129" fmla="*/ 57813 w 867188"/>
                  <a:gd name="connsiteY129" fmla="*/ 118335 h 392041"/>
                  <a:gd name="connsiteX130" fmla="*/ 57813 w 867188"/>
                  <a:gd name="connsiteY130" fmla="*/ 190601 h 392041"/>
                  <a:gd name="connsiteX131" fmla="*/ 65039 w 867188"/>
                  <a:gd name="connsiteY131" fmla="*/ 203247 h 392041"/>
                  <a:gd name="connsiteX132" fmla="*/ 132788 w 867188"/>
                  <a:gd name="connsiteY132" fmla="*/ 243897 h 392041"/>
                  <a:gd name="connsiteX133" fmla="*/ 168921 w 867188"/>
                  <a:gd name="connsiteY133" fmla="*/ 364038 h 392041"/>
                  <a:gd name="connsiteX134" fmla="*/ 140918 w 867188"/>
                  <a:gd name="connsiteY134" fmla="*/ 364038 h 392041"/>
                  <a:gd name="connsiteX135" fmla="*/ 202344 w 867188"/>
                  <a:gd name="connsiteY135" fmla="*/ 363135 h 392041"/>
                  <a:gd name="connsiteX136" fmla="*/ 202344 w 867188"/>
                  <a:gd name="connsiteY136" fmla="*/ 218604 h 392041"/>
                  <a:gd name="connsiteX137" fmla="*/ 231250 w 867188"/>
                  <a:gd name="connsiteY137" fmla="*/ 218604 h 392041"/>
                  <a:gd name="connsiteX138" fmla="*/ 231250 w 867188"/>
                  <a:gd name="connsiteY138" fmla="*/ 363135 h 392041"/>
                  <a:gd name="connsiteX139" fmla="*/ 202344 w 867188"/>
                  <a:gd name="connsiteY139" fmla="*/ 363135 h 392041"/>
                  <a:gd name="connsiteX140" fmla="*/ 417335 w 867188"/>
                  <a:gd name="connsiteY140" fmla="*/ 363135 h 392041"/>
                  <a:gd name="connsiteX141" fmla="*/ 404688 w 867188"/>
                  <a:gd name="connsiteY141" fmla="*/ 260156 h 392041"/>
                  <a:gd name="connsiteX142" fmla="*/ 400171 w 867188"/>
                  <a:gd name="connsiteY142" fmla="*/ 252027 h 392041"/>
                  <a:gd name="connsiteX143" fmla="*/ 379395 w 867188"/>
                  <a:gd name="connsiteY143" fmla="*/ 231250 h 392041"/>
                  <a:gd name="connsiteX144" fmla="*/ 374878 w 867188"/>
                  <a:gd name="connsiteY144" fmla="*/ 221314 h 392041"/>
                  <a:gd name="connsiteX145" fmla="*/ 374878 w 867188"/>
                  <a:gd name="connsiteY145" fmla="*/ 218604 h 392041"/>
                  <a:gd name="connsiteX146" fmla="*/ 490503 w 867188"/>
                  <a:gd name="connsiteY146" fmla="*/ 218604 h 392041"/>
                  <a:gd name="connsiteX147" fmla="*/ 490503 w 867188"/>
                  <a:gd name="connsiteY147" fmla="*/ 221314 h 392041"/>
                  <a:gd name="connsiteX148" fmla="*/ 485987 w 867188"/>
                  <a:gd name="connsiteY148" fmla="*/ 231250 h 392041"/>
                  <a:gd name="connsiteX149" fmla="*/ 465211 w 867188"/>
                  <a:gd name="connsiteY149" fmla="*/ 252027 h 392041"/>
                  <a:gd name="connsiteX150" fmla="*/ 460694 w 867188"/>
                  <a:gd name="connsiteY150" fmla="*/ 260156 h 392041"/>
                  <a:gd name="connsiteX151" fmla="*/ 448048 w 867188"/>
                  <a:gd name="connsiteY151" fmla="*/ 363135 h 392041"/>
                  <a:gd name="connsiteX152" fmla="*/ 417335 w 867188"/>
                  <a:gd name="connsiteY152" fmla="*/ 363135 h 392041"/>
                  <a:gd name="connsiteX153" fmla="*/ 635938 w 867188"/>
                  <a:gd name="connsiteY153" fmla="*/ 363135 h 392041"/>
                  <a:gd name="connsiteX154" fmla="*/ 635938 w 867188"/>
                  <a:gd name="connsiteY154" fmla="*/ 218604 h 392041"/>
                  <a:gd name="connsiteX155" fmla="*/ 664845 w 867188"/>
                  <a:gd name="connsiteY155" fmla="*/ 218604 h 392041"/>
                  <a:gd name="connsiteX156" fmla="*/ 664845 w 867188"/>
                  <a:gd name="connsiteY156" fmla="*/ 363135 h 392041"/>
                  <a:gd name="connsiteX157" fmla="*/ 635938 w 867188"/>
                  <a:gd name="connsiteY157" fmla="*/ 363135 h 392041"/>
                  <a:gd name="connsiteX158" fmla="*/ 760597 w 867188"/>
                  <a:gd name="connsiteY158" fmla="*/ 363135 h 392041"/>
                  <a:gd name="connsiteX159" fmla="*/ 699171 w 867188"/>
                  <a:gd name="connsiteY159" fmla="*/ 252930 h 392041"/>
                  <a:gd name="connsiteX160" fmla="*/ 803053 w 867188"/>
                  <a:gd name="connsiteY160" fmla="*/ 187891 h 392041"/>
                  <a:gd name="connsiteX161" fmla="*/ 810279 w 867188"/>
                  <a:gd name="connsiteY161" fmla="*/ 175245 h 392041"/>
                  <a:gd name="connsiteX162" fmla="*/ 810279 w 867188"/>
                  <a:gd name="connsiteY162" fmla="*/ 117432 h 392041"/>
                  <a:gd name="connsiteX163" fmla="*/ 795826 w 867188"/>
                  <a:gd name="connsiteY163" fmla="*/ 102979 h 392041"/>
                  <a:gd name="connsiteX164" fmla="*/ 789503 w 867188"/>
                  <a:gd name="connsiteY164" fmla="*/ 104785 h 392041"/>
                  <a:gd name="connsiteX165" fmla="*/ 734400 w 867188"/>
                  <a:gd name="connsiteY165" fmla="*/ 131885 h 392041"/>
                  <a:gd name="connsiteX166" fmla="*/ 680201 w 867188"/>
                  <a:gd name="connsiteY166" fmla="*/ 131885 h 392041"/>
                  <a:gd name="connsiteX167" fmla="*/ 680201 w 867188"/>
                  <a:gd name="connsiteY167" fmla="*/ 117432 h 392041"/>
                  <a:gd name="connsiteX168" fmla="*/ 723561 w 867188"/>
                  <a:gd name="connsiteY168" fmla="*/ 117432 h 392041"/>
                  <a:gd name="connsiteX169" fmla="*/ 730787 w 867188"/>
                  <a:gd name="connsiteY169" fmla="*/ 115625 h 392041"/>
                  <a:gd name="connsiteX170" fmla="*/ 803053 w 867188"/>
                  <a:gd name="connsiteY170" fmla="*/ 72266 h 392041"/>
                  <a:gd name="connsiteX171" fmla="*/ 806666 w 867188"/>
                  <a:gd name="connsiteY171" fmla="*/ 69556 h 392041"/>
                  <a:gd name="connsiteX172" fmla="*/ 824732 w 867188"/>
                  <a:gd name="connsiteY172" fmla="*/ 59619 h 392041"/>
                  <a:gd name="connsiteX173" fmla="*/ 839186 w 867188"/>
                  <a:gd name="connsiteY173" fmla="*/ 74072 h 392041"/>
                  <a:gd name="connsiteX174" fmla="*/ 839186 w 867188"/>
                  <a:gd name="connsiteY174" fmla="*/ 208667 h 392041"/>
                  <a:gd name="connsiteX175" fmla="*/ 747047 w 867188"/>
                  <a:gd name="connsiteY175" fmla="*/ 248413 h 392041"/>
                  <a:gd name="connsiteX176" fmla="*/ 738917 w 867188"/>
                  <a:gd name="connsiteY176" fmla="*/ 265577 h 392041"/>
                  <a:gd name="connsiteX177" fmla="*/ 763307 w 867188"/>
                  <a:gd name="connsiteY177" fmla="*/ 363135 h 392041"/>
                  <a:gd name="connsiteX178" fmla="*/ 760597 w 867188"/>
                  <a:gd name="connsiteY178" fmla="*/ 363135 h 392041"/>
                  <a:gd name="connsiteX179" fmla="*/ 823829 w 867188"/>
                  <a:gd name="connsiteY179" fmla="*/ 363135 h 392041"/>
                  <a:gd name="connsiteX180" fmla="*/ 791310 w 867188"/>
                  <a:gd name="connsiteY180" fmla="*/ 363135 h 392041"/>
                  <a:gd name="connsiteX181" fmla="*/ 767823 w 867188"/>
                  <a:gd name="connsiteY181" fmla="*/ 270093 h 392041"/>
                  <a:gd name="connsiteX182" fmla="*/ 822926 w 867188"/>
                  <a:gd name="connsiteY182" fmla="*/ 246607 h 392041"/>
                  <a:gd name="connsiteX183" fmla="*/ 822926 w 867188"/>
                  <a:gd name="connsiteY183" fmla="*/ 363135 h 3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867188" h="392041">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4" name="Freeform 83">
                <a:extLst>
                  <a:ext uri="{FF2B5EF4-FFF2-40B4-BE49-F238E27FC236}">
                    <a16:creationId xmlns:a16="http://schemas.microsoft.com/office/drawing/2014/main" id="{37631A87-58F5-B197-28AF-CD9FB6D301B1}"/>
                  </a:ext>
                </a:extLst>
              </p:cNvPr>
              <p:cNvSpPr/>
              <p:nvPr/>
            </p:nvSpPr>
            <p:spPr>
              <a:xfrm>
                <a:off x="6080571" y="3887743"/>
                <a:ext cx="332422" cy="288861"/>
              </a:xfrm>
              <a:custGeom>
                <a:avLst/>
                <a:gdLst>
                  <a:gd name="connsiteX0" fmla="*/ 28906 w 332422"/>
                  <a:gd name="connsiteY0" fmla="*/ 170727 h 288861"/>
                  <a:gd name="connsiteX1" fmla="*/ 28906 w 332422"/>
                  <a:gd name="connsiteY1" fmla="*/ 216797 h 288861"/>
                  <a:gd name="connsiteX2" fmla="*/ 43359 w 332422"/>
                  <a:gd name="connsiteY2" fmla="*/ 231250 h 288861"/>
                  <a:gd name="connsiteX3" fmla="*/ 51489 w 332422"/>
                  <a:gd name="connsiteY3" fmla="*/ 228540 h 288861"/>
                  <a:gd name="connsiteX4" fmla="*/ 102075 w 332422"/>
                  <a:gd name="connsiteY4" fmla="*/ 195117 h 288861"/>
                  <a:gd name="connsiteX5" fmla="*/ 144531 w 332422"/>
                  <a:gd name="connsiteY5" fmla="*/ 231250 h 288861"/>
                  <a:gd name="connsiteX6" fmla="*/ 197827 w 332422"/>
                  <a:gd name="connsiteY6" fmla="*/ 231250 h 288861"/>
                  <a:gd name="connsiteX7" fmla="*/ 280933 w 332422"/>
                  <a:gd name="connsiteY7" fmla="*/ 286352 h 288861"/>
                  <a:gd name="connsiteX8" fmla="*/ 300806 w 332422"/>
                  <a:gd name="connsiteY8" fmla="*/ 282740 h 288861"/>
                  <a:gd name="connsiteX9" fmla="*/ 303516 w 332422"/>
                  <a:gd name="connsiteY9" fmla="*/ 274609 h 288861"/>
                  <a:gd name="connsiteX10" fmla="*/ 303516 w 332422"/>
                  <a:gd name="connsiteY10" fmla="*/ 228540 h 288861"/>
                  <a:gd name="connsiteX11" fmla="*/ 332422 w 332422"/>
                  <a:gd name="connsiteY11" fmla="*/ 187891 h 288861"/>
                  <a:gd name="connsiteX12" fmla="*/ 332422 w 332422"/>
                  <a:gd name="connsiteY12" fmla="*/ 101172 h 288861"/>
                  <a:gd name="connsiteX13" fmla="*/ 289063 w 332422"/>
                  <a:gd name="connsiteY13" fmla="*/ 57812 h 288861"/>
                  <a:gd name="connsiteX14" fmla="*/ 231250 w 332422"/>
                  <a:gd name="connsiteY14" fmla="*/ 57812 h 288861"/>
                  <a:gd name="connsiteX15" fmla="*/ 231250 w 332422"/>
                  <a:gd name="connsiteY15" fmla="*/ 43359 h 288861"/>
                  <a:gd name="connsiteX16" fmla="*/ 187891 w 332422"/>
                  <a:gd name="connsiteY16" fmla="*/ 0 h 288861"/>
                  <a:gd name="connsiteX17" fmla="*/ 43359 w 332422"/>
                  <a:gd name="connsiteY17" fmla="*/ 0 h 288861"/>
                  <a:gd name="connsiteX18" fmla="*/ 0 w 332422"/>
                  <a:gd name="connsiteY18" fmla="*/ 43359 h 288861"/>
                  <a:gd name="connsiteX19" fmla="*/ 0 w 332422"/>
                  <a:gd name="connsiteY19" fmla="*/ 130078 h 288861"/>
                  <a:gd name="connsiteX20" fmla="*/ 28906 w 332422"/>
                  <a:gd name="connsiteY20" fmla="*/ 170727 h 288861"/>
                  <a:gd name="connsiteX21" fmla="*/ 289063 w 332422"/>
                  <a:gd name="connsiteY21" fmla="*/ 86719 h 288861"/>
                  <a:gd name="connsiteX22" fmla="*/ 303516 w 332422"/>
                  <a:gd name="connsiteY22" fmla="*/ 101172 h 288861"/>
                  <a:gd name="connsiteX23" fmla="*/ 303516 w 332422"/>
                  <a:gd name="connsiteY23" fmla="*/ 187891 h 288861"/>
                  <a:gd name="connsiteX24" fmla="*/ 289063 w 332422"/>
                  <a:gd name="connsiteY24" fmla="*/ 202344 h 288861"/>
                  <a:gd name="connsiteX25" fmla="*/ 274610 w 332422"/>
                  <a:gd name="connsiteY25" fmla="*/ 216797 h 288861"/>
                  <a:gd name="connsiteX26" fmla="*/ 274610 w 332422"/>
                  <a:gd name="connsiteY26" fmla="*/ 247510 h 288861"/>
                  <a:gd name="connsiteX27" fmla="*/ 210474 w 332422"/>
                  <a:gd name="connsiteY27" fmla="*/ 205054 h 288861"/>
                  <a:gd name="connsiteX28" fmla="*/ 202344 w 332422"/>
                  <a:gd name="connsiteY28" fmla="*/ 202344 h 288861"/>
                  <a:gd name="connsiteX29" fmla="*/ 144531 w 332422"/>
                  <a:gd name="connsiteY29" fmla="*/ 202344 h 288861"/>
                  <a:gd name="connsiteX30" fmla="*/ 130078 w 332422"/>
                  <a:gd name="connsiteY30" fmla="*/ 187891 h 288861"/>
                  <a:gd name="connsiteX31" fmla="*/ 130078 w 332422"/>
                  <a:gd name="connsiteY31" fmla="*/ 176148 h 288861"/>
                  <a:gd name="connsiteX32" fmla="*/ 134595 w 332422"/>
                  <a:gd name="connsiteY32" fmla="*/ 173437 h 288861"/>
                  <a:gd name="connsiteX33" fmla="*/ 187891 w 332422"/>
                  <a:gd name="connsiteY33" fmla="*/ 173437 h 288861"/>
                  <a:gd name="connsiteX34" fmla="*/ 231250 w 332422"/>
                  <a:gd name="connsiteY34" fmla="*/ 130078 h 288861"/>
                  <a:gd name="connsiteX35" fmla="*/ 231250 w 332422"/>
                  <a:gd name="connsiteY35" fmla="*/ 86719 h 288861"/>
                  <a:gd name="connsiteX36" fmla="*/ 289063 w 332422"/>
                  <a:gd name="connsiteY36" fmla="*/ 86719 h 288861"/>
                  <a:gd name="connsiteX37" fmla="*/ 130078 w 332422"/>
                  <a:gd name="connsiteY37" fmla="*/ 144531 h 288861"/>
                  <a:gd name="connsiteX38" fmla="*/ 130078 w 332422"/>
                  <a:gd name="connsiteY38" fmla="*/ 101172 h 288861"/>
                  <a:gd name="connsiteX39" fmla="*/ 144531 w 332422"/>
                  <a:gd name="connsiteY39" fmla="*/ 86719 h 288861"/>
                  <a:gd name="connsiteX40" fmla="*/ 202344 w 332422"/>
                  <a:gd name="connsiteY40" fmla="*/ 86719 h 288861"/>
                  <a:gd name="connsiteX41" fmla="*/ 202344 w 332422"/>
                  <a:gd name="connsiteY41" fmla="*/ 130078 h 288861"/>
                  <a:gd name="connsiteX42" fmla="*/ 187891 w 332422"/>
                  <a:gd name="connsiteY42" fmla="*/ 144531 h 288861"/>
                  <a:gd name="connsiteX43" fmla="*/ 130078 w 332422"/>
                  <a:gd name="connsiteY43" fmla="*/ 144531 h 288861"/>
                  <a:gd name="connsiteX44" fmla="*/ 28906 w 332422"/>
                  <a:gd name="connsiteY44" fmla="*/ 43359 h 288861"/>
                  <a:gd name="connsiteX45" fmla="*/ 43359 w 332422"/>
                  <a:gd name="connsiteY45" fmla="*/ 28906 h 288861"/>
                  <a:gd name="connsiteX46" fmla="*/ 187891 w 332422"/>
                  <a:gd name="connsiteY46" fmla="*/ 28906 h 288861"/>
                  <a:gd name="connsiteX47" fmla="*/ 202344 w 332422"/>
                  <a:gd name="connsiteY47" fmla="*/ 43359 h 288861"/>
                  <a:gd name="connsiteX48" fmla="*/ 202344 w 332422"/>
                  <a:gd name="connsiteY48" fmla="*/ 57812 h 288861"/>
                  <a:gd name="connsiteX49" fmla="*/ 144531 w 332422"/>
                  <a:gd name="connsiteY49" fmla="*/ 57812 h 288861"/>
                  <a:gd name="connsiteX50" fmla="*/ 101172 w 332422"/>
                  <a:gd name="connsiteY50" fmla="*/ 101172 h 288861"/>
                  <a:gd name="connsiteX51" fmla="*/ 101172 w 332422"/>
                  <a:gd name="connsiteY51" fmla="*/ 160791 h 288861"/>
                  <a:gd name="connsiteX52" fmla="*/ 57813 w 332422"/>
                  <a:gd name="connsiteY52" fmla="*/ 189698 h 288861"/>
                  <a:gd name="connsiteX53" fmla="*/ 57813 w 332422"/>
                  <a:gd name="connsiteY53" fmla="*/ 158984 h 288861"/>
                  <a:gd name="connsiteX54" fmla="*/ 43359 w 332422"/>
                  <a:gd name="connsiteY54" fmla="*/ 144531 h 288861"/>
                  <a:gd name="connsiteX55" fmla="*/ 28906 w 332422"/>
                  <a:gd name="connsiteY55" fmla="*/ 130078 h 288861"/>
                  <a:gd name="connsiteX56" fmla="*/ 28906 w 332422"/>
                  <a:gd name="connsiteY56" fmla="*/ 43359 h 28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2422" h="288861">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5" name="Freeform 84">
                <a:extLst>
                  <a:ext uri="{FF2B5EF4-FFF2-40B4-BE49-F238E27FC236}">
                    <a16:creationId xmlns:a16="http://schemas.microsoft.com/office/drawing/2014/main" id="{E873E38B-7FC3-3E2F-15DD-093938CD7CFD}"/>
                  </a:ext>
                </a:extLst>
              </p:cNvPr>
              <p:cNvSpPr/>
              <p:nvPr/>
            </p:nvSpPr>
            <p:spPr>
              <a:xfrm>
                <a:off x="5661430" y="3931102"/>
                <a:ext cx="260156" cy="231250"/>
              </a:xfrm>
              <a:custGeom>
                <a:avLst/>
                <a:gdLst>
                  <a:gd name="connsiteX0" fmla="*/ 43359 w 260156"/>
                  <a:gd name="connsiteY0" fmla="*/ 173438 h 231250"/>
                  <a:gd name="connsiteX1" fmla="*/ 43359 w 260156"/>
                  <a:gd name="connsiteY1" fmla="*/ 216797 h 231250"/>
                  <a:gd name="connsiteX2" fmla="*/ 57813 w 260156"/>
                  <a:gd name="connsiteY2" fmla="*/ 231250 h 231250"/>
                  <a:gd name="connsiteX3" fmla="*/ 65942 w 260156"/>
                  <a:gd name="connsiteY3" fmla="*/ 228540 h 231250"/>
                  <a:gd name="connsiteX4" fmla="*/ 149048 w 260156"/>
                  <a:gd name="connsiteY4" fmla="*/ 173438 h 231250"/>
                  <a:gd name="connsiteX5" fmla="*/ 216797 w 260156"/>
                  <a:gd name="connsiteY5" fmla="*/ 173438 h 231250"/>
                  <a:gd name="connsiteX6" fmla="*/ 260156 w 260156"/>
                  <a:gd name="connsiteY6" fmla="*/ 130078 h 231250"/>
                  <a:gd name="connsiteX7" fmla="*/ 260156 w 260156"/>
                  <a:gd name="connsiteY7" fmla="*/ 43359 h 231250"/>
                  <a:gd name="connsiteX8" fmla="*/ 216797 w 260156"/>
                  <a:gd name="connsiteY8" fmla="*/ 0 h 231250"/>
                  <a:gd name="connsiteX9" fmla="*/ 43359 w 260156"/>
                  <a:gd name="connsiteY9" fmla="*/ 0 h 231250"/>
                  <a:gd name="connsiteX10" fmla="*/ 0 w 260156"/>
                  <a:gd name="connsiteY10" fmla="*/ 43359 h 231250"/>
                  <a:gd name="connsiteX11" fmla="*/ 0 w 260156"/>
                  <a:gd name="connsiteY11" fmla="*/ 130078 h 231250"/>
                  <a:gd name="connsiteX12" fmla="*/ 43359 w 260156"/>
                  <a:gd name="connsiteY12" fmla="*/ 173438 h 231250"/>
                  <a:gd name="connsiteX13" fmla="*/ 28906 w 260156"/>
                  <a:gd name="connsiteY13" fmla="*/ 43359 h 231250"/>
                  <a:gd name="connsiteX14" fmla="*/ 43359 w 260156"/>
                  <a:gd name="connsiteY14" fmla="*/ 28906 h 231250"/>
                  <a:gd name="connsiteX15" fmla="*/ 216797 w 260156"/>
                  <a:gd name="connsiteY15" fmla="*/ 28906 h 231250"/>
                  <a:gd name="connsiteX16" fmla="*/ 231250 w 260156"/>
                  <a:gd name="connsiteY16" fmla="*/ 43359 h 231250"/>
                  <a:gd name="connsiteX17" fmla="*/ 231250 w 260156"/>
                  <a:gd name="connsiteY17" fmla="*/ 130078 h 231250"/>
                  <a:gd name="connsiteX18" fmla="*/ 216797 w 260156"/>
                  <a:gd name="connsiteY18" fmla="*/ 144531 h 231250"/>
                  <a:gd name="connsiteX19" fmla="*/ 144531 w 260156"/>
                  <a:gd name="connsiteY19" fmla="*/ 144531 h 231250"/>
                  <a:gd name="connsiteX20" fmla="*/ 136401 w 260156"/>
                  <a:gd name="connsiteY20" fmla="*/ 147241 h 231250"/>
                  <a:gd name="connsiteX21" fmla="*/ 72266 w 260156"/>
                  <a:gd name="connsiteY21" fmla="*/ 189698 h 231250"/>
                  <a:gd name="connsiteX22" fmla="*/ 72266 w 260156"/>
                  <a:gd name="connsiteY22" fmla="*/ 158984 h 231250"/>
                  <a:gd name="connsiteX23" fmla="*/ 57813 w 260156"/>
                  <a:gd name="connsiteY23" fmla="*/ 144531 h 231250"/>
                  <a:gd name="connsiteX24" fmla="*/ 43359 w 260156"/>
                  <a:gd name="connsiteY24" fmla="*/ 144531 h 231250"/>
                  <a:gd name="connsiteX25" fmla="*/ 28906 w 260156"/>
                  <a:gd name="connsiteY25" fmla="*/ 130078 h 231250"/>
                  <a:gd name="connsiteX26" fmla="*/ 28906 w 260156"/>
                  <a:gd name="connsiteY26" fmla="*/ 43359 h 23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156" h="231250">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6" name="Freeform 85">
                <a:extLst>
                  <a:ext uri="{FF2B5EF4-FFF2-40B4-BE49-F238E27FC236}">
                    <a16:creationId xmlns:a16="http://schemas.microsoft.com/office/drawing/2014/main" id="{0B883001-C41A-A683-D54B-92707757EA99}"/>
                  </a:ext>
                </a:extLst>
              </p:cNvPr>
              <p:cNvSpPr/>
              <p:nvPr/>
            </p:nvSpPr>
            <p:spPr>
              <a:xfrm>
                <a:off x="5719243"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7" name="Freeform 86">
                <a:extLst>
                  <a:ext uri="{FF2B5EF4-FFF2-40B4-BE49-F238E27FC236}">
                    <a16:creationId xmlns:a16="http://schemas.microsoft.com/office/drawing/2014/main" id="{4B57A82B-EA63-47E2-BFE4-5EC342379223}"/>
                  </a:ext>
                </a:extLst>
              </p:cNvPr>
              <p:cNvSpPr/>
              <p:nvPr/>
            </p:nvSpPr>
            <p:spPr>
              <a:xfrm>
                <a:off x="5777055"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8" name="Freeform 87">
                <a:extLst>
                  <a:ext uri="{FF2B5EF4-FFF2-40B4-BE49-F238E27FC236}">
                    <a16:creationId xmlns:a16="http://schemas.microsoft.com/office/drawing/2014/main" id="{32D83EF9-E35A-50B0-BED7-127572AAF22B}"/>
                  </a:ext>
                </a:extLst>
              </p:cNvPr>
              <p:cNvSpPr/>
              <p:nvPr/>
            </p:nvSpPr>
            <p:spPr>
              <a:xfrm>
                <a:off x="5834868"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9" name="Freeform 88">
                <a:extLst>
                  <a:ext uri="{FF2B5EF4-FFF2-40B4-BE49-F238E27FC236}">
                    <a16:creationId xmlns:a16="http://schemas.microsoft.com/office/drawing/2014/main" id="{4BFEFF6F-C822-7BCC-D88C-4F129E05AF6A}"/>
                  </a:ext>
                </a:extLst>
              </p:cNvPr>
              <p:cNvSpPr/>
              <p:nvPr/>
            </p:nvSpPr>
            <p:spPr>
              <a:xfrm>
                <a:off x="6008306" y="4162352"/>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0" name="Freeform 89">
                <a:extLst>
                  <a:ext uri="{FF2B5EF4-FFF2-40B4-BE49-F238E27FC236}">
                    <a16:creationId xmlns:a16="http://schemas.microsoft.com/office/drawing/2014/main" id="{A9843FE7-E4D6-66F8-E256-5B4380C2A704}"/>
                  </a:ext>
                </a:extLst>
              </p:cNvPr>
              <p:cNvSpPr/>
              <p:nvPr/>
            </p:nvSpPr>
            <p:spPr>
              <a:xfrm>
                <a:off x="6384087" y="4191259"/>
                <a:ext cx="115625" cy="115625"/>
              </a:xfrm>
              <a:custGeom>
                <a:avLst/>
                <a:gdLst>
                  <a:gd name="connsiteX0" fmla="*/ 0 w 115625"/>
                  <a:gd name="connsiteY0" fmla="*/ 57813 h 115625"/>
                  <a:gd name="connsiteX1" fmla="*/ 57813 w 115625"/>
                  <a:gd name="connsiteY1" fmla="*/ 115625 h 115625"/>
                  <a:gd name="connsiteX2" fmla="*/ 115625 w 115625"/>
                  <a:gd name="connsiteY2" fmla="*/ 57813 h 115625"/>
                  <a:gd name="connsiteX3" fmla="*/ 57813 w 115625"/>
                  <a:gd name="connsiteY3" fmla="*/ 0 h 115625"/>
                  <a:gd name="connsiteX4" fmla="*/ 0 w 115625"/>
                  <a:gd name="connsiteY4" fmla="*/ 57813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1" name="Freeform 90">
                <a:extLst>
                  <a:ext uri="{FF2B5EF4-FFF2-40B4-BE49-F238E27FC236}">
                    <a16:creationId xmlns:a16="http://schemas.microsoft.com/office/drawing/2014/main" id="{FA37B43F-F1CA-B909-C942-9E552A678E79}"/>
                  </a:ext>
                </a:extLst>
              </p:cNvPr>
              <p:cNvSpPr/>
              <p:nvPr/>
            </p:nvSpPr>
            <p:spPr>
              <a:xfrm>
                <a:off x="5632524" y="4191259"/>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92" name="Group 91">
            <a:extLst>
              <a:ext uri="{FF2B5EF4-FFF2-40B4-BE49-F238E27FC236}">
                <a16:creationId xmlns:a16="http://schemas.microsoft.com/office/drawing/2014/main" id="{87000BDF-0F94-D6D5-B7EC-17AD3B9AD2A7}"/>
              </a:ext>
            </a:extLst>
          </p:cNvPr>
          <p:cNvGrpSpPr/>
          <p:nvPr/>
        </p:nvGrpSpPr>
        <p:grpSpPr>
          <a:xfrm>
            <a:off x="1302915" y="3274371"/>
            <a:ext cx="538061" cy="544377"/>
            <a:chOff x="7190753" y="5365577"/>
            <a:chExt cx="745522" cy="754273"/>
          </a:xfrm>
          <a:solidFill>
            <a:srgbClr val="F79037"/>
          </a:solidFill>
        </p:grpSpPr>
        <p:grpSp>
          <p:nvGrpSpPr>
            <p:cNvPr id="93" name="Graphic 2">
              <a:extLst>
                <a:ext uri="{FF2B5EF4-FFF2-40B4-BE49-F238E27FC236}">
                  <a16:creationId xmlns:a16="http://schemas.microsoft.com/office/drawing/2014/main" id="{CAA46BD3-BE5A-8478-0007-6ABC3D78F298}"/>
                </a:ext>
              </a:extLst>
            </p:cNvPr>
            <p:cNvGrpSpPr/>
            <p:nvPr/>
          </p:nvGrpSpPr>
          <p:grpSpPr>
            <a:xfrm>
              <a:off x="7353351" y="5647412"/>
              <a:ext cx="420044" cy="75879"/>
              <a:chOff x="7353351" y="5647412"/>
              <a:chExt cx="420044" cy="75879"/>
            </a:xfrm>
            <a:grpFill/>
          </p:grpSpPr>
          <p:sp>
            <p:nvSpPr>
              <p:cNvPr id="106" name="Freeform 105">
                <a:extLst>
                  <a:ext uri="{FF2B5EF4-FFF2-40B4-BE49-F238E27FC236}">
                    <a16:creationId xmlns:a16="http://schemas.microsoft.com/office/drawing/2014/main" id="{5752F3BB-627E-5FDB-971D-0C140567B6D9}"/>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7" name="Freeform 106">
                <a:extLst>
                  <a:ext uri="{FF2B5EF4-FFF2-40B4-BE49-F238E27FC236}">
                    <a16:creationId xmlns:a16="http://schemas.microsoft.com/office/drawing/2014/main" id="{61666EBD-F90A-6D1A-A5B1-2B271271F6D4}"/>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4" name="Graphic 2">
              <a:extLst>
                <a:ext uri="{FF2B5EF4-FFF2-40B4-BE49-F238E27FC236}">
                  <a16:creationId xmlns:a16="http://schemas.microsoft.com/office/drawing/2014/main" id="{FE33DE73-8600-3DDA-64B5-1C50762B3147}"/>
                </a:ext>
              </a:extLst>
            </p:cNvPr>
            <p:cNvGrpSpPr/>
            <p:nvPr/>
          </p:nvGrpSpPr>
          <p:grpSpPr>
            <a:xfrm>
              <a:off x="7190753" y="5365577"/>
              <a:ext cx="745522" cy="754273"/>
              <a:chOff x="7190753" y="5365577"/>
              <a:chExt cx="745522" cy="754273"/>
            </a:xfrm>
            <a:grpFill/>
          </p:grpSpPr>
          <p:sp>
            <p:nvSpPr>
              <p:cNvPr id="95" name="Freeform 94">
                <a:extLst>
                  <a:ext uri="{FF2B5EF4-FFF2-40B4-BE49-F238E27FC236}">
                    <a16:creationId xmlns:a16="http://schemas.microsoft.com/office/drawing/2014/main" id="{E08F58F0-A740-8CB7-172F-14083DCACDC4}"/>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05D9072F-52F5-D72A-564C-27878E077DE8}"/>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9" name="Freeform 98">
                <a:extLst>
                  <a:ext uri="{FF2B5EF4-FFF2-40B4-BE49-F238E27FC236}">
                    <a16:creationId xmlns:a16="http://schemas.microsoft.com/office/drawing/2014/main" id="{902B62D6-470E-480C-1455-BD8DF5C1D32E}"/>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0" name="Freeform 99">
                <a:extLst>
                  <a:ext uri="{FF2B5EF4-FFF2-40B4-BE49-F238E27FC236}">
                    <a16:creationId xmlns:a16="http://schemas.microsoft.com/office/drawing/2014/main" id="{FB34EBEA-BDC4-8E67-43AC-B26857DEBA66}"/>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1" name="Freeform 100">
                <a:extLst>
                  <a:ext uri="{FF2B5EF4-FFF2-40B4-BE49-F238E27FC236}">
                    <a16:creationId xmlns:a16="http://schemas.microsoft.com/office/drawing/2014/main" id="{4D9E60A2-3E71-A0E6-E302-09E1ECDA6013}"/>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2" name="Freeform 101">
                <a:extLst>
                  <a:ext uri="{FF2B5EF4-FFF2-40B4-BE49-F238E27FC236}">
                    <a16:creationId xmlns:a16="http://schemas.microsoft.com/office/drawing/2014/main" id="{D2A2F747-0135-EB33-80D8-A25E247A92FC}"/>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 name="Freeform 102">
                <a:extLst>
                  <a:ext uri="{FF2B5EF4-FFF2-40B4-BE49-F238E27FC236}">
                    <a16:creationId xmlns:a16="http://schemas.microsoft.com/office/drawing/2014/main" id="{FD8FA348-0605-76D7-802B-AD5C950654E7}"/>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4" name="Freeform 103">
                <a:extLst>
                  <a:ext uri="{FF2B5EF4-FFF2-40B4-BE49-F238E27FC236}">
                    <a16:creationId xmlns:a16="http://schemas.microsoft.com/office/drawing/2014/main" id="{91C9EF50-928C-A959-F751-A2607F714B12}"/>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 name="Freeform 104">
                <a:extLst>
                  <a:ext uri="{FF2B5EF4-FFF2-40B4-BE49-F238E27FC236}">
                    <a16:creationId xmlns:a16="http://schemas.microsoft.com/office/drawing/2014/main" id="{F4DAD8C6-8B51-B5F6-1D86-7D5D15997F2F}"/>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08" name="Group 107">
            <a:extLst>
              <a:ext uri="{FF2B5EF4-FFF2-40B4-BE49-F238E27FC236}">
                <a16:creationId xmlns:a16="http://schemas.microsoft.com/office/drawing/2014/main" id="{4D71D242-DEE0-981B-176B-E22C457B9515}"/>
              </a:ext>
            </a:extLst>
          </p:cNvPr>
          <p:cNvGrpSpPr/>
          <p:nvPr/>
        </p:nvGrpSpPr>
        <p:grpSpPr>
          <a:xfrm>
            <a:off x="1305942" y="3943371"/>
            <a:ext cx="532007" cy="614346"/>
            <a:chOff x="8823055" y="3850915"/>
            <a:chExt cx="751563" cy="867883"/>
          </a:xfrm>
          <a:solidFill>
            <a:srgbClr val="F79037"/>
          </a:solidFill>
        </p:grpSpPr>
        <p:sp>
          <p:nvSpPr>
            <p:cNvPr id="109" name="Freeform 108">
              <a:extLst>
                <a:ext uri="{FF2B5EF4-FFF2-40B4-BE49-F238E27FC236}">
                  <a16:creationId xmlns:a16="http://schemas.microsoft.com/office/drawing/2014/main" id="{5A092480-EA7A-1085-7B3B-7963ED1984BB}"/>
                </a:ext>
              </a:extLst>
            </p:cNvPr>
            <p:cNvSpPr/>
            <p:nvPr/>
          </p:nvSpPr>
          <p:spPr>
            <a:xfrm>
              <a:off x="9039852" y="3869676"/>
              <a:ext cx="346875" cy="361328"/>
            </a:xfrm>
            <a:custGeom>
              <a:avLst/>
              <a:gdLst>
                <a:gd name="connsiteX0" fmla="*/ 0 w 346875"/>
                <a:gd name="connsiteY0" fmla="*/ 173437 h 361328"/>
                <a:gd name="connsiteX1" fmla="*/ 173438 w 346875"/>
                <a:gd name="connsiteY1" fmla="*/ 0 h 361328"/>
                <a:gd name="connsiteX2" fmla="*/ 346875 w 346875"/>
                <a:gd name="connsiteY2" fmla="*/ 173437 h 361328"/>
                <a:gd name="connsiteX3" fmla="*/ 240283 w 346875"/>
                <a:gd name="connsiteY3" fmla="*/ 333325 h 361328"/>
                <a:gd name="connsiteX4" fmla="*/ 231250 w 346875"/>
                <a:gd name="connsiteY4" fmla="*/ 346875 h 361328"/>
                <a:gd name="connsiteX5" fmla="*/ 231250 w 346875"/>
                <a:gd name="connsiteY5" fmla="*/ 361329 h 361328"/>
                <a:gd name="connsiteX6" fmla="*/ 115625 w 346875"/>
                <a:gd name="connsiteY6" fmla="*/ 361329 h 361328"/>
                <a:gd name="connsiteX7" fmla="*/ 115625 w 346875"/>
                <a:gd name="connsiteY7" fmla="*/ 346875 h 361328"/>
                <a:gd name="connsiteX8" fmla="*/ 106592 w 346875"/>
                <a:gd name="connsiteY8" fmla="*/ 333325 h 361328"/>
                <a:gd name="connsiteX9" fmla="*/ 0 w 346875"/>
                <a:gd name="connsiteY9" fmla="*/ 173437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875" h="361328">
                  <a:moveTo>
                    <a:pt x="0" y="173437"/>
                  </a:moveTo>
                  <a:cubicBezTo>
                    <a:pt x="0" y="77685"/>
                    <a:pt x="77685" y="0"/>
                    <a:pt x="173438" y="0"/>
                  </a:cubicBezTo>
                  <a:cubicBezTo>
                    <a:pt x="269190" y="0"/>
                    <a:pt x="346875" y="77685"/>
                    <a:pt x="346875" y="173437"/>
                  </a:cubicBezTo>
                  <a:cubicBezTo>
                    <a:pt x="346875" y="242993"/>
                    <a:pt x="304419" y="306226"/>
                    <a:pt x="240283" y="333325"/>
                  </a:cubicBezTo>
                  <a:cubicBezTo>
                    <a:pt x="234864" y="335132"/>
                    <a:pt x="231250" y="340552"/>
                    <a:pt x="231250" y="346875"/>
                  </a:cubicBezTo>
                  <a:lnTo>
                    <a:pt x="231250" y="361329"/>
                  </a:lnTo>
                  <a:lnTo>
                    <a:pt x="115625" y="361329"/>
                  </a:lnTo>
                  <a:lnTo>
                    <a:pt x="115625" y="346875"/>
                  </a:lnTo>
                  <a:cubicBezTo>
                    <a:pt x="115625" y="341455"/>
                    <a:pt x="112012" y="336035"/>
                    <a:pt x="106592" y="333325"/>
                  </a:cubicBezTo>
                  <a:cubicBezTo>
                    <a:pt x="42456" y="307129"/>
                    <a:pt x="0" y="243897"/>
                    <a:pt x="0" y="173437"/>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10" name="Graphic 2">
              <a:extLst>
                <a:ext uri="{FF2B5EF4-FFF2-40B4-BE49-F238E27FC236}">
                  <a16:creationId xmlns:a16="http://schemas.microsoft.com/office/drawing/2014/main" id="{0EF313A7-B52E-9DAF-28D7-4FEBCDA566C0}"/>
                </a:ext>
              </a:extLst>
            </p:cNvPr>
            <p:cNvGrpSpPr/>
            <p:nvPr/>
          </p:nvGrpSpPr>
          <p:grpSpPr>
            <a:xfrm>
              <a:off x="8823055" y="3850915"/>
              <a:ext cx="751563" cy="867883"/>
              <a:chOff x="8823055" y="3850915"/>
              <a:chExt cx="751563" cy="867883"/>
            </a:xfrm>
            <a:grpFill/>
          </p:grpSpPr>
          <p:sp>
            <p:nvSpPr>
              <p:cNvPr id="111" name="Freeform 110">
                <a:extLst>
                  <a:ext uri="{FF2B5EF4-FFF2-40B4-BE49-F238E27FC236}">
                    <a16:creationId xmlns:a16="http://schemas.microsoft.com/office/drawing/2014/main" id="{FD6AC65B-99F3-4462-EA74-4B922A955D84}"/>
                  </a:ext>
                </a:extLst>
              </p:cNvPr>
              <p:cNvSpPr/>
              <p:nvPr/>
            </p:nvSpPr>
            <p:spPr>
              <a:xfrm>
                <a:off x="9444540"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2" y="0"/>
                      <a:pt x="72266" y="6323"/>
                      <a:pt x="72266" y="14453"/>
                    </a:cubicBezTo>
                    <a:cubicBezTo>
                      <a:pt x="72266" y="22583"/>
                      <a:pt x="65942"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2" name="Freeform 111">
                <a:extLst>
                  <a:ext uri="{FF2B5EF4-FFF2-40B4-BE49-F238E27FC236}">
                    <a16:creationId xmlns:a16="http://schemas.microsoft.com/office/drawing/2014/main" id="{A3BD0D09-F731-7C9A-3D9B-FA3B05B100D6}"/>
                  </a:ext>
                </a:extLst>
              </p:cNvPr>
              <p:cNvSpPr/>
              <p:nvPr/>
            </p:nvSpPr>
            <p:spPr>
              <a:xfrm>
                <a:off x="9413827" y="3902196"/>
                <a:ext cx="66846" cy="50585"/>
              </a:xfrm>
              <a:custGeom>
                <a:avLst/>
                <a:gdLst>
                  <a:gd name="connsiteX0" fmla="*/ 14453 w 66846"/>
                  <a:gd name="connsiteY0" fmla="*/ 50586 h 50585"/>
                  <a:gd name="connsiteX1" fmla="*/ 0 w 66846"/>
                  <a:gd name="connsiteY1" fmla="*/ 36133 h 50585"/>
                  <a:gd name="connsiteX2" fmla="*/ 7227 w 66846"/>
                  <a:gd name="connsiteY2" fmla="*/ 23486 h 50585"/>
                  <a:gd name="connsiteX3" fmla="*/ 45166 w 66846"/>
                  <a:gd name="connsiteY3" fmla="*/ 1807 h 50585"/>
                  <a:gd name="connsiteX4" fmla="*/ 65039 w 66846"/>
                  <a:gd name="connsiteY4" fmla="*/ 7226 h 50585"/>
                  <a:gd name="connsiteX5" fmla="*/ 59620 w 66846"/>
                  <a:gd name="connsiteY5" fmla="*/ 27100 h 50585"/>
                  <a:gd name="connsiteX6" fmla="*/ 21680 w 66846"/>
                  <a:gd name="connsiteY6" fmla="*/ 48780 h 50585"/>
                  <a:gd name="connsiteX7" fmla="*/ 14453 w 66846"/>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6" h="50585">
                    <a:moveTo>
                      <a:pt x="14453" y="50586"/>
                    </a:moveTo>
                    <a:cubicBezTo>
                      <a:pt x="6323" y="50586"/>
                      <a:pt x="0" y="44263"/>
                      <a:pt x="0" y="36133"/>
                    </a:cubicBezTo>
                    <a:cubicBezTo>
                      <a:pt x="0" y="30713"/>
                      <a:pt x="2710" y="26197"/>
                      <a:pt x="7227" y="23486"/>
                    </a:cubicBezTo>
                    <a:lnTo>
                      <a:pt x="45166" y="1807"/>
                    </a:lnTo>
                    <a:cubicBezTo>
                      <a:pt x="52393" y="-1807"/>
                      <a:pt x="60523" y="0"/>
                      <a:pt x="65039" y="7226"/>
                    </a:cubicBezTo>
                    <a:cubicBezTo>
                      <a:pt x="68653" y="14453"/>
                      <a:pt x="66846" y="22583"/>
                      <a:pt x="59620" y="27100"/>
                    </a:cubicBezTo>
                    <a:lnTo>
                      <a:pt x="21680"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3" name="Freeform 112">
                <a:extLst>
                  <a:ext uri="{FF2B5EF4-FFF2-40B4-BE49-F238E27FC236}">
                    <a16:creationId xmlns:a16="http://schemas.microsoft.com/office/drawing/2014/main" id="{D902E75E-790E-7D14-7DEB-3609025F4297}"/>
                  </a:ext>
                </a:extLst>
              </p:cNvPr>
              <p:cNvSpPr/>
              <p:nvPr/>
            </p:nvSpPr>
            <p:spPr>
              <a:xfrm>
                <a:off x="8880867"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3" y="0"/>
                      <a:pt x="72266" y="6323"/>
                      <a:pt x="72266" y="14453"/>
                    </a:cubicBezTo>
                    <a:cubicBezTo>
                      <a:pt x="72266" y="22583"/>
                      <a:pt x="6594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4" name="Freeform 113">
                <a:extLst>
                  <a:ext uri="{FF2B5EF4-FFF2-40B4-BE49-F238E27FC236}">
                    <a16:creationId xmlns:a16="http://schemas.microsoft.com/office/drawing/2014/main" id="{195CE66C-C020-1384-F38C-B1006D240585}"/>
                  </a:ext>
                </a:extLst>
              </p:cNvPr>
              <p:cNvSpPr/>
              <p:nvPr/>
            </p:nvSpPr>
            <p:spPr>
              <a:xfrm>
                <a:off x="8917904" y="3902196"/>
                <a:ext cx="66845" cy="50585"/>
              </a:xfrm>
              <a:custGeom>
                <a:avLst/>
                <a:gdLst>
                  <a:gd name="connsiteX0" fmla="*/ 52393 w 66845"/>
                  <a:gd name="connsiteY0" fmla="*/ 50586 h 50585"/>
                  <a:gd name="connsiteX1" fmla="*/ 45166 w 66845"/>
                  <a:gd name="connsiteY1" fmla="*/ 48780 h 50585"/>
                  <a:gd name="connsiteX2" fmla="*/ 7226 w 66845"/>
                  <a:gd name="connsiteY2" fmla="*/ 27100 h 50585"/>
                  <a:gd name="connsiteX3" fmla="*/ 1807 w 66845"/>
                  <a:gd name="connsiteY3" fmla="*/ 7226 h 50585"/>
                  <a:gd name="connsiteX4" fmla="*/ 21679 w 66845"/>
                  <a:gd name="connsiteY4" fmla="*/ 1807 h 50585"/>
                  <a:gd name="connsiteX5" fmla="*/ 59619 w 66845"/>
                  <a:gd name="connsiteY5" fmla="*/ 23486 h 50585"/>
                  <a:gd name="connsiteX6" fmla="*/ 65039 w 66845"/>
                  <a:gd name="connsiteY6" fmla="*/ 43359 h 50585"/>
                  <a:gd name="connsiteX7" fmla="*/ 5239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52393" y="50586"/>
                    </a:moveTo>
                    <a:cubicBezTo>
                      <a:pt x="49683" y="50586"/>
                      <a:pt x="46973" y="49683"/>
                      <a:pt x="45166" y="48780"/>
                    </a:cubicBezTo>
                    <a:lnTo>
                      <a:pt x="7226" y="27100"/>
                    </a:lnTo>
                    <a:cubicBezTo>
                      <a:pt x="0" y="23486"/>
                      <a:pt x="-1807" y="14453"/>
                      <a:pt x="1807" y="7226"/>
                    </a:cubicBezTo>
                    <a:cubicBezTo>
                      <a:pt x="5420" y="0"/>
                      <a:pt x="14453" y="-1807"/>
                      <a:pt x="21679" y="1807"/>
                    </a:cubicBezTo>
                    <a:lnTo>
                      <a:pt x="59619" y="23486"/>
                    </a:lnTo>
                    <a:cubicBezTo>
                      <a:pt x="66845" y="27100"/>
                      <a:pt x="68652" y="36133"/>
                      <a:pt x="65039" y="43359"/>
                    </a:cubicBezTo>
                    <a:cubicBezTo>
                      <a:pt x="62329" y="47876"/>
                      <a:pt x="56909" y="50586"/>
                      <a:pt x="5239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Freeform 114">
                <a:extLst>
                  <a:ext uri="{FF2B5EF4-FFF2-40B4-BE49-F238E27FC236}">
                    <a16:creationId xmlns:a16="http://schemas.microsoft.com/office/drawing/2014/main" id="{C6751AD0-755C-1CC4-FF97-272C91C4A0F8}"/>
                  </a:ext>
                </a:extLst>
              </p:cNvPr>
              <p:cNvSpPr/>
              <p:nvPr/>
            </p:nvSpPr>
            <p:spPr>
              <a:xfrm>
                <a:off x="8917904" y="4155126"/>
                <a:ext cx="66845" cy="50585"/>
              </a:xfrm>
              <a:custGeom>
                <a:avLst/>
                <a:gdLst>
                  <a:gd name="connsiteX0" fmla="*/ 14453 w 66845"/>
                  <a:gd name="connsiteY0" fmla="*/ 50586 h 50585"/>
                  <a:gd name="connsiteX1" fmla="*/ 0 w 66845"/>
                  <a:gd name="connsiteY1" fmla="*/ 36133 h 50585"/>
                  <a:gd name="connsiteX2" fmla="*/ 7226 w 66845"/>
                  <a:gd name="connsiteY2" fmla="*/ 23486 h 50585"/>
                  <a:gd name="connsiteX3" fmla="*/ 45166 w 66845"/>
                  <a:gd name="connsiteY3" fmla="*/ 1807 h 50585"/>
                  <a:gd name="connsiteX4" fmla="*/ 65039 w 66845"/>
                  <a:gd name="connsiteY4" fmla="*/ 7226 h 50585"/>
                  <a:gd name="connsiteX5" fmla="*/ 59619 w 66845"/>
                  <a:gd name="connsiteY5" fmla="*/ 27100 h 50585"/>
                  <a:gd name="connsiteX6" fmla="*/ 21679 w 66845"/>
                  <a:gd name="connsiteY6" fmla="*/ 48780 h 50585"/>
                  <a:gd name="connsiteX7" fmla="*/ 1445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14453" y="50586"/>
                    </a:moveTo>
                    <a:cubicBezTo>
                      <a:pt x="6323" y="50586"/>
                      <a:pt x="0" y="44263"/>
                      <a:pt x="0" y="36133"/>
                    </a:cubicBezTo>
                    <a:cubicBezTo>
                      <a:pt x="0" y="30713"/>
                      <a:pt x="2710" y="26197"/>
                      <a:pt x="7226" y="23486"/>
                    </a:cubicBezTo>
                    <a:lnTo>
                      <a:pt x="45166" y="1807"/>
                    </a:lnTo>
                    <a:cubicBezTo>
                      <a:pt x="52393" y="-1807"/>
                      <a:pt x="60523" y="0"/>
                      <a:pt x="65039" y="7226"/>
                    </a:cubicBezTo>
                    <a:cubicBezTo>
                      <a:pt x="68652" y="14453"/>
                      <a:pt x="66845" y="22583"/>
                      <a:pt x="59619" y="27100"/>
                    </a:cubicBezTo>
                    <a:lnTo>
                      <a:pt x="21679"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6" name="Freeform 115">
                <a:extLst>
                  <a:ext uri="{FF2B5EF4-FFF2-40B4-BE49-F238E27FC236}">
                    <a16:creationId xmlns:a16="http://schemas.microsoft.com/office/drawing/2014/main" id="{383C9DAB-EF1C-71A4-827F-DA96E96CC5E8}"/>
                  </a:ext>
                </a:extLst>
              </p:cNvPr>
              <p:cNvSpPr/>
              <p:nvPr/>
            </p:nvSpPr>
            <p:spPr>
              <a:xfrm>
                <a:off x="9213290" y="3952782"/>
                <a:ext cx="130155" cy="202344"/>
              </a:xfrm>
              <a:custGeom>
                <a:avLst/>
                <a:gdLst>
                  <a:gd name="connsiteX0" fmla="*/ 43359 w 130155"/>
                  <a:gd name="connsiteY0" fmla="*/ 202344 h 202344"/>
                  <a:gd name="connsiteX1" fmla="*/ 0 w 130155"/>
                  <a:gd name="connsiteY1" fmla="*/ 158985 h 202344"/>
                  <a:gd name="connsiteX2" fmla="*/ 0 w 130155"/>
                  <a:gd name="connsiteY2" fmla="*/ 43360 h 202344"/>
                  <a:gd name="connsiteX3" fmla="*/ 43359 w 130155"/>
                  <a:gd name="connsiteY3" fmla="*/ 0 h 202344"/>
                  <a:gd name="connsiteX4" fmla="*/ 86719 w 130155"/>
                  <a:gd name="connsiteY4" fmla="*/ 43360 h 202344"/>
                  <a:gd name="connsiteX5" fmla="*/ 86719 w 130155"/>
                  <a:gd name="connsiteY5" fmla="*/ 45166 h 202344"/>
                  <a:gd name="connsiteX6" fmla="*/ 128271 w 130155"/>
                  <a:gd name="connsiteY6" fmla="*/ 115626 h 202344"/>
                  <a:gd name="connsiteX7" fmla="*/ 86719 w 130155"/>
                  <a:gd name="connsiteY7" fmla="*/ 157178 h 202344"/>
                  <a:gd name="connsiteX8" fmla="*/ 86719 w 130155"/>
                  <a:gd name="connsiteY8" fmla="*/ 158985 h 202344"/>
                  <a:gd name="connsiteX9" fmla="*/ 43359 w 130155"/>
                  <a:gd name="connsiteY9" fmla="*/ 202344 h 202344"/>
                  <a:gd name="connsiteX10" fmla="*/ 43359 w 130155"/>
                  <a:gd name="connsiteY10" fmla="*/ 28906 h 202344"/>
                  <a:gd name="connsiteX11" fmla="*/ 28906 w 130155"/>
                  <a:gd name="connsiteY11" fmla="*/ 43360 h 202344"/>
                  <a:gd name="connsiteX12" fmla="*/ 28906 w 130155"/>
                  <a:gd name="connsiteY12" fmla="*/ 158985 h 202344"/>
                  <a:gd name="connsiteX13" fmla="*/ 43359 w 130155"/>
                  <a:gd name="connsiteY13" fmla="*/ 173438 h 202344"/>
                  <a:gd name="connsiteX14" fmla="*/ 57812 w 130155"/>
                  <a:gd name="connsiteY14" fmla="*/ 158985 h 202344"/>
                  <a:gd name="connsiteX15" fmla="*/ 56005 w 130155"/>
                  <a:gd name="connsiteY15" fmla="*/ 151758 h 202344"/>
                  <a:gd name="connsiteX16" fmla="*/ 60522 w 130155"/>
                  <a:gd name="connsiteY16" fmla="*/ 131885 h 202344"/>
                  <a:gd name="connsiteX17" fmla="*/ 71362 w 130155"/>
                  <a:gd name="connsiteY17" fmla="*/ 130079 h 202344"/>
                  <a:gd name="connsiteX18" fmla="*/ 101172 w 130155"/>
                  <a:gd name="connsiteY18" fmla="*/ 101172 h 202344"/>
                  <a:gd name="connsiteX19" fmla="*/ 101172 w 130155"/>
                  <a:gd name="connsiteY19" fmla="*/ 101172 h 202344"/>
                  <a:gd name="connsiteX20" fmla="*/ 72266 w 130155"/>
                  <a:gd name="connsiteY20" fmla="*/ 72266 h 202344"/>
                  <a:gd name="connsiteX21" fmla="*/ 56909 w 130155"/>
                  <a:gd name="connsiteY21" fmla="*/ 66846 h 202344"/>
                  <a:gd name="connsiteX22" fmla="*/ 56005 w 130155"/>
                  <a:gd name="connsiteY22" fmla="*/ 50586 h 202344"/>
                  <a:gd name="connsiteX23" fmla="*/ 57812 w 130155"/>
                  <a:gd name="connsiteY23" fmla="*/ 43360 h 202344"/>
                  <a:gd name="connsiteX24" fmla="*/ 43359 w 130155"/>
                  <a:gd name="connsiteY24" fmla="*/ 28906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0155" h="202344">
                    <a:moveTo>
                      <a:pt x="43359" y="202344"/>
                    </a:moveTo>
                    <a:cubicBezTo>
                      <a:pt x="18970" y="202344"/>
                      <a:pt x="0" y="183375"/>
                      <a:pt x="0" y="158985"/>
                    </a:cubicBezTo>
                    <a:lnTo>
                      <a:pt x="0" y="43360"/>
                    </a:lnTo>
                    <a:cubicBezTo>
                      <a:pt x="0" y="18970"/>
                      <a:pt x="18970" y="0"/>
                      <a:pt x="43359" y="0"/>
                    </a:cubicBezTo>
                    <a:cubicBezTo>
                      <a:pt x="67749" y="0"/>
                      <a:pt x="86719" y="18970"/>
                      <a:pt x="86719" y="43360"/>
                    </a:cubicBezTo>
                    <a:cubicBezTo>
                      <a:pt x="86719" y="44263"/>
                      <a:pt x="86719" y="44263"/>
                      <a:pt x="86719" y="45166"/>
                    </a:cubicBezTo>
                    <a:cubicBezTo>
                      <a:pt x="117432" y="53296"/>
                      <a:pt x="136401" y="84912"/>
                      <a:pt x="128271" y="115626"/>
                    </a:cubicBezTo>
                    <a:cubicBezTo>
                      <a:pt x="122852" y="136402"/>
                      <a:pt x="107495" y="151758"/>
                      <a:pt x="86719" y="157178"/>
                    </a:cubicBezTo>
                    <a:cubicBezTo>
                      <a:pt x="86719" y="158081"/>
                      <a:pt x="86719" y="158081"/>
                      <a:pt x="86719" y="158985"/>
                    </a:cubicBezTo>
                    <a:cubicBezTo>
                      <a:pt x="86719" y="183375"/>
                      <a:pt x="67749" y="202344"/>
                      <a:pt x="43359" y="202344"/>
                    </a:cubicBezTo>
                    <a:close/>
                    <a:moveTo>
                      <a:pt x="43359" y="28906"/>
                    </a:moveTo>
                    <a:cubicBezTo>
                      <a:pt x="35229" y="28906"/>
                      <a:pt x="28906" y="35230"/>
                      <a:pt x="28906" y="43360"/>
                    </a:cubicBezTo>
                    <a:lnTo>
                      <a:pt x="28906" y="158985"/>
                    </a:lnTo>
                    <a:cubicBezTo>
                      <a:pt x="28906" y="167114"/>
                      <a:pt x="35229" y="173438"/>
                      <a:pt x="43359" y="173438"/>
                    </a:cubicBezTo>
                    <a:cubicBezTo>
                      <a:pt x="51489" y="173438"/>
                      <a:pt x="57812" y="167114"/>
                      <a:pt x="57812" y="158985"/>
                    </a:cubicBezTo>
                    <a:cubicBezTo>
                      <a:pt x="57812" y="156275"/>
                      <a:pt x="56909" y="153565"/>
                      <a:pt x="56005" y="151758"/>
                    </a:cubicBezTo>
                    <a:cubicBezTo>
                      <a:pt x="51489" y="144531"/>
                      <a:pt x="54199" y="136402"/>
                      <a:pt x="60522" y="131885"/>
                    </a:cubicBezTo>
                    <a:cubicBezTo>
                      <a:pt x="64136" y="130079"/>
                      <a:pt x="67749" y="129175"/>
                      <a:pt x="71362" y="130079"/>
                    </a:cubicBezTo>
                    <a:cubicBezTo>
                      <a:pt x="87622" y="130079"/>
                      <a:pt x="101172" y="117432"/>
                      <a:pt x="101172" y="101172"/>
                    </a:cubicBezTo>
                    <a:cubicBezTo>
                      <a:pt x="101172" y="101172"/>
                      <a:pt x="101172" y="101172"/>
                      <a:pt x="101172" y="101172"/>
                    </a:cubicBezTo>
                    <a:cubicBezTo>
                      <a:pt x="101172" y="84912"/>
                      <a:pt x="88525" y="72266"/>
                      <a:pt x="72266" y="72266"/>
                    </a:cubicBezTo>
                    <a:cubicBezTo>
                      <a:pt x="66845" y="73169"/>
                      <a:pt x="60522" y="71363"/>
                      <a:pt x="56909" y="66846"/>
                    </a:cubicBezTo>
                    <a:cubicBezTo>
                      <a:pt x="53296" y="62329"/>
                      <a:pt x="53296" y="56006"/>
                      <a:pt x="56005" y="50586"/>
                    </a:cubicBezTo>
                    <a:cubicBezTo>
                      <a:pt x="56909" y="48780"/>
                      <a:pt x="57812" y="46070"/>
                      <a:pt x="57812" y="43360"/>
                    </a:cubicBezTo>
                    <a:cubicBezTo>
                      <a:pt x="57812" y="35230"/>
                      <a:pt x="51489" y="28906"/>
                      <a:pt x="43359"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7" name="Freeform 116">
                <a:extLst>
                  <a:ext uri="{FF2B5EF4-FFF2-40B4-BE49-F238E27FC236}">
                    <a16:creationId xmlns:a16="http://schemas.microsoft.com/office/drawing/2014/main" id="{B3B30996-6D8B-17CA-94A8-FB39B365C084}"/>
                  </a:ext>
                </a:extLst>
              </p:cNvPr>
              <p:cNvSpPr/>
              <p:nvPr/>
            </p:nvSpPr>
            <p:spPr>
              <a:xfrm>
                <a:off x="9054227" y="3952782"/>
                <a:ext cx="130156" cy="202344"/>
              </a:xfrm>
              <a:custGeom>
                <a:avLst/>
                <a:gdLst>
                  <a:gd name="connsiteX0" fmla="*/ 86797 w 130156"/>
                  <a:gd name="connsiteY0" fmla="*/ 202344 h 202344"/>
                  <a:gd name="connsiteX1" fmla="*/ 43437 w 130156"/>
                  <a:gd name="connsiteY1" fmla="*/ 158985 h 202344"/>
                  <a:gd name="connsiteX2" fmla="*/ 43437 w 130156"/>
                  <a:gd name="connsiteY2" fmla="*/ 157178 h 202344"/>
                  <a:gd name="connsiteX3" fmla="*/ 1885 w 130156"/>
                  <a:gd name="connsiteY3" fmla="*/ 86719 h 202344"/>
                  <a:gd name="connsiteX4" fmla="*/ 43437 w 130156"/>
                  <a:gd name="connsiteY4" fmla="*/ 45166 h 202344"/>
                  <a:gd name="connsiteX5" fmla="*/ 43437 w 130156"/>
                  <a:gd name="connsiteY5" fmla="*/ 43360 h 202344"/>
                  <a:gd name="connsiteX6" fmla="*/ 86797 w 130156"/>
                  <a:gd name="connsiteY6" fmla="*/ 0 h 202344"/>
                  <a:gd name="connsiteX7" fmla="*/ 130156 w 130156"/>
                  <a:gd name="connsiteY7" fmla="*/ 43360 h 202344"/>
                  <a:gd name="connsiteX8" fmla="*/ 130156 w 130156"/>
                  <a:gd name="connsiteY8" fmla="*/ 158985 h 202344"/>
                  <a:gd name="connsiteX9" fmla="*/ 86797 w 130156"/>
                  <a:gd name="connsiteY9" fmla="*/ 202344 h 202344"/>
                  <a:gd name="connsiteX10" fmla="*/ 61504 w 130156"/>
                  <a:gd name="connsiteY10" fmla="*/ 130079 h 202344"/>
                  <a:gd name="connsiteX11" fmla="*/ 73247 w 130156"/>
                  <a:gd name="connsiteY11" fmla="*/ 136402 h 202344"/>
                  <a:gd name="connsiteX12" fmla="*/ 74150 w 130156"/>
                  <a:gd name="connsiteY12" fmla="*/ 152662 h 202344"/>
                  <a:gd name="connsiteX13" fmla="*/ 72344 w 130156"/>
                  <a:gd name="connsiteY13" fmla="*/ 159888 h 202344"/>
                  <a:gd name="connsiteX14" fmla="*/ 86797 w 130156"/>
                  <a:gd name="connsiteY14" fmla="*/ 174341 h 202344"/>
                  <a:gd name="connsiteX15" fmla="*/ 101250 w 130156"/>
                  <a:gd name="connsiteY15" fmla="*/ 159888 h 202344"/>
                  <a:gd name="connsiteX16" fmla="*/ 101250 w 130156"/>
                  <a:gd name="connsiteY16" fmla="*/ 44263 h 202344"/>
                  <a:gd name="connsiteX17" fmla="*/ 86797 w 130156"/>
                  <a:gd name="connsiteY17" fmla="*/ 29810 h 202344"/>
                  <a:gd name="connsiteX18" fmla="*/ 72344 w 130156"/>
                  <a:gd name="connsiteY18" fmla="*/ 44263 h 202344"/>
                  <a:gd name="connsiteX19" fmla="*/ 74150 w 130156"/>
                  <a:gd name="connsiteY19" fmla="*/ 51489 h 202344"/>
                  <a:gd name="connsiteX20" fmla="*/ 69634 w 130156"/>
                  <a:gd name="connsiteY20" fmla="*/ 71363 h 202344"/>
                  <a:gd name="connsiteX21" fmla="*/ 58794 w 130156"/>
                  <a:gd name="connsiteY21" fmla="*/ 73169 h 202344"/>
                  <a:gd name="connsiteX22" fmla="*/ 28984 w 130156"/>
                  <a:gd name="connsiteY22" fmla="*/ 102076 h 202344"/>
                  <a:gd name="connsiteX23" fmla="*/ 28984 w 130156"/>
                  <a:gd name="connsiteY23" fmla="*/ 102076 h 202344"/>
                  <a:gd name="connsiteX24" fmla="*/ 57891 w 130156"/>
                  <a:gd name="connsiteY24" fmla="*/ 130982 h 202344"/>
                  <a:gd name="connsiteX25" fmla="*/ 61504 w 130156"/>
                  <a:gd name="connsiteY25" fmla="*/ 130079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156" h="202344">
                    <a:moveTo>
                      <a:pt x="86797" y="202344"/>
                    </a:moveTo>
                    <a:cubicBezTo>
                      <a:pt x="62407" y="202344"/>
                      <a:pt x="43437" y="183375"/>
                      <a:pt x="43437" y="158985"/>
                    </a:cubicBezTo>
                    <a:cubicBezTo>
                      <a:pt x="43437" y="158081"/>
                      <a:pt x="43437" y="158081"/>
                      <a:pt x="43437" y="157178"/>
                    </a:cubicBezTo>
                    <a:cubicBezTo>
                      <a:pt x="12725" y="149048"/>
                      <a:pt x="-6245" y="117432"/>
                      <a:pt x="1885" y="86719"/>
                    </a:cubicBezTo>
                    <a:cubicBezTo>
                      <a:pt x="7304" y="65943"/>
                      <a:pt x="22661" y="50586"/>
                      <a:pt x="43437" y="45166"/>
                    </a:cubicBezTo>
                    <a:cubicBezTo>
                      <a:pt x="43437" y="44263"/>
                      <a:pt x="43437" y="44263"/>
                      <a:pt x="43437" y="43360"/>
                    </a:cubicBezTo>
                    <a:cubicBezTo>
                      <a:pt x="43437" y="18970"/>
                      <a:pt x="62407" y="0"/>
                      <a:pt x="86797" y="0"/>
                    </a:cubicBezTo>
                    <a:cubicBezTo>
                      <a:pt x="111186" y="0"/>
                      <a:pt x="130156" y="18970"/>
                      <a:pt x="130156" y="43360"/>
                    </a:cubicBezTo>
                    <a:lnTo>
                      <a:pt x="130156" y="158985"/>
                    </a:lnTo>
                    <a:cubicBezTo>
                      <a:pt x="130156" y="183375"/>
                      <a:pt x="111186" y="202344"/>
                      <a:pt x="86797" y="202344"/>
                    </a:cubicBezTo>
                    <a:close/>
                    <a:moveTo>
                      <a:pt x="61504" y="130079"/>
                    </a:moveTo>
                    <a:cubicBezTo>
                      <a:pt x="66020" y="130079"/>
                      <a:pt x="70537" y="131885"/>
                      <a:pt x="73247" y="136402"/>
                    </a:cubicBezTo>
                    <a:cubicBezTo>
                      <a:pt x="76860" y="140918"/>
                      <a:pt x="76860" y="147242"/>
                      <a:pt x="74150" y="152662"/>
                    </a:cubicBezTo>
                    <a:cubicBezTo>
                      <a:pt x="73247" y="154468"/>
                      <a:pt x="72344" y="157178"/>
                      <a:pt x="72344" y="159888"/>
                    </a:cubicBezTo>
                    <a:cubicBezTo>
                      <a:pt x="72344" y="168018"/>
                      <a:pt x="78667" y="174341"/>
                      <a:pt x="86797" y="174341"/>
                    </a:cubicBezTo>
                    <a:cubicBezTo>
                      <a:pt x="94927" y="174341"/>
                      <a:pt x="101250" y="168018"/>
                      <a:pt x="101250" y="159888"/>
                    </a:cubicBezTo>
                    <a:lnTo>
                      <a:pt x="101250" y="44263"/>
                    </a:lnTo>
                    <a:cubicBezTo>
                      <a:pt x="101250" y="36133"/>
                      <a:pt x="94927" y="29810"/>
                      <a:pt x="86797" y="29810"/>
                    </a:cubicBezTo>
                    <a:cubicBezTo>
                      <a:pt x="78667" y="29810"/>
                      <a:pt x="72344" y="36133"/>
                      <a:pt x="72344" y="44263"/>
                    </a:cubicBezTo>
                    <a:cubicBezTo>
                      <a:pt x="72344" y="46973"/>
                      <a:pt x="73247" y="49683"/>
                      <a:pt x="74150" y="51489"/>
                    </a:cubicBezTo>
                    <a:cubicBezTo>
                      <a:pt x="78667" y="58716"/>
                      <a:pt x="75957" y="66846"/>
                      <a:pt x="69634" y="71363"/>
                    </a:cubicBezTo>
                    <a:cubicBezTo>
                      <a:pt x="66020" y="73169"/>
                      <a:pt x="62407" y="74072"/>
                      <a:pt x="58794" y="73169"/>
                    </a:cubicBezTo>
                    <a:cubicBezTo>
                      <a:pt x="42534" y="73169"/>
                      <a:pt x="28984" y="85816"/>
                      <a:pt x="28984" y="102076"/>
                    </a:cubicBezTo>
                    <a:cubicBezTo>
                      <a:pt x="28984" y="102076"/>
                      <a:pt x="28984" y="102076"/>
                      <a:pt x="28984" y="102076"/>
                    </a:cubicBezTo>
                    <a:cubicBezTo>
                      <a:pt x="28984" y="118335"/>
                      <a:pt x="41631" y="130982"/>
                      <a:pt x="57891" y="130982"/>
                    </a:cubicBezTo>
                    <a:cubicBezTo>
                      <a:pt x="58794" y="130079"/>
                      <a:pt x="60601" y="130079"/>
                      <a:pt x="61504" y="13007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8" name="Freeform 117">
                <a:extLst>
                  <a:ext uri="{FF2B5EF4-FFF2-40B4-BE49-F238E27FC236}">
                    <a16:creationId xmlns:a16="http://schemas.microsoft.com/office/drawing/2014/main" id="{F1495A8C-9050-3247-B8C2-A0BAC9CAF1A8}"/>
                  </a:ext>
                </a:extLst>
              </p:cNvPr>
              <p:cNvSpPr/>
              <p:nvPr/>
            </p:nvSpPr>
            <p:spPr>
              <a:xfrm>
                <a:off x="9413426" y="4155126"/>
                <a:ext cx="67247" cy="50585"/>
              </a:xfrm>
              <a:custGeom>
                <a:avLst/>
                <a:gdLst>
                  <a:gd name="connsiteX0" fmla="*/ 7628 w 67247"/>
                  <a:gd name="connsiteY0" fmla="*/ 27100 h 50585"/>
                  <a:gd name="connsiteX1" fmla="*/ 45567 w 67247"/>
                  <a:gd name="connsiteY1" fmla="*/ 48780 h 50585"/>
                  <a:gd name="connsiteX2" fmla="*/ 65441 w 67247"/>
                  <a:gd name="connsiteY2" fmla="*/ 43359 h 50585"/>
                  <a:gd name="connsiteX3" fmla="*/ 60021 w 67247"/>
                  <a:gd name="connsiteY3" fmla="*/ 23486 h 50585"/>
                  <a:gd name="connsiteX4" fmla="*/ 22081 w 67247"/>
                  <a:gd name="connsiteY4" fmla="*/ 1807 h 50585"/>
                  <a:gd name="connsiteX5" fmla="*/ 2208 w 67247"/>
                  <a:gd name="connsiteY5" fmla="*/ 7226 h 50585"/>
                  <a:gd name="connsiteX6" fmla="*/ 7628 w 67247"/>
                  <a:gd name="connsiteY6" fmla="*/ 27100 h 50585"/>
                  <a:gd name="connsiteX7" fmla="*/ 7628 w 67247"/>
                  <a:gd name="connsiteY7" fmla="*/ 27100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47" h="50585">
                    <a:moveTo>
                      <a:pt x="7628" y="27100"/>
                    </a:moveTo>
                    <a:lnTo>
                      <a:pt x="45567" y="48780"/>
                    </a:lnTo>
                    <a:cubicBezTo>
                      <a:pt x="52794" y="52393"/>
                      <a:pt x="60924" y="50586"/>
                      <a:pt x="65441" y="43359"/>
                    </a:cubicBezTo>
                    <a:cubicBezTo>
                      <a:pt x="69054" y="36133"/>
                      <a:pt x="67247" y="28003"/>
                      <a:pt x="60021" y="23486"/>
                    </a:cubicBezTo>
                    <a:lnTo>
                      <a:pt x="22081" y="1807"/>
                    </a:lnTo>
                    <a:cubicBezTo>
                      <a:pt x="14855" y="-1807"/>
                      <a:pt x="6725" y="0"/>
                      <a:pt x="2208" y="7226"/>
                    </a:cubicBezTo>
                    <a:cubicBezTo>
                      <a:pt x="-2308" y="14453"/>
                      <a:pt x="401" y="22583"/>
                      <a:pt x="7628" y="27100"/>
                    </a:cubicBezTo>
                    <a:cubicBezTo>
                      <a:pt x="7628" y="27100"/>
                      <a:pt x="7628" y="27100"/>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9" name="Freeform 118">
                <a:extLst>
                  <a:ext uri="{FF2B5EF4-FFF2-40B4-BE49-F238E27FC236}">
                    <a16:creationId xmlns:a16="http://schemas.microsoft.com/office/drawing/2014/main" id="{1E0A72D5-6A56-78B0-2728-4E265B1FFAD7}"/>
                  </a:ext>
                </a:extLst>
              </p:cNvPr>
              <p:cNvSpPr/>
              <p:nvPr/>
            </p:nvSpPr>
            <p:spPr>
              <a:xfrm>
                <a:off x="8823055" y="3850915"/>
                <a:ext cx="751563" cy="867883"/>
              </a:xfrm>
              <a:custGeom>
                <a:avLst/>
                <a:gdLst>
                  <a:gd name="connsiteX0" fmla="*/ 653101 w 751563"/>
                  <a:gd name="connsiteY0" fmla="*/ 546301 h 867883"/>
                  <a:gd name="connsiteX1" fmla="*/ 519410 w 751563"/>
                  <a:gd name="connsiteY1" fmla="*/ 512878 h 867883"/>
                  <a:gd name="connsiteX2" fmla="*/ 520313 w 751563"/>
                  <a:gd name="connsiteY2" fmla="*/ 509265 h 867883"/>
                  <a:gd name="connsiteX3" fmla="*/ 509473 w 751563"/>
                  <a:gd name="connsiteY3" fmla="*/ 492101 h 867883"/>
                  <a:gd name="connsiteX4" fmla="*/ 462501 w 751563"/>
                  <a:gd name="connsiteY4" fmla="*/ 480358 h 867883"/>
                  <a:gd name="connsiteX5" fmla="*/ 462501 w 751563"/>
                  <a:gd name="connsiteY5" fmla="*/ 476745 h 867883"/>
                  <a:gd name="connsiteX6" fmla="*/ 476954 w 751563"/>
                  <a:gd name="connsiteY6" fmla="*/ 476745 h 867883"/>
                  <a:gd name="connsiteX7" fmla="*/ 491407 w 751563"/>
                  <a:gd name="connsiteY7" fmla="*/ 462292 h 867883"/>
                  <a:gd name="connsiteX8" fmla="*/ 491407 w 751563"/>
                  <a:gd name="connsiteY8" fmla="*/ 404479 h 867883"/>
                  <a:gd name="connsiteX9" fmla="*/ 476954 w 751563"/>
                  <a:gd name="connsiteY9" fmla="*/ 390026 h 867883"/>
                  <a:gd name="connsiteX10" fmla="*/ 462501 w 751563"/>
                  <a:gd name="connsiteY10" fmla="*/ 390026 h 867883"/>
                  <a:gd name="connsiteX11" fmla="*/ 462501 w 751563"/>
                  <a:gd name="connsiteY11" fmla="*/ 384606 h 867883"/>
                  <a:gd name="connsiteX12" fmla="*/ 558253 w 751563"/>
                  <a:gd name="connsiteY12" fmla="*/ 115416 h 867883"/>
                  <a:gd name="connsiteX13" fmla="*/ 289063 w 751563"/>
                  <a:gd name="connsiteY13" fmla="*/ 19664 h 867883"/>
                  <a:gd name="connsiteX14" fmla="*/ 193310 w 751563"/>
                  <a:gd name="connsiteY14" fmla="*/ 288854 h 867883"/>
                  <a:gd name="connsiteX15" fmla="*/ 289063 w 751563"/>
                  <a:gd name="connsiteY15" fmla="*/ 384606 h 867883"/>
                  <a:gd name="connsiteX16" fmla="*/ 289063 w 751563"/>
                  <a:gd name="connsiteY16" fmla="*/ 390026 h 867883"/>
                  <a:gd name="connsiteX17" fmla="*/ 274609 w 751563"/>
                  <a:gd name="connsiteY17" fmla="*/ 390026 h 867883"/>
                  <a:gd name="connsiteX18" fmla="*/ 260156 w 751563"/>
                  <a:gd name="connsiteY18" fmla="*/ 404479 h 867883"/>
                  <a:gd name="connsiteX19" fmla="*/ 260156 w 751563"/>
                  <a:gd name="connsiteY19" fmla="*/ 462292 h 867883"/>
                  <a:gd name="connsiteX20" fmla="*/ 274609 w 751563"/>
                  <a:gd name="connsiteY20" fmla="*/ 476745 h 867883"/>
                  <a:gd name="connsiteX21" fmla="*/ 289063 w 751563"/>
                  <a:gd name="connsiteY21" fmla="*/ 476745 h 867883"/>
                  <a:gd name="connsiteX22" fmla="*/ 289063 w 751563"/>
                  <a:gd name="connsiteY22" fmla="*/ 480358 h 867883"/>
                  <a:gd name="connsiteX23" fmla="*/ 242090 w 751563"/>
                  <a:gd name="connsiteY23" fmla="*/ 492101 h 867883"/>
                  <a:gd name="connsiteX24" fmla="*/ 231250 w 751563"/>
                  <a:gd name="connsiteY24" fmla="*/ 509265 h 867883"/>
                  <a:gd name="connsiteX25" fmla="*/ 232154 w 751563"/>
                  <a:gd name="connsiteY25" fmla="*/ 512878 h 867883"/>
                  <a:gd name="connsiteX26" fmla="*/ 98462 w 751563"/>
                  <a:gd name="connsiteY26" fmla="*/ 546301 h 867883"/>
                  <a:gd name="connsiteX27" fmla="*/ 0 w 751563"/>
                  <a:gd name="connsiteY27" fmla="*/ 672766 h 867883"/>
                  <a:gd name="connsiteX28" fmla="*/ 0 w 751563"/>
                  <a:gd name="connsiteY28" fmla="*/ 853430 h 867883"/>
                  <a:gd name="connsiteX29" fmla="*/ 14453 w 751563"/>
                  <a:gd name="connsiteY29" fmla="*/ 867883 h 867883"/>
                  <a:gd name="connsiteX30" fmla="*/ 737110 w 751563"/>
                  <a:gd name="connsiteY30" fmla="*/ 867883 h 867883"/>
                  <a:gd name="connsiteX31" fmla="*/ 751564 w 751563"/>
                  <a:gd name="connsiteY31" fmla="*/ 853430 h 867883"/>
                  <a:gd name="connsiteX32" fmla="*/ 751564 w 751563"/>
                  <a:gd name="connsiteY32" fmla="*/ 672766 h 867883"/>
                  <a:gd name="connsiteX33" fmla="*/ 653101 w 751563"/>
                  <a:gd name="connsiteY33" fmla="*/ 546301 h 867883"/>
                  <a:gd name="connsiteX34" fmla="*/ 488697 w 751563"/>
                  <a:gd name="connsiteY34" fmla="*/ 517394 h 867883"/>
                  <a:gd name="connsiteX35" fmla="*/ 475147 w 751563"/>
                  <a:gd name="connsiteY35" fmla="*/ 582433 h 867883"/>
                  <a:gd name="connsiteX36" fmla="*/ 401978 w 751563"/>
                  <a:gd name="connsiteY36" fmla="*/ 558044 h 867883"/>
                  <a:gd name="connsiteX37" fmla="*/ 451661 w 751563"/>
                  <a:gd name="connsiteY37" fmla="*/ 508361 h 867883"/>
                  <a:gd name="connsiteX38" fmla="*/ 488697 w 751563"/>
                  <a:gd name="connsiteY38" fmla="*/ 517394 h 867883"/>
                  <a:gd name="connsiteX39" fmla="*/ 375782 w 751563"/>
                  <a:gd name="connsiteY39" fmla="*/ 544494 h 867883"/>
                  <a:gd name="connsiteX40" fmla="*/ 317969 w 751563"/>
                  <a:gd name="connsiteY40" fmla="*/ 486682 h 867883"/>
                  <a:gd name="connsiteX41" fmla="*/ 317969 w 751563"/>
                  <a:gd name="connsiteY41" fmla="*/ 478551 h 867883"/>
                  <a:gd name="connsiteX42" fmla="*/ 433594 w 751563"/>
                  <a:gd name="connsiteY42" fmla="*/ 478551 h 867883"/>
                  <a:gd name="connsiteX43" fmla="*/ 433594 w 751563"/>
                  <a:gd name="connsiteY43" fmla="*/ 486682 h 867883"/>
                  <a:gd name="connsiteX44" fmla="*/ 375782 w 751563"/>
                  <a:gd name="connsiteY44" fmla="*/ 544494 h 867883"/>
                  <a:gd name="connsiteX45" fmla="*/ 395655 w 751563"/>
                  <a:gd name="connsiteY45" fmla="*/ 614953 h 867883"/>
                  <a:gd name="connsiteX46" fmla="*/ 376685 w 751563"/>
                  <a:gd name="connsiteY46" fmla="*/ 621276 h 867883"/>
                  <a:gd name="connsiteX47" fmla="*/ 356812 w 751563"/>
                  <a:gd name="connsiteY47" fmla="*/ 614953 h 867883"/>
                  <a:gd name="connsiteX48" fmla="*/ 359522 w 751563"/>
                  <a:gd name="connsiteY48" fmla="*/ 585143 h 867883"/>
                  <a:gd name="connsiteX49" fmla="*/ 375782 w 751563"/>
                  <a:gd name="connsiteY49" fmla="*/ 579724 h 867883"/>
                  <a:gd name="connsiteX50" fmla="*/ 392041 w 751563"/>
                  <a:gd name="connsiteY50" fmla="*/ 585143 h 867883"/>
                  <a:gd name="connsiteX51" fmla="*/ 395655 w 751563"/>
                  <a:gd name="connsiteY51" fmla="*/ 614953 h 867883"/>
                  <a:gd name="connsiteX52" fmla="*/ 202344 w 751563"/>
                  <a:gd name="connsiteY52" fmla="*/ 203038 h 867883"/>
                  <a:gd name="connsiteX53" fmla="*/ 375782 w 751563"/>
                  <a:gd name="connsiteY53" fmla="*/ 29601 h 867883"/>
                  <a:gd name="connsiteX54" fmla="*/ 549219 w 751563"/>
                  <a:gd name="connsiteY54" fmla="*/ 203038 h 867883"/>
                  <a:gd name="connsiteX55" fmla="*/ 442628 w 751563"/>
                  <a:gd name="connsiteY55" fmla="*/ 362926 h 867883"/>
                  <a:gd name="connsiteX56" fmla="*/ 433594 w 751563"/>
                  <a:gd name="connsiteY56" fmla="*/ 376476 h 867883"/>
                  <a:gd name="connsiteX57" fmla="*/ 433594 w 751563"/>
                  <a:gd name="connsiteY57" fmla="*/ 390929 h 867883"/>
                  <a:gd name="connsiteX58" fmla="*/ 317969 w 751563"/>
                  <a:gd name="connsiteY58" fmla="*/ 390929 h 867883"/>
                  <a:gd name="connsiteX59" fmla="*/ 317969 w 751563"/>
                  <a:gd name="connsiteY59" fmla="*/ 376476 h 867883"/>
                  <a:gd name="connsiteX60" fmla="*/ 308936 w 751563"/>
                  <a:gd name="connsiteY60" fmla="*/ 362926 h 867883"/>
                  <a:gd name="connsiteX61" fmla="*/ 202344 w 751563"/>
                  <a:gd name="connsiteY61" fmla="*/ 203038 h 867883"/>
                  <a:gd name="connsiteX62" fmla="*/ 289063 w 751563"/>
                  <a:gd name="connsiteY62" fmla="*/ 419836 h 867883"/>
                  <a:gd name="connsiteX63" fmla="*/ 462501 w 751563"/>
                  <a:gd name="connsiteY63" fmla="*/ 419836 h 867883"/>
                  <a:gd name="connsiteX64" fmla="*/ 462501 w 751563"/>
                  <a:gd name="connsiteY64" fmla="*/ 448742 h 867883"/>
                  <a:gd name="connsiteX65" fmla="*/ 289063 w 751563"/>
                  <a:gd name="connsiteY65" fmla="*/ 448742 h 867883"/>
                  <a:gd name="connsiteX66" fmla="*/ 289063 w 751563"/>
                  <a:gd name="connsiteY66" fmla="*/ 419836 h 867883"/>
                  <a:gd name="connsiteX67" fmla="*/ 298999 w 751563"/>
                  <a:gd name="connsiteY67" fmla="*/ 508361 h 867883"/>
                  <a:gd name="connsiteX68" fmla="*/ 348682 w 751563"/>
                  <a:gd name="connsiteY68" fmla="*/ 558044 h 867883"/>
                  <a:gd name="connsiteX69" fmla="*/ 275513 w 751563"/>
                  <a:gd name="connsiteY69" fmla="*/ 582433 h 867883"/>
                  <a:gd name="connsiteX70" fmla="*/ 261963 w 751563"/>
                  <a:gd name="connsiteY70" fmla="*/ 517394 h 867883"/>
                  <a:gd name="connsiteX71" fmla="*/ 298999 w 751563"/>
                  <a:gd name="connsiteY71" fmla="*/ 508361 h 867883"/>
                  <a:gd name="connsiteX72" fmla="*/ 173438 w 751563"/>
                  <a:gd name="connsiteY72" fmla="*/ 838977 h 867883"/>
                  <a:gd name="connsiteX73" fmla="*/ 173438 w 751563"/>
                  <a:gd name="connsiteY73" fmla="*/ 708898 h 867883"/>
                  <a:gd name="connsiteX74" fmla="*/ 158984 w 751563"/>
                  <a:gd name="connsiteY74" fmla="*/ 694445 h 867883"/>
                  <a:gd name="connsiteX75" fmla="*/ 144531 w 751563"/>
                  <a:gd name="connsiteY75" fmla="*/ 708898 h 867883"/>
                  <a:gd name="connsiteX76" fmla="*/ 144531 w 751563"/>
                  <a:gd name="connsiteY76" fmla="*/ 838977 h 867883"/>
                  <a:gd name="connsiteX77" fmla="*/ 28906 w 751563"/>
                  <a:gd name="connsiteY77" fmla="*/ 838977 h 867883"/>
                  <a:gd name="connsiteX78" fmla="*/ 28906 w 751563"/>
                  <a:gd name="connsiteY78" fmla="*/ 672766 h 867883"/>
                  <a:gd name="connsiteX79" fmla="*/ 105689 w 751563"/>
                  <a:gd name="connsiteY79" fmla="*/ 574304 h 867883"/>
                  <a:gd name="connsiteX80" fmla="*/ 225830 w 751563"/>
                  <a:gd name="connsiteY80" fmla="*/ 544494 h 867883"/>
                  <a:gd name="connsiteX81" fmla="*/ 176148 w 751563"/>
                  <a:gd name="connsiteY81" fmla="*/ 614050 h 867883"/>
                  <a:gd name="connsiteX82" fmla="*/ 177954 w 751563"/>
                  <a:gd name="connsiteY82" fmla="*/ 633020 h 867883"/>
                  <a:gd name="connsiteX83" fmla="*/ 225830 w 751563"/>
                  <a:gd name="connsiteY83" fmla="*/ 680896 h 867883"/>
                  <a:gd name="connsiteX84" fmla="*/ 206860 w 751563"/>
                  <a:gd name="connsiteY84" fmla="*/ 699865 h 867883"/>
                  <a:gd name="connsiteX85" fmla="*/ 203247 w 751563"/>
                  <a:gd name="connsiteY85" fmla="*/ 714319 h 867883"/>
                  <a:gd name="connsiteX86" fmla="*/ 241187 w 751563"/>
                  <a:gd name="connsiteY86" fmla="*/ 839880 h 867883"/>
                  <a:gd name="connsiteX87" fmla="*/ 173438 w 751563"/>
                  <a:gd name="connsiteY87" fmla="*/ 839880 h 867883"/>
                  <a:gd name="connsiteX88" fmla="*/ 270996 w 751563"/>
                  <a:gd name="connsiteY88" fmla="*/ 838977 h 867883"/>
                  <a:gd name="connsiteX89" fmla="*/ 233057 w 751563"/>
                  <a:gd name="connsiteY89" fmla="*/ 712512 h 867883"/>
                  <a:gd name="connsiteX90" fmla="*/ 255640 w 751563"/>
                  <a:gd name="connsiteY90" fmla="*/ 689929 h 867883"/>
                  <a:gd name="connsiteX91" fmla="*/ 255640 w 751563"/>
                  <a:gd name="connsiteY91" fmla="*/ 669153 h 867883"/>
                  <a:gd name="connsiteX92" fmla="*/ 206860 w 751563"/>
                  <a:gd name="connsiteY92" fmla="*/ 620373 h 867883"/>
                  <a:gd name="connsiteX93" fmla="*/ 243897 w 751563"/>
                  <a:gd name="connsiteY93" fmla="*/ 568884 h 867883"/>
                  <a:gd name="connsiteX94" fmla="*/ 299903 w 751563"/>
                  <a:gd name="connsiteY94" fmla="*/ 838977 h 867883"/>
                  <a:gd name="connsiteX95" fmla="*/ 270996 w 751563"/>
                  <a:gd name="connsiteY95" fmla="*/ 838977 h 867883"/>
                  <a:gd name="connsiteX96" fmla="*/ 313453 w 751563"/>
                  <a:gd name="connsiteY96" fmla="*/ 758581 h 867883"/>
                  <a:gd name="connsiteX97" fmla="*/ 282740 w 751563"/>
                  <a:gd name="connsiteY97" fmla="*/ 611340 h 867883"/>
                  <a:gd name="connsiteX98" fmla="*/ 329712 w 751563"/>
                  <a:gd name="connsiteY98" fmla="*/ 595983 h 867883"/>
                  <a:gd name="connsiteX99" fmla="*/ 313453 w 751563"/>
                  <a:gd name="connsiteY99" fmla="*/ 758581 h 867883"/>
                  <a:gd name="connsiteX100" fmla="*/ 334229 w 751563"/>
                  <a:gd name="connsiteY100" fmla="*/ 838977 h 867883"/>
                  <a:gd name="connsiteX101" fmla="*/ 353198 w 751563"/>
                  <a:gd name="connsiteY101" fmla="*/ 644763 h 867883"/>
                  <a:gd name="connsiteX102" fmla="*/ 371265 w 751563"/>
                  <a:gd name="connsiteY102" fmla="*/ 651086 h 867883"/>
                  <a:gd name="connsiteX103" fmla="*/ 375782 w 751563"/>
                  <a:gd name="connsiteY103" fmla="*/ 651989 h 867883"/>
                  <a:gd name="connsiteX104" fmla="*/ 380298 w 751563"/>
                  <a:gd name="connsiteY104" fmla="*/ 651086 h 867883"/>
                  <a:gd name="connsiteX105" fmla="*/ 398365 w 751563"/>
                  <a:gd name="connsiteY105" fmla="*/ 644763 h 867883"/>
                  <a:gd name="connsiteX106" fmla="*/ 417335 w 751563"/>
                  <a:gd name="connsiteY106" fmla="*/ 838977 h 867883"/>
                  <a:gd name="connsiteX107" fmla="*/ 334229 w 751563"/>
                  <a:gd name="connsiteY107" fmla="*/ 838977 h 867883"/>
                  <a:gd name="connsiteX108" fmla="*/ 422754 w 751563"/>
                  <a:gd name="connsiteY108" fmla="*/ 595080 h 867883"/>
                  <a:gd name="connsiteX109" fmla="*/ 469727 w 751563"/>
                  <a:gd name="connsiteY109" fmla="*/ 610437 h 867883"/>
                  <a:gd name="connsiteX110" fmla="*/ 439014 w 751563"/>
                  <a:gd name="connsiteY110" fmla="*/ 758581 h 867883"/>
                  <a:gd name="connsiteX111" fmla="*/ 422754 w 751563"/>
                  <a:gd name="connsiteY111" fmla="*/ 595080 h 867883"/>
                  <a:gd name="connsiteX112" fmla="*/ 451661 w 751563"/>
                  <a:gd name="connsiteY112" fmla="*/ 838977 h 867883"/>
                  <a:gd name="connsiteX113" fmla="*/ 507667 w 751563"/>
                  <a:gd name="connsiteY113" fmla="*/ 568884 h 867883"/>
                  <a:gd name="connsiteX114" fmla="*/ 544703 w 751563"/>
                  <a:gd name="connsiteY114" fmla="*/ 620373 h 867883"/>
                  <a:gd name="connsiteX115" fmla="*/ 495923 w 751563"/>
                  <a:gd name="connsiteY115" fmla="*/ 669153 h 867883"/>
                  <a:gd name="connsiteX116" fmla="*/ 495923 w 751563"/>
                  <a:gd name="connsiteY116" fmla="*/ 689929 h 867883"/>
                  <a:gd name="connsiteX117" fmla="*/ 518506 w 751563"/>
                  <a:gd name="connsiteY117" fmla="*/ 712512 h 867883"/>
                  <a:gd name="connsiteX118" fmla="*/ 480567 w 751563"/>
                  <a:gd name="connsiteY118" fmla="*/ 838977 h 867883"/>
                  <a:gd name="connsiteX119" fmla="*/ 451661 w 751563"/>
                  <a:gd name="connsiteY119" fmla="*/ 838977 h 867883"/>
                  <a:gd name="connsiteX120" fmla="*/ 722657 w 751563"/>
                  <a:gd name="connsiteY120" fmla="*/ 838977 h 867883"/>
                  <a:gd name="connsiteX121" fmla="*/ 607032 w 751563"/>
                  <a:gd name="connsiteY121" fmla="*/ 838977 h 867883"/>
                  <a:gd name="connsiteX122" fmla="*/ 607032 w 751563"/>
                  <a:gd name="connsiteY122" fmla="*/ 708898 h 867883"/>
                  <a:gd name="connsiteX123" fmla="*/ 592579 w 751563"/>
                  <a:gd name="connsiteY123" fmla="*/ 694445 h 867883"/>
                  <a:gd name="connsiteX124" fmla="*/ 578126 w 751563"/>
                  <a:gd name="connsiteY124" fmla="*/ 708898 h 867883"/>
                  <a:gd name="connsiteX125" fmla="*/ 578126 w 751563"/>
                  <a:gd name="connsiteY125" fmla="*/ 838977 h 867883"/>
                  <a:gd name="connsiteX126" fmla="*/ 510377 w 751563"/>
                  <a:gd name="connsiteY126" fmla="*/ 838977 h 867883"/>
                  <a:gd name="connsiteX127" fmla="*/ 548316 w 751563"/>
                  <a:gd name="connsiteY127" fmla="*/ 713415 h 867883"/>
                  <a:gd name="connsiteX128" fmla="*/ 544703 w 751563"/>
                  <a:gd name="connsiteY128" fmla="*/ 698962 h 867883"/>
                  <a:gd name="connsiteX129" fmla="*/ 525733 w 751563"/>
                  <a:gd name="connsiteY129" fmla="*/ 679992 h 867883"/>
                  <a:gd name="connsiteX130" fmla="*/ 573609 w 751563"/>
                  <a:gd name="connsiteY130" fmla="*/ 632116 h 867883"/>
                  <a:gd name="connsiteX131" fmla="*/ 575416 w 751563"/>
                  <a:gd name="connsiteY131" fmla="*/ 613147 h 867883"/>
                  <a:gd name="connsiteX132" fmla="*/ 525733 w 751563"/>
                  <a:gd name="connsiteY132" fmla="*/ 543591 h 867883"/>
                  <a:gd name="connsiteX133" fmla="*/ 645875 w 751563"/>
                  <a:gd name="connsiteY133" fmla="*/ 573400 h 867883"/>
                  <a:gd name="connsiteX134" fmla="*/ 722657 w 751563"/>
                  <a:gd name="connsiteY134" fmla="*/ 671862 h 867883"/>
                  <a:gd name="connsiteX135" fmla="*/ 722657 w 751563"/>
                  <a:gd name="connsiteY135" fmla="*/ 838977 h 86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51563" h="867883">
                    <a:moveTo>
                      <a:pt x="653101" y="546301"/>
                    </a:moveTo>
                    <a:lnTo>
                      <a:pt x="519410" y="512878"/>
                    </a:lnTo>
                    <a:lnTo>
                      <a:pt x="520313" y="509265"/>
                    </a:lnTo>
                    <a:cubicBezTo>
                      <a:pt x="522120" y="502038"/>
                      <a:pt x="517603" y="493908"/>
                      <a:pt x="509473" y="492101"/>
                    </a:cubicBezTo>
                    <a:lnTo>
                      <a:pt x="462501" y="480358"/>
                    </a:lnTo>
                    <a:lnTo>
                      <a:pt x="462501" y="476745"/>
                    </a:lnTo>
                    <a:lnTo>
                      <a:pt x="476954" y="476745"/>
                    </a:lnTo>
                    <a:cubicBezTo>
                      <a:pt x="485084" y="476745"/>
                      <a:pt x="491407" y="470422"/>
                      <a:pt x="491407" y="462292"/>
                    </a:cubicBezTo>
                    <a:lnTo>
                      <a:pt x="491407" y="404479"/>
                    </a:lnTo>
                    <a:cubicBezTo>
                      <a:pt x="491407" y="396349"/>
                      <a:pt x="485084" y="390026"/>
                      <a:pt x="476954" y="390026"/>
                    </a:cubicBezTo>
                    <a:lnTo>
                      <a:pt x="462501" y="390026"/>
                    </a:lnTo>
                    <a:lnTo>
                      <a:pt x="462501" y="384606"/>
                    </a:lnTo>
                    <a:cubicBezTo>
                      <a:pt x="563672" y="336730"/>
                      <a:pt x="606129" y="215685"/>
                      <a:pt x="558253" y="115416"/>
                    </a:cubicBezTo>
                    <a:cubicBezTo>
                      <a:pt x="510377" y="14244"/>
                      <a:pt x="389331" y="-28212"/>
                      <a:pt x="289063" y="19664"/>
                    </a:cubicBezTo>
                    <a:cubicBezTo>
                      <a:pt x="187891" y="67540"/>
                      <a:pt x="145435" y="188585"/>
                      <a:pt x="193310" y="288854"/>
                    </a:cubicBezTo>
                    <a:cubicBezTo>
                      <a:pt x="213184" y="331310"/>
                      <a:pt x="247510" y="364733"/>
                      <a:pt x="289063" y="384606"/>
                    </a:cubicBezTo>
                    <a:lnTo>
                      <a:pt x="289063" y="390026"/>
                    </a:lnTo>
                    <a:lnTo>
                      <a:pt x="274609" y="390026"/>
                    </a:lnTo>
                    <a:cubicBezTo>
                      <a:pt x="266480" y="390026"/>
                      <a:pt x="260156" y="396349"/>
                      <a:pt x="260156" y="404479"/>
                    </a:cubicBezTo>
                    <a:lnTo>
                      <a:pt x="260156" y="462292"/>
                    </a:lnTo>
                    <a:cubicBezTo>
                      <a:pt x="260156" y="470422"/>
                      <a:pt x="266480" y="476745"/>
                      <a:pt x="274609" y="476745"/>
                    </a:cubicBezTo>
                    <a:lnTo>
                      <a:pt x="289063" y="476745"/>
                    </a:lnTo>
                    <a:lnTo>
                      <a:pt x="289063" y="480358"/>
                    </a:lnTo>
                    <a:lnTo>
                      <a:pt x="242090" y="492101"/>
                    </a:lnTo>
                    <a:cubicBezTo>
                      <a:pt x="234864" y="493908"/>
                      <a:pt x="229443" y="501134"/>
                      <a:pt x="231250" y="509265"/>
                    </a:cubicBezTo>
                    <a:lnTo>
                      <a:pt x="232154" y="512878"/>
                    </a:lnTo>
                    <a:lnTo>
                      <a:pt x="98462" y="546301"/>
                    </a:lnTo>
                    <a:cubicBezTo>
                      <a:pt x="40649" y="560754"/>
                      <a:pt x="0" y="613147"/>
                      <a:pt x="0" y="672766"/>
                    </a:cubicBezTo>
                    <a:lnTo>
                      <a:pt x="0" y="853430"/>
                    </a:lnTo>
                    <a:cubicBezTo>
                      <a:pt x="0" y="861560"/>
                      <a:pt x="6323" y="867883"/>
                      <a:pt x="14453" y="867883"/>
                    </a:cubicBezTo>
                    <a:lnTo>
                      <a:pt x="737110" y="867883"/>
                    </a:lnTo>
                    <a:cubicBezTo>
                      <a:pt x="745240" y="867883"/>
                      <a:pt x="751564" y="861560"/>
                      <a:pt x="751564" y="853430"/>
                    </a:cubicBezTo>
                    <a:lnTo>
                      <a:pt x="751564" y="672766"/>
                    </a:lnTo>
                    <a:cubicBezTo>
                      <a:pt x="751564" y="613147"/>
                      <a:pt x="710914" y="560754"/>
                      <a:pt x="653101" y="546301"/>
                    </a:cubicBezTo>
                    <a:close/>
                    <a:moveTo>
                      <a:pt x="488697" y="517394"/>
                    </a:moveTo>
                    <a:lnTo>
                      <a:pt x="475147" y="582433"/>
                    </a:lnTo>
                    <a:lnTo>
                      <a:pt x="401978" y="558044"/>
                    </a:lnTo>
                    <a:lnTo>
                      <a:pt x="451661" y="508361"/>
                    </a:lnTo>
                    <a:lnTo>
                      <a:pt x="488697" y="517394"/>
                    </a:lnTo>
                    <a:close/>
                    <a:moveTo>
                      <a:pt x="375782" y="544494"/>
                    </a:moveTo>
                    <a:lnTo>
                      <a:pt x="317969" y="486682"/>
                    </a:lnTo>
                    <a:lnTo>
                      <a:pt x="317969" y="478551"/>
                    </a:lnTo>
                    <a:lnTo>
                      <a:pt x="433594" y="478551"/>
                    </a:lnTo>
                    <a:lnTo>
                      <a:pt x="433594" y="486682"/>
                    </a:lnTo>
                    <a:lnTo>
                      <a:pt x="375782" y="544494"/>
                    </a:lnTo>
                    <a:close/>
                    <a:moveTo>
                      <a:pt x="395655" y="614953"/>
                    </a:moveTo>
                    <a:lnTo>
                      <a:pt x="376685" y="621276"/>
                    </a:lnTo>
                    <a:lnTo>
                      <a:pt x="356812" y="614953"/>
                    </a:lnTo>
                    <a:lnTo>
                      <a:pt x="359522" y="585143"/>
                    </a:lnTo>
                    <a:lnTo>
                      <a:pt x="375782" y="579724"/>
                    </a:lnTo>
                    <a:lnTo>
                      <a:pt x="392041" y="585143"/>
                    </a:lnTo>
                    <a:lnTo>
                      <a:pt x="395655" y="614953"/>
                    </a:lnTo>
                    <a:close/>
                    <a:moveTo>
                      <a:pt x="202344" y="203038"/>
                    </a:moveTo>
                    <a:cubicBezTo>
                      <a:pt x="202344" y="107286"/>
                      <a:pt x="280030" y="29601"/>
                      <a:pt x="375782" y="29601"/>
                    </a:cubicBezTo>
                    <a:cubicBezTo>
                      <a:pt x="471534" y="29601"/>
                      <a:pt x="549219" y="107286"/>
                      <a:pt x="549219" y="203038"/>
                    </a:cubicBezTo>
                    <a:cubicBezTo>
                      <a:pt x="549219" y="272594"/>
                      <a:pt x="506763" y="335827"/>
                      <a:pt x="442628" y="362926"/>
                    </a:cubicBezTo>
                    <a:cubicBezTo>
                      <a:pt x="437207" y="364733"/>
                      <a:pt x="433594" y="370153"/>
                      <a:pt x="433594" y="376476"/>
                    </a:cubicBezTo>
                    <a:lnTo>
                      <a:pt x="433594" y="390929"/>
                    </a:lnTo>
                    <a:lnTo>
                      <a:pt x="317969" y="390929"/>
                    </a:lnTo>
                    <a:lnTo>
                      <a:pt x="317969" y="376476"/>
                    </a:lnTo>
                    <a:cubicBezTo>
                      <a:pt x="317969" y="371056"/>
                      <a:pt x="314356" y="365636"/>
                      <a:pt x="308936" y="362926"/>
                    </a:cubicBezTo>
                    <a:cubicBezTo>
                      <a:pt x="244800" y="336730"/>
                      <a:pt x="202344" y="273497"/>
                      <a:pt x="202344" y="203038"/>
                    </a:cubicBezTo>
                    <a:close/>
                    <a:moveTo>
                      <a:pt x="289063" y="419836"/>
                    </a:moveTo>
                    <a:lnTo>
                      <a:pt x="462501" y="419836"/>
                    </a:lnTo>
                    <a:lnTo>
                      <a:pt x="462501" y="448742"/>
                    </a:lnTo>
                    <a:lnTo>
                      <a:pt x="289063" y="448742"/>
                    </a:lnTo>
                    <a:lnTo>
                      <a:pt x="289063" y="419836"/>
                    </a:lnTo>
                    <a:close/>
                    <a:moveTo>
                      <a:pt x="298999" y="508361"/>
                    </a:moveTo>
                    <a:lnTo>
                      <a:pt x="348682" y="558044"/>
                    </a:lnTo>
                    <a:lnTo>
                      <a:pt x="275513" y="582433"/>
                    </a:lnTo>
                    <a:lnTo>
                      <a:pt x="261963" y="517394"/>
                    </a:lnTo>
                    <a:lnTo>
                      <a:pt x="298999" y="508361"/>
                    </a:lnTo>
                    <a:close/>
                    <a:moveTo>
                      <a:pt x="173438" y="838977"/>
                    </a:moveTo>
                    <a:lnTo>
                      <a:pt x="173438" y="708898"/>
                    </a:lnTo>
                    <a:cubicBezTo>
                      <a:pt x="173438" y="700769"/>
                      <a:pt x="167114" y="694445"/>
                      <a:pt x="158984" y="694445"/>
                    </a:cubicBezTo>
                    <a:cubicBezTo>
                      <a:pt x="150855" y="694445"/>
                      <a:pt x="144531" y="700769"/>
                      <a:pt x="144531" y="708898"/>
                    </a:cubicBezTo>
                    <a:lnTo>
                      <a:pt x="144531" y="838977"/>
                    </a:lnTo>
                    <a:lnTo>
                      <a:pt x="28906" y="838977"/>
                    </a:lnTo>
                    <a:lnTo>
                      <a:pt x="28906" y="672766"/>
                    </a:lnTo>
                    <a:cubicBezTo>
                      <a:pt x="28906" y="626696"/>
                      <a:pt x="60523" y="586047"/>
                      <a:pt x="105689" y="574304"/>
                    </a:cubicBezTo>
                    <a:lnTo>
                      <a:pt x="225830" y="544494"/>
                    </a:lnTo>
                    <a:lnTo>
                      <a:pt x="176148" y="614050"/>
                    </a:lnTo>
                    <a:cubicBezTo>
                      <a:pt x="171631" y="619470"/>
                      <a:pt x="172534" y="627599"/>
                      <a:pt x="177954" y="633020"/>
                    </a:cubicBezTo>
                    <a:lnTo>
                      <a:pt x="225830" y="680896"/>
                    </a:lnTo>
                    <a:lnTo>
                      <a:pt x="206860" y="699865"/>
                    </a:lnTo>
                    <a:cubicBezTo>
                      <a:pt x="203247" y="703479"/>
                      <a:pt x="201441" y="708898"/>
                      <a:pt x="203247" y="714319"/>
                    </a:cubicBezTo>
                    <a:lnTo>
                      <a:pt x="241187" y="839880"/>
                    </a:lnTo>
                    <a:lnTo>
                      <a:pt x="173438" y="839880"/>
                    </a:lnTo>
                    <a:close/>
                    <a:moveTo>
                      <a:pt x="270996" y="838977"/>
                    </a:moveTo>
                    <a:lnTo>
                      <a:pt x="233057" y="712512"/>
                    </a:lnTo>
                    <a:lnTo>
                      <a:pt x="255640" y="689929"/>
                    </a:lnTo>
                    <a:cubicBezTo>
                      <a:pt x="261060" y="684509"/>
                      <a:pt x="261060" y="675475"/>
                      <a:pt x="255640" y="669153"/>
                    </a:cubicBezTo>
                    <a:lnTo>
                      <a:pt x="206860" y="620373"/>
                    </a:lnTo>
                    <a:lnTo>
                      <a:pt x="243897" y="568884"/>
                    </a:lnTo>
                    <a:lnTo>
                      <a:pt x="299903" y="838977"/>
                    </a:lnTo>
                    <a:lnTo>
                      <a:pt x="270996" y="838977"/>
                    </a:lnTo>
                    <a:close/>
                    <a:moveTo>
                      <a:pt x="313453" y="758581"/>
                    </a:moveTo>
                    <a:lnTo>
                      <a:pt x="282740" y="611340"/>
                    </a:lnTo>
                    <a:lnTo>
                      <a:pt x="329712" y="595983"/>
                    </a:lnTo>
                    <a:lnTo>
                      <a:pt x="313453" y="758581"/>
                    </a:lnTo>
                    <a:close/>
                    <a:moveTo>
                      <a:pt x="334229" y="838977"/>
                    </a:moveTo>
                    <a:lnTo>
                      <a:pt x="353198" y="644763"/>
                    </a:lnTo>
                    <a:lnTo>
                      <a:pt x="371265" y="651086"/>
                    </a:lnTo>
                    <a:cubicBezTo>
                      <a:pt x="373072" y="651086"/>
                      <a:pt x="373975" y="651989"/>
                      <a:pt x="375782" y="651989"/>
                    </a:cubicBezTo>
                    <a:cubicBezTo>
                      <a:pt x="377588" y="651989"/>
                      <a:pt x="378491" y="651989"/>
                      <a:pt x="380298" y="651086"/>
                    </a:cubicBezTo>
                    <a:lnTo>
                      <a:pt x="398365" y="644763"/>
                    </a:lnTo>
                    <a:lnTo>
                      <a:pt x="417335" y="838977"/>
                    </a:lnTo>
                    <a:lnTo>
                      <a:pt x="334229" y="838977"/>
                    </a:lnTo>
                    <a:close/>
                    <a:moveTo>
                      <a:pt x="422754" y="595080"/>
                    </a:moveTo>
                    <a:lnTo>
                      <a:pt x="469727" y="610437"/>
                    </a:lnTo>
                    <a:lnTo>
                      <a:pt x="439014" y="758581"/>
                    </a:lnTo>
                    <a:lnTo>
                      <a:pt x="422754" y="595080"/>
                    </a:lnTo>
                    <a:close/>
                    <a:moveTo>
                      <a:pt x="451661" y="838977"/>
                    </a:moveTo>
                    <a:lnTo>
                      <a:pt x="507667" y="568884"/>
                    </a:lnTo>
                    <a:lnTo>
                      <a:pt x="544703" y="620373"/>
                    </a:lnTo>
                    <a:lnTo>
                      <a:pt x="495923" y="669153"/>
                    </a:lnTo>
                    <a:cubicBezTo>
                      <a:pt x="490503" y="674572"/>
                      <a:pt x="490503" y="683606"/>
                      <a:pt x="495923" y="689929"/>
                    </a:cubicBezTo>
                    <a:lnTo>
                      <a:pt x="518506" y="712512"/>
                    </a:lnTo>
                    <a:lnTo>
                      <a:pt x="480567" y="838977"/>
                    </a:lnTo>
                    <a:lnTo>
                      <a:pt x="451661" y="838977"/>
                    </a:lnTo>
                    <a:close/>
                    <a:moveTo>
                      <a:pt x="722657" y="838977"/>
                    </a:moveTo>
                    <a:lnTo>
                      <a:pt x="607032" y="838977"/>
                    </a:lnTo>
                    <a:lnTo>
                      <a:pt x="607032" y="708898"/>
                    </a:lnTo>
                    <a:cubicBezTo>
                      <a:pt x="607032" y="700769"/>
                      <a:pt x="600709" y="694445"/>
                      <a:pt x="592579" y="694445"/>
                    </a:cubicBezTo>
                    <a:cubicBezTo>
                      <a:pt x="584449" y="694445"/>
                      <a:pt x="578126" y="700769"/>
                      <a:pt x="578126" y="708898"/>
                    </a:cubicBezTo>
                    <a:lnTo>
                      <a:pt x="578126" y="838977"/>
                    </a:lnTo>
                    <a:lnTo>
                      <a:pt x="510377" y="838977"/>
                    </a:lnTo>
                    <a:lnTo>
                      <a:pt x="548316" y="713415"/>
                    </a:lnTo>
                    <a:cubicBezTo>
                      <a:pt x="550122" y="707995"/>
                      <a:pt x="548316" y="702575"/>
                      <a:pt x="544703" y="698962"/>
                    </a:cubicBezTo>
                    <a:lnTo>
                      <a:pt x="525733" y="679992"/>
                    </a:lnTo>
                    <a:lnTo>
                      <a:pt x="573609" y="632116"/>
                    </a:lnTo>
                    <a:cubicBezTo>
                      <a:pt x="579029" y="626696"/>
                      <a:pt x="579029" y="619470"/>
                      <a:pt x="575416" y="613147"/>
                    </a:cubicBezTo>
                    <a:lnTo>
                      <a:pt x="525733" y="543591"/>
                    </a:lnTo>
                    <a:lnTo>
                      <a:pt x="645875" y="573400"/>
                    </a:lnTo>
                    <a:cubicBezTo>
                      <a:pt x="691041" y="584240"/>
                      <a:pt x="722657" y="624890"/>
                      <a:pt x="722657" y="671862"/>
                    </a:cubicBezTo>
                    <a:lnTo>
                      <a:pt x="722657" y="83897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
        <p:nvSpPr>
          <p:cNvPr id="120" name="Text Placeholder 17">
            <a:extLst>
              <a:ext uri="{FF2B5EF4-FFF2-40B4-BE49-F238E27FC236}">
                <a16:creationId xmlns:a16="http://schemas.microsoft.com/office/drawing/2014/main" id="{16721D6D-96A0-713E-B3E2-AA7D2DC3BF4E}"/>
              </a:ext>
            </a:extLst>
          </p:cNvPr>
          <p:cNvSpPr txBox="1">
            <a:spLocks/>
          </p:cNvSpPr>
          <p:nvPr/>
        </p:nvSpPr>
        <p:spPr>
          <a:xfrm>
            <a:off x="749415" y="5052862"/>
            <a:ext cx="6036131" cy="32538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latin typeface="Calibri" panose="020F0502020204030204" pitchFamily="34" charset="0"/>
                <a:ea typeface="Times New Roman" panose="02020603050405020304" pitchFamily="18" charset="0"/>
                <a:cs typeface="Calibri" panose="020F0502020204030204" pitchFamily="34" charset="0"/>
              </a:rPr>
              <a:t>A </a:t>
            </a:r>
            <a:r>
              <a:rPr lang="en-US" sz="1100" dirty="0" err="1">
                <a:latin typeface="Calibri" panose="020F0502020204030204" pitchFamily="34" charset="0"/>
                <a:ea typeface="Times New Roman" panose="02020603050405020304" pitchFamily="18" charset="0"/>
                <a:cs typeface="Calibri" panose="020F0502020204030204" pitchFamily="34" charset="0"/>
              </a:rPr>
              <a:t>terceira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categoria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diz</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respeito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à</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governança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criptoativos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sistemas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21" name="Text Placeholder 17">
            <a:extLst>
              <a:ext uri="{FF2B5EF4-FFF2-40B4-BE49-F238E27FC236}">
                <a16:creationId xmlns:a16="http://schemas.microsoft.com/office/drawing/2014/main" id="{C17F3633-FF31-49CC-4EBD-BE6015C84435}"/>
              </a:ext>
            </a:extLst>
          </p:cNvPr>
          <p:cNvSpPr txBox="1">
            <a:spLocks/>
          </p:cNvSpPr>
          <p:nvPr/>
        </p:nvSpPr>
        <p:spPr>
          <a:xfrm>
            <a:off x="2208556" y="5597752"/>
            <a:ext cx="4573019" cy="268478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ea typeface="Times New Roman" panose="02020603050405020304" pitchFamily="18" charset="0"/>
              </a:rPr>
              <a:t>Conformidade</a:t>
            </a:r>
            <a:r>
              <a:rPr lang="en-US" b="1" dirty="0">
                <a:solidFill>
                  <a:srgbClr val="F79037"/>
                </a:solidFill>
                <a:ea typeface="Times New Roman" panose="02020603050405020304" pitchFamily="18" charset="0"/>
              </a:rPr>
              <a:t> AML/CTF </a:t>
            </a:r>
            <a:r>
              <a:rPr lang="en-US" b="1" dirty="0" err="1">
                <a:solidFill>
                  <a:srgbClr val="F79037"/>
                </a:solidFill>
                <a:ea typeface="Times New Roman" panose="02020603050405020304" pitchFamily="18" charset="0"/>
              </a:rPr>
              <a:t>regulamentada</a:t>
            </a:r>
            <a:endParaRPr lang="en-US" b="1" dirty="0">
              <a:solidFill>
                <a:srgbClr val="F79037"/>
              </a:solidFill>
              <a:ea typeface="Times New Roman" panose="02020603050405020304" pitchFamily="18" charset="0"/>
            </a:endParaRPr>
          </a:p>
          <a:p>
            <a:r>
              <a:rPr lang="en-US" dirty="0" err="1">
                <a:solidFill>
                  <a:schemeClr val="tx1"/>
                </a:solidFill>
                <a:ea typeface="Times New Roman" panose="02020603050405020304" pitchFamily="18" charset="0"/>
              </a:rPr>
              <a:t>Requisito</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cumprimento</a:t>
            </a:r>
            <a:r>
              <a:rPr lang="en-US" dirty="0">
                <a:solidFill>
                  <a:schemeClr val="tx1"/>
                </a:solidFill>
                <a:ea typeface="Times New Roman" panose="02020603050405020304" pitchFamily="18" charset="0"/>
              </a:rPr>
              <a:t> da </a:t>
            </a:r>
            <a:r>
              <a:rPr lang="en-US" dirty="0" err="1">
                <a:solidFill>
                  <a:schemeClr val="tx1"/>
                </a:solidFill>
                <a:ea typeface="Times New Roman" panose="02020603050405020304" pitchFamily="18" charset="0"/>
              </a:rPr>
              <a:t>normativa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nacional</a:t>
            </a:r>
            <a:r>
              <a:rPr lang="en-US" dirty="0">
                <a:solidFill>
                  <a:schemeClr val="tx1"/>
                </a:solidFill>
                <a:ea typeface="Times New Roman" panose="02020603050405020304" pitchFamily="18" charset="0"/>
              </a:rPr>
              <a:t> e/</a:t>
            </a:r>
            <a:r>
              <a:rPr lang="en-US" dirty="0" err="1">
                <a:solidFill>
                  <a:schemeClr val="tx1"/>
                </a:solidFill>
                <a:ea typeface="Times New Roman" panose="02020603050405020304" pitchFamily="18" charset="0"/>
              </a:rPr>
              <a:t>ou</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internacional</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combate</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branqueamento</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capitais</a:t>
            </a:r>
            <a:r>
              <a:rPr lang="en-US" dirty="0">
                <a:solidFill>
                  <a:schemeClr val="tx1"/>
                </a:solidFill>
                <a:ea typeface="Times New Roman" panose="02020603050405020304" pitchFamily="18" charset="0"/>
              </a:rPr>
              <a:t> e </a:t>
            </a:r>
            <a:r>
              <a:rPr lang="en-US" dirty="0" err="1">
                <a:solidFill>
                  <a:schemeClr val="tx1"/>
                </a:solidFill>
                <a:ea typeface="Times New Roman" panose="02020603050405020304" pitchFamily="18" charset="0"/>
              </a:rPr>
              <a:t>ao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financiamento</a:t>
            </a:r>
            <a:r>
              <a:rPr lang="en-US" dirty="0">
                <a:solidFill>
                  <a:schemeClr val="tx1"/>
                </a:solidFill>
                <a:ea typeface="Times New Roman" panose="02020603050405020304" pitchFamily="18" charset="0"/>
              </a:rPr>
              <a:t> do </a:t>
            </a:r>
            <a:r>
              <a:rPr lang="en-US" dirty="0" err="1">
                <a:solidFill>
                  <a:schemeClr val="tx1"/>
                </a:solidFill>
                <a:ea typeface="Times New Roman" panose="02020603050405020304" pitchFamily="18" charset="0"/>
              </a:rPr>
              <a:t>terrorismo</a:t>
            </a:r>
            <a:r>
              <a:rPr lang="en-US" dirty="0">
                <a:solidFill>
                  <a:schemeClr val="tx1"/>
                </a:solidFill>
                <a:ea typeface="Times New Roman" panose="02020603050405020304" pitchFamily="18" charset="0"/>
              </a:rPr>
              <a:t>.</a:t>
            </a:r>
          </a:p>
          <a:p>
            <a:r>
              <a:rPr lang="en-US" dirty="0">
                <a:solidFill>
                  <a:schemeClr val="tx1"/>
                </a:solidFill>
                <a:effectLst/>
                <a:ea typeface="Times New Roman" panose="02020603050405020304" pitchFamily="18" charset="0"/>
              </a:rPr>
              <a:t> </a:t>
            </a:r>
            <a:endParaRPr lang="x-none" dirty="0">
              <a:solidFill>
                <a:schemeClr val="tx1"/>
              </a:solidFill>
              <a:effectLst/>
              <a:ea typeface="Times New Roman" panose="02020603050405020304" pitchFamily="18" charset="0"/>
            </a:endParaRPr>
          </a:p>
          <a:p>
            <a:r>
              <a:rPr lang="en-US" b="1" dirty="0" err="1">
                <a:solidFill>
                  <a:srgbClr val="F79037"/>
                </a:solidFill>
                <a:ea typeface="Times New Roman" panose="02020603050405020304" pitchFamily="18" charset="0"/>
              </a:rPr>
              <a:t>Requisitos</a:t>
            </a:r>
            <a:r>
              <a:rPr lang="en-US" b="1" dirty="0">
                <a:solidFill>
                  <a:srgbClr val="F79037"/>
                </a:solidFill>
                <a:ea typeface="Times New Roman" panose="02020603050405020304" pitchFamily="18" charset="0"/>
              </a:rPr>
              <a:t> KYC </a:t>
            </a:r>
            <a:r>
              <a:rPr lang="en-US" b="1" dirty="0" err="1">
                <a:solidFill>
                  <a:srgbClr val="F79037"/>
                </a:solidFill>
                <a:ea typeface="Times New Roman" panose="02020603050405020304" pitchFamily="18" charset="0"/>
              </a:rPr>
              <a:t>regulamentados</a:t>
            </a:r>
            <a:endParaRPr lang="en-US" b="1" dirty="0">
              <a:solidFill>
                <a:srgbClr val="F79037"/>
              </a:solidFill>
              <a:ea typeface="Times New Roman" panose="02020603050405020304" pitchFamily="18" charset="0"/>
            </a:endParaRPr>
          </a:p>
          <a:p>
            <a:r>
              <a:rPr lang="en-US" dirty="0" err="1">
                <a:solidFill>
                  <a:schemeClr val="tx1"/>
                </a:solidFill>
                <a:ea typeface="Times New Roman" panose="02020603050405020304" pitchFamily="18" charset="0"/>
              </a:rPr>
              <a:t>Regulamentos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que</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regem</a:t>
            </a:r>
            <a:r>
              <a:rPr lang="en-US" dirty="0">
                <a:solidFill>
                  <a:schemeClr val="tx1"/>
                </a:solidFill>
                <a:ea typeface="Times New Roman" panose="02020603050405020304" pitchFamily="18" charset="0"/>
              </a:rPr>
              <a:t> a </a:t>
            </a:r>
            <a:r>
              <a:rPr lang="en-US" dirty="0" err="1">
                <a:solidFill>
                  <a:schemeClr val="tx1"/>
                </a:solidFill>
                <a:ea typeface="Times New Roman" panose="02020603050405020304" pitchFamily="18" charset="0"/>
              </a:rPr>
              <a:t>identificação</a:t>
            </a:r>
            <a:r>
              <a:rPr lang="en-US" dirty="0">
                <a:solidFill>
                  <a:schemeClr val="tx1"/>
                </a:solidFill>
                <a:ea typeface="Times New Roman" panose="02020603050405020304" pitchFamily="18" charset="0"/>
              </a:rPr>
              <a:t> e </a:t>
            </a:r>
            <a:r>
              <a:rPr lang="en-US" dirty="0" err="1">
                <a:solidFill>
                  <a:schemeClr val="tx1"/>
                </a:solidFill>
                <a:ea typeface="Times New Roman" panose="02020603050405020304" pitchFamily="18" charset="0"/>
              </a:rPr>
              <a:t>verificação</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potenciais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clientes</a:t>
            </a:r>
            <a:r>
              <a:rPr lang="en-US" dirty="0">
                <a:solidFill>
                  <a:schemeClr val="tx1"/>
                </a:solidFill>
                <a:ea typeface="Times New Roman" panose="02020603050405020304" pitchFamily="18" charset="0"/>
              </a:rPr>
              <a:t> com base </a:t>
            </a:r>
            <a:r>
              <a:rPr lang="en-US" dirty="0" err="1">
                <a:solidFill>
                  <a:schemeClr val="tx1"/>
                </a:solidFill>
                <a:ea typeface="Times New Roman" panose="02020603050405020304" pitchFamily="18" charset="0"/>
              </a:rPr>
              <a:t>em</a:t>
            </a:r>
            <a:r>
              <a:rPr lang="en-US" dirty="0">
                <a:solidFill>
                  <a:schemeClr val="tx1"/>
                </a:solidFill>
                <a:ea typeface="Times New Roman" panose="02020603050405020304" pitchFamily="18" charset="0"/>
              </a:rPr>
              <a:t> dados </a:t>
            </a:r>
            <a:r>
              <a:rPr lang="en-US" dirty="0" err="1">
                <a:solidFill>
                  <a:schemeClr val="tx1"/>
                </a:solidFill>
                <a:ea typeface="Times New Roman" panose="02020603050405020304" pitchFamily="18" charset="0"/>
              </a:rPr>
              <a:t>pessoais</a:t>
            </a:r>
            <a:r>
              <a:rPr lang="en-US" dirty="0">
                <a:solidFill>
                  <a:schemeClr val="tx1"/>
                </a:solidFill>
                <a:ea typeface="Times New Roman" panose="02020603050405020304" pitchFamily="18" charset="0"/>
              </a:rPr>
              <a:t>.</a:t>
            </a:r>
          </a:p>
          <a:p>
            <a:r>
              <a:rPr lang="en-US" dirty="0">
                <a:solidFill>
                  <a:schemeClr val="tx1"/>
                </a:solidFill>
                <a:effectLst/>
                <a:ea typeface="Times New Roman" panose="02020603050405020304" pitchFamily="18" charset="0"/>
              </a:rPr>
              <a:t> </a:t>
            </a:r>
            <a:endParaRPr lang="x-none" dirty="0">
              <a:solidFill>
                <a:schemeClr val="tx1"/>
              </a:solidFill>
              <a:effectLst/>
              <a:ea typeface="Times New Roman" panose="02020603050405020304" pitchFamily="18" charset="0"/>
            </a:endParaRPr>
          </a:p>
          <a:p>
            <a:r>
              <a:rPr lang="en-US" b="1" dirty="0" err="1">
                <a:solidFill>
                  <a:srgbClr val="F79037"/>
                </a:solidFill>
                <a:ea typeface="Times New Roman" panose="02020603050405020304" pitchFamily="18" charset="0"/>
              </a:rPr>
              <a:t>Licenças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em</a:t>
            </a:r>
            <a:r>
              <a:rPr lang="en-US" b="1" dirty="0">
                <a:solidFill>
                  <a:srgbClr val="F79037"/>
                </a:solidFill>
                <a:ea typeface="Times New Roman" panose="02020603050405020304" pitchFamily="18" charset="0"/>
              </a:rPr>
              <a:t> vigor</a:t>
            </a:r>
          </a:p>
          <a:p>
            <a:r>
              <a:rPr lang="en-US" dirty="0" err="1">
                <a:solidFill>
                  <a:schemeClr val="tx1"/>
                </a:solidFill>
                <a:ea typeface="Times New Roman" panose="02020603050405020304" pitchFamily="18" charset="0"/>
              </a:rPr>
              <a:t>Licenças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existentes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para</a:t>
            </a:r>
            <a:r>
              <a:rPr lang="en-US" dirty="0">
                <a:solidFill>
                  <a:schemeClr val="tx1"/>
                </a:solidFill>
                <a:ea typeface="Times New Roman" panose="02020603050405020304" pitchFamily="18" charset="0"/>
              </a:rPr>
              <a:t> o </a:t>
            </a:r>
            <a:r>
              <a:rPr lang="en-US" dirty="0" err="1">
                <a:solidFill>
                  <a:schemeClr val="tx1"/>
                </a:solidFill>
                <a:ea typeface="Times New Roman" panose="02020603050405020304" pitchFamily="18" charset="0"/>
              </a:rPr>
              <a:t>fornecimento</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serviços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criptográficos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ou</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aprovações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como</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provedor</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serviços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criptográficos</a:t>
            </a:r>
            <a:r>
              <a:rPr lang="en-US" dirty="0">
                <a:solidFill>
                  <a:schemeClr val="tx1"/>
                </a:solidFill>
                <a:ea typeface="Times New Roman" panose="02020603050405020304" pitchFamily="18" charset="0"/>
              </a:rPr>
              <a:t>.</a:t>
            </a:r>
          </a:p>
          <a:p>
            <a:r>
              <a:rPr lang="en-US" dirty="0">
                <a:solidFill>
                  <a:schemeClr val="tx1"/>
                </a:solidFill>
                <a:effectLst/>
                <a:ea typeface="Times New Roman" panose="02020603050405020304" pitchFamily="18" charset="0"/>
              </a:rPr>
              <a:t> </a:t>
            </a:r>
            <a:endParaRPr lang="x-none" dirty="0">
              <a:solidFill>
                <a:schemeClr val="tx1"/>
              </a:solidFill>
              <a:effectLst/>
              <a:ea typeface="Times New Roman" panose="02020603050405020304" pitchFamily="18" charset="0"/>
            </a:endParaRPr>
          </a:p>
          <a:p>
            <a:r>
              <a:rPr lang="en-US" b="1" dirty="0" err="1">
                <a:solidFill>
                  <a:srgbClr val="F79037"/>
                </a:solidFill>
                <a:ea typeface="Times New Roman" panose="02020603050405020304" pitchFamily="18" charset="0"/>
              </a:rPr>
              <a:t>Requisitos</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para</a:t>
            </a:r>
            <a:r>
              <a:rPr lang="en-US" b="1" dirty="0">
                <a:solidFill>
                  <a:srgbClr val="F79037"/>
                </a:solidFill>
                <a:ea typeface="Times New Roman" panose="02020603050405020304" pitchFamily="18" charset="0"/>
              </a:rPr>
              <a:t> </a:t>
            </a:r>
            <a:r>
              <a:rPr lang="en-US" b="1" dirty="0" err="1">
                <a:solidFill>
                  <a:srgbClr val="F79037"/>
                </a:solidFill>
                <a:ea typeface="Times New Roman" panose="02020603050405020304" pitchFamily="18" charset="0"/>
              </a:rPr>
              <a:t>segurança</a:t>
            </a:r>
            <a:r>
              <a:rPr lang="en-US" b="1" dirty="0">
                <a:solidFill>
                  <a:srgbClr val="F79037"/>
                </a:solidFill>
                <a:ea typeface="Times New Roman" panose="02020603050405020304" pitchFamily="18" charset="0"/>
              </a:rPr>
              <a:t> de TI </a:t>
            </a:r>
            <a:r>
              <a:rPr lang="en-US" b="1" dirty="0" err="1">
                <a:solidFill>
                  <a:srgbClr val="F79037"/>
                </a:solidFill>
                <a:ea typeface="Times New Roman" panose="02020603050405020304" pitchFamily="18" charset="0"/>
              </a:rPr>
              <a:t>regulamentados</a:t>
            </a:r>
            <a:endParaRPr lang="en-US" b="1" dirty="0">
              <a:solidFill>
                <a:srgbClr val="F79037"/>
              </a:solidFill>
              <a:ea typeface="Times New Roman" panose="02020603050405020304" pitchFamily="18" charset="0"/>
            </a:endParaRPr>
          </a:p>
          <a:p>
            <a:r>
              <a:rPr lang="en-US" dirty="0" err="1">
                <a:solidFill>
                  <a:schemeClr val="tx1"/>
                </a:solidFill>
                <a:ea typeface="Times New Roman" panose="02020603050405020304" pitchFamily="18" charset="0"/>
              </a:rPr>
              <a:t>Requisitos</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para</a:t>
            </a:r>
            <a:r>
              <a:rPr lang="en-US" dirty="0">
                <a:solidFill>
                  <a:schemeClr val="tx1"/>
                </a:solidFill>
                <a:ea typeface="Times New Roman" panose="02020603050405020304" pitchFamily="18" charset="0"/>
              </a:rPr>
              <a:t> a </a:t>
            </a:r>
            <a:r>
              <a:rPr lang="en-US" dirty="0" err="1">
                <a:solidFill>
                  <a:schemeClr val="tx1"/>
                </a:solidFill>
                <a:ea typeface="Times New Roman" panose="02020603050405020304" pitchFamily="18" charset="0"/>
              </a:rPr>
              <a:t>proteção</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sistemas</a:t>
            </a:r>
            <a:r>
              <a:rPr lang="en-US" dirty="0">
                <a:solidFill>
                  <a:schemeClr val="tx1"/>
                </a:solidFill>
                <a:ea typeface="Times New Roman" panose="02020603050405020304" pitchFamily="18" charset="0"/>
              </a:rPr>
              <a:t> de TI incl. </a:t>
            </a:r>
            <a:r>
              <a:rPr lang="en-US" dirty="0" err="1">
                <a:solidFill>
                  <a:schemeClr val="tx1"/>
                </a:solidFill>
                <a:ea typeface="Times New Roman" panose="02020603050405020304" pitchFamily="18" charset="0"/>
              </a:rPr>
              <a:t>precauções</a:t>
            </a:r>
            <a:r>
              <a:rPr lang="en-US" dirty="0">
                <a:solidFill>
                  <a:schemeClr val="tx1"/>
                </a:solidFill>
                <a:ea typeface="Times New Roman" panose="02020603050405020304" pitchFamily="18" charset="0"/>
              </a:rPr>
              <a:t> de </a:t>
            </a:r>
            <a:r>
              <a:rPr lang="en-US" dirty="0" err="1">
                <a:solidFill>
                  <a:schemeClr val="tx1"/>
                </a:solidFill>
                <a:ea typeface="Times New Roman" panose="02020603050405020304" pitchFamily="18" charset="0"/>
              </a:rPr>
              <a:t>segurança</a:t>
            </a:r>
            <a:r>
              <a:rPr lang="en-US" dirty="0">
                <a:solidFill>
                  <a:schemeClr val="tx1"/>
                </a:solidFill>
                <a:ea typeface="Times New Roman" panose="02020603050405020304" pitchFamily="18" charset="0"/>
              </a:rPr>
              <a:t> </a:t>
            </a:r>
            <a:r>
              <a:rPr lang="en-US" dirty="0" err="1">
                <a:solidFill>
                  <a:schemeClr val="tx1"/>
                </a:solidFill>
                <a:ea typeface="Times New Roman" panose="02020603050405020304" pitchFamily="18" charset="0"/>
              </a:rPr>
              <a:t>correspondentes</a:t>
            </a:r>
            <a:r>
              <a:rPr lang="en-US" dirty="0">
                <a:solidFill>
                  <a:schemeClr val="tx1"/>
                </a:solidFill>
                <a:ea typeface="Times New Roman" panose="02020603050405020304" pitchFamily="18" charset="0"/>
              </a:rPr>
              <a:t>.</a:t>
            </a:r>
            <a:endParaRPr lang="x-none" dirty="0">
              <a:solidFill>
                <a:schemeClr val="tx1"/>
              </a:solidFill>
              <a:effectLst/>
              <a:ea typeface="Times New Roman" panose="02020603050405020304" pitchFamily="18" charset="0"/>
            </a:endParaRPr>
          </a:p>
          <a:p>
            <a:endParaRPr lang="x-none" dirty="0">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122" name="Group 121">
            <a:extLst>
              <a:ext uri="{FF2B5EF4-FFF2-40B4-BE49-F238E27FC236}">
                <a16:creationId xmlns:a16="http://schemas.microsoft.com/office/drawing/2014/main" id="{FC8AD225-5E50-BA1B-D97E-262002749B81}"/>
              </a:ext>
            </a:extLst>
          </p:cNvPr>
          <p:cNvGrpSpPr/>
          <p:nvPr/>
        </p:nvGrpSpPr>
        <p:grpSpPr>
          <a:xfrm>
            <a:off x="1216694" y="7075654"/>
            <a:ext cx="710502" cy="616242"/>
            <a:chOff x="-4712685" y="3328877"/>
            <a:chExt cx="3646852" cy="3163039"/>
          </a:xfrm>
          <a:solidFill>
            <a:srgbClr val="F79037"/>
          </a:solidFill>
        </p:grpSpPr>
        <p:sp>
          <p:nvSpPr>
            <p:cNvPr id="123" name="Freeform 122">
              <a:extLst>
                <a:ext uri="{FF2B5EF4-FFF2-40B4-BE49-F238E27FC236}">
                  <a16:creationId xmlns:a16="http://schemas.microsoft.com/office/drawing/2014/main" id="{8ACA7808-B7A2-CEFA-568C-3ED9D7AE8188}"/>
                </a:ext>
              </a:extLst>
            </p:cNvPr>
            <p:cNvSpPr/>
            <p:nvPr/>
          </p:nvSpPr>
          <p:spPr>
            <a:xfrm>
              <a:off x="-2751053" y="3630243"/>
              <a:ext cx="1336624" cy="1338322"/>
            </a:xfrm>
            <a:custGeom>
              <a:avLst/>
              <a:gdLst>
                <a:gd name="connsiteX0" fmla="*/ 1238337 w 1336624"/>
                <a:gd name="connsiteY0" fmla="*/ 313636 h 1338322"/>
                <a:gd name="connsiteX1" fmla="*/ 1233578 w 1336624"/>
                <a:gd name="connsiteY1" fmla="*/ 332675 h 1338322"/>
                <a:gd name="connsiteX2" fmla="*/ 1304959 w 1336624"/>
                <a:gd name="connsiteY2" fmla="*/ 506885 h 1338322"/>
                <a:gd name="connsiteX3" fmla="*/ 1318283 w 1336624"/>
                <a:gd name="connsiteY3" fmla="*/ 576379 h 1338322"/>
                <a:gd name="connsiteX4" fmla="*/ 1318283 w 1336624"/>
                <a:gd name="connsiteY4" fmla="*/ 762012 h 1338322"/>
                <a:gd name="connsiteX5" fmla="*/ 1305911 w 1336624"/>
                <a:gd name="connsiteY5" fmla="*/ 831506 h 1338322"/>
                <a:gd name="connsiteX6" fmla="*/ 1233578 w 1336624"/>
                <a:gd name="connsiteY6" fmla="*/ 1005716 h 1338322"/>
                <a:gd name="connsiteX7" fmla="*/ 1196460 w 1336624"/>
                <a:gd name="connsiteY7" fmla="*/ 1062834 h 1338322"/>
                <a:gd name="connsiteX8" fmla="*/ 1061312 w 1336624"/>
                <a:gd name="connsiteY8" fmla="*/ 1201821 h 1338322"/>
                <a:gd name="connsiteX9" fmla="*/ 1009918 w 1336624"/>
                <a:gd name="connsiteY9" fmla="*/ 1237044 h 1338322"/>
                <a:gd name="connsiteX10" fmla="*/ 826231 w 1336624"/>
                <a:gd name="connsiteY10" fmla="*/ 1315105 h 1338322"/>
                <a:gd name="connsiteX11" fmla="*/ 767223 w 1336624"/>
                <a:gd name="connsiteY11" fmla="*/ 1326528 h 1338322"/>
                <a:gd name="connsiteX12" fmla="*/ 568308 w 1336624"/>
                <a:gd name="connsiteY12" fmla="*/ 1325576 h 1338322"/>
                <a:gd name="connsiteX13" fmla="*/ 508348 w 1336624"/>
                <a:gd name="connsiteY13" fmla="*/ 1312249 h 1338322"/>
                <a:gd name="connsiteX14" fmla="*/ 326564 w 1336624"/>
                <a:gd name="connsiteY14" fmla="*/ 1237044 h 1338322"/>
                <a:gd name="connsiteX15" fmla="*/ 274218 w 1336624"/>
                <a:gd name="connsiteY15" fmla="*/ 1202773 h 1338322"/>
                <a:gd name="connsiteX16" fmla="*/ 132408 w 1336624"/>
                <a:gd name="connsiteY16" fmla="*/ 1061882 h 1338322"/>
                <a:gd name="connsiteX17" fmla="*/ 99097 w 1336624"/>
                <a:gd name="connsiteY17" fmla="*/ 1012379 h 1338322"/>
                <a:gd name="connsiteX18" fmla="*/ 21054 w 1336624"/>
                <a:gd name="connsiteY18" fmla="*/ 825794 h 1338322"/>
                <a:gd name="connsiteX19" fmla="*/ 10585 w 1336624"/>
                <a:gd name="connsiteY19" fmla="*/ 769628 h 1338322"/>
                <a:gd name="connsiteX20" fmla="*/ 10585 w 1336624"/>
                <a:gd name="connsiteY20" fmla="*/ 567811 h 1338322"/>
                <a:gd name="connsiteX21" fmla="*/ 22957 w 1336624"/>
                <a:gd name="connsiteY21" fmla="*/ 509741 h 1338322"/>
                <a:gd name="connsiteX22" fmla="*/ 99097 w 1336624"/>
                <a:gd name="connsiteY22" fmla="*/ 325060 h 1338322"/>
                <a:gd name="connsiteX23" fmla="*/ 135263 w 1336624"/>
                <a:gd name="connsiteY23" fmla="*/ 274605 h 1338322"/>
                <a:gd name="connsiteX24" fmla="*/ 274218 w 1336624"/>
                <a:gd name="connsiteY24" fmla="*/ 138474 h 1338322"/>
                <a:gd name="connsiteX25" fmla="*/ 328468 w 1336624"/>
                <a:gd name="connsiteY25" fmla="*/ 102300 h 1338322"/>
                <a:gd name="connsiteX26" fmla="*/ 505492 w 1336624"/>
                <a:gd name="connsiteY26" fmla="*/ 28998 h 1338322"/>
                <a:gd name="connsiteX27" fmla="*/ 573066 w 1336624"/>
                <a:gd name="connsiteY27" fmla="*/ 16623 h 1338322"/>
                <a:gd name="connsiteX28" fmla="*/ 761512 w 1336624"/>
                <a:gd name="connsiteY28" fmla="*/ 16623 h 1338322"/>
                <a:gd name="connsiteX29" fmla="*/ 829086 w 1336624"/>
                <a:gd name="connsiteY29" fmla="*/ 28998 h 1338322"/>
                <a:gd name="connsiteX30" fmla="*/ 1006111 w 1336624"/>
                <a:gd name="connsiteY30" fmla="*/ 101348 h 1338322"/>
                <a:gd name="connsiteX31" fmla="*/ 1060360 w 1336624"/>
                <a:gd name="connsiteY31" fmla="*/ 137522 h 1338322"/>
                <a:gd name="connsiteX32" fmla="*/ 1199315 w 1336624"/>
                <a:gd name="connsiteY32" fmla="*/ 273654 h 1338322"/>
                <a:gd name="connsiteX33" fmla="*/ 1238337 w 1336624"/>
                <a:gd name="connsiteY33" fmla="*/ 313636 h 1338322"/>
                <a:gd name="connsiteX34" fmla="*/ 666337 w 1336624"/>
                <a:gd name="connsiteY34" fmla="*/ 1156126 h 1338322"/>
                <a:gd name="connsiteX35" fmla="*/ 1152680 w 1336624"/>
                <a:gd name="connsiteY35" fmla="*/ 673479 h 1338322"/>
                <a:gd name="connsiteX36" fmla="*/ 670145 w 1336624"/>
                <a:gd name="connsiteY36" fmla="*/ 183217 h 1338322"/>
                <a:gd name="connsiteX37" fmla="*/ 181899 w 1336624"/>
                <a:gd name="connsiteY37" fmla="*/ 667768 h 1338322"/>
                <a:gd name="connsiteX38" fmla="*/ 666337 w 1336624"/>
                <a:gd name="connsiteY38" fmla="*/ 1156126 h 133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36624" h="1338322">
                  <a:moveTo>
                    <a:pt x="1238337" y="313636"/>
                  </a:moveTo>
                  <a:cubicBezTo>
                    <a:pt x="1237385" y="318396"/>
                    <a:pt x="1235481" y="326012"/>
                    <a:pt x="1233578" y="332675"/>
                  </a:cubicBezTo>
                  <a:cubicBezTo>
                    <a:pt x="1216446" y="405025"/>
                    <a:pt x="1243096" y="467855"/>
                    <a:pt x="1304959" y="506885"/>
                  </a:cubicBezTo>
                  <a:cubicBezTo>
                    <a:pt x="1343029" y="530684"/>
                    <a:pt x="1344932" y="539252"/>
                    <a:pt x="1318283" y="576379"/>
                  </a:cubicBezTo>
                  <a:cubicBezTo>
                    <a:pt x="1276407" y="634449"/>
                    <a:pt x="1276407" y="702990"/>
                    <a:pt x="1318283" y="762012"/>
                  </a:cubicBezTo>
                  <a:cubicBezTo>
                    <a:pt x="1344932" y="800091"/>
                    <a:pt x="1343981" y="808659"/>
                    <a:pt x="1305911" y="831506"/>
                  </a:cubicBezTo>
                  <a:cubicBezTo>
                    <a:pt x="1243096" y="870536"/>
                    <a:pt x="1216446" y="934318"/>
                    <a:pt x="1233578" y="1005716"/>
                  </a:cubicBezTo>
                  <a:cubicBezTo>
                    <a:pt x="1243096" y="1047602"/>
                    <a:pt x="1238337" y="1055218"/>
                    <a:pt x="1196460" y="1062834"/>
                  </a:cubicBezTo>
                  <a:cubicBezTo>
                    <a:pt x="1118417" y="1077113"/>
                    <a:pt x="1073685" y="1122808"/>
                    <a:pt x="1061312" y="1201821"/>
                  </a:cubicBezTo>
                  <a:cubicBezTo>
                    <a:pt x="1055602" y="1236092"/>
                    <a:pt x="1044181" y="1243707"/>
                    <a:pt x="1009918" y="1237044"/>
                  </a:cubicBezTo>
                  <a:cubicBezTo>
                    <a:pt x="924261" y="1218956"/>
                    <a:pt x="872866" y="1240851"/>
                    <a:pt x="826231" y="1315105"/>
                  </a:cubicBezTo>
                  <a:cubicBezTo>
                    <a:pt x="810051" y="1341760"/>
                    <a:pt x="791968" y="1343664"/>
                    <a:pt x="767223" y="1326528"/>
                  </a:cubicBezTo>
                  <a:cubicBezTo>
                    <a:pt x="696793" y="1276074"/>
                    <a:pt x="637785" y="1276074"/>
                    <a:pt x="568308" y="1325576"/>
                  </a:cubicBezTo>
                  <a:cubicBezTo>
                    <a:pt x="540707" y="1345568"/>
                    <a:pt x="527383" y="1342712"/>
                    <a:pt x="508348" y="1312249"/>
                  </a:cubicBezTo>
                  <a:cubicBezTo>
                    <a:pt x="463616" y="1241803"/>
                    <a:pt x="409366" y="1218956"/>
                    <a:pt x="326564" y="1237044"/>
                  </a:cubicBezTo>
                  <a:cubicBezTo>
                    <a:pt x="297060" y="1243707"/>
                    <a:pt x="279929" y="1237044"/>
                    <a:pt x="274218" y="1202773"/>
                  </a:cubicBezTo>
                  <a:cubicBezTo>
                    <a:pt x="260894" y="1118048"/>
                    <a:pt x="219017" y="1077113"/>
                    <a:pt x="132408" y="1061882"/>
                  </a:cubicBezTo>
                  <a:cubicBezTo>
                    <a:pt x="101952" y="1056170"/>
                    <a:pt x="92435" y="1040938"/>
                    <a:pt x="99097" y="1012379"/>
                  </a:cubicBezTo>
                  <a:cubicBezTo>
                    <a:pt x="117180" y="921943"/>
                    <a:pt x="99097" y="878152"/>
                    <a:pt x="21054" y="825794"/>
                  </a:cubicBezTo>
                  <a:cubicBezTo>
                    <a:pt x="-2740" y="809611"/>
                    <a:pt x="-5595" y="793427"/>
                    <a:pt x="10585" y="769628"/>
                  </a:cubicBezTo>
                  <a:cubicBezTo>
                    <a:pt x="62931" y="694423"/>
                    <a:pt x="62931" y="641113"/>
                    <a:pt x="10585" y="567811"/>
                  </a:cubicBezTo>
                  <a:cubicBezTo>
                    <a:pt x="-7499" y="542108"/>
                    <a:pt x="-1788" y="525925"/>
                    <a:pt x="22957" y="509741"/>
                  </a:cubicBezTo>
                  <a:cubicBezTo>
                    <a:pt x="96242" y="464047"/>
                    <a:pt x="117180" y="411689"/>
                    <a:pt x="99097" y="325060"/>
                  </a:cubicBezTo>
                  <a:cubicBezTo>
                    <a:pt x="92435" y="291741"/>
                    <a:pt x="101000" y="280317"/>
                    <a:pt x="135263" y="274605"/>
                  </a:cubicBezTo>
                  <a:cubicBezTo>
                    <a:pt x="212355" y="262230"/>
                    <a:pt x="258990" y="216536"/>
                    <a:pt x="274218" y="138474"/>
                  </a:cubicBezTo>
                  <a:cubicBezTo>
                    <a:pt x="281832" y="98492"/>
                    <a:pt x="289446" y="92780"/>
                    <a:pt x="328468" y="102300"/>
                  </a:cubicBezTo>
                  <a:cubicBezTo>
                    <a:pt x="402704" y="119435"/>
                    <a:pt x="465519" y="93732"/>
                    <a:pt x="505492" y="28998"/>
                  </a:cubicBezTo>
                  <a:cubicBezTo>
                    <a:pt x="527383" y="-6225"/>
                    <a:pt x="537852" y="-8129"/>
                    <a:pt x="573066" y="16623"/>
                  </a:cubicBezTo>
                  <a:cubicBezTo>
                    <a:pt x="633026" y="59461"/>
                    <a:pt x="701552" y="59461"/>
                    <a:pt x="761512" y="16623"/>
                  </a:cubicBezTo>
                  <a:cubicBezTo>
                    <a:pt x="796727" y="-8129"/>
                    <a:pt x="806244" y="-6225"/>
                    <a:pt x="829086" y="28998"/>
                  </a:cubicBezTo>
                  <a:cubicBezTo>
                    <a:pt x="869059" y="93732"/>
                    <a:pt x="931875" y="119435"/>
                    <a:pt x="1006111" y="101348"/>
                  </a:cubicBezTo>
                  <a:cubicBezTo>
                    <a:pt x="1045132" y="91828"/>
                    <a:pt x="1053698" y="97540"/>
                    <a:pt x="1060360" y="137522"/>
                  </a:cubicBezTo>
                  <a:cubicBezTo>
                    <a:pt x="1072733" y="213680"/>
                    <a:pt x="1122224" y="263182"/>
                    <a:pt x="1199315" y="273654"/>
                  </a:cubicBezTo>
                  <a:cubicBezTo>
                    <a:pt x="1222157" y="279365"/>
                    <a:pt x="1238337" y="286029"/>
                    <a:pt x="1238337" y="313636"/>
                  </a:cubicBezTo>
                  <a:close/>
                  <a:moveTo>
                    <a:pt x="666337" y="1156126"/>
                  </a:moveTo>
                  <a:cubicBezTo>
                    <a:pt x="933778" y="1157078"/>
                    <a:pt x="1151728" y="940982"/>
                    <a:pt x="1152680" y="673479"/>
                  </a:cubicBezTo>
                  <a:cubicBezTo>
                    <a:pt x="1153631" y="403121"/>
                    <a:pt x="938537" y="184169"/>
                    <a:pt x="670145" y="183217"/>
                  </a:cubicBezTo>
                  <a:cubicBezTo>
                    <a:pt x="399849" y="182265"/>
                    <a:pt x="182851" y="397409"/>
                    <a:pt x="181899" y="667768"/>
                  </a:cubicBezTo>
                  <a:cubicBezTo>
                    <a:pt x="179996" y="937174"/>
                    <a:pt x="396042" y="1155174"/>
                    <a:pt x="666337" y="1156126"/>
                  </a:cubicBezTo>
                  <a:close/>
                </a:path>
              </a:pathLst>
            </a:custGeom>
            <a:solidFill>
              <a:srgbClr val="DD1470"/>
            </a:solid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24" name="Graphic 2">
              <a:extLst>
                <a:ext uri="{FF2B5EF4-FFF2-40B4-BE49-F238E27FC236}">
                  <a16:creationId xmlns:a16="http://schemas.microsoft.com/office/drawing/2014/main" id="{940B468D-064B-1F71-86EA-25C43256B929}"/>
                </a:ext>
              </a:extLst>
            </p:cNvPr>
            <p:cNvGrpSpPr/>
            <p:nvPr/>
          </p:nvGrpSpPr>
          <p:grpSpPr>
            <a:xfrm>
              <a:off x="-4712685" y="3328877"/>
              <a:ext cx="3646852" cy="3163039"/>
              <a:chOff x="3595127" y="1330866"/>
              <a:chExt cx="3646852" cy="3163039"/>
            </a:xfrm>
            <a:grpFill/>
          </p:grpSpPr>
          <p:sp>
            <p:nvSpPr>
              <p:cNvPr id="125" name="Freeform 124">
                <a:extLst>
                  <a:ext uri="{FF2B5EF4-FFF2-40B4-BE49-F238E27FC236}">
                    <a16:creationId xmlns:a16="http://schemas.microsoft.com/office/drawing/2014/main" id="{76A50467-DBFF-CC70-DD45-7AFB53AE23D0}"/>
                  </a:ext>
                </a:extLst>
              </p:cNvPr>
              <p:cNvSpPr/>
              <p:nvPr/>
            </p:nvSpPr>
            <p:spPr>
              <a:xfrm>
                <a:off x="3595127" y="1330866"/>
                <a:ext cx="3646852" cy="3163039"/>
              </a:xfrm>
              <a:custGeom>
                <a:avLst/>
                <a:gdLst>
                  <a:gd name="connsiteX0" fmla="*/ 0 w 3646852"/>
                  <a:gd name="connsiteY0" fmla="*/ 263695 h 3163039"/>
                  <a:gd name="connsiteX1" fmla="*/ 3807 w 3646852"/>
                  <a:gd name="connsiteY1" fmla="*/ 254175 h 3163039"/>
                  <a:gd name="connsiteX2" fmla="*/ 339773 w 3646852"/>
                  <a:gd name="connsiteY2" fmla="*/ 0 h 3163039"/>
                  <a:gd name="connsiteX3" fmla="*/ 3324449 w 3646852"/>
                  <a:gd name="connsiteY3" fmla="*/ 0 h 3163039"/>
                  <a:gd name="connsiteX4" fmla="*/ 3635670 w 3646852"/>
                  <a:gd name="connsiteY4" fmla="*/ 225616 h 3163039"/>
                  <a:gd name="connsiteX5" fmla="*/ 3646139 w 3646852"/>
                  <a:gd name="connsiteY5" fmla="*/ 313197 h 3163039"/>
                  <a:gd name="connsiteX6" fmla="*/ 3646139 w 3646852"/>
                  <a:gd name="connsiteY6" fmla="*/ 2483680 h 3163039"/>
                  <a:gd name="connsiteX7" fmla="*/ 3331111 w 3646852"/>
                  <a:gd name="connsiteY7" fmla="*/ 2798781 h 3163039"/>
                  <a:gd name="connsiteX8" fmla="*/ 2782905 w 3646852"/>
                  <a:gd name="connsiteY8" fmla="*/ 2798781 h 3163039"/>
                  <a:gd name="connsiteX9" fmla="*/ 2734366 w 3646852"/>
                  <a:gd name="connsiteY9" fmla="*/ 2798781 h 3163039"/>
                  <a:gd name="connsiteX10" fmla="*/ 2734366 w 3646852"/>
                  <a:gd name="connsiteY10" fmla="*/ 2834004 h 3163039"/>
                  <a:gd name="connsiteX11" fmla="*/ 2734366 w 3646852"/>
                  <a:gd name="connsiteY11" fmla="*/ 3087227 h 3163039"/>
                  <a:gd name="connsiteX12" fmla="*/ 2694393 w 3646852"/>
                  <a:gd name="connsiteY12" fmla="*/ 3158625 h 3163039"/>
                  <a:gd name="connsiteX13" fmla="*/ 2619205 w 3646852"/>
                  <a:gd name="connsiteY13" fmla="*/ 3132922 h 3163039"/>
                  <a:gd name="connsiteX14" fmla="*/ 2432663 w 3646852"/>
                  <a:gd name="connsiteY14" fmla="*/ 2942528 h 3163039"/>
                  <a:gd name="connsiteX15" fmla="*/ 2261348 w 3646852"/>
                  <a:gd name="connsiteY15" fmla="*/ 3114834 h 3163039"/>
                  <a:gd name="connsiteX16" fmla="*/ 2233748 w 3646852"/>
                  <a:gd name="connsiteY16" fmla="*/ 3142441 h 3163039"/>
                  <a:gd name="connsiteX17" fmla="*/ 2165222 w 3646852"/>
                  <a:gd name="connsiteY17" fmla="*/ 3157673 h 3163039"/>
                  <a:gd name="connsiteX18" fmla="*/ 2128104 w 3646852"/>
                  <a:gd name="connsiteY18" fmla="*/ 3098651 h 3163039"/>
                  <a:gd name="connsiteX19" fmla="*/ 2128104 w 3646852"/>
                  <a:gd name="connsiteY19" fmla="*/ 2841620 h 3163039"/>
                  <a:gd name="connsiteX20" fmla="*/ 2128104 w 3646852"/>
                  <a:gd name="connsiteY20" fmla="*/ 2797829 h 3163039"/>
                  <a:gd name="connsiteX21" fmla="*/ 2079565 w 3646852"/>
                  <a:gd name="connsiteY21" fmla="*/ 2797829 h 3163039"/>
                  <a:gd name="connsiteX22" fmla="*/ 370229 w 3646852"/>
                  <a:gd name="connsiteY22" fmla="*/ 2799733 h 3163039"/>
                  <a:gd name="connsiteX23" fmla="*/ 0 w 3646852"/>
                  <a:gd name="connsiteY23" fmla="*/ 2536039 h 3163039"/>
                  <a:gd name="connsiteX24" fmla="*/ 0 w 3646852"/>
                  <a:gd name="connsiteY24" fmla="*/ 263695 h 3163039"/>
                  <a:gd name="connsiteX25" fmla="*/ 2129056 w 3646852"/>
                  <a:gd name="connsiteY25" fmla="*/ 2677882 h 3163039"/>
                  <a:gd name="connsiteX26" fmla="*/ 2129056 w 3646852"/>
                  <a:gd name="connsiteY26" fmla="*/ 2628379 h 3163039"/>
                  <a:gd name="connsiteX27" fmla="*/ 2128104 w 3646852"/>
                  <a:gd name="connsiteY27" fmla="*/ 1937252 h 3163039"/>
                  <a:gd name="connsiteX28" fmla="*/ 2103358 w 3646852"/>
                  <a:gd name="connsiteY28" fmla="*/ 1588832 h 3163039"/>
                  <a:gd name="connsiteX29" fmla="*/ 2058626 w 3646852"/>
                  <a:gd name="connsiteY29" fmla="*/ 1546946 h 3163039"/>
                  <a:gd name="connsiteX30" fmla="*/ 1928237 w 3646852"/>
                  <a:gd name="connsiteY30" fmla="*/ 1352744 h 3163039"/>
                  <a:gd name="connsiteX31" fmla="*/ 1904444 w 3646852"/>
                  <a:gd name="connsiteY31" fmla="*/ 1294674 h 3163039"/>
                  <a:gd name="connsiteX32" fmla="*/ 1859711 w 3646852"/>
                  <a:gd name="connsiteY32" fmla="*/ 1065250 h 3163039"/>
                  <a:gd name="connsiteX33" fmla="*/ 1858760 w 3646852"/>
                  <a:gd name="connsiteY33" fmla="*/ 1002421 h 3163039"/>
                  <a:gd name="connsiteX34" fmla="*/ 1905395 w 3646852"/>
                  <a:gd name="connsiteY34" fmla="*/ 772997 h 3163039"/>
                  <a:gd name="connsiteX35" fmla="*/ 1929189 w 3646852"/>
                  <a:gd name="connsiteY35" fmla="*/ 717783 h 3163039"/>
                  <a:gd name="connsiteX36" fmla="*/ 2063385 w 3646852"/>
                  <a:gd name="connsiteY36" fmla="*/ 519774 h 3163039"/>
                  <a:gd name="connsiteX37" fmla="*/ 2102407 w 3646852"/>
                  <a:gd name="connsiteY37" fmla="*/ 481695 h 3163039"/>
                  <a:gd name="connsiteX38" fmla="*/ 2299418 w 3646852"/>
                  <a:gd name="connsiteY38" fmla="*/ 347468 h 3163039"/>
                  <a:gd name="connsiteX39" fmla="*/ 2354619 w 3646852"/>
                  <a:gd name="connsiteY39" fmla="*/ 323669 h 3163039"/>
                  <a:gd name="connsiteX40" fmla="*/ 2583990 w 3646852"/>
                  <a:gd name="connsiteY40" fmla="*/ 277022 h 3163039"/>
                  <a:gd name="connsiteX41" fmla="*/ 2646805 w 3646852"/>
                  <a:gd name="connsiteY41" fmla="*/ 277974 h 3163039"/>
                  <a:gd name="connsiteX42" fmla="*/ 2876176 w 3646852"/>
                  <a:gd name="connsiteY42" fmla="*/ 323669 h 3163039"/>
                  <a:gd name="connsiteX43" fmla="*/ 2935184 w 3646852"/>
                  <a:gd name="connsiteY43" fmla="*/ 347468 h 3163039"/>
                  <a:gd name="connsiteX44" fmla="*/ 3129341 w 3646852"/>
                  <a:gd name="connsiteY44" fmla="*/ 477887 h 3163039"/>
                  <a:gd name="connsiteX45" fmla="*/ 3171217 w 3646852"/>
                  <a:gd name="connsiteY45" fmla="*/ 520726 h 3163039"/>
                  <a:gd name="connsiteX46" fmla="*/ 3302558 w 3646852"/>
                  <a:gd name="connsiteY46" fmla="*/ 716831 h 3163039"/>
                  <a:gd name="connsiteX47" fmla="*/ 3325400 w 3646852"/>
                  <a:gd name="connsiteY47" fmla="*/ 772997 h 3163039"/>
                  <a:gd name="connsiteX48" fmla="*/ 3371084 w 3646852"/>
                  <a:gd name="connsiteY48" fmla="*/ 1004325 h 3163039"/>
                  <a:gd name="connsiteX49" fmla="*/ 3372036 w 3646852"/>
                  <a:gd name="connsiteY49" fmla="*/ 1064298 h 3163039"/>
                  <a:gd name="connsiteX50" fmla="*/ 3324449 w 3646852"/>
                  <a:gd name="connsiteY50" fmla="*/ 1295626 h 3163039"/>
                  <a:gd name="connsiteX51" fmla="*/ 3301606 w 3646852"/>
                  <a:gd name="connsiteY51" fmla="*/ 1348936 h 3163039"/>
                  <a:gd name="connsiteX52" fmla="*/ 3169314 w 3646852"/>
                  <a:gd name="connsiteY52" fmla="*/ 1547897 h 3163039"/>
                  <a:gd name="connsiteX53" fmla="*/ 3135051 w 3646852"/>
                  <a:gd name="connsiteY53" fmla="*/ 1567889 h 3163039"/>
                  <a:gd name="connsiteX54" fmla="*/ 3102692 w 3646852"/>
                  <a:gd name="connsiteY54" fmla="*/ 1700212 h 3163039"/>
                  <a:gd name="connsiteX55" fmla="*/ 3100788 w 3646852"/>
                  <a:gd name="connsiteY55" fmla="*/ 2444650 h 3163039"/>
                  <a:gd name="connsiteX56" fmla="*/ 3100788 w 3646852"/>
                  <a:gd name="connsiteY56" fmla="*/ 2465593 h 3163039"/>
                  <a:gd name="connsiteX57" fmla="*/ 3065574 w 3646852"/>
                  <a:gd name="connsiteY57" fmla="*/ 2547462 h 3163039"/>
                  <a:gd name="connsiteX58" fmla="*/ 2976109 w 3646852"/>
                  <a:gd name="connsiteY58" fmla="*/ 2515095 h 3163039"/>
                  <a:gd name="connsiteX59" fmla="*/ 2800037 w 3646852"/>
                  <a:gd name="connsiteY59" fmla="*/ 2338030 h 3163039"/>
                  <a:gd name="connsiteX60" fmla="*/ 2735318 w 3646852"/>
                  <a:gd name="connsiteY60" fmla="*/ 2467497 h 3163039"/>
                  <a:gd name="connsiteX61" fmla="*/ 2736269 w 3646852"/>
                  <a:gd name="connsiteY61" fmla="*/ 2674074 h 3163039"/>
                  <a:gd name="connsiteX62" fmla="*/ 2772436 w 3646852"/>
                  <a:gd name="connsiteY62" fmla="*/ 2675978 h 3163039"/>
                  <a:gd name="connsiteX63" fmla="*/ 3324449 w 3646852"/>
                  <a:gd name="connsiteY63" fmla="*/ 2675978 h 3163039"/>
                  <a:gd name="connsiteX64" fmla="*/ 3527170 w 3646852"/>
                  <a:gd name="connsiteY64" fmla="*/ 2471305 h 3163039"/>
                  <a:gd name="connsiteX65" fmla="*/ 3527170 w 3646852"/>
                  <a:gd name="connsiteY65" fmla="*/ 322717 h 3163039"/>
                  <a:gd name="connsiteX66" fmla="*/ 3322545 w 3646852"/>
                  <a:gd name="connsiteY66" fmla="*/ 119948 h 3163039"/>
                  <a:gd name="connsiteX67" fmla="*/ 326449 w 3646852"/>
                  <a:gd name="connsiteY67" fmla="*/ 119948 h 3163039"/>
                  <a:gd name="connsiteX68" fmla="*/ 120872 w 3646852"/>
                  <a:gd name="connsiteY68" fmla="*/ 324621 h 3163039"/>
                  <a:gd name="connsiteX69" fmla="*/ 120872 w 3646852"/>
                  <a:gd name="connsiteY69" fmla="*/ 2470353 h 3163039"/>
                  <a:gd name="connsiteX70" fmla="*/ 325497 w 3646852"/>
                  <a:gd name="connsiteY70" fmla="*/ 2675978 h 3163039"/>
                  <a:gd name="connsiteX71" fmla="*/ 2085275 w 3646852"/>
                  <a:gd name="connsiteY71" fmla="*/ 2675978 h 3163039"/>
                  <a:gd name="connsiteX72" fmla="*/ 2129056 w 3646852"/>
                  <a:gd name="connsiteY72" fmla="*/ 2677882 h 3163039"/>
                  <a:gd name="connsiteX73" fmla="*/ 3185494 w 3646852"/>
                  <a:gd name="connsiteY73" fmla="*/ 678752 h 3163039"/>
                  <a:gd name="connsiteX74" fmla="*/ 3146472 w 3646852"/>
                  <a:gd name="connsiteY74" fmla="*/ 640673 h 3163039"/>
                  <a:gd name="connsiteX75" fmla="*/ 3007517 w 3646852"/>
                  <a:gd name="connsiteY75" fmla="*/ 504542 h 3163039"/>
                  <a:gd name="connsiteX76" fmla="*/ 2953268 w 3646852"/>
                  <a:gd name="connsiteY76" fmla="*/ 468368 h 3163039"/>
                  <a:gd name="connsiteX77" fmla="*/ 2776243 w 3646852"/>
                  <a:gd name="connsiteY77" fmla="*/ 396018 h 3163039"/>
                  <a:gd name="connsiteX78" fmla="*/ 2708669 w 3646852"/>
                  <a:gd name="connsiteY78" fmla="*/ 383642 h 3163039"/>
                  <a:gd name="connsiteX79" fmla="*/ 2520223 w 3646852"/>
                  <a:gd name="connsiteY79" fmla="*/ 383642 h 3163039"/>
                  <a:gd name="connsiteX80" fmla="*/ 2452649 w 3646852"/>
                  <a:gd name="connsiteY80" fmla="*/ 396018 h 3163039"/>
                  <a:gd name="connsiteX81" fmla="*/ 2275624 w 3646852"/>
                  <a:gd name="connsiteY81" fmla="*/ 469319 h 3163039"/>
                  <a:gd name="connsiteX82" fmla="*/ 2221375 w 3646852"/>
                  <a:gd name="connsiteY82" fmla="*/ 505494 h 3163039"/>
                  <a:gd name="connsiteX83" fmla="*/ 2082420 w 3646852"/>
                  <a:gd name="connsiteY83" fmla="*/ 641625 h 3163039"/>
                  <a:gd name="connsiteX84" fmla="*/ 2046254 w 3646852"/>
                  <a:gd name="connsiteY84" fmla="*/ 692080 h 3163039"/>
                  <a:gd name="connsiteX85" fmla="*/ 1970114 w 3646852"/>
                  <a:gd name="connsiteY85" fmla="*/ 876761 h 3163039"/>
                  <a:gd name="connsiteX86" fmla="*/ 1957741 w 3646852"/>
                  <a:gd name="connsiteY86" fmla="*/ 934831 h 3163039"/>
                  <a:gd name="connsiteX87" fmla="*/ 1957741 w 3646852"/>
                  <a:gd name="connsiteY87" fmla="*/ 1136648 h 3163039"/>
                  <a:gd name="connsiteX88" fmla="*/ 1968211 w 3646852"/>
                  <a:gd name="connsiteY88" fmla="*/ 1192814 h 3163039"/>
                  <a:gd name="connsiteX89" fmla="*/ 2046254 w 3646852"/>
                  <a:gd name="connsiteY89" fmla="*/ 1379399 h 3163039"/>
                  <a:gd name="connsiteX90" fmla="*/ 2079565 w 3646852"/>
                  <a:gd name="connsiteY90" fmla="*/ 1428902 h 3163039"/>
                  <a:gd name="connsiteX91" fmla="*/ 2221375 w 3646852"/>
                  <a:gd name="connsiteY91" fmla="*/ 1569793 h 3163039"/>
                  <a:gd name="connsiteX92" fmla="*/ 2273721 w 3646852"/>
                  <a:gd name="connsiteY92" fmla="*/ 1604063 h 3163039"/>
                  <a:gd name="connsiteX93" fmla="*/ 2455504 w 3646852"/>
                  <a:gd name="connsiteY93" fmla="*/ 1679269 h 3163039"/>
                  <a:gd name="connsiteX94" fmla="*/ 2515465 w 3646852"/>
                  <a:gd name="connsiteY94" fmla="*/ 1692596 h 3163039"/>
                  <a:gd name="connsiteX95" fmla="*/ 2714379 w 3646852"/>
                  <a:gd name="connsiteY95" fmla="*/ 1693548 h 3163039"/>
                  <a:gd name="connsiteX96" fmla="*/ 2773387 w 3646852"/>
                  <a:gd name="connsiteY96" fmla="*/ 1682125 h 3163039"/>
                  <a:gd name="connsiteX97" fmla="*/ 2957075 w 3646852"/>
                  <a:gd name="connsiteY97" fmla="*/ 1604063 h 3163039"/>
                  <a:gd name="connsiteX98" fmla="*/ 3008469 w 3646852"/>
                  <a:gd name="connsiteY98" fmla="*/ 1568841 h 3163039"/>
                  <a:gd name="connsiteX99" fmla="*/ 3143617 w 3646852"/>
                  <a:gd name="connsiteY99" fmla="*/ 1429854 h 3163039"/>
                  <a:gd name="connsiteX100" fmla="*/ 3180735 w 3646852"/>
                  <a:gd name="connsiteY100" fmla="*/ 1372736 h 3163039"/>
                  <a:gd name="connsiteX101" fmla="*/ 3253068 w 3646852"/>
                  <a:gd name="connsiteY101" fmla="*/ 1198526 h 3163039"/>
                  <a:gd name="connsiteX102" fmla="*/ 3265440 w 3646852"/>
                  <a:gd name="connsiteY102" fmla="*/ 1129032 h 3163039"/>
                  <a:gd name="connsiteX103" fmla="*/ 3265440 w 3646852"/>
                  <a:gd name="connsiteY103" fmla="*/ 943399 h 3163039"/>
                  <a:gd name="connsiteX104" fmla="*/ 3252116 w 3646852"/>
                  <a:gd name="connsiteY104" fmla="*/ 873905 h 3163039"/>
                  <a:gd name="connsiteX105" fmla="*/ 3180735 w 3646852"/>
                  <a:gd name="connsiteY105" fmla="*/ 699695 h 3163039"/>
                  <a:gd name="connsiteX106" fmla="*/ 3185494 w 3646852"/>
                  <a:gd name="connsiteY106" fmla="*/ 678752 h 3163039"/>
                  <a:gd name="connsiteX107" fmla="*/ 2612542 w 3646852"/>
                  <a:gd name="connsiteY107" fmla="*/ 2524615 h 3163039"/>
                  <a:gd name="connsiteX108" fmla="*/ 2524030 w 3646852"/>
                  <a:gd name="connsiteY108" fmla="*/ 2547462 h 3163039"/>
                  <a:gd name="connsiteX109" fmla="*/ 2493574 w 3646852"/>
                  <a:gd name="connsiteY109" fmla="*/ 2462737 h 3163039"/>
                  <a:gd name="connsiteX110" fmla="*/ 2493574 w 3646852"/>
                  <a:gd name="connsiteY110" fmla="*/ 1864902 h 3163039"/>
                  <a:gd name="connsiteX111" fmla="*/ 2493574 w 3646852"/>
                  <a:gd name="connsiteY111" fmla="*/ 1826824 h 3163039"/>
                  <a:gd name="connsiteX112" fmla="*/ 2349861 w 3646852"/>
                  <a:gd name="connsiteY112" fmla="*/ 1741147 h 3163039"/>
                  <a:gd name="connsiteX113" fmla="*/ 2313694 w 3646852"/>
                  <a:gd name="connsiteY113" fmla="*/ 1720203 h 3163039"/>
                  <a:gd name="connsiteX114" fmla="*/ 2253734 w 3646852"/>
                  <a:gd name="connsiteY114" fmla="*/ 1731627 h 3163039"/>
                  <a:gd name="connsiteX115" fmla="*/ 2253734 w 3646852"/>
                  <a:gd name="connsiteY115" fmla="*/ 2955856 h 3163039"/>
                  <a:gd name="connsiteX116" fmla="*/ 2373654 w 3646852"/>
                  <a:gd name="connsiteY116" fmla="*/ 2833052 h 3163039"/>
                  <a:gd name="connsiteX117" fmla="*/ 2490719 w 3646852"/>
                  <a:gd name="connsiteY117" fmla="*/ 2834004 h 3163039"/>
                  <a:gd name="connsiteX118" fmla="*/ 2612542 w 3646852"/>
                  <a:gd name="connsiteY118" fmla="*/ 2959664 h 3163039"/>
                  <a:gd name="connsiteX119" fmla="*/ 2612542 w 3646852"/>
                  <a:gd name="connsiteY119" fmla="*/ 2524615 h 3163039"/>
                  <a:gd name="connsiteX120" fmla="*/ 2617301 w 3646852"/>
                  <a:gd name="connsiteY120" fmla="*/ 1785889 h 3163039"/>
                  <a:gd name="connsiteX121" fmla="*/ 2617301 w 3646852"/>
                  <a:gd name="connsiteY121" fmla="*/ 2349453 h 3163039"/>
                  <a:gd name="connsiteX122" fmla="*/ 2731511 w 3646852"/>
                  <a:gd name="connsiteY122" fmla="*/ 2230457 h 3163039"/>
                  <a:gd name="connsiteX123" fmla="*/ 2860948 w 3646852"/>
                  <a:gd name="connsiteY123" fmla="*/ 2229505 h 3163039"/>
                  <a:gd name="connsiteX124" fmla="*/ 2976109 w 3646852"/>
                  <a:gd name="connsiteY124" fmla="*/ 2346597 h 3163039"/>
                  <a:gd name="connsiteX125" fmla="*/ 2976109 w 3646852"/>
                  <a:gd name="connsiteY125" fmla="*/ 1728771 h 3163039"/>
                  <a:gd name="connsiteX126" fmla="*/ 2950412 w 3646852"/>
                  <a:gd name="connsiteY126" fmla="*/ 1724963 h 3163039"/>
                  <a:gd name="connsiteX127" fmla="*/ 2864755 w 3646852"/>
                  <a:gd name="connsiteY127" fmla="*/ 1760186 h 3163039"/>
                  <a:gd name="connsiteX128" fmla="*/ 2741980 w 3646852"/>
                  <a:gd name="connsiteY128" fmla="*/ 1823016 h 3163039"/>
                  <a:gd name="connsiteX129" fmla="*/ 2617301 w 3646852"/>
                  <a:gd name="connsiteY129" fmla="*/ 1785889 h 31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646852" h="3163039">
                    <a:moveTo>
                      <a:pt x="0" y="263695"/>
                    </a:moveTo>
                    <a:cubicBezTo>
                      <a:pt x="1904" y="260839"/>
                      <a:pt x="2855" y="257983"/>
                      <a:pt x="3807" y="254175"/>
                    </a:cubicBezTo>
                    <a:cubicBezTo>
                      <a:pt x="55201" y="75205"/>
                      <a:pt x="155135" y="0"/>
                      <a:pt x="339773" y="0"/>
                    </a:cubicBezTo>
                    <a:cubicBezTo>
                      <a:pt x="1334348" y="0"/>
                      <a:pt x="2329874" y="0"/>
                      <a:pt x="3324449" y="0"/>
                    </a:cubicBezTo>
                    <a:cubicBezTo>
                      <a:pt x="3479583" y="0"/>
                      <a:pt x="3598551" y="85677"/>
                      <a:pt x="3635670" y="225616"/>
                    </a:cubicBezTo>
                    <a:cubicBezTo>
                      <a:pt x="3643283" y="254175"/>
                      <a:pt x="3646139" y="284638"/>
                      <a:pt x="3646139" y="313197"/>
                    </a:cubicBezTo>
                    <a:cubicBezTo>
                      <a:pt x="3647090" y="1036691"/>
                      <a:pt x="3647090" y="1760186"/>
                      <a:pt x="3646139" y="2483680"/>
                    </a:cubicBezTo>
                    <a:cubicBezTo>
                      <a:pt x="3646139" y="2666458"/>
                      <a:pt x="3515749" y="2796877"/>
                      <a:pt x="3331111" y="2798781"/>
                    </a:cubicBezTo>
                    <a:cubicBezTo>
                      <a:pt x="3148376" y="2799733"/>
                      <a:pt x="2965640" y="2798781"/>
                      <a:pt x="2782905" y="2798781"/>
                    </a:cubicBezTo>
                    <a:cubicBezTo>
                      <a:pt x="2768629" y="2798781"/>
                      <a:pt x="2754353" y="2798781"/>
                      <a:pt x="2734366" y="2798781"/>
                    </a:cubicBezTo>
                    <a:cubicBezTo>
                      <a:pt x="2734366" y="2811157"/>
                      <a:pt x="2734366" y="2822581"/>
                      <a:pt x="2734366" y="2834004"/>
                    </a:cubicBezTo>
                    <a:cubicBezTo>
                      <a:pt x="2734366" y="2918729"/>
                      <a:pt x="2733414" y="3002502"/>
                      <a:pt x="2734366" y="3087227"/>
                    </a:cubicBezTo>
                    <a:cubicBezTo>
                      <a:pt x="2734366" y="3119594"/>
                      <a:pt x="2726752" y="3146249"/>
                      <a:pt x="2694393" y="3158625"/>
                    </a:cubicBezTo>
                    <a:cubicBezTo>
                      <a:pt x="2662033" y="3171000"/>
                      <a:pt x="2640143" y="3154817"/>
                      <a:pt x="2619205" y="3132922"/>
                    </a:cubicBezTo>
                    <a:cubicBezTo>
                      <a:pt x="2558293" y="3070092"/>
                      <a:pt x="2496430" y="3007262"/>
                      <a:pt x="2432663" y="2942528"/>
                    </a:cubicBezTo>
                    <a:cubicBezTo>
                      <a:pt x="2372703" y="3002502"/>
                      <a:pt x="2317501" y="3058668"/>
                      <a:pt x="2261348" y="3114834"/>
                    </a:cubicBezTo>
                    <a:cubicBezTo>
                      <a:pt x="2251831" y="3124354"/>
                      <a:pt x="2243265" y="3133873"/>
                      <a:pt x="2233748" y="3142441"/>
                    </a:cubicBezTo>
                    <a:cubicBezTo>
                      <a:pt x="2213761" y="3161481"/>
                      <a:pt x="2191871" y="3169096"/>
                      <a:pt x="2165222" y="3157673"/>
                    </a:cubicBezTo>
                    <a:cubicBezTo>
                      <a:pt x="2139525" y="3146249"/>
                      <a:pt x="2128104" y="3126258"/>
                      <a:pt x="2128104" y="3098651"/>
                    </a:cubicBezTo>
                    <a:cubicBezTo>
                      <a:pt x="2128104" y="3012974"/>
                      <a:pt x="2128104" y="2927297"/>
                      <a:pt x="2128104" y="2841620"/>
                    </a:cubicBezTo>
                    <a:cubicBezTo>
                      <a:pt x="2128104" y="2829244"/>
                      <a:pt x="2128104" y="2815917"/>
                      <a:pt x="2128104" y="2797829"/>
                    </a:cubicBezTo>
                    <a:cubicBezTo>
                      <a:pt x="2110021" y="2797829"/>
                      <a:pt x="2094793" y="2797829"/>
                      <a:pt x="2079565" y="2797829"/>
                    </a:cubicBezTo>
                    <a:cubicBezTo>
                      <a:pt x="1509469" y="2797829"/>
                      <a:pt x="939373" y="2794974"/>
                      <a:pt x="370229" y="2799733"/>
                    </a:cubicBezTo>
                    <a:cubicBezTo>
                      <a:pt x="188446" y="2801637"/>
                      <a:pt x="43780" y="2731192"/>
                      <a:pt x="0" y="2536039"/>
                    </a:cubicBezTo>
                    <a:cubicBezTo>
                      <a:pt x="0" y="1779225"/>
                      <a:pt x="0" y="1021460"/>
                      <a:pt x="0" y="263695"/>
                    </a:cubicBezTo>
                    <a:close/>
                    <a:moveTo>
                      <a:pt x="2129056" y="2677882"/>
                    </a:moveTo>
                    <a:cubicBezTo>
                      <a:pt x="2129056" y="2656938"/>
                      <a:pt x="2129056" y="2642659"/>
                      <a:pt x="2129056" y="2628379"/>
                    </a:cubicBezTo>
                    <a:cubicBezTo>
                      <a:pt x="2129056" y="2398003"/>
                      <a:pt x="2130959" y="2167627"/>
                      <a:pt x="2128104" y="1937252"/>
                    </a:cubicBezTo>
                    <a:cubicBezTo>
                      <a:pt x="2126200" y="1821112"/>
                      <a:pt x="2147139" y="1703068"/>
                      <a:pt x="2103358" y="1588832"/>
                    </a:cubicBezTo>
                    <a:cubicBezTo>
                      <a:pt x="2093841" y="1564081"/>
                      <a:pt x="2084323" y="1550753"/>
                      <a:pt x="2058626" y="1546946"/>
                    </a:cubicBezTo>
                    <a:cubicBezTo>
                      <a:pt x="1959645" y="1532666"/>
                      <a:pt x="1903492" y="1449845"/>
                      <a:pt x="1928237" y="1352744"/>
                    </a:cubicBezTo>
                    <a:cubicBezTo>
                      <a:pt x="1934900" y="1325137"/>
                      <a:pt x="1929189" y="1309906"/>
                      <a:pt x="1904444" y="1294674"/>
                    </a:cubicBezTo>
                    <a:cubicBezTo>
                      <a:pt x="1818786" y="1244220"/>
                      <a:pt x="1799752" y="1146168"/>
                      <a:pt x="1859711" y="1065250"/>
                    </a:cubicBezTo>
                    <a:cubicBezTo>
                      <a:pt x="1876843" y="1041451"/>
                      <a:pt x="1875891" y="1025268"/>
                      <a:pt x="1858760" y="1002421"/>
                    </a:cubicBezTo>
                    <a:cubicBezTo>
                      <a:pt x="1798800" y="921503"/>
                      <a:pt x="1818786" y="825355"/>
                      <a:pt x="1905395" y="772997"/>
                    </a:cubicBezTo>
                    <a:cubicBezTo>
                      <a:pt x="1928237" y="758717"/>
                      <a:pt x="1935851" y="744438"/>
                      <a:pt x="1929189" y="717783"/>
                    </a:cubicBezTo>
                    <a:cubicBezTo>
                      <a:pt x="1904444" y="615922"/>
                      <a:pt x="1958693" y="535957"/>
                      <a:pt x="2063385" y="519774"/>
                    </a:cubicBezTo>
                    <a:cubicBezTo>
                      <a:pt x="2087179" y="515966"/>
                      <a:pt x="2098600" y="504542"/>
                      <a:pt x="2102407" y="481695"/>
                    </a:cubicBezTo>
                    <a:cubicBezTo>
                      <a:pt x="2119538" y="376027"/>
                      <a:pt x="2195678" y="323669"/>
                      <a:pt x="2299418" y="347468"/>
                    </a:cubicBezTo>
                    <a:cubicBezTo>
                      <a:pt x="2325115" y="353180"/>
                      <a:pt x="2341295" y="347468"/>
                      <a:pt x="2354619" y="323669"/>
                    </a:cubicBezTo>
                    <a:cubicBezTo>
                      <a:pt x="2406014" y="237040"/>
                      <a:pt x="2504043" y="217048"/>
                      <a:pt x="2583990" y="277022"/>
                    </a:cubicBezTo>
                    <a:cubicBezTo>
                      <a:pt x="2606832" y="294158"/>
                      <a:pt x="2623964" y="295110"/>
                      <a:pt x="2646805" y="277974"/>
                    </a:cubicBezTo>
                    <a:cubicBezTo>
                      <a:pt x="2726752" y="218000"/>
                      <a:pt x="2823830" y="237040"/>
                      <a:pt x="2876176" y="323669"/>
                    </a:cubicBezTo>
                    <a:cubicBezTo>
                      <a:pt x="2891404" y="348420"/>
                      <a:pt x="2907584" y="354132"/>
                      <a:pt x="2935184" y="347468"/>
                    </a:cubicBezTo>
                    <a:cubicBezTo>
                      <a:pt x="3032262" y="323669"/>
                      <a:pt x="3116016" y="379835"/>
                      <a:pt x="3129341" y="477887"/>
                    </a:cubicBezTo>
                    <a:cubicBezTo>
                      <a:pt x="3133148" y="504542"/>
                      <a:pt x="3143617" y="516918"/>
                      <a:pt x="3171217" y="520726"/>
                    </a:cubicBezTo>
                    <a:cubicBezTo>
                      <a:pt x="3272103" y="535005"/>
                      <a:pt x="3326352" y="616874"/>
                      <a:pt x="3302558" y="716831"/>
                    </a:cubicBezTo>
                    <a:cubicBezTo>
                      <a:pt x="3296848" y="742534"/>
                      <a:pt x="3302558" y="758717"/>
                      <a:pt x="3325400" y="772997"/>
                    </a:cubicBezTo>
                    <a:cubicBezTo>
                      <a:pt x="3413912" y="826307"/>
                      <a:pt x="3431996" y="920552"/>
                      <a:pt x="3371084" y="1004325"/>
                    </a:cubicBezTo>
                    <a:cubicBezTo>
                      <a:pt x="3354904" y="1026220"/>
                      <a:pt x="3355856" y="1042403"/>
                      <a:pt x="3372036" y="1064298"/>
                    </a:cubicBezTo>
                    <a:cubicBezTo>
                      <a:pt x="3432947" y="1146168"/>
                      <a:pt x="3413912" y="1242316"/>
                      <a:pt x="3324449" y="1295626"/>
                    </a:cubicBezTo>
                    <a:cubicBezTo>
                      <a:pt x="3302558" y="1308954"/>
                      <a:pt x="3295896" y="1324185"/>
                      <a:pt x="3301606" y="1348936"/>
                    </a:cubicBezTo>
                    <a:cubicBezTo>
                      <a:pt x="3325400" y="1454605"/>
                      <a:pt x="3274958" y="1528858"/>
                      <a:pt x="3169314" y="1547897"/>
                    </a:cubicBezTo>
                    <a:cubicBezTo>
                      <a:pt x="3156941" y="1549801"/>
                      <a:pt x="3137906" y="1558369"/>
                      <a:pt x="3135051" y="1567889"/>
                    </a:cubicBezTo>
                    <a:cubicBezTo>
                      <a:pt x="3121726" y="1611679"/>
                      <a:pt x="3103643" y="1655470"/>
                      <a:pt x="3102692" y="1700212"/>
                    </a:cubicBezTo>
                    <a:cubicBezTo>
                      <a:pt x="3099836" y="1948675"/>
                      <a:pt x="3100788" y="2197139"/>
                      <a:pt x="3100788" y="2444650"/>
                    </a:cubicBezTo>
                    <a:cubicBezTo>
                      <a:pt x="3100788" y="2451314"/>
                      <a:pt x="3100788" y="2458929"/>
                      <a:pt x="3100788" y="2465593"/>
                    </a:cubicBezTo>
                    <a:cubicBezTo>
                      <a:pt x="3102692" y="2498912"/>
                      <a:pt x="3101740" y="2532231"/>
                      <a:pt x="3065574" y="2547462"/>
                    </a:cubicBezTo>
                    <a:cubicBezTo>
                      <a:pt x="3026552" y="2564598"/>
                      <a:pt x="3000855" y="2540798"/>
                      <a:pt x="2976109" y="2515095"/>
                    </a:cubicBezTo>
                    <a:cubicBezTo>
                      <a:pt x="2917101" y="2455121"/>
                      <a:pt x="2857141" y="2396099"/>
                      <a:pt x="2800037" y="2338030"/>
                    </a:cubicBezTo>
                    <a:cubicBezTo>
                      <a:pt x="2748642" y="2368492"/>
                      <a:pt x="2731511" y="2410379"/>
                      <a:pt x="2735318" y="2467497"/>
                    </a:cubicBezTo>
                    <a:cubicBezTo>
                      <a:pt x="2740076" y="2535087"/>
                      <a:pt x="2736269" y="2604580"/>
                      <a:pt x="2736269" y="2674074"/>
                    </a:cubicBezTo>
                    <a:cubicBezTo>
                      <a:pt x="2751497" y="2675026"/>
                      <a:pt x="2761967" y="2675978"/>
                      <a:pt x="2772436" y="2675978"/>
                    </a:cubicBezTo>
                    <a:cubicBezTo>
                      <a:pt x="2956123" y="2675978"/>
                      <a:pt x="3140761" y="2675978"/>
                      <a:pt x="3324449" y="2675978"/>
                    </a:cubicBezTo>
                    <a:cubicBezTo>
                      <a:pt x="3452934" y="2675978"/>
                      <a:pt x="3527170" y="2600772"/>
                      <a:pt x="3527170" y="2471305"/>
                    </a:cubicBezTo>
                    <a:cubicBezTo>
                      <a:pt x="3527170" y="1755426"/>
                      <a:pt x="3527170" y="1038595"/>
                      <a:pt x="3527170" y="322717"/>
                    </a:cubicBezTo>
                    <a:cubicBezTo>
                      <a:pt x="3527170" y="194201"/>
                      <a:pt x="3452934" y="119948"/>
                      <a:pt x="3322545" y="119948"/>
                    </a:cubicBezTo>
                    <a:cubicBezTo>
                      <a:pt x="2324164" y="119948"/>
                      <a:pt x="1325782" y="119948"/>
                      <a:pt x="326449" y="119948"/>
                    </a:cubicBezTo>
                    <a:cubicBezTo>
                      <a:pt x="195108" y="119948"/>
                      <a:pt x="120872" y="193249"/>
                      <a:pt x="120872" y="324621"/>
                    </a:cubicBezTo>
                    <a:cubicBezTo>
                      <a:pt x="120872" y="1039547"/>
                      <a:pt x="120872" y="1754474"/>
                      <a:pt x="120872" y="2470353"/>
                    </a:cubicBezTo>
                    <a:cubicBezTo>
                      <a:pt x="120872" y="2601724"/>
                      <a:pt x="194156" y="2675978"/>
                      <a:pt x="325497" y="2675978"/>
                    </a:cubicBezTo>
                    <a:cubicBezTo>
                      <a:pt x="911773" y="2675978"/>
                      <a:pt x="1499000" y="2675978"/>
                      <a:pt x="2085275" y="2675978"/>
                    </a:cubicBezTo>
                    <a:cubicBezTo>
                      <a:pt x="2098600" y="2677882"/>
                      <a:pt x="2110973" y="2677882"/>
                      <a:pt x="2129056" y="2677882"/>
                    </a:cubicBezTo>
                    <a:close/>
                    <a:moveTo>
                      <a:pt x="3185494" y="678752"/>
                    </a:moveTo>
                    <a:cubicBezTo>
                      <a:pt x="3185494" y="651145"/>
                      <a:pt x="3169314" y="644481"/>
                      <a:pt x="3146472" y="640673"/>
                    </a:cubicBezTo>
                    <a:cubicBezTo>
                      <a:pt x="3069380" y="630202"/>
                      <a:pt x="3020841" y="580700"/>
                      <a:pt x="3007517" y="504542"/>
                    </a:cubicBezTo>
                    <a:cubicBezTo>
                      <a:pt x="3000855" y="464560"/>
                      <a:pt x="2992289" y="458848"/>
                      <a:pt x="2953268" y="468368"/>
                    </a:cubicBezTo>
                    <a:cubicBezTo>
                      <a:pt x="2879031" y="485503"/>
                      <a:pt x="2816216" y="459800"/>
                      <a:pt x="2776243" y="396018"/>
                    </a:cubicBezTo>
                    <a:cubicBezTo>
                      <a:pt x="2754353" y="360795"/>
                      <a:pt x="2743884" y="358891"/>
                      <a:pt x="2708669" y="383642"/>
                    </a:cubicBezTo>
                    <a:cubicBezTo>
                      <a:pt x="2647757" y="426481"/>
                      <a:pt x="2580183" y="426481"/>
                      <a:pt x="2520223" y="383642"/>
                    </a:cubicBezTo>
                    <a:cubicBezTo>
                      <a:pt x="2485009" y="358891"/>
                      <a:pt x="2474539" y="360795"/>
                      <a:pt x="2452649" y="396018"/>
                    </a:cubicBezTo>
                    <a:cubicBezTo>
                      <a:pt x="2412676" y="460752"/>
                      <a:pt x="2349861" y="486455"/>
                      <a:pt x="2275624" y="469319"/>
                    </a:cubicBezTo>
                    <a:cubicBezTo>
                      <a:pt x="2236603" y="459800"/>
                      <a:pt x="2228037" y="465512"/>
                      <a:pt x="2221375" y="505494"/>
                    </a:cubicBezTo>
                    <a:cubicBezTo>
                      <a:pt x="2207099" y="583555"/>
                      <a:pt x="2160463" y="630202"/>
                      <a:pt x="2082420" y="641625"/>
                    </a:cubicBezTo>
                    <a:cubicBezTo>
                      <a:pt x="2048157" y="647337"/>
                      <a:pt x="2039592" y="658761"/>
                      <a:pt x="2046254" y="692080"/>
                    </a:cubicBezTo>
                    <a:cubicBezTo>
                      <a:pt x="2064337" y="778708"/>
                      <a:pt x="2043399" y="830115"/>
                      <a:pt x="1970114" y="876761"/>
                    </a:cubicBezTo>
                    <a:cubicBezTo>
                      <a:pt x="1944417" y="892944"/>
                      <a:pt x="1939658" y="909128"/>
                      <a:pt x="1957741" y="934831"/>
                    </a:cubicBezTo>
                    <a:cubicBezTo>
                      <a:pt x="2010087" y="1008132"/>
                      <a:pt x="2010087" y="1061443"/>
                      <a:pt x="1957741" y="1136648"/>
                    </a:cubicBezTo>
                    <a:cubicBezTo>
                      <a:pt x="1941562" y="1160447"/>
                      <a:pt x="1944417" y="1176631"/>
                      <a:pt x="1968211" y="1192814"/>
                    </a:cubicBezTo>
                    <a:cubicBezTo>
                      <a:pt x="2046254" y="1245172"/>
                      <a:pt x="2065289" y="1288963"/>
                      <a:pt x="2046254" y="1379399"/>
                    </a:cubicBezTo>
                    <a:cubicBezTo>
                      <a:pt x="2040543" y="1407958"/>
                      <a:pt x="2049109" y="1423190"/>
                      <a:pt x="2079565" y="1428902"/>
                    </a:cubicBezTo>
                    <a:cubicBezTo>
                      <a:pt x="2166174" y="1444133"/>
                      <a:pt x="2207099" y="1485068"/>
                      <a:pt x="2221375" y="1569793"/>
                    </a:cubicBezTo>
                    <a:cubicBezTo>
                      <a:pt x="2227085" y="1603111"/>
                      <a:pt x="2244217" y="1610727"/>
                      <a:pt x="2273721" y="1604063"/>
                    </a:cubicBezTo>
                    <a:cubicBezTo>
                      <a:pt x="2356523" y="1585976"/>
                      <a:pt x="2410773" y="1608823"/>
                      <a:pt x="2455504" y="1679269"/>
                    </a:cubicBezTo>
                    <a:cubicBezTo>
                      <a:pt x="2474539" y="1708780"/>
                      <a:pt x="2487864" y="1711636"/>
                      <a:pt x="2515465" y="1692596"/>
                    </a:cubicBezTo>
                    <a:cubicBezTo>
                      <a:pt x="2584942" y="1643094"/>
                      <a:pt x="2643950" y="1643094"/>
                      <a:pt x="2714379" y="1693548"/>
                    </a:cubicBezTo>
                    <a:cubicBezTo>
                      <a:pt x="2739125" y="1710684"/>
                      <a:pt x="2756256" y="1708780"/>
                      <a:pt x="2773387" y="1682125"/>
                    </a:cubicBezTo>
                    <a:cubicBezTo>
                      <a:pt x="2820023" y="1607871"/>
                      <a:pt x="2871417" y="1586928"/>
                      <a:pt x="2957075" y="1604063"/>
                    </a:cubicBezTo>
                    <a:cubicBezTo>
                      <a:pt x="2991337" y="1610727"/>
                      <a:pt x="3002758" y="1603111"/>
                      <a:pt x="3008469" y="1568841"/>
                    </a:cubicBezTo>
                    <a:cubicBezTo>
                      <a:pt x="3021793" y="1489828"/>
                      <a:pt x="3065574" y="1444133"/>
                      <a:pt x="3143617" y="1429854"/>
                    </a:cubicBezTo>
                    <a:cubicBezTo>
                      <a:pt x="3185494" y="1422238"/>
                      <a:pt x="3191204" y="1413670"/>
                      <a:pt x="3180735" y="1372736"/>
                    </a:cubicBezTo>
                    <a:cubicBezTo>
                      <a:pt x="3163603" y="1300386"/>
                      <a:pt x="3190252" y="1237556"/>
                      <a:pt x="3253068" y="1198526"/>
                    </a:cubicBezTo>
                    <a:cubicBezTo>
                      <a:pt x="3290186" y="1174727"/>
                      <a:pt x="3292089" y="1167111"/>
                      <a:pt x="3265440" y="1129032"/>
                    </a:cubicBezTo>
                    <a:cubicBezTo>
                      <a:pt x="3223563" y="1070010"/>
                      <a:pt x="3223563" y="1001469"/>
                      <a:pt x="3265440" y="943399"/>
                    </a:cubicBezTo>
                    <a:cubicBezTo>
                      <a:pt x="3292089" y="906272"/>
                      <a:pt x="3290186" y="897704"/>
                      <a:pt x="3252116" y="873905"/>
                    </a:cubicBezTo>
                    <a:cubicBezTo>
                      <a:pt x="3189301" y="834875"/>
                      <a:pt x="3163603" y="771093"/>
                      <a:pt x="3180735" y="699695"/>
                    </a:cubicBezTo>
                    <a:cubicBezTo>
                      <a:pt x="3182638" y="691128"/>
                      <a:pt x="3184542" y="684464"/>
                      <a:pt x="3185494" y="678752"/>
                    </a:cubicBezTo>
                    <a:close/>
                    <a:moveTo>
                      <a:pt x="2612542" y="2524615"/>
                    </a:moveTo>
                    <a:cubicBezTo>
                      <a:pt x="2584942" y="2550318"/>
                      <a:pt x="2557341" y="2565550"/>
                      <a:pt x="2524030" y="2547462"/>
                    </a:cubicBezTo>
                    <a:cubicBezTo>
                      <a:pt x="2488816" y="2528423"/>
                      <a:pt x="2493574" y="2495104"/>
                      <a:pt x="2493574" y="2462737"/>
                    </a:cubicBezTo>
                    <a:cubicBezTo>
                      <a:pt x="2493574" y="2263776"/>
                      <a:pt x="2493574" y="2063863"/>
                      <a:pt x="2493574" y="1864902"/>
                    </a:cubicBezTo>
                    <a:cubicBezTo>
                      <a:pt x="2493574" y="1852527"/>
                      <a:pt x="2493574" y="1840151"/>
                      <a:pt x="2493574" y="1826824"/>
                    </a:cubicBezTo>
                    <a:cubicBezTo>
                      <a:pt x="2426952" y="1823016"/>
                      <a:pt x="2380317" y="1795409"/>
                      <a:pt x="2349861" y="1741147"/>
                    </a:cubicBezTo>
                    <a:cubicBezTo>
                      <a:pt x="2343199" y="1730675"/>
                      <a:pt x="2326067" y="1720203"/>
                      <a:pt x="2313694" y="1720203"/>
                    </a:cubicBezTo>
                    <a:cubicBezTo>
                      <a:pt x="2293708" y="1719251"/>
                      <a:pt x="2272769" y="1727819"/>
                      <a:pt x="2253734" y="1731627"/>
                    </a:cubicBezTo>
                    <a:cubicBezTo>
                      <a:pt x="2253734" y="2139068"/>
                      <a:pt x="2253734" y="2542702"/>
                      <a:pt x="2253734" y="2955856"/>
                    </a:cubicBezTo>
                    <a:cubicBezTo>
                      <a:pt x="2297515" y="2911113"/>
                      <a:pt x="2335584" y="2872083"/>
                      <a:pt x="2373654" y="2833052"/>
                    </a:cubicBezTo>
                    <a:cubicBezTo>
                      <a:pt x="2418386" y="2788310"/>
                      <a:pt x="2445987" y="2788310"/>
                      <a:pt x="2490719" y="2834004"/>
                    </a:cubicBezTo>
                    <a:cubicBezTo>
                      <a:pt x="2529741" y="2873035"/>
                      <a:pt x="2567811" y="2913017"/>
                      <a:pt x="2612542" y="2959664"/>
                    </a:cubicBezTo>
                    <a:cubicBezTo>
                      <a:pt x="2612542" y="2807349"/>
                      <a:pt x="2612542" y="2668362"/>
                      <a:pt x="2612542" y="2524615"/>
                    </a:cubicBezTo>
                    <a:close/>
                    <a:moveTo>
                      <a:pt x="2617301" y="1785889"/>
                    </a:moveTo>
                    <a:cubicBezTo>
                      <a:pt x="2617301" y="1965811"/>
                      <a:pt x="2617301" y="2152396"/>
                      <a:pt x="2617301" y="2349453"/>
                    </a:cubicBezTo>
                    <a:cubicBezTo>
                      <a:pt x="2660130" y="2304711"/>
                      <a:pt x="2695344" y="2267584"/>
                      <a:pt x="2731511" y="2230457"/>
                    </a:cubicBezTo>
                    <a:cubicBezTo>
                      <a:pt x="2784809" y="2176195"/>
                      <a:pt x="2807650" y="2176195"/>
                      <a:pt x="2860948" y="2229505"/>
                    </a:cubicBezTo>
                    <a:cubicBezTo>
                      <a:pt x="2898066" y="2266632"/>
                      <a:pt x="2935184" y="2303759"/>
                      <a:pt x="2976109" y="2346597"/>
                    </a:cubicBezTo>
                    <a:cubicBezTo>
                      <a:pt x="2976109" y="2135261"/>
                      <a:pt x="2976109" y="1932492"/>
                      <a:pt x="2976109" y="1728771"/>
                    </a:cubicBezTo>
                    <a:cubicBezTo>
                      <a:pt x="2966592" y="1727819"/>
                      <a:pt x="2957075" y="1727819"/>
                      <a:pt x="2950412" y="1724963"/>
                    </a:cubicBezTo>
                    <a:cubicBezTo>
                      <a:pt x="2910439" y="1709732"/>
                      <a:pt x="2886645" y="1721155"/>
                      <a:pt x="2864755" y="1760186"/>
                    </a:cubicBezTo>
                    <a:cubicBezTo>
                      <a:pt x="2839058" y="1804928"/>
                      <a:pt x="2793374" y="1829679"/>
                      <a:pt x="2741980" y="1823016"/>
                    </a:cubicBezTo>
                    <a:cubicBezTo>
                      <a:pt x="2700103" y="1818256"/>
                      <a:pt x="2660130" y="1799217"/>
                      <a:pt x="2617301" y="1785889"/>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6" name="Freeform 125">
                <a:extLst>
                  <a:ext uri="{FF2B5EF4-FFF2-40B4-BE49-F238E27FC236}">
                    <a16:creationId xmlns:a16="http://schemas.microsoft.com/office/drawing/2014/main" id="{378BF38E-9DE7-30A0-3EE2-0F5FC5EFDB2F}"/>
                  </a:ext>
                </a:extLst>
              </p:cNvPr>
              <p:cNvSpPr/>
              <p:nvPr/>
            </p:nvSpPr>
            <p:spPr>
              <a:xfrm>
                <a:off x="3958932" y="1816221"/>
                <a:ext cx="1519700" cy="1825688"/>
              </a:xfrm>
              <a:custGeom>
                <a:avLst/>
                <a:gdLst>
                  <a:gd name="connsiteX0" fmla="*/ 121585 w 1519700"/>
                  <a:gd name="connsiteY0" fmla="*/ 914987 h 1825688"/>
                  <a:gd name="connsiteX1" fmla="*/ 121585 w 1519700"/>
                  <a:gd name="connsiteY1" fmla="*/ 1499494 h 1825688"/>
                  <a:gd name="connsiteX2" fmla="*/ 326211 w 1519700"/>
                  <a:gd name="connsiteY2" fmla="*/ 1704167 h 1825688"/>
                  <a:gd name="connsiteX3" fmla="*/ 1419767 w 1519700"/>
                  <a:gd name="connsiteY3" fmla="*/ 1704167 h 1825688"/>
                  <a:gd name="connsiteX4" fmla="*/ 1448319 w 1519700"/>
                  <a:gd name="connsiteY4" fmla="*/ 1704167 h 1825688"/>
                  <a:gd name="connsiteX5" fmla="*/ 1519700 w 1519700"/>
                  <a:gd name="connsiteY5" fmla="*/ 1766045 h 1825688"/>
                  <a:gd name="connsiteX6" fmla="*/ 1450223 w 1519700"/>
                  <a:gd name="connsiteY6" fmla="*/ 1825067 h 1825688"/>
                  <a:gd name="connsiteX7" fmla="*/ 303369 w 1519700"/>
                  <a:gd name="connsiteY7" fmla="*/ 1824115 h 1825688"/>
                  <a:gd name="connsiteX8" fmla="*/ 714 w 1519700"/>
                  <a:gd name="connsiteY8" fmla="*/ 1516630 h 1825688"/>
                  <a:gd name="connsiteX9" fmla="*/ 714 w 1519700"/>
                  <a:gd name="connsiteY9" fmla="*/ 312392 h 1825688"/>
                  <a:gd name="connsiteX10" fmla="*/ 311935 w 1519700"/>
                  <a:gd name="connsiteY10" fmla="*/ 1099 h 1825688"/>
                  <a:gd name="connsiteX11" fmla="*/ 1384552 w 1519700"/>
                  <a:gd name="connsiteY11" fmla="*/ 1099 h 1825688"/>
                  <a:gd name="connsiteX12" fmla="*/ 1459740 w 1519700"/>
                  <a:gd name="connsiteY12" fmla="*/ 62977 h 1825688"/>
                  <a:gd name="connsiteX13" fmla="*/ 1382649 w 1519700"/>
                  <a:gd name="connsiteY13" fmla="*/ 122951 h 1825688"/>
                  <a:gd name="connsiteX14" fmla="*/ 324307 w 1519700"/>
                  <a:gd name="connsiteY14" fmla="*/ 122951 h 1825688"/>
                  <a:gd name="connsiteX15" fmla="*/ 179642 w 1519700"/>
                  <a:gd name="connsiteY15" fmla="*/ 172453 h 1825688"/>
                  <a:gd name="connsiteX16" fmla="*/ 120634 w 1519700"/>
                  <a:gd name="connsiteY16" fmla="*/ 320008 h 1825688"/>
                  <a:gd name="connsiteX17" fmla="*/ 121585 w 1519700"/>
                  <a:gd name="connsiteY17" fmla="*/ 914987 h 182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9700" h="1825688">
                    <a:moveTo>
                      <a:pt x="121585" y="914987"/>
                    </a:moveTo>
                    <a:cubicBezTo>
                      <a:pt x="121585" y="1110140"/>
                      <a:pt x="121585" y="1304341"/>
                      <a:pt x="121585" y="1499494"/>
                    </a:cubicBezTo>
                    <a:cubicBezTo>
                      <a:pt x="121585" y="1631818"/>
                      <a:pt x="193918" y="1704167"/>
                      <a:pt x="326211" y="1704167"/>
                    </a:cubicBezTo>
                    <a:cubicBezTo>
                      <a:pt x="690730" y="1704167"/>
                      <a:pt x="1055248" y="1704167"/>
                      <a:pt x="1419767" y="1704167"/>
                    </a:cubicBezTo>
                    <a:cubicBezTo>
                      <a:pt x="1429284" y="1704167"/>
                      <a:pt x="1438802" y="1704167"/>
                      <a:pt x="1448319" y="1704167"/>
                    </a:cubicBezTo>
                    <a:cubicBezTo>
                      <a:pt x="1493051" y="1705119"/>
                      <a:pt x="1519700" y="1728918"/>
                      <a:pt x="1519700" y="1766045"/>
                    </a:cubicBezTo>
                    <a:cubicBezTo>
                      <a:pt x="1518749" y="1802220"/>
                      <a:pt x="1493051" y="1825067"/>
                      <a:pt x="1450223" y="1825067"/>
                    </a:cubicBezTo>
                    <a:cubicBezTo>
                      <a:pt x="1067621" y="1825067"/>
                      <a:pt x="685019" y="1826971"/>
                      <a:pt x="303369" y="1824115"/>
                    </a:cubicBezTo>
                    <a:cubicBezTo>
                      <a:pt x="129199" y="1823163"/>
                      <a:pt x="1666" y="1690840"/>
                      <a:pt x="714" y="1516630"/>
                    </a:cubicBezTo>
                    <a:cubicBezTo>
                      <a:pt x="-238" y="1114900"/>
                      <a:pt x="-238" y="713170"/>
                      <a:pt x="714" y="312392"/>
                    </a:cubicBezTo>
                    <a:cubicBezTo>
                      <a:pt x="714" y="133423"/>
                      <a:pt x="131103" y="2051"/>
                      <a:pt x="311935" y="1099"/>
                    </a:cubicBezTo>
                    <a:cubicBezTo>
                      <a:pt x="669791" y="-805"/>
                      <a:pt x="1026696" y="147"/>
                      <a:pt x="1384552" y="1099"/>
                    </a:cubicBezTo>
                    <a:cubicBezTo>
                      <a:pt x="1432140" y="1099"/>
                      <a:pt x="1460692" y="24898"/>
                      <a:pt x="1459740" y="62977"/>
                    </a:cubicBezTo>
                    <a:cubicBezTo>
                      <a:pt x="1459740" y="101056"/>
                      <a:pt x="1432140" y="122951"/>
                      <a:pt x="1382649" y="122951"/>
                    </a:cubicBezTo>
                    <a:cubicBezTo>
                      <a:pt x="1029551" y="122951"/>
                      <a:pt x="677405" y="122951"/>
                      <a:pt x="324307" y="122951"/>
                    </a:cubicBezTo>
                    <a:cubicBezTo>
                      <a:pt x="270058" y="122951"/>
                      <a:pt x="220567" y="134374"/>
                      <a:pt x="179642" y="172453"/>
                    </a:cubicBezTo>
                    <a:cubicBezTo>
                      <a:pt x="136813" y="212436"/>
                      <a:pt x="120634" y="262890"/>
                      <a:pt x="120634" y="320008"/>
                    </a:cubicBezTo>
                    <a:cubicBezTo>
                      <a:pt x="122537" y="518969"/>
                      <a:pt x="121585" y="716978"/>
                      <a:pt x="121585" y="914987"/>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7" name="Freeform 126">
                <a:extLst>
                  <a:ext uri="{FF2B5EF4-FFF2-40B4-BE49-F238E27FC236}">
                    <a16:creationId xmlns:a16="http://schemas.microsoft.com/office/drawing/2014/main" id="{884505A5-72E2-0275-7638-87943E500E58}"/>
                  </a:ext>
                </a:extLst>
              </p:cNvPr>
              <p:cNvSpPr/>
              <p:nvPr/>
            </p:nvSpPr>
            <p:spPr>
              <a:xfrm>
                <a:off x="4263501" y="3034109"/>
                <a:ext cx="1032395" cy="364577"/>
              </a:xfrm>
              <a:custGeom>
                <a:avLst/>
                <a:gdLst>
                  <a:gd name="connsiteX0" fmla="*/ 553668 w 1032395"/>
                  <a:gd name="connsiteY0" fmla="*/ 266375 h 364577"/>
                  <a:gd name="connsiteX1" fmla="*/ 280517 w 1032395"/>
                  <a:gd name="connsiteY1" fmla="*/ 214969 h 364577"/>
                  <a:gd name="connsiteX2" fmla="*/ 90168 w 1032395"/>
                  <a:gd name="connsiteY2" fmla="*/ 357763 h 364577"/>
                  <a:gd name="connsiteX3" fmla="*/ 9269 w 1032395"/>
                  <a:gd name="connsiteY3" fmla="*/ 335868 h 364577"/>
                  <a:gd name="connsiteX4" fmla="*/ 39725 w 1032395"/>
                  <a:gd name="connsiteY4" fmla="*/ 247335 h 364577"/>
                  <a:gd name="connsiteX5" fmla="*/ 126334 w 1032395"/>
                  <a:gd name="connsiteY5" fmla="*/ 199737 h 364577"/>
                  <a:gd name="connsiteX6" fmla="*/ 198666 w 1032395"/>
                  <a:gd name="connsiteY6" fmla="*/ 71222 h 364577"/>
                  <a:gd name="connsiteX7" fmla="*/ 250061 w 1032395"/>
                  <a:gd name="connsiteY7" fmla="*/ 776 h 364577"/>
                  <a:gd name="connsiteX8" fmla="*/ 320490 w 1032395"/>
                  <a:gd name="connsiteY8" fmla="*/ 52182 h 364577"/>
                  <a:gd name="connsiteX9" fmla="*/ 418520 w 1032395"/>
                  <a:gd name="connsiteY9" fmla="*/ 170226 h 364577"/>
                  <a:gd name="connsiteX10" fmla="*/ 473721 w 1032395"/>
                  <a:gd name="connsiteY10" fmla="*/ 147379 h 364577"/>
                  <a:gd name="connsiteX11" fmla="*/ 521308 w 1032395"/>
                  <a:gd name="connsiteY11" fmla="*/ 92165 h 364577"/>
                  <a:gd name="connsiteX12" fmla="*/ 588882 w 1032395"/>
                  <a:gd name="connsiteY12" fmla="*/ 125484 h 364577"/>
                  <a:gd name="connsiteX13" fmla="*/ 656456 w 1032395"/>
                  <a:gd name="connsiteY13" fmla="*/ 177842 h 364577"/>
                  <a:gd name="connsiteX14" fmla="*/ 963870 w 1032395"/>
                  <a:gd name="connsiteY14" fmla="*/ 228296 h 364577"/>
                  <a:gd name="connsiteX15" fmla="*/ 1032396 w 1032395"/>
                  <a:gd name="connsiteY15" fmla="*/ 289222 h 364577"/>
                  <a:gd name="connsiteX16" fmla="*/ 966726 w 1032395"/>
                  <a:gd name="connsiteY16" fmla="*/ 349196 h 364577"/>
                  <a:gd name="connsiteX17" fmla="*/ 553668 w 1032395"/>
                  <a:gd name="connsiteY17" fmla="*/ 266375 h 36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2395" h="364577">
                    <a:moveTo>
                      <a:pt x="553668" y="266375"/>
                    </a:moveTo>
                    <a:cubicBezTo>
                      <a:pt x="462300" y="330157"/>
                      <a:pt x="396630" y="317781"/>
                      <a:pt x="280517" y="214969"/>
                    </a:cubicBezTo>
                    <a:cubicBezTo>
                      <a:pt x="232929" y="283510"/>
                      <a:pt x="167259" y="328252"/>
                      <a:pt x="90168" y="357763"/>
                    </a:cubicBezTo>
                    <a:cubicBezTo>
                      <a:pt x="54001" y="372043"/>
                      <a:pt x="25449" y="363475"/>
                      <a:pt x="9269" y="335868"/>
                    </a:cubicBezTo>
                    <a:cubicBezTo>
                      <a:pt x="-10718" y="303501"/>
                      <a:pt x="2607" y="266375"/>
                      <a:pt x="39725" y="247335"/>
                    </a:cubicBezTo>
                    <a:cubicBezTo>
                      <a:pt x="69229" y="232104"/>
                      <a:pt x="98733" y="216872"/>
                      <a:pt x="126334" y="199737"/>
                    </a:cubicBezTo>
                    <a:cubicBezTo>
                      <a:pt x="172969" y="170226"/>
                      <a:pt x="194860" y="125484"/>
                      <a:pt x="198666" y="71222"/>
                    </a:cubicBezTo>
                    <a:cubicBezTo>
                      <a:pt x="201522" y="27431"/>
                      <a:pt x="217701" y="6488"/>
                      <a:pt x="250061" y="776"/>
                    </a:cubicBezTo>
                    <a:cubicBezTo>
                      <a:pt x="280517" y="-3984"/>
                      <a:pt x="304310" y="13152"/>
                      <a:pt x="320490" y="52182"/>
                    </a:cubicBezTo>
                    <a:cubicBezTo>
                      <a:pt x="341428" y="101685"/>
                      <a:pt x="372836" y="141667"/>
                      <a:pt x="418520" y="170226"/>
                    </a:cubicBezTo>
                    <a:cubicBezTo>
                      <a:pt x="452783" y="192121"/>
                      <a:pt x="467059" y="186410"/>
                      <a:pt x="473721" y="147379"/>
                    </a:cubicBezTo>
                    <a:cubicBezTo>
                      <a:pt x="478480" y="118820"/>
                      <a:pt x="491804" y="97876"/>
                      <a:pt x="521308" y="92165"/>
                    </a:cubicBezTo>
                    <a:cubicBezTo>
                      <a:pt x="551764" y="85501"/>
                      <a:pt x="576510" y="96925"/>
                      <a:pt x="588882" y="125484"/>
                    </a:cubicBezTo>
                    <a:cubicBezTo>
                      <a:pt x="602207" y="155946"/>
                      <a:pt x="626952" y="170226"/>
                      <a:pt x="656456" y="177842"/>
                    </a:cubicBezTo>
                    <a:cubicBezTo>
                      <a:pt x="757341" y="204497"/>
                      <a:pt x="858226" y="230200"/>
                      <a:pt x="963870" y="228296"/>
                    </a:cubicBezTo>
                    <a:cubicBezTo>
                      <a:pt x="1004795" y="227344"/>
                      <a:pt x="1032396" y="253999"/>
                      <a:pt x="1032396" y="289222"/>
                    </a:cubicBezTo>
                    <a:cubicBezTo>
                      <a:pt x="1032396" y="323493"/>
                      <a:pt x="1004795" y="347292"/>
                      <a:pt x="966726" y="349196"/>
                    </a:cubicBezTo>
                    <a:cubicBezTo>
                      <a:pt x="849661" y="353956"/>
                      <a:pt x="656456" y="315877"/>
                      <a:pt x="553668" y="26637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8" name="Freeform 127">
                <a:extLst>
                  <a:ext uri="{FF2B5EF4-FFF2-40B4-BE49-F238E27FC236}">
                    <a16:creationId xmlns:a16="http://schemas.microsoft.com/office/drawing/2014/main" id="{E76F097B-1C42-A870-DEB5-DDFAAB63D552}"/>
                  </a:ext>
                </a:extLst>
              </p:cNvPr>
              <p:cNvSpPr/>
              <p:nvPr/>
            </p:nvSpPr>
            <p:spPr>
              <a:xfrm>
                <a:off x="4265055" y="2670044"/>
                <a:ext cx="971860" cy="122089"/>
              </a:xfrm>
              <a:custGeom>
                <a:avLst/>
                <a:gdLst>
                  <a:gd name="connsiteX0" fmla="*/ 484540 w 971860"/>
                  <a:gd name="connsiteY0" fmla="*/ 122090 h 122089"/>
                  <a:gd name="connsiteX1" fmla="*/ 79096 w 971860"/>
                  <a:gd name="connsiteY1" fmla="*/ 122090 h 122089"/>
                  <a:gd name="connsiteX2" fmla="*/ 34364 w 971860"/>
                  <a:gd name="connsiteY2" fmla="*/ 114474 h 122089"/>
                  <a:gd name="connsiteX3" fmla="*/ 1053 w 971860"/>
                  <a:gd name="connsiteY3" fmla="*/ 50692 h 122089"/>
                  <a:gd name="connsiteX4" fmla="*/ 54351 w 971860"/>
                  <a:gd name="connsiteY4" fmla="*/ 1190 h 122089"/>
                  <a:gd name="connsiteX5" fmla="*/ 140008 w 971860"/>
                  <a:gd name="connsiteY5" fmla="*/ 238 h 122089"/>
                  <a:gd name="connsiteX6" fmla="*/ 880466 w 971860"/>
                  <a:gd name="connsiteY6" fmla="*/ 238 h 122089"/>
                  <a:gd name="connsiteX7" fmla="*/ 909018 w 971860"/>
                  <a:gd name="connsiteY7" fmla="*/ 238 h 122089"/>
                  <a:gd name="connsiteX8" fmla="*/ 971834 w 971860"/>
                  <a:gd name="connsiteY8" fmla="*/ 58308 h 122089"/>
                  <a:gd name="connsiteX9" fmla="*/ 909018 w 971860"/>
                  <a:gd name="connsiteY9" fmla="*/ 121138 h 122089"/>
                  <a:gd name="connsiteX10" fmla="*/ 706297 w 971860"/>
                  <a:gd name="connsiteY10" fmla="*/ 121138 h 122089"/>
                  <a:gd name="connsiteX11" fmla="*/ 484540 w 971860"/>
                  <a:gd name="connsiteY11" fmla="*/ 122090 h 1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860" h="122089">
                    <a:moveTo>
                      <a:pt x="484540" y="122090"/>
                    </a:moveTo>
                    <a:cubicBezTo>
                      <a:pt x="349392" y="122090"/>
                      <a:pt x="214244" y="122090"/>
                      <a:pt x="79096" y="122090"/>
                    </a:cubicBezTo>
                    <a:cubicBezTo>
                      <a:pt x="63868" y="122090"/>
                      <a:pt x="47688" y="121138"/>
                      <a:pt x="34364" y="114474"/>
                    </a:cubicBezTo>
                    <a:cubicBezTo>
                      <a:pt x="7715" y="103050"/>
                      <a:pt x="-3706" y="79251"/>
                      <a:pt x="1053" y="50692"/>
                    </a:cubicBezTo>
                    <a:cubicBezTo>
                      <a:pt x="5811" y="22133"/>
                      <a:pt x="24846" y="4046"/>
                      <a:pt x="54351" y="1190"/>
                    </a:cubicBezTo>
                    <a:cubicBezTo>
                      <a:pt x="82903" y="-714"/>
                      <a:pt x="111455" y="238"/>
                      <a:pt x="140008" y="238"/>
                    </a:cubicBezTo>
                    <a:cubicBezTo>
                      <a:pt x="386510" y="238"/>
                      <a:pt x="633012" y="238"/>
                      <a:pt x="880466" y="238"/>
                    </a:cubicBezTo>
                    <a:cubicBezTo>
                      <a:pt x="889983" y="238"/>
                      <a:pt x="899501" y="238"/>
                      <a:pt x="909018" y="238"/>
                    </a:cubicBezTo>
                    <a:cubicBezTo>
                      <a:pt x="947088" y="2142"/>
                      <a:pt x="970882" y="24037"/>
                      <a:pt x="971834" y="58308"/>
                    </a:cubicBezTo>
                    <a:cubicBezTo>
                      <a:pt x="972785" y="94483"/>
                      <a:pt x="948040" y="120186"/>
                      <a:pt x="909018" y="121138"/>
                    </a:cubicBezTo>
                    <a:cubicBezTo>
                      <a:pt x="841445" y="122090"/>
                      <a:pt x="773871" y="121138"/>
                      <a:pt x="706297" y="121138"/>
                    </a:cubicBezTo>
                    <a:cubicBezTo>
                      <a:pt x="631109" y="122090"/>
                      <a:pt x="557824" y="122090"/>
                      <a:pt x="484540" y="12209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9" name="Freeform 128">
                <a:extLst>
                  <a:ext uri="{FF2B5EF4-FFF2-40B4-BE49-F238E27FC236}">
                    <a16:creationId xmlns:a16="http://schemas.microsoft.com/office/drawing/2014/main" id="{40D98BE5-5D7A-F759-1CBA-B0984D2E30D6}"/>
                  </a:ext>
                </a:extLst>
              </p:cNvPr>
              <p:cNvSpPr/>
              <p:nvPr/>
            </p:nvSpPr>
            <p:spPr>
              <a:xfrm>
                <a:off x="4264094" y="2427108"/>
                <a:ext cx="971432" cy="122274"/>
              </a:xfrm>
              <a:custGeom>
                <a:avLst/>
                <a:gdLst>
                  <a:gd name="connsiteX0" fmla="*/ 485501 w 971432"/>
                  <a:gd name="connsiteY0" fmla="*/ 423 h 122274"/>
                  <a:gd name="connsiteX1" fmla="*/ 901414 w 971432"/>
                  <a:gd name="connsiteY1" fmla="*/ 423 h 122274"/>
                  <a:gd name="connsiteX2" fmla="*/ 968988 w 971432"/>
                  <a:gd name="connsiteY2" fmla="*/ 45166 h 122274"/>
                  <a:gd name="connsiteX3" fmla="*/ 925207 w 971432"/>
                  <a:gd name="connsiteY3" fmla="*/ 119419 h 122274"/>
                  <a:gd name="connsiteX4" fmla="*/ 889993 w 971432"/>
                  <a:gd name="connsiteY4" fmla="*/ 122275 h 122274"/>
                  <a:gd name="connsiteX5" fmla="*/ 81961 w 971432"/>
                  <a:gd name="connsiteY5" fmla="*/ 122275 h 122274"/>
                  <a:gd name="connsiteX6" fmla="*/ 57215 w 971432"/>
                  <a:gd name="connsiteY6" fmla="*/ 121323 h 122274"/>
                  <a:gd name="connsiteX7" fmla="*/ 110 w 971432"/>
                  <a:gd name="connsiteY7" fmla="*/ 56589 h 122274"/>
                  <a:gd name="connsiteX8" fmla="*/ 61974 w 971432"/>
                  <a:gd name="connsiteY8" fmla="*/ 423 h 122274"/>
                  <a:gd name="connsiteX9" fmla="*/ 378905 w 971432"/>
                  <a:gd name="connsiteY9" fmla="*/ 423 h 122274"/>
                  <a:gd name="connsiteX10" fmla="*/ 485501 w 971432"/>
                  <a:gd name="connsiteY10" fmla="*/ 423 h 12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1432" h="122274">
                    <a:moveTo>
                      <a:pt x="485501" y="423"/>
                    </a:moveTo>
                    <a:cubicBezTo>
                      <a:pt x="624456" y="423"/>
                      <a:pt x="763411" y="423"/>
                      <a:pt x="901414" y="423"/>
                    </a:cubicBezTo>
                    <a:cubicBezTo>
                      <a:pt x="934725" y="423"/>
                      <a:pt x="959470" y="11847"/>
                      <a:pt x="968988" y="45166"/>
                    </a:cubicBezTo>
                    <a:cubicBezTo>
                      <a:pt x="978505" y="78484"/>
                      <a:pt x="959470" y="110851"/>
                      <a:pt x="925207" y="119419"/>
                    </a:cubicBezTo>
                    <a:cubicBezTo>
                      <a:pt x="913787" y="122275"/>
                      <a:pt x="901414" y="122275"/>
                      <a:pt x="889993" y="122275"/>
                    </a:cubicBezTo>
                    <a:cubicBezTo>
                      <a:pt x="620649" y="122275"/>
                      <a:pt x="351305" y="122275"/>
                      <a:pt x="81961" y="122275"/>
                    </a:cubicBezTo>
                    <a:cubicBezTo>
                      <a:pt x="73395" y="122275"/>
                      <a:pt x="64829" y="122275"/>
                      <a:pt x="57215" y="121323"/>
                    </a:cubicBezTo>
                    <a:cubicBezTo>
                      <a:pt x="21049" y="116563"/>
                      <a:pt x="-1793" y="90860"/>
                      <a:pt x="110" y="56589"/>
                    </a:cubicBezTo>
                    <a:cubicBezTo>
                      <a:pt x="2014" y="24222"/>
                      <a:pt x="25808" y="1375"/>
                      <a:pt x="61974" y="423"/>
                    </a:cubicBezTo>
                    <a:cubicBezTo>
                      <a:pt x="167618" y="-529"/>
                      <a:pt x="273262" y="423"/>
                      <a:pt x="378905" y="423"/>
                    </a:cubicBezTo>
                    <a:cubicBezTo>
                      <a:pt x="414120" y="423"/>
                      <a:pt x="450286" y="423"/>
                      <a:pt x="485501" y="42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0" name="Freeform 129">
                <a:extLst>
                  <a:ext uri="{FF2B5EF4-FFF2-40B4-BE49-F238E27FC236}">
                    <a16:creationId xmlns:a16="http://schemas.microsoft.com/office/drawing/2014/main" id="{1D137D27-F719-6C54-4AF7-0D4D9CA2ACEC}"/>
                  </a:ext>
                </a:extLst>
              </p:cNvPr>
              <p:cNvSpPr/>
              <p:nvPr/>
            </p:nvSpPr>
            <p:spPr>
              <a:xfrm>
                <a:off x="4266005" y="2183827"/>
                <a:ext cx="970857" cy="121851"/>
              </a:xfrm>
              <a:custGeom>
                <a:avLst/>
                <a:gdLst>
                  <a:gd name="connsiteX0" fmla="*/ 486445 w 970857"/>
                  <a:gd name="connsiteY0" fmla="*/ 0 h 121851"/>
                  <a:gd name="connsiteX1" fmla="*/ 895695 w 970857"/>
                  <a:gd name="connsiteY1" fmla="*/ 0 h 121851"/>
                  <a:gd name="connsiteX2" fmla="*/ 967076 w 970857"/>
                  <a:gd name="connsiteY2" fmla="*/ 40935 h 121851"/>
                  <a:gd name="connsiteX3" fmla="*/ 925200 w 970857"/>
                  <a:gd name="connsiteY3" fmla="*/ 118044 h 121851"/>
                  <a:gd name="connsiteX4" fmla="*/ 883323 w 970857"/>
                  <a:gd name="connsiteY4" fmla="*/ 121852 h 121851"/>
                  <a:gd name="connsiteX5" fmla="*/ 86711 w 970857"/>
                  <a:gd name="connsiteY5" fmla="*/ 121852 h 121851"/>
                  <a:gd name="connsiteX6" fmla="*/ 61966 w 970857"/>
                  <a:gd name="connsiteY6" fmla="*/ 121852 h 121851"/>
                  <a:gd name="connsiteX7" fmla="*/ 103 w 970857"/>
                  <a:gd name="connsiteY7" fmla="*/ 58070 h 121851"/>
                  <a:gd name="connsiteX8" fmla="*/ 64821 w 970857"/>
                  <a:gd name="connsiteY8" fmla="*/ 952 h 121851"/>
                  <a:gd name="connsiteX9" fmla="*/ 292289 w 970857"/>
                  <a:gd name="connsiteY9" fmla="*/ 952 h 121851"/>
                  <a:gd name="connsiteX10" fmla="*/ 486445 w 970857"/>
                  <a:gd name="connsiteY10" fmla="*/ 0 h 1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857" h="121851">
                    <a:moveTo>
                      <a:pt x="486445" y="0"/>
                    </a:moveTo>
                    <a:cubicBezTo>
                      <a:pt x="622544" y="0"/>
                      <a:pt x="759596" y="0"/>
                      <a:pt x="895695" y="0"/>
                    </a:cubicBezTo>
                    <a:cubicBezTo>
                      <a:pt x="928055" y="0"/>
                      <a:pt x="954704" y="7616"/>
                      <a:pt x="967076" y="40935"/>
                    </a:cubicBezTo>
                    <a:cubicBezTo>
                      <a:pt x="979449" y="75205"/>
                      <a:pt x="960414" y="109476"/>
                      <a:pt x="925200" y="118044"/>
                    </a:cubicBezTo>
                    <a:cubicBezTo>
                      <a:pt x="911875" y="121852"/>
                      <a:pt x="896647" y="121852"/>
                      <a:pt x="883323" y="121852"/>
                    </a:cubicBezTo>
                    <a:cubicBezTo>
                      <a:pt x="617786" y="121852"/>
                      <a:pt x="352249" y="121852"/>
                      <a:pt x="86711" y="121852"/>
                    </a:cubicBezTo>
                    <a:cubicBezTo>
                      <a:pt x="78146" y="121852"/>
                      <a:pt x="70532" y="121852"/>
                      <a:pt x="61966" y="121852"/>
                    </a:cubicBezTo>
                    <a:cubicBezTo>
                      <a:pt x="22945" y="118044"/>
                      <a:pt x="-1801" y="92341"/>
                      <a:pt x="103" y="58070"/>
                    </a:cubicBezTo>
                    <a:cubicBezTo>
                      <a:pt x="2006" y="23799"/>
                      <a:pt x="25800" y="1904"/>
                      <a:pt x="64821" y="952"/>
                    </a:cubicBezTo>
                    <a:cubicBezTo>
                      <a:pt x="140961" y="0"/>
                      <a:pt x="216149" y="952"/>
                      <a:pt x="292289" y="952"/>
                    </a:cubicBezTo>
                    <a:cubicBezTo>
                      <a:pt x="356055" y="0"/>
                      <a:pt x="420774" y="0"/>
                      <a:pt x="486445"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0E5D346C-51ED-2489-9DA9-BC28DF2522F4}"/>
                  </a:ext>
                </a:extLst>
              </p:cNvPr>
              <p:cNvSpPr/>
              <p:nvPr/>
            </p:nvSpPr>
            <p:spPr>
              <a:xfrm>
                <a:off x="5724179" y="1879195"/>
                <a:ext cx="970796" cy="972915"/>
              </a:xfrm>
              <a:custGeom>
                <a:avLst/>
                <a:gdLst>
                  <a:gd name="connsiteX0" fmla="*/ 484442 w 970796"/>
                  <a:gd name="connsiteY0" fmla="*/ 972913 h 972915"/>
                  <a:gd name="connsiteX1" fmla="*/ 3 w 970796"/>
                  <a:gd name="connsiteY1" fmla="*/ 484554 h 972915"/>
                  <a:gd name="connsiteX2" fmla="*/ 488249 w 970796"/>
                  <a:gd name="connsiteY2" fmla="*/ 3 h 972915"/>
                  <a:gd name="connsiteX3" fmla="*/ 970784 w 970796"/>
                  <a:gd name="connsiteY3" fmla="*/ 490266 h 972915"/>
                  <a:gd name="connsiteX4" fmla="*/ 484442 w 970796"/>
                  <a:gd name="connsiteY4" fmla="*/ 972913 h 972915"/>
                  <a:gd name="connsiteX5" fmla="*/ 485394 w 970796"/>
                  <a:gd name="connsiteY5" fmla="*/ 851061 h 972915"/>
                  <a:gd name="connsiteX6" fmla="*/ 849912 w 970796"/>
                  <a:gd name="connsiteY6" fmla="*/ 487410 h 972915"/>
                  <a:gd name="connsiteX7" fmla="*/ 485394 w 970796"/>
                  <a:gd name="connsiteY7" fmla="*/ 122807 h 972915"/>
                  <a:gd name="connsiteX8" fmla="*/ 120875 w 970796"/>
                  <a:gd name="connsiteY8" fmla="*/ 487410 h 972915"/>
                  <a:gd name="connsiteX9" fmla="*/ 485394 w 970796"/>
                  <a:gd name="connsiteY9" fmla="*/ 851061 h 9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796" h="972915">
                    <a:moveTo>
                      <a:pt x="484442" y="972913"/>
                    </a:moveTo>
                    <a:cubicBezTo>
                      <a:pt x="215098" y="971961"/>
                      <a:pt x="-949" y="753961"/>
                      <a:pt x="3" y="484554"/>
                    </a:cubicBezTo>
                    <a:cubicBezTo>
                      <a:pt x="955" y="215148"/>
                      <a:pt x="218905" y="-949"/>
                      <a:pt x="488249" y="3"/>
                    </a:cubicBezTo>
                    <a:cubicBezTo>
                      <a:pt x="757593" y="955"/>
                      <a:pt x="972687" y="219907"/>
                      <a:pt x="970784" y="490266"/>
                    </a:cubicBezTo>
                    <a:cubicBezTo>
                      <a:pt x="969832" y="757768"/>
                      <a:pt x="751882" y="973865"/>
                      <a:pt x="484442" y="972913"/>
                    </a:cubicBezTo>
                    <a:close/>
                    <a:moveTo>
                      <a:pt x="485394" y="851061"/>
                    </a:moveTo>
                    <a:cubicBezTo>
                      <a:pt x="687163" y="851061"/>
                      <a:pt x="849912" y="689227"/>
                      <a:pt x="849912" y="487410"/>
                    </a:cubicBezTo>
                    <a:cubicBezTo>
                      <a:pt x="849912" y="285593"/>
                      <a:pt x="687163" y="122807"/>
                      <a:pt x="485394" y="122807"/>
                    </a:cubicBezTo>
                    <a:cubicBezTo>
                      <a:pt x="284575" y="122807"/>
                      <a:pt x="120875" y="285593"/>
                      <a:pt x="120875" y="487410"/>
                    </a:cubicBezTo>
                    <a:cubicBezTo>
                      <a:pt x="120875" y="689227"/>
                      <a:pt x="282671" y="851061"/>
                      <a:pt x="485394" y="851061"/>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32" name="Group 131">
            <a:extLst>
              <a:ext uri="{FF2B5EF4-FFF2-40B4-BE49-F238E27FC236}">
                <a16:creationId xmlns:a16="http://schemas.microsoft.com/office/drawing/2014/main" id="{F3736364-295E-199D-DA19-66540997E75A}"/>
              </a:ext>
            </a:extLst>
          </p:cNvPr>
          <p:cNvGrpSpPr/>
          <p:nvPr/>
        </p:nvGrpSpPr>
        <p:grpSpPr>
          <a:xfrm>
            <a:off x="1223006" y="5597752"/>
            <a:ext cx="697878" cy="697878"/>
            <a:chOff x="3907180" y="2351193"/>
            <a:chExt cx="889771" cy="889771"/>
          </a:xfrm>
          <a:solidFill>
            <a:srgbClr val="F79037"/>
          </a:solidFill>
        </p:grpSpPr>
        <p:sp>
          <p:nvSpPr>
            <p:cNvPr id="133" name="Freeform 132">
              <a:extLst>
                <a:ext uri="{FF2B5EF4-FFF2-40B4-BE49-F238E27FC236}">
                  <a16:creationId xmlns:a16="http://schemas.microsoft.com/office/drawing/2014/main" id="{27B8229B-CF90-DAFA-EF66-0EB069A06F46}"/>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34" name="Graphic 2">
              <a:extLst>
                <a:ext uri="{FF2B5EF4-FFF2-40B4-BE49-F238E27FC236}">
                  <a16:creationId xmlns:a16="http://schemas.microsoft.com/office/drawing/2014/main" id="{6F3DA8E9-DA6B-8915-1047-D0DDB7A8B8CF}"/>
                </a:ext>
              </a:extLst>
            </p:cNvPr>
            <p:cNvGrpSpPr/>
            <p:nvPr/>
          </p:nvGrpSpPr>
          <p:grpSpPr>
            <a:xfrm>
              <a:off x="3907180" y="2351193"/>
              <a:ext cx="889771" cy="889771"/>
              <a:chOff x="3907180" y="2351193"/>
              <a:chExt cx="889771" cy="889771"/>
            </a:xfrm>
            <a:grpFill/>
          </p:grpSpPr>
          <p:grpSp>
            <p:nvGrpSpPr>
              <p:cNvPr id="135" name="Graphic 2">
                <a:extLst>
                  <a:ext uri="{FF2B5EF4-FFF2-40B4-BE49-F238E27FC236}">
                    <a16:creationId xmlns:a16="http://schemas.microsoft.com/office/drawing/2014/main" id="{6F2DDB1F-5490-62E6-43DB-676F65D71C39}"/>
                  </a:ext>
                </a:extLst>
              </p:cNvPr>
              <p:cNvGrpSpPr/>
              <p:nvPr/>
            </p:nvGrpSpPr>
            <p:grpSpPr>
              <a:xfrm>
                <a:off x="3907180" y="2351193"/>
                <a:ext cx="889771" cy="889771"/>
                <a:chOff x="3907180" y="2351193"/>
                <a:chExt cx="889771" cy="889771"/>
              </a:xfrm>
              <a:grpFill/>
            </p:grpSpPr>
            <p:sp>
              <p:nvSpPr>
                <p:cNvPr id="137" name="Freeform 136">
                  <a:extLst>
                    <a:ext uri="{FF2B5EF4-FFF2-40B4-BE49-F238E27FC236}">
                      <a16:creationId xmlns:a16="http://schemas.microsoft.com/office/drawing/2014/main" id="{71DE501A-B66D-6091-55F0-4F5C31B1E677}"/>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8" name="Freeform 137">
                  <a:extLst>
                    <a:ext uri="{FF2B5EF4-FFF2-40B4-BE49-F238E27FC236}">
                      <a16:creationId xmlns:a16="http://schemas.microsoft.com/office/drawing/2014/main" id="{81633C20-E74C-4CCD-932E-00649B2E3980}"/>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9" name="Freeform 138">
                  <a:extLst>
                    <a:ext uri="{FF2B5EF4-FFF2-40B4-BE49-F238E27FC236}">
                      <a16:creationId xmlns:a16="http://schemas.microsoft.com/office/drawing/2014/main" id="{87CFFDBD-90C5-2886-A5B1-6A7AD908DA52}"/>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0" name="Freeform 139">
                  <a:extLst>
                    <a:ext uri="{FF2B5EF4-FFF2-40B4-BE49-F238E27FC236}">
                      <a16:creationId xmlns:a16="http://schemas.microsoft.com/office/drawing/2014/main" id="{CE481B4E-6180-3808-CF15-728C55271D6B}"/>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1" name="Freeform 140">
                  <a:extLst>
                    <a:ext uri="{FF2B5EF4-FFF2-40B4-BE49-F238E27FC236}">
                      <a16:creationId xmlns:a16="http://schemas.microsoft.com/office/drawing/2014/main" id="{4872254C-0EE9-F585-A27F-99DC05FDB36C}"/>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2" name="Freeform 141">
                  <a:extLst>
                    <a:ext uri="{FF2B5EF4-FFF2-40B4-BE49-F238E27FC236}">
                      <a16:creationId xmlns:a16="http://schemas.microsoft.com/office/drawing/2014/main" id="{386BD0BD-1954-D7A3-8287-32F35F705397}"/>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3" name="Freeform 142">
                  <a:extLst>
                    <a:ext uri="{FF2B5EF4-FFF2-40B4-BE49-F238E27FC236}">
                      <a16:creationId xmlns:a16="http://schemas.microsoft.com/office/drawing/2014/main" id="{5F6C87A3-55BA-AE3D-472E-08CB61B7E696}"/>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4" name="Freeform 143">
                  <a:extLst>
                    <a:ext uri="{FF2B5EF4-FFF2-40B4-BE49-F238E27FC236}">
                      <a16:creationId xmlns:a16="http://schemas.microsoft.com/office/drawing/2014/main" id="{C4D86860-E20D-003F-35AF-D3E99EC204EB}"/>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5" name="Freeform 144">
                  <a:extLst>
                    <a:ext uri="{FF2B5EF4-FFF2-40B4-BE49-F238E27FC236}">
                      <a16:creationId xmlns:a16="http://schemas.microsoft.com/office/drawing/2014/main" id="{99D0E01C-CE87-5BCB-160E-89A13CAB6A77}"/>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36" name="Freeform 135">
                <a:extLst>
                  <a:ext uri="{FF2B5EF4-FFF2-40B4-BE49-F238E27FC236}">
                    <a16:creationId xmlns:a16="http://schemas.microsoft.com/office/drawing/2014/main" id="{4CCF0A86-35A4-B5EF-6861-90AE9DE86534}"/>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46" name="Group 145">
            <a:extLst>
              <a:ext uri="{FF2B5EF4-FFF2-40B4-BE49-F238E27FC236}">
                <a16:creationId xmlns:a16="http://schemas.microsoft.com/office/drawing/2014/main" id="{85352D1B-2404-F5ED-69D9-8D7E3B1DE7B1}"/>
              </a:ext>
            </a:extLst>
          </p:cNvPr>
          <p:cNvGrpSpPr/>
          <p:nvPr/>
        </p:nvGrpSpPr>
        <p:grpSpPr>
          <a:xfrm>
            <a:off x="1263396" y="7762884"/>
            <a:ext cx="617099" cy="614234"/>
            <a:chOff x="3917171" y="3851610"/>
            <a:chExt cx="870324" cy="866284"/>
          </a:xfrm>
          <a:solidFill>
            <a:srgbClr val="F79037"/>
          </a:solidFill>
        </p:grpSpPr>
        <p:sp>
          <p:nvSpPr>
            <p:cNvPr id="147" name="Freeform 146">
              <a:extLst>
                <a:ext uri="{FF2B5EF4-FFF2-40B4-BE49-F238E27FC236}">
                  <a16:creationId xmlns:a16="http://schemas.microsoft.com/office/drawing/2014/main" id="{773DFC34-7F21-C88C-8D6E-48B9D17DCAA8}"/>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48" name="Graphic 2">
              <a:extLst>
                <a:ext uri="{FF2B5EF4-FFF2-40B4-BE49-F238E27FC236}">
                  <a16:creationId xmlns:a16="http://schemas.microsoft.com/office/drawing/2014/main" id="{6B933442-D10B-40B4-7B31-5024562E44BC}"/>
                </a:ext>
              </a:extLst>
            </p:cNvPr>
            <p:cNvGrpSpPr/>
            <p:nvPr/>
          </p:nvGrpSpPr>
          <p:grpSpPr>
            <a:xfrm>
              <a:off x="3917171" y="3851610"/>
              <a:ext cx="870324" cy="866284"/>
              <a:chOff x="3917171" y="3851610"/>
              <a:chExt cx="870324" cy="866284"/>
            </a:xfrm>
            <a:grpFill/>
          </p:grpSpPr>
          <p:sp>
            <p:nvSpPr>
              <p:cNvPr id="149" name="Freeform 148">
                <a:extLst>
                  <a:ext uri="{FF2B5EF4-FFF2-40B4-BE49-F238E27FC236}">
                    <a16:creationId xmlns:a16="http://schemas.microsoft.com/office/drawing/2014/main" id="{C0508062-7307-7626-FEC6-B48D9D716445}"/>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0" name="Freeform 149">
                <a:extLst>
                  <a:ext uri="{FF2B5EF4-FFF2-40B4-BE49-F238E27FC236}">
                    <a16:creationId xmlns:a16="http://schemas.microsoft.com/office/drawing/2014/main" id="{6D6EFD31-5E8E-55A1-11A3-A1A847E8B7A9}"/>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1" name="Freeform 150">
                <a:extLst>
                  <a:ext uri="{FF2B5EF4-FFF2-40B4-BE49-F238E27FC236}">
                    <a16:creationId xmlns:a16="http://schemas.microsoft.com/office/drawing/2014/main" id="{8FE2E00A-24B2-CE80-E6A3-A6410D2C2DA6}"/>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2" name="Freeform 151">
                <a:extLst>
                  <a:ext uri="{FF2B5EF4-FFF2-40B4-BE49-F238E27FC236}">
                    <a16:creationId xmlns:a16="http://schemas.microsoft.com/office/drawing/2014/main" id="{5266D3B3-7AB2-441E-219D-9B80EE2A5EA6}"/>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3" name="Freeform 152">
                <a:extLst>
                  <a:ext uri="{FF2B5EF4-FFF2-40B4-BE49-F238E27FC236}">
                    <a16:creationId xmlns:a16="http://schemas.microsoft.com/office/drawing/2014/main" id="{B60268EC-3C83-37D3-9C7C-06DB858BB44C}"/>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4" name="Freeform 153">
                <a:extLst>
                  <a:ext uri="{FF2B5EF4-FFF2-40B4-BE49-F238E27FC236}">
                    <a16:creationId xmlns:a16="http://schemas.microsoft.com/office/drawing/2014/main" id="{018116BE-E2C5-170B-D61F-F973C6813318}"/>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5" name="Freeform 154">
                <a:extLst>
                  <a:ext uri="{FF2B5EF4-FFF2-40B4-BE49-F238E27FC236}">
                    <a16:creationId xmlns:a16="http://schemas.microsoft.com/office/drawing/2014/main" id="{DE3B54D4-E194-71E3-B037-A0D433234BE8}"/>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6" name="Freeform 155">
                <a:extLst>
                  <a:ext uri="{FF2B5EF4-FFF2-40B4-BE49-F238E27FC236}">
                    <a16:creationId xmlns:a16="http://schemas.microsoft.com/office/drawing/2014/main" id="{3E6F7618-86B5-4A02-A16E-2E5FBD81E0CE}"/>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7" name="Freeform 156">
                <a:extLst>
                  <a:ext uri="{FF2B5EF4-FFF2-40B4-BE49-F238E27FC236}">
                    <a16:creationId xmlns:a16="http://schemas.microsoft.com/office/drawing/2014/main" id="{C7DC1AB4-814D-6609-41AE-0CCA856B6A4F}"/>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8" name="Freeform 157">
                <a:extLst>
                  <a:ext uri="{FF2B5EF4-FFF2-40B4-BE49-F238E27FC236}">
                    <a16:creationId xmlns:a16="http://schemas.microsoft.com/office/drawing/2014/main" id="{87997E47-60D1-AB01-2AA7-23C63D21D8B0}"/>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9" name="Freeform 158">
                <a:extLst>
                  <a:ext uri="{FF2B5EF4-FFF2-40B4-BE49-F238E27FC236}">
                    <a16:creationId xmlns:a16="http://schemas.microsoft.com/office/drawing/2014/main" id="{8C9477F5-59B6-BDA0-F915-F37BA6759559}"/>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0" name="Freeform 159">
                <a:extLst>
                  <a:ext uri="{FF2B5EF4-FFF2-40B4-BE49-F238E27FC236}">
                    <a16:creationId xmlns:a16="http://schemas.microsoft.com/office/drawing/2014/main" id="{05F584FD-DDB9-60BE-AA82-3FD701A34404}"/>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1" name="Freeform 160">
                <a:extLst>
                  <a:ext uri="{FF2B5EF4-FFF2-40B4-BE49-F238E27FC236}">
                    <a16:creationId xmlns:a16="http://schemas.microsoft.com/office/drawing/2014/main" id="{28712FCE-00D9-0463-D857-E36DE4F1D49B}"/>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2" name="Freeform 161">
                <a:extLst>
                  <a:ext uri="{FF2B5EF4-FFF2-40B4-BE49-F238E27FC236}">
                    <a16:creationId xmlns:a16="http://schemas.microsoft.com/office/drawing/2014/main" id="{15D7EEFB-E06E-DF29-96DE-61D3E41C9AD0}"/>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3" name="Freeform 162">
                <a:extLst>
                  <a:ext uri="{FF2B5EF4-FFF2-40B4-BE49-F238E27FC236}">
                    <a16:creationId xmlns:a16="http://schemas.microsoft.com/office/drawing/2014/main" id="{12DEC6C7-C7D0-1B0D-DCC2-544FDE677BC3}"/>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64" name="Group 163">
            <a:extLst>
              <a:ext uri="{FF2B5EF4-FFF2-40B4-BE49-F238E27FC236}">
                <a16:creationId xmlns:a16="http://schemas.microsoft.com/office/drawing/2014/main" id="{33C0C08F-7A99-4D40-2D01-AE517218A2D2}"/>
              </a:ext>
            </a:extLst>
          </p:cNvPr>
          <p:cNvGrpSpPr/>
          <p:nvPr/>
        </p:nvGrpSpPr>
        <p:grpSpPr>
          <a:xfrm>
            <a:off x="1268791" y="6375503"/>
            <a:ext cx="606308" cy="605713"/>
            <a:chOff x="10376768" y="2334933"/>
            <a:chExt cx="920484" cy="919581"/>
          </a:xfrm>
          <a:solidFill>
            <a:srgbClr val="F79037"/>
          </a:solidFill>
        </p:grpSpPr>
        <p:sp>
          <p:nvSpPr>
            <p:cNvPr id="165" name="Freeform 164">
              <a:extLst>
                <a:ext uri="{FF2B5EF4-FFF2-40B4-BE49-F238E27FC236}">
                  <a16:creationId xmlns:a16="http://schemas.microsoft.com/office/drawing/2014/main" id="{E076E7D5-9222-391B-83E6-E891932999D7}"/>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6" name="Freeform 165">
              <a:extLst>
                <a:ext uri="{FF2B5EF4-FFF2-40B4-BE49-F238E27FC236}">
                  <a16:creationId xmlns:a16="http://schemas.microsoft.com/office/drawing/2014/main" id="{6DD9F5F2-3A28-3CE5-F637-2C675884F94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67" name="Graphic 2">
              <a:extLst>
                <a:ext uri="{FF2B5EF4-FFF2-40B4-BE49-F238E27FC236}">
                  <a16:creationId xmlns:a16="http://schemas.microsoft.com/office/drawing/2014/main" id="{778A4933-37E8-FB70-28C0-DB1CEA431902}"/>
                </a:ext>
              </a:extLst>
            </p:cNvPr>
            <p:cNvGrpSpPr/>
            <p:nvPr/>
          </p:nvGrpSpPr>
          <p:grpSpPr>
            <a:xfrm>
              <a:off x="10376768" y="2334933"/>
              <a:ext cx="920484" cy="919581"/>
              <a:chOff x="10376768" y="2334933"/>
              <a:chExt cx="920484" cy="919581"/>
            </a:xfrm>
            <a:grpFill/>
          </p:grpSpPr>
          <p:sp>
            <p:nvSpPr>
              <p:cNvPr id="168" name="Freeform 167">
                <a:extLst>
                  <a:ext uri="{FF2B5EF4-FFF2-40B4-BE49-F238E27FC236}">
                    <a16:creationId xmlns:a16="http://schemas.microsoft.com/office/drawing/2014/main" id="{42B3379A-EA3C-08E9-FA00-27A23B89A17F}"/>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9" name="Freeform 168">
                <a:extLst>
                  <a:ext uri="{FF2B5EF4-FFF2-40B4-BE49-F238E27FC236}">
                    <a16:creationId xmlns:a16="http://schemas.microsoft.com/office/drawing/2014/main" id="{1E60B013-93D2-5D55-EC2E-5B3541BFE6D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71" name="Group 170">
            <a:extLst>
              <a:ext uri="{FF2B5EF4-FFF2-40B4-BE49-F238E27FC236}">
                <a16:creationId xmlns:a16="http://schemas.microsoft.com/office/drawing/2014/main" id="{08BE11D7-293D-80EC-C98E-811AE7864573}"/>
              </a:ext>
            </a:extLst>
          </p:cNvPr>
          <p:cNvGrpSpPr/>
          <p:nvPr/>
        </p:nvGrpSpPr>
        <p:grpSpPr>
          <a:xfrm flipH="1" flipV="1">
            <a:off x="-162647" y="9049086"/>
            <a:ext cx="1999713" cy="1442633"/>
            <a:chOff x="8493673" y="3441653"/>
            <a:chExt cx="2590079" cy="1868535"/>
          </a:xfrm>
        </p:grpSpPr>
        <p:sp>
          <p:nvSpPr>
            <p:cNvPr id="172" name="Freeform 171">
              <a:extLst>
                <a:ext uri="{FF2B5EF4-FFF2-40B4-BE49-F238E27FC236}">
                  <a16:creationId xmlns:a16="http://schemas.microsoft.com/office/drawing/2014/main" id="{817EF9AC-7915-BB99-DCAB-EA230DB139F8}"/>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3" name="Freeform 172">
              <a:extLst>
                <a:ext uri="{FF2B5EF4-FFF2-40B4-BE49-F238E27FC236}">
                  <a16:creationId xmlns:a16="http://schemas.microsoft.com/office/drawing/2014/main" id="{62FD8A95-9463-A806-995A-B71299C3EFEF}"/>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4" name="Freeform 173">
              <a:extLst>
                <a:ext uri="{FF2B5EF4-FFF2-40B4-BE49-F238E27FC236}">
                  <a16:creationId xmlns:a16="http://schemas.microsoft.com/office/drawing/2014/main" id="{A40C42BD-6DD8-6DAD-01D4-BAEE023ABDFE}"/>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5" name="Freeform 174">
              <a:extLst>
                <a:ext uri="{FF2B5EF4-FFF2-40B4-BE49-F238E27FC236}">
                  <a16:creationId xmlns:a16="http://schemas.microsoft.com/office/drawing/2014/main" id="{1B557C7A-3C6B-2986-C737-B3C5A20B6E06}"/>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6" name="Freeform 175">
              <a:extLst>
                <a:ext uri="{FF2B5EF4-FFF2-40B4-BE49-F238E27FC236}">
                  <a16:creationId xmlns:a16="http://schemas.microsoft.com/office/drawing/2014/main" id="{C8057A1C-F700-8032-5AF2-529848BA2332}"/>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7" name="Freeform 176">
              <a:extLst>
                <a:ext uri="{FF2B5EF4-FFF2-40B4-BE49-F238E27FC236}">
                  <a16:creationId xmlns:a16="http://schemas.microsoft.com/office/drawing/2014/main" id="{9C38C5A8-A256-12A7-8509-906DFD68B0F0}"/>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8" name="Freeform 177">
              <a:extLst>
                <a:ext uri="{FF2B5EF4-FFF2-40B4-BE49-F238E27FC236}">
                  <a16:creationId xmlns:a16="http://schemas.microsoft.com/office/drawing/2014/main" id="{16F381D5-803E-9535-1BDC-3D7F5F05BC3C}"/>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79" name="Freeform 178">
              <a:extLst>
                <a:ext uri="{FF2B5EF4-FFF2-40B4-BE49-F238E27FC236}">
                  <a16:creationId xmlns:a16="http://schemas.microsoft.com/office/drawing/2014/main" id="{0A14C9AF-E7C6-885E-2C98-7B35D3A20E90}"/>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0" name="Freeform 179">
              <a:extLst>
                <a:ext uri="{FF2B5EF4-FFF2-40B4-BE49-F238E27FC236}">
                  <a16:creationId xmlns:a16="http://schemas.microsoft.com/office/drawing/2014/main" id="{D0712F73-4668-1626-2738-4AB22843E2DE}"/>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1" name="Freeform 180">
              <a:extLst>
                <a:ext uri="{FF2B5EF4-FFF2-40B4-BE49-F238E27FC236}">
                  <a16:creationId xmlns:a16="http://schemas.microsoft.com/office/drawing/2014/main" id="{93164E8C-9BA9-BF1A-8737-5CE95B36EB4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82" name="Freeform 181">
              <a:extLst>
                <a:ext uri="{FF2B5EF4-FFF2-40B4-BE49-F238E27FC236}">
                  <a16:creationId xmlns:a16="http://schemas.microsoft.com/office/drawing/2014/main" id="{E0F2A1EE-86B4-19F4-2C92-00C114958551}"/>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1312390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7" y="665163"/>
            <a:ext cx="2843461" cy="9010852"/>
          </a:xfrm>
        </p:spPr>
        <p:txBody>
          <a:bodyPr/>
          <a:lstStyle/>
          <a:p>
            <a:pPr algn="just"/>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fatores</a:t>
            </a:r>
            <a:r>
              <a:rPr lang="en-US" dirty="0">
                <a:ea typeface="Times New Roman" panose="02020603050405020304" pitchFamily="18" charset="0"/>
              </a:rPr>
              <a:t> </a:t>
            </a:r>
            <a:r>
              <a:rPr lang="en-US" dirty="0" err="1">
                <a:ea typeface="Times New Roman" panose="02020603050405020304" pitchFamily="18" charset="0"/>
              </a:rPr>
              <a:t>individuais</a:t>
            </a:r>
            <a:r>
              <a:rPr lang="en-US" dirty="0">
                <a:ea typeface="Times New Roman" panose="02020603050405020304" pitchFamily="18" charset="0"/>
              </a:rPr>
              <a:t> são </a:t>
            </a:r>
            <a:r>
              <a:rPr lang="en-US" dirty="0" err="1">
                <a:ea typeface="Times New Roman" panose="02020603050405020304" pitchFamily="18" charset="0"/>
              </a:rPr>
              <a:t>avaliados</a:t>
            </a:r>
            <a:r>
              <a:rPr lang="en-US" dirty="0">
                <a:ea typeface="Times New Roman" panose="02020603050405020304" pitchFamily="18" charset="0"/>
              </a:rPr>
              <a:t> </a:t>
            </a:r>
            <a:r>
              <a:rPr lang="en-US" dirty="0" err="1">
                <a:ea typeface="Times New Roman" panose="02020603050405020304" pitchFamily="18" charset="0"/>
              </a:rPr>
              <a:t>através</a:t>
            </a:r>
            <a:r>
              <a:rPr lang="en-US" dirty="0">
                <a:ea typeface="Times New Roman" panose="02020603050405020304" pitchFamily="18" charset="0"/>
              </a:rPr>
              <a:t> de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escala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representa</a:t>
            </a:r>
            <a:r>
              <a:rPr lang="en-US" dirty="0">
                <a:ea typeface="Times New Roman" panose="02020603050405020304" pitchFamily="18" charset="0"/>
              </a:rPr>
              <a:t> o </a:t>
            </a:r>
            <a:r>
              <a:rPr lang="en-US" dirty="0" err="1">
                <a:ea typeface="Times New Roman" panose="02020603050405020304" pitchFamily="18" charset="0"/>
              </a:rPr>
              <a:t>grau</a:t>
            </a:r>
            <a:r>
              <a:rPr lang="en-US" dirty="0">
                <a:ea typeface="Times New Roman" panose="02020603050405020304" pitchFamily="18" charset="0"/>
              </a:rPr>
              <a:t> de </a:t>
            </a:r>
            <a:r>
              <a:rPr lang="en-US" dirty="0" err="1">
                <a:ea typeface="Times New Roman" panose="02020603050405020304" pitchFamily="18" charset="0"/>
              </a:rPr>
              <a:t>cumprimento</a:t>
            </a:r>
            <a:r>
              <a:rPr lang="en-US" dirty="0">
                <a:ea typeface="Times New Roman" panose="02020603050405020304" pitchFamily="18" charset="0"/>
              </a:rPr>
              <a:t> do </a:t>
            </a:r>
            <a:r>
              <a:rPr lang="en-US" dirty="0" err="1">
                <a:ea typeface="Times New Roman" panose="02020603050405020304" pitchFamily="18" charset="0"/>
              </a:rPr>
              <a:t>respetivo</a:t>
            </a:r>
            <a:r>
              <a:rPr lang="en-US" dirty="0">
                <a:ea typeface="Times New Roman" panose="02020603050405020304" pitchFamily="18" charset="0"/>
              </a:rPr>
              <a:t> </a:t>
            </a:r>
            <a:r>
              <a:rPr lang="en-US" dirty="0" err="1">
                <a:ea typeface="Times New Roman" panose="02020603050405020304" pitchFamily="18" charset="0"/>
              </a:rPr>
              <a:t>fator</a:t>
            </a:r>
            <a:r>
              <a:rPr lang="en-US" dirty="0">
                <a:ea typeface="Times New Roman" panose="02020603050405020304" pitchFamily="18" charset="0"/>
              </a:rPr>
              <a:t>. Note </a:t>
            </a:r>
            <a:r>
              <a:rPr lang="en-US" dirty="0" err="1">
                <a:ea typeface="Times New Roman" panose="02020603050405020304" pitchFamily="18" charset="0"/>
              </a:rPr>
              <a:t>que</a:t>
            </a:r>
            <a:r>
              <a:rPr lang="en-US" dirty="0">
                <a:ea typeface="Times New Roman" panose="02020603050405020304" pitchFamily="18" charset="0"/>
              </a:rPr>
              <a:t> a </a:t>
            </a:r>
            <a:r>
              <a:rPr lang="en-US" dirty="0" err="1">
                <a:ea typeface="Times New Roman" panose="02020603050405020304" pitchFamily="18" charset="0"/>
              </a:rPr>
              <a:t>avaliação</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dicotómica</a:t>
            </a:r>
            <a:r>
              <a:rPr lang="en-US" dirty="0">
                <a:ea typeface="Times New Roman" panose="02020603050405020304" pitchFamily="18" charset="0"/>
              </a:rPr>
              <a:t>, </a:t>
            </a:r>
            <a:r>
              <a:rPr lang="en-US" dirty="0" err="1">
                <a:ea typeface="Times New Roman" panose="02020603050405020304" pitchFamily="18" charset="0"/>
              </a:rPr>
              <a:t>consistindo</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cumprido</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cumprido</a:t>
            </a:r>
            <a:r>
              <a:rPr lang="en-US" dirty="0">
                <a:ea typeface="Times New Roman" panose="02020603050405020304" pitchFamily="18" charset="0"/>
              </a:rPr>
              <a:t>", mas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assumir</a:t>
            </a:r>
            <a:r>
              <a:rPr lang="en-US" dirty="0">
                <a:ea typeface="Times New Roman" panose="02020603050405020304" pitchFamily="18" charset="0"/>
              </a:rPr>
              <a:t> </a:t>
            </a:r>
            <a:r>
              <a:rPr lang="en-US" dirty="0" err="1">
                <a:ea typeface="Times New Roman" panose="02020603050405020304" pitchFamily="18" charset="0"/>
              </a:rPr>
              <a:t>diferentes</a:t>
            </a:r>
            <a:r>
              <a:rPr lang="en-US" dirty="0">
                <a:ea typeface="Times New Roman" panose="02020603050405020304" pitchFamily="18" charset="0"/>
              </a:rPr>
              <a:t> </a:t>
            </a:r>
            <a:r>
              <a:rPr lang="en-US" dirty="0" err="1">
                <a:ea typeface="Times New Roman" panose="02020603050405020304" pitchFamily="18" charset="0"/>
              </a:rPr>
              <a:t>características</a:t>
            </a:r>
            <a:r>
              <a:rPr lang="en-US" dirty="0">
                <a:ea typeface="Times New Roman" panose="02020603050405020304" pitchFamily="18" charset="0"/>
              </a:rPr>
              <a:t>. O </a:t>
            </a:r>
            <a:r>
              <a:rPr lang="en-US" dirty="0" err="1">
                <a:ea typeface="Times New Roman" panose="02020603050405020304" pitchFamily="18" charset="0"/>
              </a:rPr>
              <a:t>grau</a:t>
            </a:r>
            <a:r>
              <a:rPr lang="en-US" dirty="0">
                <a:ea typeface="Times New Roman" panose="02020603050405020304" pitchFamily="18" charset="0"/>
              </a:rPr>
              <a:t> de </a:t>
            </a:r>
            <a:r>
              <a:rPr lang="en-US" dirty="0" err="1">
                <a:ea typeface="Times New Roman" panose="02020603050405020304" pitchFamily="18" charset="0"/>
              </a:rPr>
              <a:t>realização</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portanto</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entendido</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um </a:t>
            </a:r>
            <a:r>
              <a:rPr lang="en-US" dirty="0" err="1">
                <a:ea typeface="Times New Roman" panose="02020603050405020304" pitchFamily="18" charset="0"/>
              </a:rPr>
              <a:t>processo</a:t>
            </a:r>
            <a:r>
              <a:rPr lang="en-US" dirty="0">
                <a:ea typeface="Times New Roman" panose="02020603050405020304" pitchFamily="18" charset="0"/>
              </a:rPr>
              <a:t>. </a:t>
            </a:r>
            <a:r>
              <a:rPr lang="en-US" dirty="0" err="1">
                <a:ea typeface="Times New Roman" panose="02020603050405020304" pitchFamily="18" charset="0"/>
              </a:rPr>
              <a:t>Novos</a:t>
            </a:r>
            <a:r>
              <a:rPr lang="en-US" dirty="0">
                <a:ea typeface="Times New Roman" panose="02020603050405020304" pitchFamily="18" charset="0"/>
              </a:rPr>
              <a:t> </a:t>
            </a:r>
            <a:r>
              <a:rPr lang="en-US" dirty="0" err="1">
                <a:ea typeface="Times New Roman" panose="02020603050405020304" pitchFamily="18" charset="0"/>
              </a:rPr>
              <a:t>desenvolvimentos</a:t>
            </a:r>
            <a:r>
              <a:rPr lang="en-US" dirty="0">
                <a:ea typeface="Times New Roman" panose="02020603050405020304" pitchFamily="18" charset="0"/>
              </a:rPr>
              <a:t> no </a:t>
            </a:r>
            <a:r>
              <a:rPr lang="en-US" dirty="0" err="1">
                <a:ea typeface="Times New Roman" panose="02020603050405020304" pitchFamily="18" charset="0"/>
              </a:rPr>
              <a:t>mercado</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portanto</a:t>
            </a:r>
            <a:r>
              <a:rPr lang="en-US" dirty="0">
                <a:ea typeface="Times New Roman" panose="02020603050405020304" pitchFamily="18" charset="0"/>
              </a:rPr>
              <a:t>, </a:t>
            </a:r>
            <a:r>
              <a:rPr lang="en-US" dirty="0" err="1">
                <a:ea typeface="Times New Roman" panose="02020603050405020304" pitchFamily="18" charset="0"/>
              </a:rPr>
              <a:t>resultar</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modificações</a:t>
            </a:r>
            <a:r>
              <a:rPr lang="en-US" dirty="0">
                <a:ea typeface="Times New Roman" panose="02020603050405020304" pitchFamily="18" charset="0"/>
              </a:rPr>
              <a:t> </a:t>
            </a:r>
            <a:r>
              <a:rPr lang="en-US" dirty="0" err="1">
                <a:ea typeface="Times New Roman" panose="02020603050405020304" pitchFamily="18" charset="0"/>
              </a:rPr>
              <a:t>nos</a:t>
            </a:r>
            <a:r>
              <a:rPr lang="en-US" dirty="0">
                <a:ea typeface="Times New Roman" panose="02020603050405020304" pitchFamily="18" charset="0"/>
              </a:rPr>
              <a:t> </a:t>
            </a:r>
            <a:r>
              <a:rPr lang="en-US" dirty="0" err="1">
                <a:ea typeface="Times New Roman" panose="02020603050405020304" pitchFamily="18" charset="0"/>
              </a:rPr>
              <a:t>fatores</a:t>
            </a:r>
            <a:r>
              <a:rPr lang="en-US" dirty="0">
                <a:ea typeface="Times New Roman" panose="02020603050405020304" pitchFamily="18" charset="0"/>
              </a:rPr>
              <a:t> </a:t>
            </a:r>
            <a:r>
              <a:rPr lang="en-US" dirty="0" err="1">
                <a:ea typeface="Times New Roman" panose="02020603050405020304" pitchFamily="18" charset="0"/>
              </a:rPr>
              <a:t>regulatórios</a:t>
            </a:r>
            <a:r>
              <a:rPr lang="en-US" dirty="0">
                <a:ea typeface="Times New Roman" panose="02020603050405020304" pitchFamily="18" charset="0"/>
              </a:rPr>
              <a:t>. </a:t>
            </a:r>
            <a:r>
              <a:rPr lang="en-US" dirty="0" err="1">
                <a:ea typeface="Times New Roman" panose="02020603050405020304" pitchFamily="18" charset="0"/>
              </a:rPr>
              <a:t>Além</a:t>
            </a:r>
            <a:r>
              <a:rPr lang="en-US" dirty="0">
                <a:ea typeface="Times New Roman" panose="02020603050405020304" pitchFamily="18" charset="0"/>
              </a:rPr>
              <a:t> disso, o </a:t>
            </a:r>
            <a:r>
              <a:rPr lang="en-US" dirty="0" err="1">
                <a:ea typeface="Times New Roman" panose="02020603050405020304" pitchFamily="18" charset="0"/>
              </a:rPr>
              <a:t>grau</a:t>
            </a:r>
            <a:r>
              <a:rPr lang="en-US" dirty="0">
                <a:ea typeface="Times New Roman" panose="02020603050405020304" pitchFamily="18" charset="0"/>
              </a:rPr>
              <a:t> de </a:t>
            </a:r>
            <a:r>
              <a:rPr lang="en-US" dirty="0" err="1">
                <a:ea typeface="Times New Roman" panose="02020603050405020304" pitchFamily="18" charset="0"/>
              </a:rPr>
              <a:t>cumprimento</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deve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entendido</a:t>
            </a:r>
            <a:r>
              <a:rPr lang="en-US" dirty="0">
                <a:ea typeface="Times New Roman" panose="02020603050405020304" pitchFamily="18" charset="0"/>
              </a:rPr>
              <a:t> </a:t>
            </a:r>
            <a:r>
              <a:rPr lang="en-US" dirty="0" err="1">
                <a:ea typeface="Times New Roman" panose="02020603050405020304" pitchFamily="18" charset="0"/>
              </a:rPr>
              <a:t>normativamente</a:t>
            </a:r>
            <a:r>
              <a:rPr lang="en-US" dirty="0">
                <a:ea typeface="Times New Roman" panose="02020603050405020304" pitchFamily="18" charset="0"/>
              </a:rPr>
              <a:t>: um alto </a:t>
            </a:r>
            <a:r>
              <a:rPr lang="en-US" dirty="0" err="1">
                <a:ea typeface="Times New Roman" panose="02020603050405020304" pitchFamily="18" charset="0"/>
              </a:rPr>
              <a:t>grau</a:t>
            </a:r>
            <a:r>
              <a:rPr lang="en-US" dirty="0">
                <a:ea typeface="Times New Roman" panose="02020603050405020304" pitchFamily="18" charset="0"/>
              </a:rPr>
              <a:t> de </a:t>
            </a:r>
            <a:r>
              <a:rPr lang="en-US" dirty="0" err="1">
                <a:ea typeface="Times New Roman" panose="02020603050405020304" pitchFamily="18" charset="0"/>
              </a:rPr>
              <a:t>conformidade</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positivo</a:t>
            </a:r>
            <a:r>
              <a:rPr lang="en-US" dirty="0">
                <a:ea typeface="Times New Roman" panose="02020603050405020304" pitchFamily="18" charset="0"/>
              </a:rPr>
              <a:t>" e um </a:t>
            </a:r>
            <a:r>
              <a:rPr lang="en-US" dirty="0" err="1">
                <a:ea typeface="Times New Roman" panose="02020603050405020304" pitchFamily="18" charset="0"/>
              </a:rPr>
              <a:t>baixo</a:t>
            </a:r>
            <a:r>
              <a:rPr lang="en-US" dirty="0">
                <a:ea typeface="Times New Roman" panose="02020603050405020304" pitchFamily="18" charset="0"/>
              </a:rPr>
              <a:t> </a:t>
            </a:r>
            <a:r>
              <a:rPr lang="en-US" dirty="0" err="1">
                <a:ea typeface="Times New Roman" panose="02020603050405020304" pitchFamily="18" charset="0"/>
              </a:rPr>
              <a:t>grau</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negativo</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invés</a:t>
            </a:r>
            <a:r>
              <a:rPr lang="en-US" dirty="0">
                <a:ea typeface="Times New Roman" panose="02020603050405020304" pitchFamily="18" charset="0"/>
              </a:rPr>
              <a:t>, o </a:t>
            </a:r>
            <a:r>
              <a:rPr lang="en-US" dirty="0" err="1">
                <a:ea typeface="Times New Roman" panose="02020603050405020304" pitchFamily="18" charset="0"/>
              </a:rPr>
              <a:t>objetivo</a:t>
            </a:r>
            <a:r>
              <a:rPr lang="en-US" dirty="0">
                <a:ea typeface="Times New Roman" panose="02020603050405020304" pitchFamily="18" charset="0"/>
              </a:rPr>
              <a:t> da </a:t>
            </a:r>
            <a:r>
              <a:rPr lang="en-US" dirty="0" err="1">
                <a:ea typeface="Times New Roman" panose="02020603050405020304" pitchFamily="18" charset="0"/>
              </a:rPr>
              <a:t>estrutura</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fornecer</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avaliação</a:t>
            </a:r>
            <a:r>
              <a:rPr lang="en-US" dirty="0">
                <a:ea typeface="Times New Roman" panose="02020603050405020304" pitchFamily="18" charset="0"/>
              </a:rPr>
              <a:t> </a:t>
            </a:r>
            <a:r>
              <a:rPr lang="en-US" dirty="0" err="1">
                <a:ea typeface="Times New Roman" panose="02020603050405020304" pitchFamily="18" charset="0"/>
              </a:rPr>
              <a:t>objetiva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separar</a:t>
            </a:r>
            <a:r>
              <a:rPr lang="en-US" dirty="0">
                <a:ea typeface="Times New Roman" panose="02020603050405020304" pitchFamily="18" charset="0"/>
              </a:rPr>
              <a:t> as </a:t>
            </a:r>
            <a:r>
              <a:rPr lang="en-US" dirty="0" err="1">
                <a:ea typeface="Times New Roman" panose="02020603050405020304" pitchFamily="18" charset="0"/>
              </a:rPr>
              <a:t>características</a:t>
            </a:r>
            <a:r>
              <a:rPr lang="en-US" dirty="0">
                <a:ea typeface="Times New Roman" panose="02020603050405020304" pitchFamily="18" charset="0"/>
              </a:rPr>
              <a:t> de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jurisdição</a:t>
            </a:r>
            <a:r>
              <a:rPr lang="en-US" dirty="0">
                <a:ea typeface="Times New Roman" panose="02020603050405020304" pitchFamily="18" charset="0"/>
              </a:rPr>
              <a:t> individual de </a:t>
            </a:r>
            <a:r>
              <a:rPr lang="en-US" dirty="0" err="1">
                <a:ea typeface="Times New Roman" panose="02020603050405020304" pitchFamily="18" charset="0"/>
              </a:rPr>
              <a:t>acordo</a:t>
            </a:r>
            <a:r>
              <a:rPr lang="en-US" dirty="0">
                <a:ea typeface="Times New Roman" panose="02020603050405020304" pitchFamily="18" charset="0"/>
              </a:rPr>
              <a:t> com </a:t>
            </a:r>
            <a:r>
              <a:rPr lang="en-US" dirty="0" err="1">
                <a:ea typeface="Times New Roman" panose="02020603050405020304" pitchFamily="18" charset="0"/>
              </a:rPr>
              <a:t>suas</a:t>
            </a:r>
            <a:r>
              <a:rPr lang="en-US" dirty="0">
                <a:ea typeface="Times New Roman" panose="02020603050405020304" pitchFamily="18" charset="0"/>
              </a:rPr>
              <a:t> </a:t>
            </a:r>
            <a:r>
              <a:rPr lang="en-US" dirty="0" err="1">
                <a:ea typeface="Times New Roman" panose="02020603050405020304" pitchFamily="18" charset="0"/>
              </a:rPr>
              <a:t>características</a:t>
            </a:r>
            <a:r>
              <a:rPr lang="en-US" dirty="0">
                <a:ea typeface="Times New Roman" panose="02020603050405020304" pitchFamily="18" charset="0"/>
              </a:rPr>
              <a:t> </a:t>
            </a:r>
            <a:r>
              <a:rPr lang="en-US" dirty="0" err="1">
                <a:ea typeface="Times New Roman" panose="02020603050405020304" pitchFamily="18" charset="0"/>
              </a:rPr>
              <a:t>qualitativas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particular, </a:t>
            </a:r>
            <a:r>
              <a:rPr lang="en-US" dirty="0" err="1">
                <a:ea typeface="Times New Roman" panose="02020603050405020304" pitchFamily="18" charset="0"/>
              </a:rPr>
              <a:t>dependendo</a:t>
            </a:r>
            <a:r>
              <a:rPr lang="en-US" dirty="0">
                <a:ea typeface="Times New Roman" panose="02020603050405020304" pitchFamily="18" charset="0"/>
              </a:rPr>
              <a:t> da </a:t>
            </a:r>
            <a:r>
              <a:rPr lang="en-US" dirty="0" err="1">
                <a:ea typeface="Times New Roman" panose="02020603050405020304" pitchFamily="18" charset="0"/>
              </a:rPr>
              <a:t>perspectiva</a:t>
            </a:r>
            <a:r>
              <a:rPr lang="en-US" dirty="0">
                <a:ea typeface="Times New Roman" panose="02020603050405020304" pitchFamily="18" charset="0"/>
              </a:rPr>
              <a:t> a </a:t>
            </a:r>
            <a:r>
              <a:rPr lang="en-US" dirty="0" err="1">
                <a:ea typeface="Times New Roman" panose="02020603050405020304" pitchFamily="18" charset="0"/>
              </a:rPr>
              <a:t>partir</a:t>
            </a:r>
            <a:r>
              <a:rPr lang="en-US" dirty="0">
                <a:ea typeface="Times New Roman" panose="02020603050405020304" pitchFamily="18" charset="0"/>
              </a:rPr>
              <a:t> da </a:t>
            </a:r>
            <a:r>
              <a:rPr lang="en-US" dirty="0" err="1">
                <a:ea typeface="Times New Roman" panose="02020603050405020304" pitchFamily="18" charset="0"/>
              </a:rPr>
              <a:t>qual</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vista, as </a:t>
            </a:r>
            <a:r>
              <a:rPr lang="en-US" dirty="0" err="1">
                <a:ea typeface="Times New Roman" panose="02020603050405020304" pitchFamily="18" charset="0"/>
              </a:rPr>
              <a:t>características</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interpretadas</a:t>
            </a:r>
            <a:r>
              <a:rPr lang="en-US" dirty="0">
                <a:ea typeface="Times New Roman" panose="02020603050405020304" pitchFamily="18" charset="0"/>
              </a:rPr>
              <a:t> </a:t>
            </a:r>
            <a:r>
              <a:rPr lang="en-US" dirty="0" err="1">
                <a:ea typeface="Times New Roman" panose="02020603050405020304" pitchFamily="18" charset="0"/>
              </a:rPr>
              <a:t>positivamente</a:t>
            </a:r>
            <a:r>
              <a:rPr lang="en-US" dirty="0">
                <a:ea typeface="Times New Roman" panose="02020603050405020304" pitchFamily="18" charset="0"/>
              </a:rPr>
              <a:t> e </a:t>
            </a:r>
            <a:r>
              <a:rPr lang="en-US" dirty="0" err="1">
                <a:ea typeface="Times New Roman" panose="02020603050405020304" pitchFamily="18" charset="0"/>
              </a:rPr>
              <a:t>negativamente</a:t>
            </a:r>
            <a:r>
              <a:rPr lang="en-US" dirty="0">
                <a:ea typeface="Times New Roman" panose="02020603050405020304" pitchFamily="18" charset="0"/>
              </a:rPr>
              <a:t> </a:t>
            </a:r>
            <a:r>
              <a:rPr lang="en-US" dirty="0" err="1">
                <a:ea typeface="Times New Roman" panose="02020603050405020304" pitchFamily="18" charset="0"/>
              </a:rPr>
              <a:t>dependendo</a:t>
            </a:r>
            <a:r>
              <a:rPr lang="en-US" dirty="0">
                <a:ea typeface="Times New Roman" panose="02020603050405020304" pitchFamily="18" charset="0"/>
              </a:rPr>
              <a:t> do </a:t>
            </a:r>
            <a:r>
              <a:rPr lang="en-US" dirty="0" err="1">
                <a:ea typeface="Times New Roman" panose="02020603050405020304" pitchFamily="18" charset="0"/>
              </a:rPr>
              <a:t>ângulo</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sob a </a:t>
            </a:r>
            <a:r>
              <a:rPr lang="en-US" dirty="0" err="1">
                <a:ea typeface="Times New Roman" panose="02020603050405020304" pitchFamily="18" charset="0"/>
              </a:rPr>
              <a:t>perspectiva</a:t>
            </a:r>
            <a:r>
              <a:rPr lang="en-US" dirty="0">
                <a:ea typeface="Times New Roman" panose="02020603050405020304" pitchFamily="18" charset="0"/>
              </a:rPr>
              <a:t> do </a:t>
            </a:r>
            <a:r>
              <a:rPr lang="en-US" dirty="0" err="1">
                <a:ea typeface="Times New Roman" panose="02020603050405020304" pitchFamily="18" charset="0"/>
              </a:rPr>
              <a:t>investidor</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regulamentação</a:t>
            </a:r>
            <a:r>
              <a:rPr lang="en-US" dirty="0">
                <a:ea typeface="Times New Roman" panose="02020603050405020304" pitchFamily="18" charset="0"/>
              </a:rPr>
              <a:t> de </a:t>
            </a:r>
            <a:r>
              <a:rPr lang="en-US" dirty="0" err="1">
                <a:ea typeface="Times New Roman" panose="02020603050405020304" pitchFamily="18" charset="0"/>
              </a:rPr>
              <a:t>criptoativos</a:t>
            </a:r>
            <a:r>
              <a:rPr lang="en-US" dirty="0">
                <a:ea typeface="Times New Roman" panose="02020603050405020304" pitchFamily="18" charset="0"/>
              </a:rPr>
              <a:t> </a:t>
            </a:r>
            <a:r>
              <a:rPr lang="en-US" dirty="0" err="1">
                <a:ea typeface="Times New Roman" panose="02020603050405020304" pitchFamily="18" charset="0"/>
              </a:rPr>
              <a:t>deve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avaliada</a:t>
            </a:r>
            <a:r>
              <a:rPr lang="en-US" dirty="0">
                <a:ea typeface="Times New Roman" panose="02020603050405020304" pitchFamily="18" charset="0"/>
              </a:rPr>
              <a:t> </a:t>
            </a:r>
            <a:r>
              <a:rPr lang="en-US" dirty="0" err="1">
                <a:ea typeface="Times New Roman" panose="02020603050405020304" pitchFamily="18" charset="0"/>
              </a:rPr>
              <a:t>positivamente</a:t>
            </a:r>
            <a:r>
              <a:rPr lang="en-US" dirty="0">
                <a:ea typeface="Times New Roman" panose="02020603050405020304" pitchFamily="18" charset="0"/>
              </a:rPr>
              <a:t>. Do </a:t>
            </a:r>
            <a:r>
              <a:rPr lang="en-US" dirty="0" err="1">
                <a:ea typeface="Times New Roman" panose="02020603050405020304" pitchFamily="18" charset="0"/>
              </a:rPr>
              <a:t>ponto</a:t>
            </a:r>
            <a:r>
              <a:rPr lang="en-US" dirty="0">
                <a:ea typeface="Times New Roman" panose="02020603050405020304" pitchFamily="18" charset="0"/>
              </a:rPr>
              <a:t> de vista da </a:t>
            </a:r>
            <a:r>
              <a:rPr lang="en-US" dirty="0" err="1">
                <a:ea typeface="Times New Roman" panose="02020603050405020304" pitchFamily="18" charset="0"/>
              </a:rPr>
              <a:t>inovação</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outro </a:t>
            </a:r>
            <a:r>
              <a:rPr lang="en-US" dirty="0" err="1">
                <a:ea typeface="Times New Roman" panose="02020603050405020304" pitchFamily="18" charset="0"/>
              </a:rPr>
              <a:t>lado</a:t>
            </a:r>
            <a:r>
              <a:rPr lang="en-US" dirty="0">
                <a:ea typeface="Times New Roman" panose="02020603050405020304" pitchFamily="18" charset="0"/>
              </a:rPr>
              <a:t>, a </a:t>
            </a:r>
            <a:r>
              <a:rPr lang="en-US" dirty="0" err="1">
                <a:ea typeface="Times New Roman" panose="02020603050405020304" pitchFamily="18" charset="0"/>
              </a:rPr>
              <a:t>regulamentação</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avaliada</a:t>
            </a:r>
            <a:r>
              <a:rPr lang="en-US" dirty="0">
                <a:ea typeface="Times New Roman" panose="02020603050405020304" pitchFamily="18" charset="0"/>
              </a:rPr>
              <a:t> </a:t>
            </a:r>
            <a:r>
              <a:rPr lang="en-US" dirty="0" err="1">
                <a:ea typeface="Times New Roman" panose="02020603050405020304" pitchFamily="18" charset="0"/>
              </a:rPr>
              <a:t>negativamente</a:t>
            </a:r>
            <a:r>
              <a:rPr lang="en-US" dirty="0">
                <a:ea typeface="Times New Roman" panose="02020603050405020304" pitchFamily="18" charset="0"/>
              </a:rPr>
              <a:t>, </a:t>
            </a:r>
            <a:r>
              <a:rPr lang="en-US" dirty="0" err="1">
                <a:ea typeface="Times New Roman" panose="02020603050405020304" pitchFamily="18" charset="0"/>
              </a:rPr>
              <a:t>porque</a:t>
            </a:r>
            <a:r>
              <a:rPr lang="en-US" dirty="0">
                <a:ea typeface="Times New Roman" panose="02020603050405020304" pitchFamily="18" charset="0"/>
              </a:rPr>
              <a:t> </a:t>
            </a:r>
            <a:r>
              <a:rPr lang="en-US" dirty="0" err="1">
                <a:ea typeface="Times New Roman" panose="02020603050405020304" pitchFamily="18" charset="0"/>
              </a:rPr>
              <a:t>dificulta</a:t>
            </a:r>
            <a:r>
              <a:rPr lang="en-US" dirty="0">
                <a:ea typeface="Times New Roman" panose="02020603050405020304" pitchFamily="18" charset="0"/>
              </a:rPr>
              <a:t> </a:t>
            </a:r>
            <a:r>
              <a:rPr lang="en-US" dirty="0" err="1">
                <a:ea typeface="Times New Roman" panose="02020603050405020304" pitchFamily="18" charset="0"/>
              </a:rPr>
              <a:t>novas</a:t>
            </a:r>
            <a:r>
              <a:rPr lang="en-US" dirty="0">
                <a:ea typeface="Times New Roman" panose="02020603050405020304" pitchFamily="18" charset="0"/>
              </a:rPr>
              <a:t> </a:t>
            </a:r>
            <a:r>
              <a:rPr lang="en-US" dirty="0" err="1">
                <a:ea typeface="Times New Roman" panose="02020603050405020304" pitchFamily="18" charset="0"/>
              </a:rPr>
              <a:t>ideias</a:t>
            </a:r>
            <a:r>
              <a:rPr lang="en-US" dirty="0">
                <a:ea typeface="Times New Roman" panose="02020603050405020304" pitchFamily="18" charset="0"/>
              </a:rPr>
              <a:t> de </a:t>
            </a:r>
            <a:r>
              <a:rPr lang="en-US" dirty="0" err="1">
                <a:ea typeface="Times New Roman" panose="02020603050405020304" pitchFamily="18" charset="0"/>
              </a:rPr>
              <a:t>negócios</a:t>
            </a:r>
            <a:r>
              <a:rPr lang="en-US" dirty="0">
                <a:ea typeface="Times New Roman" panose="02020603050405020304" pitchFamily="18" charset="0"/>
              </a:rPr>
              <a:t> no </a:t>
            </a:r>
            <a:r>
              <a:rPr lang="en-US" dirty="0" err="1">
                <a:ea typeface="Times New Roman" panose="02020603050405020304" pitchFamily="18" charset="0"/>
              </a:rPr>
              <a:t>setor</a:t>
            </a:r>
            <a:r>
              <a:rPr lang="en-US" dirty="0">
                <a:ea typeface="Times New Roman" panose="02020603050405020304" pitchFamily="18" charset="0"/>
              </a:rPr>
              <a:t> de </a:t>
            </a:r>
            <a:r>
              <a:rPr lang="en-US" dirty="0" err="1">
                <a:ea typeface="Times New Roman" panose="02020603050405020304" pitchFamily="18" charset="0"/>
              </a:rPr>
              <a:t>criptomoedas</a:t>
            </a:r>
            <a:r>
              <a:rPr lang="en-US" dirty="0">
                <a:ea typeface="Times New Roman" panose="02020603050405020304" pitchFamily="18" charset="0"/>
              </a:rPr>
              <a:t>, as impede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favorece</a:t>
            </a:r>
            <a:r>
              <a:rPr lang="en-US" dirty="0">
                <a:ea typeface="Times New Roman" panose="02020603050405020304" pitchFamily="18" charset="0"/>
              </a:rPr>
              <a:t> </a:t>
            </a:r>
            <a:r>
              <a:rPr lang="en-US" dirty="0" err="1">
                <a:ea typeface="Times New Roman" panose="02020603050405020304" pitchFamily="18" charset="0"/>
              </a:rPr>
              <a:t>empresas</a:t>
            </a:r>
            <a:r>
              <a:rPr lang="en-US" dirty="0">
                <a:ea typeface="Times New Roman" panose="02020603050405020304" pitchFamily="18" charset="0"/>
              </a:rPr>
              <a:t> </a:t>
            </a:r>
            <a:r>
              <a:rPr lang="en-US" dirty="0" err="1">
                <a:ea typeface="Times New Roman" panose="02020603050405020304" pitchFamily="18" charset="0"/>
              </a:rPr>
              <a:t>estabelecidas</a:t>
            </a:r>
            <a:r>
              <a:rPr lang="en-US" dirty="0">
                <a:ea typeface="Times New Roman" panose="02020603050405020304" pitchFamily="18" charset="0"/>
              </a:rPr>
              <a:t>. O </a:t>
            </a:r>
            <a:r>
              <a:rPr lang="en-US" dirty="0" err="1">
                <a:ea typeface="Times New Roman" panose="02020603050405020304" pitchFamily="18" charset="0"/>
              </a:rPr>
              <a:t>modelo</a:t>
            </a:r>
            <a:r>
              <a:rPr lang="en-US" dirty="0">
                <a:ea typeface="Times New Roman" panose="02020603050405020304" pitchFamily="18" charset="0"/>
              </a:rPr>
              <a:t> de </a:t>
            </a:r>
            <a:r>
              <a:rPr lang="en-US" dirty="0" err="1">
                <a:ea typeface="Times New Roman" panose="02020603050405020304" pitchFamily="18" charset="0"/>
              </a:rPr>
              <a:t>avaliação</a:t>
            </a:r>
            <a:r>
              <a:rPr lang="en-US" dirty="0">
                <a:ea typeface="Times New Roman" panose="02020603050405020304" pitchFamily="18" charset="0"/>
              </a:rPr>
              <a:t> </a:t>
            </a:r>
            <a:r>
              <a:rPr lang="en-US" dirty="0" err="1">
                <a:ea typeface="Times New Roman" panose="02020603050405020304" pitchFamily="18" charset="0"/>
              </a:rPr>
              <a:t>deve</a:t>
            </a:r>
            <a:r>
              <a:rPr lang="en-US" dirty="0">
                <a:ea typeface="Times New Roman" panose="02020603050405020304" pitchFamily="18" charset="0"/>
              </a:rPr>
              <a:t>, </a:t>
            </a:r>
            <a:r>
              <a:rPr lang="en-US" dirty="0" err="1">
                <a:ea typeface="Times New Roman" panose="02020603050405020304" pitchFamily="18" charset="0"/>
              </a:rPr>
              <a:t>portanto</a:t>
            </a:r>
            <a:r>
              <a:rPr lang="en-US" dirty="0">
                <a:ea typeface="Times New Roman" panose="02020603050405020304" pitchFamily="18" charset="0"/>
              </a:rPr>
              <a:t>, </a:t>
            </a:r>
            <a:r>
              <a:rPr lang="en-US" dirty="0" err="1">
                <a:ea typeface="Times New Roman" panose="02020603050405020304" pitchFamily="18" charset="0"/>
              </a:rPr>
              <a:t>sempre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visto</a:t>
            </a:r>
            <a:r>
              <a:rPr lang="en-US" dirty="0">
                <a:ea typeface="Times New Roman" panose="02020603050405020304" pitchFamily="18" charset="0"/>
              </a:rPr>
              <a:t> no </a:t>
            </a:r>
            <a:r>
              <a:rPr lang="en-US" dirty="0" err="1">
                <a:ea typeface="Times New Roman" panose="02020603050405020304" pitchFamily="18" charset="0"/>
              </a:rPr>
              <a:t>contexto</a:t>
            </a:r>
            <a:r>
              <a:rPr lang="en-US" dirty="0">
                <a:ea typeface="Times New Roman" panose="02020603050405020304" pitchFamily="18" charset="0"/>
              </a:rPr>
              <a:t> da </a:t>
            </a:r>
            <a:r>
              <a:rPr lang="en-US" dirty="0" err="1">
                <a:ea typeface="Times New Roman" panose="02020603050405020304" pitchFamily="18" charset="0"/>
              </a:rPr>
              <a:t>consideração</a:t>
            </a:r>
            <a:r>
              <a:rPr lang="en-US" dirty="0">
                <a:ea typeface="Times New Roman" panose="02020603050405020304" pitchFamily="18" charset="0"/>
              </a:rPr>
              <a:t> individual do </a:t>
            </a:r>
            <a:r>
              <a:rPr lang="en-US" dirty="0" err="1">
                <a:ea typeface="Times New Roman" panose="02020603050405020304" pitchFamily="18" charset="0"/>
              </a:rPr>
              <a:t>tópico</a:t>
            </a:r>
            <a:r>
              <a:rPr lang="en-US" dirty="0">
                <a:ea typeface="Times New Roman" panose="02020603050405020304" pitchFamily="18" charset="0"/>
              </a:rPr>
              <a:t> de </a:t>
            </a:r>
            <a:r>
              <a:rPr lang="en-US" dirty="0" err="1">
                <a:ea typeface="Times New Roman" panose="02020603050405020304" pitchFamily="18" charset="0"/>
              </a:rPr>
              <a:t>criptoativos</a:t>
            </a:r>
            <a:r>
              <a:rPr lang="en-US" dirty="0">
                <a:ea typeface="Times New Roman" panose="02020603050405020304" pitchFamily="18" charset="0"/>
              </a:rPr>
              <a:t>.</a:t>
            </a:r>
          </a:p>
          <a:p>
            <a:pPr algn="just"/>
            <a:endParaRPr lang="en-US" dirty="0">
              <a:ea typeface="Times New Roman" panose="02020603050405020304" pitchFamily="18" charset="0"/>
            </a:endParaRPr>
          </a:p>
          <a:p>
            <a:pPr algn="just"/>
            <a:r>
              <a:rPr lang="en-US" dirty="0">
                <a:ea typeface="Times New Roman" panose="02020603050405020304" pitchFamily="18" charset="0"/>
              </a:rPr>
              <a:t>Para </a:t>
            </a:r>
            <a:r>
              <a:rPr lang="en-US" dirty="0" err="1">
                <a:ea typeface="Times New Roman" panose="02020603050405020304" pitchFamily="18" charset="0"/>
              </a:rPr>
              <a:t>criar</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regulamentação</a:t>
            </a:r>
            <a:r>
              <a:rPr lang="en-US" dirty="0">
                <a:ea typeface="Times New Roman" panose="02020603050405020304" pitchFamily="18" charset="0"/>
              </a:rPr>
              <a:t> </a:t>
            </a:r>
            <a:r>
              <a:rPr lang="en-US" dirty="0" err="1">
                <a:ea typeface="Times New Roman" panose="02020603050405020304" pitchFamily="18" charset="0"/>
              </a:rPr>
              <a:t>adequada</a:t>
            </a:r>
            <a:r>
              <a:rPr lang="en-US" dirty="0">
                <a:ea typeface="Times New Roman" panose="02020603050405020304" pitchFamily="18" charset="0"/>
              </a:rPr>
              <a:t> de </a:t>
            </a:r>
            <a:r>
              <a:rPr lang="en-US" dirty="0" err="1">
                <a:ea typeface="Times New Roman" panose="02020603050405020304" pitchFamily="18" charset="0"/>
              </a:rPr>
              <a:t>criptoativos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interesses</a:t>
            </a:r>
            <a:r>
              <a:rPr lang="en-US" dirty="0">
                <a:ea typeface="Times New Roman" panose="02020603050405020304" pitchFamily="18" charset="0"/>
              </a:rPr>
              <a:t> e </a:t>
            </a:r>
            <a:r>
              <a:rPr lang="en-US" dirty="0" err="1">
                <a:ea typeface="Times New Roman" panose="02020603050405020304" pitchFamily="18" charset="0"/>
              </a:rPr>
              <a:t>ideias</a:t>
            </a:r>
            <a:r>
              <a:rPr lang="en-US" dirty="0">
                <a:ea typeface="Times New Roman" panose="02020603050405020304" pitchFamily="18" charset="0"/>
              </a:rPr>
              <a:t> de </a:t>
            </a:r>
            <a:r>
              <a:rPr lang="en-US" dirty="0" err="1">
                <a:ea typeface="Times New Roman" panose="02020603050405020304" pitchFamily="18" charset="0"/>
              </a:rPr>
              <a:t>todos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participantes</a:t>
            </a:r>
            <a:r>
              <a:rPr lang="en-US" dirty="0">
                <a:ea typeface="Times New Roman" panose="02020603050405020304" pitchFamily="18" charset="0"/>
              </a:rPr>
              <a:t> do </a:t>
            </a:r>
            <a:r>
              <a:rPr lang="en-US" dirty="0" err="1">
                <a:ea typeface="Times New Roman" panose="02020603050405020304" pitchFamily="18" charset="0"/>
              </a:rPr>
              <a:t>mercado</a:t>
            </a:r>
            <a:r>
              <a:rPr lang="en-US" dirty="0">
                <a:ea typeface="Times New Roman" panose="02020603050405020304" pitchFamily="18" charset="0"/>
              </a:rPr>
              <a:t> e </a:t>
            </a:r>
            <a:r>
              <a:rPr lang="en-US" dirty="0" err="1">
                <a:ea typeface="Times New Roman" panose="02020603050405020304" pitchFamily="18" charset="0"/>
              </a:rPr>
              <a:t>partes</a:t>
            </a:r>
            <a:r>
              <a:rPr lang="en-US" dirty="0">
                <a:ea typeface="Times New Roman" panose="02020603050405020304" pitchFamily="18" charset="0"/>
              </a:rPr>
              <a:t> </a:t>
            </a:r>
            <a:r>
              <a:rPr lang="en-US" dirty="0" err="1">
                <a:ea typeface="Times New Roman" panose="02020603050405020304" pitchFamily="18" charset="0"/>
              </a:rPr>
              <a:t>interessadas</a:t>
            </a:r>
            <a:r>
              <a:rPr lang="en-US" dirty="0">
                <a:ea typeface="Times New Roman" panose="02020603050405020304" pitchFamily="18" charset="0"/>
              </a:rPr>
              <a:t> </a:t>
            </a:r>
            <a:r>
              <a:rPr lang="en-US" dirty="0" err="1">
                <a:ea typeface="Times New Roman" panose="02020603050405020304" pitchFamily="18" charset="0"/>
              </a:rPr>
              <a:t>devem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compreendidos</a:t>
            </a:r>
            <a:r>
              <a:rPr lang="en-US" dirty="0">
                <a:ea typeface="Times New Roman" panose="02020603050405020304" pitchFamily="18" charset="0"/>
              </a:rPr>
              <a:t> e </a:t>
            </a:r>
            <a:r>
              <a:rPr lang="en-US" dirty="0" err="1">
                <a:ea typeface="Times New Roman" panose="02020603050405020304" pitchFamily="18" charset="0"/>
              </a:rPr>
              <a:t>incluídos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caso</a:t>
            </a:r>
            <a:r>
              <a:rPr lang="en-US" dirty="0">
                <a:ea typeface="Times New Roman" panose="02020603050405020304" pitchFamily="18" charset="0"/>
              </a:rPr>
              <a:t> de </a:t>
            </a:r>
            <a:r>
              <a:rPr lang="en-US" dirty="0" err="1">
                <a:ea typeface="Times New Roman" panose="02020603050405020304" pitchFamily="18" charset="0"/>
              </a:rPr>
              <a:t>conflito</a:t>
            </a:r>
            <a:r>
              <a:rPr lang="en-US" dirty="0">
                <a:ea typeface="Times New Roman" panose="02020603050405020304" pitchFamily="18" charset="0"/>
              </a:rPr>
              <a:t> de </a:t>
            </a:r>
            <a:r>
              <a:rPr lang="en-US" dirty="0" err="1">
                <a:ea typeface="Times New Roman" panose="02020603050405020304" pitchFamily="18" charset="0"/>
              </a:rPr>
              <a:t>interesses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entre </a:t>
            </a:r>
            <a:r>
              <a:rPr lang="en-US" dirty="0" err="1">
                <a:ea typeface="Times New Roman" panose="02020603050405020304" pitchFamily="18" charset="0"/>
              </a:rPr>
              <a:t>proteção</a:t>
            </a:r>
            <a:r>
              <a:rPr lang="en-US" dirty="0">
                <a:ea typeface="Times New Roman" panose="02020603050405020304" pitchFamily="18" charset="0"/>
              </a:rPr>
              <a:t> do </a:t>
            </a:r>
            <a:r>
              <a:rPr lang="en-US" dirty="0" err="1">
                <a:ea typeface="Times New Roman" panose="02020603050405020304" pitchFamily="18" charset="0"/>
              </a:rPr>
              <a:t>investidor</a:t>
            </a:r>
            <a:r>
              <a:rPr lang="en-US" dirty="0">
                <a:ea typeface="Times New Roman" panose="02020603050405020304" pitchFamily="18" charset="0"/>
              </a:rPr>
              <a:t> e </a:t>
            </a:r>
            <a:r>
              <a:rPr lang="en-US" dirty="0" err="1">
                <a:ea typeface="Times New Roman" panose="02020603050405020304" pitchFamily="18" charset="0"/>
              </a:rPr>
              <a:t>inovação</a:t>
            </a:r>
            <a:r>
              <a:rPr lang="en-US" dirty="0">
                <a:ea typeface="Times New Roman" panose="02020603050405020304" pitchFamily="18" charset="0"/>
              </a:rPr>
              <a:t>), um </a:t>
            </a:r>
            <a:r>
              <a:rPr lang="en-US" dirty="0" err="1">
                <a:ea typeface="Times New Roman" panose="02020603050405020304" pitchFamily="18" charset="0"/>
              </a:rPr>
              <a:t>equilíbrio</a:t>
            </a:r>
            <a:r>
              <a:rPr lang="en-US" dirty="0">
                <a:ea typeface="Times New Roman" panose="02020603050405020304" pitchFamily="18" charset="0"/>
              </a:rPr>
              <a:t> </a:t>
            </a:r>
            <a:r>
              <a:rPr lang="en-US" dirty="0" err="1">
                <a:ea typeface="Times New Roman" panose="02020603050405020304" pitchFamily="18" charset="0"/>
              </a:rPr>
              <a:t>deve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encontrado</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fazer</a:t>
            </a:r>
            <a:r>
              <a:rPr lang="en-US" dirty="0">
                <a:ea typeface="Times New Roman" panose="02020603050405020304" pitchFamily="18" charset="0"/>
              </a:rPr>
              <a:t>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interesses</a:t>
            </a:r>
            <a:r>
              <a:rPr lang="en-US" dirty="0">
                <a:ea typeface="Times New Roman" panose="02020603050405020304" pitchFamily="18" charset="0"/>
              </a:rPr>
              <a:t> no </a:t>
            </a:r>
            <a:r>
              <a:rPr lang="en-US" dirty="0" err="1">
                <a:ea typeface="Times New Roman" panose="02020603050405020304" pitchFamily="18" charset="0"/>
              </a:rPr>
              <a:t>mercado</a:t>
            </a:r>
            <a:r>
              <a:rPr lang="en-US" dirty="0">
                <a:ea typeface="Times New Roman" panose="02020603050405020304" pitchFamily="18" charset="0"/>
              </a:rPr>
              <a:t> de </a:t>
            </a:r>
            <a:r>
              <a:rPr lang="en-US" dirty="0" err="1">
                <a:ea typeface="Times New Roman" panose="02020603050405020304" pitchFamily="18" charset="0"/>
              </a:rPr>
              <a:t>criptomoedas</a:t>
            </a:r>
            <a:r>
              <a:rPr lang="en-US" dirty="0">
                <a:ea typeface="Times New Roman" panose="02020603050405020304" pitchFamily="18" charset="0"/>
              </a:rPr>
              <a:t> </a:t>
            </a:r>
            <a:r>
              <a:rPr lang="en-US" dirty="0" err="1">
                <a:ea typeface="Times New Roman" panose="02020603050405020304" pitchFamily="18" charset="0"/>
              </a:rPr>
              <a:t>às</a:t>
            </a:r>
            <a:r>
              <a:rPr lang="en-US" dirty="0">
                <a:ea typeface="Times New Roman" panose="02020603050405020304" pitchFamily="18" charset="0"/>
              </a:rPr>
              <a:t> </a:t>
            </a:r>
            <a:r>
              <a:rPr lang="en-US" dirty="0" err="1">
                <a:ea typeface="Times New Roman" panose="02020603050405020304" pitchFamily="18" charset="0"/>
              </a:rPr>
              <a:t>vezes</a:t>
            </a:r>
            <a:r>
              <a:rPr lang="en-US" dirty="0">
                <a:ea typeface="Times New Roman" panose="02020603050405020304" pitchFamily="18" charset="0"/>
              </a:rPr>
              <a:t> </a:t>
            </a:r>
            <a:r>
              <a:rPr lang="en-US" dirty="0" err="1">
                <a:ea typeface="Times New Roman" panose="02020603050405020304" pitchFamily="18" charset="0"/>
              </a:rPr>
              <a:t>divergem</a:t>
            </a:r>
            <a:r>
              <a:rPr lang="en-US" dirty="0">
                <a:ea typeface="Times New Roman" panose="02020603050405020304" pitchFamily="18" charset="0"/>
              </a:rPr>
              <a:t> </a:t>
            </a:r>
            <a:r>
              <a:rPr lang="en-US" dirty="0" err="1">
                <a:ea typeface="Times New Roman" panose="02020603050405020304" pitchFamily="18" charset="0"/>
              </a:rPr>
              <a:t>fortemente</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um </a:t>
            </a:r>
            <a:r>
              <a:rPr lang="en-US" dirty="0" err="1">
                <a:ea typeface="Times New Roman" panose="02020603050405020304" pitchFamily="18" charset="0"/>
              </a:rPr>
              <a:t>ato</a:t>
            </a:r>
            <a:r>
              <a:rPr lang="en-US" dirty="0">
                <a:ea typeface="Times New Roman" panose="02020603050405020304" pitchFamily="18" charset="0"/>
              </a:rPr>
              <a:t> de </a:t>
            </a:r>
            <a:r>
              <a:rPr lang="en-US" dirty="0" err="1">
                <a:ea typeface="Times New Roman" panose="02020603050405020304" pitchFamily="18" charset="0"/>
              </a:rPr>
              <a:t>equilíbrio</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um </a:t>
            </a:r>
            <a:r>
              <a:rPr lang="en-US" dirty="0" err="1">
                <a:ea typeface="Times New Roman" panose="02020603050405020304" pitchFamily="18" charset="0"/>
              </a:rPr>
              <a:t>lado</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legisladores</a:t>
            </a:r>
            <a:r>
              <a:rPr lang="en-US" dirty="0">
                <a:ea typeface="Times New Roman" panose="02020603050405020304" pitchFamily="18" charset="0"/>
              </a:rPr>
              <a:t> </a:t>
            </a:r>
            <a:r>
              <a:rPr lang="en-US" dirty="0" err="1">
                <a:ea typeface="Times New Roman" panose="02020603050405020304" pitchFamily="18" charset="0"/>
              </a:rPr>
              <a:t>devem</a:t>
            </a:r>
            <a:r>
              <a:rPr lang="en-US" dirty="0">
                <a:ea typeface="Times New Roman" panose="02020603050405020304" pitchFamily="18" charset="0"/>
              </a:rPr>
              <a:t> </a:t>
            </a:r>
            <a:r>
              <a:rPr lang="en-US" dirty="0" err="1">
                <a:ea typeface="Times New Roman" panose="02020603050405020304" pitchFamily="18" charset="0"/>
              </a:rPr>
              <a:t>garantir</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consumidores</a:t>
            </a:r>
            <a:r>
              <a:rPr lang="en-US" dirty="0">
                <a:ea typeface="Times New Roman" panose="02020603050405020304" pitchFamily="18" charset="0"/>
              </a:rPr>
              <a:t> e </a:t>
            </a:r>
            <a:r>
              <a:rPr lang="en-US" dirty="0" err="1">
                <a:ea typeface="Times New Roman" panose="02020603050405020304" pitchFamily="18" charset="0"/>
              </a:rPr>
              <a:t>investidores</a:t>
            </a:r>
            <a:r>
              <a:rPr lang="en-US" dirty="0">
                <a:ea typeface="Times New Roman" panose="02020603050405020304" pitchFamily="18" charset="0"/>
              </a:rPr>
              <a:t> </a:t>
            </a:r>
            <a:r>
              <a:rPr lang="en-US" dirty="0" err="1">
                <a:ea typeface="Times New Roman" panose="02020603050405020304" pitchFamily="18" charset="0"/>
              </a:rPr>
              <a:t>estejam</a:t>
            </a:r>
            <a:r>
              <a:rPr lang="en-US" dirty="0">
                <a:ea typeface="Times New Roman" panose="02020603050405020304" pitchFamily="18" charset="0"/>
              </a:rPr>
              <a:t> </a:t>
            </a:r>
            <a:r>
              <a:rPr lang="en-US" dirty="0" err="1">
                <a:ea typeface="Times New Roman" panose="02020603050405020304" pitchFamily="18" charset="0"/>
              </a:rPr>
              <a:t>suficientemente</a:t>
            </a:r>
            <a:r>
              <a:rPr lang="en-US" dirty="0">
                <a:ea typeface="Times New Roman" panose="02020603050405020304" pitchFamily="18" charset="0"/>
              </a:rPr>
              <a:t> </a:t>
            </a:r>
            <a:r>
              <a:rPr lang="en-US" dirty="0" err="1">
                <a:ea typeface="Times New Roman" panose="02020603050405020304" pitchFamily="18" charset="0"/>
              </a:rPr>
              <a:t>protegidos</a:t>
            </a:r>
            <a:r>
              <a:rPr lang="en-US" dirty="0">
                <a:ea typeface="Times New Roman" panose="02020603050405020304" pitchFamily="18" charset="0"/>
              </a:rPr>
              <a:t> contra </a:t>
            </a:r>
            <a:r>
              <a:rPr lang="en-US" dirty="0" err="1">
                <a:ea typeface="Times New Roman" panose="02020603050405020304" pitchFamily="18" charset="0"/>
              </a:rPr>
              <a:t>atividades</a:t>
            </a:r>
            <a:r>
              <a:rPr lang="en-US" dirty="0">
                <a:ea typeface="Times New Roman" panose="02020603050405020304" pitchFamily="18" charset="0"/>
              </a:rPr>
              <a:t> </a:t>
            </a:r>
            <a:r>
              <a:rPr lang="en-US" dirty="0" err="1">
                <a:ea typeface="Times New Roman" panose="02020603050405020304" pitchFamily="18" charset="0"/>
              </a:rPr>
              <a:t>ilegais</a:t>
            </a:r>
            <a:r>
              <a:rPr lang="en-US" dirty="0">
                <a:ea typeface="Times New Roman" panose="02020603050405020304" pitchFamily="18" charset="0"/>
              </a:rPr>
              <a:t>, </a:t>
            </a:r>
            <a:r>
              <a:rPr lang="en-US" dirty="0" err="1">
                <a:ea typeface="Times New Roman" panose="02020603050405020304" pitchFamily="18" charset="0"/>
              </a:rPr>
              <a:t>bem</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contra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riscos</a:t>
            </a:r>
            <a:r>
              <a:rPr lang="en-US" dirty="0">
                <a:ea typeface="Times New Roman" panose="02020603050405020304" pitchFamily="18" charset="0"/>
              </a:rPr>
              <a:t> </a:t>
            </a:r>
            <a:r>
              <a:rPr lang="en-US" dirty="0" err="1">
                <a:ea typeface="Times New Roman" panose="02020603050405020304" pitchFamily="18" charset="0"/>
              </a:rPr>
              <a:t>inerentes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outro </a:t>
            </a:r>
            <a:r>
              <a:rPr lang="en-US" dirty="0" err="1">
                <a:ea typeface="Times New Roman" panose="02020603050405020304" pitchFamily="18" charset="0"/>
              </a:rPr>
              <a:t>lado</a:t>
            </a:r>
            <a:r>
              <a:rPr lang="en-US" dirty="0">
                <a:ea typeface="Times New Roman" panose="02020603050405020304" pitchFamily="18" charset="0"/>
              </a:rPr>
              <a:t>, um </a:t>
            </a:r>
            <a:r>
              <a:rPr lang="en-US" dirty="0" err="1">
                <a:ea typeface="Times New Roman" panose="02020603050405020304" pitchFamily="18" charset="0"/>
              </a:rPr>
              <a:t>mercado</a:t>
            </a:r>
            <a:r>
              <a:rPr lang="en-US" dirty="0">
                <a:ea typeface="Times New Roman" panose="02020603050405020304" pitchFamily="18" charset="0"/>
              </a:rPr>
              <a:t> </a:t>
            </a:r>
            <a:r>
              <a:rPr lang="en-US" dirty="0" err="1">
                <a:ea typeface="Times New Roman" panose="02020603050405020304" pitchFamily="18" charset="0"/>
              </a:rPr>
              <a:t>tão</a:t>
            </a:r>
            <a:r>
              <a:rPr lang="en-US" dirty="0">
                <a:ea typeface="Times New Roman" panose="02020603050405020304" pitchFamily="18" charset="0"/>
              </a:rPr>
              <a:t> </a:t>
            </a:r>
            <a:r>
              <a:rPr lang="en-US" dirty="0" err="1">
                <a:ea typeface="Times New Roman" panose="02020603050405020304" pitchFamily="18" charset="0"/>
              </a:rPr>
              <a:t>emergente</a:t>
            </a:r>
            <a:r>
              <a:rPr lang="en-US" dirty="0">
                <a:ea typeface="Times New Roman" panose="02020603050405020304" pitchFamily="18" charset="0"/>
              </a:rPr>
              <a:t> </a:t>
            </a:r>
            <a:r>
              <a:rPr lang="en-US" dirty="0" err="1">
                <a:ea typeface="Times New Roman" panose="02020603050405020304" pitchFamily="18" charset="0"/>
              </a:rPr>
              <a:t>deve</a:t>
            </a:r>
            <a:r>
              <a:rPr lang="en-US" dirty="0">
                <a:ea typeface="Times New Roman" panose="02020603050405020304" pitchFamily="18" charset="0"/>
              </a:rPr>
              <a:t> </a:t>
            </a:r>
            <a:r>
              <a:rPr lang="en-US" dirty="0" err="1">
                <a:ea typeface="Times New Roman" panose="02020603050405020304" pitchFamily="18" charset="0"/>
              </a:rPr>
              <a:t>ter</a:t>
            </a:r>
            <a:r>
              <a:rPr lang="en-US" dirty="0">
                <a:ea typeface="Times New Roman" panose="02020603050405020304" pitchFamily="18" charset="0"/>
              </a:rPr>
              <a:t> a </a:t>
            </a:r>
            <a:r>
              <a:rPr lang="en-US" dirty="0" err="1">
                <a:ea typeface="Times New Roman" panose="02020603050405020304" pitchFamily="18" charset="0"/>
              </a:rPr>
              <a:t>liberdade</a:t>
            </a:r>
            <a:r>
              <a:rPr lang="en-US" dirty="0">
                <a:ea typeface="Times New Roman" panose="02020603050405020304" pitchFamily="18" charset="0"/>
              </a:rPr>
              <a:t> de se </a:t>
            </a:r>
            <a:r>
              <a:rPr lang="en-US" dirty="0" err="1">
                <a:ea typeface="Times New Roman" panose="02020603050405020304" pitchFamily="18" charset="0"/>
              </a:rPr>
              <a:t>desenvolver</a:t>
            </a:r>
            <a:r>
              <a:rPr lang="en-US" dirty="0">
                <a:ea typeface="Times New Roman" panose="02020603050405020304" pitchFamily="18" charset="0"/>
              </a:rPr>
              <a:t>.</a:t>
            </a:r>
            <a:endParaRPr lang="en-US" dirty="0">
              <a:effectLst/>
              <a:ea typeface="Times New Roman" panose="02020603050405020304" pitchFamily="18" charset="0"/>
            </a:endParaRPr>
          </a:p>
          <a:p>
            <a:pPr algn="just"/>
            <a:endParaRPr lang="x-none" dirty="0">
              <a:effectLst/>
              <a:ea typeface="Times New Roman" panose="02020603050405020304" pitchFamily="18" charset="0"/>
            </a:endParaRPr>
          </a:p>
          <a:p>
            <a:pPr algn="just"/>
            <a:r>
              <a:rPr lang="en-US" b="1" dirty="0">
                <a:effectLst/>
                <a:ea typeface="Times New Roman" panose="02020603050405020304" pitchFamily="18" charset="0"/>
              </a:rPr>
              <a:t> </a:t>
            </a:r>
            <a:endParaRPr lang="x-none"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111</a:t>
            </a:fld>
            <a:endParaRPr lang="en-US" dirty="0"/>
          </a:p>
        </p:txBody>
      </p:sp>
      <p:pic>
        <p:nvPicPr>
          <p:cNvPr id="4" name="Picture 3">
            <a:extLst>
              <a:ext uri="{FF2B5EF4-FFF2-40B4-BE49-F238E27FC236}">
                <a16:creationId xmlns:a16="http://schemas.microsoft.com/office/drawing/2014/main" id="{4E5486BA-5918-5B1F-069A-4624E65794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5" name="Group 4">
            <a:extLst>
              <a:ext uri="{FF2B5EF4-FFF2-40B4-BE49-F238E27FC236}">
                <a16:creationId xmlns:a16="http://schemas.microsoft.com/office/drawing/2014/main" id="{1E57D513-C86D-2639-1EF3-BE4F6B03AABD}"/>
              </a:ext>
            </a:extLst>
          </p:cNvPr>
          <p:cNvGrpSpPr/>
          <p:nvPr/>
        </p:nvGrpSpPr>
        <p:grpSpPr>
          <a:xfrm flipH="1">
            <a:off x="5193447" y="8599913"/>
            <a:ext cx="2590078" cy="2250924"/>
            <a:chOff x="-220413" y="5470274"/>
            <a:chExt cx="2590078" cy="2250924"/>
          </a:xfrm>
        </p:grpSpPr>
        <p:sp>
          <p:nvSpPr>
            <p:cNvPr id="6" name="Freeform 5">
              <a:extLst>
                <a:ext uri="{FF2B5EF4-FFF2-40B4-BE49-F238E27FC236}">
                  <a16:creationId xmlns:a16="http://schemas.microsoft.com/office/drawing/2014/main" id="{71BF4CFA-19F4-F99B-A96E-602C95888A6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8" name="Freeform 7">
              <a:extLst>
                <a:ext uri="{FF2B5EF4-FFF2-40B4-BE49-F238E27FC236}">
                  <a16:creationId xmlns:a16="http://schemas.microsoft.com/office/drawing/2014/main" id="{09265C6A-5349-AB0A-8C7A-D6B625011DBA}"/>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82B3A671-68CE-E068-55E8-E002E368BE8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E069159D-008B-005B-3274-1F30DEDB9A8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2EE58D12-0352-3578-F4F3-DA5238FFFAB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622BB98C-79C9-C10B-F281-3DAA19D0B7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33225E08-FE3A-9D21-5C09-A7499E64193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C99A0DE0-E9AE-D71E-921F-DFD879F747D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558DFDC1-E4C6-5D7A-4E4E-75B3F489297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84D7A4C8-46BC-A3FF-3C11-693692C5999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55F587AF-C63B-E4F6-8D5D-3D5DBF67E75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618546AE-FF17-E847-B713-644200C827E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9EA3F70F-ED9F-CC33-E7E1-4AE0BC8CA195}"/>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E3629E4F-7DDA-6CE8-9DFB-522DA64E5C0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D5156A68-4BE0-2CB8-9480-43FF710980E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17E016C-615A-3286-DF0D-BD81518A3402}"/>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9D8B0A49-F724-B8F0-5D31-F64AF95CE086}"/>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C4BE455A-F97F-F2A1-7FCF-BBB0A227143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62295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112</a:t>
            </a:fld>
            <a:endParaRPr lang="en-US" dirty="0"/>
          </a:p>
        </p:txBody>
      </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501757" y="769601"/>
            <a:ext cx="6452998" cy="9349592"/>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latin typeface="Calibri" panose="020F0502020204030204" pitchFamily="34" charset="0"/>
                <a:cs typeface="Calibri" panose="020F0502020204030204" pitchFamily="34" charset="0"/>
              </a:rPr>
              <a:t>As </a:t>
            </a:r>
            <a:r>
              <a:rPr lang="en-US" sz="1100" dirty="0" err="1">
                <a:latin typeface="Calibri" panose="020F0502020204030204" pitchFamily="34" charset="0"/>
                <a:cs typeface="Calibri" panose="020F0502020204030204" pitchFamily="34" charset="0"/>
              </a:rPr>
              <a:t>sugestões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seguir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servir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guarda-corpos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sentido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Primeiro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preciso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haver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delimitação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concreta</a:t>
            </a:r>
            <a:r>
              <a:rPr lang="en-US" sz="1100" dirty="0">
                <a:latin typeface="Calibri" panose="020F0502020204030204" pitchFamily="34" charset="0"/>
                <a:cs typeface="Calibri" panose="020F0502020204030204" pitchFamily="34" charset="0"/>
              </a:rPr>
              <a:t> entre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grupos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usuários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garantir</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tratamento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regulatório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adequado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público-alvo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Igualmente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relevante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exame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claro</a:t>
            </a:r>
            <a:r>
              <a:rPr lang="en-US" sz="1100" dirty="0">
                <a:latin typeface="Calibri" panose="020F0502020204030204" pitchFamily="34" charset="0"/>
                <a:cs typeface="Calibri" panose="020F0502020204030204" pitchFamily="34" charset="0"/>
              </a:rPr>
              <a:t> das </a:t>
            </a:r>
            <a:r>
              <a:rPr lang="en-US" sz="1100" dirty="0" err="1">
                <a:latin typeface="Calibri" panose="020F0502020204030204" pitchFamily="34" charset="0"/>
                <a:cs typeface="Calibri" panose="020F0502020204030204" pitchFamily="34" charset="0"/>
              </a:rPr>
              <a:t>áreas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aplicação</a:t>
            </a:r>
            <a:r>
              <a:rPr lang="en-US" sz="1100" dirty="0">
                <a:latin typeface="Calibri" panose="020F0502020204030204" pitchFamily="34" charset="0"/>
                <a:cs typeface="Calibri" panose="020F0502020204030204" pitchFamily="34" charset="0"/>
              </a:rPr>
              <a:t> dos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criptográficos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estão</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usados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atualmente</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serão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usados</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futuro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ocorre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porque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grau</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risco</a:t>
            </a:r>
            <a:r>
              <a:rPr lang="en-US" sz="1100" dirty="0">
                <a:latin typeface="Calibri" panose="020F0502020204030204" pitchFamily="34" charset="0"/>
                <a:cs typeface="Calibri" panose="020F0502020204030204" pitchFamily="34" charset="0"/>
              </a:rPr>
              <a:t> dos </a:t>
            </a:r>
            <a:r>
              <a:rPr lang="en-US" sz="1100" dirty="0" err="1">
                <a:latin typeface="Calibri" panose="020F0502020204030204" pitchFamily="34" charset="0"/>
                <a:cs typeface="Calibri" panose="020F0502020204030204" pitchFamily="34" charset="0"/>
              </a:rPr>
              <a:t>grupos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áreas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usuários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varia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riscos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correspondentes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então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tratados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parte do </a:t>
            </a:r>
            <a:r>
              <a:rPr lang="en-US" sz="1100" dirty="0" err="1">
                <a:latin typeface="Calibri" panose="020F0502020204030204" pitchFamily="34" charset="0"/>
                <a:cs typeface="Calibri" panose="020F0502020204030204" pitchFamily="34" charset="0"/>
              </a:rPr>
              <a:t>legislador</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forem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consideradas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tantas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manifestações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riscos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quanto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possível</a:t>
            </a:r>
            <a:r>
              <a:rPr lang="en-US" sz="1100" dirty="0">
                <a:latin typeface="Calibri" panose="020F0502020204030204" pitchFamily="34" charset="0"/>
                <a:cs typeface="Calibri" panose="020F0502020204030204" pitchFamily="34" charset="0"/>
              </a:rPr>
              <a:t>.</a:t>
            </a:r>
          </a:p>
          <a:p>
            <a:pPr algn="just"/>
            <a:endParaRPr lang="en-US" sz="1100" dirty="0">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A </a:t>
            </a:r>
            <a:r>
              <a:rPr lang="en-US" sz="1100" b="1" dirty="0" err="1">
                <a:solidFill>
                  <a:srgbClr val="F79037"/>
                </a:solidFill>
                <a:latin typeface="Calibri" panose="020F0502020204030204" pitchFamily="34" charset="0"/>
                <a:cs typeface="Calibri" panose="020F0502020204030204" pitchFamily="34" charset="0"/>
              </a:rPr>
              <a:t>regra</a:t>
            </a:r>
            <a:r>
              <a:rPr lang="en-US" sz="1100" b="1" dirty="0">
                <a:solidFill>
                  <a:srgbClr val="F79037"/>
                </a:solidFill>
                <a:latin typeface="Calibri" panose="020F0502020204030204" pitchFamily="34" charset="0"/>
                <a:cs typeface="Calibri" panose="020F0502020204030204" pitchFamily="34" charset="0"/>
              </a:rPr>
              <a:t> de </a:t>
            </a:r>
            <a:r>
              <a:rPr lang="en-US" sz="1100" b="1" dirty="0" err="1">
                <a:solidFill>
                  <a:srgbClr val="F79037"/>
                </a:solidFill>
                <a:latin typeface="Calibri" panose="020F0502020204030204" pitchFamily="34" charset="0"/>
                <a:cs typeface="Calibri" panose="020F0502020204030204" pitchFamily="34" charset="0"/>
              </a:rPr>
              <a:t>viagem</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a:latin typeface="Calibri" panose="020F0502020204030204" pitchFamily="34" charset="0"/>
                <a:cs typeface="Calibri" panose="020F0502020204030204" pitchFamily="34" charset="0"/>
              </a:rPr>
              <a:t>A </a:t>
            </a:r>
            <a:r>
              <a:rPr lang="en-US" sz="1100" dirty="0" err="1">
                <a:latin typeface="Calibri" panose="020F0502020204030204" pitchFamily="34" charset="0"/>
                <a:cs typeface="Calibri" panose="020F0502020204030204" pitchFamily="34" charset="0"/>
              </a:rPr>
              <a:t>regra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viagens</a:t>
            </a:r>
            <a:r>
              <a:rPr lang="en-US" sz="1100" dirty="0">
                <a:latin typeface="Calibri" panose="020F0502020204030204" pitchFamily="34" charset="0"/>
                <a:cs typeface="Calibri" panose="020F0502020204030204" pitchFamily="34" charset="0"/>
              </a:rPr>
              <a:t> do GAFI </a:t>
            </a:r>
            <a:r>
              <a:rPr lang="en-US" sz="1100" dirty="0" err="1">
                <a:latin typeface="Calibri" panose="020F0502020204030204" pitchFamily="34" charset="0"/>
                <a:cs typeface="Calibri" panose="020F0502020204030204" pitchFamily="34" charset="0"/>
              </a:rPr>
              <a:t>prevê</a:t>
            </a:r>
            <a:r>
              <a:rPr lang="en-US" sz="1100" dirty="0">
                <a:latin typeface="Calibri" panose="020F0502020204030204" pitchFamily="34" charset="0"/>
                <a:cs typeface="Calibri" panose="020F0502020204030204" pitchFamily="34" charset="0"/>
              </a:rPr>
              <a:t>, entre </a:t>
            </a:r>
            <a:r>
              <a:rPr lang="en-US" sz="1100" dirty="0" err="1">
                <a:latin typeface="Calibri" panose="020F0502020204030204" pitchFamily="34" charset="0"/>
                <a:cs typeface="Calibri" panose="020F0502020204030204" pitchFamily="34" charset="0"/>
              </a:rPr>
              <a:t>outras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coisas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provedores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serviços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criptográficos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acima</a:t>
            </a:r>
            <a:r>
              <a:rPr lang="en-US" sz="1100" dirty="0">
                <a:latin typeface="Calibri" panose="020F0502020204030204" pitchFamily="34" charset="0"/>
                <a:cs typeface="Calibri" panose="020F0502020204030204" pitchFamily="34" charset="0"/>
              </a:rPr>
              <a:t> de um </a:t>
            </a:r>
            <a:r>
              <a:rPr lang="en-US" sz="1100" dirty="0" err="1">
                <a:latin typeface="Calibri" panose="020F0502020204030204" pitchFamily="34" charset="0"/>
                <a:cs typeface="Calibri" panose="020F0502020204030204" pitchFamily="34" charset="0"/>
              </a:rPr>
              <a:t>limite</a:t>
            </a:r>
            <a:r>
              <a:rPr lang="en-US" sz="1100" dirty="0">
                <a:latin typeface="Calibri" panose="020F0502020204030204" pitchFamily="34" charset="0"/>
                <a:cs typeface="Calibri" panose="020F0502020204030204" pitchFamily="34" charset="0"/>
              </a:rPr>
              <a:t> de 1.000 euros </a:t>
            </a:r>
            <a:r>
              <a:rPr lang="en-US" sz="1100" dirty="0" err="1">
                <a:latin typeface="Calibri" panose="020F0502020204030204" pitchFamily="34" charset="0"/>
                <a:cs typeface="Calibri" panose="020F0502020204030204" pitchFamily="34" charset="0"/>
              </a:rPr>
              <a:t>sejam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obrigados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relatar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informações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sobre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remetentes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destinatários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instituição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governamental</a:t>
            </a:r>
            <a:r>
              <a:rPr lang="en-US" sz="1100" dirty="0">
                <a:latin typeface="Calibri" panose="020F0502020204030204" pitchFamily="34" charset="0"/>
                <a:cs typeface="Calibri" panose="020F0502020204030204" pitchFamily="34" charset="0"/>
              </a:rPr>
              <a:t> (Cf. </a:t>
            </a:r>
            <a:r>
              <a:rPr lang="en-US" sz="1100" dirty="0" err="1">
                <a:latin typeface="Calibri" panose="020F0502020204030204" pitchFamily="34" charset="0"/>
                <a:cs typeface="Calibri" panose="020F0502020204030204" pitchFamily="34" charset="0"/>
              </a:rPr>
              <a:t>Força-Tarefa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Financeira</a:t>
            </a:r>
            <a:r>
              <a:rPr lang="en-US" sz="1100" dirty="0">
                <a:latin typeface="Calibri" panose="020F0502020204030204" pitchFamily="34" charset="0"/>
                <a:cs typeface="Calibri" panose="020F0502020204030204" pitchFamily="34" charset="0"/>
              </a:rPr>
              <a:t> (GAFI), 2021). A </a:t>
            </a:r>
            <a:r>
              <a:rPr lang="en-US" sz="1100" dirty="0" err="1">
                <a:latin typeface="Calibri" panose="020F0502020204030204" pitchFamily="34" charset="0"/>
                <a:cs typeface="Calibri" panose="020F0502020204030204" pitchFamily="34" charset="0"/>
              </a:rPr>
              <a:t>regra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viagens</a:t>
            </a:r>
            <a:r>
              <a:rPr lang="en-US" sz="1100" dirty="0">
                <a:latin typeface="Calibri" panose="020F0502020204030204" pitchFamily="34" charset="0"/>
                <a:cs typeface="Calibri" panose="020F0502020204030204" pitchFamily="34" charset="0"/>
              </a:rPr>
              <a:t> do GAFI </a:t>
            </a:r>
            <a:r>
              <a:rPr lang="en-US" sz="1100" dirty="0" err="1">
                <a:latin typeface="Calibri" panose="020F0502020204030204" pitchFamily="34" charset="0"/>
                <a:cs typeface="Calibri" panose="020F0502020204030204" pitchFamily="34" charset="0"/>
              </a:rPr>
              <a:t>permite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legisladores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implementem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abordagem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baseada</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risco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adequada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grupo-alvo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neste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aqui</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investidores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mesmo</a:t>
            </a:r>
            <a:r>
              <a:rPr lang="en-US" sz="1100" dirty="0">
                <a:latin typeface="Calibri" panose="020F0502020204030204" pitchFamily="34" charset="0"/>
                <a:cs typeface="Calibri" panose="020F0502020204030204" pitchFamily="34" charset="0"/>
              </a:rPr>
              <a:t> tempo, </a:t>
            </a:r>
            <a:r>
              <a:rPr lang="en-US" sz="1100" dirty="0" err="1">
                <a:latin typeface="Calibri" panose="020F0502020204030204" pitchFamily="34" charset="0"/>
                <a:cs typeface="Calibri" panose="020F0502020204030204" pitchFamily="34" charset="0"/>
              </a:rPr>
              <a:t>esta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regra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viagens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também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exige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requisitos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esforços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consideráveis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parte dos </a:t>
            </a:r>
            <a:r>
              <a:rPr lang="en-US" sz="1100" dirty="0" err="1">
                <a:latin typeface="Calibri" panose="020F0502020204030204" pitchFamily="34" charset="0"/>
                <a:cs typeface="Calibri" panose="020F0502020204030204" pitchFamily="34" charset="0"/>
              </a:rPr>
              <a:t>provedores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serviços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criptográficos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consequências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devem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discutidas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ponderadas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umas</a:t>
            </a:r>
            <a:r>
              <a:rPr lang="en-US" sz="1100" dirty="0">
                <a:latin typeface="Calibri" panose="020F0502020204030204" pitchFamily="34" charset="0"/>
                <a:cs typeface="Calibri" panose="020F0502020204030204" pitchFamily="34" charset="0"/>
              </a:rPr>
              <a:t> contra as </a:t>
            </a:r>
            <a:r>
              <a:rPr lang="en-US" sz="1100" dirty="0" err="1">
                <a:latin typeface="Calibri" panose="020F0502020204030204" pitchFamily="34" charset="0"/>
                <a:cs typeface="Calibri" panose="020F0502020204030204" pitchFamily="34" charset="0"/>
              </a:rPr>
              <a:t>outras</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componente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elementar</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área</a:t>
            </a:r>
            <a:r>
              <a:rPr lang="en-US" sz="1100" dirty="0">
                <a:latin typeface="Calibri" panose="020F0502020204030204" pitchFamily="34" charset="0"/>
                <a:cs typeface="Calibri" panose="020F0502020204030204" pitchFamily="34" charset="0"/>
              </a:rPr>
              <a:t> fundamental de </a:t>
            </a:r>
            <a:r>
              <a:rPr lang="en-US" sz="1100" dirty="0" err="1">
                <a:latin typeface="Calibri" panose="020F0502020204030204" pitchFamily="34" charset="0"/>
                <a:cs typeface="Calibri" panose="020F0502020204030204" pitchFamily="34" charset="0"/>
              </a:rPr>
              <a:t>aplicação</a:t>
            </a:r>
            <a:r>
              <a:rPr lang="en-US" sz="1100" dirty="0">
                <a:latin typeface="Calibri" panose="020F0502020204030204" pitchFamily="34" charset="0"/>
                <a:cs typeface="Calibri" panose="020F0502020204030204" pitchFamily="34" charset="0"/>
              </a:rPr>
              <a:t> dos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criptográficos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proteção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Ela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representa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ponto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partida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outros </a:t>
            </a:r>
            <a:r>
              <a:rPr lang="en-US" sz="1100" dirty="0" err="1">
                <a:latin typeface="Calibri" panose="020F0502020204030204" pitchFamily="34" charset="0"/>
                <a:cs typeface="Calibri" panose="020F0502020204030204" pitchFamily="34" charset="0"/>
              </a:rPr>
              <a:t>aplicativos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aumenta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segurança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usuários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lidar</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criptográficos</a:t>
            </a:r>
            <a:r>
              <a:rPr lang="en-US" sz="1100" dirty="0">
                <a:latin typeface="Calibri" panose="020F0502020204030204" pitchFamily="34" charset="0"/>
                <a:cs typeface="Calibri" panose="020F0502020204030204" pitchFamily="34" charset="0"/>
              </a:rPr>
              <a:t>. Na </a:t>
            </a:r>
            <a:r>
              <a:rPr lang="en-US" sz="1100" dirty="0" err="1">
                <a:latin typeface="Calibri" panose="020F0502020204030204" pitchFamily="34" charset="0"/>
                <a:cs typeface="Calibri" panose="020F0502020204030204" pitchFamily="34" charset="0"/>
              </a:rPr>
              <a:t>Alemanha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segurança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jurídica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estava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assegurada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2020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meio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licença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custódia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ancorada</a:t>
            </a:r>
            <a:r>
              <a:rPr lang="en-US" sz="1100" dirty="0">
                <a:latin typeface="Calibri" panose="020F0502020204030204" pitchFamily="34" charset="0"/>
                <a:cs typeface="Calibri" panose="020F0502020204030204" pitchFamily="34" charset="0"/>
              </a:rPr>
              <a:t> no KWG.</a:t>
            </a:r>
          </a:p>
          <a:p>
            <a:pPr algn="just"/>
            <a:endParaRPr lang="en-US" sz="1100" dirty="0">
              <a:latin typeface="Calibri" panose="020F0502020204030204" pitchFamily="34" charset="0"/>
              <a:cs typeface="Calibri" panose="020F0502020204030204" pitchFamily="34" charset="0"/>
            </a:endParaRPr>
          </a:p>
          <a:p>
            <a:pPr algn="just"/>
            <a:r>
              <a:rPr lang="en-US" sz="1100" b="1" dirty="0">
                <a:solidFill>
                  <a:srgbClr val="F79037"/>
                </a:solidFill>
                <a:latin typeface="Calibri" panose="020F0502020204030204" pitchFamily="34" charset="0"/>
                <a:cs typeface="Calibri" panose="020F0502020204030204" pitchFamily="34" charset="0"/>
              </a:rPr>
              <a:t>Uma </a:t>
            </a:r>
            <a:r>
              <a:rPr lang="en-US" sz="1100" b="1" dirty="0" err="1">
                <a:solidFill>
                  <a:srgbClr val="F79037"/>
                </a:solidFill>
                <a:latin typeface="Calibri" panose="020F0502020204030204" pitchFamily="34" charset="0"/>
                <a:cs typeface="Calibri" panose="020F0502020204030204" pitchFamily="34" charset="0"/>
              </a:rPr>
              <a:t>abordagem</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colaborativa</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para</a:t>
            </a:r>
            <a:r>
              <a:rPr lang="en-US" sz="1100" b="1" dirty="0">
                <a:solidFill>
                  <a:srgbClr val="F79037"/>
                </a:solidFill>
                <a:latin typeface="Calibri" panose="020F0502020204030204" pitchFamily="34" charset="0"/>
                <a:cs typeface="Calibri" panose="020F0502020204030204" pitchFamily="34" charset="0"/>
              </a:rPr>
              <a:t> a </a:t>
            </a:r>
            <a:r>
              <a:rPr lang="en-US" sz="1100" b="1" dirty="0" err="1">
                <a:solidFill>
                  <a:srgbClr val="F79037"/>
                </a:solidFill>
                <a:latin typeface="Calibri" panose="020F0502020204030204" pitchFamily="34" charset="0"/>
                <a:cs typeface="Calibri" panose="020F0502020204030204" pitchFamily="34" charset="0"/>
              </a:rPr>
              <a:t>regulamentação</a:t>
            </a:r>
            <a:endParaRPr lang="en-US" sz="1100" b="1" dirty="0">
              <a:solidFill>
                <a:srgbClr val="F79037"/>
              </a:solidFill>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Além</a:t>
            </a:r>
            <a:r>
              <a:rPr lang="en-US" sz="1100" dirty="0">
                <a:latin typeface="Calibri" panose="020F0502020204030204" pitchFamily="34" charset="0"/>
                <a:cs typeface="Calibri" panose="020F0502020204030204" pitchFamily="34" charset="0"/>
              </a:rPr>
              <a:t> disso,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um </a:t>
            </a:r>
            <a:r>
              <a:rPr lang="en-US" sz="1100" dirty="0" err="1">
                <a:latin typeface="Calibri" panose="020F0502020204030204" pitchFamily="34" charset="0"/>
                <a:cs typeface="Calibri" panose="020F0502020204030204" pitchFamily="34" charset="0"/>
              </a:rPr>
              <a:t>mercado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profissionalizado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especialmente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perspectiva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consumidores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investidores</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necessários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participantes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mercado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prestadores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serviços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confiáveis</a:t>
            </a:r>
            <a:r>
              <a:rPr lang="en-US" sz="1100" dirty="0">
                <a:latin typeface="Calibri" panose="020F0502020204030204" pitchFamily="34" charset="0"/>
                <a:cs typeface="Calibri" panose="020F0502020204030204" pitchFamily="34" charset="0"/>
              </a:rPr>
              <a:t>. Para </a:t>
            </a:r>
            <a:r>
              <a:rPr lang="en-US" sz="1100" dirty="0" err="1">
                <a:latin typeface="Calibri" panose="020F0502020204030204" pitchFamily="34" charset="0"/>
                <a:cs typeface="Calibri" panose="020F0502020204030204" pitchFamily="34" charset="0"/>
              </a:rPr>
              <a:t>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fim</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institucionalização</a:t>
            </a:r>
            <a:r>
              <a:rPr lang="en-US" sz="1100" dirty="0">
                <a:latin typeface="Calibri" panose="020F0502020204030204" pitchFamily="34" charset="0"/>
                <a:cs typeface="Calibri" panose="020F0502020204030204" pitchFamily="34" charset="0"/>
              </a:rPr>
              <a:t> e o </a:t>
            </a:r>
            <a:r>
              <a:rPr lang="en-US" sz="1100" dirty="0" err="1">
                <a:latin typeface="Calibri" panose="020F0502020204030204" pitchFamily="34" charset="0"/>
                <a:cs typeface="Calibri" panose="020F0502020204030204" pitchFamily="34" charset="0"/>
              </a:rPr>
              <a:t>controle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supervisão</a:t>
            </a:r>
            <a:r>
              <a:rPr lang="en-US" sz="1100" dirty="0">
                <a:latin typeface="Calibri" panose="020F0502020204030204" pitchFamily="34" charset="0"/>
                <a:cs typeface="Calibri" panose="020F0502020204030204" pitchFamily="34" charset="0"/>
              </a:rPr>
              <a:t> dos </a:t>
            </a:r>
            <a:r>
              <a:rPr lang="en-US" sz="1100" dirty="0" err="1">
                <a:latin typeface="Calibri" panose="020F0502020204030204" pitchFamily="34" charset="0"/>
                <a:cs typeface="Calibri" panose="020F0502020204030204" pitchFamily="34" charset="0"/>
              </a:rPr>
              <a:t>provedores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serviços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criptográficos</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particularmente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úteis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geralmente</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primeiros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pontos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contato</a:t>
            </a:r>
            <a:r>
              <a:rPr lang="en-US" sz="1100" dirty="0">
                <a:latin typeface="Calibri" panose="020F0502020204030204" pitchFamily="34" charset="0"/>
                <a:cs typeface="Calibri" panose="020F0502020204030204" pitchFamily="34" charset="0"/>
              </a:rPr>
              <a:t> entre </a:t>
            </a:r>
            <a:r>
              <a:rPr lang="en-US" sz="1100" dirty="0" err="1">
                <a:latin typeface="Calibri" panose="020F0502020204030204" pitchFamily="34" charset="0"/>
                <a:cs typeface="Calibri" panose="020F0502020204030204" pitchFamily="34" charset="0"/>
              </a:rPr>
              <a:t>usuários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criptomoedas</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criptográficos</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nível</a:t>
            </a:r>
            <a:r>
              <a:rPr lang="en-US" sz="1100" dirty="0">
                <a:latin typeface="Calibri" panose="020F0502020204030204" pitchFamily="34" charset="0"/>
                <a:cs typeface="Calibri" panose="020F0502020204030204" pitchFamily="34" charset="0"/>
              </a:rPr>
              <a:t> da UE,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provedores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serviços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criptográficos</a:t>
            </a:r>
            <a:r>
              <a:rPr lang="en-US" sz="1100" dirty="0">
                <a:latin typeface="Calibri" panose="020F0502020204030204" pitchFamily="34" charset="0"/>
                <a:cs typeface="Calibri" panose="020F0502020204030204" pitchFamily="34" charset="0"/>
              </a:rPr>
              <a:t> e as </a:t>
            </a:r>
            <a:r>
              <a:rPr lang="en-US" sz="1100" dirty="0" err="1">
                <a:latin typeface="Calibri" panose="020F0502020204030204" pitchFamily="34" charset="0"/>
                <a:cs typeface="Calibri" panose="020F0502020204030204" pitchFamily="34" charset="0"/>
              </a:rPr>
              <a:t>suas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diferentes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funções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estão</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reconhecidos</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contexto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MiCAR</a:t>
            </a:r>
            <a:r>
              <a:rPr lang="en-US" sz="1100" dirty="0">
                <a:latin typeface="Calibri" panose="020F0502020204030204" pitchFamily="34" charset="0"/>
                <a:cs typeface="Calibri" panose="020F0502020204030204" pitchFamily="34" charset="0"/>
              </a:rPr>
              <a:t> e são </a:t>
            </a:r>
            <a:r>
              <a:rPr lang="en-US" sz="1100" dirty="0" err="1">
                <a:latin typeface="Calibri" panose="020F0502020204030204" pitchFamily="34" charset="0"/>
                <a:cs typeface="Calibri" panose="020F0502020204030204" pitchFamily="34" charset="0"/>
              </a:rPr>
              <a:t>amplamente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regulamentados</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mercado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criptográfico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dinâmico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complexo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portanto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altamente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recomendável</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necessidade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colaboração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contínua</a:t>
            </a:r>
            <a:r>
              <a:rPr lang="en-US" sz="1100" dirty="0">
                <a:latin typeface="Calibri" panose="020F0502020204030204" pitchFamily="34" charset="0"/>
                <a:cs typeface="Calibri" panose="020F0502020204030204" pitchFamily="34" charset="0"/>
              </a:rPr>
              <a:t> entre </a:t>
            </a:r>
            <a:r>
              <a:rPr lang="en-US" sz="1100" dirty="0" err="1">
                <a:latin typeface="Calibri" panose="020F0502020204030204" pitchFamily="34" charset="0"/>
                <a:cs typeface="Calibri" panose="020F0502020204030204" pitchFamily="34" charset="0"/>
              </a:rPr>
              <a:t>provedores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legisladores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legisladores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devem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buscar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permanentemente</a:t>
            </a:r>
            <a:r>
              <a:rPr lang="en-US" sz="1100" dirty="0">
                <a:latin typeface="Calibri" panose="020F0502020204030204" pitchFamily="34" charset="0"/>
                <a:cs typeface="Calibri" panose="020F0502020204030204" pitchFamily="34" charset="0"/>
              </a:rPr>
              <a:t> insights da </a:t>
            </a:r>
            <a:r>
              <a:rPr lang="en-US" sz="1100" dirty="0" err="1">
                <a:latin typeface="Calibri" panose="020F0502020204030204" pitchFamily="34" charset="0"/>
                <a:cs typeface="Calibri" panose="020F0502020204030204" pitchFamily="34" charset="0"/>
              </a:rPr>
              <a:t>indústria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criptográfica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obter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boa </a:t>
            </a:r>
            <a:r>
              <a:rPr lang="en-US" sz="1100" dirty="0" err="1">
                <a:latin typeface="Calibri" panose="020F0502020204030204" pitchFamily="34" charset="0"/>
                <a:cs typeface="Calibri" panose="020F0502020204030204" pitchFamily="34" charset="0"/>
              </a:rPr>
              <a:t>penetração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compreensão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atualizada</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mercado</a:t>
            </a:r>
            <a:r>
              <a:rPr lang="en-US" sz="1100" dirty="0">
                <a:latin typeface="Calibri" panose="020F0502020204030204" pitchFamily="34" charset="0"/>
                <a:cs typeface="Calibri" panose="020F0502020204030204" pitchFamily="34" charset="0"/>
              </a:rPr>
              <a:t>. Como parte </a:t>
            </a:r>
            <a:r>
              <a:rPr lang="en-US" sz="1100" dirty="0" err="1">
                <a:latin typeface="Calibri" panose="020F0502020204030204" pitchFamily="34" charset="0"/>
                <a:cs typeface="Calibri" panose="020F0502020204030204" pitchFamily="34" charset="0"/>
              </a:rPr>
              <a:t>desse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processo</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abordagens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regulatórias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devem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sempre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questionadas</a:t>
            </a:r>
            <a:r>
              <a:rPr lang="en-US" sz="1100" dirty="0">
                <a:latin typeface="Calibri" panose="020F0502020204030204" pitchFamily="34" charset="0"/>
                <a:cs typeface="Calibri" panose="020F0502020204030204" pitchFamily="34" charset="0"/>
              </a:rPr>
              <a:t> com base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novos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desenvolvimentos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modificadas</a:t>
            </a:r>
            <a:r>
              <a:rPr lang="en-US" sz="1100" dirty="0">
                <a:latin typeface="Calibri" panose="020F0502020204030204" pitchFamily="34" charset="0"/>
                <a:cs typeface="Calibri" panose="020F0502020204030204" pitchFamily="34" charset="0"/>
              </a:rPr>
              <a:t> se </a:t>
            </a:r>
            <a:r>
              <a:rPr lang="en-US" sz="1100" dirty="0" err="1">
                <a:latin typeface="Calibri" panose="020F0502020204030204" pitchFamily="34" charset="0"/>
                <a:cs typeface="Calibri" panose="020F0502020204030204" pitchFamily="34" charset="0"/>
              </a:rPr>
              <a:t>necessário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Finalmente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devido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à</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natureza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transfronteiriça</a:t>
            </a:r>
            <a:r>
              <a:rPr lang="en-US" sz="1100" dirty="0">
                <a:latin typeface="Calibri" panose="020F0502020204030204" pitchFamily="34" charset="0"/>
                <a:cs typeface="Calibri" panose="020F0502020204030204" pitchFamily="34" charset="0"/>
              </a:rPr>
              <a:t> das </a:t>
            </a:r>
            <a:r>
              <a:rPr lang="en-US" sz="1100" dirty="0" err="1">
                <a:latin typeface="Calibri" panose="020F0502020204030204" pitchFamily="34" charset="0"/>
                <a:cs typeface="Calibri" panose="020F0502020204030204" pitchFamily="34" charset="0"/>
              </a:rPr>
              <a:t>criptomoedas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necessária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cooperação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internacional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envolvendo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organismos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globais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o GAFI, o Bank for Bank for International Settlements (BIS)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o Financial Stability Board (FSB), </a:t>
            </a:r>
            <a:r>
              <a:rPr lang="en-US" sz="1100" dirty="0" err="1">
                <a:latin typeface="Calibri" panose="020F0502020204030204" pitchFamily="34" charset="0"/>
                <a:cs typeface="Calibri" panose="020F0502020204030204" pitchFamily="34" charset="0"/>
              </a:rPr>
              <a:t>bem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organizações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nacionais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bancos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centrais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autoridades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supervisão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Além</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padronização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processos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coordenação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otimizada</a:t>
            </a:r>
            <a:r>
              <a:rPr lang="en-US" sz="1100" dirty="0">
                <a:latin typeface="Calibri" panose="020F0502020204030204" pitchFamily="34" charset="0"/>
                <a:cs typeface="Calibri" panose="020F0502020204030204" pitchFamily="34" charset="0"/>
              </a:rPr>
              <a:t> entre </a:t>
            </a:r>
            <a:r>
              <a:rPr lang="en-US" sz="1100" dirty="0" err="1">
                <a:latin typeface="Calibri" panose="020F0502020204030204" pitchFamily="34" charset="0"/>
                <a:cs typeface="Calibri" panose="020F0502020204030204" pitchFamily="34" charset="0"/>
              </a:rPr>
              <a:t>diferentes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jurisdições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arbitragem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regulatória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mantida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baixa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Estudos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até</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momento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mostraram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aumento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regulamentação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reduzir</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atividade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geral</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mercado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criptoativos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enfraquecendo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há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migração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significativa</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atividade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comercial</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jurisdições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supostamente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regulamentadas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jurisdições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menos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regulamentadas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observadas</a:t>
            </a:r>
            <a:r>
              <a:rPr lang="en-US" sz="1100" dirty="0">
                <a:latin typeface="Calibri" panose="020F0502020204030204" pitchFamily="34" charset="0"/>
                <a:cs typeface="Calibri" panose="020F0502020204030204" pitchFamily="34" charset="0"/>
              </a:rPr>
              <a:t>.</a:t>
            </a:r>
          </a:p>
          <a:p>
            <a:pPr algn="just"/>
            <a:endParaRPr lang="en-US" sz="1100" dirty="0">
              <a:solidFill>
                <a:schemeClr val="tx1"/>
              </a:solidFill>
              <a:latin typeface="Calibri" panose="020F0502020204030204" pitchFamily="34" charset="0"/>
              <a:cs typeface="Calibri" panose="020F0502020204030204" pitchFamily="34" charset="0"/>
            </a:endParaRPr>
          </a:p>
          <a:p>
            <a:pPr algn="just"/>
            <a:r>
              <a:rPr lang="en-US" sz="1100" b="1" dirty="0" err="1">
                <a:solidFill>
                  <a:srgbClr val="F79037"/>
                </a:solidFill>
                <a:latin typeface="Calibri" panose="020F0502020204030204" pitchFamily="34" charset="0"/>
                <a:cs typeface="Calibri" panose="020F0502020204030204" pitchFamily="34" charset="0"/>
              </a:rPr>
              <a:t>Descentralizado</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não</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é</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igual</a:t>
            </a:r>
            <a:r>
              <a:rPr lang="en-US" sz="1100" b="1" dirty="0">
                <a:solidFill>
                  <a:srgbClr val="F79037"/>
                </a:solidFill>
                <a:latin typeface="Calibri" panose="020F0502020204030204" pitchFamily="34" charset="0"/>
                <a:cs typeface="Calibri" panose="020F0502020204030204" pitchFamily="34" charset="0"/>
              </a:rPr>
              <a:t> a </a:t>
            </a:r>
            <a:r>
              <a:rPr lang="en-US" sz="1100" b="1" dirty="0" err="1">
                <a:solidFill>
                  <a:srgbClr val="F79037"/>
                </a:solidFill>
                <a:latin typeface="Calibri" panose="020F0502020204030204" pitchFamily="34" charset="0"/>
                <a:cs typeface="Calibri" panose="020F0502020204030204" pitchFamily="34" charset="0"/>
              </a:rPr>
              <a:t>não</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regulamentado</a:t>
            </a:r>
            <a:r>
              <a:rPr lang="en-US" sz="1100" b="1" dirty="0">
                <a:solidFill>
                  <a:srgbClr val="F79037"/>
                </a:solidFill>
                <a:latin typeface="Calibri" panose="020F0502020204030204" pitchFamily="34" charset="0"/>
                <a:cs typeface="Calibri" panose="020F0502020204030204" pitchFamily="34" charset="0"/>
              </a:rPr>
              <a:t>?</a:t>
            </a:r>
          </a:p>
          <a:p>
            <a:pPr algn="just"/>
            <a:r>
              <a:rPr lang="en-US" sz="1100" dirty="0" err="1">
                <a:latin typeface="Calibri" panose="020F0502020204030204" pitchFamily="34" charset="0"/>
                <a:cs typeface="Calibri" panose="020F0502020204030204" pitchFamily="34" charset="0"/>
              </a:rPr>
              <a:t>Diversas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normas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legais</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regras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ordem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confiabilidade</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segurança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jurídica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economia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financeira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análoga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aplicação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regulamentação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num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mundo</a:t>
            </a:r>
            <a:r>
              <a:rPr lang="en-US" sz="1100" dirty="0">
                <a:latin typeface="Calibri" panose="020F0502020204030204" pitchFamily="34" charset="0"/>
                <a:cs typeface="Calibri" panose="020F0502020204030204" pitchFamily="34" charset="0"/>
              </a:rPr>
              <a:t> e a </a:t>
            </a:r>
            <a:r>
              <a:rPr lang="en-US" sz="1100" dirty="0" err="1">
                <a:latin typeface="Calibri" panose="020F0502020204030204" pitchFamily="34" charset="0"/>
                <a:cs typeface="Calibri" panose="020F0502020204030204" pitchFamily="34" charset="0"/>
              </a:rPr>
              <a:t>falta</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acesso</a:t>
            </a:r>
            <a:r>
              <a:rPr lang="en-US" sz="1100" dirty="0">
                <a:latin typeface="Calibri" panose="020F0502020204030204" pitchFamily="34" charset="0"/>
                <a:cs typeface="Calibri" panose="020F0502020204030204" pitchFamily="34" charset="0"/>
              </a:rPr>
              <a:t> no outro </a:t>
            </a:r>
            <a:r>
              <a:rPr lang="en-US" sz="1100" dirty="0" err="1">
                <a:latin typeface="Calibri" panose="020F0502020204030204" pitchFamily="34" charset="0"/>
                <a:cs typeface="Calibri" panose="020F0502020204030204" pitchFamily="34" charset="0"/>
              </a:rPr>
              <a:t>levam</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distorção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concorrência</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autoridade</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supervisão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financeira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alemã</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portanto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assumiu</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posição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clara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sobre</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princípio</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posicionamento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mesmos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negócios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mesmas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regras</a:t>
            </a:r>
            <a:r>
              <a:rPr lang="en-US" sz="1100" dirty="0">
                <a:latin typeface="Calibri" panose="020F0502020204030204" pitchFamily="34" charset="0"/>
                <a:cs typeface="Calibri" panose="020F0502020204030204" pitchFamily="34" charset="0"/>
              </a:rPr>
              <a:t>". Na </a:t>
            </a:r>
            <a:r>
              <a:rPr lang="en-US" sz="1100" dirty="0" err="1">
                <a:latin typeface="Calibri" panose="020F0502020204030204" pitchFamily="34" charset="0"/>
                <a:cs typeface="Calibri" panose="020F0502020204030204" pitchFamily="34" charset="0"/>
              </a:rPr>
              <a:t>comunidade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há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dúvidas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instituições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reguladoras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capazes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fazer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cumprir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mandato</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mundo</a:t>
            </a:r>
            <a:r>
              <a:rPr lang="en-US" sz="1100" dirty="0">
                <a:latin typeface="Calibri" panose="020F0502020204030204" pitchFamily="34" charset="0"/>
                <a:cs typeface="Calibri" panose="020F0502020204030204" pitchFamily="34" charset="0"/>
              </a:rPr>
              <a:t> dos </a:t>
            </a:r>
            <a:r>
              <a:rPr lang="en-US" sz="1100" dirty="0" err="1">
                <a:latin typeface="Calibri" panose="020F0502020204030204" pitchFamily="34" charset="0"/>
                <a:cs typeface="Calibri" panose="020F0502020204030204" pitchFamily="34" charset="0"/>
              </a:rPr>
              <a:t>negócios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digitais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negligencia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mesmo</a:t>
            </a:r>
            <a:r>
              <a:rPr lang="en-US" sz="1100" dirty="0">
                <a:latin typeface="Calibri" panose="020F0502020204030204" pitchFamily="34" charset="0"/>
                <a:cs typeface="Calibri" panose="020F0502020204030204" pitchFamily="34" charset="0"/>
              </a:rPr>
              <a:t> tempo.</a:t>
            </a:r>
          </a:p>
          <a:p>
            <a:pPr algn="just"/>
            <a:endParaRPr lang="en-US" sz="1100" dirty="0">
              <a:latin typeface="Calibri" panose="020F0502020204030204" pitchFamily="34" charset="0"/>
              <a:cs typeface="Calibri" panose="020F0502020204030204" pitchFamily="34" charset="0"/>
            </a:endParaRPr>
          </a:p>
          <a:p>
            <a:pPr algn="just"/>
            <a:r>
              <a:rPr lang="en-US" sz="1100" dirty="0" err="1">
                <a:latin typeface="Calibri" panose="020F0502020204030204" pitchFamily="34" charset="0"/>
                <a:cs typeface="Calibri" panose="020F0502020204030204" pitchFamily="34" charset="0"/>
              </a:rPr>
              <a:t>Primeiro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transações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grandes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quantias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podem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ocultadas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segundo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lugar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vestígios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atividades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a:t>
            </a:r>
            <a:r>
              <a:rPr lang="en-US" sz="1100" dirty="0">
                <a:latin typeface="Calibri" panose="020F0502020204030204" pitchFamily="34" charset="0"/>
                <a:cs typeface="Calibri" panose="020F0502020204030204" pitchFamily="34" charset="0"/>
              </a:rPr>
              <a:t> Internet são </a:t>
            </a:r>
            <a:r>
              <a:rPr lang="en-US" sz="1100" dirty="0" err="1">
                <a:latin typeface="Calibri" panose="020F0502020204030204" pitchFamily="34" charset="0"/>
                <a:cs typeface="Calibri" panose="020F0502020204030204" pitchFamily="34" charset="0"/>
              </a:rPr>
              <a:t>muito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fáceis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encontrar</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famosa</a:t>
            </a:r>
            <a:r>
              <a:rPr lang="en-US" sz="1100" dirty="0">
                <a:latin typeface="Calibri" panose="020F0502020204030204" pitchFamily="34" charset="0"/>
                <a:cs typeface="Calibri" panose="020F0502020204030204" pitchFamily="34" charset="0"/>
              </a:rPr>
              <a:t> mala de </a:t>
            </a:r>
            <a:r>
              <a:rPr lang="en-US" sz="1100" dirty="0" err="1">
                <a:latin typeface="Calibri" panose="020F0502020204030204" pitchFamily="34" charset="0"/>
                <a:cs typeface="Calibri" panose="020F0502020204030204" pitchFamily="34" charset="0"/>
              </a:rPr>
              <a:t>dinheiro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sujo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terceiro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lugar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suficiente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provar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atores</a:t>
            </a:r>
            <a:r>
              <a:rPr lang="en-US" sz="1100" dirty="0">
                <a:latin typeface="Calibri" panose="020F0502020204030204" pitchFamily="34" charset="0"/>
                <a:cs typeface="Calibri" panose="020F0502020204030204" pitchFamily="34" charset="0"/>
              </a:rPr>
              <a:t> e a </a:t>
            </a:r>
            <a:r>
              <a:rPr lang="en-US" sz="1100" dirty="0" err="1">
                <a:latin typeface="Calibri" panose="020F0502020204030204" pitchFamily="34" charset="0"/>
                <a:cs typeface="Calibri" panose="020F0502020204030204" pitchFamily="34" charset="0"/>
              </a:rPr>
              <a:t>atividade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tomam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medidas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supervisão</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descriptografia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obrigatória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para</a:t>
            </a:r>
            <a:r>
              <a:rPr lang="en-US" sz="1100" dirty="0">
                <a:latin typeface="Calibri" panose="020F0502020204030204" pitchFamily="34" charset="0"/>
                <a:cs typeface="Calibri" panose="020F0502020204030204" pitchFamily="34" charset="0"/>
              </a:rPr>
              <a:t> o </a:t>
            </a:r>
            <a:r>
              <a:rPr lang="en-US" sz="1100" dirty="0" err="1">
                <a:latin typeface="Calibri" panose="020F0502020204030204" pitchFamily="34" charset="0"/>
                <a:cs typeface="Calibri" panose="020F0502020204030204" pitchFamily="34" charset="0"/>
              </a:rPr>
              <a:t>início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ação</a:t>
            </a:r>
            <a:r>
              <a:rPr lang="en-US" sz="1100" dirty="0">
                <a:latin typeface="Calibri" panose="020F0502020204030204" pitchFamily="34" charset="0"/>
                <a:cs typeface="Calibri" panose="020F0502020204030204" pitchFamily="34" charset="0"/>
              </a:rPr>
              <a:t> penal. Quarto, a </a:t>
            </a:r>
            <a:r>
              <a:rPr lang="en-US" sz="1100" dirty="0" err="1">
                <a:latin typeface="Calibri" panose="020F0502020204030204" pitchFamily="34" charset="0"/>
                <a:cs typeface="Calibri" panose="020F0502020204030204" pitchFamily="34" charset="0"/>
              </a:rPr>
              <a:t>maioria</a:t>
            </a:r>
            <a:r>
              <a:rPr lang="en-US" sz="1100" dirty="0">
                <a:latin typeface="Calibri" panose="020F0502020204030204" pitchFamily="34" charset="0"/>
                <a:cs typeface="Calibri" panose="020F0502020204030204" pitchFamily="34" charset="0"/>
              </a:rPr>
              <a:t> dos </a:t>
            </a:r>
            <a:r>
              <a:rPr lang="en-US" sz="1100" dirty="0" err="1">
                <a:latin typeface="Calibri" panose="020F0502020204030204" pitchFamily="34" charset="0"/>
                <a:cs typeface="Calibri" panose="020F0502020204030204" pitchFamily="34" charset="0"/>
              </a:rPr>
              <a:t>participantes</a:t>
            </a:r>
            <a:r>
              <a:rPr lang="en-US" sz="1100" dirty="0">
                <a:latin typeface="Calibri" panose="020F0502020204030204" pitchFamily="34" charset="0"/>
                <a:cs typeface="Calibri" panose="020F0502020204030204" pitchFamily="34" charset="0"/>
              </a:rPr>
              <a:t> do </a:t>
            </a:r>
            <a:r>
              <a:rPr lang="en-US" sz="1100" dirty="0" err="1">
                <a:latin typeface="Calibri" panose="020F0502020204030204" pitchFamily="34" charset="0"/>
                <a:cs typeface="Calibri" panose="020F0502020204030204" pitchFamily="34" charset="0"/>
              </a:rPr>
              <a:t>mercado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interessada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criar</a:t>
            </a:r>
            <a:r>
              <a:rPr lang="en-US" sz="1100" dirty="0">
                <a:latin typeface="Calibri" panose="020F0502020204030204" pitchFamily="34" charset="0"/>
                <a:cs typeface="Calibri" panose="020F0502020204030204" pitchFamily="34" charset="0"/>
              </a:rPr>
              <a:t> valor </a:t>
            </a:r>
            <a:r>
              <a:rPr lang="en-US" sz="1100" dirty="0" err="1">
                <a:latin typeface="Calibri" panose="020F0502020204030204" pitchFamily="34" charset="0"/>
                <a:cs typeface="Calibri" panose="020F0502020204030204" pitchFamily="34" charset="0"/>
              </a:rPr>
              <a:t>dentro</a:t>
            </a:r>
            <a:r>
              <a:rPr lang="en-US" sz="1100" dirty="0">
                <a:latin typeface="Calibri" panose="020F0502020204030204" pitchFamily="34" charset="0"/>
                <a:cs typeface="Calibri" panose="020F0502020204030204" pitchFamily="34" charset="0"/>
              </a:rPr>
              <a:t> da </a:t>
            </a:r>
            <a:r>
              <a:rPr lang="en-US" sz="1100" dirty="0" err="1">
                <a:latin typeface="Calibri" panose="020F0502020204030204" pitchFamily="34" charset="0"/>
                <a:cs typeface="Calibri" panose="020F0502020204030204" pitchFamily="34" charset="0"/>
              </a:rPr>
              <a:t>ordem</a:t>
            </a:r>
            <a:r>
              <a:rPr lang="en-US" sz="1100" dirty="0">
                <a:latin typeface="Calibri" panose="020F0502020204030204" pitchFamily="34" charset="0"/>
                <a:cs typeface="Calibri" panose="020F0502020204030204" pitchFamily="34" charset="0"/>
              </a:rPr>
              <a:t> legal.</a:t>
            </a:r>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854C9868-BE9C-EBBB-98C6-6D6C89FCD5AC}"/>
              </a:ext>
            </a:extLst>
          </p:cNvPr>
          <p:cNvSpPr/>
          <p:nvPr/>
        </p:nvSpPr>
        <p:spPr>
          <a:xfrm>
            <a:off x="6002858" y="8844742"/>
            <a:ext cx="1556817" cy="1847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011062F3-7B05-F7D6-4A93-6988235451E6}"/>
              </a:ext>
            </a:extLst>
          </p:cNvPr>
          <p:cNvGrpSpPr/>
          <p:nvPr/>
        </p:nvGrpSpPr>
        <p:grpSpPr>
          <a:xfrm flipH="1">
            <a:off x="6027754" y="9163937"/>
            <a:ext cx="1712396" cy="1673613"/>
            <a:chOff x="-220413" y="5797823"/>
            <a:chExt cx="1967946" cy="1923375"/>
          </a:xfrm>
        </p:grpSpPr>
        <p:sp>
          <p:nvSpPr>
            <p:cNvPr id="9" name="Freeform 8">
              <a:extLst>
                <a:ext uri="{FF2B5EF4-FFF2-40B4-BE49-F238E27FC236}">
                  <a16:creationId xmlns:a16="http://schemas.microsoft.com/office/drawing/2014/main" id="{3E69BD0A-F11D-5D77-4EC8-D5729E8D32E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DB357F64-DE6D-2E7A-E4C6-447074D0974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76F8CD43-FC7F-63D2-FF57-875A0DDB452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AC32C47B-4862-23AA-AC9C-296B61A5C9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3607BAE0-42E6-CE86-7C74-010D35D698F6}"/>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CE99BE63-3956-3D9E-C2A9-1160BA08F4F9}"/>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EC280BB0-65FB-48F7-2610-93859BEA373F}"/>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1FA7937F-2393-5AEB-7973-4DB6F8D52CE9}"/>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0BC3D401-6F04-F895-605A-0B5ADECA3F6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EE667B8B-1612-0DC0-89E6-A9378EAA97E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83F552D7-7053-CD32-C7E2-72B17C764C91}"/>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B58AC969-CCFD-F274-AB49-7016784ABB9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FED8760-3B69-F099-91E3-ECF4B2F615A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0394176A-9BA4-ED04-EBC6-8C618F9EC2AC}"/>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541148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275E55-339D-EA3C-7DEC-CFDB9125D74D}"/>
              </a:ext>
            </a:extLst>
          </p:cNvPr>
          <p:cNvSpPr/>
          <p:nvPr/>
        </p:nvSpPr>
        <p:spPr>
          <a:xfrm flipV="1">
            <a:off x="-1" y="323001"/>
            <a:ext cx="7559675" cy="481426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3"/>
            <a:ext cx="6051578" cy="4258363"/>
          </a:xfrm>
        </p:spPr>
        <p:txBody>
          <a:bodyPr numCol="2"/>
          <a:lstStyle/>
          <a:p>
            <a:r>
              <a:rPr lang="en-US" dirty="0"/>
              <a:t>As </a:t>
            </a:r>
            <a:r>
              <a:rPr lang="en-US" dirty="0" err="1"/>
              <a:t>instituições</a:t>
            </a:r>
            <a:r>
              <a:rPr lang="en-US" dirty="0"/>
              <a:t> de </a:t>
            </a:r>
            <a:r>
              <a:rPr lang="en-US" dirty="0" err="1"/>
              <a:t>supervisão</a:t>
            </a:r>
            <a:r>
              <a:rPr lang="en-US" dirty="0"/>
              <a:t> </a:t>
            </a:r>
            <a:r>
              <a:rPr lang="en-US" dirty="0" err="1"/>
              <a:t>bancária</a:t>
            </a:r>
            <a:r>
              <a:rPr lang="en-US" dirty="0"/>
              <a:t> e </a:t>
            </a:r>
            <a:r>
              <a:rPr lang="en-US" dirty="0" err="1"/>
              <a:t>financeira</a:t>
            </a:r>
            <a:r>
              <a:rPr lang="en-US" dirty="0"/>
              <a:t> </a:t>
            </a:r>
            <a:r>
              <a:rPr lang="en-US" dirty="0" err="1"/>
              <a:t>estão</a:t>
            </a:r>
            <a:r>
              <a:rPr lang="en-US" dirty="0"/>
              <a:t> </a:t>
            </a:r>
            <a:r>
              <a:rPr lang="en-US" dirty="0" err="1"/>
              <a:t>neste</a:t>
            </a:r>
            <a:r>
              <a:rPr lang="en-US" dirty="0"/>
              <a:t> </a:t>
            </a:r>
            <a:r>
              <a:rPr lang="en-US" dirty="0" err="1"/>
              <a:t>momento</a:t>
            </a:r>
            <a:r>
              <a:rPr lang="en-US" dirty="0"/>
              <a:t> a </a:t>
            </a:r>
            <a:r>
              <a:rPr lang="en-US" dirty="0" err="1"/>
              <a:t>acompanhar</a:t>
            </a:r>
            <a:r>
              <a:rPr lang="en-US" dirty="0"/>
              <a:t> de </a:t>
            </a:r>
            <a:r>
              <a:rPr lang="en-US" dirty="0" err="1"/>
              <a:t>perto</a:t>
            </a:r>
            <a:r>
              <a:rPr lang="en-US" dirty="0"/>
              <a:t> o </a:t>
            </a:r>
            <a:r>
              <a:rPr lang="en-US" dirty="0" err="1"/>
              <a:t>cenário</a:t>
            </a:r>
            <a:r>
              <a:rPr lang="en-US" dirty="0"/>
              <a:t> e </a:t>
            </a:r>
            <a:r>
              <a:rPr lang="en-US" dirty="0" err="1"/>
              <a:t>criaram</a:t>
            </a:r>
            <a:r>
              <a:rPr lang="en-US" dirty="0"/>
              <a:t> as </a:t>
            </a:r>
            <a:r>
              <a:rPr lang="en-US" dirty="0" err="1"/>
              <a:t>respetivas</a:t>
            </a:r>
            <a:r>
              <a:rPr lang="en-US" dirty="0"/>
              <a:t> </a:t>
            </a:r>
            <a:r>
              <a:rPr lang="en-US" dirty="0" err="1"/>
              <a:t>divisões</a:t>
            </a:r>
            <a:r>
              <a:rPr lang="en-US" dirty="0"/>
              <a:t>/</a:t>
            </a:r>
            <a:r>
              <a:rPr lang="en-US" dirty="0" err="1"/>
              <a:t>departamentos</a:t>
            </a:r>
            <a:r>
              <a:rPr lang="en-US" dirty="0"/>
              <a:t>, </a:t>
            </a:r>
            <a:r>
              <a:rPr lang="en-US" dirty="0" err="1"/>
              <a:t>onde</a:t>
            </a:r>
            <a:r>
              <a:rPr lang="en-US" dirty="0"/>
              <a:t> </a:t>
            </a:r>
            <a:r>
              <a:rPr lang="en-US" dirty="0" err="1"/>
              <a:t>está</a:t>
            </a:r>
            <a:r>
              <a:rPr lang="en-US" dirty="0"/>
              <a:t> a </a:t>
            </a:r>
            <a:r>
              <a:rPr lang="en-US" dirty="0" err="1"/>
              <a:t>ser</a:t>
            </a:r>
            <a:r>
              <a:rPr lang="en-US" dirty="0"/>
              <a:t> </a:t>
            </a:r>
            <a:r>
              <a:rPr lang="en-US" dirty="0" err="1"/>
              <a:t>reunido</a:t>
            </a:r>
            <a:r>
              <a:rPr lang="en-US" dirty="0"/>
              <a:t> o know-how </a:t>
            </a:r>
            <a:r>
              <a:rPr lang="en-US" dirty="0" err="1"/>
              <a:t>necessário</a:t>
            </a:r>
            <a:r>
              <a:rPr lang="en-US" dirty="0"/>
              <a:t> </a:t>
            </a:r>
            <a:r>
              <a:rPr lang="en-US" dirty="0" err="1"/>
              <a:t>à</a:t>
            </a:r>
            <a:r>
              <a:rPr lang="en-US" dirty="0"/>
              <a:t> </a:t>
            </a:r>
            <a:r>
              <a:rPr lang="en-US" dirty="0" err="1"/>
              <a:t>intervenção</a:t>
            </a:r>
            <a:r>
              <a:rPr lang="en-US" dirty="0"/>
              <a:t> </a:t>
            </a:r>
            <a:r>
              <a:rPr lang="en-US" dirty="0" err="1"/>
              <a:t>regulatória</a:t>
            </a:r>
            <a:r>
              <a:rPr lang="en-US" dirty="0"/>
              <a:t>. No </a:t>
            </a:r>
            <a:r>
              <a:rPr lang="en-US" dirty="0" err="1"/>
              <a:t>mercado</a:t>
            </a:r>
            <a:r>
              <a:rPr lang="en-US" dirty="0"/>
              <a:t> de ICO, </a:t>
            </a:r>
            <a:r>
              <a:rPr lang="en-US" dirty="0" err="1"/>
              <a:t>já</a:t>
            </a:r>
            <a:r>
              <a:rPr lang="en-US" dirty="0"/>
              <a:t> se </a:t>
            </a:r>
            <a:r>
              <a:rPr lang="en-US" dirty="0" err="1"/>
              <a:t>pode</a:t>
            </a:r>
            <a:r>
              <a:rPr lang="en-US" dirty="0"/>
              <a:t> </a:t>
            </a:r>
            <a:r>
              <a:rPr lang="en-US" dirty="0" err="1"/>
              <a:t>ver</a:t>
            </a:r>
            <a:r>
              <a:rPr lang="en-US" dirty="0"/>
              <a:t> </a:t>
            </a:r>
            <a:r>
              <a:rPr lang="en-US" dirty="0" err="1"/>
              <a:t>como</a:t>
            </a:r>
            <a:r>
              <a:rPr lang="en-US" dirty="0"/>
              <a:t> as </a:t>
            </a:r>
            <a:r>
              <a:rPr lang="en-US" dirty="0" err="1"/>
              <a:t>intervenções</a:t>
            </a:r>
            <a:r>
              <a:rPr lang="en-US" dirty="0"/>
              <a:t> </a:t>
            </a:r>
            <a:r>
              <a:rPr lang="en-US" dirty="0" err="1"/>
              <a:t>regulatórias</a:t>
            </a:r>
            <a:r>
              <a:rPr lang="en-US" dirty="0"/>
              <a:t> </a:t>
            </a:r>
            <a:r>
              <a:rPr lang="en-US" dirty="0" err="1"/>
              <a:t>estão</a:t>
            </a:r>
            <a:r>
              <a:rPr lang="en-US" dirty="0"/>
              <a:t> a </a:t>
            </a:r>
            <a:r>
              <a:rPr lang="en-US" dirty="0" err="1"/>
              <a:t>ser</a:t>
            </a:r>
            <a:r>
              <a:rPr lang="en-US" dirty="0"/>
              <a:t> </a:t>
            </a:r>
            <a:r>
              <a:rPr lang="en-US" dirty="0" err="1"/>
              <a:t>implementadas</a:t>
            </a:r>
            <a:r>
              <a:rPr lang="en-US" dirty="0"/>
              <a:t> e </a:t>
            </a:r>
            <a:r>
              <a:rPr lang="en-US" dirty="0" err="1"/>
              <a:t>aplicadas</a:t>
            </a:r>
            <a:r>
              <a:rPr lang="en-US" dirty="0"/>
              <a:t>. </a:t>
            </a:r>
            <a:r>
              <a:rPr lang="en-US" dirty="0" err="1"/>
              <a:t>Muitos</a:t>
            </a:r>
            <a:r>
              <a:rPr lang="en-US" dirty="0"/>
              <a:t> </a:t>
            </a:r>
            <a:r>
              <a:rPr lang="en-US" dirty="0" err="1"/>
              <a:t>países</a:t>
            </a:r>
            <a:r>
              <a:rPr lang="en-US" dirty="0"/>
              <a:t> com </a:t>
            </a:r>
            <a:r>
              <a:rPr lang="en-US" dirty="0" err="1"/>
              <a:t>diferentes</a:t>
            </a:r>
            <a:r>
              <a:rPr lang="en-US" dirty="0"/>
              <a:t> </a:t>
            </a:r>
            <a:r>
              <a:rPr lang="en-US" dirty="0" err="1"/>
              <a:t>economias</a:t>
            </a:r>
            <a:r>
              <a:rPr lang="en-US" dirty="0"/>
              <a:t> (</a:t>
            </a:r>
            <a:r>
              <a:rPr lang="en-US" dirty="0" err="1"/>
              <a:t>Austrália</a:t>
            </a:r>
            <a:r>
              <a:rPr lang="en-US" dirty="0"/>
              <a:t>, China, Dubai, </a:t>
            </a:r>
            <a:r>
              <a:rPr lang="en-US" dirty="0" err="1"/>
              <a:t>Reino</a:t>
            </a:r>
            <a:r>
              <a:rPr lang="en-US" dirty="0"/>
              <a:t> </a:t>
            </a:r>
            <a:r>
              <a:rPr lang="en-US" dirty="0" err="1"/>
              <a:t>Unido</a:t>
            </a:r>
            <a:r>
              <a:rPr lang="en-US" dirty="0"/>
              <a:t>, Canada, </a:t>
            </a:r>
            <a:r>
              <a:rPr lang="en-US" dirty="0" err="1"/>
              <a:t>Coreia</a:t>
            </a:r>
            <a:r>
              <a:rPr lang="en-US" dirty="0"/>
              <a:t> do </a:t>
            </a:r>
            <a:r>
              <a:rPr lang="en-US" dirty="0" err="1"/>
              <a:t>Sul</a:t>
            </a:r>
            <a:r>
              <a:rPr lang="en-US" dirty="0"/>
              <a:t>, </a:t>
            </a:r>
            <a:r>
              <a:rPr lang="en-US" dirty="0" err="1"/>
              <a:t>Rússia</a:t>
            </a:r>
            <a:r>
              <a:rPr lang="en-US" dirty="0"/>
              <a:t>), </a:t>
            </a:r>
            <a:r>
              <a:rPr lang="en-US" dirty="0" err="1"/>
              <a:t>incluindo</a:t>
            </a:r>
            <a:r>
              <a:rPr lang="en-US" dirty="0"/>
              <a:t> </a:t>
            </a:r>
            <a:r>
              <a:rPr lang="en-US" dirty="0" err="1"/>
              <a:t>paraísos</a:t>
            </a:r>
            <a:r>
              <a:rPr lang="en-US" dirty="0"/>
              <a:t> </a:t>
            </a:r>
            <a:r>
              <a:rPr lang="en-US" dirty="0" err="1"/>
              <a:t>anteriormente</a:t>
            </a:r>
            <a:r>
              <a:rPr lang="en-US" dirty="0"/>
              <a:t> </a:t>
            </a:r>
            <a:r>
              <a:rPr lang="en-US" dirty="0" err="1"/>
              <a:t>amigáveis</a:t>
            </a:r>
            <a:r>
              <a:rPr lang="en-US" dirty="0"/>
              <a:t> </a:t>
            </a:r>
            <a:r>
              <a:rPr lang="en-US" dirty="0" err="1"/>
              <a:t>às</a:t>
            </a:r>
            <a:r>
              <a:rPr lang="en-US" dirty="0"/>
              <a:t> ICOs, </a:t>
            </a:r>
            <a:r>
              <a:rPr lang="en-US" dirty="0" err="1"/>
              <a:t>como</a:t>
            </a:r>
            <a:r>
              <a:rPr lang="en-US" dirty="0"/>
              <a:t> Gibraltar, </a:t>
            </a:r>
            <a:r>
              <a:rPr lang="en-US" dirty="0" err="1"/>
              <a:t>estão</a:t>
            </a:r>
            <a:r>
              <a:rPr lang="en-US" dirty="0"/>
              <a:t> </a:t>
            </a:r>
            <a:r>
              <a:rPr lang="en-US" dirty="0" err="1"/>
              <a:t>atualmente</a:t>
            </a:r>
            <a:r>
              <a:rPr lang="en-US" dirty="0"/>
              <a:t> a </a:t>
            </a:r>
            <a:r>
              <a:rPr lang="en-US" dirty="0" err="1"/>
              <a:t>tomar</a:t>
            </a:r>
            <a:r>
              <a:rPr lang="en-US" dirty="0"/>
              <a:t> </a:t>
            </a:r>
            <a:r>
              <a:rPr lang="en-US" dirty="0" err="1"/>
              <a:t>medidas</a:t>
            </a:r>
            <a:r>
              <a:rPr lang="en-US" dirty="0"/>
              <a:t> </a:t>
            </a:r>
            <a:r>
              <a:rPr lang="en-US" dirty="0" err="1"/>
              <a:t>para</a:t>
            </a:r>
            <a:r>
              <a:rPr lang="en-US" dirty="0"/>
              <a:t> </a:t>
            </a:r>
            <a:r>
              <a:rPr lang="en-US" dirty="0" err="1"/>
              <a:t>colocar</a:t>
            </a:r>
            <a:r>
              <a:rPr lang="en-US" dirty="0"/>
              <a:t> IPOs e ICOs </a:t>
            </a:r>
            <a:r>
              <a:rPr lang="en-US" dirty="0" err="1"/>
              <a:t>em</a:t>
            </a:r>
            <a:r>
              <a:rPr lang="en-US" dirty="0"/>
              <a:t> </a:t>
            </a:r>
            <a:r>
              <a:rPr lang="en-US" dirty="0" err="1"/>
              <a:t>pé</a:t>
            </a:r>
            <a:r>
              <a:rPr lang="en-US" dirty="0"/>
              <a:t> de </a:t>
            </a:r>
            <a:r>
              <a:rPr lang="en-US" dirty="0" err="1"/>
              <a:t>igualdade</a:t>
            </a:r>
            <a:r>
              <a:rPr lang="en-US" dirty="0"/>
              <a:t> </a:t>
            </a:r>
            <a:r>
              <a:rPr lang="en-US" dirty="0" err="1"/>
              <a:t>ou</a:t>
            </a:r>
            <a:r>
              <a:rPr lang="en-US" dirty="0"/>
              <a:t> </a:t>
            </a:r>
            <a:r>
              <a:rPr lang="en-US" dirty="0" err="1"/>
              <a:t>criar</a:t>
            </a:r>
            <a:r>
              <a:rPr lang="en-US" dirty="0"/>
              <a:t> </a:t>
            </a:r>
            <a:r>
              <a:rPr lang="en-US" dirty="0" err="1"/>
              <a:t>uma</a:t>
            </a:r>
            <a:r>
              <a:rPr lang="en-US" dirty="0"/>
              <a:t> </a:t>
            </a:r>
            <a:r>
              <a:rPr lang="en-US" dirty="0" err="1"/>
              <a:t>estrutura</a:t>
            </a:r>
            <a:r>
              <a:rPr lang="en-US" dirty="0"/>
              <a:t> </a:t>
            </a:r>
            <a:r>
              <a:rPr lang="en-US" dirty="0" err="1"/>
              <a:t>regulatória</a:t>
            </a:r>
            <a:r>
              <a:rPr lang="en-US" dirty="0"/>
              <a:t> </a:t>
            </a:r>
            <a:r>
              <a:rPr lang="en-US" dirty="0" err="1"/>
              <a:t>para</a:t>
            </a:r>
            <a:r>
              <a:rPr lang="en-US" dirty="0"/>
              <a:t> </a:t>
            </a:r>
            <a:r>
              <a:rPr lang="en-US" dirty="0" err="1"/>
              <a:t>aplicativos</a:t>
            </a:r>
            <a:r>
              <a:rPr lang="en-US" dirty="0"/>
              <a:t> </a:t>
            </a:r>
            <a:r>
              <a:rPr lang="en-US" dirty="0" err="1"/>
              <a:t>blockchain</a:t>
            </a:r>
            <a:r>
              <a:rPr lang="en-US" dirty="0"/>
              <a:t>. No </a:t>
            </a:r>
            <a:r>
              <a:rPr lang="en-US" dirty="0" err="1"/>
              <a:t>espaço</a:t>
            </a:r>
            <a:r>
              <a:rPr lang="en-US" dirty="0"/>
              <a:t> da </a:t>
            </a:r>
            <a:r>
              <a:rPr lang="en-US" dirty="0" err="1"/>
              <a:t>moeda</a:t>
            </a:r>
            <a:r>
              <a:rPr lang="en-US" dirty="0"/>
              <a:t> digital, as </a:t>
            </a:r>
            <a:r>
              <a:rPr lang="en-US" dirty="0" err="1"/>
              <a:t>respostas</a:t>
            </a:r>
            <a:r>
              <a:rPr lang="en-US" dirty="0"/>
              <a:t> dos </a:t>
            </a:r>
            <a:r>
              <a:rPr lang="en-US" dirty="0" err="1"/>
              <a:t>reguladores</a:t>
            </a:r>
            <a:r>
              <a:rPr lang="en-US" dirty="0"/>
              <a:t> </a:t>
            </a:r>
            <a:r>
              <a:rPr lang="en-US" dirty="0" err="1"/>
              <a:t>monetários</a:t>
            </a:r>
            <a:r>
              <a:rPr lang="en-US" dirty="0"/>
              <a:t> </a:t>
            </a:r>
            <a:r>
              <a:rPr lang="en-US" dirty="0" err="1"/>
              <a:t>também</a:t>
            </a:r>
            <a:r>
              <a:rPr lang="en-US" dirty="0"/>
              <a:t> são </a:t>
            </a:r>
            <a:r>
              <a:rPr lang="en-US" dirty="0" err="1"/>
              <a:t>amplas</a:t>
            </a:r>
            <a:r>
              <a:rPr lang="en-US" dirty="0"/>
              <a:t>. </a:t>
            </a:r>
            <a:r>
              <a:rPr lang="en-US" dirty="0" err="1"/>
              <a:t>Não</a:t>
            </a:r>
            <a:r>
              <a:rPr lang="en-US" dirty="0"/>
              <a:t> </a:t>
            </a:r>
            <a:r>
              <a:rPr lang="en-US" dirty="0" err="1"/>
              <a:t>há</a:t>
            </a:r>
            <a:r>
              <a:rPr lang="en-US" dirty="0"/>
              <a:t> </a:t>
            </a:r>
            <a:r>
              <a:rPr lang="en-US" dirty="0" err="1"/>
              <a:t>banco</a:t>
            </a:r>
            <a:r>
              <a:rPr lang="en-US" dirty="0"/>
              <a:t> central </a:t>
            </a:r>
            <a:r>
              <a:rPr lang="en-US" dirty="0" err="1"/>
              <a:t>que</a:t>
            </a:r>
            <a:r>
              <a:rPr lang="en-US" dirty="0"/>
              <a:t> </a:t>
            </a:r>
            <a:r>
              <a:rPr lang="en-US" dirty="0" err="1"/>
              <a:t>não</a:t>
            </a:r>
            <a:r>
              <a:rPr lang="en-US" dirty="0"/>
              <a:t> </a:t>
            </a:r>
            <a:r>
              <a:rPr lang="en-US" dirty="0" err="1"/>
              <a:t>acompanhe</a:t>
            </a:r>
            <a:r>
              <a:rPr lang="en-US" dirty="0"/>
              <a:t> </a:t>
            </a:r>
            <a:r>
              <a:rPr lang="en-US" dirty="0" err="1"/>
              <a:t>permanentemente</a:t>
            </a:r>
            <a:r>
              <a:rPr lang="en-US" dirty="0"/>
              <a:t> o </a:t>
            </a:r>
            <a:r>
              <a:rPr lang="en-US" dirty="0" err="1"/>
              <a:t>mercado</a:t>
            </a:r>
            <a:r>
              <a:rPr lang="en-US" dirty="0"/>
              <a:t> de </a:t>
            </a:r>
            <a:r>
              <a:rPr lang="en-US" dirty="0" err="1"/>
              <a:t>moeda</a:t>
            </a:r>
            <a:r>
              <a:rPr lang="en-US" dirty="0"/>
              <a:t> artificial. </a:t>
            </a:r>
            <a:r>
              <a:rPr lang="en-US" dirty="0" err="1"/>
              <a:t>Em</a:t>
            </a:r>
            <a:r>
              <a:rPr lang="en-US" dirty="0"/>
              <a:t> </a:t>
            </a:r>
            <a:r>
              <a:rPr lang="en-US" dirty="0" err="1"/>
              <a:t>economias</a:t>
            </a:r>
            <a:r>
              <a:rPr lang="en-US" dirty="0"/>
              <a:t> </a:t>
            </a:r>
            <a:r>
              <a:rPr lang="en-US" dirty="0" err="1"/>
              <a:t>autoritárias</a:t>
            </a:r>
            <a:r>
              <a:rPr lang="en-US" dirty="0"/>
              <a:t> com altos </a:t>
            </a:r>
            <a:r>
              <a:rPr lang="en-US" dirty="0" err="1"/>
              <a:t>níveis</a:t>
            </a:r>
            <a:r>
              <a:rPr lang="en-US" dirty="0"/>
              <a:t> de </a:t>
            </a:r>
            <a:r>
              <a:rPr lang="en-US" dirty="0" err="1"/>
              <a:t>intervenção</a:t>
            </a:r>
            <a:r>
              <a:rPr lang="en-US" dirty="0"/>
              <a:t> </a:t>
            </a:r>
            <a:r>
              <a:rPr lang="en-US" dirty="0" err="1"/>
              <a:t>estatal</a:t>
            </a:r>
            <a:r>
              <a:rPr lang="en-US" dirty="0"/>
              <a:t>, as </a:t>
            </a:r>
            <a:r>
              <a:rPr lang="en-US" dirty="0" err="1"/>
              <a:t>moedas</a:t>
            </a:r>
            <a:r>
              <a:rPr lang="en-US" dirty="0"/>
              <a:t> </a:t>
            </a:r>
            <a:r>
              <a:rPr lang="en-US" dirty="0" err="1"/>
              <a:t>nacionais</a:t>
            </a:r>
            <a:r>
              <a:rPr lang="en-US" dirty="0"/>
              <a:t> </a:t>
            </a:r>
            <a:r>
              <a:rPr lang="en-US" dirty="0" err="1"/>
              <a:t>já</a:t>
            </a:r>
            <a:r>
              <a:rPr lang="en-US" dirty="0"/>
              <a:t> </a:t>
            </a:r>
            <a:r>
              <a:rPr lang="en-US" dirty="0" err="1"/>
              <a:t>foram</a:t>
            </a:r>
            <a:r>
              <a:rPr lang="en-US" dirty="0"/>
              <a:t> </a:t>
            </a:r>
            <a:r>
              <a:rPr lang="en-US" dirty="0" err="1"/>
              <a:t>anunciadas</a:t>
            </a:r>
            <a:r>
              <a:rPr lang="en-US" dirty="0"/>
              <a:t>. </a:t>
            </a:r>
            <a:r>
              <a:rPr lang="en-US" dirty="0" err="1"/>
              <a:t>Isso</a:t>
            </a:r>
            <a:r>
              <a:rPr lang="en-US" dirty="0"/>
              <a:t> </a:t>
            </a:r>
            <a:r>
              <a:rPr lang="en-US" dirty="0" err="1"/>
              <a:t>reflete</a:t>
            </a:r>
            <a:r>
              <a:rPr lang="en-US" dirty="0"/>
              <a:t> a </a:t>
            </a:r>
            <a:r>
              <a:rPr lang="en-US" dirty="0" err="1"/>
              <a:t>tentativa</a:t>
            </a:r>
            <a:r>
              <a:rPr lang="en-US" dirty="0"/>
              <a:t> de </a:t>
            </a:r>
            <a:r>
              <a:rPr lang="en-US" dirty="0" err="1"/>
              <a:t>controlar</a:t>
            </a:r>
            <a:r>
              <a:rPr lang="en-US" dirty="0"/>
              <a:t> o </a:t>
            </a:r>
            <a:r>
              <a:rPr lang="en-US" dirty="0" err="1"/>
              <a:t>mercado</a:t>
            </a:r>
            <a:r>
              <a:rPr lang="en-US" dirty="0"/>
              <a:t> de </a:t>
            </a:r>
            <a:r>
              <a:rPr lang="en-US" dirty="0" err="1"/>
              <a:t>dinheiro</a:t>
            </a:r>
            <a:r>
              <a:rPr lang="en-US" dirty="0"/>
              <a:t> artificial. </a:t>
            </a:r>
            <a:r>
              <a:rPr lang="en-US" dirty="0" err="1"/>
              <a:t>Em</a:t>
            </a:r>
            <a:r>
              <a:rPr lang="en-US" dirty="0"/>
              <a:t> </a:t>
            </a:r>
            <a:r>
              <a:rPr lang="en-US" dirty="0" err="1"/>
              <a:t>economias</a:t>
            </a:r>
            <a:r>
              <a:rPr lang="en-US" dirty="0"/>
              <a:t> </a:t>
            </a:r>
            <a:r>
              <a:rPr lang="en-US" dirty="0" err="1"/>
              <a:t>mais</a:t>
            </a:r>
            <a:r>
              <a:rPr lang="en-US" dirty="0"/>
              <a:t> </a:t>
            </a:r>
            <a:r>
              <a:rPr lang="en-US" dirty="0" err="1"/>
              <a:t>liberais</a:t>
            </a:r>
            <a:r>
              <a:rPr lang="en-US" dirty="0"/>
              <a:t>, as </a:t>
            </a:r>
            <a:r>
              <a:rPr lang="en-US" dirty="0" err="1"/>
              <a:t>pessoas</a:t>
            </a:r>
            <a:r>
              <a:rPr lang="en-US" dirty="0"/>
              <a:t> </a:t>
            </a:r>
            <a:r>
              <a:rPr lang="en-US" dirty="0" err="1"/>
              <a:t>estão</a:t>
            </a:r>
            <a:r>
              <a:rPr lang="en-US" dirty="0"/>
              <a:t> a </a:t>
            </a:r>
            <a:r>
              <a:rPr lang="en-US" dirty="0" err="1"/>
              <a:t>acompanhar</a:t>
            </a:r>
            <a:r>
              <a:rPr lang="en-US" dirty="0"/>
              <a:t> o </a:t>
            </a:r>
            <a:r>
              <a:rPr lang="en-US" dirty="0" err="1"/>
              <a:t>desenvolvimento</a:t>
            </a:r>
            <a:r>
              <a:rPr lang="en-US" dirty="0"/>
              <a:t> das </a:t>
            </a:r>
            <a:r>
              <a:rPr lang="en-US" dirty="0" err="1"/>
              <a:t>criptomoedas</a:t>
            </a:r>
            <a:r>
              <a:rPr lang="en-US" dirty="0"/>
              <a:t> com </a:t>
            </a:r>
            <a:r>
              <a:rPr lang="en-US" dirty="0" err="1"/>
              <a:t>atenção</a:t>
            </a:r>
            <a:r>
              <a:rPr lang="en-US" dirty="0"/>
              <a:t> e a </a:t>
            </a:r>
            <a:r>
              <a:rPr lang="en-US" dirty="0" err="1"/>
              <a:t>apostar</a:t>
            </a:r>
            <a:r>
              <a:rPr lang="en-US" dirty="0"/>
              <a:t> </a:t>
            </a:r>
            <a:r>
              <a:rPr lang="en-US" dirty="0" err="1"/>
              <a:t>que</a:t>
            </a:r>
            <a:r>
              <a:rPr lang="en-US" dirty="0"/>
              <a:t> as </a:t>
            </a:r>
            <a:r>
              <a:rPr lang="en-US" dirty="0" err="1"/>
              <a:t>criptomoedas</a:t>
            </a:r>
            <a:r>
              <a:rPr lang="en-US" dirty="0"/>
              <a:t> </a:t>
            </a:r>
            <a:r>
              <a:rPr lang="en-US" dirty="0" err="1"/>
              <a:t>vão</a:t>
            </a:r>
            <a:r>
              <a:rPr lang="en-US" dirty="0"/>
              <a:t> </a:t>
            </a:r>
            <a:r>
              <a:rPr lang="en-US" dirty="0" err="1"/>
              <a:t>falir</a:t>
            </a:r>
            <a:r>
              <a:rPr lang="en-US" dirty="0"/>
              <a:t> </a:t>
            </a:r>
            <a:r>
              <a:rPr lang="en-US" dirty="0" err="1"/>
              <a:t>devido</a:t>
            </a:r>
            <a:r>
              <a:rPr lang="en-US" dirty="0"/>
              <a:t> </a:t>
            </a:r>
            <a:r>
              <a:rPr lang="en-US" dirty="0" err="1"/>
              <a:t>às</a:t>
            </a:r>
            <a:r>
              <a:rPr lang="en-US" dirty="0"/>
              <a:t> </a:t>
            </a:r>
            <a:r>
              <a:rPr lang="en-US" dirty="0" err="1"/>
              <a:t>dificuldades</a:t>
            </a:r>
            <a:r>
              <a:rPr lang="en-US" dirty="0"/>
              <a:t> de </a:t>
            </a:r>
            <a:r>
              <a:rPr lang="en-US" dirty="0" err="1"/>
              <a:t>controlo</a:t>
            </a:r>
            <a:r>
              <a:rPr lang="en-US" dirty="0"/>
              <a:t> </a:t>
            </a:r>
            <a:r>
              <a:rPr lang="en-US" dirty="0" err="1"/>
              <a:t>monetário</a:t>
            </a:r>
            <a:r>
              <a:rPr lang="en-US" dirty="0"/>
              <a:t>. A </a:t>
            </a:r>
            <a:r>
              <a:rPr lang="en-US" dirty="0" err="1"/>
              <a:t>maioria</a:t>
            </a:r>
            <a:r>
              <a:rPr lang="en-US" dirty="0"/>
              <a:t> dos </a:t>
            </a:r>
            <a:r>
              <a:rPr lang="en-US" dirty="0" err="1"/>
              <a:t>bancos</a:t>
            </a:r>
            <a:r>
              <a:rPr lang="en-US" dirty="0"/>
              <a:t> </a:t>
            </a:r>
            <a:r>
              <a:rPr lang="en-US" dirty="0" err="1"/>
              <a:t>centrais</a:t>
            </a:r>
            <a:r>
              <a:rPr lang="en-US" dirty="0"/>
              <a:t> </a:t>
            </a:r>
            <a:r>
              <a:rPr lang="en-US" dirty="0" err="1"/>
              <a:t>independentes</a:t>
            </a:r>
            <a:r>
              <a:rPr lang="en-US" dirty="0"/>
              <a:t> assume </a:t>
            </a:r>
            <a:r>
              <a:rPr lang="en-US" dirty="0" err="1"/>
              <a:t>que</a:t>
            </a:r>
            <a:r>
              <a:rPr lang="en-US" dirty="0"/>
              <a:t> a </a:t>
            </a:r>
            <a:r>
              <a:rPr lang="en-US" dirty="0" err="1"/>
              <a:t>tarefa</a:t>
            </a:r>
            <a:r>
              <a:rPr lang="en-US" dirty="0"/>
              <a:t> de </a:t>
            </a:r>
            <a:r>
              <a:rPr lang="en-US" dirty="0" err="1"/>
              <a:t>regulamentar</a:t>
            </a:r>
            <a:r>
              <a:rPr lang="en-US" dirty="0"/>
              <a:t> a </a:t>
            </a:r>
            <a:r>
              <a:rPr lang="en-US" dirty="0" err="1"/>
              <a:t>criptomoeda</a:t>
            </a:r>
            <a:r>
              <a:rPr lang="en-US" dirty="0"/>
              <a:t>, </a:t>
            </a:r>
            <a:r>
              <a:rPr lang="en-US" dirty="0" err="1"/>
              <a:t>portanto</a:t>
            </a:r>
            <a:r>
              <a:rPr lang="en-US" dirty="0"/>
              <a:t>, </a:t>
            </a:r>
            <a:r>
              <a:rPr lang="en-US" dirty="0" err="1"/>
              <a:t>recairá</a:t>
            </a:r>
            <a:r>
              <a:rPr lang="en-US" dirty="0"/>
              <a:t> </a:t>
            </a:r>
            <a:r>
              <a:rPr lang="en-US" dirty="0" err="1"/>
              <a:t>sobre</a:t>
            </a:r>
            <a:r>
              <a:rPr lang="en-US" dirty="0"/>
              <a:t> </a:t>
            </a:r>
            <a:r>
              <a:rPr lang="en-US" dirty="0" err="1"/>
              <a:t>eles</a:t>
            </a:r>
            <a:r>
              <a:rPr lang="en-US" dirty="0"/>
              <a:t> </a:t>
            </a:r>
            <a:r>
              <a:rPr lang="en-US" dirty="0" err="1"/>
              <a:t>também</a:t>
            </a:r>
            <a:r>
              <a:rPr lang="en-US" dirty="0"/>
              <a:t> </a:t>
            </a:r>
            <a:r>
              <a:rPr lang="en-US" dirty="0" err="1"/>
              <a:t>evolutivamente</a:t>
            </a:r>
            <a:r>
              <a:rPr lang="en-US" dirty="0"/>
              <a:t> </a:t>
            </a:r>
            <a:r>
              <a:rPr lang="en-US" dirty="0" err="1"/>
              <a:t>para</a:t>
            </a:r>
            <a:r>
              <a:rPr lang="en-US" dirty="0"/>
              <a:t> o </a:t>
            </a:r>
            <a:r>
              <a:rPr lang="en-US" dirty="0" err="1"/>
              <a:t>mundo</a:t>
            </a:r>
            <a:r>
              <a:rPr lang="en-US" dirty="0"/>
              <a:t> digital. A </a:t>
            </a:r>
            <a:r>
              <a:rPr lang="en-US" dirty="0" err="1"/>
              <a:t>verdadeira</a:t>
            </a:r>
            <a:r>
              <a:rPr lang="en-US" dirty="0"/>
              <a:t> </a:t>
            </a:r>
            <a:r>
              <a:rPr lang="en-US" dirty="0" err="1"/>
              <a:t>questão</a:t>
            </a:r>
            <a:r>
              <a:rPr lang="en-US" dirty="0"/>
              <a:t>, </a:t>
            </a:r>
            <a:r>
              <a:rPr lang="en-US" dirty="0" err="1"/>
              <a:t>portanto</a:t>
            </a:r>
            <a:r>
              <a:rPr lang="en-US" dirty="0"/>
              <a:t>, </a:t>
            </a:r>
            <a:r>
              <a:rPr lang="en-US" dirty="0" err="1"/>
              <a:t>não</a:t>
            </a:r>
            <a:r>
              <a:rPr lang="en-US" dirty="0"/>
              <a:t> </a:t>
            </a:r>
            <a:r>
              <a:rPr lang="en-US" dirty="0" err="1"/>
              <a:t>é</a:t>
            </a:r>
            <a:r>
              <a:rPr lang="en-US" dirty="0"/>
              <a:t> </a:t>
            </a:r>
            <a:r>
              <a:rPr lang="en-US" dirty="0" err="1"/>
              <a:t>tanto</a:t>
            </a:r>
            <a:r>
              <a:rPr lang="en-US" dirty="0"/>
              <a:t> se </a:t>
            </a:r>
            <a:r>
              <a:rPr lang="en-US" dirty="0" err="1"/>
              <a:t>é</a:t>
            </a:r>
            <a:r>
              <a:rPr lang="en-US" dirty="0"/>
              <a:t> </a:t>
            </a:r>
            <a:r>
              <a:rPr lang="en-US" dirty="0" err="1"/>
              <a:t>possível</a:t>
            </a:r>
            <a:r>
              <a:rPr lang="en-US" dirty="0"/>
              <a:t> </a:t>
            </a:r>
            <a:r>
              <a:rPr lang="en-US" dirty="0" err="1"/>
              <a:t>realizar</a:t>
            </a:r>
            <a:r>
              <a:rPr lang="en-US" dirty="0"/>
              <a:t> </a:t>
            </a:r>
            <a:r>
              <a:rPr lang="en-US" dirty="0" err="1"/>
              <a:t>transações</a:t>
            </a:r>
            <a:r>
              <a:rPr lang="en-US" dirty="0"/>
              <a:t> </a:t>
            </a:r>
            <a:r>
              <a:rPr lang="en-US" dirty="0" err="1"/>
              <a:t>digitais</a:t>
            </a:r>
            <a:r>
              <a:rPr lang="en-US" dirty="0"/>
              <a:t> </a:t>
            </a:r>
            <a:r>
              <a:rPr lang="en-US" dirty="0" err="1"/>
              <a:t>não</a:t>
            </a:r>
            <a:r>
              <a:rPr lang="en-US" dirty="0"/>
              <a:t> </a:t>
            </a:r>
            <a:r>
              <a:rPr lang="en-US" dirty="0" err="1"/>
              <a:t>regulamentadas</a:t>
            </a:r>
            <a:r>
              <a:rPr lang="en-US" dirty="0"/>
              <a:t>, mas </a:t>
            </a:r>
            <a:r>
              <a:rPr lang="en-US" dirty="0" err="1"/>
              <a:t>sim</a:t>
            </a:r>
            <a:r>
              <a:rPr lang="en-US" dirty="0"/>
              <a:t> se </a:t>
            </a:r>
            <a:r>
              <a:rPr lang="en-US" dirty="0" err="1"/>
              <a:t>é</a:t>
            </a:r>
            <a:r>
              <a:rPr lang="en-US" dirty="0"/>
              <a:t> </a:t>
            </a:r>
            <a:r>
              <a:rPr lang="en-US" dirty="0" err="1"/>
              <a:t>possível</a:t>
            </a:r>
            <a:r>
              <a:rPr lang="en-US" dirty="0"/>
              <a:t> </a:t>
            </a:r>
            <a:r>
              <a:rPr lang="en-US" dirty="0" err="1"/>
              <a:t>tornar</a:t>
            </a:r>
            <a:r>
              <a:rPr lang="en-US" dirty="0"/>
              <a:t> as </a:t>
            </a:r>
            <a:r>
              <a:rPr lang="en-US" dirty="0" err="1"/>
              <a:t>transações</a:t>
            </a:r>
            <a:r>
              <a:rPr lang="en-US" dirty="0"/>
              <a:t> </a:t>
            </a:r>
            <a:r>
              <a:rPr lang="en-US" dirty="0" err="1"/>
              <a:t>legalmente</a:t>
            </a:r>
            <a:r>
              <a:rPr lang="en-US" dirty="0"/>
              <a:t> </a:t>
            </a:r>
            <a:r>
              <a:rPr lang="en-US" dirty="0" err="1"/>
              <a:t>seguras</a:t>
            </a:r>
            <a:r>
              <a:rPr lang="en-US" dirty="0"/>
              <a:t> e </a:t>
            </a:r>
            <a:r>
              <a:rPr lang="en-US" dirty="0" err="1"/>
              <a:t>à</a:t>
            </a:r>
            <a:r>
              <a:rPr lang="en-US" dirty="0"/>
              <a:t> </a:t>
            </a:r>
            <a:r>
              <a:rPr lang="en-US" dirty="0" err="1"/>
              <a:t>prova</a:t>
            </a:r>
            <a:r>
              <a:rPr lang="en-US" dirty="0"/>
              <a:t> de </a:t>
            </a:r>
            <a:r>
              <a:rPr lang="en-US" dirty="0" err="1"/>
              <a:t>tribunais</a:t>
            </a:r>
            <a:r>
              <a:rPr lang="en-US" dirty="0"/>
              <a:t>. O design de </a:t>
            </a:r>
            <a:r>
              <a:rPr lang="en-US" dirty="0" err="1"/>
              <a:t>contratos</a:t>
            </a:r>
            <a:r>
              <a:rPr lang="en-US" dirty="0"/>
              <a:t> </a:t>
            </a:r>
            <a:r>
              <a:rPr lang="en-US" dirty="0" err="1"/>
              <a:t>inteligentes</a:t>
            </a:r>
            <a:r>
              <a:rPr lang="en-US" dirty="0"/>
              <a:t> e </a:t>
            </a:r>
            <a:r>
              <a:rPr lang="en-US" dirty="0" err="1"/>
              <a:t>finanças</a:t>
            </a:r>
            <a:r>
              <a:rPr lang="en-US" dirty="0"/>
              <a:t> </a:t>
            </a:r>
            <a:r>
              <a:rPr lang="en-US" dirty="0" err="1"/>
              <a:t>inteligentes</a:t>
            </a:r>
            <a:r>
              <a:rPr lang="en-US" dirty="0"/>
              <a:t> </a:t>
            </a:r>
            <a:r>
              <a:rPr lang="en-US" dirty="0" err="1"/>
              <a:t>em</a:t>
            </a:r>
            <a:r>
              <a:rPr lang="en-US" dirty="0"/>
              <a:t> </a:t>
            </a:r>
            <a:r>
              <a:rPr lang="en-US" dirty="0" err="1"/>
              <a:t>termos</a:t>
            </a:r>
            <a:r>
              <a:rPr lang="en-US" dirty="0"/>
              <a:t> de </a:t>
            </a:r>
            <a:r>
              <a:rPr lang="en-US" dirty="0" err="1"/>
              <a:t>compatibilidade</a:t>
            </a:r>
            <a:r>
              <a:rPr lang="en-US" dirty="0"/>
              <a:t> com </a:t>
            </a:r>
            <a:r>
              <a:rPr lang="en-US" dirty="0" err="1"/>
              <a:t>os</a:t>
            </a:r>
            <a:r>
              <a:rPr lang="en-US" dirty="0"/>
              <a:t> </a:t>
            </a:r>
            <a:r>
              <a:rPr lang="en-US" dirty="0" err="1"/>
              <a:t>sistemas</a:t>
            </a:r>
            <a:r>
              <a:rPr lang="en-US" dirty="0"/>
              <a:t> </a:t>
            </a:r>
            <a:r>
              <a:rPr lang="en-US" dirty="0" err="1"/>
              <a:t>jurídicos</a:t>
            </a:r>
            <a:r>
              <a:rPr lang="en-US" dirty="0"/>
              <a:t> </a:t>
            </a:r>
            <a:r>
              <a:rPr lang="en-US" dirty="0" err="1"/>
              <a:t>privados</a:t>
            </a:r>
            <a:r>
              <a:rPr lang="en-US" dirty="0"/>
              <a:t> e </a:t>
            </a:r>
            <a:r>
              <a:rPr lang="en-US" dirty="0" err="1"/>
              <a:t>públicos</a:t>
            </a:r>
            <a:r>
              <a:rPr lang="en-US" dirty="0"/>
              <a:t> </a:t>
            </a:r>
            <a:r>
              <a:rPr lang="en-US" dirty="0" err="1"/>
              <a:t>será</a:t>
            </a:r>
            <a:r>
              <a:rPr lang="en-US" dirty="0"/>
              <a:t> </a:t>
            </a:r>
            <a:r>
              <a:rPr lang="en-US" dirty="0" err="1"/>
              <a:t>decisivo</a:t>
            </a:r>
            <a:r>
              <a:rPr lang="en-US" dirty="0"/>
              <a:t> </a:t>
            </a:r>
            <a:r>
              <a:rPr lang="en-US" dirty="0" err="1"/>
              <a:t>para</a:t>
            </a:r>
            <a:r>
              <a:rPr lang="en-US" dirty="0"/>
              <a:t> a </a:t>
            </a:r>
            <a:r>
              <a:rPr lang="en-US" dirty="0" err="1"/>
              <a:t>adequação</a:t>
            </a:r>
            <a:r>
              <a:rPr lang="en-US" dirty="0"/>
              <a:t> </a:t>
            </a:r>
            <a:r>
              <a:rPr lang="en-US" dirty="0" err="1"/>
              <a:t>em</a:t>
            </a:r>
            <a:r>
              <a:rPr lang="en-US" dirty="0"/>
              <a:t> </a:t>
            </a:r>
            <a:r>
              <a:rPr lang="en-US" dirty="0" err="1"/>
              <a:t>massa</a:t>
            </a:r>
            <a:r>
              <a:rPr lang="en-US" dirty="0"/>
              <a:t> e, </a:t>
            </a:r>
            <a:r>
              <a:rPr lang="en-US" dirty="0" err="1"/>
              <a:t>portanto</a:t>
            </a:r>
            <a:r>
              <a:rPr lang="en-US" dirty="0"/>
              <a:t>, o </a:t>
            </a:r>
            <a:r>
              <a:rPr lang="en-US" dirty="0" err="1"/>
              <a:t>sucesso</a:t>
            </a:r>
            <a:r>
              <a:rPr lang="en-US" dirty="0"/>
              <a:t> </a:t>
            </a:r>
            <a:r>
              <a:rPr lang="en-US" dirty="0" err="1"/>
              <a:t>comercial</a:t>
            </a:r>
            <a:r>
              <a:rPr lang="en-US" dirty="0"/>
              <a:t> </a:t>
            </a:r>
            <a:r>
              <a:rPr lang="en-US" dirty="0" err="1"/>
              <a:t>económico</a:t>
            </a:r>
            <a:r>
              <a:rPr lang="en-US" dirty="0"/>
              <a:t> dos </a:t>
            </a:r>
            <a:r>
              <a:rPr lang="en-US" dirty="0" err="1"/>
              <a:t>aplicativos</a:t>
            </a:r>
            <a:r>
              <a:rPr lang="en-US" dirty="0"/>
              <a:t> </a:t>
            </a:r>
            <a:r>
              <a:rPr lang="en-US" dirty="0" err="1"/>
              <a:t>blockchain</a:t>
            </a:r>
            <a:r>
              <a:rPr lang="en-US" dirty="0"/>
              <a:t>. As </a:t>
            </a:r>
            <a:r>
              <a:rPr lang="en-US" dirty="0" err="1"/>
              <a:t>autoridades</a:t>
            </a:r>
            <a:r>
              <a:rPr lang="en-US" dirty="0"/>
              <a:t> </a:t>
            </a:r>
            <a:r>
              <a:rPr lang="en-US" dirty="0" err="1"/>
              <a:t>reguladoras</a:t>
            </a:r>
            <a:r>
              <a:rPr lang="en-US" dirty="0"/>
              <a:t> da </a:t>
            </a:r>
            <a:r>
              <a:rPr lang="en-US" dirty="0" err="1"/>
              <a:t>União</a:t>
            </a:r>
            <a:r>
              <a:rPr lang="en-US" dirty="0"/>
              <a:t> </a:t>
            </a:r>
            <a:r>
              <a:rPr lang="en-US" dirty="0" err="1"/>
              <a:t>Européia</a:t>
            </a:r>
            <a:r>
              <a:rPr lang="en-US" dirty="0"/>
              <a:t> </a:t>
            </a:r>
            <a:r>
              <a:rPr lang="en-US" dirty="0" err="1"/>
              <a:t>até</a:t>
            </a:r>
            <a:r>
              <a:rPr lang="en-US" dirty="0"/>
              <a:t> agora </a:t>
            </a:r>
            <a:r>
              <a:rPr lang="en-US" dirty="0" err="1"/>
              <a:t>não</a:t>
            </a:r>
            <a:r>
              <a:rPr lang="en-US" dirty="0"/>
              <a:t> </a:t>
            </a:r>
            <a:r>
              <a:rPr lang="en-US" dirty="0" err="1"/>
              <a:t>veem</a:t>
            </a:r>
            <a:r>
              <a:rPr lang="en-US" dirty="0"/>
              <a:t> </a:t>
            </a:r>
            <a:r>
              <a:rPr lang="en-US" dirty="0" err="1"/>
              <a:t>razão</a:t>
            </a:r>
            <a:r>
              <a:rPr lang="en-US" dirty="0"/>
              <a:t> </a:t>
            </a:r>
            <a:r>
              <a:rPr lang="en-US" dirty="0" err="1"/>
              <a:t>para</a:t>
            </a:r>
            <a:r>
              <a:rPr lang="en-US" dirty="0"/>
              <a:t> </a:t>
            </a:r>
            <a:r>
              <a:rPr lang="en-US" dirty="0" err="1"/>
              <a:t>intervir</a:t>
            </a:r>
            <a:r>
              <a:rPr lang="en-US" dirty="0"/>
              <a:t> no </a:t>
            </a:r>
            <a:r>
              <a:rPr lang="en-US" dirty="0" err="1"/>
              <a:t>que</a:t>
            </a:r>
            <a:r>
              <a:rPr lang="en-US" dirty="0"/>
              <a:t> </a:t>
            </a:r>
            <a:r>
              <a:rPr lang="en-US" dirty="0" err="1"/>
              <a:t>está</a:t>
            </a:r>
            <a:r>
              <a:rPr lang="en-US" dirty="0"/>
              <a:t> a </a:t>
            </a:r>
            <a:r>
              <a:rPr lang="en-US" dirty="0" err="1"/>
              <a:t>acontecer</a:t>
            </a:r>
            <a:r>
              <a:rPr lang="en-US" dirty="0"/>
              <a:t> </a:t>
            </a:r>
            <a:r>
              <a:rPr lang="en-US" dirty="0" err="1"/>
              <a:t>porque</a:t>
            </a:r>
            <a:r>
              <a:rPr lang="en-US" dirty="0"/>
              <a:t> as </a:t>
            </a:r>
            <a:r>
              <a:rPr lang="en-US" dirty="0" err="1"/>
              <a:t>atividades</a:t>
            </a:r>
            <a:r>
              <a:rPr lang="en-US" dirty="0"/>
              <a:t> são </a:t>
            </a:r>
            <a:r>
              <a:rPr lang="en-US" dirty="0" err="1"/>
              <a:t>muito</a:t>
            </a:r>
            <a:r>
              <a:rPr lang="en-US" dirty="0"/>
              <a:t> </a:t>
            </a:r>
            <a:r>
              <a:rPr lang="en-US" dirty="0" err="1"/>
              <a:t>insignificantes</a:t>
            </a:r>
            <a:r>
              <a:rPr lang="en-US" dirty="0"/>
              <a:t> e </a:t>
            </a:r>
            <a:r>
              <a:rPr lang="en-US" dirty="0" err="1"/>
              <a:t>porque</a:t>
            </a:r>
            <a:r>
              <a:rPr lang="en-US" dirty="0"/>
              <a:t> as </a:t>
            </a:r>
            <a:r>
              <a:rPr lang="en-US" dirty="0" err="1"/>
              <a:t>intervenções</a:t>
            </a:r>
            <a:r>
              <a:rPr lang="en-US" dirty="0"/>
              <a:t> </a:t>
            </a:r>
            <a:r>
              <a:rPr lang="en-US" dirty="0" err="1"/>
              <a:t>governamentais</a:t>
            </a:r>
            <a:r>
              <a:rPr lang="en-US" dirty="0"/>
              <a:t> </a:t>
            </a:r>
            <a:r>
              <a:rPr lang="en-US" dirty="0" err="1"/>
              <a:t>não</a:t>
            </a:r>
            <a:r>
              <a:rPr lang="en-US" dirty="0"/>
              <a:t> </a:t>
            </a:r>
            <a:r>
              <a:rPr lang="en-US" dirty="0" err="1"/>
              <a:t>ocorrem</a:t>
            </a:r>
            <a:r>
              <a:rPr lang="en-US" dirty="0"/>
              <a:t> de forma </a:t>
            </a:r>
            <a:r>
              <a:rPr lang="en-US" dirty="0" err="1"/>
              <a:t>arbitrária</a:t>
            </a:r>
            <a:r>
              <a:rPr lang="en-US" dirty="0"/>
              <a:t>. As </a:t>
            </a:r>
            <a:r>
              <a:rPr lang="en-US" dirty="0" err="1"/>
              <a:t>ações</a:t>
            </a:r>
            <a:r>
              <a:rPr lang="en-US" dirty="0"/>
              <a:t> dos </a:t>
            </a:r>
            <a:r>
              <a:rPr lang="en-US" dirty="0" err="1"/>
              <a:t>reguladores</a:t>
            </a:r>
            <a:r>
              <a:rPr lang="en-US" dirty="0"/>
              <a:t> </a:t>
            </a:r>
            <a:r>
              <a:rPr lang="en-US" dirty="0" err="1"/>
              <a:t>noutros</a:t>
            </a:r>
            <a:r>
              <a:rPr lang="en-US" dirty="0"/>
              <a:t> </a:t>
            </a:r>
            <a:r>
              <a:rPr lang="en-US" dirty="0" err="1"/>
              <a:t>sistemas</a:t>
            </a:r>
            <a:r>
              <a:rPr lang="en-US" dirty="0"/>
              <a:t> </a:t>
            </a:r>
            <a:r>
              <a:rPr lang="en-US" dirty="0" err="1"/>
              <a:t>económicos</a:t>
            </a:r>
            <a:r>
              <a:rPr lang="en-US" dirty="0"/>
              <a:t>, no </a:t>
            </a:r>
            <a:r>
              <a:rPr lang="en-US" dirty="0" err="1"/>
              <a:t>entanto</a:t>
            </a:r>
            <a:r>
              <a:rPr lang="en-US" dirty="0"/>
              <a:t>, </a:t>
            </a:r>
            <a:r>
              <a:rPr lang="en-US" dirty="0" err="1"/>
              <a:t>dão</a:t>
            </a:r>
            <a:r>
              <a:rPr lang="en-US" dirty="0"/>
              <a:t> </a:t>
            </a:r>
            <a:r>
              <a:rPr lang="en-US" dirty="0" err="1"/>
              <a:t>uma</a:t>
            </a:r>
            <a:r>
              <a:rPr lang="en-US" dirty="0"/>
              <a:t> </a:t>
            </a:r>
            <a:r>
              <a:rPr lang="en-US" dirty="0" err="1"/>
              <a:t>impressão</a:t>
            </a:r>
            <a:r>
              <a:rPr lang="en-US" dirty="0"/>
              <a:t> das </a:t>
            </a:r>
            <a:r>
              <a:rPr lang="en-US" dirty="0" err="1"/>
              <a:t>possíveis</a:t>
            </a:r>
            <a:r>
              <a:rPr lang="en-US" dirty="0"/>
              <a:t> </a:t>
            </a:r>
            <a:r>
              <a:rPr lang="en-US" dirty="0" err="1"/>
              <a:t>opções</a:t>
            </a:r>
            <a:r>
              <a:rPr lang="en-US" dirty="0"/>
              <a:t> de </a:t>
            </a:r>
            <a:r>
              <a:rPr lang="en-US" dirty="0" err="1"/>
              <a:t>ação</a:t>
            </a:r>
            <a:r>
              <a:rPr lang="en-US" dirty="0"/>
              <a:t> e </a:t>
            </a:r>
            <a:r>
              <a:rPr lang="en-US" dirty="0" err="1"/>
              <a:t>possíveis</a:t>
            </a:r>
            <a:r>
              <a:rPr lang="en-US" dirty="0"/>
              <a:t> </a:t>
            </a:r>
            <a:r>
              <a:rPr lang="en-US" dirty="0" err="1"/>
              <a:t>consequências</a:t>
            </a:r>
            <a:r>
              <a:rPr lang="en-US"/>
              <a:t>.</a:t>
            </a:r>
            <a:endParaRPr lang="en-US" dirty="0"/>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113</a:t>
            </a:fld>
            <a:endParaRPr lang="en-US" dirty="0"/>
          </a:p>
        </p:txBody>
      </p:sp>
      <p:pic>
        <p:nvPicPr>
          <p:cNvPr id="3" name="Picture Placeholder 33">
            <a:extLst>
              <a:ext uri="{FF2B5EF4-FFF2-40B4-BE49-F238E27FC236}">
                <a16:creationId xmlns:a16="http://schemas.microsoft.com/office/drawing/2014/main" id="{2D925B6A-0423-A03C-8B11-14FD9BA9163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5877549"/>
            <a:ext cx="7559675" cy="481426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5" name="Group 4">
            <a:extLst>
              <a:ext uri="{FF2B5EF4-FFF2-40B4-BE49-F238E27FC236}">
                <a16:creationId xmlns:a16="http://schemas.microsoft.com/office/drawing/2014/main" id="{01F90C69-ADD4-F7AC-4719-94C6B330274E}"/>
              </a:ext>
            </a:extLst>
          </p:cNvPr>
          <p:cNvGrpSpPr/>
          <p:nvPr/>
        </p:nvGrpSpPr>
        <p:grpSpPr>
          <a:xfrm>
            <a:off x="-180474" y="8878923"/>
            <a:ext cx="2253741" cy="1958628"/>
            <a:chOff x="-220413" y="5470274"/>
            <a:chExt cx="2590078" cy="2250924"/>
          </a:xfrm>
        </p:grpSpPr>
        <p:sp>
          <p:nvSpPr>
            <p:cNvPr id="14" name="Freeform 13">
              <a:extLst>
                <a:ext uri="{FF2B5EF4-FFF2-40B4-BE49-F238E27FC236}">
                  <a16:creationId xmlns:a16="http://schemas.microsoft.com/office/drawing/2014/main" id="{D75BC917-34F9-CC3D-B2FF-BC4C268002C7}"/>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7DF0BA1C-A2D8-B4E0-9E30-96CE538825B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9BFA66B-EB57-D200-55B0-67617A75C4E5}"/>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DF312BA1-49B1-AA56-D81C-524F10D5242B}"/>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4CF78A69-670D-C926-F4C7-E10FD02E8622}"/>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3DFAE71A-2976-5B13-76D3-23FBA0B7D04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DB123345-A165-A91C-D9B2-745B95CA45AC}"/>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99693984-F253-0E02-8E4A-94E40E93641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DCA245-496C-42DB-BAA5-64EF23DB9C0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C7BF8C07-1B47-B449-4E7B-4B2D96112F4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8667869D-95FD-86C8-053F-3962C54A5F8B}"/>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18A5BADA-C9BC-5D3F-064A-CD617C859D6D}"/>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5F8C6B52-AC14-28E3-D8B3-B5A1C1096C7F}"/>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D938AEF1-FE1A-E980-B192-4B97607CDBA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58BBEE47-AB70-E39E-469B-88807A35BD06}"/>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D25B7DA7-2862-4D5F-36FA-8C726D81E5E2}"/>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BFBE0CEF-DE94-BB68-6A24-AAB66FAD849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18878BC-49AB-E896-2459-D2D5DF8EA5F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681817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a:xfrm>
            <a:off x="3059266" y="3384971"/>
            <a:ext cx="3486126" cy="1084774"/>
          </a:xfrm>
        </p:spPr>
        <p:txBody>
          <a:bodyPr/>
          <a:lstStyle/>
          <a:p>
            <a:r>
              <a:rPr lang="en-GB" dirty="0"/>
              <a:t>AVALIAÇÃO DE APRENDIZAGEM PARA O MÓDULO 4</a:t>
            </a:r>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114</a:t>
            </a:fld>
            <a:endParaRPr lang="en-US" dirty="0"/>
          </a:p>
        </p:txBody>
      </p:sp>
    </p:spTree>
    <p:extLst>
      <p:ext uri="{BB962C8B-B14F-4D97-AF65-F5344CB8AC3E}">
        <p14:creationId xmlns:p14="http://schemas.microsoft.com/office/powerpoint/2010/main" val="882537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115</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ea typeface="Times New Roman" panose="02020603050405020304" pitchFamily="18" charset="0"/>
              </a:rPr>
              <a:t>Para </a:t>
            </a:r>
            <a:r>
              <a:rPr lang="en-US" dirty="0" err="1">
                <a:ea typeface="Times New Roman" panose="02020603050405020304" pitchFamily="18" charset="0"/>
              </a:rPr>
              <a:t>testar</a:t>
            </a:r>
            <a:r>
              <a:rPr lang="en-US" dirty="0">
                <a:ea typeface="Times New Roman" panose="02020603050405020304" pitchFamily="18" charset="0"/>
              </a:rPr>
              <a:t> </a:t>
            </a:r>
            <a:r>
              <a:rPr lang="en-US" dirty="0" err="1">
                <a:ea typeface="Times New Roman" panose="02020603050405020304" pitchFamily="18" charset="0"/>
              </a:rPr>
              <a:t>seu</a:t>
            </a:r>
            <a:r>
              <a:rPr lang="en-US" dirty="0">
                <a:ea typeface="Times New Roman" panose="02020603050405020304" pitchFamily="18" charset="0"/>
              </a:rPr>
              <a:t> </a:t>
            </a:r>
            <a:r>
              <a:rPr lang="en-US" dirty="0" err="1">
                <a:ea typeface="Times New Roman" panose="02020603050405020304" pitchFamily="18" charset="0"/>
              </a:rPr>
              <a:t>conhecimento</a:t>
            </a:r>
            <a:r>
              <a:rPr lang="en-US" dirty="0">
                <a:ea typeface="Times New Roman" panose="02020603050405020304" pitchFamily="18" charset="0"/>
              </a:rPr>
              <a:t>, </a:t>
            </a:r>
            <a:r>
              <a:rPr lang="en-US" dirty="0" err="1">
                <a:ea typeface="Times New Roman" panose="02020603050405020304" pitchFamily="18" charset="0"/>
              </a:rPr>
              <a:t>conclua</a:t>
            </a:r>
            <a:r>
              <a:rPr lang="en-US" dirty="0">
                <a:ea typeface="Times New Roman" panose="02020603050405020304" pitchFamily="18" charset="0"/>
              </a:rPr>
              <a:t> </a:t>
            </a:r>
            <a:r>
              <a:rPr lang="en-US" dirty="0" err="1">
                <a:ea typeface="Times New Roman" panose="02020603050405020304" pitchFamily="18" charset="0"/>
              </a:rPr>
              <a:t>esta</a:t>
            </a:r>
            <a:r>
              <a:rPr lang="en-US" dirty="0">
                <a:ea typeface="Times New Roman" panose="02020603050405020304" pitchFamily="18" charset="0"/>
              </a:rPr>
              <a:t> </a:t>
            </a:r>
            <a:r>
              <a:rPr lang="en-US" dirty="0" err="1">
                <a:ea typeface="Times New Roman" panose="02020603050405020304" pitchFamily="18" charset="0"/>
              </a:rPr>
              <a:t>avaliação</a:t>
            </a:r>
            <a:r>
              <a:rPr lang="en-US" dirty="0">
                <a:ea typeface="Times New Roman" panose="02020603050405020304" pitchFamily="18" charset="0"/>
              </a:rPr>
              <a:t> de </a:t>
            </a:r>
            <a:r>
              <a:rPr lang="en-US" dirty="0" err="1">
                <a:ea typeface="Times New Roman" panose="02020603050405020304" pitchFamily="18" charset="0"/>
              </a:rPr>
              <a:t>aprendizagem</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parte de </a:t>
            </a:r>
            <a:r>
              <a:rPr lang="en-US" dirty="0" err="1">
                <a:ea typeface="Times New Roman" panose="02020603050405020304" pitchFamily="18" charset="0"/>
              </a:rPr>
              <a:t>sua</a:t>
            </a:r>
            <a:r>
              <a:rPr lang="en-US" dirty="0">
                <a:ea typeface="Times New Roman" panose="02020603050405020304" pitchFamily="18" charset="0"/>
              </a:rPr>
              <a:t> nota </a:t>
            </a:r>
            <a:r>
              <a:rPr lang="en-US" dirty="0" err="1">
                <a:ea typeface="Times New Roman" panose="02020603050405020304" pitchFamily="18" charset="0"/>
              </a:rPr>
              <a:t>geral</a:t>
            </a:r>
            <a:r>
              <a:rPr lang="en-US" dirty="0">
                <a:ea typeface="Times New Roman" panose="02020603050405020304" pitchFamily="18" charset="0"/>
              </a:rPr>
              <a:t> do </a:t>
            </a:r>
            <a:r>
              <a:rPr lang="en-US" dirty="0" err="1">
                <a:ea typeface="Times New Roman" panose="02020603050405020304" pitchFamily="18" charset="0"/>
              </a:rPr>
              <a:t>curso</a:t>
            </a:r>
            <a:r>
              <a:rPr lang="en-US" dirty="0">
                <a:ea typeface="Times New Roman" panose="02020603050405020304" pitchFamily="18" charset="0"/>
              </a:rPr>
              <a:t>. </a:t>
            </a:r>
            <a:r>
              <a:rPr lang="en-US" u="sng" dirty="0">
                <a:solidFill>
                  <a:srgbClr val="59911D"/>
                </a:solidFill>
                <a:ea typeface="Times New Roman" panose="02020603050405020304" pitchFamily="18" charset="0"/>
                <a:hlinkClick r:id="rId3"/>
              </a:rPr>
              <a:t>Clique </a:t>
            </a:r>
            <a:r>
              <a:rPr lang="en-US" u="sng" dirty="0" err="1">
                <a:solidFill>
                  <a:srgbClr val="59911D"/>
                </a:solidFill>
                <a:ea typeface="Times New Roman" panose="02020603050405020304" pitchFamily="18" charset="0"/>
                <a:hlinkClick r:id="rId3"/>
              </a:rPr>
              <a:t>aqui</a:t>
            </a:r>
            <a:r>
              <a:rPr lang="en-US" dirty="0">
                <a:ea typeface="Times New Roman" panose="02020603050405020304" pitchFamily="18" charset="0"/>
              </a:rPr>
              <a:t>.</a:t>
            </a:r>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hlinkClick r:id="rId3"/>
                </a:rPr>
                <a:t>CLICK  TO </a:t>
              </a:r>
              <a:r>
                <a:rPr lang="en-US" sz="1200" b="1" dirty="0">
                  <a:solidFill>
                    <a:srgbClr val="F79037"/>
                  </a:solidFill>
                  <a:latin typeface="Calibri" panose="020F0502020204030204" pitchFamily="34" charset="0"/>
                  <a:cs typeface="Calibri" panose="020F0502020204030204" pitchFamily="34" charset="0"/>
                  <a:hlinkClick r:id="rId3"/>
                </a:rPr>
                <a:t>VIEW</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46179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err="1">
                <a:solidFill>
                  <a:srgbClr val="8E2F91"/>
                </a:solidFill>
                <a:latin typeface="Calibri" panose="020F0502020204030204" pitchFamily="34" charset="0"/>
                <a:cs typeface="Calibri" panose="020F0502020204030204" pitchFamily="34" charset="0"/>
              </a:rPr>
              <a:t>siga</a:t>
            </a:r>
            <a:r>
              <a:rPr lang="en-US" sz="2000" b="1" dirty="0">
                <a:solidFill>
                  <a:srgbClr val="8E2F91"/>
                </a:solidFill>
                <a:latin typeface="Calibri" panose="020F0502020204030204" pitchFamily="34" charset="0"/>
                <a:cs typeface="Calibri" panose="020F0502020204030204" pitchFamily="34" charset="0"/>
              </a:rPr>
              <a:t> a </a:t>
            </a:r>
            <a:r>
              <a:rPr lang="en-US" sz="2000" b="1" dirty="0" err="1">
                <a:solidFill>
                  <a:srgbClr val="8E2F91"/>
                </a:solidFill>
                <a:latin typeface="Calibri" panose="020F0502020204030204" pitchFamily="34" charset="0"/>
                <a:cs typeface="Calibri" panose="020F0502020204030204" pitchFamily="34" charset="0"/>
              </a:rPr>
              <a:t>sua</a:t>
            </a:r>
            <a:r>
              <a:rPr lang="en-US" sz="2000" b="1" dirty="0">
                <a:solidFill>
                  <a:srgbClr val="8E2F91"/>
                </a:solidFill>
                <a:latin typeface="Calibri" panose="020F0502020204030204" pitchFamily="34" charset="0"/>
                <a:cs typeface="Calibri" panose="020F0502020204030204" pitchFamily="34" charset="0"/>
              </a:rPr>
              <a:t> </a:t>
            </a:r>
            <a:r>
              <a:rPr lang="en-US" sz="2000" b="1" dirty="0" err="1">
                <a:solidFill>
                  <a:srgbClr val="8E2F91"/>
                </a:solidFill>
                <a:latin typeface="Calibri" panose="020F0502020204030204" pitchFamily="34" charset="0"/>
                <a:cs typeface="Calibri" panose="020F0502020204030204" pitchFamily="34" charset="0"/>
              </a:rPr>
              <a:t>jornada</a:t>
            </a:r>
            <a:endParaRPr lang="en-US" sz="2000" b="1" dirty="0">
              <a:solidFill>
                <a:srgbClr val="8E2F91"/>
              </a:solidFill>
              <a:latin typeface="Calibri" panose="020F0502020204030204" pitchFamily="34" charset="0"/>
              <a:cs typeface="Calibri" panose="020F0502020204030204" pitchFamily="34" charset="0"/>
            </a:endParaRP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en-US" dirty="0" err="1"/>
              <a:t>Regulamento</a:t>
            </a:r>
            <a:r>
              <a:rPr lang="en-US" dirty="0"/>
              <a:t> de </a:t>
            </a:r>
            <a:r>
              <a:rPr lang="en-US" dirty="0" err="1"/>
              <a:t>Ativos</a:t>
            </a:r>
            <a:r>
              <a:rPr lang="en-US" dirty="0"/>
              <a:t> de Blockchain e </a:t>
            </a:r>
            <a:r>
              <a:rPr lang="en-US" dirty="0" err="1"/>
              <a:t>Cripto</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en-US" dirty="0" err="1"/>
              <a:t>Avaliação</a:t>
            </a:r>
            <a:r>
              <a:rPr lang="en-US" dirty="0"/>
              <a:t> de </a:t>
            </a:r>
            <a:r>
              <a:rPr lang="en-US" dirty="0" err="1"/>
              <a:t>Aprendizagem</a:t>
            </a:r>
            <a:r>
              <a:rPr lang="en-US" dirty="0"/>
              <a:t> </a:t>
            </a:r>
            <a:r>
              <a:rPr lang="en-US" dirty="0" err="1"/>
              <a:t>para</a:t>
            </a:r>
            <a:r>
              <a:rPr lang="en-US" dirty="0"/>
              <a:t> o </a:t>
            </a:r>
            <a:r>
              <a:rPr lang="en-US" dirty="0" err="1"/>
              <a:t>Módulo</a:t>
            </a:r>
            <a:r>
              <a:rPr lang="en-US" dirty="0"/>
              <a:t> 4</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550172"/>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95</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5727472" y="4773327"/>
            <a:ext cx="765060"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114</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5593157" y="5266576"/>
            <a:ext cx="897289"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200551" y="2966993"/>
            <a:ext cx="7359123"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err="1"/>
              <a:t>conteúdo</a:t>
            </a:r>
            <a:r>
              <a:rPr lang="en-US" sz="6000" dirty="0"/>
              <a:t> do </a:t>
            </a:r>
            <a:r>
              <a:rPr lang="en-US" sz="6000" dirty="0" err="1"/>
              <a:t>módulo</a:t>
            </a:r>
            <a:r>
              <a:rPr lang="en-US" sz="6000" dirty="0"/>
              <a:t> 4</a:t>
            </a:r>
          </a:p>
        </p:txBody>
      </p:sp>
    </p:spTree>
    <p:extLst>
      <p:ext uri="{BB962C8B-B14F-4D97-AF65-F5344CB8AC3E}">
        <p14:creationId xmlns:p14="http://schemas.microsoft.com/office/powerpoint/2010/main" val="3657922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MÓDULO 4  </a:t>
            </a:r>
            <a:r>
              <a:rPr lang="en-US" dirty="0">
                <a:solidFill>
                  <a:schemeClr val="bg1"/>
                </a:solidFill>
              </a:rPr>
              <a:t>REGULAMENTO E POLÍTICA</a:t>
            </a:r>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786790" y="5852413"/>
            <a:ext cx="3255276" cy="3507069"/>
          </a:xfrm>
        </p:spPr>
        <p:txBody>
          <a:bodyPr/>
          <a:lstStyle/>
          <a:p>
            <a:r>
              <a:rPr lang="en-US" dirty="0" err="1"/>
              <a:t>Após</a:t>
            </a:r>
            <a:r>
              <a:rPr lang="en-US" dirty="0"/>
              <a:t> o </a:t>
            </a:r>
            <a:r>
              <a:rPr lang="en-US" dirty="0" err="1"/>
              <a:t>primeiro</a:t>
            </a:r>
            <a:r>
              <a:rPr lang="en-US" dirty="0"/>
              <a:t> </a:t>
            </a:r>
            <a:r>
              <a:rPr lang="en-US" dirty="0" err="1"/>
              <a:t>módulo</a:t>
            </a:r>
            <a:r>
              <a:rPr lang="en-US" dirty="0"/>
              <a:t>, </a:t>
            </a:r>
            <a:r>
              <a:rPr lang="en-US" dirty="0" err="1"/>
              <a:t>deverá</a:t>
            </a:r>
            <a:r>
              <a:rPr lang="en-US" dirty="0"/>
              <a:t> </a:t>
            </a:r>
            <a:r>
              <a:rPr lang="en-US" dirty="0" err="1"/>
              <a:t>ser</a:t>
            </a:r>
            <a:r>
              <a:rPr lang="en-US" dirty="0"/>
              <a:t> </a:t>
            </a:r>
            <a:r>
              <a:rPr lang="en-US" dirty="0" err="1"/>
              <a:t>capaz</a:t>
            </a:r>
            <a:r>
              <a:rPr lang="en-US" dirty="0"/>
              <a:t> de: </a:t>
            </a:r>
          </a:p>
          <a:p>
            <a:endParaRPr lang="en-US" dirty="0"/>
          </a:p>
          <a:p>
            <a:pPr marL="171450" indent="-171450">
              <a:buClr>
                <a:srgbClr val="DD1470"/>
              </a:buClr>
              <a:buSzPct val="120000"/>
              <a:buFont typeface="Wingdings" pitchFamily="2" charset="2"/>
              <a:buChar char="§"/>
            </a:pPr>
            <a:r>
              <a:rPr lang="en-US" dirty="0" err="1"/>
              <a:t>Explicar</a:t>
            </a:r>
            <a:r>
              <a:rPr lang="en-US" dirty="0"/>
              <a:t> </a:t>
            </a:r>
            <a:r>
              <a:rPr lang="en-US" dirty="0" err="1"/>
              <a:t>os</a:t>
            </a:r>
            <a:r>
              <a:rPr lang="en-US" dirty="0"/>
              <a:t> </a:t>
            </a:r>
            <a:r>
              <a:rPr lang="en-US" dirty="0" err="1"/>
              <a:t>diferentes</a:t>
            </a:r>
            <a:r>
              <a:rPr lang="en-US" dirty="0"/>
              <a:t> </a:t>
            </a:r>
            <a:r>
              <a:rPr lang="en-US" dirty="0" err="1"/>
              <a:t>tipos</a:t>
            </a:r>
            <a:r>
              <a:rPr lang="en-US" dirty="0"/>
              <a:t> de </a:t>
            </a:r>
            <a:r>
              <a:rPr lang="en-US" dirty="0" err="1"/>
              <a:t>riscos</a:t>
            </a:r>
            <a:r>
              <a:rPr lang="en-US" dirty="0"/>
              <a:t> </a:t>
            </a:r>
            <a:r>
              <a:rPr lang="en-US" dirty="0" err="1"/>
              <a:t>na</a:t>
            </a:r>
            <a:r>
              <a:rPr lang="en-US" dirty="0"/>
              <a:t> </a:t>
            </a:r>
            <a:r>
              <a:rPr lang="en-US" dirty="0" err="1"/>
              <a:t>regulamentação</a:t>
            </a:r>
            <a:r>
              <a:rPr lang="en-US" dirty="0"/>
              <a:t> de </a:t>
            </a:r>
            <a:r>
              <a:rPr lang="en-US" dirty="0" err="1"/>
              <a:t>blockchain</a:t>
            </a:r>
            <a:r>
              <a:rPr lang="en-US" dirty="0"/>
              <a:t> e </a:t>
            </a:r>
            <a:r>
              <a:rPr lang="en-US" dirty="0" err="1"/>
              <a:t>criptomoeda</a:t>
            </a:r>
            <a:r>
              <a:rPr lang="en-US" dirty="0"/>
              <a:t>.</a:t>
            </a:r>
          </a:p>
          <a:p>
            <a:pPr marL="171450" indent="-171450">
              <a:buClr>
                <a:srgbClr val="DD1470"/>
              </a:buClr>
              <a:buSzPct val="120000"/>
              <a:buFont typeface="Wingdings" pitchFamily="2" charset="2"/>
              <a:buChar char="§"/>
            </a:pPr>
            <a:r>
              <a:rPr lang="en-US" dirty="0" err="1"/>
              <a:t>Reiterar</a:t>
            </a:r>
            <a:r>
              <a:rPr lang="en-US" dirty="0"/>
              <a:t> </a:t>
            </a:r>
            <a:r>
              <a:rPr lang="en-US" dirty="0" err="1"/>
              <a:t>como</a:t>
            </a:r>
            <a:r>
              <a:rPr lang="en-US" dirty="0"/>
              <a:t> </a:t>
            </a:r>
            <a:r>
              <a:rPr lang="en-US" dirty="0" err="1"/>
              <a:t>funciona</a:t>
            </a:r>
            <a:r>
              <a:rPr lang="en-US" dirty="0"/>
              <a:t> o Token Container Model de Liechtenstein.</a:t>
            </a:r>
          </a:p>
          <a:p>
            <a:pPr marL="171450" indent="-171450">
              <a:buClr>
                <a:srgbClr val="DD1470"/>
              </a:buClr>
              <a:buSzPct val="120000"/>
              <a:buFont typeface="Wingdings" pitchFamily="2" charset="2"/>
              <a:buChar char="§"/>
            </a:pPr>
            <a:r>
              <a:rPr lang="en-US" dirty="0" err="1"/>
              <a:t>Compreender</a:t>
            </a:r>
            <a:r>
              <a:rPr lang="en-US" dirty="0"/>
              <a:t> a </a:t>
            </a:r>
            <a:r>
              <a:rPr lang="en-US" dirty="0" err="1"/>
              <a:t>complexidade</a:t>
            </a:r>
            <a:r>
              <a:rPr lang="en-US" dirty="0"/>
              <a:t> da </a:t>
            </a:r>
            <a:r>
              <a:rPr lang="en-US" dirty="0" err="1"/>
              <a:t>regulamentação</a:t>
            </a:r>
            <a:r>
              <a:rPr lang="en-US" dirty="0"/>
              <a:t> </a:t>
            </a:r>
            <a:r>
              <a:rPr lang="en-US" dirty="0" err="1"/>
              <a:t>criptográfica</a:t>
            </a:r>
            <a:r>
              <a:rPr lang="en-US" dirty="0"/>
              <a:t> a </a:t>
            </a:r>
            <a:r>
              <a:rPr lang="en-US" dirty="0" err="1"/>
              <a:t>nível</a:t>
            </a:r>
            <a:r>
              <a:rPr lang="en-US" dirty="0"/>
              <a:t> </a:t>
            </a:r>
            <a:r>
              <a:rPr lang="en-US" dirty="0" err="1"/>
              <a:t>nacional</a:t>
            </a:r>
            <a:r>
              <a:rPr lang="en-US" dirty="0"/>
              <a:t> e </a:t>
            </a:r>
            <a:r>
              <a:rPr lang="en-US" dirty="0" err="1"/>
              <a:t>internacional</a:t>
            </a:r>
            <a:r>
              <a:rPr lang="en-US" dirty="0"/>
              <a:t>, </a:t>
            </a:r>
            <a:r>
              <a:rPr lang="en-US" dirty="0" err="1"/>
              <a:t>bem</a:t>
            </a:r>
            <a:r>
              <a:rPr lang="en-US" dirty="0"/>
              <a:t> </a:t>
            </a:r>
            <a:r>
              <a:rPr lang="en-US" dirty="0" err="1"/>
              <a:t>como</a:t>
            </a:r>
            <a:r>
              <a:rPr lang="en-US" dirty="0"/>
              <a:t> </a:t>
            </a:r>
            <a:r>
              <a:rPr lang="en-US" dirty="0" err="1"/>
              <a:t>os</a:t>
            </a:r>
            <a:r>
              <a:rPr lang="en-US" dirty="0"/>
              <a:t> </a:t>
            </a:r>
            <a:r>
              <a:rPr lang="en-US" dirty="0" err="1"/>
              <a:t>interesses</a:t>
            </a:r>
            <a:r>
              <a:rPr lang="en-US" dirty="0"/>
              <a:t> e </a:t>
            </a:r>
            <a:r>
              <a:rPr lang="en-US" dirty="0" err="1"/>
              <a:t>direitos</a:t>
            </a:r>
            <a:r>
              <a:rPr lang="en-US" dirty="0"/>
              <a:t> das </a:t>
            </a:r>
            <a:r>
              <a:rPr lang="en-US" dirty="0" err="1"/>
              <a:t>partes</a:t>
            </a:r>
            <a:r>
              <a:rPr lang="en-US" dirty="0"/>
              <a:t> </a:t>
            </a:r>
            <a:r>
              <a:rPr lang="en-US" dirty="0" err="1"/>
              <a:t>interessadas</a:t>
            </a:r>
            <a:r>
              <a:rPr lang="en-US" dirty="0"/>
              <a:t> </a:t>
            </a:r>
            <a:r>
              <a:rPr lang="en-US" dirty="0" err="1"/>
              <a:t>envolvidas</a:t>
            </a:r>
            <a:r>
              <a:rPr lang="en-US" dirty="0"/>
              <a:t>.</a:t>
            </a:r>
          </a:p>
          <a:p>
            <a:pPr marL="171450" indent="-171450">
              <a:buClr>
                <a:srgbClr val="DD1470"/>
              </a:buClr>
              <a:buSzPct val="120000"/>
              <a:buFont typeface="Wingdings" pitchFamily="2" charset="2"/>
              <a:buChar char="§"/>
            </a:pPr>
            <a:r>
              <a:rPr lang="en-US" dirty="0" err="1"/>
              <a:t>Obter</a:t>
            </a:r>
            <a:r>
              <a:rPr lang="en-US" dirty="0"/>
              <a:t> </a:t>
            </a:r>
            <a:r>
              <a:rPr lang="en-US" dirty="0" err="1"/>
              <a:t>uma</a:t>
            </a:r>
            <a:r>
              <a:rPr lang="en-US" dirty="0"/>
              <a:t> </a:t>
            </a:r>
            <a:r>
              <a:rPr lang="en-US" dirty="0" err="1"/>
              <a:t>visão</a:t>
            </a:r>
            <a:r>
              <a:rPr lang="en-US" dirty="0"/>
              <a:t> </a:t>
            </a:r>
            <a:r>
              <a:rPr lang="en-US" dirty="0" err="1"/>
              <a:t>geral</a:t>
            </a:r>
            <a:r>
              <a:rPr lang="en-US" dirty="0"/>
              <a:t> da </a:t>
            </a:r>
            <a:r>
              <a:rPr lang="en-US" dirty="0" err="1"/>
              <a:t>atual</a:t>
            </a:r>
            <a:r>
              <a:rPr lang="en-US" dirty="0"/>
              <a:t> </a:t>
            </a:r>
            <a:r>
              <a:rPr lang="en-US" dirty="0" err="1"/>
              <a:t>fase</a:t>
            </a:r>
            <a:r>
              <a:rPr lang="en-US" dirty="0"/>
              <a:t> de </a:t>
            </a:r>
            <a:r>
              <a:rPr lang="en-US" dirty="0" err="1"/>
              <a:t>desenvolvimento</a:t>
            </a:r>
            <a:r>
              <a:rPr lang="en-US" dirty="0"/>
              <a:t> do </a:t>
            </a:r>
            <a:r>
              <a:rPr lang="en-US" dirty="0" err="1"/>
              <a:t>MiCAR</a:t>
            </a:r>
            <a:r>
              <a:rPr lang="en-US" dirty="0"/>
              <a:t> </a:t>
            </a:r>
            <a:r>
              <a:rPr lang="en-US" dirty="0" err="1"/>
              <a:t>na</a:t>
            </a:r>
            <a:r>
              <a:rPr lang="en-US" dirty="0"/>
              <a:t> UE.</a:t>
            </a:r>
          </a:p>
          <a:p>
            <a:pPr marL="171450" indent="-171450">
              <a:buClr>
                <a:srgbClr val="DD1470"/>
              </a:buClr>
              <a:buSzPct val="120000"/>
              <a:buFont typeface="Wingdings" pitchFamily="2" charset="2"/>
              <a:buChar char="§"/>
            </a:pPr>
            <a:r>
              <a:rPr lang="en-US" dirty="0" err="1"/>
              <a:t>Entender</a:t>
            </a:r>
            <a:r>
              <a:rPr lang="en-US" dirty="0"/>
              <a:t> </a:t>
            </a:r>
            <a:r>
              <a:rPr lang="en-US" dirty="0" err="1"/>
              <a:t>como</a:t>
            </a:r>
            <a:r>
              <a:rPr lang="en-US" dirty="0"/>
              <a:t> o </a:t>
            </a:r>
            <a:r>
              <a:rPr lang="en-US" dirty="0" err="1"/>
              <a:t>direito</a:t>
            </a:r>
            <a:r>
              <a:rPr lang="en-US" dirty="0"/>
              <a:t> </a:t>
            </a:r>
            <a:r>
              <a:rPr lang="en-US" dirty="0" err="1"/>
              <a:t>nacional</a:t>
            </a:r>
            <a:r>
              <a:rPr lang="en-US" dirty="0"/>
              <a:t> e </a:t>
            </a:r>
            <a:r>
              <a:rPr lang="en-US" dirty="0" err="1"/>
              <a:t>internacional</a:t>
            </a:r>
            <a:r>
              <a:rPr lang="en-US" dirty="0"/>
              <a:t> </a:t>
            </a:r>
            <a:r>
              <a:rPr lang="en-US" dirty="0" err="1"/>
              <a:t>interopera</a:t>
            </a:r>
            <a:r>
              <a:rPr lang="en-US" dirty="0"/>
              <a:t>.</a:t>
            </a:r>
          </a:p>
          <a:p>
            <a:pPr marL="171450" indent="-171450">
              <a:buClr>
                <a:srgbClr val="DD1470"/>
              </a:buClr>
              <a:buSzPct val="120000"/>
              <a:buFont typeface="Wingdings" pitchFamily="2" charset="2"/>
              <a:buChar char="§"/>
            </a:pPr>
            <a:r>
              <a:rPr lang="en-US" dirty="0" err="1"/>
              <a:t>Compreender</a:t>
            </a:r>
            <a:r>
              <a:rPr lang="en-US" dirty="0"/>
              <a:t> a </a:t>
            </a:r>
            <a:r>
              <a:rPr lang="en-US" dirty="0" err="1"/>
              <a:t>importância</a:t>
            </a:r>
            <a:r>
              <a:rPr lang="en-US" dirty="0"/>
              <a:t> da </a:t>
            </a:r>
            <a:r>
              <a:rPr lang="en-US" dirty="0" err="1"/>
              <a:t>regulação</a:t>
            </a:r>
            <a:r>
              <a:rPr lang="en-US" dirty="0"/>
              <a:t> </a:t>
            </a:r>
            <a:r>
              <a:rPr lang="en-US" dirty="0" err="1"/>
              <a:t>como</a:t>
            </a:r>
            <a:r>
              <a:rPr lang="en-US" dirty="0"/>
              <a:t> </a:t>
            </a:r>
            <a:r>
              <a:rPr lang="en-US" dirty="0" err="1"/>
              <a:t>fator</a:t>
            </a:r>
            <a:r>
              <a:rPr lang="en-US" dirty="0"/>
              <a:t> </a:t>
            </a:r>
            <a:r>
              <a:rPr lang="en-US" dirty="0" err="1"/>
              <a:t>que</a:t>
            </a:r>
            <a:r>
              <a:rPr lang="en-US" dirty="0"/>
              <a:t> </a:t>
            </a:r>
            <a:r>
              <a:rPr lang="en-US" dirty="0" err="1"/>
              <a:t>promove</a:t>
            </a:r>
            <a:r>
              <a:rPr lang="en-US" dirty="0"/>
              <a:t> </a:t>
            </a:r>
            <a:r>
              <a:rPr lang="en-US" dirty="0" err="1"/>
              <a:t>ou</a:t>
            </a:r>
            <a:r>
              <a:rPr lang="en-US" dirty="0"/>
              <a:t> </a:t>
            </a:r>
            <a:r>
              <a:rPr lang="en-US" dirty="0" err="1"/>
              <a:t>dificulta</a:t>
            </a:r>
            <a:r>
              <a:rPr lang="en-US" dirty="0"/>
              <a:t> a </a:t>
            </a:r>
            <a:r>
              <a:rPr lang="en-US" dirty="0" err="1"/>
              <a:t>inovação</a:t>
            </a:r>
            <a:r>
              <a:rPr lang="en-US" dirty="0"/>
              <a:t>.</a:t>
            </a:r>
          </a:p>
          <a:p>
            <a:pPr marL="171450" indent="-171450">
              <a:buClr>
                <a:srgbClr val="DD1470"/>
              </a:buClr>
              <a:buSzPct val="120000"/>
              <a:buFont typeface="Wingdings" pitchFamily="2" charset="2"/>
              <a:buChar char="§"/>
            </a:pPr>
            <a:r>
              <a:rPr lang="en-US" dirty="0" err="1"/>
              <a:t>Explicar</a:t>
            </a:r>
            <a:r>
              <a:rPr lang="en-US" dirty="0"/>
              <a:t> as </a:t>
            </a:r>
            <a:r>
              <a:rPr lang="en-US" dirty="0" err="1"/>
              <a:t>complexidades</a:t>
            </a:r>
            <a:r>
              <a:rPr lang="en-US" dirty="0"/>
              <a:t> do </a:t>
            </a:r>
            <a:r>
              <a:rPr lang="en-US" dirty="0" err="1"/>
              <a:t>direito</a:t>
            </a:r>
            <a:r>
              <a:rPr lang="en-US" dirty="0"/>
              <a:t> de </a:t>
            </a:r>
            <a:r>
              <a:rPr lang="en-US" dirty="0" err="1"/>
              <a:t>tokenização</a:t>
            </a:r>
            <a:r>
              <a:rPr lang="en-US" dirty="0"/>
              <a:t>.</a:t>
            </a:r>
          </a:p>
          <a:p>
            <a:pPr marL="171450" indent="-171450">
              <a:buClr>
                <a:srgbClr val="DD1470"/>
              </a:buClr>
              <a:buSzPct val="120000"/>
              <a:buFont typeface="Wingdings" pitchFamily="2" charset="2"/>
              <a:buChar char="§"/>
            </a:pPr>
            <a:r>
              <a:rPr lang="en-US" dirty="0" err="1"/>
              <a:t>Entender</a:t>
            </a:r>
            <a:r>
              <a:rPr lang="en-US" dirty="0"/>
              <a:t> as </a:t>
            </a:r>
            <a:r>
              <a:rPr lang="en-US" dirty="0" err="1"/>
              <a:t>três</a:t>
            </a:r>
            <a:r>
              <a:rPr lang="en-US" dirty="0"/>
              <a:t> </a:t>
            </a:r>
            <a:r>
              <a:rPr lang="en-US" dirty="0" err="1"/>
              <a:t>dimensões</a:t>
            </a:r>
            <a:r>
              <a:rPr lang="en-US" dirty="0"/>
              <a:t> (</a:t>
            </a:r>
            <a:r>
              <a:rPr lang="en-US" dirty="0" err="1"/>
              <a:t>tratamento</a:t>
            </a:r>
            <a:r>
              <a:rPr lang="en-US" dirty="0"/>
              <a:t> </a:t>
            </a:r>
            <a:r>
              <a:rPr lang="en-US" dirty="0" err="1"/>
              <a:t>regulatório</a:t>
            </a:r>
            <a:r>
              <a:rPr lang="en-US" dirty="0"/>
              <a:t> </a:t>
            </a:r>
            <a:r>
              <a:rPr lang="en-US" dirty="0" err="1"/>
              <a:t>financeiro</a:t>
            </a:r>
            <a:r>
              <a:rPr lang="en-US" dirty="0"/>
              <a:t> de </a:t>
            </a:r>
            <a:r>
              <a:rPr lang="en-US" dirty="0" err="1"/>
              <a:t>criptomoedas</a:t>
            </a:r>
            <a:r>
              <a:rPr lang="en-US" dirty="0"/>
              <a:t>, </a:t>
            </a:r>
            <a:r>
              <a:rPr lang="en-US" dirty="0" err="1"/>
              <a:t>governança</a:t>
            </a:r>
            <a:r>
              <a:rPr lang="en-US" dirty="0"/>
              <a:t> e </a:t>
            </a:r>
            <a:r>
              <a:rPr lang="en-US" dirty="0" err="1"/>
              <a:t>requisitos</a:t>
            </a:r>
            <a:r>
              <a:rPr lang="en-US" dirty="0"/>
              <a:t> </a:t>
            </a:r>
            <a:r>
              <a:rPr lang="en-US" dirty="0" err="1"/>
              <a:t>regulatórios</a:t>
            </a:r>
            <a:r>
              <a:rPr lang="en-US" dirty="0"/>
              <a:t> </a:t>
            </a:r>
            <a:r>
              <a:rPr lang="en-US" dirty="0" err="1"/>
              <a:t>para</a:t>
            </a:r>
            <a:r>
              <a:rPr lang="en-US" dirty="0"/>
              <a:t> </a:t>
            </a:r>
            <a:r>
              <a:rPr lang="en-US" dirty="0" err="1"/>
              <a:t>provedores</a:t>
            </a:r>
            <a:r>
              <a:rPr lang="en-US" dirty="0"/>
              <a:t> de </a:t>
            </a:r>
            <a:r>
              <a:rPr lang="en-US" dirty="0" err="1"/>
              <a:t>serviços</a:t>
            </a:r>
            <a:r>
              <a:rPr lang="en-US" dirty="0"/>
              <a:t> </a:t>
            </a:r>
            <a:r>
              <a:rPr lang="en-US" dirty="0" err="1"/>
              <a:t>criptográficos</a:t>
            </a:r>
            <a:r>
              <a:rPr lang="en-US" dirty="0"/>
              <a:t>) da </a:t>
            </a:r>
            <a:r>
              <a:rPr lang="en-US" dirty="0" err="1"/>
              <a:t>regulamentação</a:t>
            </a:r>
            <a:r>
              <a:rPr lang="en-US" dirty="0"/>
              <a:t> de </a:t>
            </a:r>
            <a:r>
              <a:rPr lang="en-US" dirty="0" err="1"/>
              <a:t>criptoativos</a:t>
            </a:r>
            <a:r>
              <a:rPr lang="en-US" dirty="0"/>
              <a:t>.</a:t>
            </a:r>
          </a:p>
          <a:p>
            <a:pPr marL="171450" indent="-171450">
              <a:buClr>
                <a:srgbClr val="DD1470"/>
              </a:buClr>
              <a:buSzPct val="120000"/>
              <a:buFont typeface="Wingdings" pitchFamily="2" charset="2"/>
              <a:buChar char="§"/>
            </a:pPr>
            <a:r>
              <a:rPr lang="en-US" dirty="0" err="1"/>
              <a:t>Discutir</a:t>
            </a:r>
            <a:r>
              <a:rPr lang="en-US" dirty="0"/>
              <a:t> a </a:t>
            </a:r>
            <a:r>
              <a:rPr lang="en-US" dirty="0" err="1"/>
              <a:t>importância</a:t>
            </a:r>
            <a:r>
              <a:rPr lang="en-US" dirty="0"/>
              <a:t> da </a:t>
            </a:r>
            <a:r>
              <a:rPr lang="en-US" dirty="0" err="1"/>
              <a:t>colaboração</a:t>
            </a:r>
            <a:r>
              <a:rPr lang="en-US" dirty="0"/>
              <a:t> e da </a:t>
            </a:r>
            <a:r>
              <a:rPr lang="en-US" dirty="0" err="1"/>
              <a:t>transparência</a:t>
            </a:r>
            <a:r>
              <a:rPr lang="en-US" dirty="0"/>
              <a:t> </a:t>
            </a:r>
            <a:r>
              <a:rPr lang="en-US" dirty="0" err="1"/>
              <a:t>nos</a:t>
            </a:r>
            <a:r>
              <a:rPr lang="en-US" dirty="0"/>
              <a:t> </a:t>
            </a:r>
            <a:r>
              <a:rPr lang="en-US" dirty="0" err="1"/>
              <a:t>desenvolvimentos</a:t>
            </a:r>
            <a:r>
              <a:rPr lang="en-US" dirty="0"/>
              <a:t> </a:t>
            </a:r>
            <a:r>
              <a:rPr lang="en-US" dirty="0" err="1"/>
              <a:t>regulatórios</a:t>
            </a:r>
            <a:r>
              <a:rPr lang="en-US" dirty="0"/>
              <a:t>.</a:t>
            </a:r>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5897641"/>
            <a:ext cx="3019010" cy="1502233"/>
          </a:xfrm>
        </p:spPr>
        <p:txBody>
          <a:bodyPr/>
          <a:lstStyle/>
          <a:p>
            <a:r>
              <a:rPr lang="en-US" dirty="0" err="1"/>
              <a:t>Neste</a:t>
            </a:r>
            <a:r>
              <a:rPr lang="en-US" dirty="0"/>
              <a:t> </a:t>
            </a:r>
            <a:r>
              <a:rPr lang="en-US" dirty="0" err="1"/>
              <a:t>módulo</a:t>
            </a:r>
            <a:r>
              <a:rPr lang="en-US" dirty="0"/>
              <a:t>, a </a:t>
            </a:r>
            <a:r>
              <a:rPr lang="en-US" dirty="0" err="1"/>
              <a:t>regulamentação</a:t>
            </a:r>
            <a:r>
              <a:rPr lang="en-US" dirty="0"/>
              <a:t> de </a:t>
            </a:r>
            <a:r>
              <a:rPr lang="en-US" dirty="0" err="1"/>
              <a:t>blockchain</a:t>
            </a:r>
            <a:r>
              <a:rPr lang="en-US" dirty="0"/>
              <a:t> e </a:t>
            </a:r>
            <a:r>
              <a:rPr lang="en-US" dirty="0" err="1"/>
              <a:t>criptoativos</a:t>
            </a:r>
            <a:r>
              <a:rPr lang="en-US" dirty="0"/>
              <a:t> (</a:t>
            </a:r>
            <a:r>
              <a:rPr lang="en-US" dirty="0" err="1"/>
              <a:t>ou</a:t>
            </a:r>
            <a:r>
              <a:rPr lang="en-US" dirty="0"/>
              <a:t> </a:t>
            </a:r>
            <a:r>
              <a:rPr lang="en-US" dirty="0" err="1"/>
              <a:t>seja</a:t>
            </a:r>
            <a:r>
              <a:rPr lang="en-US" dirty="0"/>
              <a:t>, </a:t>
            </a:r>
            <a:r>
              <a:rPr lang="en-US" dirty="0" err="1"/>
              <a:t>regulamentação</a:t>
            </a:r>
            <a:r>
              <a:rPr lang="en-US" dirty="0"/>
              <a:t> e lei da UE e </a:t>
            </a:r>
            <a:r>
              <a:rPr lang="en-US" dirty="0" err="1"/>
              <a:t>fora</a:t>
            </a:r>
            <a:r>
              <a:rPr lang="en-US" dirty="0"/>
              <a:t> da UE) </a:t>
            </a:r>
            <a:r>
              <a:rPr lang="en-US" dirty="0" err="1"/>
              <a:t>será</a:t>
            </a:r>
            <a:r>
              <a:rPr lang="en-US" dirty="0"/>
              <a:t> </a:t>
            </a:r>
            <a:r>
              <a:rPr lang="en-US" dirty="0" err="1"/>
              <a:t>examinada</a:t>
            </a:r>
            <a:r>
              <a:rPr lang="en-US" dirty="0"/>
              <a:t>.</a:t>
            </a:r>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35891" y="5413568"/>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err="1">
                <a:solidFill>
                  <a:srgbClr val="F9A835"/>
                </a:solidFill>
                <a:cs typeface="Poppins SemiBold" pitchFamily="2" charset="77"/>
              </a:rPr>
              <a:t>Visão</a:t>
            </a:r>
            <a:r>
              <a:rPr lang="en-US" sz="1800" dirty="0">
                <a:solidFill>
                  <a:srgbClr val="F9A835"/>
                </a:solidFill>
                <a:cs typeface="Poppins SemiBold" pitchFamily="2" charset="77"/>
              </a:rPr>
              <a:t> </a:t>
            </a:r>
            <a:r>
              <a:rPr lang="en-US" sz="1800" dirty="0" err="1">
                <a:solidFill>
                  <a:srgbClr val="F9A835"/>
                </a:solidFill>
                <a:cs typeface="Poppins SemiBold" pitchFamily="2" charset="77"/>
              </a:rPr>
              <a:t>geral</a:t>
            </a:r>
            <a:r>
              <a:rPr lang="en-US" sz="1800" dirty="0">
                <a:solidFill>
                  <a:srgbClr val="F9A835"/>
                </a:solidFill>
                <a:cs typeface="Poppins SemiBold" pitchFamily="2" charset="77"/>
              </a:rPr>
              <a:t> do </a:t>
            </a:r>
            <a:r>
              <a:rPr lang="en-US" sz="1800" dirty="0" err="1">
                <a:solidFill>
                  <a:srgbClr val="F9A835"/>
                </a:solidFill>
                <a:cs typeface="Poppins SemiBold" pitchFamily="2" charset="77"/>
              </a:rPr>
              <a:t>capítulo</a:t>
            </a:r>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424710"/>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dirty="0">
                <a:solidFill>
                  <a:srgbClr val="F9A835"/>
                </a:solidFill>
                <a:cs typeface="Poppins SemiBold" pitchFamily="2" charset="77"/>
              </a:rPr>
              <a:t>Objetivos de </a:t>
            </a:r>
            <a:r>
              <a:rPr lang="en-US" sz="1800" dirty="0" err="1">
                <a:solidFill>
                  <a:srgbClr val="F9A835"/>
                </a:solidFill>
                <a:cs typeface="Poppins SemiBold" pitchFamily="2" charset="77"/>
              </a:rPr>
              <a:t>aprendizagem</a:t>
            </a:r>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5" name="Group 4">
            <a:extLst>
              <a:ext uri="{FF2B5EF4-FFF2-40B4-BE49-F238E27FC236}">
                <a16:creationId xmlns:a16="http://schemas.microsoft.com/office/drawing/2014/main" id="{20EE5072-6761-975F-54AF-9628C233F741}"/>
              </a:ext>
            </a:extLst>
          </p:cNvPr>
          <p:cNvGrpSpPr/>
          <p:nvPr/>
        </p:nvGrpSpPr>
        <p:grpSpPr>
          <a:xfrm flipH="1">
            <a:off x="-172078" y="9078092"/>
            <a:ext cx="1380420" cy="1309652"/>
            <a:chOff x="6346354" y="435340"/>
            <a:chExt cx="1380420" cy="1309652"/>
          </a:xfrm>
        </p:grpSpPr>
        <p:sp>
          <p:nvSpPr>
            <p:cNvPr id="6" name="Freeform 5">
              <a:extLst>
                <a:ext uri="{FF2B5EF4-FFF2-40B4-BE49-F238E27FC236}">
                  <a16:creationId xmlns:a16="http://schemas.microsoft.com/office/drawing/2014/main" id="{E0DE8D63-A89C-1015-8377-CD5888624649}"/>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66C87853-A794-F688-351B-9639E38A6F31}"/>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35D90BE-7F4A-61FD-DA95-CDC28E5C4CFA}"/>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B237210-8E31-4DCB-13A5-CE96550C3F4E}"/>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F78B98C-5191-E781-458A-98DD5B2822C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2BE9743-D0B6-915F-5345-07A848D0C8F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423686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dirty="0">
                <a:solidFill>
                  <a:srgbClr val="F48043"/>
                </a:solidFill>
                <a:effectLst/>
                <a:ea typeface="Calibri" panose="020F0502020204030204" pitchFamily="34" charset="0"/>
                <a:cs typeface="Calibri" panose="020F0502020204030204" pitchFamily="34" charset="0"/>
              </a:rPr>
              <a:t>01|</a:t>
            </a:r>
            <a:r>
              <a:rPr lang="en-US" b="1" dirty="0">
                <a:solidFill>
                  <a:srgbClr val="8E2F91"/>
                </a:solidFill>
                <a:effectLst/>
                <a:ea typeface="Calibri" panose="020F0502020204030204" pitchFamily="34" charset="0"/>
                <a:cs typeface="Calibri" panose="020F0502020204030204" pitchFamily="34" charset="0"/>
              </a:rPr>
              <a:t> </a:t>
            </a:r>
            <a:r>
              <a:rPr lang="en-US" dirty="0">
                <a:solidFill>
                  <a:srgbClr val="8E2F91"/>
                </a:solidFill>
                <a:cs typeface="Calibri" panose="020F0502020204030204" pitchFamily="34" charset="0"/>
              </a:rPr>
              <a:t>REGULAMENTO DE ATIVOS DE BLOCKCHAIN E CRIPTO</a:t>
            </a: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95</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769134"/>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dirty="0">
                <a:latin typeface="Calibri" panose="020F0502020204030204" pitchFamily="34" charset="0"/>
                <a:cs typeface="Calibri" panose="020F0502020204030204" pitchFamily="34" charset="0"/>
              </a:rPr>
              <a:t>O </a:t>
            </a:r>
            <a:r>
              <a:rPr lang="en-US" sz="1100" dirty="0" err="1">
                <a:latin typeface="Calibri" panose="020F0502020204030204" pitchFamily="34" charset="0"/>
                <a:cs typeface="Calibri" panose="020F0502020204030204" pitchFamily="34" charset="0"/>
              </a:rPr>
              <a:t>cenário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regulatório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internacional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fragmentado</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legislações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nacionais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variando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nenhuma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regulamentação</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proibições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explícitas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até</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integração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abrangente</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setor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financeiro</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seguir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irá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aprender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sobre</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regulamentação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blockchain</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criptoativos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geral</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observará</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diferenças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jurisdicionais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específicas</a:t>
            </a:r>
            <a:r>
              <a:rPr lang="en-US" sz="1100" dirty="0">
                <a:latin typeface="Calibri" panose="020F0502020204030204" pitchFamily="34" charset="0"/>
                <a:cs typeface="Calibri" panose="020F0502020204030204" pitchFamily="34" charset="0"/>
              </a:rPr>
              <a:t>.</a:t>
            </a:r>
            <a:endParaRPr lang="en-US" sz="1100" dirty="0">
              <a:solidFill>
                <a:schemeClr val="tx1"/>
              </a:solidFill>
              <a:latin typeface="Calibri" panose="020F0502020204030204" pitchFamily="34" charset="0"/>
              <a:cs typeface="Calibri" panose="020F0502020204030204" pitchFamily="34" charset="0"/>
            </a:endParaRPr>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2683601"/>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1.1 </a:t>
            </a:r>
            <a:r>
              <a:rPr lang="en-US" sz="1800" b="0" dirty="0" err="1"/>
              <a:t>Blockchain</a:t>
            </a:r>
            <a:r>
              <a:rPr lang="en-US" sz="1800" b="0" dirty="0"/>
              <a:t> e </a:t>
            </a:r>
            <a:r>
              <a:rPr lang="en-US" sz="1800" b="0" dirty="0" err="1"/>
              <a:t>regulamentação</a:t>
            </a:r>
            <a:r>
              <a:rPr lang="en-US" sz="1800" b="0" dirty="0"/>
              <a:t> de </a:t>
            </a:r>
            <a:r>
              <a:rPr lang="en-US" sz="1800" b="0" dirty="0" err="1"/>
              <a:t>criptoativos</a:t>
            </a:r>
            <a:r>
              <a:rPr lang="en-US" sz="1800" b="0" dirty="0"/>
              <a:t> </a:t>
            </a:r>
            <a:r>
              <a:rPr lang="en-US" sz="1800" b="0" dirty="0" err="1"/>
              <a:t>em</a:t>
            </a:r>
            <a:r>
              <a:rPr lang="en-US" sz="1800" b="0" dirty="0"/>
              <a:t> </a:t>
            </a:r>
            <a:r>
              <a:rPr lang="en-US" sz="1800" b="0" dirty="0" err="1"/>
              <a:t>geral</a:t>
            </a: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611516" y="3314023"/>
            <a:ext cx="6670432" cy="283167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Riscos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relacionados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à</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regulamentação</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criptomoedas</a:t>
            </a:r>
            <a:endPar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dirty="0">
                <a:latin typeface="Calibri" panose="020F0502020204030204" pitchFamily="34" charset="0"/>
                <a:ea typeface="Times New Roman" panose="02020603050405020304" pitchFamily="18" charset="0"/>
                <a:cs typeface="Calibri" panose="020F0502020204030204" pitchFamily="34" charset="0"/>
              </a:rPr>
              <a:t>O </a:t>
            </a:r>
            <a:r>
              <a:rPr lang="en-US" sz="1100" dirty="0" err="1">
                <a:latin typeface="Calibri" panose="020F0502020204030204" pitchFamily="34" charset="0"/>
                <a:ea typeface="Times New Roman" panose="02020603050405020304" pitchFamily="18" charset="0"/>
                <a:cs typeface="Calibri" panose="020F0502020204030204" pitchFamily="34" charset="0"/>
              </a:rPr>
              <a:t>crescimento</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mercado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criptográfico</a:t>
            </a:r>
            <a:r>
              <a:rPr lang="en-US" sz="1100" dirty="0">
                <a:latin typeface="Calibri" panose="020F0502020204030204" pitchFamily="34" charset="0"/>
                <a:ea typeface="Times New Roman" panose="02020603050405020304" pitchFamily="18" charset="0"/>
                <a:cs typeface="Calibri" panose="020F0502020204030204" pitchFamily="34" charset="0"/>
              </a:rPr>
              <a:t> continua alto, </a:t>
            </a:r>
            <a:r>
              <a:rPr lang="en-US" sz="1100" dirty="0" err="1">
                <a:latin typeface="Calibri" panose="020F0502020204030204" pitchFamily="34" charset="0"/>
                <a:ea typeface="Times New Roman" panose="02020603050405020304" pitchFamily="18" charset="0"/>
                <a:cs typeface="Calibri" panose="020F0502020204030204" pitchFamily="34" charset="0"/>
              </a:rPr>
              <a:t>apesar</a:t>
            </a:r>
            <a:r>
              <a:rPr lang="en-US" sz="1100" dirty="0">
                <a:latin typeface="Calibri" panose="020F0502020204030204" pitchFamily="34" charset="0"/>
                <a:ea typeface="Times New Roman" panose="02020603050405020304" pitchFamily="18" charset="0"/>
                <a:cs typeface="Calibri" panose="020F0502020204030204" pitchFamily="34" charset="0"/>
              </a:rPr>
              <a:t> das </a:t>
            </a:r>
            <a:r>
              <a:rPr lang="en-US" sz="1100" dirty="0" err="1">
                <a:latin typeface="Calibri" panose="020F0502020204030204" pitchFamily="34" charset="0"/>
                <a:ea typeface="Times New Roman" panose="02020603050405020304" pitchFamily="18" charset="0"/>
                <a:cs typeface="Calibri" panose="020F0502020204030204" pitchFamily="34" charset="0"/>
              </a:rPr>
              <a:t>flutuações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preço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tradicionalmente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extremas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atualmente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há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nenhum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achatamento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dessa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tendência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possa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observado</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momento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Novos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desenvolvimentos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inovadores</a:t>
            </a:r>
            <a:r>
              <a:rPr lang="en-US" sz="1100" dirty="0">
                <a:latin typeface="Calibri" panose="020F0502020204030204" pitchFamily="34" charset="0"/>
                <a:ea typeface="Times New Roman" panose="02020603050405020304" pitchFamily="18" charset="0"/>
                <a:cs typeface="Calibri" panose="020F0502020204030204" pitchFamily="34" charset="0"/>
              </a:rPr>
              <a:t> são </a:t>
            </a:r>
            <a:r>
              <a:rPr lang="en-US" sz="1100" dirty="0" err="1">
                <a:latin typeface="Calibri" panose="020F0502020204030204" pitchFamily="34" charset="0"/>
                <a:ea typeface="Times New Roman" panose="02020603050405020304" pitchFamily="18" charset="0"/>
                <a:cs typeface="Calibri" panose="020F0502020204030204" pitchFamily="34" charset="0"/>
              </a:rPr>
              <a:t>constantemente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observados</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mercado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criptoativos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estão</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ganhar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importância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jurisdições</a:t>
            </a:r>
            <a:r>
              <a:rPr lang="en-US" sz="1100" dirty="0">
                <a:latin typeface="Calibri" panose="020F0502020204030204" pitchFamily="34" charset="0"/>
                <a:ea typeface="Times New Roman" panose="02020603050405020304" pitchFamily="18" charset="0"/>
                <a:cs typeface="Calibri" panose="020F0502020204030204" pitchFamily="34" charset="0"/>
              </a:rPr>
              <a:t>. Durante </a:t>
            </a:r>
            <a:r>
              <a:rPr lang="en-US" sz="1100" dirty="0" err="1">
                <a:latin typeface="Calibri" panose="020F0502020204030204" pitchFamily="34" charset="0"/>
                <a:ea typeface="Times New Roman" panose="02020603050405020304" pitchFamily="18" charset="0"/>
                <a:cs typeface="Calibri" panose="020F0502020204030204" pitchFamily="34" charset="0"/>
              </a:rPr>
              <a:t>este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período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reguladores</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mundo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todo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estão</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tentar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acompanhar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desenvolvimentos</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reunir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informações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relevantes</a:t>
            </a:r>
            <a:r>
              <a:rPr lang="en-US" sz="1100" dirty="0">
                <a:latin typeface="Calibri" panose="020F0502020204030204" pitchFamily="34" charset="0"/>
                <a:ea typeface="Times New Roman" panose="02020603050405020304" pitchFamily="18" charset="0"/>
                <a:cs typeface="Calibri" panose="020F0502020204030204" pitchFamily="34" charset="0"/>
              </a:rPr>
              <a:t> e a </a:t>
            </a:r>
            <a:r>
              <a:rPr lang="en-US" sz="1100" dirty="0" err="1">
                <a:latin typeface="Calibri" panose="020F0502020204030204" pitchFamily="34" charset="0"/>
                <a:ea typeface="Times New Roman" panose="02020603050405020304" pitchFamily="18" charset="0"/>
                <a:cs typeface="Calibri" panose="020F0502020204030204" pitchFamily="34" charset="0"/>
              </a:rPr>
              <a:t>adquirir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gradualmente</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conhecimento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necessário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fazer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eles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encontram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duas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características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inerentes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criptoativos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continuam</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mostrar</a:t>
            </a:r>
            <a:r>
              <a:rPr lang="en-US" sz="1100" dirty="0">
                <a:latin typeface="Calibri" panose="020F0502020204030204" pitchFamily="34" charset="0"/>
                <a:ea typeface="Times New Roman" panose="02020603050405020304" pitchFamily="18" charset="0"/>
                <a:cs typeface="Calibri" panose="020F0502020204030204" pitchFamily="34" charset="0"/>
              </a:rPr>
              <a:t>-se </a:t>
            </a:r>
            <a:r>
              <a:rPr lang="en-US" sz="1100" dirty="0" err="1">
                <a:latin typeface="Calibri" panose="020F0502020204030204" pitchFamily="34" charset="0"/>
                <a:ea typeface="Times New Roman" panose="02020603050405020304" pitchFamily="18" charset="0"/>
                <a:cs typeface="Calibri" panose="020F0502020204030204" pitchFamily="34" charset="0"/>
              </a:rPr>
              <a:t>desafiadoras</a:t>
            </a:r>
            <a:r>
              <a:rPr lang="en-US" sz="1100" dirty="0">
                <a:latin typeface="Calibri" panose="020F0502020204030204" pitchFamily="34" charset="0"/>
                <a:ea typeface="Times New Roman" panose="02020603050405020304" pitchFamily="18" charset="0"/>
                <a:cs typeface="Calibri" panose="020F0502020204030204" pitchFamily="34" charset="0"/>
              </a:rPr>
              <a:t>:</a:t>
            </a:r>
            <a:endParaRPr lang="x-none"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 Placeholder 17">
            <a:extLst>
              <a:ext uri="{FF2B5EF4-FFF2-40B4-BE49-F238E27FC236}">
                <a16:creationId xmlns:a16="http://schemas.microsoft.com/office/drawing/2014/main" id="{7743A387-9CD5-2C32-C3C7-EB9DD0BB37FC}"/>
              </a:ext>
            </a:extLst>
          </p:cNvPr>
          <p:cNvSpPr txBox="1">
            <a:spLocks/>
          </p:cNvSpPr>
          <p:nvPr/>
        </p:nvSpPr>
        <p:spPr>
          <a:xfrm>
            <a:off x="4523619" y="3649788"/>
            <a:ext cx="2605702" cy="203109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solidFill>
                  <a:srgbClr val="000000"/>
                </a:solidFill>
              </a:rPr>
              <a:t>A </a:t>
            </a:r>
            <a:r>
              <a:rPr lang="en-US" dirty="0" err="1">
                <a:solidFill>
                  <a:srgbClr val="000000"/>
                </a:solidFill>
              </a:rPr>
              <a:t>estrutura</a:t>
            </a:r>
            <a:r>
              <a:rPr lang="en-US" dirty="0">
                <a:solidFill>
                  <a:srgbClr val="000000"/>
                </a:solidFill>
              </a:rPr>
              <a:t> </a:t>
            </a:r>
            <a:r>
              <a:rPr lang="en-US" dirty="0" err="1">
                <a:solidFill>
                  <a:srgbClr val="000000"/>
                </a:solidFill>
              </a:rPr>
              <a:t>descentralizada</a:t>
            </a:r>
            <a:r>
              <a:rPr lang="en-US" dirty="0">
                <a:solidFill>
                  <a:srgbClr val="000000"/>
                </a:solidFill>
              </a:rPr>
              <a:t> </a:t>
            </a:r>
            <a:r>
              <a:rPr lang="en-US" dirty="0" err="1">
                <a:solidFill>
                  <a:srgbClr val="000000"/>
                </a:solidFill>
              </a:rPr>
              <a:t>dificulta</a:t>
            </a:r>
            <a:r>
              <a:rPr lang="en-US" dirty="0">
                <a:solidFill>
                  <a:srgbClr val="000000"/>
                </a:solidFill>
              </a:rPr>
              <a:t> a </a:t>
            </a:r>
            <a:r>
              <a:rPr lang="en-US" dirty="0" err="1">
                <a:solidFill>
                  <a:srgbClr val="000000"/>
                </a:solidFill>
              </a:rPr>
              <a:t>identificação</a:t>
            </a:r>
            <a:r>
              <a:rPr lang="en-US" dirty="0">
                <a:solidFill>
                  <a:srgbClr val="000000"/>
                </a:solidFill>
              </a:rPr>
              <a:t> de </a:t>
            </a:r>
            <a:r>
              <a:rPr lang="en-US" dirty="0" err="1">
                <a:solidFill>
                  <a:srgbClr val="000000"/>
                </a:solidFill>
              </a:rPr>
              <a:t>uma</a:t>
            </a:r>
            <a:r>
              <a:rPr lang="en-US" dirty="0">
                <a:solidFill>
                  <a:srgbClr val="000000"/>
                </a:solidFill>
              </a:rPr>
              <a:t> </a:t>
            </a:r>
            <a:r>
              <a:rPr lang="en-US" dirty="0" err="1">
                <a:solidFill>
                  <a:srgbClr val="000000"/>
                </a:solidFill>
              </a:rPr>
              <a:t>autoridade</a:t>
            </a:r>
            <a:r>
              <a:rPr lang="en-US" dirty="0">
                <a:solidFill>
                  <a:srgbClr val="000000"/>
                </a:solidFill>
              </a:rPr>
              <a:t> </a:t>
            </a:r>
            <a:r>
              <a:rPr lang="en-US" dirty="0" err="1">
                <a:solidFill>
                  <a:srgbClr val="000000"/>
                </a:solidFill>
              </a:rPr>
              <a:t>competente</a:t>
            </a:r>
            <a:r>
              <a:rPr lang="en-US" dirty="0">
                <a:solidFill>
                  <a:srgbClr val="000000"/>
                </a:solidFill>
              </a:rPr>
              <a:t> </a:t>
            </a:r>
            <a:r>
              <a:rPr lang="en-US" dirty="0" err="1">
                <a:solidFill>
                  <a:srgbClr val="000000"/>
                </a:solidFill>
              </a:rPr>
              <a:t>para</a:t>
            </a:r>
            <a:r>
              <a:rPr lang="en-US" dirty="0">
                <a:solidFill>
                  <a:srgbClr val="000000"/>
                </a:solidFill>
              </a:rPr>
              <a:t> se </a:t>
            </a:r>
            <a:r>
              <a:rPr lang="en-US" dirty="0" err="1">
                <a:solidFill>
                  <a:srgbClr val="000000"/>
                </a:solidFill>
              </a:rPr>
              <a:t>responsabilizar</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quaisquer</a:t>
            </a:r>
            <a:r>
              <a:rPr lang="en-US" dirty="0">
                <a:solidFill>
                  <a:srgbClr val="000000"/>
                </a:solidFill>
              </a:rPr>
              <a:t> </a:t>
            </a:r>
            <a:r>
              <a:rPr lang="en-US" dirty="0" err="1">
                <a:solidFill>
                  <a:srgbClr val="000000"/>
                </a:solidFill>
              </a:rPr>
              <a:t>questões</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responsabilidade</a:t>
            </a:r>
            <a:r>
              <a:rPr lang="en-US" dirty="0">
                <a:solidFill>
                  <a:srgbClr val="000000"/>
                </a:solidFill>
              </a:rPr>
              <a:t> </a:t>
            </a:r>
            <a:r>
              <a:rPr lang="en-US" dirty="0" err="1">
                <a:solidFill>
                  <a:srgbClr val="000000"/>
                </a:solidFill>
              </a:rPr>
              <a:t>por</a:t>
            </a:r>
            <a:r>
              <a:rPr lang="en-US" dirty="0">
                <a:solidFill>
                  <a:srgbClr val="000000"/>
                </a:solidFill>
              </a:rPr>
              <a:t> </a:t>
            </a:r>
            <a:r>
              <a:rPr lang="en-US" dirty="0" err="1">
                <a:solidFill>
                  <a:srgbClr val="000000"/>
                </a:solidFill>
              </a:rPr>
              <a:t>quaisquer</a:t>
            </a:r>
            <a:r>
              <a:rPr lang="en-US" dirty="0">
                <a:solidFill>
                  <a:srgbClr val="000000"/>
                </a:solidFill>
              </a:rPr>
              <a:t> </a:t>
            </a:r>
            <a:r>
              <a:rPr lang="en-US" dirty="0" err="1">
                <a:solidFill>
                  <a:srgbClr val="000000"/>
                </a:solidFill>
              </a:rPr>
              <a:t>questões</a:t>
            </a:r>
            <a:r>
              <a:rPr lang="en-US" dirty="0">
                <a:solidFill>
                  <a:srgbClr val="000000"/>
                </a:solidFill>
              </a:rPr>
              <a:t> </a:t>
            </a:r>
            <a:r>
              <a:rPr lang="en-US" dirty="0" err="1">
                <a:solidFill>
                  <a:srgbClr val="000000"/>
                </a:solidFill>
              </a:rPr>
              <a:t>ou</a:t>
            </a:r>
            <a:r>
              <a:rPr lang="en-US" dirty="0">
                <a:solidFill>
                  <a:srgbClr val="000000"/>
                </a:solidFill>
              </a:rPr>
              <a:t> </a:t>
            </a:r>
            <a:r>
              <a:rPr lang="en-US" dirty="0" err="1">
                <a:solidFill>
                  <a:srgbClr val="000000"/>
                </a:solidFill>
              </a:rPr>
              <a:t>problemas</a:t>
            </a:r>
            <a:r>
              <a:rPr lang="en-US" dirty="0">
                <a:solidFill>
                  <a:srgbClr val="000000"/>
                </a:solidFill>
              </a:rPr>
              <a:t> </a:t>
            </a:r>
            <a:r>
              <a:rPr lang="en-US" dirty="0" err="1">
                <a:solidFill>
                  <a:srgbClr val="000000"/>
                </a:solidFill>
              </a:rPr>
              <a:t>que</a:t>
            </a:r>
            <a:r>
              <a:rPr lang="en-US" dirty="0">
                <a:solidFill>
                  <a:srgbClr val="000000"/>
                </a:solidFill>
              </a:rPr>
              <a:t> </a:t>
            </a:r>
            <a:r>
              <a:rPr lang="en-US" dirty="0" err="1">
                <a:solidFill>
                  <a:srgbClr val="000000"/>
                </a:solidFill>
              </a:rPr>
              <a:t>surjam</a:t>
            </a:r>
            <a:r>
              <a:rPr lang="en-US" dirty="0">
                <a:solidFill>
                  <a:srgbClr val="000000"/>
                </a:solidFill>
              </a:rPr>
              <a:t>.</a:t>
            </a:r>
          </a:p>
          <a:p>
            <a:endParaRPr lang="en-US" dirty="0">
              <a:solidFill>
                <a:srgbClr val="000000"/>
              </a:solidFill>
            </a:endParaRPr>
          </a:p>
          <a:p>
            <a:endParaRPr lang="en-US" sz="300" dirty="0">
              <a:solidFill>
                <a:srgbClr val="000000"/>
              </a:solidFill>
            </a:endParaRPr>
          </a:p>
          <a:p>
            <a:pPr marL="9525" lvl="1" algn="just"/>
            <a:r>
              <a:rPr lang="en-US" sz="1100" dirty="0">
                <a:solidFill>
                  <a:srgbClr val="000000"/>
                </a:solidFill>
                <a:latin typeface="Calibri" panose="020F0502020204030204" pitchFamily="34" charset="0"/>
                <a:cs typeface="Calibri" panose="020F0502020204030204" pitchFamily="34" charset="0"/>
              </a:rPr>
              <a:t>O </a:t>
            </a:r>
            <a:r>
              <a:rPr lang="en-US" sz="1100" dirty="0" err="1">
                <a:solidFill>
                  <a:srgbClr val="000000"/>
                </a:solidFill>
                <a:latin typeface="Calibri" panose="020F0502020204030204" pitchFamily="34" charset="0"/>
                <a:cs typeface="Calibri" panose="020F0502020204030204" pitchFamily="34" charset="0"/>
              </a:rPr>
              <a:t>pseudônimo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ou</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seja</a:t>
            </a:r>
            <a:r>
              <a:rPr lang="en-US" sz="1100" dirty="0">
                <a:solidFill>
                  <a:srgbClr val="000000"/>
                </a:solidFill>
                <a:latin typeface="Calibri" panose="020F0502020204030204" pitchFamily="34" charset="0"/>
                <a:cs typeface="Calibri" panose="020F0502020204030204" pitchFamily="34" charset="0"/>
              </a:rPr>
              <a:t>, a </a:t>
            </a:r>
            <a:r>
              <a:rPr lang="en-US" sz="1100" dirty="0" err="1">
                <a:solidFill>
                  <a:srgbClr val="000000"/>
                </a:solidFill>
                <a:latin typeface="Calibri" panose="020F0502020204030204" pitchFamily="34" charset="0"/>
                <a:cs typeface="Calibri" panose="020F0502020204030204" pitchFamily="34" charset="0"/>
              </a:rPr>
              <a:t>rastreabilidade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limitada</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transações</a:t>
            </a:r>
            <a:r>
              <a:rPr lang="en-US" sz="1100" dirty="0">
                <a:solidFill>
                  <a:srgbClr val="000000"/>
                </a:solidFill>
                <a:latin typeface="Calibri" panose="020F0502020204030204" pitchFamily="34" charset="0"/>
                <a:cs typeface="Calibri" panose="020F0502020204030204" pitchFamily="34" charset="0"/>
              </a:rPr>
              <a:t> e </a:t>
            </a:r>
            <a:r>
              <a:rPr lang="en-US" sz="1100" dirty="0" err="1">
                <a:solidFill>
                  <a:srgbClr val="000000"/>
                </a:solidFill>
                <a:latin typeface="Calibri" panose="020F0502020204030204" pitchFamily="34" charset="0"/>
                <a:cs typeface="Calibri" panose="020F0502020204030204" pitchFamily="34" charset="0"/>
              </a:rPr>
              <a:t>identidades</a:t>
            </a:r>
            <a:r>
              <a:rPr lang="en-US" sz="1100" dirty="0">
                <a:solidFill>
                  <a:srgbClr val="000000"/>
                </a:solidFill>
                <a:latin typeface="Calibri" panose="020F0502020204030204" pitchFamily="34" charset="0"/>
                <a:cs typeface="Calibri" panose="020F0502020204030204" pitchFamily="34" charset="0"/>
              </a:rPr>
              <a:t> do </a:t>
            </a:r>
            <a:r>
              <a:rPr lang="en-US" sz="1100" dirty="0" err="1">
                <a:solidFill>
                  <a:srgbClr val="000000"/>
                </a:solidFill>
                <a:latin typeface="Calibri" panose="020F0502020204030204" pitchFamily="34" charset="0"/>
                <a:cs typeface="Calibri" panose="020F0502020204030204" pitchFamily="34" charset="0"/>
              </a:rPr>
              <a:t>remetente</a:t>
            </a:r>
            <a:r>
              <a:rPr lang="en-US" sz="1100" dirty="0">
                <a:solidFill>
                  <a:srgbClr val="000000"/>
                </a:solidFill>
                <a:latin typeface="Calibri" panose="020F0502020204030204" pitchFamily="34" charset="0"/>
                <a:cs typeface="Calibri" panose="020F0502020204030204" pitchFamily="34" charset="0"/>
              </a:rPr>
              <a:t> e do </a:t>
            </a:r>
            <a:r>
              <a:rPr lang="en-US" sz="1100" dirty="0" err="1">
                <a:solidFill>
                  <a:srgbClr val="000000"/>
                </a:solidFill>
                <a:latin typeface="Calibri" panose="020F0502020204030204" pitchFamily="34" charset="0"/>
                <a:cs typeface="Calibri" panose="020F0502020204030204" pitchFamily="34" charset="0"/>
              </a:rPr>
              <a:t>destinatário</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agrava</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esse</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desafio</a:t>
            </a:r>
            <a:r>
              <a:rPr lang="en-US" sz="1100" dirty="0">
                <a:solidFill>
                  <a:srgbClr val="000000"/>
                </a:solidFill>
                <a:latin typeface="Calibri" panose="020F0502020204030204" pitchFamily="34" charset="0"/>
                <a:cs typeface="Calibri" panose="020F0502020204030204" pitchFamily="34" charset="0"/>
              </a:rPr>
              <a:t> no </a:t>
            </a:r>
            <a:r>
              <a:rPr lang="en-US" sz="1100" dirty="0" err="1">
                <a:solidFill>
                  <a:srgbClr val="000000"/>
                </a:solidFill>
                <a:latin typeface="Calibri" panose="020F0502020204030204" pitchFamily="34" charset="0"/>
                <a:cs typeface="Calibri" panose="020F0502020204030204" pitchFamily="34" charset="0"/>
              </a:rPr>
              <a:t>caso</a:t>
            </a:r>
            <a:r>
              <a:rPr lang="en-US" sz="1100" dirty="0">
                <a:solidFill>
                  <a:srgbClr val="000000"/>
                </a:solidFill>
                <a:latin typeface="Calibri" panose="020F0502020204030204" pitchFamily="34" charset="0"/>
                <a:cs typeface="Calibri" panose="020F0502020204030204" pitchFamily="34" charset="0"/>
              </a:rPr>
              <a:t> de </a:t>
            </a:r>
            <a:r>
              <a:rPr lang="en-US" sz="1100" dirty="0" err="1">
                <a:solidFill>
                  <a:srgbClr val="000000"/>
                </a:solidFill>
                <a:latin typeface="Calibri" panose="020F0502020204030204" pitchFamily="34" charset="0"/>
                <a:cs typeface="Calibri" panose="020F0502020204030204" pitchFamily="34" charset="0"/>
              </a:rPr>
              <a:t>atividades</a:t>
            </a:r>
            <a:r>
              <a:rPr lang="en-US" sz="1100" dirty="0">
                <a:solidFill>
                  <a:srgbClr val="000000"/>
                </a:solidFill>
                <a:latin typeface="Calibri" panose="020F0502020204030204" pitchFamily="34" charset="0"/>
                <a:cs typeface="Calibri" panose="020F0502020204030204" pitchFamily="34" charset="0"/>
              </a:rPr>
              <a:t> </a:t>
            </a:r>
            <a:r>
              <a:rPr lang="en-US" sz="1100" dirty="0" err="1">
                <a:solidFill>
                  <a:srgbClr val="000000"/>
                </a:solidFill>
                <a:latin typeface="Calibri" panose="020F0502020204030204" pitchFamily="34" charset="0"/>
                <a:cs typeface="Calibri" panose="020F0502020204030204" pitchFamily="34" charset="0"/>
              </a:rPr>
              <a:t>ilegais</a:t>
            </a:r>
            <a:r>
              <a:rPr lang="en-US" sz="1100" dirty="0">
                <a:solidFill>
                  <a:srgbClr val="000000"/>
                </a:solidFill>
                <a:latin typeface="Calibri" panose="020F0502020204030204" pitchFamily="34" charset="0"/>
                <a:cs typeface="Calibri" panose="020F0502020204030204" pitchFamily="34" charset="0"/>
              </a:rPr>
              <a:t>.</a:t>
            </a:r>
            <a:endParaRPr lang="en-US" dirty="0">
              <a:solidFill>
                <a:srgbClr val="000000"/>
              </a:solidFill>
            </a:endParaRPr>
          </a:p>
        </p:txBody>
      </p:sp>
      <p:sp>
        <p:nvSpPr>
          <p:cNvPr id="7" name="TextBox 6">
            <a:extLst>
              <a:ext uri="{FF2B5EF4-FFF2-40B4-BE49-F238E27FC236}">
                <a16:creationId xmlns:a16="http://schemas.microsoft.com/office/drawing/2014/main" id="{07149821-442D-3FC2-4D6C-E81385C1287B}"/>
              </a:ext>
            </a:extLst>
          </p:cNvPr>
          <p:cNvSpPr txBox="1"/>
          <p:nvPr/>
        </p:nvSpPr>
        <p:spPr>
          <a:xfrm>
            <a:off x="3925200" y="343325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24CCECBC-60AA-DACC-F3B1-37DF0C9003E0}"/>
              </a:ext>
            </a:extLst>
          </p:cNvPr>
          <p:cNvSpPr txBox="1"/>
          <p:nvPr/>
        </p:nvSpPr>
        <p:spPr>
          <a:xfrm>
            <a:off x="3925200" y="4807458"/>
            <a:ext cx="654756" cy="1092607"/>
          </a:xfrm>
          <a:prstGeom prst="rect">
            <a:avLst/>
          </a:prstGeom>
          <a:noFill/>
        </p:spPr>
        <p:txBody>
          <a:bodyPr wrap="square" rtlCol="0">
            <a:spAutoFit/>
          </a:bodyPr>
          <a:lstStyle/>
          <a:p>
            <a:r>
              <a:rPr lang="en-GB" sz="6500" dirty="0">
                <a:solidFill>
                  <a:srgbClr val="DD1470"/>
                </a:solidFill>
                <a:latin typeface="Arial" panose="020B0604020202020204" pitchFamily="34" charset="0"/>
                <a:cs typeface="Arial" panose="020B0604020202020204" pitchFamily="34" charset="0"/>
              </a:rPr>
              <a:t>2</a:t>
            </a:r>
          </a:p>
        </p:txBody>
      </p:sp>
      <p:sp>
        <p:nvSpPr>
          <p:cNvPr id="12" name="Text Placeholder 17">
            <a:extLst>
              <a:ext uri="{FF2B5EF4-FFF2-40B4-BE49-F238E27FC236}">
                <a16:creationId xmlns:a16="http://schemas.microsoft.com/office/drawing/2014/main" id="{3750D499-1B28-79C9-A3E3-A1E9605FB2F8}"/>
              </a:ext>
            </a:extLst>
          </p:cNvPr>
          <p:cNvSpPr txBox="1">
            <a:spLocks/>
          </p:cNvSpPr>
          <p:nvPr/>
        </p:nvSpPr>
        <p:spPr>
          <a:xfrm>
            <a:off x="611516" y="6218487"/>
            <a:ext cx="6517804"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latin typeface="Calibri" panose="020F0502020204030204" pitchFamily="34" charset="0"/>
                <a:cs typeface="Calibri" panose="020F0502020204030204" pitchFamily="34" charset="0"/>
              </a:rPr>
              <a:t>O </a:t>
            </a:r>
            <a:r>
              <a:rPr lang="en-US" sz="1100" dirty="0" err="1">
                <a:latin typeface="Calibri" panose="020F0502020204030204" pitchFamily="34" charset="0"/>
                <a:cs typeface="Calibri" panose="020F0502020204030204" pitchFamily="34" charset="0"/>
              </a:rPr>
              <a:t>uso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criptoativos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possível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muitos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países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ou</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poucas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restrições</a:t>
            </a:r>
            <a:r>
              <a:rPr lang="en-US" sz="1100" dirty="0">
                <a:latin typeface="Calibri" panose="020F0502020204030204" pitchFamily="34" charset="0"/>
                <a:cs typeface="Calibri" panose="020F0502020204030204" pitchFamily="34" charset="0"/>
              </a:rPr>
              <a:t>. No </a:t>
            </a:r>
            <a:r>
              <a:rPr lang="en-US" sz="1100" dirty="0" err="1">
                <a:latin typeface="Calibri" panose="020F0502020204030204" pitchFamily="34" charset="0"/>
                <a:cs typeface="Calibri" panose="020F0502020204030204" pitchFamily="34" charset="0"/>
              </a:rPr>
              <a:t>caso</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blockchains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particularmente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descentralizados</a:t>
            </a:r>
            <a:r>
              <a:rPr lang="en-US" sz="1100" dirty="0">
                <a:latin typeface="Calibri" panose="020F0502020204030204" pitchFamily="34" charset="0"/>
                <a:cs typeface="Calibri" panose="020F0502020204030204" pitchFamily="34" charset="0"/>
              </a:rPr>
              <a:t> e de </a:t>
            </a:r>
            <a:r>
              <a:rPr lang="en-US" sz="1100" dirty="0" err="1">
                <a:latin typeface="Calibri" panose="020F0502020204030204" pitchFamily="34" charset="0"/>
                <a:cs typeface="Calibri" panose="020F0502020204030204" pitchFamily="34" charset="0"/>
              </a:rPr>
              <a:t>operação</a:t>
            </a:r>
            <a:r>
              <a:rPr lang="en-US" sz="1100" dirty="0">
                <a:latin typeface="Calibri" panose="020F0502020204030204" pitchFamily="34" charset="0"/>
                <a:cs typeface="Calibri" panose="020F0502020204030204" pitchFamily="34" charset="0"/>
              </a:rPr>
              <a:t> global, </a:t>
            </a:r>
            <a:r>
              <a:rPr lang="en-US" sz="1100" dirty="0" err="1">
                <a:latin typeface="Calibri" panose="020F0502020204030204" pitchFamily="34" charset="0"/>
                <a:cs typeface="Calibri" panose="020F0502020204030204" pitchFamily="34" charset="0"/>
              </a:rPr>
              <a:t>mesmo</a:t>
            </a:r>
            <a:r>
              <a:rPr lang="en-US" sz="1100" dirty="0">
                <a:latin typeface="Calibri" panose="020F0502020204030204" pitchFamily="34" charset="0"/>
                <a:cs typeface="Calibri" panose="020F0502020204030204" pitchFamily="34" charset="0"/>
              </a:rPr>
              <a:t> as </a:t>
            </a:r>
            <a:r>
              <a:rPr lang="en-US" sz="1100" dirty="0" err="1">
                <a:latin typeface="Calibri" panose="020F0502020204030204" pitchFamily="34" charset="0"/>
                <a:cs typeface="Calibri" panose="020F0502020204030204" pitchFamily="34" charset="0"/>
              </a:rPr>
              <a:t>restrições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por</a:t>
            </a:r>
            <a:r>
              <a:rPr lang="en-US" sz="1100" dirty="0">
                <a:latin typeface="Calibri" panose="020F0502020204030204" pitchFamily="34" charset="0"/>
                <a:cs typeface="Calibri" panose="020F0502020204030204" pitchFamily="34" charset="0"/>
              </a:rPr>
              <a:t> parte das </a:t>
            </a:r>
            <a:r>
              <a:rPr lang="en-US" sz="1100" dirty="0" err="1">
                <a:latin typeface="Calibri" panose="020F0502020204030204" pitchFamily="34" charset="0"/>
                <a:cs typeface="Calibri" panose="020F0502020204030204" pitchFamily="34" charset="0"/>
              </a:rPr>
              <a:t>autoridades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supervisoras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estaduais</a:t>
            </a:r>
            <a:r>
              <a:rPr lang="en-US" sz="1100" dirty="0">
                <a:latin typeface="Calibri" panose="020F0502020204030204" pitchFamily="34" charset="0"/>
                <a:cs typeface="Calibri" panose="020F0502020204030204" pitchFamily="34" charset="0"/>
              </a:rPr>
              <a:t> são </a:t>
            </a:r>
            <a:r>
              <a:rPr lang="en-US" sz="1100" dirty="0" err="1">
                <a:latin typeface="Calibri" panose="020F0502020204030204" pitchFamily="34" charset="0"/>
                <a:cs typeface="Calibri" panose="020F0502020204030204" pitchFamily="34" charset="0"/>
              </a:rPr>
              <a:t>quase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impossíveis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serem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aplicadas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Isso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resulta</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em</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riscos</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vários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desafios</a:t>
            </a:r>
            <a:r>
              <a:rPr lang="en-US" sz="1100" dirty="0">
                <a:latin typeface="Calibri" panose="020F0502020204030204" pitchFamily="34" charset="0"/>
                <a:cs typeface="Calibri" panose="020F0502020204030204" pitchFamily="34" charset="0"/>
              </a:rPr>
              <a:t>. Estes são </a:t>
            </a:r>
            <a:r>
              <a:rPr lang="en-US" sz="1100" dirty="0" err="1">
                <a:latin typeface="Calibri" panose="020F0502020204030204" pitchFamily="34" charset="0"/>
                <a:cs typeface="Calibri" panose="020F0502020204030204" pitchFamily="34" charset="0"/>
              </a:rPr>
              <a:t>analisados</a:t>
            </a:r>
            <a:r>
              <a:rPr lang="en-US" sz="1100" dirty="0">
                <a:latin typeface="Calibri" panose="020F0502020204030204" pitchFamily="34" charset="0"/>
                <a:cs typeface="Calibri" panose="020F0502020204030204" pitchFamily="34" charset="0"/>
              </a:rPr>
              <a:t> com </a:t>
            </a:r>
            <a:r>
              <a:rPr lang="en-US" sz="1100" dirty="0" err="1">
                <a:latin typeface="Calibri" panose="020F0502020204030204" pitchFamily="34" charset="0"/>
                <a:cs typeface="Calibri" panose="020F0502020204030204" pitchFamily="34" charset="0"/>
              </a:rPr>
              <a:t>mais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detalhes</a:t>
            </a:r>
            <a:r>
              <a:rPr lang="en-US" sz="1100" dirty="0">
                <a:latin typeface="Calibri" panose="020F0502020204030204" pitchFamily="34" charset="0"/>
                <a:cs typeface="Calibri" panose="020F0502020204030204" pitchFamily="34" charset="0"/>
              </a:rPr>
              <a:t> a </a:t>
            </a:r>
            <a:r>
              <a:rPr lang="en-US" sz="1100" dirty="0" err="1">
                <a:latin typeface="Calibri" panose="020F0502020204030204" pitchFamily="34" charset="0"/>
                <a:cs typeface="Calibri" panose="020F0502020204030204" pitchFamily="34" charset="0"/>
              </a:rPr>
              <a:t>seguir</a:t>
            </a:r>
            <a:r>
              <a:rPr lang="en-US" sz="1100" dirty="0">
                <a:latin typeface="Calibri" panose="020F0502020204030204" pitchFamily="34" charset="0"/>
                <a:cs typeface="Calibri" panose="020F0502020204030204" pitchFamily="34" charset="0"/>
              </a:rPr>
              <a:t>.</a:t>
            </a:r>
          </a:p>
          <a:p>
            <a:pPr algn="just"/>
            <a:r>
              <a:rPr lang="en-US" sz="1100" dirty="0">
                <a:solidFill>
                  <a:schemeClr val="tx1"/>
                </a:solidFill>
                <a:latin typeface="Calibri" panose="020F0502020204030204" pitchFamily="34" charset="0"/>
                <a:cs typeface="Calibri" panose="020F0502020204030204" pitchFamily="34" charset="0"/>
              </a:rPr>
              <a:t> </a:t>
            </a:r>
          </a:p>
          <a:p>
            <a:pPr algn="just"/>
            <a:r>
              <a:rPr lang="en-US" sz="1100" dirty="0">
                <a:latin typeface="Calibri" panose="020F0502020204030204" pitchFamily="34" charset="0"/>
                <a:cs typeface="Calibri" panose="020F0502020204030204" pitchFamily="34" charset="0"/>
              </a:rPr>
              <a:t>Um </a:t>
            </a:r>
            <a:r>
              <a:rPr lang="en-US" sz="1100" dirty="0" err="1">
                <a:latin typeface="Calibri" panose="020F0502020204030204" pitchFamily="34" charset="0"/>
                <a:cs typeface="Calibri" panose="020F0502020204030204" pitchFamily="34" charset="0"/>
              </a:rPr>
              <a:t>risco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significativo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que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tradicionalmente</a:t>
            </a:r>
            <a:r>
              <a:rPr lang="en-US" sz="1100" dirty="0">
                <a:latin typeface="Calibri" panose="020F0502020204030204" pitchFamily="34" charset="0"/>
                <a:cs typeface="Calibri" panose="020F0502020204030204" pitchFamily="34" charset="0"/>
              </a:rPr>
              <a:t> tem um </a:t>
            </a:r>
            <a:r>
              <a:rPr lang="en-US" sz="1100" dirty="0" err="1">
                <a:latin typeface="Calibri" panose="020F0502020204030204" pitchFamily="34" charset="0"/>
                <a:cs typeface="Calibri" panose="020F0502020204030204" pitchFamily="34" charset="0"/>
              </a:rPr>
              <a:t>caráter</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transfronteiriço</a:t>
            </a:r>
            <a:r>
              <a:rPr lang="en-US" sz="1100" dirty="0">
                <a:latin typeface="Calibri" panose="020F0502020204030204" pitchFamily="34" charset="0"/>
                <a:cs typeface="Calibri" panose="020F0502020204030204" pitchFamily="34" charset="0"/>
              </a:rPr>
              <a:t> e </a:t>
            </a:r>
            <a:r>
              <a:rPr lang="en-US" sz="1100" dirty="0" err="1">
                <a:latin typeface="Calibri" panose="020F0502020204030204" pitchFamily="34" charset="0"/>
                <a:cs typeface="Calibri" panose="020F0502020204030204" pitchFamily="34" charset="0"/>
              </a:rPr>
              <a:t>requer</a:t>
            </a:r>
            <a:r>
              <a:rPr lang="en-US" sz="1100" dirty="0">
                <a:latin typeface="Calibri" panose="020F0502020204030204" pitchFamily="34" charset="0"/>
                <a:cs typeface="Calibri" panose="020F0502020204030204" pitchFamily="34" charset="0"/>
              </a:rPr>
              <a:t> um alto </a:t>
            </a:r>
            <a:r>
              <a:rPr lang="en-US" sz="1100" dirty="0" err="1">
                <a:latin typeface="Calibri" panose="020F0502020204030204" pitchFamily="34" charset="0"/>
                <a:cs typeface="Calibri" panose="020F0502020204030204" pitchFamily="34" charset="0"/>
              </a:rPr>
              <a:t>grau</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cooperação</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internacional</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é</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os</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requisitos</a:t>
            </a:r>
            <a:r>
              <a:rPr lang="en-US" sz="1100" dirty="0">
                <a:latin typeface="Calibri" panose="020F0502020204030204" pitchFamily="34" charset="0"/>
                <a:cs typeface="Calibri" panose="020F0502020204030204" pitchFamily="34" charset="0"/>
              </a:rPr>
              <a:t> de </a:t>
            </a:r>
            <a:r>
              <a:rPr lang="en-US" sz="1100" dirty="0" err="1">
                <a:latin typeface="Calibri" panose="020F0502020204030204" pitchFamily="34" charset="0"/>
                <a:cs typeface="Calibri" panose="020F0502020204030204" pitchFamily="34" charset="0"/>
              </a:rPr>
              <a:t>conformidade</a:t>
            </a:r>
            <a:r>
              <a:rPr lang="en-US" sz="1100" dirty="0">
                <a:latin typeface="Calibri" panose="020F0502020204030204" pitchFamily="34" charset="0"/>
                <a:cs typeface="Calibri" panose="020F0502020204030204" pitchFamily="34" charset="0"/>
              </a:rPr>
              <a:t> </a:t>
            </a:r>
            <a:r>
              <a:rPr lang="en-US" sz="1100" dirty="0" err="1">
                <a:latin typeface="Calibri" panose="020F0502020204030204" pitchFamily="34" charset="0"/>
                <a:cs typeface="Calibri" panose="020F0502020204030204" pitchFamily="34" charset="0"/>
              </a:rPr>
              <a:t>relacionados</a:t>
            </a:r>
            <a:r>
              <a:rPr lang="en-US" sz="1100" dirty="0">
                <a:latin typeface="Calibri" panose="020F0502020204030204" pitchFamily="34" charset="0"/>
                <a:cs typeface="Calibri" panose="020F0502020204030204" pitchFamily="34" charset="0"/>
              </a:rPr>
              <a:t> a:</a:t>
            </a:r>
            <a:endParaRPr lang="en-US" sz="1100" dirty="0">
              <a:solidFill>
                <a:schemeClr val="tx1"/>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96C63CDB-C7C7-A87D-82E0-B6A312063646}"/>
              </a:ext>
            </a:extLst>
          </p:cNvPr>
          <p:cNvSpPr/>
          <p:nvPr/>
        </p:nvSpPr>
        <p:spPr>
          <a:xfrm flipV="1">
            <a:off x="740928" y="7704083"/>
            <a:ext cx="6832572" cy="241148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cxnSp>
        <p:nvCxnSpPr>
          <p:cNvPr id="18" name="Straight Connector 17">
            <a:extLst>
              <a:ext uri="{FF2B5EF4-FFF2-40B4-BE49-F238E27FC236}">
                <a16:creationId xmlns:a16="http://schemas.microsoft.com/office/drawing/2014/main" id="{8F071255-41D4-3CD8-2D01-C38AF15D7927}"/>
              </a:ext>
            </a:extLst>
          </p:cNvPr>
          <p:cNvCxnSpPr>
            <a:cxnSpLocks/>
          </p:cNvCxnSpPr>
          <p:nvPr/>
        </p:nvCxnSpPr>
        <p:spPr>
          <a:xfrm>
            <a:off x="0" y="8917682"/>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23" name="Text Placeholder 17">
            <a:extLst>
              <a:ext uri="{FF2B5EF4-FFF2-40B4-BE49-F238E27FC236}">
                <a16:creationId xmlns:a16="http://schemas.microsoft.com/office/drawing/2014/main" id="{66D3FDE0-0EDA-AFE8-7B0C-DE30A86DBEFA}"/>
              </a:ext>
            </a:extLst>
          </p:cNvPr>
          <p:cNvSpPr txBox="1">
            <a:spLocks/>
          </p:cNvSpPr>
          <p:nvPr/>
        </p:nvSpPr>
        <p:spPr>
          <a:xfrm>
            <a:off x="3724340" y="9356518"/>
            <a:ext cx="1762057" cy="2634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F79037"/>
                </a:solidFill>
              </a:rPr>
              <a:t>Combate</a:t>
            </a:r>
            <a:r>
              <a:rPr lang="en-US" dirty="0">
                <a:solidFill>
                  <a:srgbClr val="F79037"/>
                </a:solidFill>
              </a:rPr>
              <a:t> </a:t>
            </a:r>
            <a:r>
              <a:rPr lang="en-US" dirty="0" err="1">
                <a:solidFill>
                  <a:srgbClr val="F79037"/>
                </a:solidFill>
              </a:rPr>
              <a:t>ao</a:t>
            </a:r>
            <a:r>
              <a:rPr lang="en-US" dirty="0">
                <a:solidFill>
                  <a:srgbClr val="F79037"/>
                </a:solidFill>
              </a:rPr>
              <a:t> </a:t>
            </a:r>
            <a:r>
              <a:rPr lang="en-US" dirty="0" err="1">
                <a:solidFill>
                  <a:srgbClr val="F79037"/>
                </a:solidFill>
              </a:rPr>
              <a:t>Financiamento</a:t>
            </a:r>
            <a:r>
              <a:rPr lang="en-US" dirty="0">
                <a:solidFill>
                  <a:srgbClr val="F79037"/>
                </a:solidFill>
              </a:rPr>
              <a:t> do </a:t>
            </a:r>
            <a:r>
              <a:rPr lang="en-US" dirty="0" err="1">
                <a:solidFill>
                  <a:srgbClr val="F79037"/>
                </a:solidFill>
              </a:rPr>
              <a:t>Terrorismo</a:t>
            </a:r>
            <a:r>
              <a:rPr lang="en-US" dirty="0">
                <a:solidFill>
                  <a:srgbClr val="F79037"/>
                </a:solidFill>
              </a:rPr>
              <a:t> (CFT)</a:t>
            </a:r>
          </a:p>
        </p:txBody>
      </p:sp>
      <p:sp>
        <p:nvSpPr>
          <p:cNvPr id="24" name="TextBox 23">
            <a:extLst>
              <a:ext uri="{FF2B5EF4-FFF2-40B4-BE49-F238E27FC236}">
                <a16:creationId xmlns:a16="http://schemas.microsoft.com/office/drawing/2014/main" id="{04F03F78-6C0F-48FA-4287-0B9C290BAC12}"/>
              </a:ext>
            </a:extLst>
          </p:cNvPr>
          <p:cNvSpPr txBox="1"/>
          <p:nvPr/>
        </p:nvSpPr>
        <p:spPr>
          <a:xfrm>
            <a:off x="3160181" y="892371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26" name="Text Placeholder 17">
            <a:extLst>
              <a:ext uri="{FF2B5EF4-FFF2-40B4-BE49-F238E27FC236}">
                <a16:creationId xmlns:a16="http://schemas.microsoft.com/office/drawing/2014/main" id="{8778A0D6-831D-3D7D-F985-964161AA8A71}"/>
              </a:ext>
            </a:extLst>
          </p:cNvPr>
          <p:cNvSpPr txBox="1">
            <a:spLocks/>
          </p:cNvSpPr>
          <p:nvPr/>
        </p:nvSpPr>
        <p:spPr>
          <a:xfrm>
            <a:off x="1849420" y="8252188"/>
            <a:ext cx="2075779" cy="265810"/>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F79037"/>
                </a:solidFill>
              </a:rPr>
              <a:t>Combate</a:t>
            </a:r>
            <a:r>
              <a:rPr lang="en-US" dirty="0">
                <a:solidFill>
                  <a:srgbClr val="F79037"/>
                </a:solidFill>
              </a:rPr>
              <a:t> </a:t>
            </a:r>
            <a:r>
              <a:rPr lang="en-US" dirty="0" err="1">
                <a:solidFill>
                  <a:srgbClr val="F79037"/>
                </a:solidFill>
              </a:rPr>
              <a:t>à</a:t>
            </a:r>
            <a:r>
              <a:rPr lang="en-US" dirty="0">
                <a:solidFill>
                  <a:srgbClr val="F79037"/>
                </a:solidFill>
              </a:rPr>
              <a:t> </a:t>
            </a:r>
            <a:r>
              <a:rPr lang="en-US" dirty="0" err="1">
                <a:solidFill>
                  <a:srgbClr val="F79037"/>
                </a:solidFill>
              </a:rPr>
              <a:t>Lavagem</a:t>
            </a:r>
            <a:r>
              <a:rPr lang="en-US" dirty="0">
                <a:solidFill>
                  <a:srgbClr val="F79037"/>
                </a:solidFill>
              </a:rPr>
              <a:t> de </a:t>
            </a:r>
            <a:r>
              <a:rPr lang="en-US" dirty="0" err="1">
                <a:solidFill>
                  <a:srgbClr val="F79037"/>
                </a:solidFill>
              </a:rPr>
              <a:t>Dinheiro</a:t>
            </a:r>
            <a:r>
              <a:rPr lang="en-US" dirty="0">
                <a:solidFill>
                  <a:srgbClr val="F79037"/>
                </a:solidFill>
              </a:rPr>
              <a:t> (AML)</a:t>
            </a:r>
          </a:p>
        </p:txBody>
      </p:sp>
      <p:sp>
        <p:nvSpPr>
          <p:cNvPr id="27" name="TextBox 26">
            <a:extLst>
              <a:ext uri="{FF2B5EF4-FFF2-40B4-BE49-F238E27FC236}">
                <a16:creationId xmlns:a16="http://schemas.microsoft.com/office/drawing/2014/main" id="{FF138402-F1FA-4F55-E24B-DE6173B2F721}"/>
              </a:ext>
            </a:extLst>
          </p:cNvPr>
          <p:cNvSpPr txBox="1"/>
          <p:nvPr/>
        </p:nvSpPr>
        <p:spPr>
          <a:xfrm>
            <a:off x="1285261" y="782174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28" name="Text Placeholder 17">
            <a:extLst>
              <a:ext uri="{FF2B5EF4-FFF2-40B4-BE49-F238E27FC236}">
                <a16:creationId xmlns:a16="http://schemas.microsoft.com/office/drawing/2014/main" id="{3FF495B1-269B-648D-8C42-B808244F0B37}"/>
              </a:ext>
            </a:extLst>
          </p:cNvPr>
          <p:cNvSpPr txBox="1">
            <a:spLocks/>
          </p:cNvSpPr>
          <p:nvPr/>
        </p:nvSpPr>
        <p:spPr>
          <a:xfrm>
            <a:off x="5395801" y="8185725"/>
            <a:ext cx="1886147" cy="48532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r>
              <a:rPr lang="en-US" dirty="0" err="1">
                <a:solidFill>
                  <a:srgbClr val="F79037"/>
                </a:solidFill>
              </a:rPr>
              <a:t>Verificação</a:t>
            </a:r>
            <a:r>
              <a:rPr lang="en-US" dirty="0">
                <a:solidFill>
                  <a:srgbClr val="F79037"/>
                </a:solidFill>
              </a:rPr>
              <a:t> de </a:t>
            </a:r>
            <a:r>
              <a:rPr lang="en-US" dirty="0" err="1">
                <a:solidFill>
                  <a:srgbClr val="F79037"/>
                </a:solidFill>
              </a:rPr>
              <a:t>Identidade</a:t>
            </a:r>
            <a:endParaRPr lang="en-US" dirty="0">
              <a:solidFill>
                <a:srgbClr val="F79037"/>
              </a:solidFill>
            </a:endParaRPr>
          </a:p>
          <a:p>
            <a:pPr lvl="0" algn="l"/>
            <a:r>
              <a:rPr lang="en-US" dirty="0">
                <a:solidFill>
                  <a:srgbClr val="F79037"/>
                </a:solidFill>
              </a:rPr>
              <a:t>(</a:t>
            </a:r>
            <a:r>
              <a:rPr lang="en-US" dirty="0" err="1">
                <a:solidFill>
                  <a:srgbClr val="F79037"/>
                </a:solidFill>
              </a:rPr>
              <a:t>Conheça</a:t>
            </a:r>
            <a:r>
              <a:rPr lang="en-US" dirty="0">
                <a:solidFill>
                  <a:srgbClr val="F79037"/>
                </a:solidFill>
              </a:rPr>
              <a:t> o </a:t>
            </a:r>
            <a:r>
              <a:rPr lang="en-US" dirty="0" err="1">
                <a:solidFill>
                  <a:srgbClr val="F79037"/>
                </a:solidFill>
              </a:rPr>
              <a:t>seu</a:t>
            </a:r>
            <a:r>
              <a:rPr lang="en-US" dirty="0">
                <a:solidFill>
                  <a:srgbClr val="F79037"/>
                </a:solidFill>
              </a:rPr>
              <a:t> </a:t>
            </a:r>
            <a:r>
              <a:rPr lang="en-US" dirty="0" err="1">
                <a:solidFill>
                  <a:srgbClr val="F79037"/>
                </a:solidFill>
              </a:rPr>
              <a:t>cliente</a:t>
            </a:r>
            <a:r>
              <a:rPr lang="en-US" dirty="0">
                <a:solidFill>
                  <a:srgbClr val="F79037"/>
                </a:solidFill>
              </a:rPr>
              <a:t>, KYC).</a:t>
            </a:r>
            <a:endParaRPr lang="x-none" dirty="0">
              <a:solidFill>
                <a:srgbClr val="F79037"/>
              </a:solidFill>
            </a:endParaRPr>
          </a:p>
        </p:txBody>
      </p:sp>
      <p:sp>
        <p:nvSpPr>
          <p:cNvPr id="29" name="TextBox 28">
            <a:extLst>
              <a:ext uri="{FF2B5EF4-FFF2-40B4-BE49-F238E27FC236}">
                <a16:creationId xmlns:a16="http://schemas.microsoft.com/office/drawing/2014/main" id="{FE511C6F-2192-9AE2-9494-D3CF7F20113A}"/>
              </a:ext>
            </a:extLst>
          </p:cNvPr>
          <p:cNvSpPr txBox="1"/>
          <p:nvPr/>
        </p:nvSpPr>
        <p:spPr>
          <a:xfrm>
            <a:off x="4831642" y="7833466"/>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41184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96</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510867"/>
            <a:ext cx="6005741"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dirty="0">
                <a:solidFill>
                  <a:srgbClr val="000000"/>
                </a:solidFill>
                <a:latin typeface="Calibri" panose="020F0502020204030204" pitchFamily="34" charset="0"/>
                <a:ea typeface="Times New Roman" panose="02020603050405020304" pitchFamily="18" charset="0"/>
              </a:rPr>
              <a:t>A </a:t>
            </a:r>
            <a:r>
              <a:rPr lang="en-US" sz="1100" dirty="0" err="1">
                <a:solidFill>
                  <a:srgbClr val="000000"/>
                </a:solidFill>
                <a:latin typeface="Calibri" panose="020F0502020204030204" pitchFamily="34" charset="0"/>
                <a:ea typeface="Times New Roman" panose="02020603050405020304" pitchFamily="18" charset="0"/>
              </a:rPr>
              <a:t>estrutura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descentralizada</a:t>
            </a:r>
            <a:r>
              <a:rPr lang="en-US" sz="1100" dirty="0">
                <a:solidFill>
                  <a:srgbClr val="000000"/>
                </a:solidFill>
                <a:latin typeface="Calibri" panose="020F0502020204030204" pitchFamily="34" charset="0"/>
                <a:ea typeface="Times New Roman" panose="02020603050405020304" pitchFamily="18" charset="0"/>
              </a:rPr>
              <a:t> das </a:t>
            </a:r>
            <a:r>
              <a:rPr lang="en-US" sz="1100" dirty="0" err="1">
                <a:solidFill>
                  <a:srgbClr val="000000"/>
                </a:solidFill>
                <a:latin typeface="Calibri" panose="020F0502020204030204" pitchFamily="34" charset="0"/>
                <a:ea typeface="Times New Roman" panose="02020603050405020304" pitchFamily="18" charset="0"/>
              </a:rPr>
              <a:t>criptomoedas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permite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usuários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transações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na</a:t>
            </a:r>
            <a:r>
              <a:rPr lang="en-US" sz="1100" dirty="0">
                <a:solidFill>
                  <a:srgbClr val="000000"/>
                </a:solidFill>
                <a:latin typeface="Calibri" panose="020F0502020204030204" pitchFamily="34" charset="0"/>
                <a:ea typeface="Times New Roman" panose="02020603050405020304" pitchFamily="18" charset="0"/>
              </a:rPr>
              <a:t> forma de </a:t>
            </a:r>
            <a:r>
              <a:rPr lang="en-US" sz="1100" dirty="0" err="1">
                <a:solidFill>
                  <a:srgbClr val="000000"/>
                </a:solidFill>
                <a:latin typeface="Calibri" panose="020F0502020204030204" pitchFamily="34" charset="0"/>
                <a:ea typeface="Times New Roman" panose="02020603050405020304" pitchFamily="18" charset="0"/>
              </a:rPr>
              <a:t>transferências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diretas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dinheiro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sem</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necessidade</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quaisquer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intermediários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regulamentados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contornando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assim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controlos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outra</a:t>
            </a:r>
            <a:r>
              <a:rPr lang="en-US" sz="1100" dirty="0">
                <a:solidFill>
                  <a:srgbClr val="000000"/>
                </a:solidFill>
                <a:latin typeface="Calibri" panose="020F0502020204030204" pitchFamily="34" charset="0"/>
                <a:ea typeface="Times New Roman" panose="02020603050405020304" pitchFamily="18" charset="0"/>
              </a:rPr>
              <a:t> forma </a:t>
            </a:r>
            <a:r>
              <a:rPr lang="en-US" sz="1100" dirty="0" err="1">
                <a:solidFill>
                  <a:srgbClr val="000000"/>
                </a:solidFill>
                <a:latin typeface="Calibri" panose="020F0502020204030204" pitchFamily="34" charset="0"/>
                <a:ea typeface="Times New Roman" panose="02020603050405020304" pitchFamily="18" charset="0"/>
              </a:rPr>
              <a:t>estabelecidos</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serem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contornados</a:t>
            </a:r>
            <a:r>
              <a:rPr lang="en-US" sz="1100" dirty="0">
                <a:solidFill>
                  <a:srgbClr val="000000"/>
                </a:solidFill>
                <a:latin typeface="Calibri" panose="020F0502020204030204" pitchFamily="34" charset="0"/>
                <a:ea typeface="Times New Roman" panose="02020603050405020304" pitchFamily="18" charset="0"/>
              </a:rPr>
              <a:t>. Para a </a:t>
            </a:r>
            <a:r>
              <a:rPr lang="en-US" sz="1100" dirty="0" err="1">
                <a:solidFill>
                  <a:srgbClr val="000000"/>
                </a:solidFill>
                <a:latin typeface="Calibri" panose="020F0502020204030204" pitchFamily="34" charset="0"/>
                <a:ea typeface="Times New Roman" panose="02020603050405020304" pitchFamily="18" charset="0"/>
              </a:rPr>
              <a:t>troca</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ativos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criptográficos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moedas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oficiais</a:t>
            </a:r>
            <a:r>
              <a:rPr lang="en-US" sz="1100" dirty="0">
                <a:solidFill>
                  <a:srgbClr val="000000"/>
                </a:solidFill>
                <a:latin typeface="Calibri" panose="020F0502020204030204" pitchFamily="34" charset="0"/>
                <a:ea typeface="Times New Roman" panose="02020603050405020304" pitchFamily="18" charset="0"/>
              </a:rPr>
              <a:t>, são </a:t>
            </a:r>
            <a:r>
              <a:rPr lang="en-US" sz="1100" dirty="0" err="1">
                <a:solidFill>
                  <a:srgbClr val="000000"/>
                </a:solidFill>
                <a:latin typeface="Calibri" panose="020F0502020204030204" pitchFamily="34" charset="0"/>
                <a:ea typeface="Times New Roman" panose="02020603050405020304" pitchFamily="18" charset="0"/>
              </a:rPr>
              <a:t>necessários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intermediários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plataformas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negociação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criptográfica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exemplo</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natureza</a:t>
            </a:r>
            <a:r>
              <a:rPr lang="en-US" sz="1100" dirty="0">
                <a:solidFill>
                  <a:srgbClr val="000000"/>
                </a:solidFill>
                <a:latin typeface="Calibri" panose="020F0502020204030204" pitchFamily="34" charset="0"/>
                <a:ea typeface="Times New Roman" panose="02020603050405020304" pitchFamily="18" charset="0"/>
              </a:rPr>
              <a:t> peer-to-peer dos </a:t>
            </a:r>
            <a:r>
              <a:rPr lang="en-US" sz="1100" dirty="0" err="1">
                <a:solidFill>
                  <a:srgbClr val="000000"/>
                </a:solidFill>
                <a:latin typeface="Calibri" panose="020F0502020204030204" pitchFamily="34" charset="0"/>
                <a:ea typeface="Times New Roman" panose="02020603050405020304" pitchFamily="18" charset="0"/>
              </a:rPr>
              <a:t>criptoativos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torna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difícil</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as </a:t>
            </a:r>
            <a:r>
              <a:rPr lang="en-US" sz="1100" dirty="0" err="1">
                <a:solidFill>
                  <a:srgbClr val="000000"/>
                </a:solidFill>
                <a:latin typeface="Calibri" panose="020F0502020204030204" pitchFamily="34" charset="0"/>
                <a:ea typeface="Times New Roman" panose="02020603050405020304" pitchFamily="18" charset="0"/>
              </a:rPr>
              <a:t>autoridades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competentes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cumprir</a:t>
            </a:r>
            <a:r>
              <a:rPr lang="en-US" sz="1100" dirty="0">
                <a:solidFill>
                  <a:srgbClr val="000000"/>
                </a:solidFill>
                <a:latin typeface="Calibri" panose="020F0502020204030204" pitchFamily="34" charset="0"/>
                <a:ea typeface="Times New Roman" panose="02020603050405020304" pitchFamily="18" charset="0"/>
              </a:rPr>
              <a:t> as </a:t>
            </a:r>
            <a:r>
              <a:rPr lang="en-US" sz="1100" dirty="0" err="1">
                <a:solidFill>
                  <a:srgbClr val="000000"/>
                </a:solidFill>
                <a:latin typeface="Calibri" panose="020F0502020204030204" pitchFamily="34" charset="0"/>
                <a:ea typeface="Times New Roman" panose="02020603050405020304" pitchFamily="18" charset="0"/>
              </a:rPr>
              <a:t>obrigações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regulatórias</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rastrear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atividades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suspeitas</a:t>
            </a:r>
            <a:r>
              <a:rPr lang="en-US" sz="1100" dirty="0">
                <a:solidFill>
                  <a:srgbClr val="000000"/>
                </a:solidFill>
                <a:latin typeface="Calibri" panose="020F0502020204030204" pitchFamily="34" charset="0"/>
                <a:ea typeface="Times New Roman" panose="02020603050405020304" pitchFamily="18" charset="0"/>
              </a:rPr>
              <a:t>.</a:t>
            </a:r>
          </a:p>
          <a:p>
            <a:pPr algn="just"/>
            <a:endParaRPr lang="en-US" sz="1100" dirty="0">
              <a:solidFill>
                <a:srgbClr val="000000"/>
              </a:solidFill>
              <a:effectLst/>
              <a:latin typeface="Calibri" panose="020F0502020204030204" pitchFamily="34" charset="0"/>
              <a:ea typeface="Times New Roman" panose="02020603050405020304" pitchFamily="18" charset="0"/>
            </a:endParaRPr>
          </a:p>
          <a:p>
            <a:pPr algn="just"/>
            <a:r>
              <a:rPr lang="en-US" sz="1100" dirty="0" err="1">
                <a:solidFill>
                  <a:srgbClr val="000000"/>
                </a:solidFill>
                <a:latin typeface="Calibri" panose="020F0502020204030204" pitchFamily="34" charset="0"/>
                <a:ea typeface="Times New Roman" panose="02020603050405020304" pitchFamily="18" charset="0"/>
              </a:rPr>
              <a:t>Embora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criptoativos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já</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sejam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regulamentados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alguns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países</a:t>
            </a:r>
            <a:r>
              <a:rPr lang="en-US" sz="1100" dirty="0">
                <a:solidFill>
                  <a:srgbClr val="000000"/>
                </a:solidFill>
                <a:latin typeface="Calibri" panose="020F0502020204030204" pitchFamily="34" charset="0"/>
                <a:ea typeface="Times New Roman" panose="02020603050405020304" pitchFamily="18" charset="0"/>
              </a:rPr>
              <a:t>, as leis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vigor </a:t>
            </a:r>
            <a:r>
              <a:rPr lang="en-US" sz="1100" dirty="0" err="1">
                <a:solidFill>
                  <a:srgbClr val="000000"/>
                </a:solidFill>
                <a:latin typeface="Calibri" panose="020F0502020204030204" pitchFamily="34" charset="0"/>
                <a:ea typeface="Times New Roman" panose="02020603050405020304" pitchFamily="18" charset="0"/>
              </a:rPr>
              <a:t>costumam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muito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diferentes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Esse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cenário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regulatório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heterogéneo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complica</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cooperação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internacional</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lavagem</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dinheiro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financiamento</a:t>
            </a:r>
            <a:r>
              <a:rPr lang="en-US" sz="1100" dirty="0">
                <a:solidFill>
                  <a:srgbClr val="000000"/>
                </a:solidFill>
                <a:latin typeface="Calibri" panose="020F0502020204030204" pitchFamily="34" charset="0"/>
                <a:ea typeface="Times New Roman" panose="02020603050405020304" pitchFamily="18" charset="0"/>
              </a:rPr>
              <a:t> do </a:t>
            </a:r>
            <a:r>
              <a:rPr lang="en-US" sz="1100" dirty="0" err="1">
                <a:solidFill>
                  <a:srgbClr val="000000"/>
                </a:solidFill>
                <a:latin typeface="Calibri" panose="020F0502020204030204" pitchFamily="34" charset="0"/>
                <a:ea typeface="Times New Roman" panose="02020603050405020304" pitchFamily="18" charset="0"/>
              </a:rPr>
              <a:t>terrorismo</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na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aplicação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sanções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ou</a:t>
            </a:r>
            <a:r>
              <a:rPr lang="en-US" sz="1100" dirty="0">
                <a:solidFill>
                  <a:srgbClr val="000000"/>
                </a:solidFill>
                <a:latin typeface="Calibri" panose="020F0502020204030204" pitchFamily="34" charset="0"/>
                <a:ea typeface="Times New Roman" panose="02020603050405020304" pitchFamily="18" charset="0"/>
              </a:rPr>
              <a:t> embargos. </a:t>
            </a:r>
            <a:r>
              <a:rPr lang="en-US" sz="1100" dirty="0" err="1">
                <a:solidFill>
                  <a:srgbClr val="000000"/>
                </a:solidFill>
                <a:latin typeface="Calibri" panose="020F0502020204030204" pitchFamily="34" charset="0"/>
                <a:ea typeface="Times New Roman" panose="02020603050405020304" pitchFamily="18" charset="0"/>
              </a:rPr>
              <a:t>Também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é</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mais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difícil</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detectar</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origem</a:t>
            </a:r>
            <a:r>
              <a:rPr lang="en-US" sz="1100" dirty="0">
                <a:solidFill>
                  <a:srgbClr val="000000"/>
                </a:solidFill>
                <a:latin typeface="Calibri" panose="020F0502020204030204" pitchFamily="34" charset="0"/>
                <a:ea typeface="Times New Roman" panose="02020603050405020304" pitchFamily="18" charset="0"/>
              </a:rPr>
              <a:t> dos </a:t>
            </a:r>
            <a:r>
              <a:rPr lang="en-US" sz="1100" dirty="0" err="1">
                <a:solidFill>
                  <a:srgbClr val="000000"/>
                </a:solidFill>
                <a:latin typeface="Calibri" panose="020F0502020204030204" pitchFamily="34" charset="0"/>
                <a:ea typeface="Times New Roman" panose="02020603050405020304" pitchFamily="18" charset="0"/>
              </a:rPr>
              <a:t>recursos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evitar</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pagamento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impostos</a:t>
            </a:r>
            <a:r>
              <a:rPr lang="en-US" sz="1100" dirty="0">
                <a:solidFill>
                  <a:srgbClr val="000000"/>
                </a:solidFill>
                <a:latin typeface="Calibri" panose="020F0502020204030204" pitchFamily="34" charset="0"/>
                <a:ea typeface="Times New Roman" panose="02020603050405020304" pitchFamily="18" charset="0"/>
              </a:rPr>
              <a:t>.</a:t>
            </a:r>
          </a:p>
          <a:p>
            <a:pPr algn="just"/>
            <a:r>
              <a:rPr lang="en-US" sz="1100" dirty="0" err="1">
                <a:solidFill>
                  <a:srgbClr val="000000"/>
                </a:solidFill>
                <a:latin typeface="Calibri" panose="020F0502020204030204" pitchFamily="34" charset="0"/>
                <a:ea typeface="Times New Roman" panose="02020603050405020304" pitchFamily="18" charset="0"/>
              </a:rPr>
              <a:t>Hoje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já</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existem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diretrizes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globais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manuseio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criptoativos</a:t>
            </a:r>
            <a:r>
              <a:rPr lang="en-US" sz="1100" dirty="0">
                <a:solidFill>
                  <a:srgbClr val="000000"/>
                </a:solidFill>
                <a:latin typeface="Calibri" panose="020F0502020204030204" pitchFamily="34" charset="0"/>
                <a:ea typeface="Times New Roman" panose="02020603050405020304" pitchFamily="18" charset="0"/>
              </a:rPr>
              <a:t> no </a:t>
            </a:r>
            <a:r>
              <a:rPr lang="en-US" sz="1100" dirty="0" err="1">
                <a:solidFill>
                  <a:srgbClr val="000000"/>
                </a:solidFill>
                <a:latin typeface="Calibri" panose="020F0502020204030204" pitchFamily="34" charset="0"/>
                <a:ea typeface="Times New Roman" panose="02020603050405020304" pitchFamily="18" charset="0"/>
              </a:rPr>
              <a:t>contexto</a:t>
            </a:r>
            <a:r>
              <a:rPr lang="en-US" sz="1100" dirty="0">
                <a:solidFill>
                  <a:srgbClr val="000000"/>
                </a:solidFill>
                <a:latin typeface="Calibri" panose="020F0502020204030204" pitchFamily="34" charset="0"/>
                <a:ea typeface="Times New Roman" panose="02020603050405020304" pitchFamily="18" charset="0"/>
              </a:rPr>
              <a:t> de AML e CTF. Estes são </a:t>
            </a:r>
            <a:r>
              <a:rPr lang="en-US" sz="1100" dirty="0" err="1">
                <a:solidFill>
                  <a:srgbClr val="000000"/>
                </a:solidFill>
                <a:latin typeface="Calibri" panose="020F0502020204030204" pitchFamily="34" charset="0"/>
                <a:ea typeface="Times New Roman" panose="02020603050405020304" pitchFamily="18" charset="0"/>
              </a:rPr>
              <a:t>impulsionados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particular </a:t>
            </a:r>
            <a:r>
              <a:rPr lang="en-US" sz="1100" dirty="0" err="1">
                <a:solidFill>
                  <a:srgbClr val="000000"/>
                </a:solidFill>
                <a:latin typeface="Calibri" panose="020F0502020204030204" pitchFamily="34" charset="0"/>
                <a:ea typeface="Times New Roman" panose="02020603050405020304" pitchFamily="18" charset="0"/>
              </a:rPr>
              <a:t>pelas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recomendações</a:t>
            </a:r>
            <a:r>
              <a:rPr lang="en-US" sz="1100" dirty="0">
                <a:solidFill>
                  <a:srgbClr val="000000"/>
                </a:solidFill>
                <a:latin typeface="Calibri" panose="020F0502020204030204" pitchFamily="34" charset="0"/>
                <a:ea typeface="Times New Roman" panose="02020603050405020304" pitchFamily="18" charset="0"/>
              </a:rPr>
              <a:t> do </a:t>
            </a:r>
            <a:r>
              <a:rPr lang="en-US" sz="1100" dirty="0" err="1">
                <a:solidFill>
                  <a:srgbClr val="000000"/>
                </a:solidFill>
                <a:latin typeface="Calibri" panose="020F0502020204030204" pitchFamily="34" charset="0"/>
                <a:ea typeface="Times New Roman" panose="02020603050405020304" pitchFamily="18" charset="0"/>
              </a:rPr>
              <a:t>Grupo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Ação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Financeira</a:t>
            </a:r>
            <a:r>
              <a:rPr lang="en-US" sz="1100" dirty="0">
                <a:solidFill>
                  <a:srgbClr val="000000"/>
                </a:solidFill>
                <a:latin typeface="Calibri" panose="020F0502020204030204" pitchFamily="34" charset="0"/>
                <a:ea typeface="Times New Roman" panose="02020603050405020304" pitchFamily="18" charset="0"/>
              </a:rPr>
              <a:t> (GAFI),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é</a:t>
            </a:r>
            <a:r>
              <a:rPr lang="en-US" sz="1100" dirty="0">
                <a:solidFill>
                  <a:srgbClr val="000000"/>
                </a:solidFill>
                <a:latin typeface="Calibri" panose="020F0502020204030204" pitchFamily="34" charset="0"/>
                <a:ea typeface="Times New Roman" panose="02020603050405020304" pitchFamily="18" charset="0"/>
              </a:rPr>
              <a:t> um </a:t>
            </a:r>
            <a:r>
              <a:rPr lang="en-US" sz="1100" dirty="0" err="1">
                <a:solidFill>
                  <a:srgbClr val="000000"/>
                </a:solidFill>
                <a:latin typeface="Calibri" panose="020F0502020204030204" pitchFamily="34" charset="0"/>
                <a:ea typeface="Times New Roman" panose="02020603050405020304" pitchFamily="18" charset="0"/>
              </a:rPr>
              <a:t>órgão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independente</a:t>
            </a:r>
            <a:r>
              <a:rPr lang="en-US" sz="1100" dirty="0">
                <a:solidFill>
                  <a:srgbClr val="000000"/>
                </a:solidFill>
                <a:latin typeface="Calibri" panose="020F0502020204030204" pitchFamily="34" charset="0"/>
                <a:ea typeface="Times New Roman" panose="02020603050405020304" pitchFamily="18" charset="0"/>
              </a:rPr>
              <a:t> do Estado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estabelece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padrões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internacionais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prevenir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atividades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potencialmente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ilícitas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Desde</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extensão</a:t>
            </a:r>
            <a:r>
              <a:rPr lang="en-US" sz="1100" dirty="0">
                <a:solidFill>
                  <a:srgbClr val="000000"/>
                </a:solidFill>
                <a:latin typeface="Calibri" panose="020F0502020204030204" pitchFamily="34" charset="0"/>
                <a:ea typeface="Times New Roman" panose="02020603050405020304" pitchFamily="18" charset="0"/>
              </a:rPr>
              <a:t> dos </a:t>
            </a:r>
            <a:r>
              <a:rPr lang="en-US" sz="1100" dirty="0" err="1">
                <a:solidFill>
                  <a:srgbClr val="000000"/>
                </a:solidFill>
                <a:latin typeface="Calibri" panose="020F0502020204030204" pitchFamily="34" charset="0"/>
                <a:ea typeface="Times New Roman" panose="02020603050405020304" pitchFamily="18" charset="0"/>
              </a:rPr>
              <a:t>padrões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globais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combate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à</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lavagem</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dinheiro</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financiamento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antiterrorista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provedores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serviços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criptográficos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2019, o GAFI </a:t>
            </a:r>
            <a:r>
              <a:rPr lang="en-US" sz="1100" dirty="0" err="1">
                <a:solidFill>
                  <a:srgbClr val="000000"/>
                </a:solidFill>
                <a:latin typeface="Calibri" panose="020F0502020204030204" pitchFamily="34" charset="0"/>
                <a:ea typeface="Times New Roman" panose="02020603050405020304" pitchFamily="18" charset="0"/>
              </a:rPr>
              <a:t>produz</a:t>
            </a:r>
            <a:r>
              <a:rPr lang="en-US" sz="1100" dirty="0">
                <a:solidFill>
                  <a:srgbClr val="000000"/>
                </a:solidFill>
                <a:latin typeface="Calibri" panose="020F0502020204030204" pitchFamily="34" charset="0"/>
                <a:ea typeface="Times New Roman" panose="02020603050405020304" pitchFamily="18" charset="0"/>
              </a:rPr>
              <a:t> um </a:t>
            </a:r>
            <a:r>
              <a:rPr lang="en-US" sz="1100" dirty="0" err="1">
                <a:solidFill>
                  <a:srgbClr val="000000"/>
                </a:solidFill>
                <a:latin typeface="Calibri" panose="020F0502020204030204" pitchFamily="34" charset="0"/>
                <a:ea typeface="Times New Roman" panose="02020603050405020304" pitchFamily="18" charset="0"/>
              </a:rPr>
              <a:t>relatório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anual</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acompanha</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progresso</a:t>
            </a:r>
            <a:r>
              <a:rPr lang="en-US" sz="1100" dirty="0">
                <a:solidFill>
                  <a:srgbClr val="000000"/>
                </a:solidFill>
                <a:latin typeface="Calibri" panose="020F0502020204030204" pitchFamily="34" charset="0"/>
                <a:ea typeface="Times New Roman" panose="02020603050405020304" pitchFamily="18" charset="0"/>
              </a:rPr>
              <a:t> dos </a:t>
            </a:r>
            <a:r>
              <a:rPr lang="en-US" sz="1100" dirty="0" err="1">
                <a:solidFill>
                  <a:srgbClr val="000000"/>
                </a:solidFill>
                <a:latin typeface="Calibri" panose="020F0502020204030204" pitchFamily="34" charset="0"/>
                <a:ea typeface="Times New Roman" panose="02020603050405020304" pitchFamily="18" charset="0"/>
              </a:rPr>
              <a:t>países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participantes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rastreados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implementação</a:t>
            </a:r>
            <a:r>
              <a:rPr lang="en-US" sz="1100" dirty="0">
                <a:solidFill>
                  <a:srgbClr val="000000"/>
                </a:solidFill>
                <a:latin typeface="Calibri" panose="020F0502020204030204" pitchFamily="34" charset="0"/>
                <a:ea typeface="Times New Roman" panose="02020603050405020304" pitchFamily="18" charset="0"/>
              </a:rPr>
              <a:t> das </a:t>
            </a:r>
            <a:r>
              <a:rPr lang="en-US" sz="1100" dirty="0" err="1">
                <a:solidFill>
                  <a:srgbClr val="000000"/>
                </a:solidFill>
                <a:latin typeface="Calibri" panose="020F0502020204030204" pitchFamily="34" charset="0"/>
                <a:ea typeface="Times New Roman" panose="02020603050405020304" pitchFamily="18" charset="0"/>
              </a:rPr>
              <a:t>recomendações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2021, 27 dos 38 </a:t>
            </a:r>
            <a:r>
              <a:rPr lang="en-US" sz="1100" dirty="0" err="1">
                <a:solidFill>
                  <a:srgbClr val="000000"/>
                </a:solidFill>
                <a:latin typeface="Calibri" panose="020F0502020204030204" pitchFamily="34" charset="0"/>
                <a:ea typeface="Times New Roman" panose="02020603050405020304" pitchFamily="18" charset="0"/>
              </a:rPr>
              <a:t>membros</a:t>
            </a:r>
            <a:r>
              <a:rPr lang="en-US" sz="1100" dirty="0">
                <a:solidFill>
                  <a:srgbClr val="000000"/>
                </a:solidFill>
                <a:latin typeface="Calibri" panose="020F0502020204030204" pitchFamily="34" charset="0"/>
                <a:ea typeface="Times New Roman" panose="02020603050405020304" pitchFamily="18" charset="0"/>
              </a:rPr>
              <a:t> do GAFI </a:t>
            </a:r>
            <a:r>
              <a:rPr lang="en-US" sz="1100" dirty="0" err="1">
                <a:solidFill>
                  <a:srgbClr val="000000"/>
                </a:solidFill>
                <a:latin typeface="Calibri" panose="020F0502020204030204" pitchFamily="34" charset="0"/>
                <a:ea typeface="Times New Roman" panose="02020603050405020304" pitchFamily="18" charset="0"/>
              </a:rPr>
              <a:t>já</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implementaram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ou</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estão</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trabalhar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implementar</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legislação</a:t>
            </a:r>
            <a:r>
              <a:rPr lang="en-US" sz="1100" dirty="0">
                <a:solidFill>
                  <a:srgbClr val="000000"/>
                </a:solidFill>
                <a:latin typeface="Calibri" panose="020F0502020204030204" pitchFamily="34" charset="0"/>
                <a:ea typeface="Times New Roman" panose="02020603050405020304" pitchFamily="18" charset="0"/>
              </a:rPr>
              <a:t> AML/CFT </a:t>
            </a:r>
            <a:r>
              <a:rPr lang="en-US" sz="1100" dirty="0" err="1">
                <a:solidFill>
                  <a:srgbClr val="000000"/>
                </a:solidFill>
                <a:latin typeface="Calibri" panose="020F0502020204030204" pitchFamily="34" charset="0"/>
                <a:ea typeface="Times New Roman" panose="02020603050405020304" pitchFamily="18" charset="0"/>
              </a:rPr>
              <a:t>exigida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provedores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serviços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criptográficos</a:t>
            </a:r>
            <a:r>
              <a:rPr lang="en-US" sz="1100" dirty="0">
                <a:solidFill>
                  <a:srgbClr val="000000"/>
                </a:solidFill>
                <a:latin typeface="Calibri" panose="020F0502020204030204" pitchFamily="34" charset="0"/>
                <a:ea typeface="Times New Roman" panose="02020603050405020304" pitchFamily="18" charset="0"/>
              </a:rPr>
              <a:t>. Mas </a:t>
            </a:r>
            <a:r>
              <a:rPr lang="en-US" sz="1100" dirty="0" err="1">
                <a:solidFill>
                  <a:srgbClr val="000000"/>
                </a:solidFill>
                <a:latin typeface="Calibri" panose="020F0502020204030204" pitchFamily="34" charset="0"/>
                <a:ea typeface="Times New Roman" panose="02020603050405020304" pitchFamily="18" charset="0"/>
              </a:rPr>
              <a:t>esse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aumento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inicialmente</a:t>
            </a:r>
            <a:r>
              <a:rPr lang="en-US" sz="1100" dirty="0">
                <a:solidFill>
                  <a:srgbClr val="000000"/>
                </a:solidFill>
                <a:latin typeface="Calibri" panose="020F0502020204030204" pitchFamily="34" charset="0"/>
                <a:ea typeface="Times New Roman" panose="02020603050405020304" pitchFamily="18" charset="0"/>
              </a:rPr>
              <a:t> alto </a:t>
            </a:r>
            <a:r>
              <a:rPr lang="en-US" sz="1100" dirty="0" err="1">
                <a:solidFill>
                  <a:srgbClr val="000000"/>
                </a:solidFill>
                <a:latin typeface="Calibri" panose="020F0502020204030204" pitchFamily="34" charset="0"/>
                <a:ea typeface="Times New Roman" panose="02020603050405020304" pitchFamily="18" charset="0"/>
              </a:rPr>
              <a:t>deve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visto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relação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ao</a:t>
            </a:r>
            <a:r>
              <a:rPr lang="en-US" sz="1100" dirty="0">
                <a:solidFill>
                  <a:srgbClr val="000000"/>
                </a:solidFill>
                <a:latin typeface="Calibri" panose="020F0502020204030204" pitchFamily="34" charset="0"/>
                <a:ea typeface="Times New Roman" panose="02020603050405020304" pitchFamily="18" charset="0"/>
              </a:rPr>
              <a:t> volume total de </a:t>
            </a:r>
            <a:r>
              <a:rPr lang="en-US" sz="1100" dirty="0" err="1">
                <a:solidFill>
                  <a:srgbClr val="000000"/>
                </a:solidFill>
                <a:latin typeface="Calibri" panose="020F0502020204030204" pitchFamily="34" charset="0"/>
                <a:ea typeface="Times New Roman" panose="02020603050405020304" pitchFamily="18" charset="0"/>
              </a:rPr>
              <a:t>transações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criptomoeda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cresceu</a:t>
            </a:r>
            <a:r>
              <a:rPr lang="en-US" sz="1100" dirty="0">
                <a:solidFill>
                  <a:srgbClr val="000000"/>
                </a:solidFill>
                <a:latin typeface="Calibri" panose="020F0502020204030204" pitchFamily="34" charset="0"/>
                <a:ea typeface="Times New Roman" panose="02020603050405020304" pitchFamily="18" charset="0"/>
              </a:rPr>
              <a:t> 567%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relação</a:t>
            </a:r>
            <a:r>
              <a:rPr lang="en-US" sz="1100" dirty="0">
                <a:solidFill>
                  <a:srgbClr val="000000"/>
                </a:solidFill>
                <a:latin typeface="Calibri" panose="020F0502020204030204" pitchFamily="34" charset="0"/>
                <a:ea typeface="Times New Roman" panose="02020603050405020304" pitchFamily="18" charset="0"/>
              </a:rPr>
              <a:t> a 2020. No </a:t>
            </a:r>
            <a:r>
              <a:rPr lang="en-US" sz="1100" dirty="0" err="1">
                <a:solidFill>
                  <a:srgbClr val="000000"/>
                </a:solidFill>
                <a:latin typeface="Calibri" panose="020F0502020204030204" pitchFamily="34" charset="0"/>
                <a:ea typeface="Times New Roman" panose="02020603050405020304" pitchFamily="18" charset="0"/>
              </a:rPr>
              <a:t>geral</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lavagem</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dinheiro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2021 </a:t>
            </a:r>
            <a:r>
              <a:rPr lang="en-US" sz="1100" dirty="0" err="1">
                <a:solidFill>
                  <a:srgbClr val="000000"/>
                </a:solidFill>
                <a:latin typeface="Calibri" panose="020F0502020204030204" pitchFamily="34" charset="0"/>
                <a:ea typeface="Times New Roman" panose="02020603050405020304" pitchFamily="18" charset="0"/>
              </a:rPr>
              <a:t>representou</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apenas</a:t>
            </a:r>
            <a:r>
              <a:rPr lang="en-US" sz="1100" dirty="0">
                <a:solidFill>
                  <a:srgbClr val="000000"/>
                </a:solidFill>
                <a:latin typeface="Calibri" panose="020F0502020204030204" pitchFamily="34" charset="0"/>
                <a:ea typeface="Times New Roman" panose="02020603050405020304" pitchFamily="18" charset="0"/>
              </a:rPr>
              <a:t> 0,05% do volume total de </a:t>
            </a:r>
            <a:r>
              <a:rPr lang="en-US" sz="1100" dirty="0" err="1">
                <a:solidFill>
                  <a:srgbClr val="000000"/>
                </a:solidFill>
                <a:latin typeface="Calibri" panose="020F0502020204030204" pitchFamily="34" charset="0"/>
                <a:ea typeface="Times New Roman" panose="02020603050405020304" pitchFamily="18" charset="0"/>
              </a:rPr>
              <a:t>transações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criptomoeda</a:t>
            </a:r>
            <a:r>
              <a:rPr lang="en-US" sz="1100" dirty="0">
                <a:solidFill>
                  <a:srgbClr val="000000"/>
                </a:solidFill>
                <a:latin typeface="Calibri" panose="020F0502020204030204" pitchFamily="34" charset="0"/>
                <a:ea typeface="Times New Roman" panose="02020603050405020304" pitchFamily="18" charset="0"/>
              </a:rPr>
              <a:t> - o </a:t>
            </a:r>
            <a:r>
              <a:rPr lang="en-US" sz="1100" dirty="0" err="1">
                <a:solidFill>
                  <a:srgbClr val="000000"/>
                </a:solidFill>
                <a:latin typeface="Calibri" panose="020F0502020204030204" pitchFamily="34" charset="0"/>
                <a:ea typeface="Times New Roman" panose="02020603050405020304" pitchFamily="18" charset="0"/>
              </a:rPr>
              <a:t>nível</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mais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baixo</a:t>
            </a:r>
            <a:r>
              <a:rPr lang="en-US" sz="1100" dirty="0">
                <a:solidFill>
                  <a:srgbClr val="000000"/>
                </a:solidFill>
                <a:latin typeface="Calibri" panose="020F0502020204030204" pitchFamily="34" charset="0"/>
                <a:ea typeface="Times New Roman" panose="02020603050405020304" pitchFamily="18" charset="0"/>
              </a:rPr>
              <a:t> no </a:t>
            </a:r>
            <a:r>
              <a:rPr lang="en-US" sz="1100" dirty="0" err="1">
                <a:solidFill>
                  <a:srgbClr val="000000"/>
                </a:solidFill>
                <a:latin typeface="Calibri" panose="020F0502020204030204" pitchFamily="34" charset="0"/>
                <a:ea typeface="Times New Roman" panose="02020603050405020304" pitchFamily="18" charset="0"/>
              </a:rPr>
              <a:t>últimos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cinco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anos</a:t>
            </a:r>
            <a:r>
              <a:rPr lang="en-US" sz="1100" dirty="0">
                <a:solidFill>
                  <a:srgbClr val="000000"/>
                </a:solidFill>
                <a:latin typeface="Calibri" panose="020F0502020204030204" pitchFamily="34" charset="0"/>
                <a:ea typeface="Times New Roman" panose="02020603050405020304" pitchFamily="18" charset="0"/>
              </a:rPr>
              <a:t>.</a:t>
            </a:r>
          </a:p>
          <a:p>
            <a:pPr algn="just"/>
            <a:endParaRPr lang="en-US" sz="1100" dirty="0">
              <a:solidFill>
                <a:srgbClr val="000000"/>
              </a:solidFill>
              <a:latin typeface="Calibri" panose="020F0502020204030204" pitchFamily="34" charset="0"/>
              <a:ea typeface="Times New Roman" panose="02020603050405020304" pitchFamily="18" charset="0"/>
            </a:endParaRPr>
          </a:p>
          <a:p>
            <a:pPr algn="just"/>
            <a:r>
              <a:rPr lang="en-US" sz="1100" dirty="0">
                <a:solidFill>
                  <a:srgbClr val="000000"/>
                </a:solidFill>
                <a:latin typeface="Calibri" panose="020F0502020204030204" pitchFamily="34" charset="0"/>
                <a:ea typeface="Times New Roman" panose="02020603050405020304" pitchFamily="18" charset="0"/>
              </a:rPr>
              <a:t>O </a:t>
            </a:r>
            <a:r>
              <a:rPr lang="en-US" sz="1100" dirty="0" err="1">
                <a:solidFill>
                  <a:srgbClr val="000000"/>
                </a:solidFill>
                <a:latin typeface="Calibri" panose="020F0502020204030204" pitchFamily="34" charset="0"/>
                <a:ea typeface="Times New Roman" panose="02020603050405020304" pitchFamily="18" charset="0"/>
              </a:rPr>
              <a:t>fato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tais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estatísticas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existirem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mostra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por</a:t>
            </a:r>
            <a:r>
              <a:rPr lang="en-US" sz="1100" dirty="0">
                <a:solidFill>
                  <a:srgbClr val="000000"/>
                </a:solidFill>
                <a:latin typeface="Calibri" panose="020F0502020204030204" pitchFamily="34" charset="0"/>
                <a:ea typeface="Times New Roman" panose="02020603050405020304" pitchFamily="18" charset="0"/>
              </a:rPr>
              <a:t> um </a:t>
            </a:r>
            <a:r>
              <a:rPr lang="en-US" sz="1100" dirty="0" err="1">
                <a:solidFill>
                  <a:srgbClr val="000000"/>
                </a:solidFill>
                <a:latin typeface="Calibri" panose="020F0502020204030204" pitchFamily="34" charset="0"/>
                <a:ea typeface="Times New Roman" panose="02020603050405020304" pitchFamily="18" charset="0"/>
              </a:rPr>
              <a:t>lado</a:t>
            </a:r>
            <a:r>
              <a:rPr lang="en-US" sz="1100" dirty="0">
                <a:solidFill>
                  <a:srgbClr val="000000"/>
                </a:solidFill>
                <a:latin typeface="Calibri" panose="020F0502020204030204" pitchFamily="34" charset="0"/>
                <a:ea typeface="Times New Roman" panose="02020603050405020304" pitchFamily="18" charset="0"/>
              </a:rPr>
              <a:t>, as </a:t>
            </a:r>
            <a:r>
              <a:rPr lang="en-US" sz="1100" dirty="0" err="1">
                <a:solidFill>
                  <a:srgbClr val="000000"/>
                </a:solidFill>
                <a:latin typeface="Calibri" panose="020F0502020204030204" pitchFamily="34" charset="0"/>
                <a:ea typeface="Times New Roman" panose="02020603050405020304" pitchFamily="18" charset="0"/>
              </a:rPr>
              <a:t>transações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blockchain</a:t>
            </a:r>
            <a:r>
              <a:rPr lang="en-US" sz="1100" dirty="0">
                <a:solidFill>
                  <a:srgbClr val="000000"/>
                </a:solidFill>
                <a:latin typeface="Calibri" panose="020F0502020204030204" pitchFamily="34" charset="0"/>
                <a:ea typeface="Times New Roman" panose="02020603050405020304" pitchFamily="18" charset="0"/>
              </a:rPr>
              <a:t> são </a:t>
            </a:r>
            <a:r>
              <a:rPr lang="en-US" sz="1100" dirty="0" err="1">
                <a:solidFill>
                  <a:srgbClr val="000000"/>
                </a:solidFill>
                <a:latin typeface="Calibri" panose="020F0502020204030204" pitchFamily="34" charset="0"/>
                <a:ea typeface="Times New Roman" panose="02020603050405020304" pitchFamily="18" charset="0"/>
              </a:rPr>
              <a:t>realmente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bem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rastreadas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devido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à</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sua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transparência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empresas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como</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Chainalysis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Por</a:t>
            </a:r>
            <a:r>
              <a:rPr lang="en-US" sz="1100" dirty="0">
                <a:solidFill>
                  <a:srgbClr val="000000"/>
                </a:solidFill>
                <a:latin typeface="Calibri" panose="020F0502020204030204" pitchFamily="34" charset="0"/>
                <a:ea typeface="Times New Roman" panose="02020603050405020304" pitchFamily="18" charset="0"/>
              </a:rPr>
              <a:t> outro </a:t>
            </a:r>
            <a:r>
              <a:rPr lang="en-US" sz="1100" dirty="0" err="1">
                <a:solidFill>
                  <a:srgbClr val="000000"/>
                </a:solidFill>
                <a:latin typeface="Calibri" panose="020F0502020204030204" pitchFamily="34" charset="0"/>
                <a:ea typeface="Times New Roman" panose="02020603050405020304" pitchFamily="18" charset="0"/>
              </a:rPr>
              <a:t>lado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significa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seja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fácil</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identificar</a:t>
            </a:r>
            <a:r>
              <a:rPr lang="en-US" sz="1100" dirty="0">
                <a:solidFill>
                  <a:srgbClr val="000000"/>
                </a:solidFill>
                <a:latin typeface="Calibri" panose="020F0502020204030204" pitchFamily="34" charset="0"/>
                <a:ea typeface="Times New Roman" panose="02020603050405020304" pitchFamily="18" charset="0"/>
              </a:rPr>
              <a:t> as </a:t>
            </a:r>
            <a:r>
              <a:rPr lang="en-US" sz="1100" dirty="0" err="1">
                <a:solidFill>
                  <a:srgbClr val="000000"/>
                </a:solidFill>
                <a:latin typeface="Calibri" panose="020F0502020204030204" pitchFamily="34" charset="0"/>
                <a:ea typeface="Times New Roman" panose="02020603050405020304" pitchFamily="18" charset="0"/>
              </a:rPr>
              <a:t>partes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envolvidas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Isso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ocorre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porque</a:t>
            </a:r>
            <a:r>
              <a:rPr lang="en-US" sz="1100" dirty="0">
                <a:solidFill>
                  <a:srgbClr val="000000"/>
                </a:solidFill>
                <a:latin typeface="Calibri" panose="020F0502020204030204" pitchFamily="34" charset="0"/>
                <a:ea typeface="Times New Roman" panose="02020603050405020304" pitchFamily="18" charset="0"/>
              </a:rPr>
              <a:t> o </a:t>
            </a:r>
            <a:r>
              <a:rPr lang="en-US" sz="1100" dirty="0" err="1">
                <a:solidFill>
                  <a:srgbClr val="000000"/>
                </a:solidFill>
                <a:latin typeface="Calibri" panose="020F0502020204030204" pitchFamily="34" charset="0"/>
                <a:ea typeface="Times New Roman" panose="02020603050405020304" pitchFamily="18" charset="0"/>
              </a:rPr>
              <a:t>pseudónimo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significa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que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fluxos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dinheiro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nem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sempre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podem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atribuídos</a:t>
            </a:r>
            <a:r>
              <a:rPr lang="en-US" sz="1100" dirty="0">
                <a:solidFill>
                  <a:srgbClr val="000000"/>
                </a:solidFill>
                <a:latin typeface="Calibri" panose="020F0502020204030204" pitchFamily="34" charset="0"/>
                <a:ea typeface="Times New Roman" panose="02020603050405020304" pitchFamily="18" charset="0"/>
              </a:rPr>
              <a:t> de forma </a:t>
            </a:r>
            <a:r>
              <a:rPr lang="en-US" sz="1100" dirty="0" err="1">
                <a:solidFill>
                  <a:srgbClr val="000000"/>
                </a:solidFill>
                <a:latin typeface="Calibri" panose="020F0502020204030204" pitchFamily="34" charset="0"/>
                <a:ea typeface="Times New Roman" panose="02020603050405020304" pitchFamily="18" charset="0"/>
              </a:rPr>
              <a:t>inequívoca</a:t>
            </a:r>
            <a:r>
              <a:rPr lang="en-US" sz="1100" dirty="0">
                <a:solidFill>
                  <a:srgbClr val="000000"/>
                </a:solidFill>
                <a:latin typeface="Calibri" panose="020F0502020204030204" pitchFamily="34" charset="0"/>
                <a:ea typeface="Times New Roman" panose="02020603050405020304" pitchFamily="18" charset="0"/>
              </a:rPr>
              <a:t>; no </a:t>
            </a:r>
            <a:r>
              <a:rPr lang="en-US" sz="1100" dirty="0" err="1">
                <a:solidFill>
                  <a:srgbClr val="000000"/>
                </a:solidFill>
                <a:latin typeface="Calibri" panose="020F0502020204030204" pitchFamily="34" charset="0"/>
                <a:ea typeface="Times New Roman" panose="02020603050405020304" pitchFamily="18" charset="0"/>
              </a:rPr>
              <a:t>caso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atividades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ilegais</a:t>
            </a:r>
            <a:r>
              <a:rPr lang="en-US" sz="1100" dirty="0">
                <a:solidFill>
                  <a:srgbClr val="000000"/>
                </a:solidFill>
                <a:latin typeface="Calibri" panose="020F0502020204030204" pitchFamily="34" charset="0"/>
                <a:ea typeface="Times New Roman" panose="02020603050405020304" pitchFamily="18" charset="0"/>
              </a:rPr>
              <a:t>, as </a:t>
            </a:r>
            <a:r>
              <a:rPr lang="en-US" sz="1100" dirty="0" err="1">
                <a:solidFill>
                  <a:srgbClr val="000000"/>
                </a:solidFill>
                <a:latin typeface="Calibri" panose="020F0502020204030204" pitchFamily="34" charset="0"/>
                <a:ea typeface="Times New Roman" panose="02020603050405020304" pitchFamily="18" charset="0"/>
              </a:rPr>
              <a:t>pessoas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ou</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organizações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responsáveis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podem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ser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responsabilizadas</a:t>
            </a:r>
            <a:r>
              <a:rPr lang="en-US" sz="1100" dirty="0">
                <a:solidFill>
                  <a:srgbClr val="000000"/>
                </a:solidFill>
                <a:latin typeface="Calibri" panose="020F0502020204030204" pitchFamily="34" charset="0"/>
                <a:ea typeface="Times New Roman" panose="02020603050405020304" pitchFamily="18" charset="0"/>
              </a:rPr>
              <a:t>. Mas </a:t>
            </a:r>
            <a:r>
              <a:rPr lang="en-US" sz="1100" dirty="0" err="1">
                <a:solidFill>
                  <a:srgbClr val="000000"/>
                </a:solidFill>
                <a:latin typeface="Calibri" panose="020F0502020204030204" pitchFamily="34" charset="0"/>
                <a:ea typeface="Times New Roman" panose="02020603050405020304" pitchFamily="18" charset="0"/>
              </a:rPr>
              <a:t>aqui</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também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há</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progresso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empresas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como</a:t>
            </a:r>
            <a:r>
              <a:rPr lang="en-US" sz="1100" dirty="0">
                <a:solidFill>
                  <a:srgbClr val="000000"/>
                </a:solidFill>
                <a:latin typeface="Calibri" panose="020F0502020204030204" pitchFamily="34" charset="0"/>
                <a:ea typeface="Times New Roman" panose="02020603050405020304" pitchFamily="18" charset="0"/>
              </a:rPr>
              <a:t> a Chainalysis19 </a:t>
            </a:r>
            <a:r>
              <a:rPr lang="en-US" sz="1100" dirty="0" err="1">
                <a:solidFill>
                  <a:srgbClr val="000000"/>
                </a:solidFill>
                <a:latin typeface="Calibri" panose="020F0502020204030204" pitchFamily="34" charset="0"/>
                <a:ea typeface="Times New Roman" panose="02020603050405020304" pitchFamily="18" charset="0"/>
              </a:rPr>
              <a:t>estão</a:t>
            </a:r>
            <a:r>
              <a:rPr lang="en-US" sz="1100" dirty="0">
                <a:solidFill>
                  <a:srgbClr val="000000"/>
                </a:solidFill>
                <a:latin typeface="Calibri" panose="020F0502020204030204" pitchFamily="34" charset="0"/>
                <a:ea typeface="Times New Roman" panose="02020603050405020304" pitchFamily="18" charset="0"/>
              </a:rPr>
              <a:t> a </a:t>
            </a:r>
            <a:r>
              <a:rPr lang="en-US" sz="1100" dirty="0" err="1">
                <a:solidFill>
                  <a:srgbClr val="000000"/>
                </a:solidFill>
                <a:latin typeface="Calibri" panose="020F0502020204030204" pitchFamily="34" charset="0"/>
                <a:ea typeface="Times New Roman" panose="02020603050405020304" pitchFamily="18" charset="0"/>
              </a:rPr>
              <a:t>especializar</a:t>
            </a:r>
            <a:r>
              <a:rPr lang="en-US" sz="1100" dirty="0">
                <a:solidFill>
                  <a:srgbClr val="000000"/>
                </a:solidFill>
                <a:latin typeface="Calibri" panose="020F0502020204030204" pitchFamily="34" charset="0"/>
                <a:ea typeface="Times New Roman" panose="02020603050405020304" pitchFamily="18" charset="0"/>
              </a:rPr>
              <a:t>-se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monitoramento</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transações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detectar</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prevenir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atividades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ilegais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Aqui</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fala</a:t>
            </a:r>
            <a:r>
              <a:rPr lang="en-US" sz="1100" dirty="0">
                <a:solidFill>
                  <a:srgbClr val="000000"/>
                </a:solidFill>
                <a:latin typeface="Calibri" panose="020F0502020204030204" pitchFamily="34" charset="0"/>
                <a:ea typeface="Times New Roman" panose="02020603050405020304" pitchFamily="18" charset="0"/>
              </a:rPr>
              <a:t>-se </a:t>
            </a:r>
            <a:r>
              <a:rPr lang="en-US" sz="1100" dirty="0" err="1">
                <a:solidFill>
                  <a:srgbClr val="000000"/>
                </a:solidFill>
                <a:latin typeface="Calibri" panose="020F0502020204030204" pitchFamily="34" charset="0"/>
                <a:ea typeface="Times New Roman" panose="02020603050405020304" pitchFamily="18" charset="0"/>
              </a:rPr>
              <a:t>mais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sobre</a:t>
            </a:r>
            <a:r>
              <a:rPr lang="en-US" sz="1100" dirty="0">
                <a:solidFill>
                  <a:srgbClr val="000000"/>
                </a:solidFill>
                <a:latin typeface="Calibri" panose="020F0502020204030204" pitchFamily="34" charset="0"/>
                <a:ea typeface="Times New Roman" panose="02020603050405020304" pitchFamily="18" charset="0"/>
              </a:rPr>
              <a:t> Know Your Transaction (KYT) e </a:t>
            </a:r>
            <a:r>
              <a:rPr lang="en-US" sz="1100" dirty="0" err="1">
                <a:solidFill>
                  <a:srgbClr val="000000"/>
                </a:solidFill>
                <a:latin typeface="Calibri" panose="020F0502020204030204" pitchFamily="34" charset="0"/>
                <a:ea typeface="Times New Roman" panose="02020603050405020304" pitchFamily="18" charset="0"/>
              </a:rPr>
              <a:t>menos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sobre</a:t>
            </a:r>
            <a:r>
              <a:rPr lang="en-US" sz="1100" dirty="0">
                <a:solidFill>
                  <a:srgbClr val="000000"/>
                </a:solidFill>
                <a:latin typeface="Calibri" panose="020F0502020204030204" pitchFamily="34" charset="0"/>
                <a:ea typeface="Times New Roman" panose="02020603050405020304" pitchFamily="18" charset="0"/>
              </a:rPr>
              <a:t> KYC, </a:t>
            </a:r>
            <a:r>
              <a:rPr lang="en-US" sz="1100" dirty="0" err="1">
                <a:solidFill>
                  <a:srgbClr val="000000"/>
                </a:solidFill>
                <a:latin typeface="Calibri" panose="020F0502020204030204" pitchFamily="34" charset="0"/>
                <a:ea typeface="Times New Roman" panose="02020603050405020304" pitchFamily="18" charset="0"/>
              </a:rPr>
              <a:t>pois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históricos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transações</a:t>
            </a:r>
            <a:r>
              <a:rPr lang="en-US" sz="1100" dirty="0">
                <a:solidFill>
                  <a:srgbClr val="000000"/>
                </a:solidFill>
                <a:latin typeface="Calibri" panose="020F0502020204030204" pitchFamily="34" charset="0"/>
                <a:ea typeface="Times New Roman" panose="02020603050405020304" pitchFamily="18" charset="0"/>
              </a:rPr>
              <a:t> são </a:t>
            </a:r>
            <a:r>
              <a:rPr lang="en-US" sz="1100" dirty="0" err="1">
                <a:solidFill>
                  <a:srgbClr val="000000"/>
                </a:solidFill>
                <a:latin typeface="Calibri" panose="020F0502020204030204" pitchFamily="34" charset="0"/>
                <a:ea typeface="Times New Roman" panose="02020603050405020304" pitchFamily="18" charset="0"/>
              </a:rPr>
              <a:t>continuamente</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monitorados</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em</a:t>
            </a:r>
            <a:r>
              <a:rPr lang="en-US" sz="1100" dirty="0">
                <a:solidFill>
                  <a:srgbClr val="000000"/>
                </a:solidFill>
                <a:latin typeface="Calibri" panose="020F0502020204030204" pitchFamily="34" charset="0"/>
                <a:ea typeface="Times New Roman" panose="02020603050405020304" pitchFamily="18" charset="0"/>
              </a:rPr>
              <a:t> tempo real </a:t>
            </a:r>
            <a:r>
              <a:rPr lang="en-US" sz="1100" dirty="0" err="1">
                <a:solidFill>
                  <a:srgbClr val="000000"/>
                </a:solidFill>
                <a:latin typeface="Calibri" panose="020F0502020204030204" pitchFamily="34" charset="0"/>
                <a:ea typeface="Times New Roman" panose="02020603050405020304" pitchFamily="18" charset="0"/>
              </a:rPr>
              <a:t>para</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identificar</a:t>
            </a:r>
            <a:r>
              <a:rPr lang="en-US" sz="1100" dirty="0">
                <a:solidFill>
                  <a:srgbClr val="000000"/>
                </a:solidFill>
                <a:latin typeface="Calibri" panose="020F0502020204030204" pitchFamily="34" charset="0"/>
                <a:ea typeface="Times New Roman" panose="02020603050405020304" pitchFamily="18" charset="0"/>
              </a:rPr>
              <a:t> e </a:t>
            </a:r>
            <a:r>
              <a:rPr lang="en-US" sz="1100" dirty="0" err="1">
                <a:solidFill>
                  <a:srgbClr val="000000"/>
                </a:solidFill>
                <a:latin typeface="Calibri" panose="020F0502020204030204" pitchFamily="34" charset="0"/>
                <a:ea typeface="Times New Roman" panose="02020603050405020304" pitchFamily="18" charset="0"/>
              </a:rPr>
              <a:t>detectar</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padrões</a:t>
            </a:r>
            <a:r>
              <a:rPr lang="en-US" sz="1100" dirty="0">
                <a:solidFill>
                  <a:srgbClr val="000000"/>
                </a:solidFill>
                <a:latin typeface="Calibri" panose="020F0502020204030204" pitchFamily="34" charset="0"/>
                <a:ea typeface="Times New Roman" panose="02020603050405020304" pitchFamily="18" charset="0"/>
              </a:rPr>
              <a:t> de </a:t>
            </a:r>
            <a:r>
              <a:rPr lang="en-US" sz="1100" dirty="0" err="1">
                <a:solidFill>
                  <a:srgbClr val="000000"/>
                </a:solidFill>
                <a:latin typeface="Calibri" panose="020F0502020204030204" pitchFamily="34" charset="0"/>
                <a:ea typeface="Times New Roman" panose="02020603050405020304" pitchFamily="18" charset="0"/>
              </a:rPr>
              <a:t>intenção</a:t>
            </a:r>
            <a:r>
              <a:rPr lang="en-US" sz="1100" dirty="0">
                <a:solidFill>
                  <a:srgbClr val="000000"/>
                </a:solidFill>
                <a:latin typeface="Calibri" panose="020F0502020204030204" pitchFamily="34" charset="0"/>
                <a:ea typeface="Times New Roman" panose="02020603050405020304" pitchFamily="18" charset="0"/>
              </a:rPr>
              <a:t> </a:t>
            </a:r>
            <a:r>
              <a:rPr lang="en-US" sz="1100" dirty="0" err="1">
                <a:solidFill>
                  <a:srgbClr val="000000"/>
                </a:solidFill>
                <a:latin typeface="Calibri" panose="020F0502020204030204" pitchFamily="34" charset="0"/>
                <a:ea typeface="Times New Roman" panose="02020603050405020304" pitchFamily="18" charset="0"/>
              </a:rPr>
              <a:t>ilícita</a:t>
            </a:r>
            <a:r>
              <a:rPr lang="en-US" sz="1100" dirty="0">
                <a:solidFill>
                  <a:srgbClr val="000000"/>
                </a:solidFill>
                <a:latin typeface="Calibri" panose="020F0502020204030204" pitchFamily="34" charset="0"/>
                <a:ea typeface="Times New Roman" panose="02020603050405020304" pitchFamily="18" charset="0"/>
              </a:rPr>
              <a:t>. </a:t>
            </a:r>
          </a:p>
          <a:p>
            <a:pPr algn="just">
              <a:spcAft>
                <a:spcPts val="1200"/>
              </a:spcAft>
            </a:pPr>
            <a:endParaRPr lang="en-US" sz="1100" dirty="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65736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3201522-6942-565E-AD0D-20DBBF24510F}"/>
              </a:ext>
            </a:extLst>
          </p:cNvPr>
          <p:cNvSpPr/>
          <p:nvPr/>
        </p:nvSpPr>
        <p:spPr>
          <a:xfrm>
            <a:off x="6032090" y="206478"/>
            <a:ext cx="1527585" cy="2551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97</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360639" y="668129"/>
            <a:ext cx="6768682" cy="95393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rPr>
              <a:t>Riscos</a:t>
            </a:r>
            <a:r>
              <a:rPr lang="en-US" sz="1100" b="1" dirty="0">
                <a:solidFill>
                  <a:srgbClr val="F79037"/>
                </a:solidFill>
                <a:latin typeface="Calibri" panose="020F0502020204030204" pitchFamily="34" charset="0"/>
              </a:rPr>
              <a:t> </a:t>
            </a:r>
            <a:r>
              <a:rPr lang="en-US" sz="1100" b="1" dirty="0" err="1">
                <a:solidFill>
                  <a:srgbClr val="F79037"/>
                </a:solidFill>
                <a:latin typeface="Calibri" panose="020F0502020204030204" pitchFamily="34" charset="0"/>
              </a:rPr>
              <a:t>operacionais</a:t>
            </a:r>
            <a:endParaRPr lang="en-US" sz="1100" b="1" dirty="0">
              <a:solidFill>
                <a:srgbClr val="F79037"/>
              </a:solidFill>
              <a:latin typeface="Calibri" panose="020F0502020204030204" pitchFamily="34" charset="0"/>
            </a:endParaRPr>
          </a:p>
          <a:p>
            <a:pPr algn="just" defTabSz="312738"/>
            <a:r>
              <a:rPr lang="en-US" sz="1100" dirty="0">
                <a:latin typeface="Calibri" panose="020F0502020204030204" pitchFamily="34" charset="0"/>
              </a:rPr>
              <a:t>Outro </a:t>
            </a:r>
            <a:r>
              <a:rPr lang="en-US" sz="1100" dirty="0" err="1">
                <a:latin typeface="Calibri" panose="020F0502020204030204" pitchFamily="34" charset="0"/>
              </a:rPr>
              <a:t>aspecto</a:t>
            </a:r>
            <a:r>
              <a:rPr lang="en-US" sz="1100" dirty="0">
                <a:latin typeface="Calibri" panose="020F0502020204030204" pitchFamily="34" charset="0"/>
              </a:rPr>
              <a:t> </a:t>
            </a:r>
            <a:r>
              <a:rPr lang="en-US" sz="1100" dirty="0" err="1">
                <a:latin typeface="Calibri" panose="020F0502020204030204" pitchFamily="34" charset="0"/>
              </a:rPr>
              <a:t>relevante</a:t>
            </a:r>
            <a:r>
              <a:rPr lang="en-US" sz="1100" dirty="0">
                <a:latin typeface="Calibri" panose="020F0502020204030204" pitchFamily="34" charset="0"/>
              </a:rPr>
              <a:t> do </a:t>
            </a:r>
            <a:r>
              <a:rPr lang="en-US" sz="1100" dirty="0" err="1">
                <a:latin typeface="Calibri" panose="020F0502020204030204" pitchFamily="34" charset="0"/>
              </a:rPr>
              <a:t>ponto</a:t>
            </a:r>
            <a:r>
              <a:rPr lang="en-US" sz="1100" dirty="0">
                <a:latin typeface="Calibri" panose="020F0502020204030204" pitchFamily="34" charset="0"/>
              </a:rPr>
              <a:t> de vista do </a:t>
            </a:r>
            <a:r>
              <a:rPr lang="en-US" sz="1100" dirty="0" err="1">
                <a:latin typeface="Calibri" panose="020F0502020204030204" pitchFamily="34" charset="0"/>
              </a:rPr>
              <a:t>risco</a:t>
            </a:r>
            <a:r>
              <a:rPr lang="en-US" sz="1100" dirty="0">
                <a:latin typeface="Calibri" panose="020F0502020204030204" pitchFamily="34" charset="0"/>
              </a:rPr>
              <a:t> </a:t>
            </a:r>
            <a:r>
              <a:rPr lang="en-US" sz="1100" dirty="0" err="1">
                <a:latin typeface="Calibri" panose="020F0502020204030204" pitchFamily="34" charset="0"/>
              </a:rPr>
              <a:t>é</a:t>
            </a:r>
            <a:r>
              <a:rPr lang="en-US" sz="1100" dirty="0">
                <a:latin typeface="Calibri" panose="020F0502020204030204" pitchFamily="34" charset="0"/>
              </a:rPr>
              <a:t> o </a:t>
            </a:r>
            <a:r>
              <a:rPr lang="en-US" sz="1100" dirty="0" err="1">
                <a:latin typeface="Calibri" panose="020F0502020204030204" pitchFamily="34" charset="0"/>
              </a:rPr>
              <a:t>risco</a:t>
            </a:r>
            <a:r>
              <a:rPr lang="en-US" sz="1100" dirty="0">
                <a:latin typeface="Calibri" panose="020F0502020204030204" pitchFamily="34" charset="0"/>
              </a:rPr>
              <a:t> </a:t>
            </a:r>
            <a:r>
              <a:rPr lang="en-US" sz="1100" dirty="0" err="1">
                <a:latin typeface="Calibri" panose="020F0502020204030204" pitchFamily="34" charset="0"/>
              </a:rPr>
              <a:t>operacional</a:t>
            </a:r>
            <a:r>
              <a:rPr lang="en-US" sz="1100" dirty="0">
                <a:latin typeface="Calibri" panose="020F0502020204030204" pitchFamily="34" charset="0"/>
              </a:rPr>
              <a:t> </a:t>
            </a:r>
            <a:r>
              <a:rPr lang="en-US" sz="1100" dirty="0" err="1">
                <a:latin typeface="Calibri" panose="020F0502020204030204" pitchFamily="34" charset="0"/>
              </a:rPr>
              <a:t>ao</a:t>
            </a:r>
            <a:r>
              <a:rPr lang="en-US" sz="1100" dirty="0">
                <a:latin typeface="Calibri" panose="020F0502020204030204" pitchFamily="34" charset="0"/>
              </a:rPr>
              <a:t> </a:t>
            </a:r>
            <a:r>
              <a:rPr lang="en-US" sz="1100" dirty="0" err="1">
                <a:latin typeface="Calibri" panose="020F0502020204030204" pitchFamily="34" charset="0"/>
              </a:rPr>
              <a:t>lidar</a:t>
            </a:r>
            <a:r>
              <a:rPr lang="en-US" sz="1100" dirty="0">
                <a:latin typeface="Calibri" panose="020F0502020204030204" pitchFamily="34" charset="0"/>
              </a:rPr>
              <a:t> com </a:t>
            </a:r>
            <a:r>
              <a:rPr lang="en-US" sz="1100" dirty="0" err="1">
                <a:latin typeface="Calibri" panose="020F0502020204030204" pitchFamily="34" charset="0"/>
              </a:rPr>
              <a:t>criptoativos</a:t>
            </a:r>
            <a:r>
              <a:rPr lang="en-US" sz="1100" dirty="0">
                <a:latin typeface="Calibri" panose="020F0502020204030204" pitchFamily="34" charset="0"/>
              </a:rPr>
              <a:t> e o </a:t>
            </a:r>
            <a:r>
              <a:rPr lang="en-US" sz="1100" dirty="0" err="1">
                <a:latin typeface="Calibri" panose="020F0502020204030204" pitchFamily="34" charset="0"/>
              </a:rPr>
              <a:t>uso</a:t>
            </a:r>
            <a:r>
              <a:rPr lang="en-US" sz="1100" dirty="0">
                <a:latin typeface="Calibri" panose="020F0502020204030204" pitchFamily="34" charset="0"/>
              </a:rPr>
              <a:t> </a:t>
            </a:r>
            <a:r>
              <a:rPr lang="en-US" sz="1100" dirty="0" err="1">
                <a:latin typeface="Calibri" panose="020F0502020204030204" pitchFamily="34" charset="0"/>
              </a:rPr>
              <a:t>associado</a:t>
            </a:r>
            <a:r>
              <a:rPr lang="en-US" sz="1100" dirty="0">
                <a:latin typeface="Calibri" panose="020F0502020204030204" pitchFamily="34" charset="0"/>
              </a:rPr>
              <a:t> de </a:t>
            </a:r>
            <a:r>
              <a:rPr lang="en-US" sz="1100" dirty="0" err="1">
                <a:latin typeface="Calibri" panose="020F0502020204030204" pitchFamily="34" charset="0"/>
              </a:rPr>
              <a:t>infraestruturas</a:t>
            </a:r>
            <a:r>
              <a:rPr lang="en-US" sz="1100" dirty="0">
                <a:latin typeface="Calibri" panose="020F0502020204030204" pitchFamily="34" charset="0"/>
              </a:rPr>
              <a:t> de </a:t>
            </a:r>
            <a:r>
              <a:rPr lang="en-US" sz="1100" dirty="0" err="1">
                <a:latin typeface="Calibri" panose="020F0502020204030204" pitchFamily="34" charset="0"/>
              </a:rPr>
              <a:t>blockchain</a:t>
            </a:r>
            <a:r>
              <a:rPr lang="en-US" sz="1100" dirty="0">
                <a:latin typeface="Calibri" panose="020F0502020204030204" pitchFamily="34" charset="0"/>
              </a:rPr>
              <a:t>. </a:t>
            </a:r>
            <a:r>
              <a:rPr lang="en-US" sz="1100" dirty="0" err="1">
                <a:latin typeface="Calibri" panose="020F0502020204030204" pitchFamily="34" charset="0"/>
              </a:rPr>
              <a:t>Nas</a:t>
            </a:r>
            <a:r>
              <a:rPr lang="en-US" sz="1100" dirty="0">
                <a:latin typeface="Calibri" panose="020F0502020204030204" pitchFamily="34" charset="0"/>
              </a:rPr>
              <a:t> </a:t>
            </a:r>
            <a:r>
              <a:rPr lang="en-US" sz="1100" dirty="0" err="1">
                <a:latin typeface="Calibri" panose="020F0502020204030204" pitchFamily="34" charset="0"/>
              </a:rPr>
              <a:t>operações</a:t>
            </a:r>
            <a:r>
              <a:rPr lang="en-US" sz="1100" dirty="0">
                <a:latin typeface="Calibri" panose="020F0502020204030204" pitchFamily="34" charset="0"/>
              </a:rPr>
              <a:t> de </a:t>
            </a:r>
            <a:r>
              <a:rPr lang="en-US" sz="1100" dirty="0" err="1">
                <a:latin typeface="Calibri" panose="020F0502020204030204" pitchFamily="34" charset="0"/>
              </a:rPr>
              <a:t>pagamento</a:t>
            </a:r>
            <a:r>
              <a:rPr lang="en-US" sz="1100" dirty="0">
                <a:latin typeface="Calibri" panose="020F0502020204030204" pitchFamily="34" charset="0"/>
              </a:rPr>
              <a:t> </a:t>
            </a:r>
            <a:r>
              <a:rPr lang="en-US" sz="1100" dirty="0" err="1">
                <a:latin typeface="Calibri" panose="020F0502020204030204" pitchFamily="34" charset="0"/>
              </a:rPr>
              <a:t>tradicionais</a:t>
            </a:r>
            <a:r>
              <a:rPr lang="en-US" sz="1100" dirty="0">
                <a:latin typeface="Calibri" panose="020F0502020204030204" pitchFamily="34" charset="0"/>
              </a:rPr>
              <a:t>, </a:t>
            </a:r>
            <a:r>
              <a:rPr lang="en-US" sz="1100" dirty="0" err="1">
                <a:latin typeface="Calibri" panose="020F0502020204030204" pitchFamily="34" charset="0"/>
              </a:rPr>
              <a:t>em</a:t>
            </a:r>
            <a:r>
              <a:rPr lang="en-US" sz="1100" dirty="0">
                <a:latin typeface="Calibri" panose="020F0502020204030204" pitchFamily="34" charset="0"/>
              </a:rPr>
              <a:t> </a:t>
            </a:r>
            <a:r>
              <a:rPr lang="en-US" sz="1100" dirty="0" err="1">
                <a:latin typeface="Calibri" panose="020F0502020204030204" pitchFamily="34" charset="0"/>
              </a:rPr>
              <a:t>caso</a:t>
            </a:r>
            <a:r>
              <a:rPr lang="en-US" sz="1100" dirty="0">
                <a:latin typeface="Calibri" panose="020F0502020204030204" pitchFamily="34" charset="0"/>
              </a:rPr>
              <a:t> de </a:t>
            </a:r>
            <a:r>
              <a:rPr lang="en-US" sz="1100" dirty="0" err="1">
                <a:latin typeface="Calibri" panose="020F0502020204030204" pitchFamily="34" charset="0"/>
              </a:rPr>
              <a:t>erro</a:t>
            </a:r>
            <a:r>
              <a:rPr lang="en-US" sz="1100" dirty="0">
                <a:latin typeface="Calibri" panose="020F0502020204030204" pitchFamily="34" charset="0"/>
              </a:rPr>
              <a:t>, </a:t>
            </a:r>
            <a:r>
              <a:rPr lang="en-US" sz="1100" dirty="0" err="1">
                <a:latin typeface="Calibri" panose="020F0502020204030204" pitchFamily="34" charset="0"/>
              </a:rPr>
              <a:t>este</a:t>
            </a:r>
            <a:r>
              <a:rPr lang="en-US" sz="1100" dirty="0">
                <a:latin typeface="Calibri" panose="020F0502020204030204" pitchFamily="34" charset="0"/>
              </a:rPr>
              <a:t> </a:t>
            </a:r>
            <a:r>
              <a:rPr lang="en-US" sz="1100" dirty="0" err="1">
                <a:latin typeface="Calibri" panose="020F0502020204030204" pitchFamily="34" charset="0"/>
              </a:rPr>
              <a:t>pode</a:t>
            </a:r>
            <a:r>
              <a:rPr lang="en-US" sz="1100" dirty="0">
                <a:latin typeface="Calibri" panose="020F0502020204030204" pitchFamily="34" charset="0"/>
              </a:rPr>
              <a:t> </a:t>
            </a:r>
            <a:r>
              <a:rPr lang="en-US" sz="1100" dirty="0" err="1">
                <a:latin typeface="Calibri" panose="020F0502020204030204" pitchFamily="34" charset="0"/>
              </a:rPr>
              <a:t>ser</a:t>
            </a:r>
            <a:r>
              <a:rPr lang="en-US" sz="1100" dirty="0">
                <a:latin typeface="Calibri" panose="020F0502020204030204" pitchFamily="34" charset="0"/>
              </a:rPr>
              <a:t> </a:t>
            </a:r>
            <a:r>
              <a:rPr lang="en-US" sz="1100" dirty="0" err="1">
                <a:latin typeface="Calibri" panose="020F0502020204030204" pitchFamily="34" charset="0"/>
              </a:rPr>
              <a:t>comunicado</a:t>
            </a:r>
            <a:r>
              <a:rPr lang="en-US" sz="1100" dirty="0">
                <a:latin typeface="Calibri" panose="020F0502020204030204" pitchFamily="34" charset="0"/>
              </a:rPr>
              <a:t> </a:t>
            </a:r>
            <a:r>
              <a:rPr lang="en-US" sz="1100" dirty="0" err="1">
                <a:latin typeface="Calibri" panose="020F0502020204030204" pitchFamily="34" charset="0"/>
              </a:rPr>
              <a:t>à</a:t>
            </a:r>
            <a:r>
              <a:rPr lang="en-US" sz="1100" dirty="0">
                <a:latin typeface="Calibri" panose="020F0502020204030204" pitchFamily="34" charset="0"/>
              </a:rPr>
              <a:t> </a:t>
            </a:r>
            <a:r>
              <a:rPr lang="en-US" sz="1100" dirty="0" err="1">
                <a:latin typeface="Calibri" panose="020F0502020204030204" pitchFamily="34" charset="0"/>
              </a:rPr>
              <a:t>entidade</a:t>
            </a:r>
            <a:r>
              <a:rPr lang="en-US" sz="1100" dirty="0">
                <a:latin typeface="Calibri" panose="020F0502020204030204" pitchFamily="34" charset="0"/>
              </a:rPr>
              <a:t> </a:t>
            </a:r>
            <a:r>
              <a:rPr lang="en-US" sz="1100" dirty="0" err="1">
                <a:latin typeface="Calibri" panose="020F0502020204030204" pitchFamily="34" charset="0"/>
              </a:rPr>
              <a:t>administrativa</a:t>
            </a:r>
            <a:r>
              <a:rPr lang="en-US" sz="1100" dirty="0">
                <a:latin typeface="Calibri" panose="020F0502020204030204" pitchFamily="34" charset="0"/>
              </a:rPr>
              <a:t> central (</a:t>
            </a:r>
            <a:r>
              <a:rPr lang="en-US" sz="1100" dirty="0" err="1">
                <a:latin typeface="Calibri" panose="020F0502020204030204" pitchFamily="34" charset="0"/>
              </a:rPr>
              <a:t>por</a:t>
            </a:r>
            <a:r>
              <a:rPr lang="en-US" sz="1100" dirty="0">
                <a:latin typeface="Calibri" panose="020F0502020204030204" pitchFamily="34" charset="0"/>
              </a:rPr>
              <a:t> </a:t>
            </a:r>
            <a:r>
              <a:rPr lang="en-US" sz="1100" dirty="0" err="1">
                <a:latin typeface="Calibri" panose="020F0502020204030204" pitchFamily="34" charset="0"/>
              </a:rPr>
              <a:t>exemplo</a:t>
            </a:r>
            <a:r>
              <a:rPr lang="en-US" sz="1100" dirty="0">
                <a:latin typeface="Calibri" panose="020F0502020204030204" pitchFamily="34" charset="0"/>
              </a:rPr>
              <a:t>, no </a:t>
            </a:r>
            <a:r>
              <a:rPr lang="en-US" sz="1100" dirty="0" err="1">
                <a:latin typeface="Calibri" panose="020F0502020204030204" pitchFamily="34" charset="0"/>
              </a:rPr>
              <a:t>caso</a:t>
            </a:r>
            <a:r>
              <a:rPr lang="en-US" sz="1100" dirty="0">
                <a:latin typeface="Calibri" panose="020F0502020204030204" pitchFamily="34" charset="0"/>
              </a:rPr>
              <a:t> de </a:t>
            </a:r>
            <a:r>
              <a:rPr lang="en-US" sz="1100" dirty="0" err="1">
                <a:latin typeface="Calibri" panose="020F0502020204030204" pitchFamily="34" charset="0"/>
              </a:rPr>
              <a:t>transferência</a:t>
            </a:r>
            <a:r>
              <a:rPr lang="en-US" sz="1100" dirty="0">
                <a:latin typeface="Calibri" panose="020F0502020204030204" pitchFamily="34" charset="0"/>
              </a:rPr>
              <a:t> de IBAN, </a:t>
            </a:r>
            <a:r>
              <a:rPr lang="en-US" sz="1100" dirty="0" err="1">
                <a:latin typeface="Calibri" panose="020F0502020204030204" pitchFamily="34" charset="0"/>
              </a:rPr>
              <a:t>para</a:t>
            </a:r>
            <a:r>
              <a:rPr lang="en-US" sz="1100" dirty="0">
                <a:latin typeface="Calibri" panose="020F0502020204030204" pitchFamily="34" charset="0"/>
              </a:rPr>
              <a:t> o </a:t>
            </a:r>
            <a:r>
              <a:rPr lang="en-US" sz="1100" dirty="0" err="1">
                <a:latin typeface="Calibri" panose="020F0502020204030204" pitchFamily="34" charset="0"/>
              </a:rPr>
              <a:t>próprio</a:t>
            </a:r>
            <a:r>
              <a:rPr lang="en-US" sz="1100" dirty="0">
                <a:latin typeface="Calibri" panose="020F0502020204030204" pitchFamily="34" charset="0"/>
              </a:rPr>
              <a:t> </a:t>
            </a:r>
            <a:r>
              <a:rPr lang="en-US" sz="1100" dirty="0" err="1">
                <a:latin typeface="Calibri" panose="020F0502020204030204" pitchFamily="34" charset="0"/>
              </a:rPr>
              <a:t>banco</a:t>
            </a:r>
            <a:r>
              <a:rPr lang="en-US" sz="1100" dirty="0">
                <a:latin typeface="Calibri" panose="020F0502020204030204" pitchFamily="34" charset="0"/>
              </a:rPr>
              <a:t>) e, </a:t>
            </a:r>
            <a:r>
              <a:rPr lang="en-US" sz="1100" dirty="0" err="1">
                <a:latin typeface="Calibri" panose="020F0502020204030204" pitchFamily="34" charset="0"/>
              </a:rPr>
              <a:t>consoante</a:t>
            </a:r>
            <a:r>
              <a:rPr lang="en-US" sz="1100" dirty="0">
                <a:latin typeface="Calibri" panose="020F0502020204030204" pitchFamily="34" charset="0"/>
              </a:rPr>
              <a:t> as </a:t>
            </a:r>
            <a:r>
              <a:rPr lang="en-US" sz="1100" dirty="0" err="1">
                <a:latin typeface="Calibri" panose="020F0502020204030204" pitchFamily="34" charset="0"/>
              </a:rPr>
              <a:t>regras</a:t>
            </a:r>
            <a:r>
              <a:rPr lang="en-US" sz="1100" dirty="0">
                <a:latin typeface="Calibri" panose="020F0502020204030204" pitchFamily="34" charset="0"/>
              </a:rPr>
              <a:t>, a </a:t>
            </a:r>
            <a:r>
              <a:rPr lang="en-US" sz="1100" dirty="0" err="1">
                <a:latin typeface="Calibri" panose="020F0502020204030204" pitchFamily="34" charset="0"/>
              </a:rPr>
              <a:t>transação</a:t>
            </a:r>
            <a:r>
              <a:rPr lang="en-US" sz="1100" dirty="0">
                <a:latin typeface="Calibri" panose="020F0502020204030204" pitchFamily="34" charset="0"/>
              </a:rPr>
              <a:t> </a:t>
            </a:r>
            <a:r>
              <a:rPr lang="en-US" sz="1100" dirty="0" err="1">
                <a:latin typeface="Calibri" panose="020F0502020204030204" pitchFamily="34" charset="0"/>
              </a:rPr>
              <a:t>pode</a:t>
            </a:r>
            <a:r>
              <a:rPr lang="en-US" sz="1100" dirty="0">
                <a:latin typeface="Calibri" panose="020F0502020204030204" pitchFamily="34" charset="0"/>
              </a:rPr>
              <a:t> </a:t>
            </a:r>
            <a:r>
              <a:rPr lang="en-US" sz="1100" dirty="0" err="1">
                <a:latin typeface="Calibri" panose="020F0502020204030204" pitchFamily="34" charset="0"/>
              </a:rPr>
              <a:t>ser</a:t>
            </a:r>
            <a:r>
              <a:rPr lang="en-US" sz="1100" dirty="0">
                <a:latin typeface="Calibri" panose="020F0502020204030204" pitchFamily="34" charset="0"/>
              </a:rPr>
              <a:t> </a:t>
            </a:r>
            <a:r>
              <a:rPr lang="en-US" sz="1100" dirty="0" err="1">
                <a:latin typeface="Calibri" panose="020F0502020204030204" pitchFamily="34" charset="0"/>
              </a:rPr>
              <a:t>revertida</a:t>
            </a:r>
            <a:r>
              <a:rPr lang="en-US" sz="1100" dirty="0">
                <a:latin typeface="Calibri" panose="020F0502020204030204" pitchFamily="34" charset="0"/>
              </a:rPr>
              <a:t> </a:t>
            </a:r>
            <a:r>
              <a:rPr lang="en-US" sz="1100" dirty="0" err="1">
                <a:latin typeface="Calibri" panose="020F0502020204030204" pitchFamily="34" charset="0"/>
              </a:rPr>
              <a:t>ou</a:t>
            </a:r>
            <a:r>
              <a:rPr lang="en-US" sz="1100" dirty="0">
                <a:latin typeface="Calibri" panose="020F0502020204030204" pitchFamily="34" charset="0"/>
              </a:rPr>
              <a:t> </a:t>
            </a:r>
            <a:r>
              <a:rPr lang="en-US" sz="1100" dirty="0" err="1">
                <a:latin typeface="Calibri" panose="020F0502020204030204" pitchFamily="34" charset="0"/>
              </a:rPr>
              <a:t>cancelada</a:t>
            </a:r>
            <a:r>
              <a:rPr lang="en-US" sz="1100" dirty="0">
                <a:latin typeface="Calibri" panose="020F0502020204030204" pitchFamily="34" charset="0"/>
              </a:rPr>
              <a:t>. </a:t>
            </a:r>
            <a:r>
              <a:rPr lang="en-US" sz="1100" dirty="0" err="1">
                <a:latin typeface="Calibri" panose="020F0502020204030204" pitchFamily="34" charset="0"/>
              </a:rPr>
              <a:t>Esse</a:t>
            </a:r>
            <a:r>
              <a:rPr lang="en-US" sz="1100" dirty="0">
                <a:latin typeface="Calibri" panose="020F0502020204030204" pitchFamily="34" charset="0"/>
              </a:rPr>
              <a:t> </a:t>
            </a:r>
            <a:r>
              <a:rPr lang="en-US" sz="1100" dirty="0" err="1">
                <a:latin typeface="Calibri" panose="020F0502020204030204" pitchFamily="34" charset="0"/>
              </a:rPr>
              <a:t>tipo</a:t>
            </a:r>
            <a:r>
              <a:rPr lang="en-US" sz="1100" dirty="0">
                <a:latin typeface="Calibri" panose="020F0502020204030204" pitchFamily="34" charset="0"/>
              </a:rPr>
              <a:t> de </a:t>
            </a:r>
            <a:r>
              <a:rPr lang="en-US" sz="1100" dirty="0" err="1">
                <a:latin typeface="Calibri" panose="020F0502020204030204" pitchFamily="34" charset="0"/>
              </a:rPr>
              <a:t>reversibilidade</a:t>
            </a:r>
            <a:r>
              <a:rPr lang="en-US" sz="1100" dirty="0">
                <a:latin typeface="Calibri" panose="020F0502020204030204" pitchFamily="34" charset="0"/>
              </a:rPr>
              <a:t> </a:t>
            </a:r>
            <a:r>
              <a:rPr lang="en-US" sz="1100" dirty="0" err="1">
                <a:latin typeface="Calibri" panose="020F0502020204030204" pitchFamily="34" charset="0"/>
              </a:rPr>
              <a:t>geralmente</a:t>
            </a:r>
            <a:r>
              <a:rPr lang="en-US" sz="1100" dirty="0">
                <a:latin typeface="Calibri" panose="020F0502020204030204" pitchFamily="34" charset="0"/>
              </a:rPr>
              <a:t> </a:t>
            </a:r>
            <a:r>
              <a:rPr lang="en-US" sz="1100" dirty="0" err="1">
                <a:latin typeface="Calibri" panose="020F0502020204030204" pitchFamily="34" charset="0"/>
              </a:rPr>
              <a:t>não</a:t>
            </a:r>
            <a:r>
              <a:rPr lang="en-US" sz="1100" dirty="0">
                <a:latin typeface="Calibri" panose="020F0502020204030204" pitchFamily="34" charset="0"/>
              </a:rPr>
              <a:t> </a:t>
            </a:r>
            <a:r>
              <a:rPr lang="en-US" sz="1100" dirty="0" err="1">
                <a:latin typeface="Calibri" panose="020F0502020204030204" pitchFamily="34" charset="0"/>
              </a:rPr>
              <a:t>é</a:t>
            </a:r>
            <a:r>
              <a:rPr lang="en-US" sz="1100" dirty="0">
                <a:latin typeface="Calibri" panose="020F0502020204030204" pitchFamily="34" charset="0"/>
              </a:rPr>
              <a:t> </a:t>
            </a:r>
            <a:r>
              <a:rPr lang="en-US" sz="1100" dirty="0" err="1">
                <a:latin typeface="Calibri" panose="020F0502020204030204" pitchFamily="34" charset="0"/>
              </a:rPr>
              <a:t>possível</a:t>
            </a:r>
            <a:r>
              <a:rPr lang="en-US" sz="1100" dirty="0">
                <a:latin typeface="Calibri" panose="020F0502020204030204" pitchFamily="34" charset="0"/>
              </a:rPr>
              <a:t> com </a:t>
            </a:r>
            <a:r>
              <a:rPr lang="en-US" sz="1100" dirty="0" err="1">
                <a:latin typeface="Calibri" panose="020F0502020204030204" pitchFamily="34" charset="0"/>
              </a:rPr>
              <a:t>transações</a:t>
            </a:r>
            <a:r>
              <a:rPr lang="en-US" sz="1100" dirty="0">
                <a:latin typeface="Calibri" panose="020F0502020204030204" pitchFamily="34" charset="0"/>
              </a:rPr>
              <a:t> </a:t>
            </a:r>
            <a:r>
              <a:rPr lang="en-US" sz="1100" dirty="0" err="1">
                <a:latin typeface="Calibri" panose="020F0502020204030204" pitchFamily="34" charset="0"/>
              </a:rPr>
              <a:t>baseadas</a:t>
            </a:r>
            <a:r>
              <a:rPr lang="en-US" sz="1100" dirty="0">
                <a:latin typeface="Calibri" panose="020F0502020204030204" pitchFamily="34" charset="0"/>
              </a:rPr>
              <a:t> </a:t>
            </a:r>
            <a:r>
              <a:rPr lang="en-US" sz="1100" dirty="0" err="1">
                <a:latin typeface="Calibri" panose="020F0502020204030204" pitchFamily="34" charset="0"/>
              </a:rPr>
              <a:t>em</a:t>
            </a:r>
            <a:r>
              <a:rPr lang="en-US" sz="1100" dirty="0">
                <a:latin typeface="Calibri" panose="020F0502020204030204" pitchFamily="34" charset="0"/>
              </a:rPr>
              <a:t> </a:t>
            </a:r>
            <a:r>
              <a:rPr lang="en-US" sz="1100" dirty="0" err="1">
                <a:latin typeface="Calibri" panose="020F0502020204030204" pitchFamily="34" charset="0"/>
              </a:rPr>
              <a:t>blockchain</a:t>
            </a:r>
            <a:r>
              <a:rPr lang="en-US" sz="1100" dirty="0">
                <a:latin typeface="Calibri" panose="020F0502020204030204" pitchFamily="34" charset="0"/>
              </a:rPr>
              <a:t>, </a:t>
            </a:r>
            <a:r>
              <a:rPr lang="en-US" sz="1100" dirty="0" err="1">
                <a:latin typeface="Calibri" panose="020F0502020204030204" pitchFamily="34" charset="0"/>
              </a:rPr>
              <a:t>pois</a:t>
            </a:r>
            <a:r>
              <a:rPr lang="en-US" sz="1100" dirty="0">
                <a:latin typeface="Calibri" panose="020F0502020204030204" pitchFamily="34" charset="0"/>
              </a:rPr>
              <a:t> as </a:t>
            </a:r>
            <a:r>
              <a:rPr lang="en-US" sz="1100" dirty="0" err="1">
                <a:latin typeface="Calibri" panose="020F0502020204030204" pitchFamily="34" charset="0"/>
              </a:rPr>
              <a:t>transações</a:t>
            </a:r>
            <a:r>
              <a:rPr lang="en-US" sz="1100" dirty="0">
                <a:latin typeface="Calibri" panose="020F0502020204030204" pitchFamily="34" charset="0"/>
              </a:rPr>
              <a:t> são </a:t>
            </a:r>
            <a:r>
              <a:rPr lang="en-US" sz="1100" dirty="0" err="1">
                <a:latin typeface="Calibri" panose="020F0502020204030204" pitchFamily="34" charset="0"/>
              </a:rPr>
              <a:t>possíveis</a:t>
            </a:r>
            <a:r>
              <a:rPr lang="en-US" sz="1100" dirty="0">
                <a:latin typeface="Calibri" panose="020F0502020204030204" pitchFamily="34" charset="0"/>
              </a:rPr>
              <a:t>, </a:t>
            </a:r>
            <a:r>
              <a:rPr lang="en-US" sz="1100" dirty="0" err="1">
                <a:latin typeface="Calibri" panose="020F0502020204030204" pitchFamily="34" charset="0"/>
              </a:rPr>
              <a:t>uma</a:t>
            </a:r>
            <a:r>
              <a:rPr lang="en-US" sz="1100" dirty="0">
                <a:latin typeface="Calibri" panose="020F0502020204030204" pitchFamily="34" charset="0"/>
              </a:rPr>
              <a:t> </a:t>
            </a:r>
            <a:r>
              <a:rPr lang="en-US" sz="1100" dirty="0" err="1">
                <a:latin typeface="Calibri" panose="020F0502020204030204" pitchFamily="34" charset="0"/>
              </a:rPr>
              <a:t>vez</a:t>
            </a:r>
            <a:r>
              <a:rPr lang="en-US" sz="1100" dirty="0">
                <a:latin typeface="Calibri" panose="020F0502020204030204" pitchFamily="34" charset="0"/>
              </a:rPr>
              <a:t> </a:t>
            </a:r>
            <a:r>
              <a:rPr lang="en-US" sz="1100" dirty="0" err="1">
                <a:latin typeface="Calibri" panose="020F0502020204030204" pitchFamily="34" charset="0"/>
              </a:rPr>
              <a:t>que</a:t>
            </a:r>
            <a:r>
              <a:rPr lang="en-US" sz="1100" dirty="0">
                <a:latin typeface="Calibri" panose="020F0502020204030204" pitchFamily="34" charset="0"/>
              </a:rPr>
              <a:t> as </a:t>
            </a:r>
            <a:r>
              <a:rPr lang="en-US" sz="1100" dirty="0" err="1">
                <a:latin typeface="Calibri" panose="020F0502020204030204" pitchFamily="34" charset="0"/>
              </a:rPr>
              <a:t>transações</a:t>
            </a:r>
            <a:r>
              <a:rPr lang="en-US" sz="1100" dirty="0">
                <a:latin typeface="Calibri" panose="020F0502020204030204" pitchFamily="34" charset="0"/>
              </a:rPr>
              <a:t> são </a:t>
            </a:r>
            <a:r>
              <a:rPr lang="en-US" sz="1100" dirty="0" err="1">
                <a:latin typeface="Calibri" panose="020F0502020204030204" pitchFamily="34" charset="0"/>
              </a:rPr>
              <a:t>finais</a:t>
            </a:r>
            <a:r>
              <a:rPr lang="en-US" sz="1100" dirty="0">
                <a:latin typeface="Calibri" panose="020F0502020204030204" pitchFamily="34" charset="0"/>
              </a:rPr>
              <a:t> e </a:t>
            </a:r>
            <a:r>
              <a:rPr lang="en-US" sz="1100" dirty="0" err="1">
                <a:latin typeface="Calibri" panose="020F0502020204030204" pitchFamily="34" charset="0"/>
              </a:rPr>
              <a:t>não</a:t>
            </a:r>
            <a:r>
              <a:rPr lang="en-US" sz="1100" dirty="0">
                <a:latin typeface="Calibri" panose="020F0502020204030204" pitchFamily="34" charset="0"/>
              </a:rPr>
              <a:t> </a:t>
            </a:r>
            <a:r>
              <a:rPr lang="en-US" sz="1100" dirty="0" err="1">
                <a:latin typeface="Calibri" panose="020F0502020204030204" pitchFamily="34" charset="0"/>
              </a:rPr>
              <a:t>há</a:t>
            </a:r>
            <a:r>
              <a:rPr lang="en-US" sz="1100" dirty="0">
                <a:latin typeface="Calibri" panose="020F0502020204030204" pitchFamily="34" charset="0"/>
              </a:rPr>
              <a:t> um </a:t>
            </a:r>
            <a:r>
              <a:rPr lang="en-US" sz="1100" dirty="0" err="1">
                <a:latin typeface="Calibri" panose="020F0502020204030204" pitchFamily="34" charset="0"/>
              </a:rPr>
              <a:t>ponto</a:t>
            </a:r>
            <a:r>
              <a:rPr lang="en-US" sz="1100" dirty="0">
                <a:latin typeface="Calibri" panose="020F0502020204030204" pitchFamily="34" charset="0"/>
              </a:rPr>
              <a:t> de </a:t>
            </a:r>
            <a:r>
              <a:rPr lang="en-US" sz="1100" dirty="0" err="1">
                <a:latin typeface="Calibri" panose="020F0502020204030204" pitchFamily="34" charset="0"/>
              </a:rPr>
              <a:t>gerenciamento</a:t>
            </a:r>
            <a:r>
              <a:rPr lang="en-US" sz="1100" dirty="0">
                <a:latin typeface="Calibri" panose="020F0502020204030204" pitchFamily="34" charset="0"/>
              </a:rPr>
              <a:t> </a:t>
            </a:r>
            <a:r>
              <a:rPr lang="en-US" sz="1100" dirty="0" err="1">
                <a:latin typeface="Calibri" panose="020F0502020204030204" pitchFamily="34" charset="0"/>
              </a:rPr>
              <a:t>centralizado</a:t>
            </a:r>
            <a:r>
              <a:rPr lang="en-US" sz="1100" dirty="0">
                <a:latin typeface="Calibri" panose="020F0502020204030204" pitchFamily="34" charset="0"/>
              </a:rPr>
              <a:t> </a:t>
            </a:r>
            <a:r>
              <a:rPr lang="en-US" sz="1100" dirty="0" err="1">
                <a:latin typeface="Calibri" panose="020F0502020204030204" pitchFamily="34" charset="0"/>
              </a:rPr>
              <a:t>onde</a:t>
            </a:r>
            <a:r>
              <a:rPr lang="en-US" sz="1100" dirty="0">
                <a:latin typeface="Calibri" panose="020F0502020204030204" pitchFamily="34" charset="0"/>
              </a:rPr>
              <a:t> </a:t>
            </a:r>
            <a:r>
              <a:rPr lang="en-US" sz="1100" dirty="0" err="1">
                <a:latin typeface="Calibri" panose="020F0502020204030204" pitchFamily="34" charset="0"/>
              </a:rPr>
              <a:t>os</a:t>
            </a:r>
            <a:r>
              <a:rPr lang="en-US" sz="1100" dirty="0">
                <a:latin typeface="Calibri" panose="020F0502020204030204" pitchFamily="34" charset="0"/>
              </a:rPr>
              <a:t> </a:t>
            </a:r>
            <a:r>
              <a:rPr lang="en-US" sz="1100" dirty="0" err="1">
                <a:latin typeface="Calibri" panose="020F0502020204030204" pitchFamily="34" charset="0"/>
              </a:rPr>
              <a:t>erros</a:t>
            </a:r>
            <a:r>
              <a:rPr lang="en-US" sz="1100" dirty="0">
                <a:latin typeface="Calibri" panose="020F0502020204030204" pitchFamily="34" charset="0"/>
              </a:rPr>
              <a:t> </a:t>
            </a:r>
            <a:r>
              <a:rPr lang="en-US" sz="1100" dirty="0" err="1">
                <a:latin typeface="Calibri" panose="020F0502020204030204" pitchFamily="34" charset="0"/>
              </a:rPr>
              <a:t>possam</a:t>
            </a:r>
            <a:r>
              <a:rPr lang="en-US" sz="1100" dirty="0">
                <a:latin typeface="Calibri" panose="020F0502020204030204" pitchFamily="34" charset="0"/>
              </a:rPr>
              <a:t> </a:t>
            </a:r>
            <a:r>
              <a:rPr lang="en-US" sz="1100" dirty="0" err="1">
                <a:latin typeface="Calibri" panose="020F0502020204030204" pitchFamily="34" charset="0"/>
              </a:rPr>
              <a:t>ser</a:t>
            </a:r>
            <a:r>
              <a:rPr lang="en-US" sz="1100" dirty="0">
                <a:latin typeface="Calibri" panose="020F0502020204030204" pitchFamily="34" charset="0"/>
              </a:rPr>
              <a:t> </a:t>
            </a:r>
            <a:r>
              <a:rPr lang="en-US" sz="1100" dirty="0" err="1">
                <a:latin typeface="Calibri" panose="020F0502020204030204" pitchFamily="34" charset="0"/>
              </a:rPr>
              <a:t>relatados</a:t>
            </a:r>
            <a:r>
              <a:rPr lang="en-US" sz="1100" dirty="0">
                <a:latin typeface="Calibri" panose="020F0502020204030204" pitchFamily="34" charset="0"/>
              </a:rPr>
              <a:t> e </a:t>
            </a:r>
            <a:r>
              <a:rPr lang="en-US" sz="1100" dirty="0" err="1">
                <a:latin typeface="Calibri" panose="020F0502020204030204" pitchFamily="34" charset="0"/>
              </a:rPr>
              <a:t>resolvidos</a:t>
            </a:r>
            <a:r>
              <a:rPr lang="en-US" sz="1100" dirty="0">
                <a:latin typeface="Calibri" panose="020F0502020204030204" pitchFamily="34" charset="0"/>
              </a:rPr>
              <a:t>. </a:t>
            </a:r>
            <a:r>
              <a:rPr lang="en-US" sz="1100" dirty="0" err="1">
                <a:latin typeface="Calibri" panose="020F0502020204030204" pitchFamily="34" charset="0"/>
              </a:rPr>
              <a:t>Assim</a:t>
            </a:r>
            <a:r>
              <a:rPr lang="en-US" sz="1100" dirty="0">
                <a:latin typeface="Calibri" panose="020F0502020204030204" pitchFamily="34" charset="0"/>
              </a:rPr>
              <a:t>, </a:t>
            </a:r>
            <a:r>
              <a:rPr lang="en-US" sz="1100" dirty="0" err="1">
                <a:latin typeface="Calibri" panose="020F0502020204030204" pitchFamily="34" charset="0"/>
              </a:rPr>
              <a:t>os</a:t>
            </a:r>
            <a:r>
              <a:rPr lang="en-US" sz="1100" dirty="0">
                <a:latin typeface="Calibri" panose="020F0502020204030204" pitchFamily="34" charset="0"/>
              </a:rPr>
              <a:t> </a:t>
            </a:r>
            <a:r>
              <a:rPr lang="en-US" sz="1100" dirty="0" err="1">
                <a:latin typeface="Calibri" panose="020F0502020204030204" pitchFamily="34" charset="0"/>
              </a:rPr>
              <a:t>consumidores</a:t>
            </a:r>
            <a:r>
              <a:rPr lang="en-US" sz="1100" dirty="0">
                <a:latin typeface="Calibri" panose="020F0502020204030204" pitchFamily="34" charset="0"/>
              </a:rPr>
              <a:t> </a:t>
            </a:r>
            <a:r>
              <a:rPr lang="en-US" sz="1100" dirty="0" err="1">
                <a:latin typeface="Calibri" panose="020F0502020204030204" pitchFamily="34" charset="0"/>
              </a:rPr>
              <a:t>geralmente</a:t>
            </a:r>
            <a:r>
              <a:rPr lang="en-US" sz="1100" dirty="0">
                <a:latin typeface="Calibri" panose="020F0502020204030204" pitchFamily="34" charset="0"/>
              </a:rPr>
              <a:t> </a:t>
            </a:r>
            <a:r>
              <a:rPr lang="en-US" sz="1100" dirty="0" err="1">
                <a:latin typeface="Calibri" panose="020F0502020204030204" pitchFamily="34" charset="0"/>
              </a:rPr>
              <a:t>não</a:t>
            </a:r>
            <a:r>
              <a:rPr lang="en-US" sz="1100" dirty="0">
                <a:latin typeface="Calibri" panose="020F0502020204030204" pitchFamily="34" charset="0"/>
              </a:rPr>
              <a:t> </a:t>
            </a:r>
            <a:r>
              <a:rPr lang="en-US" sz="1100" dirty="0" err="1">
                <a:latin typeface="Calibri" panose="020F0502020204030204" pitchFamily="34" charset="0"/>
              </a:rPr>
              <a:t>têm</a:t>
            </a:r>
            <a:r>
              <a:rPr lang="en-US" sz="1100" dirty="0">
                <a:latin typeface="Calibri" panose="020F0502020204030204" pitchFamily="34" charset="0"/>
              </a:rPr>
              <a:t> </a:t>
            </a:r>
            <a:r>
              <a:rPr lang="en-US" sz="1100" dirty="0" err="1">
                <a:latin typeface="Calibri" panose="020F0502020204030204" pitchFamily="34" charset="0"/>
              </a:rPr>
              <a:t>direito</a:t>
            </a:r>
            <a:r>
              <a:rPr lang="en-US" sz="1100" dirty="0">
                <a:latin typeface="Calibri" panose="020F0502020204030204" pitchFamily="34" charset="0"/>
              </a:rPr>
              <a:t> </a:t>
            </a:r>
            <a:r>
              <a:rPr lang="en-US" sz="1100" dirty="0" err="1">
                <a:latin typeface="Calibri" panose="020F0502020204030204" pitchFamily="34" charset="0"/>
              </a:rPr>
              <a:t>à</a:t>
            </a:r>
            <a:r>
              <a:rPr lang="en-US" sz="1100" dirty="0">
                <a:latin typeface="Calibri" panose="020F0502020204030204" pitchFamily="34" charset="0"/>
              </a:rPr>
              <a:t> </a:t>
            </a:r>
            <a:r>
              <a:rPr lang="en-US" sz="1100" dirty="0" err="1">
                <a:latin typeface="Calibri" panose="020F0502020204030204" pitchFamily="34" charset="0"/>
              </a:rPr>
              <a:t>reversibilidade</a:t>
            </a:r>
            <a:r>
              <a:rPr lang="en-US" sz="1100" dirty="0">
                <a:latin typeface="Calibri" panose="020F0502020204030204" pitchFamily="34" charset="0"/>
              </a:rPr>
              <a:t> de </a:t>
            </a:r>
            <a:r>
              <a:rPr lang="en-US" sz="1100" dirty="0" err="1">
                <a:latin typeface="Calibri" panose="020F0502020204030204" pitchFamily="34" charset="0"/>
              </a:rPr>
              <a:t>uma</a:t>
            </a:r>
            <a:r>
              <a:rPr lang="en-US" sz="1100" dirty="0">
                <a:latin typeface="Calibri" panose="020F0502020204030204" pitchFamily="34" charset="0"/>
              </a:rPr>
              <a:t> </a:t>
            </a:r>
            <a:r>
              <a:rPr lang="en-US" sz="1100" dirty="0" err="1">
                <a:latin typeface="Calibri" panose="020F0502020204030204" pitchFamily="34" charset="0"/>
              </a:rPr>
              <a:t>transação</a:t>
            </a:r>
            <a:r>
              <a:rPr lang="en-US" sz="1100" dirty="0">
                <a:latin typeface="Calibri" panose="020F0502020204030204" pitchFamily="34" charset="0"/>
              </a:rPr>
              <a:t>. </a:t>
            </a:r>
            <a:r>
              <a:rPr lang="en-US" sz="1100" dirty="0" err="1">
                <a:latin typeface="Calibri" panose="020F0502020204030204" pitchFamily="34" charset="0"/>
              </a:rPr>
              <a:t>Em</a:t>
            </a:r>
            <a:r>
              <a:rPr lang="en-US" sz="1100" dirty="0">
                <a:latin typeface="Calibri" panose="020F0502020204030204" pitchFamily="34" charset="0"/>
              </a:rPr>
              <a:t> </a:t>
            </a:r>
            <a:r>
              <a:rPr lang="en-US" sz="1100" dirty="0" err="1">
                <a:latin typeface="Calibri" panose="020F0502020204030204" pitchFamily="34" charset="0"/>
              </a:rPr>
              <a:t>caso</a:t>
            </a:r>
            <a:r>
              <a:rPr lang="en-US" sz="1100" dirty="0">
                <a:latin typeface="Calibri" panose="020F0502020204030204" pitchFamily="34" charset="0"/>
              </a:rPr>
              <a:t> de </a:t>
            </a:r>
            <a:r>
              <a:rPr lang="en-US" sz="1100" dirty="0" err="1">
                <a:latin typeface="Calibri" panose="020F0502020204030204" pitchFamily="34" charset="0"/>
              </a:rPr>
              <a:t>erros</a:t>
            </a:r>
            <a:r>
              <a:rPr lang="en-US" sz="1100" dirty="0">
                <a:latin typeface="Calibri" panose="020F0502020204030204" pitchFamily="34" charset="0"/>
              </a:rPr>
              <a:t>, </a:t>
            </a:r>
            <a:r>
              <a:rPr lang="en-US" sz="1100" dirty="0" err="1">
                <a:latin typeface="Calibri" panose="020F0502020204030204" pitchFamily="34" charset="0"/>
              </a:rPr>
              <a:t>os</a:t>
            </a:r>
            <a:r>
              <a:rPr lang="en-US" sz="1100" dirty="0">
                <a:latin typeface="Calibri" panose="020F0502020204030204" pitchFamily="34" charset="0"/>
              </a:rPr>
              <a:t> </a:t>
            </a:r>
            <a:r>
              <a:rPr lang="en-US" sz="1100" dirty="0" err="1">
                <a:latin typeface="Calibri" panose="020F0502020204030204" pitchFamily="34" charset="0"/>
              </a:rPr>
              <a:t>fundos</a:t>
            </a:r>
            <a:r>
              <a:rPr lang="en-US" sz="1100" dirty="0">
                <a:latin typeface="Calibri" panose="020F0502020204030204" pitchFamily="34" charset="0"/>
              </a:rPr>
              <a:t> </a:t>
            </a:r>
            <a:r>
              <a:rPr lang="en-US" sz="1100" dirty="0" err="1">
                <a:latin typeface="Calibri" panose="020F0502020204030204" pitchFamily="34" charset="0"/>
              </a:rPr>
              <a:t>correspondentes</a:t>
            </a:r>
            <a:r>
              <a:rPr lang="en-US" sz="1100" dirty="0">
                <a:latin typeface="Calibri" panose="020F0502020204030204" pitchFamily="34" charset="0"/>
              </a:rPr>
              <a:t> são </a:t>
            </a:r>
            <a:r>
              <a:rPr lang="en-US" sz="1100" dirty="0" err="1">
                <a:latin typeface="Calibri" panose="020F0502020204030204" pitchFamily="34" charset="0"/>
              </a:rPr>
              <a:t>perdidos</a:t>
            </a:r>
            <a:r>
              <a:rPr lang="en-US" sz="1100" dirty="0">
                <a:latin typeface="Calibri" panose="020F0502020204030204" pitchFamily="34" charset="0"/>
              </a:rPr>
              <a:t>, a </a:t>
            </a:r>
            <a:r>
              <a:rPr lang="en-US" sz="1100" dirty="0" err="1">
                <a:latin typeface="Calibri" panose="020F0502020204030204" pitchFamily="34" charset="0"/>
              </a:rPr>
              <a:t>menos</a:t>
            </a:r>
            <a:r>
              <a:rPr lang="en-US" sz="1100" dirty="0">
                <a:latin typeface="Calibri" panose="020F0502020204030204" pitchFamily="34" charset="0"/>
              </a:rPr>
              <a:t> </a:t>
            </a:r>
            <a:r>
              <a:rPr lang="en-US" sz="1100" dirty="0" err="1">
                <a:latin typeface="Calibri" panose="020F0502020204030204" pitchFamily="34" charset="0"/>
              </a:rPr>
              <a:t>que</a:t>
            </a:r>
            <a:r>
              <a:rPr lang="en-US" sz="1100" dirty="0">
                <a:latin typeface="Calibri" panose="020F0502020204030204" pitchFamily="34" charset="0"/>
              </a:rPr>
              <a:t> </a:t>
            </a:r>
            <a:r>
              <a:rPr lang="en-US" sz="1100" dirty="0" err="1">
                <a:latin typeface="Calibri" panose="020F0502020204030204" pitchFamily="34" charset="0"/>
              </a:rPr>
              <a:t>nenhum</a:t>
            </a:r>
            <a:r>
              <a:rPr lang="en-US" sz="1100" dirty="0">
                <a:latin typeface="Calibri" panose="020F0502020204030204" pitchFamily="34" charset="0"/>
              </a:rPr>
              <a:t> </a:t>
            </a:r>
            <a:r>
              <a:rPr lang="en-US" sz="1100" dirty="0" err="1">
                <a:latin typeface="Calibri" panose="020F0502020204030204" pitchFamily="34" charset="0"/>
              </a:rPr>
              <a:t>intermediário</a:t>
            </a:r>
            <a:r>
              <a:rPr lang="en-US" sz="1100" dirty="0">
                <a:latin typeface="Calibri" panose="020F0502020204030204" pitchFamily="34" charset="0"/>
              </a:rPr>
              <a:t> </a:t>
            </a:r>
            <a:r>
              <a:rPr lang="en-US" sz="1100" dirty="0" err="1">
                <a:latin typeface="Calibri" panose="020F0502020204030204" pitchFamily="34" charset="0"/>
              </a:rPr>
              <a:t>regulamentado</a:t>
            </a:r>
            <a:r>
              <a:rPr lang="en-US" sz="1100" dirty="0">
                <a:latin typeface="Calibri" panose="020F0502020204030204" pitchFamily="34" charset="0"/>
              </a:rPr>
              <a:t> </a:t>
            </a:r>
            <a:r>
              <a:rPr lang="en-US" sz="1100" dirty="0" err="1">
                <a:latin typeface="Calibri" panose="020F0502020204030204" pitchFamily="34" charset="0"/>
              </a:rPr>
              <a:t>na</a:t>
            </a:r>
            <a:r>
              <a:rPr lang="en-US" sz="1100" dirty="0">
                <a:latin typeface="Calibri" panose="020F0502020204030204" pitchFamily="34" charset="0"/>
              </a:rPr>
              <a:t> forma de um </a:t>
            </a:r>
            <a:r>
              <a:rPr lang="en-US" sz="1100" dirty="0" err="1">
                <a:latin typeface="Calibri" panose="020F0502020204030204" pitchFamily="34" charset="0"/>
              </a:rPr>
              <a:t>provedor</a:t>
            </a:r>
            <a:r>
              <a:rPr lang="en-US" sz="1100" dirty="0">
                <a:latin typeface="Calibri" panose="020F0502020204030204" pitchFamily="34" charset="0"/>
              </a:rPr>
              <a:t> de </a:t>
            </a:r>
            <a:r>
              <a:rPr lang="en-US" sz="1100" dirty="0" err="1">
                <a:latin typeface="Calibri" panose="020F0502020204030204" pitchFamily="34" charset="0"/>
              </a:rPr>
              <a:t>serviços</a:t>
            </a:r>
            <a:r>
              <a:rPr lang="en-US" sz="1100" dirty="0">
                <a:latin typeface="Calibri" panose="020F0502020204030204" pitchFamily="34" charset="0"/>
              </a:rPr>
              <a:t> de </a:t>
            </a:r>
            <a:r>
              <a:rPr lang="en-US" sz="1100" dirty="0" err="1">
                <a:latin typeface="Calibri" panose="020F0502020204030204" pitchFamily="34" charset="0"/>
              </a:rPr>
              <a:t>criptografia</a:t>
            </a:r>
            <a:r>
              <a:rPr lang="en-US" sz="1100" dirty="0">
                <a:latin typeface="Calibri" panose="020F0502020204030204" pitchFamily="34" charset="0"/>
              </a:rPr>
              <a:t> </a:t>
            </a:r>
            <a:r>
              <a:rPr lang="en-US" sz="1100" dirty="0" err="1">
                <a:latin typeface="Calibri" panose="020F0502020204030204" pitchFamily="34" charset="0"/>
              </a:rPr>
              <a:t>seja</a:t>
            </a:r>
            <a:r>
              <a:rPr lang="en-US" sz="1100" dirty="0">
                <a:latin typeface="Calibri" panose="020F0502020204030204" pitchFamily="34" charset="0"/>
              </a:rPr>
              <a:t> </a:t>
            </a:r>
            <a:r>
              <a:rPr lang="en-US" sz="1100" dirty="0" err="1">
                <a:latin typeface="Calibri" panose="020F0502020204030204" pitchFamily="34" charset="0"/>
              </a:rPr>
              <a:t>usado</a:t>
            </a:r>
            <a:r>
              <a:rPr lang="en-US" sz="1100" dirty="0">
                <a:latin typeface="Calibri" panose="020F0502020204030204" pitchFamily="34" charset="0"/>
              </a:rPr>
              <a:t>. </a:t>
            </a:r>
            <a:r>
              <a:rPr lang="en-US" sz="1100" dirty="0" err="1">
                <a:latin typeface="Calibri" panose="020F0502020204030204" pitchFamily="34" charset="0"/>
              </a:rPr>
              <a:t>Além</a:t>
            </a:r>
            <a:r>
              <a:rPr lang="en-US" sz="1100" dirty="0">
                <a:latin typeface="Calibri" panose="020F0502020204030204" pitchFamily="34" charset="0"/>
              </a:rPr>
              <a:t> disso, </a:t>
            </a:r>
            <a:r>
              <a:rPr lang="en-US" sz="1100" dirty="0" err="1">
                <a:latin typeface="Calibri" panose="020F0502020204030204" pitchFamily="34" charset="0"/>
              </a:rPr>
              <a:t>consumidores</a:t>
            </a:r>
            <a:r>
              <a:rPr lang="en-US" sz="1100" dirty="0">
                <a:latin typeface="Calibri" panose="020F0502020204030204" pitchFamily="34" charset="0"/>
              </a:rPr>
              <a:t> e </a:t>
            </a:r>
            <a:r>
              <a:rPr lang="en-US" sz="1100" dirty="0" err="1">
                <a:latin typeface="Calibri" panose="020F0502020204030204" pitchFamily="34" charset="0"/>
              </a:rPr>
              <a:t>investidores</a:t>
            </a:r>
            <a:r>
              <a:rPr lang="en-US" sz="1100" dirty="0">
                <a:latin typeface="Calibri" panose="020F0502020204030204" pitchFamily="34" charset="0"/>
              </a:rPr>
              <a:t> </a:t>
            </a:r>
            <a:r>
              <a:rPr lang="en-US" sz="1100" dirty="0" err="1">
                <a:latin typeface="Calibri" panose="020F0502020204030204" pitchFamily="34" charset="0"/>
              </a:rPr>
              <a:t>que</a:t>
            </a:r>
            <a:r>
              <a:rPr lang="en-US" sz="1100" dirty="0">
                <a:latin typeface="Calibri" panose="020F0502020204030204" pitchFamily="34" charset="0"/>
              </a:rPr>
              <a:t> </a:t>
            </a:r>
            <a:r>
              <a:rPr lang="en-US" sz="1100" dirty="0" err="1">
                <a:latin typeface="Calibri" panose="020F0502020204030204" pitchFamily="34" charset="0"/>
              </a:rPr>
              <a:t>usam</a:t>
            </a:r>
            <a:r>
              <a:rPr lang="en-US" sz="1100" dirty="0">
                <a:latin typeface="Calibri" panose="020F0502020204030204" pitchFamily="34" charset="0"/>
              </a:rPr>
              <a:t> </a:t>
            </a:r>
            <a:r>
              <a:rPr lang="en-US" sz="1100" dirty="0" err="1">
                <a:latin typeface="Calibri" panose="020F0502020204030204" pitchFamily="34" charset="0"/>
              </a:rPr>
              <a:t>criptomoedas</a:t>
            </a:r>
            <a:r>
              <a:rPr lang="en-US" sz="1100" dirty="0">
                <a:latin typeface="Calibri" panose="020F0502020204030204" pitchFamily="34" charset="0"/>
              </a:rPr>
              <a:t> </a:t>
            </a:r>
            <a:r>
              <a:rPr lang="en-US" sz="1100" dirty="0" err="1">
                <a:latin typeface="Calibri" panose="020F0502020204030204" pitchFamily="34" charset="0"/>
              </a:rPr>
              <a:t>podem</a:t>
            </a:r>
            <a:r>
              <a:rPr lang="en-US" sz="1100" dirty="0">
                <a:latin typeface="Calibri" panose="020F0502020204030204" pitchFamily="34" charset="0"/>
              </a:rPr>
              <a:t> </a:t>
            </a:r>
            <a:r>
              <a:rPr lang="en-US" sz="1100" dirty="0" err="1">
                <a:latin typeface="Calibri" panose="020F0502020204030204" pitchFamily="34" charset="0"/>
              </a:rPr>
              <a:t>perder</a:t>
            </a:r>
            <a:r>
              <a:rPr lang="en-US" sz="1100" dirty="0">
                <a:latin typeface="Calibri" panose="020F0502020204030204" pitchFamily="34" charset="0"/>
              </a:rPr>
              <a:t> parte </a:t>
            </a:r>
            <a:r>
              <a:rPr lang="en-US" sz="1100" dirty="0" err="1">
                <a:latin typeface="Calibri" panose="020F0502020204030204" pitchFamily="34" charset="0"/>
              </a:rPr>
              <a:t>ou</a:t>
            </a:r>
            <a:r>
              <a:rPr lang="en-US" sz="1100" dirty="0">
                <a:latin typeface="Calibri" panose="020F0502020204030204" pitchFamily="34" charset="0"/>
              </a:rPr>
              <a:t> </a:t>
            </a:r>
            <a:r>
              <a:rPr lang="en-US" sz="1100" dirty="0" err="1">
                <a:latin typeface="Calibri" panose="020F0502020204030204" pitchFamily="34" charset="0"/>
              </a:rPr>
              <a:t>todos</a:t>
            </a:r>
            <a:r>
              <a:rPr lang="en-US" sz="1100" dirty="0">
                <a:latin typeface="Calibri" panose="020F0502020204030204" pitchFamily="34" charset="0"/>
              </a:rPr>
              <a:t> </a:t>
            </a:r>
            <a:r>
              <a:rPr lang="en-US" sz="1100" dirty="0" err="1">
                <a:latin typeface="Calibri" panose="020F0502020204030204" pitchFamily="34" charset="0"/>
              </a:rPr>
              <a:t>os</a:t>
            </a:r>
            <a:r>
              <a:rPr lang="en-US" sz="1100" dirty="0">
                <a:latin typeface="Calibri" panose="020F0502020204030204" pitchFamily="34" charset="0"/>
              </a:rPr>
              <a:t> </a:t>
            </a:r>
            <a:r>
              <a:rPr lang="en-US" sz="1100" dirty="0" err="1">
                <a:latin typeface="Calibri" panose="020F0502020204030204" pitchFamily="34" charset="0"/>
              </a:rPr>
              <a:t>seus</a:t>
            </a:r>
            <a:r>
              <a:rPr lang="en-US" sz="1100" dirty="0">
                <a:latin typeface="Calibri" panose="020F0502020204030204" pitchFamily="34" charset="0"/>
              </a:rPr>
              <a:t> </a:t>
            </a:r>
            <a:r>
              <a:rPr lang="en-US" sz="1100" dirty="0" err="1">
                <a:latin typeface="Calibri" panose="020F0502020204030204" pitchFamily="34" charset="0"/>
              </a:rPr>
              <a:t>ativos</a:t>
            </a:r>
            <a:r>
              <a:rPr lang="en-US" sz="1100" dirty="0">
                <a:latin typeface="Calibri" panose="020F0502020204030204" pitchFamily="34" charset="0"/>
              </a:rPr>
              <a:t> se </a:t>
            </a:r>
            <a:r>
              <a:rPr lang="en-US" sz="1100" dirty="0" err="1">
                <a:latin typeface="Calibri" panose="020F0502020204030204" pitchFamily="34" charset="0"/>
              </a:rPr>
              <a:t>perderem</a:t>
            </a:r>
            <a:r>
              <a:rPr lang="en-US" sz="1100" dirty="0">
                <a:latin typeface="Calibri" panose="020F0502020204030204" pitchFamily="34" charset="0"/>
              </a:rPr>
              <a:t> </a:t>
            </a:r>
            <a:r>
              <a:rPr lang="en-US" sz="1100" dirty="0" err="1">
                <a:latin typeface="Calibri" panose="020F0502020204030204" pitchFamily="34" charset="0"/>
              </a:rPr>
              <a:t>sua</a:t>
            </a:r>
            <a:r>
              <a:rPr lang="en-US" sz="1100" dirty="0">
                <a:latin typeface="Calibri" panose="020F0502020204030204" pitchFamily="34" charset="0"/>
              </a:rPr>
              <a:t> </a:t>
            </a:r>
            <a:r>
              <a:rPr lang="en-US" sz="1100" dirty="0" err="1">
                <a:latin typeface="Calibri" panose="020F0502020204030204" pitchFamily="34" charset="0"/>
              </a:rPr>
              <a:t>chave</a:t>
            </a:r>
            <a:r>
              <a:rPr lang="en-US" sz="1100" dirty="0">
                <a:latin typeface="Calibri" panose="020F0502020204030204" pitchFamily="34" charset="0"/>
              </a:rPr>
              <a:t> </a:t>
            </a:r>
            <a:r>
              <a:rPr lang="en-US" sz="1100" dirty="0" err="1">
                <a:latin typeface="Calibri" panose="020F0502020204030204" pitchFamily="34" charset="0"/>
              </a:rPr>
              <a:t>privada</a:t>
            </a:r>
            <a:r>
              <a:rPr lang="en-US" sz="1100" dirty="0">
                <a:latin typeface="Calibri" panose="020F0502020204030204" pitchFamily="34" charset="0"/>
              </a:rPr>
              <a:t> </a:t>
            </a:r>
            <a:r>
              <a:rPr lang="en-US" sz="1100" dirty="0" err="1">
                <a:latin typeface="Calibri" panose="020F0502020204030204" pitchFamily="34" charset="0"/>
              </a:rPr>
              <a:t>ou</a:t>
            </a:r>
            <a:r>
              <a:rPr lang="en-US" sz="1100" dirty="0">
                <a:latin typeface="Calibri" panose="020F0502020204030204" pitchFamily="34" charset="0"/>
              </a:rPr>
              <a:t> se </a:t>
            </a:r>
            <a:r>
              <a:rPr lang="en-US" sz="1100" dirty="0" err="1">
                <a:latin typeface="Calibri" panose="020F0502020204030204" pitchFamily="34" charset="0"/>
              </a:rPr>
              <a:t>ela</a:t>
            </a:r>
            <a:r>
              <a:rPr lang="en-US" sz="1100" dirty="0">
                <a:latin typeface="Calibri" panose="020F0502020204030204" pitchFamily="34" charset="0"/>
              </a:rPr>
              <a:t> for </a:t>
            </a:r>
            <a:r>
              <a:rPr lang="en-US" sz="1100" dirty="0" err="1">
                <a:latin typeface="Calibri" panose="020F0502020204030204" pitchFamily="34" charset="0"/>
              </a:rPr>
              <a:t>roubada</a:t>
            </a:r>
            <a:r>
              <a:rPr lang="en-US" sz="1100" dirty="0">
                <a:latin typeface="Calibri" panose="020F0502020204030204" pitchFamily="34" charset="0"/>
              </a:rPr>
              <a:t>.</a:t>
            </a:r>
          </a:p>
          <a:p>
            <a:pPr algn="just" defTabSz="312738"/>
            <a:r>
              <a:rPr lang="en-US" sz="1100" dirty="0">
                <a:latin typeface="Calibri" panose="020F0502020204030204" pitchFamily="34" charset="0"/>
              </a:rPr>
              <a:t> </a:t>
            </a:r>
          </a:p>
          <a:p>
            <a:pPr algn="just" defTabSz="312738"/>
            <a:r>
              <a:rPr lang="en-US" sz="1100" dirty="0" err="1">
                <a:latin typeface="Calibri" panose="020F0502020204030204" pitchFamily="34" charset="0"/>
              </a:rPr>
              <a:t>Esse</a:t>
            </a:r>
            <a:r>
              <a:rPr lang="en-US" sz="1100" dirty="0">
                <a:latin typeface="Calibri" panose="020F0502020204030204" pitchFamily="34" charset="0"/>
              </a:rPr>
              <a:t> </a:t>
            </a:r>
            <a:r>
              <a:rPr lang="en-US" sz="1100" dirty="0" err="1">
                <a:latin typeface="Calibri" panose="020F0502020204030204" pitchFamily="34" charset="0"/>
              </a:rPr>
              <a:t>risco</a:t>
            </a:r>
            <a:r>
              <a:rPr lang="en-US" sz="1100" dirty="0">
                <a:latin typeface="Calibri" panose="020F0502020204030204" pitchFamily="34" charset="0"/>
              </a:rPr>
              <a:t> </a:t>
            </a:r>
            <a:r>
              <a:rPr lang="en-US" sz="1100" dirty="0" err="1">
                <a:latin typeface="Calibri" panose="020F0502020204030204" pitchFamily="34" charset="0"/>
              </a:rPr>
              <a:t>existe</a:t>
            </a:r>
            <a:r>
              <a:rPr lang="en-US" sz="1100" dirty="0">
                <a:latin typeface="Calibri" panose="020F0502020204030204" pitchFamily="34" charset="0"/>
              </a:rPr>
              <a:t> </a:t>
            </a:r>
            <a:r>
              <a:rPr lang="en-US" sz="1100" dirty="0" err="1">
                <a:latin typeface="Calibri" panose="020F0502020204030204" pitchFamily="34" charset="0"/>
              </a:rPr>
              <a:t>tanto</a:t>
            </a:r>
            <a:r>
              <a:rPr lang="en-US" sz="1100" dirty="0">
                <a:latin typeface="Calibri" panose="020F0502020204030204" pitchFamily="34" charset="0"/>
              </a:rPr>
              <a:t> com </a:t>
            </a:r>
            <a:r>
              <a:rPr lang="en-US" sz="1100" dirty="0" err="1">
                <a:latin typeface="Calibri" panose="020F0502020204030204" pitchFamily="34" charset="0"/>
              </a:rPr>
              <a:t>carteiras</a:t>
            </a:r>
            <a:r>
              <a:rPr lang="en-US" sz="1100" dirty="0">
                <a:latin typeface="Calibri" panose="020F0502020204030204" pitchFamily="34" charset="0"/>
              </a:rPr>
              <a:t> de </a:t>
            </a:r>
            <a:r>
              <a:rPr lang="en-US" sz="1100" dirty="0" err="1">
                <a:latin typeface="Calibri" panose="020F0502020204030204" pitchFamily="34" charset="0"/>
              </a:rPr>
              <a:t>custódia</a:t>
            </a:r>
            <a:r>
              <a:rPr lang="en-US" sz="1100" dirty="0">
                <a:latin typeface="Calibri" panose="020F0502020204030204" pitchFamily="34" charset="0"/>
              </a:rPr>
              <a:t> </a:t>
            </a:r>
            <a:r>
              <a:rPr lang="en-US" sz="1100" dirty="0" err="1">
                <a:latin typeface="Calibri" panose="020F0502020204030204" pitchFamily="34" charset="0"/>
              </a:rPr>
              <a:t>como</a:t>
            </a:r>
            <a:r>
              <a:rPr lang="en-US" sz="1100" dirty="0">
                <a:latin typeface="Calibri" panose="020F0502020204030204" pitchFamily="34" charset="0"/>
              </a:rPr>
              <a:t> </a:t>
            </a:r>
            <a:r>
              <a:rPr lang="en-US" sz="1100" dirty="0" err="1">
                <a:latin typeface="Calibri" panose="020F0502020204030204" pitchFamily="34" charset="0"/>
              </a:rPr>
              <a:t>sem</a:t>
            </a:r>
            <a:r>
              <a:rPr lang="en-US" sz="1100" dirty="0">
                <a:latin typeface="Calibri" panose="020F0502020204030204" pitchFamily="34" charset="0"/>
              </a:rPr>
              <a:t> </a:t>
            </a:r>
            <a:r>
              <a:rPr lang="en-US" sz="1100" dirty="0" err="1">
                <a:latin typeface="Calibri" panose="020F0502020204030204" pitchFamily="34" charset="0"/>
              </a:rPr>
              <a:t>custódia</a:t>
            </a:r>
            <a:r>
              <a:rPr lang="en-US" sz="1100" dirty="0">
                <a:latin typeface="Calibri" panose="020F0502020204030204" pitchFamily="34" charset="0"/>
              </a:rPr>
              <a:t>. No </a:t>
            </a:r>
            <a:r>
              <a:rPr lang="en-US" sz="1100" dirty="0" err="1">
                <a:latin typeface="Calibri" panose="020F0502020204030204" pitchFamily="34" charset="0"/>
              </a:rPr>
              <a:t>caso</a:t>
            </a:r>
            <a:r>
              <a:rPr lang="en-US" sz="1100" dirty="0">
                <a:latin typeface="Calibri" panose="020F0502020204030204" pitchFamily="34" charset="0"/>
              </a:rPr>
              <a:t> de </a:t>
            </a:r>
            <a:r>
              <a:rPr lang="en-US" sz="1100" dirty="0" err="1">
                <a:latin typeface="Calibri" panose="020F0502020204030204" pitchFamily="34" charset="0"/>
              </a:rPr>
              <a:t>carteiras</a:t>
            </a:r>
            <a:r>
              <a:rPr lang="en-US" sz="1100" dirty="0">
                <a:latin typeface="Calibri" panose="020F0502020204030204" pitchFamily="34" charset="0"/>
              </a:rPr>
              <a:t> de </a:t>
            </a:r>
            <a:r>
              <a:rPr lang="en-US" sz="1100" dirty="0" err="1">
                <a:latin typeface="Calibri" panose="020F0502020204030204" pitchFamily="34" charset="0"/>
              </a:rPr>
              <a:t>custódia</a:t>
            </a:r>
            <a:r>
              <a:rPr lang="en-US" sz="1100" dirty="0">
                <a:latin typeface="Calibri" panose="020F0502020204030204" pitchFamily="34" charset="0"/>
              </a:rPr>
              <a:t>, a </a:t>
            </a:r>
            <a:r>
              <a:rPr lang="en-US" sz="1100" dirty="0" err="1">
                <a:latin typeface="Calibri" panose="020F0502020204030204" pitchFamily="34" charset="0"/>
              </a:rPr>
              <a:t>responsabilidade</a:t>
            </a:r>
            <a:r>
              <a:rPr lang="en-US" sz="1100" dirty="0">
                <a:latin typeface="Calibri" panose="020F0502020204030204" pitchFamily="34" charset="0"/>
              </a:rPr>
              <a:t> </a:t>
            </a:r>
            <a:r>
              <a:rPr lang="en-US" sz="1100" dirty="0" err="1">
                <a:latin typeface="Calibri" panose="020F0502020204030204" pitchFamily="34" charset="0"/>
              </a:rPr>
              <a:t>pelo</a:t>
            </a:r>
            <a:r>
              <a:rPr lang="en-US" sz="1100" dirty="0">
                <a:latin typeface="Calibri" panose="020F0502020204030204" pitchFamily="34" charset="0"/>
              </a:rPr>
              <a:t> </a:t>
            </a:r>
            <a:r>
              <a:rPr lang="en-US" sz="1100" dirty="0" err="1">
                <a:latin typeface="Calibri" panose="020F0502020204030204" pitchFamily="34" charset="0"/>
              </a:rPr>
              <a:t>armazenamento</a:t>
            </a:r>
            <a:r>
              <a:rPr lang="en-US" sz="1100" dirty="0">
                <a:latin typeface="Calibri" panose="020F0502020204030204" pitchFamily="34" charset="0"/>
              </a:rPr>
              <a:t> </a:t>
            </a:r>
            <a:r>
              <a:rPr lang="en-US" sz="1100" dirty="0" err="1">
                <a:latin typeface="Calibri" panose="020F0502020204030204" pitchFamily="34" charset="0"/>
              </a:rPr>
              <a:t>seguro</a:t>
            </a:r>
            <a:r>
              <a:rPr lang="en-US" sz="1100" dirty="0">
                <a:latin typeface="Calibri" panose="020F0502020204030204" pitchFamily="34" charset="0"/>
              </a:rPr>
              <a:t> das </a:t>
            </a:r>
            <a:r>
              <a:rPr lang="en-US" sz="1100" dirty="0" err="1">
                <a:latin typeface="Calibri" panose="020F0502020204030204" pitchFamily="34" charset="0"/>
              </a:rPr>
              <a:t>chaves</a:t>
            </a:r>
            <a:r>
              <a:rPr lang="en-US" sz="1100" dirty="0">
                <a:latin typeface="Calibri" panose="020F0502020204030204" pitchFamily="34" charset="0"/>
              </a:rPr>
              <a:t> </a:t>
            </a:r>
            <a:r>
              <a:rPr lang="en-US" sz="1100" dirty="0" err="1">
                <a:latin typeface="Calibri" panose="020F0502020204030204" pitchFamily="34" charset="0"/>
              </a:rPr>
              <a:t>privadas</a:t>
            </a:r>
            <a:r>
              <a:rPr lang="en-US" sz="1100" dirty="0">
                <a:latin typeface="Calibri" panose="020F0502020204030204" pitchFamily="34" charset="0"/>
              </a:rPr>
              <a:t> </a:t>
            </a:r>
            <a:r>
              <a:rPr lang="en-US" sz="1100" dirty="0" err="1">
                <a:latin typeface="Calibri" panose="020F0502020204030204" pitchFamily="34" charset="0"/>
              </a:rPr>
              <a:t>é</a:t>
            </a:r>
            <a:r>
              <a:rPr lang="en-US" sz="1100" dirty="0">
                <a:latin typeface="Calibri" panose="020F0502020204030204" pitchFamily="34" charset="0"/>
              </a:rPr>
              <a:t> do </a:t>
            </a:r>
            <a:r>
              <a:rPr lang="en-US" sz="1100" dirty="0" err="1">
                <a:latin typeface="Calibri" panose="020F0502020204030204" pitchFamily="34" charset="0"/>
              </a:rPr>
              <a:t>provedor</a:t>
            </a:r>
            <a:r>
              <a:rPr lang="en-US" sz="1100" dirty="0">
                <a:latin typeface="Calibri" panose="020F0502020204030204" pitchFamily="34" charset="0"/>
              </a:rPr>
              <a:t> </a:t>
            </a:r>
            <a:r>
              <a:rPr lang="en-US" sz="1100" dirty="0" err="1">
                <a:latin typeface="Calibri" panose="020F0502020204030204" pitchFamily="34" charset="0"/>
              </a:rPr>
              <a:t>terceirizado</a:t>
            </a:r>
            <a:r>
              <a:rPr lang="en-US" sz="1100" dirty="0">
                <a:latin typeface="Calibri" panose="020F0502020204030204" pitchFamily="34" charset="0"/>
              </a:rPr>
              <a:t>. </a:t>
            </a:r>
            <a:r>
              <a:rPr lang="en-US" sz="1100" dirty="0" err="1">
                <a:latin typeface="Calibri" panose="020F0502020204030204" pitchFamily="34" charset="0"/>
              </a:rPr>
              <a:t>Essa</a:t>
            </a:r>
            <a:r>
              <a:rPr lang="en-US" sz="1100" dirty="0">
                <a:latin typeface="Calibri" panose="020F0502020204030204" pitchFamily="34" charset="0"/>
              </a:rPr>
              <a:t> </a:t>
            </a:r>
            <a:r>
              <a:rPr lang="en-US" sz="1100" dirty="0" err="1">
                <a:latin typeface="Calibri" panose="020F0502020204030204" pitchFamily="34" charset="0"/>
              </a:rPr>
              <a:t>empresa</a:t>
            </a:r>
            <a:r>
              <a:rPr lang="en-US" sz="1100" dirty="0">
                <a:latin typeface="Calibri" panose="020F0502020204030204" pitchFamily="34" charset="0"/>
              </a:rPr>
              <a:t> </a:t>
            </a:r>
            <a:r>
              <a:rPr lang="en-US" sz="1100" dirty="0" err="1">
                <a:latin typeface="Calibri" panose="020F0502020204030204" pitchFamily="34" charset="0"/>
              </a:rPr>
              <a:t>pode</a:t>
            </a:r>
            <a:r>
              <a:rPr lang="en-US" sz="1100" dirty="0">
                <a:latin typeface="Calibri" panose="020F0502020204030204" pitchFamily="34" charset="0"/>
              </a:rPr>
              <a:t> </a:t>
            </a:r>
            <a:r>
              <a:rPr lang="en-US" sz="1100" dirty="0" err="1">
                <a:latin typeface="Calibri" panose="020F0502020204030204" pitchFamily="34" charset="0"/>
              </a:rPr>
              <a:t>ser</a:t>
            </a:r>
            <a:r>
              <a:rPr lang="en-US" sz="1100" dirty="0">
                <a:latin typeface="Calibri" panose="020F0502020204030204" pitchFamily="34" charset="0"/>
              </a:rPr>
              <a:t> </a:t>
            </a:r>
            <a:r>
              <a:rPr lang="en-US" sz="1100" dirty="0" err="1">
                <a:latin typeface="Calibri" panose="020F0502020204030204" pitchFamily="34" charset="0"/>
              </a:rPr>
              <a:t>atacada</a:t>
            </a:r>
            <a:r>
              <a:rPr lang="en-US" sz="1100" dirty="0">
                <a:latin typeface="Calibri" panose="020F0502020204030204" pitchFamily="34" charset="0"/>
              </a:rPr>
              <a:t>, </a:t>
            </a:r>
            <a:r>
              <a:rPr lang="en-US" sz="1100" dirty="0" err="1">
                <a:latin typeface="Calibri" panose="020F0502020204030204" pitchFamily="34" charset="0"/>
              </a:rPr>
              <a:t>por</a:t>
            </a:r>
            <a:r>
              <a:rPr lang="en-US" sz="1100" dirty="0">
                <a:latin typeface="Calibri" panose="020F0502020204030204" pitchFamily="34" charset="0"/>
              </a:rPr>
              <a:t> </a:t>
            </a:r>
            <a:r>
              <a:rPr lang="en-US" sz="1100" dirty="0" err="1">
                <a:latin typeface="Calibri" panose="020F0502020204030204" pitchFamily="34" charset="0"/>
              </a:rPr>
              <a:t>exemplo</a:t>
            </a:r>
            <a:r>
              <a:rPr lang="en-US" sz="1100" dirty="0">
                <a:latin typeface="Calibri" panose="020F0502020204030204" pitchFamily="34" charset="0"/>
              </a:rPr>
              <a:t>, </a:t>
            </a:r>
            <a:r>
              <a:rPr lang="en-US" sz="1100" dirty="0" err="1">
                <a:latin typeface="Calibri" panose="020F0502020204030204" pitchFamily="34" charset="0"/>
              </a:rPr>
              <a:t>por</a:t>
            </a:r>
            <a:r>
              <a:rPr lang="en-US" sz="1100" dirty="0">
                <a:latin typeface="Calibri" panose="020F0502020204030204" pitchFamily="34" charset="0"/>
              </a:rPr>
              <a:t> hackers </a:t>
            </a:r>
            <a:r>
              <a:rPr lang="en-US" sz="1100" dirty="0" err="1">
                <a:latin typeface="Calibri" panose="020F0502020204030204" pitchFamily="34" charset="0"/>
              </a:rPr>
              <a:t>que</a:t>
            </a:r>
            <a:r>
              <a:rPr lang="en-US" sz="1100" dirty="0">
                <a:latin typeface="Calibri" panose="020F0502020204030204" pitchFamily="34" charset="0"/>
              </a:rPr>
              <a:t> </a:t>
            </a:r>
            <a:r>
              <a:rPr lang="en-US" sz="1100" dirty="0" err="1">
                <a:latin typeface="Calibri" panose="020F0502020204030204" pitchFamily="34" charset="0"/>
              </a:rPr>
              <a:t>usam</a:t>
            </a:r>
            <a:r>
              <a:rPr lang="en-US" sz="1100" dirty="0">
                <a:latin typeface="Calibri" panose="020F0502020204030204" pitchFamily="34" charset="0"/>
              </a:rPr>
              <a:t> um </a:t>
            </a:r>
            <a:r>
              <a:rPr lang="en-US" sz="1100" dirty="0" err="1">
                <a:latin typeface="Calibri" panose="020F0502020204030204" pitchFamily="34" charset="0"/>
              </a:rPr>
              <a:t>ambiente</a:t>
            </a:r>
            <a:r>
              <a:rPr lang="en-US" sz="1100" dirty="0">
                <a:latin typeface="Calibri" panose="020F0502020204030204" pitchFamily="34" charset="0"/>
              </a:rPr>
              <a:t> de TI </a:t>
            </a:r>
            <a:r>
              <a:rPr lang="en-US" sz="1100" dirty="0" err="1">
                <a:latin typeface="Calibri" panose="020F0502020204030204" pitchFamily="34" charset="0"/>
              </a:rPr>
              <a:t>insuficientemente</a:t>
            </a:r>
            <a:r>
              <a:rPr lang="en-US" sz="1100" dirty="0">
                <a:latin typeface="Calibri" panose="020F0502020204030204" pitchFamily="34" charset="0"/>
              </a:rPr>
              <a:t> </a:t>
            </a:r>
            <a:r>
              <a:rPr lang="en-US" sz="1100" dirty="0" err="1">
                <a:latin typeface="Calibri" panose="020F0502020204030204" pitchFamily="34" charset="0"/>
              </a:rPr>
              <a:t>seguro</a:t>
            </a:r>
            <a:r>
              <a:rPr lang="en-US" sz="1100" dirty="0">
                <a:latin typeface="Calibri" panose="020F0502020204030204" pitchFamily="34" charset="0"/>
              </a:rPr>
              <a:t>. </a:t>
            </a:r>
            <a:r>
              <a:rPr lang="en-US" sz="1100" dirty="0" err="1">
                <a:latin typeface="Calibri" panose="020F0502020204030204" pitchFamily="34" charset="0"/>
              </a:rPr>
              <a:t>Por</a:t>
            </a:r>
            <a:r>
              <a:rPr lang="en-US" sz="1100" dirty="0">
                <a:latin typeface="Calibri" panose="020F0502020204030204" pitchFamily="34" charset="0"/>
              </a:rPr>
              <a:t> </a:t>
            </a:r>
            <a:r>
              <a:rPr lang="en-US" sz="1100" dirty="0" err="1">
                <a:latin typeface="Calibri" panose="020F0502020204030204" pitchFamily="34" charset="0"/>
              </a:rPr>
              <a:t>meio</a:t>
            </a:r>
            <a:r>
              <a:rPr lang="en-US" sz="1100" dirty="0">
                <a:latin typeface="Calibri" panose="020F0502020204030204" pitchFamily="34" charset="0"/>
              </a:rPr>
              <a:t> </a:t>
            </a:r>
            <a:r>
              <a:rPr lang="en-US" sz="1100" dirty="0" err="1">
                <a:latin typeface="Calibri" panose="020F0502020204030204" pitchFamily="34" charset="0"/>
              </a:rPr>
              <a:t>desse</a:t>
            </a:r>
            <a:r>
              <a:rPr lang="en-US" sz="1100" dirty="0">
                <a:latin typeface="Calibri" panose="020F0502020204030204" pitchFamily="34" charset="0"/>
              </a:rPr>
              <a:t> </a:t>
            </a:r>
            <a:r>
              <a:rPr lang="en-US" sz="1100" dirty="0" err="1">
                <a:latin typeface="Calibri" panose="020F0502020204030204" pitchFamily="34" charset="0"/>
              </a:rPr>
              <a:t>acess</a:t>
            </a:r>
            <a:r>
              <a:rPr lang="en-US" sz="1100" dirty="0">
                <a:latin typeface="Calibri" panose="020F0502020204030204" pitchFamily="34" charset="0"/>
              </a:rPr>
              <a:t> </a:t>
            </a:r>
            <a:r>
              <a:rPr lang="en-US" sz="1100" dirty="0" err="1">
                <a:latin typeface="Calibri" panose="020F0502020204030204" pitchFamily="34" charset="0"/>
              </a:rPr>
              <a:t>ilegal</a:t>
            </a:r>
            <a:r>
              <a:rPr lang="en-US" sz="1100" dirty="0">
                <a:latin typeface="Calibri" panose="020F0502020204030204" pitchFamily="34" charset="0"/>
              </a:rPr>
              <a:t>, </a:t>
            </a:r>
            <a:r>
              <a:rPr lang="en-US" sz="1100" dirty="0" err="1">
                <a:latin typeface="Calibri" panose="020F0502020204030204" pitchFamily="34" charset="0"/>
              </a:rPr>
              <a:t>os</a:t>
            </a:r>
            <a:r>
              <a:rPr lang="en-US" sz="1100" dirty="0">
                <a:latin typeface="Calibri" panose="020F0502020204030204" pitchFamily="34" charset="0"/>
              </a:rPr>
              <a:t> </a:t>
            </a:r>
            <a:r>
              <a:rPr lang="en-US" sz="1100" dirty="0" err="1">
                <a:latin typeface="Calibri" panose="020F0502020204030204" pitchFamily="34" charset="0"/>
              </a:rPr>
              <a:t>investidores</a:t>
            </a:r>
            <a:r>
              <a:rPr lang="en-US" sz="1100" dirty="0">
                <a:latin typeface="Calibri" panose="020F0502020204030204" pitchFamily="34" charset="0"/>
              </a:rPr>
              <a:t> </a:t>
            </a:r>
            <a:r>
              <a:rPr lang="en-US" sz="1100" dirty="0" err="1">
                <a:latin typeface="Calibri" panose="020F0502020204030204" pitchFamily="34" charset="0"/>
              </a:rPr>
              <a:t>podem</a:t>
            </a:r>
            <a:r>
              <a:rPr lang="en-US" sz="1100" dirty="0">
                <a:latin typeface="Calibri" panose="020F0502020204030204" pitchFamily="34" charset="0"/>
              </a:rPr>
              <a:t> </a:t>
            </a:r>
            <a:r>
              <a:rPr lang="en-US" sz="1100" dirty="0" err="1">
                <a:latin typeface="Calibri" panose="020F0502020204030204" pitchFamily="34" charset="0"/>
              </a:rPr>
              <a:t>perder</a:t>
            </a:r>
            <a:r>
              <a:rPr lang="en-US" sz="1100" dirty="0">
                <a:latin typeface="Calibri" panose="020F0502020204030204" pitchFamily="34" charset="0"/>
              </a:rPr>
              <a:t> a </a:t>
            </a:r>
            <a:r>
              <a:rPr lang="en-US" sz="1100" dirty="0" err="1">
                <a:latin typeface="Calibri" panose="020F0502020204030204" pitchFamily="34" charset="0"/>
              </a:rPr>
              <a:t>totalidade</a:t>
            </a:r>
            <a:r>
              <a:rPr lang="en-US" sz="1100" dirty="0">
                <a:latin typeface="Calibri" panose="020F0502020204030204" pitchFamily="34" charset="0"/>
              </a:rPr>
              <a:t> </a:t>
            </a:r>
            <a:r>
              <a:rPr lang="en-US" sz="1100" dirty="0" err="1">
                <a:latin typeface="Calibri" panose="020F0502020204030204" pitchFamily="34" charset="0"/>
              </a:rPr>
              <a:t>ou</a:t>
            </a:r>
            <a:r>
              <a:rPr lang="en-US" sz="1100" dirty="0">
                <a:latin typeface="Calibri" panose="020F0502020204030204" pitchFamily="34" charset="0"/>
              </a:rPr>
              <a:t> parte das </a:t>
            </a:r>
            <a:r>
              <a:rPr lang="en-US" sz="1100" dirty="0" err="1">
                <a:latin typeface="Calibri" panose="020F0502020204030204" pitchFamily="34" charset="0"/>
              </a:rPr>
              <a:t>suas</a:t>
            </a:r>
            <a:r>
              <a:rPr lang="en-US" sz="1100" dirty="0">
                <a:latin typeface="Calibri" panose="020F0502020204030204" pitchFamily="34" charset="0"/>
              </a:rPr>
              <a:t> </a:t>
            </a:r>
            <a:r>
              <a:rPr lang="en-US" sz="1100" dirty="0" err="1">
                <a:latin typeface="Calibri" panose="020F0502020204030204" pitchFamily="34" charset="0"/>
              </a:rPr>
              <a:t>criptomoedas</a:t>
            </a:r>
            <a:r>
              <a:rPr lang="en-US" sz="1100" dirty="0">
                <a:latin typeface="Calibri" panose="020F0502020204030204" pitchFamily="34" charset="0"/>
              </a:rPr>
              <a:t>, </a:t>
            </a:r>
            <a:r>
              <a:rPr lang="en-US" sz="1100" dirty="0" err="1">
                <a:latin typeface="Calibri" panose="020F0502020204030204" pitchFamily="34" charset="0"/>
              </a:rPr>
              <a:t>perder</a:t>
            </a:r>
            <a:r>
              <a:rPr lang="en-US" sz="1100" dirty="0">
                <a:latin typeface="Calibri" panose="020F0502020204030204" pitchFamily="34" charset="0"/>
              </a:rPr>
              <a:t> a </a:t>
            </a:r>
            <a:r>
              <a:rPr lang="en-US" sz="1100" dirty="0" err="1">
                <a:latin typeface="Calibri" panose="020F0502020204030204" pitchFamily="34" charset="0"/>
              </a:rPr>
              <a:t>totalidade</a:t>
            </a:r>
            <a:r>
              <a:rPr lang="en-US" sz="1100" dirty="0">
                <a:latin typeface="Calibri" panose="020F0502020204030204" pitchFamily="34" charset="0"/>
              </a:rPr>
              <a:t> </a:t>
            </a:r>
            <a:r>
              <a:rPr lang="en-US" sz="1100" dirty="0" err="1">
                <a:latin typeface="Calibri" panose="020F0502020204030204" pitchFamily="34" charset="0"/>
              </a:rPr>
              <a:t>ou</a:t>
            </a:r>
            <a:r>
              <a:rPr lang="en-US" sz="1100" dirty="0">
                <a:latin typeface="Calibri" panose="020F0502020204030204" pitchFamily="34" charset="0"/>
              </a:rPr>
              <a:t> parte dos </a:t>
            </a:r>
            <a:r>
              <a:rPr lang="en-US" sz="1100" dirty="0" err="1">
                <a:latin typeface="Calibri" panose="020F0502020204030204" pitchFamily="34" charset="0"/>
              </a:rPr>
              <a:t>seus</a:t>
            </a:r>
            <a:r>
              <a:rPr lang="en-US" sz="1100" dirty="0">
                <a:latin typeface="Calibri" panose="020F0502020204030204" pitchFamily="34" charset="0"/>
              </a:rPr>
              <a:t> </a:t>
            </a:r>
            <a:r>
              <a:rPr lang="en-US" sz="1100" dirty="0" err="1">
                <a:latin typeface="Calibri" panose="020F0502020204030204" pitchFamily="34" charset="0"/>
              </a:rPr>
              <a:t>ativos</a:t>
            </a:r>
            <a:r>
              <a:rPr lang="en-US" sz="1100" dirty="0">
                <a:latin typeface="Calibri" panose="020F0502020204030204" pitchFamily="34" charset="0"/>
              </a:rPr>
              <a:t> </a:t>
            </a:r>
            <a:r>
              <a:rPr lang="en-US" sz="1100" dirty="0" err="1">
                <a:latin typeface="Calibri" panose="020F0502020204030204" pitchFamily="34" charset="0"/>
              </a:rPr>
              <a:t>criptográficos</a:t>
            </a:r>
            <a:r>
              <a:rPr lang="en-US" sz="1100" dirty="0">
                <a:latin typeface="Calibri" panose="020F0502020204030204" pitchFamily="34" charset="0"/>
              </a:rPr>
              <a:t>. </a:t>
            </a:r>
            <a:r>
              <a:rPr lang="en-US" sz="1100" dirty="0" err="1">
                <a:latin typeface="Calibri" panose="020F0502020204030204" pitchFamily="34" charset="0"/>
              </a:rPr>
              <a:t>Os</a:t>
            </a:r>
            <a:r>
              <a:rPr lang="en-US" sz="1100" dirty="0">
                <a:latin typeface="Calibri" panose="020F0502020204030204" pitchFamily="34" charset="0"/>
              </a:rPr>
              <a:t> </a:t>
            </a:r>
            <a:r>
              <a:rPr lang="en-US" sz="1100" dirty="0" err="1">
                <a:latin typeface="Calibri" panose="020F0502020204030204" pitchFamily="34" charset="0"/>
              </a:rPr>
              <a:t>últimos</a:t>
            </a:r>
            <a:r>
              <a:rPr lang="en-US" sz="1100" dirty="0">
                <a:latin typeface="Calibri" panose="020F0502020204030204" pitchFamily="34" charset="0"/>
              </a:rPr>
              <a:t> </a:t>
            </a:r>
            <a:r>
              <a:rPr lang="en-US" sz="1100" dirty="0" err="1">
                <a:latin typeface="Calibri" panose="020F0502020204030204" pitchFamily="34" charset="0"/>
              </a:rPr>
              <a:t>anos</a:t>
            </a:r>
            <a:r>
              <a:rPr lang="en-US" sz="1100" dirty="0">
                <a:latin typeface="Calibri" panose="020F0502020204030204" pitchFamily="34" charset="0"/>
              </a:rPr>
              <a:t> </a:t>
            </a:r>
            <a:r>
              <a:rPr lang="en-US" sz="1100" dirty="0" err="1">
                <a:latin typeface="Calibri" panose="020F0502020204030204" pitchFamily="34" charset="0"/>
              </a:rPr>
              <a:t>mostraram</a:t>
            </a:r>
            <a:r>
              <a:rPr lang="en-US" sz="1100" dirty="0">
                <a:latin typeface="Calibri" panose="020F0502020204030204" pitchFamily="34" charset="0"/>
              </a:rPr>
              <a:t> </a:t>
            </a:r>
            <a:r>
              <a:rPr lang="en-US" sz="1100" dirty="0" err="1">
                <a:latin typeface="Calibri" panose="020F0502020204030204" pitchFamily="34" charset="0"/>
              </a:rPr>
              <a:t>que</a:t>
            </a:r>
            <a:r>
              <a:rPr lang="en-US" sz="1100" dirty="0">
                <a:latin typeface="Calibri" panose="020F0502020204030204" pitchFamily="34" charset="0"/>
              </a:rPr>
              <a:t> </a:t>
            </a:r>
            <a:r>
              <a:rPr lang="en-US" sz="1100" dirty="0" err="1">
                <a:latin typeface="Calibri" panose="020F0502020204030204" pitchFamily="34" charset="0"/>
              </a:rPr>
              <a:t>tais</a:t>
            </a:r>
            <a:r>
              <a:rPr lang="en-US" sz="1100" dirty="0">
                <a:latin typeface="Calibri" panose="020F0502020204030204" pitchFamily="34" charset="0"/>
              </a:rPr>
              <a:t> </a:t>
            </a:r>
            <a:r>
              <a:rPr lang="en-US" sz="1100" dirty="0" err="1">
                <a:latin typeface="Calibri" panose="020F0502020204030204" pitchFamily="34" charset="0"/>
              </a:rPr>
              <a:t>vulnerabilidades</a:t>
            </a:r>
            <a:r>
              <a:rPr lang="en-US" sz="1100" dirty="0">
                <a:latin typeface="Calibri" panose="020F0502020204030204" pitchFamily="34" charset="0"/>
              </a:rPr>
              <a:t> de </a:t>
            </a:r>
            <a:r>
              <a:rPr lang="en-US" sz="1100" dirty="0" err="1">
                <a:latin typeface="Calibri" panose="020F0502020204030204" pitchFamily="34" charset="0"/>
              </a:rPr>
              <a:t>segurança</a:t>
            </a:r>
            <a:r>
              <a:rPr lang="en-US" sz="1100" dirty="0">
                <a:latin typeface="Calibri" panose="020F0502020204030204" pitchFamily="34" charset="0"/>
              </a:rPr>
              <a:t> </a:t>
            </a:r>
            <a:r>
              <a:rPr lang="en-US" sz="1100" dirty="0" err="1">
                <a:latin typeface="Calibri" panose="020F0502020204030204" pitchFamily="34" charset="0"/>
              </a:rPr>
              <a:t>ocorrem</a:t>
            </a:r>
            <a:r>
              <a:rPr lang="en-US" sz="1100" dirty="0">
                <a:latin typeface="Calibri" panose="020F0502020204030204" pitchFamily="34" charset="0"/>
              </a:rPr>
              <a:t> no </a:t>
            </a:r>
            <a:r>
              <a:rPr lang="en-US" sz="1100" dirty="0" err="1">
                <a:latin typeface="Calibri" panose="020F0502020204030204" pitchFamily="34" charset="0"/>
              </a:rPr>
              <a:t>mercado</a:t>
            </a:r>
            <a:r>
              <a:rPr lang="en-US" sz="1100" dirty="0">
                <a:latin typeface="Calibri" panose="020F0502020204030204" pitchFamily="34" charset="0"/>
              </a:rPr>
              <a:t> de </a:t>
            </a:r>
            <a:r>
              <a:rPr lang="en-US" sz="1100" dirty="0" err="1">
                <a:latin typeface="Calibri" panose="020F0502020204030204" pitchFamily="34" charset="0"/>
              </a:rPr>
              <a:t>criptomoedas</a:t>
            </a:r>
            <a:r>
              <a:rPr lang="en-US" sz="1100" dirty="0">
                <a:latin typeface="Calibri" panose="020F0502020204030204" pitchFamily="34" charset="0"/>
              </a:rPr>
              <a:t> e no </a:t>
            </a:r>
            <a:r>
              <a:rPr lang="en-US" sz="1100" dirty="0" err="1">
                <a:latin typeface="Calibri" panose="020F0502020204030204" pitchFamily="34" charset="0"/>
              </a:rPr>
              <a:t>mercado</a:t>
            </a:r>
            <a:r>
              <a:rPr lang="en-US" sz="1100" dirty="0">
                <a:latin typeface="Calibri" panose="020F0502020204030204" pitchFamily="34" charset="0"/>
              </a:rPr>
              <a:t> e </a:t>
            </a:r>
            <a:r>
              <a:rPr lang="en-US" sz="1100" dirty="0" err="1">
                <a:latin typeface="Calibri" panose="020F0502020204030204" pitchFamily="34" charset="0"/>
              </a:rPr>
              <a:t>que</a:t>
            </a:r>
            <a:r>
              <a:rPr lang="en-US" sz="1100" dirty="0">
                <a:latin typeface="Calibri" panose="020F0502020204030204" pitchFamily="34" charset="0"/>
              </a:rPr>
              <a:t> o </a:t>
            </a:r>
            <a:r>
              <a:rPr lang="en-US" sz="1100" dirty="0" err="1">
                <a:latin typeface="Calibri" panose="020F0502020204030204" pitchFamily="34" charset="0"/>
              </a:rPr>
              <a:t>risco</a:t>
            </a:r>
            <a:r>
              <a:rPr lang="en-US" sz="1100" dirty="0">
                <a:latin typeface="Calibri" panose="020F0502020204030204" pitchFamily="34" charset="0"/>
              </a:rPr>
              <a:t> de </a:t>
            </a:r>
            <a:r>
              <a:rPr lang="en-US" sz="1100" dirty="0" err="1">
                <a:latin typeface="Calibri" panose="020F0502020204030204" pitchFamily="34" charset="0"/>
              </a:rPr>
              <a:t>ataques</a:t>
            </a:r>
            <a:r>
              <a:rPr lang="en-US" sz="1100" dirty="0">
                <a:latin typeface="Calibri" panose="020F0502020204030204" pitchFamily="34" charset="0"/>
              </a:rPr>
              <a:t> de hackers continua </a:t>
            </a:r>
            <a:r>
              <a:rPr lang="en-US" sz="1100" dirty="0" err="1">
                <a:latin typeface="Calibri" panose="020F0502020204030204" pitchFamily="34" charset="0"/>
              </a:rPr>
              <a:t>presente</a:t>
            </a:r>
            <a:r>
              <a:rPr lang="en-US" sz="1100" dirty="0">
                <a:latin typeface="Calibri" panose="020F0502020204030204" pitchFamily="34" charset="0"/>
              </a:rPr>
              <a:t>.</a:t>
            </a:r>
          </a:p>
          <a:p>
            <a:pPr algn="just" defTabSz="312738"/>
            <a:endParaRPr lang="en-US" sz="1100" dirty="0">
              <a:latin typeface="Calibri" panose="020F0502020204030204" pitchFamily="34" charset="0"/>
            </a:endParaRPr>
          </a:p>
          <a:p>
            <a:pPr algn="just" defTabSz="312738"/>
            <a:r>
              <a:rPr lang="en-US" sz="1100" dirty="0">
                <a:latin typeface="Calibri" panose="020F0502020204030204" pitchFamily="34" charset="0"/>
              </a:rPr>
              <a:t>Se o </a:t>
            </a:r>
            <a:r>
              <a:rPr lang="en-US" sz="1100" dirty="0" err="1">
                <a:latin typeface="Calibri" panose="020F0502020204030204" pitchFamily="34" charset="0"/>
              </a:rPr>
              <a:t>provedor</a:t>
            </a:r>
            <a:r>
              <a:rPr lang="en-US" sz="1100" dirty="0">
                <a:latin typeface="Calibri" panose="020F0502020204030204" pitchFamily="34" charset="0"/>
              </a:rPr>
              <a:t> de </a:t>
            </a:r>
            <a:r>
              <a:rPr lang="en-US" sz="1100" dirty="0" err="1">
                <a:latin typeface="Calibri" panose="020F0502020204030204" pitchFamily="34" charset="0"/>
              </a:rPr>
              <a:t>carteira</a:t>
            </a:r>
            <a:r>
              <a:rPr lang="en-US" sz="1100" dirty="0">
                <a:latin typeface="Calibri" panose="020F0502020204030204" pitchFamily="34" charset="0"/>
              </a:rPr>
              <a:t> de </a:t>
            </a:r>
            <a:r>
              <a:rPr lang="en-US" sz="1100" dirty="0" err="1">
                <a:latin typeface="Calibri" panose="020F0502020204030204" pitchFamily="34" charset="0"/>
              </a:rPr>
              <a:t>custódia</a:t>
            </a:r>
            <a:r>
              <a:rPr lang="en-US" sz="1100" dirty="0">
                <a:latin typeface="Calibri" panose="020F0502020204030204" pitchFamily="34" charset="0"/>
              </a:rPr>
              <a:t> </a:t>
            </a:r>
            <a:r>
              <a:rPr lang="en-US" sz="1100" dirty="0" err="1">
                <a:latin typeface="Calibri" panose="020F0502020204030204" pitchFamily="34" charset="0"/>
              </a:rPr>
              <a:t>perder</a:t>
            </a:r>
            <a:r>
              <a:rPr lang="en-US" sz="1100" dirty="0">
                <a:latin typeface="Calibri" panose="020F0502020204030204" pitchFamily="34" charset="0"/>
              </a:rPr>
              <a:t> a </a:t>
            </a:r>
            <a:r>
              <a:rPr lang="en-US" sz="1100" dirty="0" err="1">
                <a:latin typeface="Calibri" panose="020F0502020204030204" pitchFamily="34" charset="0"/>
              </a:rPr>
              <a:t>chave</a:t>
            </a:r>
            <a:r>
              <a:rPr lang="en-US" sz="1100" dirty="0">
                <a:latin typeface="Calibri" panose="020F0502020204030204" pitchFamily="34" charset="0"/>
              </a:rPr>
              <a:t> </a:t>
            </a:r>
            <a:r>
              <a:rPr lang="en-US" sz="1100" dirty="0" err="1">
                <a:latin typeface="Calibri" panose="020F0502020204030204" pitchFamily="34" charset="0"/>
              </a:rPr>
              <a:t>privada</a:t>
            </a:r>
            <a:r>
              <a:rPr lang="en-US" sz="1100" dirty="0">
                <a:latin typeface="Calibri" panose="020F0502020204030204" pitchFamily="34" charset="0"/>
              </a:rPr>
              <a:t> dos </a:t>
            </a:r>
            <a:r>
              <a:rPr lang="en-US" sz="1100" dirty="0" err="1">
                <a:latin typeface="Calibri" panose="020F0502020204030204" pitchFamily="34" charset="0"/>
              </a:rPr>
              <a:t>seus</a:t>
            </a:r>
            <a:r>
              <a:rPr lang="en-US" sz="1100" dirty="0">
                <a:latin typeface="Calibri" panose="020F0502020204030204" pitchFamily="34" charset="0"/>
              </a:rPr>
              <a:t> </a:t>
            </a:r>
            <a:r>
              <a:rPr lang="en-US" sz="1100" dirty="0" err="1">
                <a:latin typeface="Calibri" panose="020F0502020204030204" pitchFamily="34" charset="0"/>
              </a:rPr>
              <a:t>clientes</a:t>
            </a:r>
            <a:r>
              <a:rPr lang="en-US" sz="1100" dirty="0">
                <a:latin typeface="Calibri" panose="020F0502020204030204" pitchFamily="34" charset="0"/>
              </a:rPr>
              <a:t>, </a:t>
            </a:r>
            <a:r>
              <a:rPr lang="en-US" sz="1100" dirty="0" err="1">
                <a:latin typeface="Calibri" panose="020F0502020204030204" pitchFamily="34" charset="0"/>
              </a:rPr>
              <a:t>eles</a:t>
            </a:r>
            <a:r>
              <a:rPr lang="en-US" sz="1100" dirty="0">
                <a:latin typeface="Calibri" panose="020F0502020204030204" pitchFamily="34" charset="0"/>
              </a:rPr>
              <a:t> </a:t>
            </a:r>
            <a:r>
              <a:rPr lang="en-US" sz="1100" dirty="0" err="1">
                <a:latin typeface="Calibri" panose="020F0502020204030204" pitchFamily="34" charset="0"/>
              </a:rPr>
              <a:t>poderão</a:t>
            </a:r>
            <a:r>
              <a:rPr lang="en-US" sz="1100" dirty="0">
                <a:latin typeface="Calibri" panose="020F0502020204030204" pitchFamily="34" charset="0"/>
              </a:rPr>
              <a:t> </a:t>
            </a:r>
            <a:r>
              <a:rPr lang="en-US" sz="1100" dirty="0" err="1">
                <a:latin typeface="Calibri" panose="020F0502020204030204" pitchFamily="34" charset="0"/>
              </a:rPr>
              <a:t>reivindicar</a:t>
            </a:r>
            <a:r>
              <a:rPr lang="en-US" sz="1100" dirty="0">
                <a:latin typeface="Calibri" panose="020F0502020204030204" pitchFamily="34" charset="0"/>
              </a:rPr>
              <a:t> </a:t>
            </a:r>
            <a:r>
              <a:rPr lang="en-US" sz="1100" dirty="0" err="1">
                <a:latin typeface="Calibri" panose="020F0502020204030204" pitchFamily="34" charset="0"/>
              </a:rPr>
              <a:t>uma</a:t>
            </a:r>
            <a:r>
              <a:rPr lang="en-US" sz="1100" dirty="0">
                <a:latin typeface="Calibri" panose="020F0502020204030204" pitchFamily="34" charset="0"/>
              </a:rPr>
              <a:t> </a:t>
            </a:r>
            <a:r>
              <a:rPr lang="en-US" sz="1100" dirty="0" err="1">
                <a:latin typeface="Calibri" panose="020F0502020204030204" pitchFamily="34" charset="0"/>
              </a:rPr>
              <a:t>compensação</a:t>
            </a:r>
            <a:r>
              <a:rPr lang="en-US" sz="1100" dirty="0">
                <a:latin typeface="Calibri" panose="020F0502020204030204" pitchFamily="34" charset="0"/>
              </a:rPr>
              <a:t>. </a:t>
            </a:r>
            <a:r>
              <a:rPr lang="en-US" sz="1100" dirty="0" err="1">
                <a:latin typeface="Calibri" panose="020F0502020204030204" pitchFamily="34" charset="0"/>
              </a:rPr>
              <a:t>Essa</a:t>
            </a:r>
            <a:r>
              <a:rPr lang="en-US" sz="1100" dirty="0">
                <a:latin typeface="Calibri" panose="020F0502020204030204" pitchFamily="34" charset="0"/>
              </a:rPr>
              <a:t> </a:t>
            </a:r>
            <a:r>
              <a:rPr lang="en-US" sz="1100" dirty="0" err="1">
                <a:latin typeface="Calibri" panose="020F0502020204030204" pitchFamily="34" charset="0"/>
              </a:rPr>
              <a:t>segurança</a:t>
            </a:r>
            <a:r>
              <a:rPr lang="en-US" sz="1100" dirty="0">
                <a:latin typeface="Calibri" panose="020F0502020204030204" pitchFamily="34" charset="0"/>
              </a:rPr>
              <a:t> </a:t>
            </a:r>
            <a:r>
              <a:rPr lang="en-US" sz="1100" dirty="0" err="1">
                <a:latin typeface="Calibri" panose="020F0502020204030204" pitchFamily="34" charset="0"/>
              </a:rPr>
              <a:t>não</a:t>
            </a:r>
            <a:r>
              <a:rPr lang="en-US" sz="1100" dirty="0">
                <a:latin typeface="Calibri" panose="020F0502020204030204" pitchFamily="34" charset="0"/>
              </a:rPr>
              <a:t> </a:t>
            </a:r>
            <a:r>
              <a:rPr lang="en-US" sz="1100" dirty="0" err="1">
                <a:latin typeface="Calibri" panose="020F0502020204030204" pitchFamily="34" charset="0"/>
              </a:rPr>
              <a:t>existe</a:t>
            </a:r>
            <a:r>
              <a:rPr lang="en-US" sz="1100" dirty="0">
                <a:latin typeface="Calibri" panose="020F0502020204030204" pitchFamily="34" charset="0"/>
              </a:rPr>
              <a:t> com </a:t>
            </a:r>
            <a:r>
              <a:rPr lang="en-US" sz="1100" dirty="0" err="1">
                <a:latin typeface="Calibri" panose="020F0502020204030204" pitchFamily="34" charset="0"/>
              </a:rPr>
              <a:t>carteiras</a:t>
            </a:r>
            <a:r>
              <a:rPr lang="en-US" sz="1100" dirty="0">
                <a:latin typeface="Calibri" panose="020F0502020204030204" pitchFamily="34" charset="0"/>
              </a:rPr>
              <a:t> </a:t>
            </a:r>
            <a:r>
              <a:rPr lang="en-US" sz="1100" dirty="0" err="1">
                <a:latin typeface="Calibri" panose="020F0502020204030204" pitchFamily="34" charset="0"/>
              </a:rPr>
              <a:t>sem</a:t>
            </a:r>
            <a:r>
              <a:rPr lang="en-US" sz="1100" dirty="0">
                <a:latin typeface="Calibri" panose="020F0502020204030204" pitchFamily="34" charset="0"/>
              </a:rPr>
              <a:t> </a:t>
            </a:r>
            <a:r>
              <a:rPr lang="en-US" sz="1100" dirty="0" err="1">
                <a:latin typeface="Calibri" panose="020F0502020204030204" pitchFamily="34" charset="0"/>
              </a:rPr>
              <a:t>custódia</a:t>
            </a:r>
            <a:r>
              <a:rPr lang="en-US" sz="1100" dirty="0">
                <a:latin typeface="Calibri" panose="020F0502020204030204" pitchFamily="34" charset="0"/>
              </a:rPr>
              <a:t>. </a:t>
            </a:r>
            <a:r>
              <a:rPr lang="en-US" sz="1100" dirty="0" err="1">
                <a:latin typeface="Calibri" panose="020F0502020204030204" pitchFamily="34" charset="0"/>
              </a:rPr>
              <a:t>Aqui</a:t>
            </a:r>
            <a:r>
              <a:rPr lang="en-US" sz="1100" dirty="0">
                <a:latin typeface="Calibri" panose="020F0502020204030204" pitchFamily="34" charset="0"/>
              </a:rPr>
              <a:t>, a </a:t>
            </a:r>
            <a:r>
              <a:rPr lang="en-US" sz="1100" dirty="0" err="1">
                <a:latin typeface="Calibri" panose="020F0502020204030204" pitchFamily="34" charset="0"/>
              </a:rPr>
              <a:t>responsabilidade</a:t>
            </a:r>
            <a:r>
              <a:rPr lang="en-US" sz="1100" dirty="0">
                <a:latin typeface="Calibri" panose="020F0502020204030204" pitchFamily="34" charset="0"/>
              </a:rPr>
              <a:t> de </a:t>
            </a:r>
            <a:r>
              <a:rPr lang="en-US" sz="1100" dirty="0" err="1">
                <a:latin typeface="Calibri" panose="020F0502020204030204" pitchFamily="34" charset="0"/>
              </a:rPr>
              <a:t>proteger</a:t>
            </a:r>
            <a:r>
              <a:rPr lang="en-US" sz="1100" dirty="0">
                <a:latin typeface="Calibri" panose="020F0502020204030204" pitchFamily="34" charset="0"/>
              </a:rPr>
              <a:t> a </a:t>
            </a:r>
            <a:r>
              <a:rPr lang="en-US" sz="1100" dirty="0" err="1">
                <a:latin typeface="Calibri" panose="020F0502020204030204" pitchFamily="34" charset="0"/>
              </a:rPr>
              <a:t>chave</a:t>
            </a:r>
            <a:r>
              <a:rPr lang="en-US" sz="1100" dirty="0">
                <a:latin typeface="Calibri" panose="020F0502020204030204" pitchFamily="34" charset="0"/>
              </a:rPr>
              <a:t> </a:t>
            </a:r>
            <a:r>
              <a:rPr lang="en-US" sz="1100" dirty="0" err="1">
                <a:latin typeface="Calibri" panose="020F0502020204030204" pitchFamily="34" charset="0"/>
              </a:rPr>
              <a:t>privada</a:t>
            </a:r>
            <a:r>
              <a:rPr lang="en-US" sz="1100" dirty="0">
                <a:latin typeface="Calibri" panose="020F0502020204030204" pitchFamily="34" charset="0"/>
              </a:rPr>
              <a:t> </a:t>
            </a:r>
            <a:r>
              <a:rPr lang="en-US" sz="1100" dirty="0" err="1">
                <a:latin typeface="Calibri" panose="020F0502020204030204" pitchFamily="34" charset="0"/>
              </a:rPr>
              <a:t>é</a:t>
            </a:r>
            <a:r>
              <a:rPr lang="en-US" sz="1100" dirty="0">
                <a:latin typeface="Calibri" panose="020F0502020204030204" pitchFamily="34" charset="0"/>
              </a:rPr>
              <a:t> do </a:t>
            </a:r>
            <a:r>
              <a:rPr lang="en-US" sz="1100" dirty="0" err="1">
                <a:latin typeface="Calibri" panose="020F0502020204030204" pitchFamily="34" charset="0"/>
              </a:rPr>
              <a:t>próprio</a:t>
            </a:r>
            <a:r>
              <a:rPr lang="en-US" sz="1100" dirty="0">
                <a:latin typeface="Calibri" panose="020F0502020204030204" pitchFamily="34" charset="0"/>
              </a:rPr>
              <a:t> </a:t>
            </a:r>
            <a:r>
              <a:rPr lang="en-US" sz="1100" dirty="0" err="1">
                <a:latin typeface="Calibri" panose="020F0502020204030204" pitchFamily="34" charset="0"/>
              </a:rPr>
              <a:t>investidor</a:t>
            </a:r>
            <a:r>
              <a:rPr lang="en-US" sz="1100" dirty="0">
                <a:latin typeface="Calibri" panose="020F0502020204030204" pitchFamily="34" charset="0"/>
              </a:rPr>
              <a:t>. O </a:t>
            </a:r>
            <a:r>
              <a:rPr lang="en-US" sz="1100" dirty="0" err="1">
                <a:latin typeface="Calibri" panose="020F0502020204030204" pitchFamily="34" charset="0"/>
              </a:rPr>
              <a:t>uso</a:t>
            </a:r>
            <a:r>
              <a:rPr lang="en-US" sz="1100" dirty="0">
                <a:latin typeface="Calibri" panose="020F0502020204030204" pitchFamily="34" charset="0"/>
              </a:rPr>
              <a:t> de </a:t>
            </a:r>
            <a:r>
              <a:rPr lang="en-US" sz="1100" dirty="0" err="1">
                <a:latin typeface="Calibri" panose="020F0502020204030204" pitchFamily="34" charset="0"/>
              </a:rPr>
              <a:t>carteiras</a:t>
            </a:r>
            <a:r>
              <a:rPr lang="en-US" sz="1100" dirty="0">
                <a:latin typeface="Calibri" panose="020F0502020204030204" pitchFamily="34" charset="0"/>
              </a:rPr>
              <a:t> </a:t>
            </a:r>
            <a:r>
              <a:rPr lang="en-US" sz="1100" dirty="0" err="1">
                <a:latin typeface="Calibri" panose="020F0502020204030204" pitchFamily="34" charset="0"/>
              </a:rPr>
              <a:t>sem</a:t>
            </a:r>
            <a:r>
              <a:rPr lang="en-US" sz="1100" dirty="0">
                <a:latin typeface="Calibri" panose="020F0502020204030204" pitchFamily="34" charset="0"/>
              </a:rPr>
              <a:t> </a:t>
            </a:r>
            <a:r>
              <a:rPr lang="en-US" sz="1100" dirty="0" err="1">
                <a:latin typeface="Calibri" panose="020F0502020204030204" pitchFamily="34" charset="0"/>
              </a:rPr>
              <a:t>custódia</a:t>
            </a:r>
            <a:r>
              <a:rPr lang="en-US" sz="1100" dirty="0">
                <a:latin typeface="Calibri" panose="020F0502020204030204" pitchFamily="34" charset="0"/>
              </a:rPr>
              <a:t>, </a:t>
            </a:r>
            <a:r>
              <a:rPr lang="en-US" sz="1100" dirty="0" err="1">
                <a:latin typeface="Calibri" panose="020F0502020204030204" pitchFamily="34" charset="0"/>
              </a:rPr>
              <a:t>portanto</a:t>
            </a:r>
            <a:r>
              <a:rPr lang="en-US" sz="1100" dirty="0">
                <a:latin typeface="Calibri" panose="020F0502020204030204" pitchFamily="34" charset="0"/>
              </a:rPr>
              <a:t>, </a:t>
            </a:r>
            <a:r>
              <a:rPr lang="en-US" sz="1100" dirty="0" err="1">
                <a:latin typeface="Calibri" panose="020F0502020204030204" pitchFamily="34" charset="0"/>
              </a:rPr>
              <a:t>acarreta</a:t>
            </a:r>
            <a:r>
              <a:rPr lang="en-US" sz="1100" dirty="0">
                <a:latin typeface="Calibri" panose="020F0502020204030204" pitchFamily="34" charset="0"/>
              </a:rPr>
              <a:t> </a:t>
            </a:r>
            <a:r>
              <a:rPr lang="en-US" sz="1100" dirty="0" err="1">
                <a:latin typeface="Calibri" panose="020F0502020204030204" pitchFamily="34" charset="0"/>
              </a:rPr>
              <a:t>maior</a:t>
            </a:r>
            <a:r>
              <a:rPr lang="en-US" sz="1100" dirty="0">
                <a:latin typeface="Calibri" panose="020F0502020204030204" pitchFamily="34" charset="0"/>
              </a:rPr>
              <a:t> </a:t>
            </a:r>
            <a:r>
              <a:rPr lang="en-US" sz="1100" dirty="0" err="1">
                <a:latin typeface="Calibri" panose="020F0502020204030204" pitchFamily="34" charset="0"/>
              </a:rPr>
              <a:t>responsabilidade</a:t>
            </a:r>
            <a:r>
              <a:rPr lang="en-US" sz="1100" dirty="0">
                <a:latin typeface="Calibri" panose="020F0502020204030204" pitchFamily="34" charset="0"/>
              </a:rPr>
              <a:t> </a:t>
            </a:r>
            <a:r>
              <a:rPr lang="en-US" sz="1100" dirty="0" err="1">
                <a:latin typeface="Calibri" panose="020F0502020204030204" pitchFamily="34" charset="0"/>
              </a:rPr>
              <a:t>para</a:t>
            </a:r>
            <a:r>
              <a:rPr lang="en-US" sz="1100" dirty="0">
                <a:latin typeface="Calibri" panose="020F0502020204030204" pitchFamily="34" charset="0"/>
              </a:rPr>
              <a:t> </a:t>
            </a:r>
            <a:r>
              <a:rPr lang="en-US" sz="1100" dirty="0" err="1">
                <a:latin typeface="Calibri" panose="020F0502020204030204" pitchFamily="34" charset="0"/>
              </a:rPr>
              <a:t>consumidores</a:t>
            </a:r>
            <a:r>
              <a:rPr lang="en-US" sz="1100" dirty="0">
                <a:latin typeface="Calibri" panose="020F0502020204030204" pitchFamily="34" charset="0"/>
              </a:rPr>
              <a:t> e </a:t>
            </a:r>
            <a:r>
              <a:rPr lang="en-US" sz="1100" dirty="0" err="1">
                <a:latin typeface="Calibri" panose="020F0502020204030204" pitchFamily="34" charset="0"/>
              </a:rPr>
              <a:t>investidores</a:t>
            </a:r>
            <a:r>
              <a:rPr lang="en-US" sz="1100" dirty="0">
                <a:latin typeface="Calibri" panose="020F0502020204030204" pitchFamily="34" charset="0"/>
              </a:rPr>
              <a:t>. Para </a:t>
            </a:r>
            <a:r>
              <a:rPr lang="en-US" sz="1100" dirty="0" err="1">
                <a:latin typeface="Calibri" panose="020F0502020204030204" pitchFamily="34" charset="0"/>
              </a:rPr>
              <a:t>consumidores</a:t>
            </a:r>
            <a:r>
              <a:rPr lang="en-US" sz="1100" dirty="0">
                <a:latin typeface="Calibri" panose="020F0502020204030204" pitchFamily="34" charset="0"/>
              </a:rPr>
              <a:t> e </a:t>
            </a:r>
            <a:r>
              <a:rPr lang="en-US" sz="1100" dirty="0" err="1">
                <a:latin typeface="Calibri" panose="020F0502020204030204" pitchFamily="34" charset="0"/>
              </a:rPr>
              <a:t>investidores</a:t>
            </a:r>
            <a:r>
              <a:rPr lang="en-US" sz="1100" dirty="0">
                <a:latin typeface="Calibri" panose="020F0502020204030204" pitchFamily="34" charset="0"/>
              </a:rPr>
              <a:t>: Se </a:t>
            </a:r>
            <a:r>
              <a:rPr lang="en-US" sz="1100" dirty="0" err="1">
                <a:latin typeface="Calibri" panose="020F0502020204030204" pitchFamily="34" charset="0"/>
              </a:rPr>
              <a:t>eles</a:t>
            </a:r>
            <a:r>
              <a:rPr lang="en-US" sz="1100" dirty="0">
                <a:latin typeface="Calibri" panose="020F0502020204030204" pitchFamily="34" charset="0"/>
              </a:rPr>
              <a:t> </a:t>
            </a:r>
            <a:r>
              <a:rPr lang="en-US" sz="1100" dirty="0" err="1">
                <a:latin typeface="Calibri" panose="020F0502020204030204" pitchFamily="34" charset="0"/>
              </a:rPr>
              <a:t>perderem</a:t>
            </a:r>
            <a:r>
              <a:rPr lang="en-US" sz="1100" dirty="0">
                <a:latin typeface="Calibri" panose="020F0502020204030204" pitchFamily="34" charset="0"/>
              </a:rPr>
              <a:t> </a:t>
            </a:r>
            <a:r>
              <a:rPr lang="en-US" sz="1100" dirty="0" err="1">
                <a:latin typeface="Calibri" panose="020F0502020204030204" pitchFamily="34" charset="0"/>
              </a:rPr>
              <a:t>sua</a:t>
            </a:r>
            <a:r>
              <a:rPr lang="en-US" sz="1100" dirty="0">
                <a:latin typeface="Calibri" panose="020F0502020204030204" pitchFamily="34" charset="0"/>
              </a:rPr>
              <a:t> </a:t>
            </a:r>
            <a:r>
              <a:rPr lang="en-US" sz="1100" dirty="0" err="1">
                <a:latin typeface="Calibri" panose="020F0502020204030204" pitchFamily="34" charset="0"/>
              </a:rPr>
              <a:t>chave</a:t>
            </a:r>
            <a:r>
              <a:rPr lang="en-US" sz="1100" dirty="0">
                <a:latin typeface="Calibri" panose="020F0502020204030204" pitchFamily="34" charset="0"/>
              </a:rPr>
              <a:t> </a:t>
            </a:r>
            <a:r>
              <a:rPr lang="en-US" sz="1100" dirty="0" err="1">
                <a:latin typeface="Calibri" panose="020F0502020204030204" pitchFamily="34" charset="0"/>
              </a:rPr>
              <a:t>privada</a:t>
            </a:r>
            <a:r>
              <a:rPr lang="en-US" sz="1100" dirty="0">
                <a:latin typeface="Calibri" panose="020F0502020204030204" pitchFamily="34" charset="0"/>
              </a:rPr>
              <a:t>, </a:t>
            </a:r>
            <a:r>
              <a:rPr lang="en-US" sz="1100" dirty="0" err="1">
                <a:latin typeface="Calibri" panose="020F0502020204030204" pitchFamily="34" charset="0"/>
              </a:rPr>
              <a:t>todos</a:t>
            </a:r>
            <a:r>
              <a:rPr lang="en-US" sz="1100" dirty="0">
                <a:latin typeface="Calibri" panose="020F0502020204030204" pitchFamily="34" charset="0"/>
              </a:rPr>
              <a:t> </a:t>
            </a:r>
            <a:r>
              <a:rPr lang="en-US" sz="1100" dirty="0" err="1">
                <a:latin typeface="Calibri" panose="020F0502020204030204" pitchFamily="34" charset="0"/>
              </a:rPr>
              <a:t>os</a:t>
            </a:r>
            <a:r>
              <a:rPr lang="en-US" sz="1100" dirty="0">
                <a:latin typeface="Calibri" panose="020F0502020204030204" pitchFamily="34" charset="0"/>
              </a:rPr>
              <a:t> </a:t>
            </a:r>
            <a:r>
              <a:rPr lang="en-US" sz="1100" dirty="0" err="1">
                <a:latin typeface="Calibri" panose="020F0502020204030204" pitchFamily="34" charset="0"/>
              </a:rPr>
              <a:t>fundos</a:t>
            </a:r>
            <a:r>
              <a:rPr lang="en-US" sz="1100" dirty="0">
                <a:latin typeface="Calibri" panose="020F0502020204030204" pitchFamily="34" charset="0"/>
              </a:rPr>
              <a:t> </a:t>
            </a:r>
            <a:r>
              <a:rPr lang="en-US" sz="1100" dirty="0" err="1">
                <a:latin typeface="Calibri" panose="020F0502020204030204" pitchFamily="34" charset="0"/>
              </a:rPr>
              <a:t>na</a:t>
            </a:r>
            <a:r>
              <a:rPr lang="en-US" sz="1100" dirty="0">
                <a:latin typeface="Calibri" panose="020F0502020204030204" pitchFamily="34" charset="0"/>
              </a:rPr>
              <a:t> </a:t>
            </a:r>
            <a:r>
              <a:rPr lang="en-US" sz="1100" dirty="0" err="1">
                <a:latin typeface="Calibri" panose="020F0502020204030204" pitchFamily="34" charset="0"/>
              </a:rPr>
              <a:t>carteira</a:t>
            </a:r>
            <a:r>
              <a:rPr lang="en-US" sz="1100" dirty="0">
                <a:latin typeface="Calibri" panose="020F0502020204030204" pitchFamily="34" charset="0"/>
              </a:rPr>
              <a:t> </a:t>
            </a:r>
            <a:r>
              <a:rPr lang="en-US" sz="1100" dirty="0" err="1">
                <a:latin typeface="Calibri" panose="020F0502020204030204" pitchFamily="34" charset="0"/>
              </a:rPr>
              <a:t>também</a:t>
            </a:r>
            <a:r>
              <a:rPr lang="en-US" sz="1100" dirty="0">
                <a:latin typeface="Calibri" panose="020F0502020204030204" pitchFamily="34" charset="0"/>
              </a:rPr>
              <a:t> </a:t>
            </a:r>
            <a:r>
              <a:rPr lang="en-US" sz="1100" dirty="0" err="1">
                <a:latin typeface="Calibri" panose="020F0502020204030204" pitchFamily="34" charset="0"/>
              </a:rPr>
              <a:t>serão</a:t>
            </a:r>
            <a:r>
              <a:rPr lang="en-US" sz="1100" dirty="0">
                <a:latin typeface="Calibri" panose="020F0502020204030204" pitchFamily="34" charset="0"/>
              </a:rPr>
              <a:t> </a:t>
            </a:r>
            <a:r>
              <a:rPr lang="en-US" sz="1100" dirty="0" err="1">
                <a:latin typeface="Calibri" panose="020F0502020204030204" pitchFamily="34" charset="0"/>
              </a:rPr>
              <a:t>irremediavelmente</a:t>
            </a:r>
            <a:r>
              <a:rPr lang="en-US" sz="1100" dirty="0">
                <a:latin typeface="Calibri" panose="020F0502020204030204" pitchFamily="34" charset="0"/>
              </a:rPr>
              <a:t> </a:t>
            </a:r>
            <a:r>
              <a:rPr lang="en-US" sz="1100" dirty="0" err="1">
                <a:latin typeface="Calibri" panose="020F0502020204030204" pitchFamily="34" charset="0"/>
              </a:rPr>
              <a:t>perdidos</a:t>
            </a:r>
            <a:r>
              <a:rPr lang="en-US" sz="1100" dirty="0">
                <a:latin typeface="Calibri" panose="020F0502020204030204" pitchFamily="34" charset="0"/>
              </a:rPr>
              <a:t>.</a:t>
            </a:r>
          </a:p>
          <a:p>
            <a:pPr algn="just" defTabSz="312738"/>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defTabSz="312738"/>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Riscos</a:t>
            </a:r>
            <a:r>
              <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rPr>
              <a:t> do </a:t>
            </a:r>
            <a:r>
              <a:rPr lang="en-US" sz="1100" b="1"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consumidor</a:t>
            </a:r>
            <a:endParaRPr lang="en-US" sz="1100" b="1" dirty="0">
              <a:solidFill>
                <a:srgbClr val="F79037"/>
              </a:solidFill>
              <a:latin typeface="Calibri" panose="020F0502020204030204" pitchFamily="34" charset="0"/>
              <a:ea typeface="Times New Roman" panose="02020603050405020304" pitchFamily="18" charset="0"/>
              <a:cs typeface="Calibri" panose="020F0502020204030204" pitchFamily="34" charset="0"/>
            </a:endParaRPr>
          </a:p>
          <a:p>
            <a:pPr algn="just" defTabSz="312738"/>
            <a:r>
              <a:rPr lang="en-US" sz="1100" dirty="0">
                <a:latin typeface="Calibri" panose="020F0502020204030204" pitchFamily="34" charset="0"/>
                <a:ea typeface="Times New Roman" panose="02020603050405020304" pitchFamily="18" charset="0"/>
                <a:cs typeface="Calibri" panose="020F0502020204030204" pitchFamily="34" charset="0"/>
              </a:rPr>
              <a:t>A </a:t>
            </a:r>
            <a:r>
              <a:rPr lang="en-US" sz="1100" dirty="0" err="1">
                <a:latin typeface="Calibri" panose="020F0502020204030204" pitchFamily="34" charset="0"/>
                <a:ea typeface="Times New Roman" panose="02020603050405020304" pitchFamily="18" charset="0"/>
                <a:cs typeface="Calibri" panose="020F0502020204030204" pitchFamily="34" charset="0"/>
              </a:rPr>
              <a:t>proteção</a:t>
            </a:r>
            <a:r>
              <a:rPr lang="en-US" sz="1100" dirty="0">
                <a:latin typeface="Calibri" panose="020F0502020204030204" pitchFamily="34" charset="0"/>
                <a:ea typeface="Times New Roman" panose="02020603050405020304" pitchFamily="18" charset="0"/>
                <a:cs typeface="Calibri" panose="020F0502020204030204" pitchFamily="34" charset="0"/>
              </a:rPr>
              <a:t> do </a:t>
            </a:r>
            <a:r>
              <a:rPr lang="en-US" sz="1100" dirty="0" err="1">
                <a:latin typeface="Calibri" panose="020F0502020204030204" pitchFamily="34" charset="0"/>
                <a:ea typeface="Times New Roman" panose="02020603050405020304" pitchFamily="18" charset="0"/>
                <a:cs typeface="Calibri" panose="020F0502020204030204" pitchFamily="34" charset="0"/>
              </a:rPr>
              <a:t>consumidor</a:t>
            </a:r>
            <a:r>
              <a:rPr lang="en-US" sz="1100" dirty="0">
                <a:latin typeface="Calibri" panose="020F0502020204030204" pitchFamily="34" charset="0"/>
                <a:ea typeface="Times New Roman" panose="02020603050405020304" pitchFamily="18" charset="0"/>
                <a:cs typeface="Calibri" panose="020F0502020204030204" pitchFamily="34" charset="0"/>
              </a:rPr>
              <a:t> e do </a:t>
            </a:r>
            <a:r>
              <a:rPr lang="en-US" sz="1100" dirty="0" err="1">
                <a:latin typeface="Calibri" panose="020F0502020204030204" pitchFamily="34" charset="0"/>
                <a:ea typeface="Times New Roman" panose="02020603050405020304" pitchFamily="18" charset="0"/>
                <a:cs typeface="Calibri" panose="020F0502020204030204" pitchFamily="34" charset="0"/>
              </a:rPr>
              <a:t>investidor</a:t>
            </a:r>
            <a:r>
              <a:rPr lang="en-US" sz="1100" dirty="0">
                <a:latin typeface="Calibri" panose="020F0502020204030204" pitchFamily="34" charset="0"/>
                <a:ea typeface="Times New Roman" panose="02020603050405020304" pitchFamily="18" charset="0"/>
                <a:cs typeface="Calibri" panose="020F0502020204030204" pitchFamily="34" charset="0"/>
              </a:rPr>
              <a:t> são </a:t>
            </a:r>
            <a:r>
              <a:rPr lang="en-US" sz="1100" dirty="0" err="1">
                <a:latin typeface="Calibri" panose="020F0502020204030204" pitchFamily="34" charset="0"/>
                <a:ea typeface="Times New Roman" panose="02020603050405020304" pitchFamily="18" charset="0"/>
                <a:cs typeface="Calibri" panose="020F0502020204030204" pitchFamily="34" charset="0"/>
              </a:rPr>
              <a:t>duas</a:t>
            </a:r>
            <a:r>
              <a:rPr lang="en-US" sz="1100" dirty="0">
                <a:latin typeface="Calibri" panose="020F0502020204030204" pitchFamily="34" charset="0"/>
                <a:ea typeface="Times New Roman" panose="02020603050405020304" pitchFamily="18" charset="0"/>
                <a:cs typeface="Calibri" panose="020F0502020204030204" pitchFamily="34" charset="0"/>
              </a:rPr>
              <a:t> das </a:t>
            </a:r>
            <a:r>
              <a:rPr lang="en-US" sz="1100" dirty="0" err="1">
                <a:latin typeface="Calibri" panose="020F0502020204030204" pitchFamily="34" charset="0"/>
                <a:ea typeface="Times New Roman" panose="02020603050405020304" pitchFamily="18" charset="0"/>
                <a:cs typeface="Calibri" panose="020F0502020204030204" pitchFamily="34" charset="0"/>
              </a:rPr>
              <a:t>prioridades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legislativas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importantes</a:t>
            </a:r>
            <a:r>
              <a:rPr lang="en-US" sz="1100" dirty="0">
                <a:latin typeface="Calibri" panose="020F0502020204030204" pitchFamily="34" charset="0"/>
                <a:ea typeface="Times New Roman" panose="02020603050405020304" pitchFamily="18" charset="0"/>
                <a:cs typeface="Calibri" panose="020F0502020204030204" pitchFamily="34" charset="0"/>
              </a:rPr>
              <a:t>. Com o </a:t>
            </a:r>
            <a:r>
              <a:rPr lang="en-US" sz="1100" dirty="0" err="1">
                <a:latin typeface="Calibri" panose="020F0502020204030204" pitchFamily="34" charset="0"/>
                <a:ea typeface="Times New Roman" panose="02020603050405020304" pitchFamily="18" charset="0"/>
                <a:cs typeface="Calibri" panose="020F0502020204030204" pitchFamily="34" charset="0"/>
              </a:rPr>
              <a:t>surgimento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modelos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negócios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inovadores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pouco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regulamentados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há</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risco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maior</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consumidores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vítimas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atividades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desleais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fraudulentas</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defTabSz="312738"/>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também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observado</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mercado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criptomoedas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Consumidores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investidores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estão</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perder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seus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ativos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repetidamente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devido</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esquemas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fraudulentos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manipulação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mercado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ataques</a:t>
            </a:r>
            <a:r>
              <a:rPr lang="en-US" sz="1100" dirty="0">
                <a:latin typeface="Calibri" panose="020F0502020204030204" pitchFamily="34" charset="0"/>
                <a:ea typeface="Times New Roman" panose="02020603050405020304" pitchFamily="18" charset="0"/>
                <a:cs typeface="Calibri" panose="020F0502020204030204" pitchFamily="34" charset="0"/>
              </a:rPr>
              <a:t> de hackers </a:t>
            </a:r>
            <a:r>
              <a:rPr lang="en-US" sz="1100" dirty="0" err="1">
                <a:latin typeface="Calibri" panose="020F0502020204030204" pitchFamily="34" charset="0"/>
                <a:ea typeface="Times New Roman" panose="02020603050405020304" pitchFamily="18" charset="0"/>
                <a:cs typeface="Calibri" panose="020F0502020204030204" pitchFamily="34" charset="0"/>
              </a:rPr>
              <a:t>ou</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falta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seguro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depósito</a:t>
            </a:r>
            <a:r>
              <a:rPr lang="en-US" sz="1100" dirty="0">
                <a:latin typeface="Calibri" panose="020F0502020204030204" pitchFamily="34" charset="0"/>
                <a:ea typeface="Times New Roman" panose="02020603050405020304" pitchFamily="18" charset="0"/>
                <a:cs typeface="Calibri" panose="020F0502020204030204" pitchFamily="34" charset="0"/>
              </a:rPr>
              <a:t> com </a:t>
            </a:r>
            <a:r>
              <a:rPr lang="en-US" sz="1100" dirty="0" err="1">
                <a:latin typeface="Calibri" panose="020F0502020204030204" pitchFamily="34" charset="0"/>
                <a:ea typeface="Times New Roman" panose="02020603050405020304" pitchFamily="18" charset="0"/>
                <a:cs typeface="Calibri" panose="020F0502020204030204" pitchFamily="34" charset="0"/>
              </a:rPr>
              <a:t>provedores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serviços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criptográficos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Dois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fatores</a:t>
            </a:r>
            <a:r>
              <a:rPr lang="en-US" sz="1100" dirty="0">
                <a:latin typeface="Calibri" panose="020F0502020204030204" pitchFamily="34" charset="0"/>
                <a:ea typeface="Times New Roman" panose="02020603050405020304" pitchFamily="18" charset="0"/>
                <a:cs typeface="Calibri" panose="020F0502020204030204" pitchFamily="34" charset="0"/>
              </a:rPr>
              <a:t> são </a:t>
            </a:r>
            <a:r>
              <a:rPr lang="en-US" sz="1100" dirty="0" err="1">
                <a:latin typeface="Calibri" panose="020F0502020204030204" pitchFamily="34" charset="0"/>
                <a:ea typeface="Times New Roman" panose="02020603050405020304" pitchFamily="18" charset="0"/>
                <a:cs typeface="Calibri" panose="020F0502020204030204" pitchFamily="34" charset="0"/>
              </a:rPr>
              <a:t>altamente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relevantes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aqui</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primeiro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falta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conhecimento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sobre</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mercado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criptomoedas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por</a:t>
            </a:r>
            <a:r>
              <a:rPr lang="en-US" sz="1100" dirty="0">
                <a:latin typeface="Calibri" panose="020F0502020204030204" pitchFamily="34" charset="0"/>
                <a:ea typeface="Times New Roman" panose="02020603050405020304" pitchFamily="18" charset="0"/>
                <a:cs typeface="Calibri" panose="020F0502020204030204" pitchFamily="34" charset="0"/>
              </a:rPr>
              <a:t> parte dos </a:t>
            </a:r>
            <a:r>
              <a:rPr lang="en-US" sz="1100" dirty="0" err="1">
                <a:latin typeface="Calibri" panose="020F0502020204030204" pitchFamily="34" charset="0"/>
                <a:ea typeface="Times New Roman" panose="02020603050405020304" pitchFamily="18" charset="0"/>
                <a:cs typeface="Calibri" panose="020F0502020204030204" pitchFamily="34" charset="0"/>
              </a:rPr>
              <a:t>consumidores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investidores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profissionais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Muitos</a:t>
            </a:r>
            <a:r>
              <a:rPr lang="en-US" sz="1100" dirty="0">
                <a:latin typeface="Calibri" panose="020F0502020204030204" pitchFamily="34" charset="0"/>
                <a:ea typeface="Times New Roman" panose="02020603050405020304" pitchFamily="18" charset="0"/>
                <a:cs typeface="Calibri" panose="020F0502020204030204" pitchFamily="34" charset="0"/>
              </a:rPr>
              <a:t> deles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sabem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estão</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negociar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num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ambiente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ainda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não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regulamentado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Equivocadamente</a:t>
            </a:r>
            <a:r>
              <a:rPr lang="en-US" sz="1100" dirty="0">
                <a:latin typeface="Calibri" panose="020F0502020204030204" pitchFamily="34" charset="0"/>
                <a:ea typeface="Times New Roman" panose="02020603050405020304" pitchFamily="18" charset="0"/>
                <a:cs typeface="Calibri" panose="020F0502020204030204" pitchFamily="34" charset="0"/>
              </a:rPr>
              <a:t>, o </a:t>
            </a:r>
            <a:r>
              <a:rPr lang="en-US" sz="1100" dirty="0" err="1">
                <a:latin typeface="Calibri" panose="020F0502020204030204" pitchFamily="34" charset="0"/>
                <a:ea typeface="Times New Roman" panose="02020603050405020304" pitchFamily="18" charset="0"/>
                <a:cs typeface="Calibri" panose="020F0502020204030204" pitchFamily="34" charset="0"/>
              </a:rPr>
              <a:t>mercado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criptomoedas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comparado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serviços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financeiros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tradicionais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muitos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casos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isso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leva</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avaliações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risco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incorretas</a:t>
            </a:r>
            <a:r>
              <a:rPr lang="en-US" sz="1100" dirty="0">
                <a:latin typeface="Calibri" panose="020F0502020204030204" pitchFamily="34" charset="0"/>
                <a:ea typeface="Times New Roman" panose="02020603050405020304" pitchFamily="18" charset="0"/>
                <a:cs typeface="Calibri" panose="020F0502020204030204" pitchFamily="34" charset="0"/>
              </a:rPr>
              <a:t>.</a:t>
            </a:r>
          </a:p>
          <a:p>
            <a:pPr algn="just" defTabSz="312738"/>
            <a:r>
              <a:rPr lang="en-US" sz="1100" dirty="0">
                <a:effectLst/>
                <a:latin typeface="Calibri" panose="020F0502020204030204" pitchFamily="34" charset="0"/>
                <a:ea typeface="Times New Roman" panose="02020603050405020304" pitchFamily="18" charset="0"/>
                <a:cs typeface="Calibri" panose="020F0502020204030204" pitchFamily="34" charset="0"/>
              </a:rPr>
              <a:t> </a:t>
            </a:r>
          </a:p>
          <a:p>
            <a:pPr algn="just" defTabSz="312738"/>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segundo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lugar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surgem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riscos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indiretos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consumidores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investidores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lidar</a:t>
            </a:r>
            <a:r>
              <a:rPr lang="en-US" sz="1100" dirty="0">
                <a:latin typeface="Calibri" panose="020F0502020204030204" pitchFamily="34" charset="0"/>
                <a:ea typeface="Times New Roman" panose="02020603050405020304" pitchFamily="18" charset="0"/>
                <a:cs typeface="Calibri" panose="020F0502020204030204" pitchFamily="34" charset="0"/>
              </a:rPr>
              <a:t> com </a:t>
            </a:r>
            <a:r>
              <a:rPr lang="en-US" sz="1100" dirty="0" err="1">
                <a:latin typeface="Calibri" panose="020F0502020204030204" pitchFamily="34" charset="0"/>
                <a:ea typeface="Times New Roman" panose="02020603050405020304" pitchFamily="18" charset="0"/>
                <a:cs typeface="Calibri" panose="020F0502020204030204" pitchFamily="34" charset="0"/>
              </a:rPr>
              <a:t>provedores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serviços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criptografia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regulamentados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verdade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responsabilidade</a:t>
            </a:r>
            <a:r>
              <a:rPr lang="en-US" sz="1100" dirty="0">
                <a:latin typeface="Calibri" panose="020F0502020204030204" pitchFamily="34" charset="0"/>
                <a:ea typeface="Times New Roman" panose="02020603050405020304" pitchFamily="18" charset="0"/>
                <a:cs typeface="Calibri" panose="020F0502020204030204" pitchFamily="34" charset="0"/>
              </a:rPr>
              <a:t> e o </a:t>
            </a:r>
            <a:r>
              <a:rPr lang="en-US" sz="1100" dirty="0" err="1">
                <a:latin typeface="Calibri" panose="020F0502020204030204" pitchFamily="34" charset="0"/>
                <a:ea typeface="Times New Roman" panose="02020603050405020304" pitchFamily="18" charset="0"/>
                <a:cs typeface="Calibri" panose="020F0502020204030204" pitchFamily="34" charset="0"/>
              </a:rPr>
              <a:t>risco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perdas</a:t>
            </a:r>
            <a:r>
              <a:rPr lang="en-US" sz="1100" dirty="0">
                <a:latin typeface="Calibri" panose="020F0502020204030204" pitchFamily="34" charset="0"/>
                <a:ea typeface="Times New Roman" panose="02020603050405020304" pitchFamily="18" charset="0"/>
                <a:cs typeface="Calibri" panose="020F0502020204030204" pitchFamily="34" charset="0"/>
              </a:rPr>
              <a:t> são dos </a:t>
            </a:r>
            <a:r>
              <a:rPr lang="en-US" sz="1100" dirty="0" err="1">
                <a:latin typeface="Calibri" panose="020F0502020204030204" pitchFamily="34" charset="0"/>
                <a:ea typeface="Times New Roman" panose="02020603050405020304" pitchFamily="18" charset="0"/>
                <a:cs typeface="Calibri" panose="020F0502020204030204" pitchFamily="34" charset="0"/>
              </a:rPr>
              <a:t>provedores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serviços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criptográficos</a:t>
            </a:r>
            <a:r>
              <a:rPr lang="en-US" sz="1100" dirty="0">
                <a:latin typeface="Calibri" panose="020F0502020204030204" pitchFamily="34" charset="0"/>
                <a:ea typeface="Times New Roman" panose="02020603050405020304" pitchFamily="18" charset="0"/>
                <a:cs typeface="Calibri" panose="020F0502020204030204" pitchFamily="34" charset="0"/>
              </a:rPr>
              <a:t>. No </a:t>
            </a:r>
            <a:r>
              <a:rPr lang="en-US" sz="1100" dirty="0" err="1">
                <a:latin typeface="Calibri" panose="020F0502020204030204" pitchFamily="34" charset="0"/>
                <a:ea typeface="Times New Roman" panose="02020603050405020304" pitchFamily="18" charset="0"/>
                <a:cs typeface="Calibri" panose="020F0502020204030204" pitchFamily="34" charset="0"/>
              </a:rPr>
              <a:t>entanto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requisitos</a:t>
            </a:r>
            <a:r>
              <a:rPr lang="en-US" sz="1100" dirty="0">
                <a:latin typeface="Calibri" panose="020F0502020204030204" pitchFamily="34" charset="0"/>
                <a:ea typeface="Times New Roman" panose="02020603050405020304" pitchFamily="18" charset="0"/>
                <a:cs typeface="Calibri" panose="020F0502020204030204" pitchFamily="34" charset="0"/>
              </a:rPr>
              <a:t> de capital </a:t>
            </a:r>
            <a:r>
              <a:rPr lang="en-US" sz="1100" dirty="0" err="1">
                <a:latin typeface="Calibri" panose="020F0502020204030204" pitchFamily="34" charset="0"/>
                <a:ea typeface="Times New Roman" panose="02020603050405020304" pitchFamily="18" charset="0"/>
                <a:cs typeface="Calibri" panose="020F0502020204030204" pitchFamily="34" charset="0"/>
              </a:rPr>
              <a:t>insuficientes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provedores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serviços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criptográficos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caso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insolvência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ou</a:t>
            </a:r>
            <a:r>
              <a:rPr lang="en-US" sz="1100" dirty="0">
                <a:latin typeface="Calibri" panose="020F0502020204030204" pitchFamily="34" charset="0"/>
                <a:ea typeface="Times New Roman" panose="02020603050405020304" pitchFamily="18" charset="0"/>
                <a:cs typeface="Calibri" panose="020F0502020204030204" pitchFamily="34" charset="0"/>
              </a:rPr>
              <a:t> crises </a:t>
            </a:r>
            <a:r>
              <a:rPr lang="en-US" sz="1100" dirty="0" err="1">
                <a:latin typeface="Calibri" panose="020F0502020204030204" pitchFamily="34" charset="0"/>
                <a:ea typeface="Times New Roman" panose="02020603050405020304" pitchFamily="18" charset="0"/>
                <a:cs typeface="Calibri" panose="020F0502020204030204" pitchFamily="34" charset="0"/>
              </a:rPr>
              <a:t>financeiras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semelhantes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investidores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levar</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uma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perda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parcial</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ou</a:t>
            </a:r>
            <a:r>
              <a:rPr lang="en-US" sz="1100" dirty="0">
                <a:latin typeface="Calibri" panose="020F0502020204030204" pitchFamily="34" charset="0"/>
                <a:ea typeface="Times New Roman" panose="02020603050405020304" pitchFamily="18" charset="0"/>
                <a:cs typeface="Calibri" panose="020F0502020204030204" pitchFamily="34" charset="0"/>
              </a:rPr>
              <a:t> total dos </a:t>
            </a:r>
            <a:r>
              <a:rPr lang="en-US" sz="1100" dirty="0" err="1">
                <a:latin typeface="Calibri" panose="020F0502020204030204" pitchFamily="34" charset="0"/>
                <a:ea typeface="Times New Roman" panose="02020603050405020304" pitchFamily="18" charset="0"/>
                <a:cs typeface="Calibri" panose="020F0502020204030204" pitchFamily="34" charset="0"/>
              </a:rPr>
              <a:t>seus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ativos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risco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liquidez</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Neste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contexto</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falta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seguro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depósitos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também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traduzir</a:t>
            </a:r>
            <a:r>
              <a:rPr lang="en-US" sz="1100" dirty="0">
                <a:latin typeface="Calibri" panose="020F0502020204030204" pitchFamily="34" charset="0"/>
                <a:ea typeface="Times New Roman" panose="02020603050405020304" pitchFamily="18" charset="0"/>
                <a:cs typeface="Calibri" panose="020F0502020204030204" pitchFamily="34" charset="0"/>
              </a:rPr>
              <a:t>-se </a:t>
            </a:r>
            <a:r>
              <a:rPr lang="en-US" sz="1100" dirty="0" err="1">
                <a:latin typeface="Calibri" panose="020F0502020204030204" pitchFamily="34" charset="0"/>
                <a:ea typeface="Times New Roman" panose="02020603050405020304" pitchFamily="18" charset="0"/>
                <a:cs typeface="Calibri" panose="020F0502020204030204" pitchFamily="34" charset="0"/>
              </a:rPr>
              <a:t>na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separação</a:t>
            </a:r>
            <a:r>
              <a:rPr lang="en-US" sz="1100" dirty="0">
                <a:latin typeface="Calibri" panose="020F0502020204030204" pitchFamily="34" charset="0"/>
                <a:ea typeface="Times New Roman" panose="02020603050405020304" pitchFamily="18" charset="0"/>
                <a:cs typeface="Calibri" panose="020F0502020204030204" pitchFamily="34" charset="0"/>
              </a:rPr>
              <a:t> dos </a:t>
            </a:r>
            <a:r>
              <a:rPr lang="en-US" sz="1100" dirty="0" err="1">
                <a:latin typeface="Calibri" panose="020F0502020204030204" pitchFamily="34" charset="0"/>
                <a:ea typeface="Times New Roman" panose="02020603050405020304" pitchFamily="18" charset="0"/>
                <a:cs typeface="Calibri" panose="020F0502020204030204" pitchFamily="34" charset="0"/>
              </a:rPr>
              <a:t>ativos</a:t>
            </a:r>
            <a:r>
              <a:rPr lang="en-US" sz="1100" dirty="0">
                <a:latin typeface="Calibri" panose="020F0502020204030204" pitchFamily="34" charset="0"/>
                <a:ea typeface="Times New Roman" panose="02020603050405020304" pitchFamily="18" charset="0"/>
                <a:cs typeface="Calibri" panose="020F0502020204030204" pitchFamily="34" charset="0"/>
              </a:rPr>
              <a:t> sob </a:t>
            </a:r>
            <a:r>
              <a:rPr lang="en-US" sz="1100" dirty="0" err="1">
                <a:latin typeface="Calibri" panose="020F0502020204030204" pitchFamily="34" charset="0"/>
                <a:ea typeface="Times New Roman" panose="02020603050405020304" pitchFamily="18" charset="0"/>
                <a:cs typeface="Calibri" panose="020F0502020204030204" pitchFamily="34" charset="0"/>
              </a:rPr>
              <a:t>gestão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ativos</a:t>
            </a:r>
            <a:r>
              <a:rPr lang="en-US" sz="1100" dirty="0">
                <a:latin typeface="Calibri" panose="020F0502020204030204" pitchFamily="34" charset="0"/>
                <a:ea typeface="Times New Roman" panose="02020603050405020304" pitchFamily="18" charset="0"/>
                <a:cs typeface="Calibri" panose="020F0502020204030204" pitchFamily="34" charset="0"/>
              </a:rPr>
              <a:t> sob </a:t>
            </a:r>
            <a:r>
              <a:rPr lang="en-US" sz="1100" dirty="0" err="1">
                <a:latin typeface="Calibri" panose="020F0502020204030204" pitchFamily="34" charset="0"/>
                <a:ea typeface="Times New Roman" panose="02020603050405020304" pitchFamily="18" charset="0"/>
                <a:cs typeface="Calibri" panose="020F0502020204030204" pitchFamily="34" charset="0"/>
              </a:rPr>
              <a:t>custódia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também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levar</a:t>
            </a:r>
            <a:r>
              <a:rPr lang="en-US" sz="1100" dirty="0">
                <a:latin typeface="Calibri" panose="020F0502020204030204" pitchFamily="34" charset="0"/>
                <a:ea typeface="Times New Roman" panose="02020603050405020304" pitchFamily="18" charset="0"/>
                <a:cs typeface="Calibri" panose="020F0502020204030204" pitchFamily="34" charset="0"/>
              </a:rPr>
              <a:t> a </a:t>
            </a:r>
            <a:r>
              <a:rPr lang="en-US" sz="1100" dirty="0" err="1">
                <a:latin typeface="Calibri" panose="020F0502020204030204" pitchFamily="34" charset="0"/>
                <a:ea typeface="Times New Roman" panose="02020603050405020304" pitchFamily="18" charset="0"/>
                <a:cs typeface="Calibri" panose="020F0502020204030204" pitchFamily="34" charset="0"/>
              </a:rPr>
              <a:t>consequências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semelhantes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risco</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crédito</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incumprimento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Além</a:t>
            </a:r>
            <a:r>
              <a:rPr lang="en-US" sz="1100" dirty="0">
                <a:latin typeface="Calibri" panose="020F0502020204030204" pitchFamily="34" charset="0"/>
                <a:ea typeface="Times New Roman" panose="02020603050405020304" pitchFamily="18" charset="0"/>
                <a:cs typeface="Calibri" panose="020F0502020204030204" pitchFamily="34" charset="0"/>
              </a:rPr>
              <a:t> disso, a </a:t>
            </a:r>
            <a:r>
              <a:rPr lang="en-US" sz="1100" dirty="0" err="1">
                <a:latin typeface="Calibri" panose="020F0502020204030204" pitchFamily="34" charset="0"/>
                <a:ea typeface="Times New Roman" panose="02020603050405020304" pitchFamily="18" charset="0"/>
                <a:cs typeface="Calibri" panose="020F0502020204030204" pitchFamily="34" charset="0"/>
              </a:rPr>
              <a:t>proteção</a:t>
            </a:r>
            <a:r>
              <a:rPr lang="en-US" sz="1100" dirty="0">
                <a:latin typeface="Calibri" panose="020F0502020204030204" pitchFamily="34" charset="0"/>
                <a:ea typeface="Times New Roman" panose="02020603050405020304" pitchFamily="18" charset="0"/>
                <a:cs typeface="Calibri" panose="020F0502020204030204" pitchFamily="34" charset="0"/>
              </a:rPr>
              <a:t> dos dados do </a:t>
            </a:r>
            <a:r>
              <a:rPr lang="en-US" sz="1100" dirty="0" err="1">
                <a:latin typeface="Calibri" panose="020F0502020204030204" pitchFamily="34" charset="0"/>
                <a:ea typeface="Times New Roman" panose="02020603050405020304" pitchFamily="18" charset="0"/>
                <a:cs typeface="Calibri" panose="020F0502020204030204" pitchFamily="34" charset="0"/>
              </a:rPr>
              <a:t>cliente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relevante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muitas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jurisdições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já</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existem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regulamentos</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proteção</a:t>
            </a:r>
            <a:r>
              <a:rPr lang="en-US" sz="1100" dirty="0">
                <a:latin typeface="Calibri" panose="020F0502020204030204" pitchFamily="34" charset="0"/>
                <a:ea typeface="Times New Roman" panose="02020603050405020304" pitchFamily="18" charset="0"/>
                <a:cs typeface="Calibri" panose="020F0502020204030204" pitchFamily="34" charset="0"/>
              </a:rPr>
              <a:t> de dados. </a:t>
            </a:r>
            <a:r>
              <a:rPr lang="en-US" sz="1100" dirty="0" err="1">
                <a:latin typeface="Calibri" panose="020F0502020204030204" pitchFamily="34" charset="0"/>
                <a:ea typeface="Times New Roman" panose="02020603050405020304" pitchFamily="18" charset="0"/>
                <a:cs typeface="Calibri" panose="020F0502020204030204" pitchFamily="34" charset="0"/>
              </a:rPr>
              <a:t>Devido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à</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natureza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transparente</a:t>
            </a:r>
            <a:r>
              <a:rPr lang="en-US" sz="1100" dirty="0">
                <a:latin typeface="Calibri" panose="020F0502020204030204" pitchFamily="34" charset="0"/>
                <a:ea typeface="Times New Roman" panose="02020603050405020304" pitchFamily="18" charset="0"/>
                <a:cs typeface="Calibri" panose="020F0502020204030204" pitchFamily="34" charset="0"/>
              </a:rPr>
              <a:t> dos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blockchains</a:t>
            </a:r>
            <a:r>
              <a:rPr lang="en-US" sz="1100" dirty="0">
                <a:latin typeface="Calibri" panose="020F0502020204030204" pitchFamily="34" charset="0"/>
                <a:ea typeface="Times New Roman" panose="02020603050405020304" pitchFamily="18" charset="0"/>
                <a:cs typeface="Calibri" panose="020F0502020204030204" pitchFamily="34" charset="0"/>
              </a:rPr>
              <a:t>, surge a </a:t>
            </a:r>
            <a:r>
              <a:rPr lang="en-US" sz="1100" dirty="0" err="1">
                <a:latin typeface="Calibri" panose="020F0502020204030204" pitchFamily="34" charset="0"/>
                <a:ea typeface="Times New Roman" panose="02020603050405020304" pitchFamily="18" charset="0"/>
                <a:cs typeface="Calibri" panose="020F0502020204030204" pitchFamily="34" charset="0"/>
              </a:rPr>
              <a:t>questão</a:t>
            </a:r>
            <a:r>
              <a:rPr lang="en-US" sz="1100" dirty="0">
                <a:latin typeface="Calibri" panose="020F0502020204030204" pitchFamily="34" charset="0"/>
                <a:ea typeface="Times New Roman" panose="02020603050405020304" pitchFamily="18" charset="0"/>
                <a:cs typeface="Calibri" panose="020F0502020204030204" pitchFamily="34" charset="0"/>
              </a:rPr>
              <a:t> de saber </a:t>
            </a:r>
            <a:r>
              <a:rPr lang="en-US" sz="1100" dirty="0" err="1">
                <a:latin typeface="Calibri" panose="020F0502020204030204" pitchFamily="34" charset="0"/>
                <a:ea typeface="Times New Roman" panose="02020603050405020304" pitchFamily="18" charset="0"/>
                <a:cs typeface="Calibri" panose="020F0502020204030204" pitchFamily="34" charset="0"/>
              </a:rPr>
              <a:t>até</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que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ponto</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regulamentos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existentes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devem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ser</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considerados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na</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transparência</a:t>
            </a:r>
            <a:r>
              <a:rPr lang="en-US" sz="1100" dirty="0">
                <a:latin typeface="Calibri" panose="020F0502020204030204" pitchFamily="34" charset="0"/>
                <a:ea typeface="Times New Roman" panose="02020603050405020304" pitchFamily="18" charset="0"/>
                <a:cs typeface="Calibri" panose="020F0502020204030204" pitchFamily="34" charset="0"/>
              </a:rPr>
              <a:t> de dados </a:t>
            </a:r>
            <a:r>
              <a:rPr lang="en-US" sz="1100" dirty="0" err="1">
                <a:latin typeface="Calibri" panose="020F0502020204030204" pitchFamily="34" charset="0"/>
                <a:ea typeface="Times New Roman" panose="02020603050405020304" pitchFamily="18" charset="0"/>
                <a:cs typeface="Calibri" panose="020F0502020204030204" pitchFamily="34" charset="0"/>
              </a:rPr>
              <a:t>pseudonimizados</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baseados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blockchain</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Em</a:t>
            </a:r>
            <a:r>
              <a:rPr lang="en-US" sz="1100" dirty="0">
                <a:latin typeface="Calibri" panose="020F0502020204030204" pitchFamily="34" charset="0"/>
                <a:ea typeface="Times New Roman" panose="02020603050405020304" pitchFamily="18" charset="0"/>
                <a:cs typeface="Calibri" panose="020F0502020204030204" pitchFamily="34" charset="0"/>
              </a:rPr>
              <a:t> particular, a </a:t>
            </a:r>
            <a:r>
              <a:rPr lang="en-US" sz="1100" dirty="0" err="1">
                <a:latin typeface="Calibri" panose="020F0502020204030204" pitchFamily="34" charset="0"/>
                <a:ea typeface="Times New Roman" panose="02020603050405020304" pitchFamily="18" charset="0"/>
                <a:cs typeface="Calibri" panose="020F0502020204030204" pitchFamily="34" charset="0"/>
              </a:rPr>
              <a:t>falta</a:t>
            </a:r>
            <a:r>
              <a:rPr lang="en-US" sz="1100" dirty="0">
                <a:latin typeface="Calibri" panose="020F0502020204030204" pitchFamily="34" charset="0"/>
                <a:ea typeface="Times New Roman" panose="02020603050405020304" pitchFamily="18" charset="0"/>
                <a:cs typeface="Calibri" panose="020F0502020204030204" pitchFamily="34" charset="0"/>
              </a:rPr>
              <a:t> de </a:t>
            </a:r>
            <a:r>
              <a:rPr lang="en-US" sz="1100" dirty="0" err="1">
                <a:latin typeface="Calibri" panose="020F0502020204030204" pitchFamily="34" charset="0"/>
                <a:ea typeface="Times New Roman" panose="02020603050405020304" pitchFamily="18" charset="0"/>
                <a:cs typeface="Calibri" panose="020F0502020204030204" pitchFamily="34" charset="0"/>
              </a:rPr>
              <a:t>responsabilidade</a:t>
            </a:r>
            <a:r>
              <a:rPr lang="en-US" sz="1100" dirty="0">
                <a:latin typeface="Calibri" panose="020F0502020204030204" pitchFamily="34" charset="0"/>
                <a:ea typeface="Times New Roman" panose="02020603050405020304" pitchFamily="18" charset="0"/>
                <a:cs typeface="Calibri" panose="020F0502020204030204" pitchFamily="34" charset="0"/>
              </a:rPr>
              <a:t> e </a:t>
            </a:r>
            <a:r>
              <a:rPr lang="en-US" sz="1100" dirty="0" err="1">
                <a:latin typeface="Calibri" panose="020F0502020204030204" pitchFamily="34" charset="0"/>
                <a:ea typeface="Times New Roman" panose="02020603050405020304" pitchFamily="18" charset="0"/>
                <a:cs typeface="Calibri" panose="020F0502020204030204" pitchFamily="34" charset="0"/>
              </a:rPr>
              <a:t>responsabilidade</a:t>
            </a:r>
            <a:r>
              <a:rPr lang="en-US" sz="1100" dirty="0">
                <a:latin typeface="Calibri" panose="020F0502020204030204" pitchFamily="34" charset="0"/>
                <a:ea typeface="Times New Roman" panose="02020603050405020304" pitchFamily="18" charset="0"/>
                <a:cs typeface="Calibri" panose="020F0502020204030204" pitchFamily="34" charset="0"/>
              </a:rPr>
              <a:t> das </a:t>
            </a:r>
            <a:r>
              <a:rPr lang="en-US" sz="1100" dirty="0" err="1">
                <a:latin typeface="Calibri" panose="020F0502020204030204" pitchFamily="34" charset="0"/>
                <a:ea typeface="Times New Roman" panose="02020603050405020304" pitchFamily="18" charset="0"/>
                <a:cs typeface="Calibri" panose="020F0502020204030204" pitchFamily="34" charset="0"/>
              </a:rPr>
              <a:t>criptomoedas</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pode</a:t>
            </a:r>
            <a:r>
              <a:rPr lang="en-US" sz="1100" dirty="0">
                <a:latin typeface="Calibri" panose="020F0502020204030204" pitchFamily="34" charset="0"/>
                <a:ea typeface="Times New Roman" panose="02020603050405020304" pitchFamily="18" charset="0"/>
                <a:cs typeface="Calibri" panose="020F0502020204030204" pitchFamily="34" charset="0"/>
              </a:rPr>
              <a:t> </a:t>
            </a:r>
            <a:r>
              <a:rPr lang="en-US" sz="1100" dirty="0" err="1">
                <a:latin typeface="Calibri" panose="020F0502020204030204" pitchFamily="34" charset="0"/>
                <a:ea typeface="Times New Roman" panose="02020603050405020304" pitchFamily="18" charset="0"/>
                <a:cs typeface="Calibri" panose="020F0502020204030204" pitchFamily="34" charset="0"/>
              </a:rPr>
              <a:t>representar</a:t>
            </a:r>
            <a:r>
              <a:rPr lang="en-US" sz="1100" dirty="0">
                <a:latin typeface="Calibri" panose="020F0502020204030204" pitchFamily="34" charset="0"/>
                <a:ea typeface="Times New Roman" panose="02020603050405020304" pitchFamily="18" charset="0"/>
                <a:cs typeface="Calibri" panose="020F0502020204030204" pitchFamily="34" charset="0"/>
              </a:rPr>
              <a:t> um </a:t>
            </a:r>
            <a:r>
              <a:rPr lang="en-US" sz="1100" dirty="0" err="1">
                <a:latin typeface="Calibri" panose="020F0502020204030204" pitchFamily="34" charset="0"/>
                <a:ea typeface="Times New Roman" panose="02020603050405020304" pitchFamily="18" charset="0"/>
                <a:cs typeface="Calibri" panose="020F0502020204030204" pitchFamily="34" charset="0"/>
              </a:rPr>
              <a:t>desafio</a:t>
            </a:r>
            <a:r>
              <a:rPr lang="en-US" sz="1100" dirty="0">
                <a:latin typeface="Calibri" panose="020F0502020204030204" pitchFamily="34" charset="0"/>
                <a:ea typeface="Times New Roman" panose="02020603050405020304" pitchFamily="18" charset="0"/>
                <a:cs typeface="Calibri" panose="020F0502020204030204" pitchFamily="34" charset="0"/>
              </a:rPr>
              <a:t>.</a:t>
            </a: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67B13A97-5EC8-45B7-EE1A-A8A6CAE37C0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902688" y="-61356"/>
            <a:ext cx="3681844" cy="3564612"/>
          </a:xfrm>
          <a:prstGeom prst="rect">
            <a:avLst/>
          </a:prstGeom>
        </p:spPr>
      </p:pic>
      <p:grpSp>
        <p:nvGrpSpPr>
          <p:cNvPr id="12" name="Group 11">
            <a:extLst>
              <a:ext uri="{FF2B5EF4-FFF2-40B4-BE49-F238E27FC236}">
                <a16:creationId xmlns:a16="http://schemas.microsoft.com/office/drawing/2014/main" id="{24844572-BAEB-742F-C2E0-06C7009EA61E}"/>
              </a:ext>
            </a:extLst>
          </p:cNvPr>
          <p:cNvGrpSpPr/>
          <p:nvPr/>
        </p:nvGrpSpPr>
        <p:grpSpPr>
          <a:xfrm flipH="1">
            <a:off x="5498634" y="1643889"/>
            <a:ext cx="2253741" cy="1958628"/>
            <a:chOff x="-220413" y="5470274"/>
            <a:chExt cx="2590078" cy="2250924"/>
          </a:xfrm>
        </p:grpSpPr>
        <p:sp>
          <p:nvSpPr>
            <p:cNvPr id="14" name="Freeform 13">
              <a:extLst>
                <a:ext uri="{FF2B5EF4-FFF2-40B4-BE49-F238E27FC236}">
                  <a16:creationId xmlns:a16="http://schemas.microsoft.com/office/drawing/2014/main" id="{09005324-83DA-104A-FE67-31B4DFB9095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C2AA38-A51C-5B1B-9A7B-51FD5A99CC2C}"/>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F01F698F-19C5-C2A2-33E0-99FADBB5C414}"/>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C3E0055C-391D-2084-B2E4-F227BE2E79E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07E6EB10-9357-6CD8-4DC1-5F86C1751EE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511304FB-1975-875C-8344-24026C289077}"/>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1A1C0AF-B2C5-65DB-F56D-E0BCB768E754}"/>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AAF37389-B860-4D80-4CA6-958766B1F6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B9B6FD2C-3BB0-EA4B-C24E-B9A46583EBE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B9426165-22FB-B581-5EAA-7EAA90DD1FD1}"/>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C8CBA8E3-3AF5-8BE2-C603-DB79265FEBB7}"/>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C2FF5660-07DB-96DC-8888-DB41C47479E8}"/>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4770CF90-C678-2489-0DDE-0E29FE6F571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DC4FCC62-DC52-1294-FE02-18626768C280}"/>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F7A272BE-7E91-F1FF-27F0-C2A567D9362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E5DCE8C4-7472-4F54-4678-14BA0EAA939E}"/>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C0D355C-1639-B96E-DBCE-7641B93DF6A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C1340E9A-599A-5A8D-3150-937E7C8B97C0}"/>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771289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9E60F5-6E4F-0290-E408-476163AA3446}"/>
              </a:ext>
            </a:extLst>
          </p:cNvPr>
          <p:cNvSpPr/>
          <p:nvPr/>
        </p:nvSpPr>
        <p:spPr>
          <a:xfrm>
            <a:off x="0" y="3849329"/>
            <a:ext cx="7559675" cy="2610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3" y="1439056"/>
            <a:ext cx="6357503" cy="2104628"/>
          </a:xfrm>
        </p:spPr>
        <p:txBody>
          <a:bodyPr numCol="2"/>
          <a:lstStyle/>
          <a:p>
            <a:r>
              <a:rPr lang="en-US" dirty="0">
                <a:ea typeface="Times New Roman" panose="02020603050405020304" pitchFamily="18" charset="0"/>
              </a:rPr>
              <a:t>Na </a:t>
            </a:r>
            <a:r>
              <a:rPr lang="en-US" dirty="0" err="1">
                <a:ea typeface="Times New Roman" panose="02020603050405020304" pitchFamily="18" charset="0"/>
              </a:rPr>
              <a:t>seção</a:t>
            </a:r>
            <a:r>
              <a:rPr lang="en-US" dirty="0">
                <a:ea typeface="Times New Roman" panose="02020603050405020304" pitchFamily="18" charset="0"/>
              </a:rPr>
              <a:t> a </a:t>
            </a:r>
            <a:r>
              <a:rPr lang="en-US" dirty="0" err="1">
                <a:ea typeface="Times New Roman" panose="02020603050405020304" pitchFamily="18" charset="0"/>
              </a:rPr>
              <a:t>seguir</a:t>
            </a:r>
            <a:r>
              <a:rPr lang="en-US" dirty="0">
                <a:ea typeface="Times New Roman" panose="02020603050405020304" pitchFamily="18" charset="0"/>
              </a:rPr>
              <a:t>, </a:t>
            </a:r>
            <a:r>
              <a:rPr lang="en-US" dirty="0" err="1">
                <a:ea typeface="Times New Roman" panose="02020603050405020304" pitchFamily="18" charset="0"/>
              </a:rPr>
              <a:t>aprenderá</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a:t>
            </a:r>
            <a:r>
              <a:rPr lang="en-US" dirty="0" err="1">
                <a:ea typeface="Times New Roman" panose="02020603050405020304" pitchFamily="18" charset="0"/>
              </a:rPr>
              <a:t>quase</a:t>
            </a:r>
            <a:r>
              <a:rPr lang="en-US" dirty="0">
                <a:ea typeface="Times New Roman" panose="02020603050405020304" pitchFamily="18" charset="0"/>
              </a:rPr>
              <a:t> </a:t>
            </a:r>
            <a:r>
              <a:rPr lang="en-US" dirty="0" err="1">
                <a:ea typeface="Times New Roman" panose="02020603050405020304" pitchFamily="18" charset="0"/>
              </a:rPr>
              <a:t>qualquer</a:t>
            </a:r>
            <a:r>
              <a:rPr lang="en-US" dirty="0">
                <a:ea typeface="Times New Roman" panose="02020603050405020304" pitchFamily="18" charset="0"/>
              </a:rPr>
              <a:t> </a:t>
            </a:r>
            <a:r>
              <a:rPr lang="en-US" dirty="0" err="1">
                <a:ea typeface="Times New Roman" panose="02020603050405020304" pitchFamily="18" charset="0"/>
              </a:rPr>
              <a:t>direito</a:t>
            </a:r>
            <a:r>
              <a:rPr lang="en-US" dirty="0">
                <a:ea typeface="Times New Roman" panose="02020603050405020304" pitchFamily="18" charset="0"/>
              </a:rPr>
              <a:t> e, </a:t>
            </a:r>
            <a:r>
              <a:rPr lang="en-US" dirty="0" err="1">
                <a:ea typeface="Times New Roman" panose="02020603050405020304" pitchFamily="18" charset="0"/>
              </a:rPr>
              <a:t>portanto</a:t>
            </a:r>
            <a:r>
              <a:rPr lang="en-US" dirty="0">
                <a:ea typeface="Times New Roman" panose="02020603050405020304" pitchFamily="18" charset="0"/>
              </a:rPr>
              <a:t>, </a:t>
            </a:r>
            <a:r>
              <a:rPr lang="en-US" dirty="0" err="1">
                <a:ea typeface="Times New Roman" panose="02020603050405020304" pitchFamily="18" charset="0"/>
              </a:rPr>
              <a:t>qualquer</a:t>
            </a:r>
            <a:r>
              <a:rPr lang="en-US" dirty="0">
                <a:ea typeface="Times New Roman" panose="02020603050405020304" pitchFamily="18" charset="0"/>
              </a:rPr>
              <a:t> </a:t>
            </a:r>
            <a:r>
              <a:rPr lang="en-US" dirty="0" err="1">
                <a:ea typeface="Times New Roman" panose="02020603050405020304" pitchFamily="18" charset="0"/>
              </a:rPr>
              <a:t>ativo</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tokenizado</a:t>
            </a:r>
            <a:r>
              <a:rPr lang="en-US" dirty="0">
                <a:ea typeface="Times New Roman" panose="02020603050405020304" pitchFamily="18" charset="0"/>
              </a:rPr>
              <a:t> com base no Token Container Model de Liechtenstein.</a:t>
            </a:r>
          </a:p>
          <a:p>
            <a:br>
              <a:rPr lang="en-US" b="1" dirty="0">
                <a:effectLst/>
                <a:ea typeface="Times New Roman" panose="02020603050405020304" pitchFamily="18" charset="0"/>
              </a:rPr>
            </a:br>
            <a:r>
              <a:rPr lang="en-US" b="1" dirty="0">
                <a:solidFill>
                  <a:srgbClr val="F79037"/>
                </a:solidFill>
                <a:ea typeface="Times New Roman" panose="02020603050405020304" pitchFamily="18" charset="0"/>
              </a:rPr>
              <a:t>Lei do token de Liechtenstein</a:t>
            </a:r>
          </a:p>
          <a:p>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janeiro</a:t>
            </a:r>
            <a:r>
              <a:rPr lang="en-US" dirty="0">
                <a:ea typeface="Times New Roman" panose="02020603050405020304" pitchFamily="18" charset="0"/>
              </a:rPr>
              <a:t> de 2020, </a:t>
            </a:r>
            <a:r>
              <a:rPr lang="en-US" dirty="0" err="1">
                <a:ea typeface="Times New Roman" panose="02020603050405020304" pitchFamily="18" charset="0"/>
              </a:rPr>
              <a:t>novas</a:t>
            </a:r>
            <a:r>
              <a:rPr lang="en-US" dirty="0">
                <a:ea typeface="Times New Roman" panose="02020603050405020304" pitchFamily="18" charset="0"/>
              </a:rPr>
              <a:t> leis de </a:t>
            </a:r>
            <a:r>
              <a:rPr lang="en-US" dirty="0" err="1">
                <a:ea typeface="Times New Roman" panose="02020603050405020304" pitchFamily="18" charset="0"/>
              </a:rPr>
              <a:t>blockchain</a:t>
            </a:r>
            <a:r>
              <a:rPr lang="en-US" dirty="0">
                <a:ea typeface="Times New Roman" panose="02020603050405020304" pitchFamily="18" charset="0"/>
              </a:rPr>
              <a:t> </a:t>
            </a:r>
            <a:r>
              <a:rPr lang="en-US" dirty="0" err="1">
                <a:ea typeface="Times New Roman" panose="02020603050405020304" pitchFamily="18" charset="0"/>
              </a:rPr>
              <a:t>entraram</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vigor </a:t>
            </a:r>
            <a:r>
              <a:rPr lang="en-US" dirty="0" err="1">
                <a:ea typeface="Times New Roman" panose="02020603050405020304" pitchFamily="18" charset="0"/>
              </a:rPr>
              <a:t>em</a:t>
            </a:r>
            <a:r>
              <a:rPr lang="en-US" dirty="0">
                <a:ea typeface="Times New Roman" panose="02020603050405020304" pitchFamily="18" charset="0"/>
              </a:rPr>
              <a:t> Liechtenstein. Com base </a:t>
            </a:r>
            <a:r>
              <a:rPr lang="en-US" dirty="0" err="1">
                <a:ea typeface="Times New Roman" panose="02020603050405020304" pitchFamily="18" charset="0"/>
              </a:rPr>
              <a:t>nessas</a:t>
            </a:r>
            <a:r>
              <a:rPr lang="en-US" dirty="0">
                <a:ea typeface="Times New Roman" panose="02020603050405020304" pitchFamily="18" charset="0"/>
              </a:rPr>
              <a:t> leis, </a:t>
            </a:r>
            <a:r>
              <a:rPr lang="en-US" dirty="0" err="1">
                <a:ea typeface="Times New Roman" panose="02020603050405020304" pitchFamily="18" charset="0"/>
              </a:rPr>
              <a:t>empresas</a:t>
            </a:r>
            <a:r>
              <a:rPr lang="en-US" dirty="0">
                <a:ea typeface="Times New Roman" panose="02020603050405020304" pitchFamily="18" charset="0"/>
              </a:rPr>
              <a:t> e </a:t>
            </a:r>
            <a:r>
              <a:rPr lang="en-US" dirty="0" err="1">
                <a:ea typeface="Times New Roman" panose="02020603050405020304" pitchFamily="18" charset="0"/>
              </a:rPr>
              <a:t>empreendedores</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tokenizar</a:t>
            </a:r>
            <a:r>
              <a:rPr lang="en-US" dirty="0">
                <a:ea typeface="Times New Roman" panose="02020603050405020304" pitchFamily="18" charset="0"/>
              </a:rPr>
              <a:t> </a:t>
            </a:r>
            <a:r>
              <a:rPr lang="en-US" dirty="0" err="1">
                <a:ea typeface="Times New Roman" panose="02020603050405020304" pitchFamily="18" charset="0"/>
              </a:rPr>
              <a:t>qualquer</a:t>
            </a:r>
            <a:r>
              <a:rPr lang="en-US" dirty="0">
                <a:ea typeface="Times New Roman" panose="02020603050405020304" pitchFamily="18" charset="0"/>
              </a:rPr>
              <a:t> </a:t>
            </a:r>
            <a:r>
              <a:rPr lang="en-US" dirty="0" err="1">
                <a:ea typeface="Times New Roman" panose="02020603050405020304" pitchFamily="18" charset="0"/>
              </a:rPr>
              <a:t>direito</a:t>
            </a:r>
            <a:r>
              <a:rPr lang="en-US" dirty="0">
                <a:ea typeface="Times New Roman" panose="02020603050405020304" pitchFamily="18" charset="0"/>
              </a:rPr>
              <a:t> e, </a:t>
            </a:r>
            <a:r>
              <a:rPr lang="en-US" dirty="0" err="1">
                <a:ea typeface="Times New Roman" panose="02020603050405020304" pitchFamily="18" charset="0"/>
              </a:rPr>
              <a:t>portanto</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qualquer</a:t>
            </a:r>
            <a:r>
              <a:rPr lang="en-US" dirty="0">
                <a:ea typeface="Times New Roman" panose="02020603050405020304" pitchFamily="18" charset="0"/>
              </a:rPr>
              <a:t> </a:t>
            </a:r>
            <a:r>
              <a:rPr lang="en-US" dirty="0" err="1">
                <a:ea typeface="Times New Roman" panose="02020603050405020304" pitchFamily="18" charset="0"/>
              </a:rPr>
              <a:t>ativo</a:t>
            </a:r>
            <a:r>
              <a:rPr lang="en-US" dirty="0">
                <a:ea typeface="Times New Roman" panose="02020603050405020304" pitchFamily="18" charset="0"/>
              </a:rPr>
              <a:t> de </a:t>
            </a:r>
            <a:r>
              <a:rPr lang="en-US" dirty="0" err="1">
                <a:ea typeface="Times New Roman" panose="02020603050405020304" pitchFamily="18" charset="0"/>
              </a:rPr>
              <a:t>maneira</a:t>
            </a:r>
            <a:r>
              <a:rPr lang="en-US" dirty="0">
                <a:ea typeface="Times New Roman" panose="02020603050405020304" pitchFamily="18" charset="0"/>
              </a:rPr>
              <a:t> </a:t>
            </a:r>
            <a:r>
              <a:rPr lang="en-US" dirty="0" err="1">
                <a:ea typeface="Times New Roman" panose="02020603050405020304" pitchFamily="18" charset="0"/>
              </a:rPr>
              <a:t>direta</a:t>
            </a:r>
            <a:r>
              <a:rPr lang="en-US" dirty="0">
                <a:ea typeface="Times New Roman" panose="02020603050405020304" pitchFamily="18" charset="0"/>
              </a:rPr>
              <a:t>. </a:t>
            </a:r>
            <a:r>
              <a:rPr lang="en-US" dirty="0" err="1">
                <a:ea typeface="Times New Roman" panose="02020603050405020304" pitchFamily="18" charset="0"/>
              </a:rPr>
              <a:t>Então</a:t>
            </a:r>
            <a:r>
              <a:rPr lang="en-US" dirty="0">
                <a:ea typeface="Times New Roman" panose="02020603050405020304" pitchFamily="18" charset="0"/>
              </a:rPr>
              <a:t>, </a:t>
            </a:r>
            <a:r>
              <a:rPr lang="en-US" dirty="0" err="1">
                <a:ea typeface="Times New Roman" panose="02020603050405020304" pitchFamily="18" charset="0"/>
              </a:rPr>
              <a:t>soluções</a:t>
            </a:r>
            <a:r>
              <a:rPr lang="en-US" dirty="0">
                <a:ea typeface="Times New Roman" panose="02020603050405020304" pitchFamily="18" charset="0"/>
              </a:rPr>
              <a:t> </a:t>
            </a:r>
            <a:r>
              <a:rPr lang="en-US" dirty="0" err="1">
                <a:ea typeface="Times New Roman" panose="02020603050405020304" pitchFamily="18" charset="0"/>
              </a:rPr>
              <a:t>alternativas</a:t>
            </a:r>
            <a:r>
              <a:rPr lang="en-US" dirty="0">
                <a:ea typeface="Times New Roman" panose="02020603050405020304" pitchFamily="18" charset="0"/>
              </a:rPr>
              <a:t> </a:t>
            </a:r>
            <a:r>
              <a:rPr lang="en-US" dirty="0" err="1">
                <a:ea typeface="Times New Roman" panose="02020603050405020304" pitchFamily="18" charset="0"/>
              </a:rPr>
              <a:t>complexas</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interpretações</a:t>
            </a:r>
            <a:r>
              <a:rPr lang="en-US" dirty="0">
                <a:ea typeface="Times New Roman" panose="02020603050405020304" pitchFamily="18" charset="0"/>
              </a:rPr>
              <a:t> </a:t>
            </a:r>
            <a:r>
              <a:rPr lang="en-US" dirty="0" err="1">
                <a:ea typeface="Times New Roman" panose="02020603050405020304" pitchFamily="18" charset="0"/>
              </a:rPr>
              <a:t>rebuscadas</a:t>
            </a:r>
            <a:r>
              <a:rPr lang="en-US" dirty="0">
                <a:ea typeface="Times New Roman" panose="02020603050405020304" pitchFamily="18" charset="0"/>
              </a:rPr>
              <a:t> de </a:t>
            </a:r>
            <a:r>
              <a:rPr lang="en-US" dirty="0" err="1">
                <a:ea typeface="Times New Roman" panose="02020603050405020304" pitchFamily="18" charset="0"/>
              </a:rPr>
              <a:t>parágrafos</a:t>
            </a:r>
            <a:r>
              <a:rPr lang="en-US" dirty="0">
                <a:ea typeface="Times New Roman" panose="02020603050405020304" pitchFamily="18" charset="0"/>
              </a:rPr>
              <a:t> de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década</a:t>
            </a:r>
            <a:r>
              <a:rPr lang="en-US" dirty="0">
                <a:ea typeface="Times New Roman" panose="02020603050405020304" pitchFamily="18" charset="0"/>
              </a:rPr>
              <a:t> </a:t>
            </a:r>
            <a:r>
              <a:rPr lang="en-US" dirty="0" err="1">
                <a:ea typeface="Times New Roman" panose="02020603050405020304" pitchFamily="18" charset="0"/>
              </a:rPr>
              <a:t>não</a:t>
            </a:r>
            <a:r>
              <a:rPr lang="en-US" dirty="0">
                <a:ea typeface="Times New Roman" panose="02020603050405020304" pitchFamily="18" charset="0"/>
              </a:rPr>
              <a:t> são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necessárias</a:t>
            </a:r>
            <a:r>
              <a:rPr lang="en-US" dirty="0">
                <a:ea typeface="Times New Roman" panose="02020603050405020304" pitchFamily="18" charset="0"/>
              </a:rPr>
              <a:t>.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proporcionará</a:t>
            </a:r>
            <a:r>
              <a:rPr lang="en-US" dirty="0">
                <a:ea typeface="Times New Roman" panose="02020603050405020304" pitchFamily="18" charset="0"/>
              </a:rPr>
              <a:t> </a:t>
            </a:r>
            <a:r>
              <a:rPr lang="en-US" dirty="0" err="1">
                <a:ea typeface="Times New Roman" panose="02020603050405020304" pitchFamily="18" charset="0"/>
              </a:rPr>
              <a:t>segurança</a:t>
            </a:r>
            <a:r>
              <a:rPr lang="en-US" dirty="0">
                <a:ea typeface="Times New Roman" panose="02020603050405020304" pitchFamily="18" charset="0"/>
              </a:rPr>
              <a:t> </a:t>
            </a:r>
            <a:r>
              <a:rPr lang="en-US" dirty="0" err="1">
                <a:ea typeface="Times New Roman" panose="02020603050405020304" pitchFamily="18" charset="0"/>
              </a:rPr>
              <a:t>jurídica</a:t>
            </a:r>
            <a:r>
              <a:rPr lang="en-US" dirty="0">
                <a:ea typeface="Times New Roman" panose="02020603050405020304" pitchFamily="18" charset="0"/>
              </a:rPr>
              <a:t> e </a:t>
            </a:r>
            <a:r>
              <a:rPr lang="en-US" dirty="0" err="1">
                <a:ea typeface="Times New Roman" panose="02020603050405020304" pitchFamily="18" charset="0"/>
              </a:rPr>
              <a:t>inevitavelmente</a:t>
            </a:r>
            <a:r>
              <a:rPr lang="en-US" dirty="0">
                <a:ea typeface="Times New Roman" panose="02020603050405020304" pitchFamily="18" charset="0"/>
              </a:rPr>
              <a:t> </a:t>
            </a:r>
            <a:r>
              <a:rPr lang="en-US" dirty="0" err="1">
                <a:ea typeface="Times New Roman" panose="02020603050405020304" pitchFamily="18" charset="0"/>
              </a:rPr>
              <a:t>levará</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surgimento</a:t>
            </a:r>
            <a:r>
              <a:rPr lang="en-US" dirty="0">
                <a:ea typeface="Times New Roman" panose="02020603050405020304" pitchFamily="18" charset="0"/>
              </a:rPr>
              <a:t> da </a:t>
            </a:r>
            <a:r>
              <a:rPr lang="en-US" dirty="0" err="1">
                <a:ea typeface="Times New Roman" panose="02020603050405020304" pitchFamily="18" charset="0"/>
              </a:rPr>
              <a:t>economia</a:t>
            </a:r>
            <a:r>
              <a:rPr lang="en-US" dirty="0">
                <a:ea typeface="Times New Roman" panose="02020603050405020304" pitchFamily="18" charset="0"/>
              </a:rPr>
              <a:t> </a:t>
            </a:r>
            <a:r>
              <a:rPr lang="en-US" dirty="0" err="1">
                <a:ea typeface="Times New Roman" panose="02020603050405020304" pitchFamily="18" charset="0"/>
              </a:rPr>
              <a:t>simbólica</a:t>
            </a:r>
            <a:r>
              <a:rPr lang="en-US" dirty="0">
                <a:ea typeface="Times New Roman" panose="02020603050405020304" pitchFamily="18" charset="0"/>
              </a:rPr>
              <a:t>. </a:t>
            </a:r>
            <a:r>
              <a:rPr lang="en-US" dirty="0" err="1">
                <a:ea typeface="Times New Roman" panose="02020603050405020304" pitchFamily="18" charset="0"/>
              </a:rPr>
              <a:t>Processos</a:t>
            </a:r>
            <a:r>
              <a:rPr lang="en-US" dirty="0">
                <a:ea typeface="Times New Roman" panose="02020603050405020304" pitchFamily="18" charset="0"/>
              </a:rPr>
              <a:t> </a:t>
            </a:r>
            <a:r>
              <a:rPr lang="en-US" dirty="0" err="1">
                <a:ea typeface="Times New Roman" panose="02020603050405020304" pitchFamily="18" charset="0"/>
              </a:rPr>
              <a:t>padronizados</a:t>
            </a:r>
            <a:r>
              <a:rPr lang="en-US" dirty="0">
                <a:ea typeface="Times New Roman" panose="02020603050405020304" pitchFamily="18" charset="0"/>
              </a:rPr>
              <a:t> e </a:t>
            </a:r>
            <a:r>
              <a:rPr lang="en-US" dirty="0" err="1">
                <a:ea typeface="Times New Roman" panose="02020603050405020304" pitchFamily="18" charset="0"/>
              </a:rPr>
              <a:t>provedores</a:t>
            </a:r>
            <a:r>
              <a:rPr lang="en-US" dirty="0">
                <a:ea typeface="Times New Roman" panose="02020603050405020304" pitchFamily="18" charset="0"/>
              </a:rPr>
              <a:t> de </a:t>
            </a:r>
            <a:r>
              <a:rPr lang="en-US" dirty="0" err="1">
                <a:ea typeface="Times New Roman" panose="02020603050405020304" pitchFamily="18" charset="0"/>
              </a:rPr>
              <a:t>serviços</a:t>
            </a:r>
            <a:r>
              <a:rPr lang="en-US" dirty="0">
                <a:ea typeface="Times New Roman" panose="02020603050405020304" pitchFamily="18" charset="0"/>
              </a:rPr>
              <a:t> </a:t>
            </a:r>
            <a:r>
              <a:rPr lang="en-US" dirty="0" err="1">
                <a:ea typeface="Times New Roman" panose="02020603050405020304" pitchFamily="18" charset="0"/>
              </a:rPr>
              <a:t>registrados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tokenização</a:t>
            </a:r>
            <a:r>
              <a:rPr lang="en-US" dirty="0">
                <a:ea typeface="Times New Roman" panose="02020603050405020304" pitchFamily="18" charset="0"/>
              </a:rPr>
              <a:t> </a:t>
            </a:r>
            <a:r>
              <a:rPr lang="en-US" dirty="0" err="1">
                <a:ea typeface="Times New Roman" panose="02020603050405020304" pitchFamily="18" charset="0"/>
              </a:rPr>
              <a:t>surgirão</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Liechtenstein.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reduzirá</a:t>
            </a:r>
            <a:r>
              <a:rPr lang="en-US" dirty="0">
                <a:ea typeface="Times New Roman" panose="02020603050405020304" pitchFamily="18" charset="0"/>
              </a:rPr>
              <a:t> </a:t>
            </a:r>
            <a:r>
              <a:rPr lang="en-US" dirty="0" err="1">
                <a:ea typeface="Times New Roman" panose="02020603050405020304" pitchFamily="18" charset="0"/>
              </a:rPr>
              <a:t>significativamente</a:t>
            </a:r>
            <a:r>
              <a:rPr lang="en-US" dirty="0">
                <a:ea typeface="Times New Roman" panose="02020603050405020304" pitchFamily="18" charset="0"/>
              </a:rPr>
              <a:t> o tempo e o </a:t>
            </a:r>
            <a:r>
              <a:rPr lang="en-US" dirty="0" err="1">
                <a:ea typeface="Times New Roman" panose="02020603050405020304" pitchFamily="18" charset="0"/>
              </a:rPr>
              <a:t>custo</a:t>
            </a:r>
            <a:r>
              <a:rPr lang="en-US" dirty="0">
                <a:ea typeface="Times New Roman" panose="02020603050405020304" pitchFamily="18" charset="0"/>
              </a:rPr>
              <a:t> </a:t>
            </a:r>
            <a:r>
              <a:rPr lang="en-US" dirty="0" err="1">
                <a:ea typeface="Times New Roman" panose="02020603050405020304" pitchFamily="18" charset="0"/>
              </a:rPr>
              <a:t>necessários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processos</a:t>
            </a:r>
            <a:r>
              <a:rPr lang="en-US" dirty="0">
                <a:ea typeface="Times New Roman" panose="02020603050405020304" pitchFamily="18" charset="0"/>
              </a:rPr>
              <a:t> de </a:t>
            </a:r>
            <a:r>
              <a:rPr lang="en-US" dirty="0" err="1">
                <a:ea typeface="Times New Roman" panose="02020603050405020304" pitchFamily="18" charset="0"/>
              </a:rPr>
              <a:t>tokenização</a:t>
            </a:r>
            <a:r>
              <a:rPr lang="en-US" dirty="0">
                <a:ea typeface="Times New Roman" panose="02020603050405020304" pitchFamily="18" charset="0"/>
              </a:rPr>
              <a:t>. O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exatamente</a:t>
            </a:r>
            <a:r>
              <a:rPr lang="en-US" dirty="0">
                <a:ea typeface="Times New Roman" panose="02020603050405020304" pitchFamily="18" charset="0"/>
              </a:rPr>
              <a:t> </a:t>
            </a:r>
            <a:r>
              <a:rPr lang="en-US" dirty="0" err="1">
                <a:ea typeface="Times New Roman" panose="02020603050405020304" pitchFamily="18" charset="0"/>
              </a:rPr>
              <a:t>será</a:t>
            </a:r>
            <a:r>
              <a:rPr lang="en-US" dirty="0">
                <a:ea typeface="Times New Roman" panose="02020603050405020304" pitchFamily="18" charset="0"/>
              </a:rPr>
              <a:t> </a:t>
            </a:r>
            <a:r>
              <a:rPr lang="en-US" dirty="0" err="1">
                <a:ea typeface="Times New Roman" panose="02020603050405020304" pitchFamily="18" charset="0"/>
              </a:rPr>
              <a:t>tokenizado</a:t>
            </a:r>
            <a:r>
              <a:rPr lang="en-US" dirty="0">
                <a:ea typeface="Times New Roman" panose="02020603050405020304" pitchFamily="18" charset="0"/>
              </a:rPr>
              <a:t>? </a:t>
            </a:r>
            <a:r>
              <a:rPr lang="en-US" dirty="0" err="1">
                <a:ea typeface="Times New Roman" panose="02020603050405020304" pitchFamily="18" charset="0"/>
              </a:rPr>
              <a:t>Quase</a:t>
            </a:r>
            <a:r>
              <a:rPr lang="en-US" dirty="0">
                <a:ea typeface="Times New Roman" panose="02020603050405020304" pitchFamily="18" charset="0"/>
              </a:rPr>
              <a:t> </a:t>
            </a:r>
            <a:r>
              <a:rPr lang="en-US" dirty="0" err="1">
                <a:ea typeface="Times New Roman" panose="02020603050405020304" pitchFamily="18" charset="0"/>
              </a:rPr>
              <a:t>tudo</a:t>
            </a:r>
            <a:r>
              <a:rPr lang="en-US" dirty="0">
                <a:ea typeface="Times New Roman" panose="02020603050405020304" pitchFamily="18" charset="0"/>
              </a:rPr>
              <a:t>.</a:t>
            </a:r>
            <a:endParaRPr lang="x-none"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98</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ea typeface="Times New Roman" panose="02020603050405020304" pitchFamily="18" charset="0"/>
              </a:rPr>
              <a:t>1.2 Um </a:t>
            </a:r>
            <a:r>
              <a:rPr lang="en-US" sz="1800" b="0" dirty="0" err="1">
                <a:ea typeface="Times New Roman" panose="02020603050405020304" pitchFamily="18" charset="0"/>
              </a:rPr>
              <a:t>mergulho</a:t>
            </a:r>
            <a:r>
              <a:rPr lang="en-US" sz="1800" b="0" dirty="0">
                <a:ea typeface="Times New Roman" panose="02020603050405020304" pitchFamily="18" charset="0"/>
              </a:rPr>
              <a:t> </a:t>
            </a:r>
            <a:r>
              <a:rPr lang="en-US" sz="1800" b="0" dirty="0" err="1">
                <a:ea typeface="Times New Roman" panose="02020603050405020304" pitchFamily="18" charset="0"/>
              </a:rPr>
              <a:t>na</a:t>
            </a:r>
            <a:r>
              <a:rPr lang="en-US" sz="1800" b="0" dirty="0">
                <a:ea typeface="Times New Roman" panose="02020603050405020304" pitchFamily="18" charset="0"/>
              </a:rPr>
              <a:t> </a:t>
            </a:r>
            <a:r>
              <a:rPr lang="en-US" sz="1800" b="0" dirty="0" err="1">
                <a:ea typeface="Times New Roman" panose="02020603050405020304" pitchFamily="18" charset="0"/>
              </a:rPr>
              <a:t>regulamentação</a:t>
            </a:r>
            <a:r>
              <a:rPr lang="en-US" sz="1800" b="0" dirty="0">
                <a:ea typeface="Times New Roman" panose="02020603050405020304" pitchFamily="18" charset="0"/>
              </a:rPr>
              <a:t> e </a:t>
            </a:r>
            <a:r>
              <a:rPr lang="en-US" sz="1800" b="0" dirty="0" err="1">
                <a:ea typeface="Times New Roman" panose="02020603050405020304" pitchFamily="18" charset="0"/>
              </a:rPr>
              <a:t>legislação</a:t>
            </a:r>
            <a:r>
              <a:rPr lang="en-US" sz="1800" b="0" dirty="0">
                <a:ea typeface="Times New Roman" panose="02020603050405020304" pitchFamily="18" charset="0"/>
              </a:rPr>
              <a:t> </a:t>
            </a:r>
            <a:r>
              <a:rPr lang="en-US" sz="1800" b="0" dirty="0" err="1">
                <a:ea typeface="Times New Roman" panose="02020603050405020304" pitchFamily="18" charset="0"/>
              </a:rPr>
              <a:t>fora</a:t>
            </a:r>
            <a:r>
              <a:rPr lang="en-US" sz="1800" b="0" dirty="0">
                <a:ea typeface="Times New Roman" panose="02020603050405020304" pitchFamily="18" charset="0"/>
              </a:rPr>
              <a:t> da UE</a:t>
            </a:r>
            <a:endParaRPr lang="x-none" sz="1800" b="0" dirty="0">
              <a:effectLst/>
              <a:latin typeface="Times New Roman" panose="02020603050405020304" pitchFamily="18" charset="0"/>
              <a:ea typeface="Times New Roman" panose="02020603050405020304" pitchFamily="18" charset="0"/>
            </a:endParaRP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61772" y="7291497"/>
            <a:ext cx="6036131" cy="454432"/>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Figura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11: Marcos do Liechtenstein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Blockchain</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Act a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entra</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vigor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em</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1 de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janeiro</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de 2020</a:t>
            </a:r>
          </a:p>
          <a:p>
            <a:pPr algn="ct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a:t>
            </a:r>
            <a:r>
              <a:rPr lang="en-US" sz="1100" dirty="0" err="1">
                <a:solidFill>
                  <a:srgbClr val="F79037"/>
                </a:solidFill>
                <a:latin typeface="Calibri" panose="020F0502020204030204" pitchFamily="34" charset="0"/>
                <a:ea typeface="Times New Roman" panose="02020603050405020304" pitchFamily="18" charset="0"/>
                <a:cs typeface="Calibri" panose="020F0502020204030204" pitchFamily="34" charset="0"/>
              </a:rPr>
              <a:t>Fonte</a:t>
            </a:r>
            <a:r>
              <a:rPr lang="en-US" sz="1100" dirty="0">
                <a:solidFill>
                  <a:srgbClr val="F79037"/>
                </a:solidFill>
                <a:latin typeface="Calibri" panose="020F0502020204030204" pitchFamily="34" charset="0"/>
                <a:ea typeface="Times New Roman" panose="02020603050405020304" pitchFamily="18" charset="0"/>
                <a:cs typeface="Calibri" panose="020F0502020204030204" pitchFamily="34" charset="0"/>
              </a:rPr>
              <a:t>: NÄGELE Attorneys at Law LLC, 2019)</a:t>
            </a:r>
            <a:endPar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471488" y="7985288"/>
            <a:ext cx="6657832" cy="214412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solidFill>
                  <a:srgbClr val="000000"/>
                </a:solidFill>
                <a:ea typeface="Times New Roman" panose="02020603050405020304" pitchFamily="18" charset="0"/>
              </a:rPr>
              <a:t>Precisamente</a:t>
            </a:r>
            <a:r>
              <a:rPr lang="en-US" dirty="0">
                <a:solidFill>
                  <a:srgbClr val="000000"/>
                </a:solidFill>
                <a:ea typeface="Times New Roman" panose="02020603050405020304" pitchFamily="18" charset="0"/>
              </a:rPr>
              <a:t>, o Liechtenstein </a:t>
            </a:r>
            <a:r>
              <a:rPr lang="en-US" dirty="0" err="1">
                <a:solidFill>
                  <a:srgbClr val="000000"/>
                </a:solidFill>
                <a:ea typeface="Times New Roman" panose="02020603050405020304" pitchFamily="18" charset="0"/>
              </a:rPr>
              <a:t>Blockchain</a:t>
            </a:r>
            <a:r>
              <a:rPr lang="en-US" dirty="0">
                <a:solidFill>
                  <a:srgbClr val="000000"/>
                </a:solidFill>
                <a:ea typeface="Times New Roman" panose="02020603050405020304" pitchFamily="18" charset="0"/>
              </a:rPr>
              <a:t> Act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verdade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chamado</a:t>
            </a:r>
            <a:r>
              <a:rPr lang="en-US" dirty="0">
                <a:solidFill>
                  <a:srgbClr val="000000"/>
                </a:solidFill>
                <a:ea typeface="Times New Roman" panose="02020603050405020304" pitchFamily="18" charset="0"/>
              </a:rPr>
              <a:t> de “Tokens and TT Service Providers Law” (TVTG), mas </a:t>
            </a:r>
            <a:r>
              <a:rPr lang="en-US" dirty="0" err="1">
                <a:solidFill>
                  <a:srgbClr val="000000"/>
                </a:solidFill>
                <a:ea typeface="Times New Roman" panose="02020603050405020304" pitchFamily="18" charset="0"/>
              </a:rPr>
              <a:t>usaremos</a:t>
            </a:r>
            <a:r>
              <a:rPr lang="en-US" dirty="0">
                <a:solidFill>
                  <a:srgbClr val="000000"/>
                </a:solidFill>
                <a:ea typeface="Times New Roman" panose="02020603050405020304" pitchFamily="18" charset="0"/>
              </a:rPr>
              <a:t>, no restante </a:t>
            </a:r>
            <a:r>
              <a:rPr lang="en-US" dirty="0" err="1">
                <a:solidFill>
                  <a:srgbClr val="000000"/>
                </a:solidFill>
                <a:ea typeface="Times New Roman" panose="02020603050405020304" pitchFamily="18" charset="0"/>
              </a:rPr>
              <a:t>deste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artigo</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expressão</a:t>
            </a:r>
            <a:r>
              <a:rPr lang="en-US" dirty="0">
                <a:solidFill>
                  <a:srgbClr val="000000"/>
                </a:solidFill>
                <a:ea typeface="Times New Roman" panose="02020603050405020304" pitchFamily="18" charset="0"/>
              </a:rPr>
              <a:t> anterior. </a:t>
            </a:r>
            <a:r>
              <a:rPr lang="en-US" dirty="0" err="1">
                <a:solidFill>
                  <a:srgbClr val="000000"/>
                </a:solidFill>
                <a:ea typeface="Times New Roman" panose="02020603050405020304" pitchFamily="18" charset="0"/>
              </a:rPr>
              <a:t>Além</a:t>
            </a:r>
            <a:r>
              <a:rPr lang="en-US" dirty="0">
                <a:solidFill>
                  <a:srgbClr val="000000"/>
                </a:solidFill>
                <a:ea typeface="Times New Roman" panose="02020603050405020304" pitchFamily="18" charset="0"/>
              </a:rPr>
              <a:t> disso, a nova lei </a:t>
            </a:r>
            <a:r>
              <a:rPr lang="en-US" dirty="0" err="1">
                <a:solidFill>
                  <a:srgbClr val="000000"/>
                </a:solidFill>
                <a:ea typeface="Times New Roman" panose="02020603050405020304" pitchFamily="18" charset="0"/>
              </a:rPr>
              <a:t>usa</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palavra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genérica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tecnologia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confiável</a:t>
            </a:r>
            <a:r>
              <a:rPr lang="en-US" dirty="0">
                <a:solidFill>
                  <a:srgbClr val="000000"/>
                </a:solidFill>
                <a:ea typeface="Times New Roman" panose="02020603050405020304" pitchFamily="18" charset="0"/>
              </a:rPr>
              <a:t>” (TT),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incluir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sistemas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blockchain</a:t>
            </a:r>
            <a:r>
              <a:rPr lang="en-US" dirty="0">
                <a:solidFill>
                  <a:srgbClr val="000000"/>
                </a:solidFill>
                <a:ea typeface="Times New Roman" panose="02020603050405020304" pitchFamily="18" charset="0"/>
              </a:rPr>
              <a:t> e DLT.</a:t>
            </a:r>
          </a:p>
          <a:p>
            <a:endParaRPr lang="en-US" dirty="0">
              <a:solidFill>
                <a:srgbClr val="000000"/>
              </a:solidFill>
              <a:effectLst/>
              <a:latin typeface="Calibri" panose="020F0502020204030204" pitchFamily="34" charset="0"/>
              <a:ea typeface="Times New Roman" panose="02020603050405020304" pitchFamily="18" charset="0"/>
            </a:endParaRPr>
          </a:p>
          <a:p>
            <a:r>
              <a:rPr lang="en-US" dirty="0">
                <a:solidFill>
                  <a:srgbClr val="000000"/>
                </a:solidFill>
                <a:ea typeface="Times New Roman" panose="02020603050405020304" pitchFamily="18" charset="0"/>
              </a:rPr>
              <a:t>O Liechtenstein </a:t>
            </a:r>
            <a:r>
              <a:rPr lang="en-US" dirty="0" err="1">
                <a:solidFill>
                  <a:srgbClr val="000000"/>
                </a:solidFill>
                <a:ea typeface="Times New Roman" panose="02020603050405020304" pitchFamily="18" charset="0"/>
              </a:rPr>
              <a:t>Blockchain</a:t>
            </a:r>
            <a:r>
              <a:rPr lang="en-US" dirty="0">
                <a:solidFill>
                  <a:srgbClr val="000000"/>
                </a:solidFill>
                <a:ea typeface="Times New Roman" panose="02020603050405020304" pitchFamily="18" charset="0"/>
              </a:rPr>
              <a:t> Act </a:t>
            </a:r>
            <a:r>
              <a:rPr lang="en-US" dirty="0" err="1">
                <a:solidFill>
                  <a:srgbClr val="000000"/>
                </a:solidFill>
                <a:ea typeface="Times New Roman" panose="02020603050405020304" pitchFamily="18" charset="0"/>
              </a:rPr>
              <a:t>é</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uma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coleção</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novas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regras</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mudanças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nas</a:t>
            </a:r>
            <a:r>
              <a:rPr lang="en-US" dirty="0">
                <a:solidFill>
                  <a:srgbClr val="000000"/>
                </a:solidFill>
                <a:ea typeface="Times New Roman" panose="02020603050405020304" pitchFamily="18" charset="0"/>
              </a:rPr>
              <a:t> leis </a:t>
            </a:r>
            <a:r>
              <a:rPr lang="en-US" dirty="0" err="1">
                <a:solidFill>
                  <a:srgbClr val="000000"/>
                </a:solidFill>
                <a:ea typeface="Times New Roman" panose="02020603050405020304" pitchFamily="18" charset="0"/>
              </a:rPr>
              <a:t>existentes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permitem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direitos</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ativos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sejam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tokenizados</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tokenização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significa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a </a:t>
            </a:r>
            <a:r>
              <a:rPr lang="en-US" dirty="0" err="1">
                <a:solidFill>
                  <a:srgbClr val="000000"/>
                </a:solidFill>
                <a:ea typeface="Times New Roman" panose="02020603050405020304" pitchFamily="18" charset="0"/>
              </a:rPr>
              <a:t>partir</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janeiro</a:t>
            </a:r>
            <a:r>
              <a:rPr lang="en-US" dirty="0">
                <a:solidFill>
                  <a:srgbClr val="000000"/>
                </a:solidFill>
                <a:ea typeface="Times New Roman" panose="02020603050405020304" pitchFamily="18" charset="0"/>
              </a:rPr>
              <a:t> de 2020, </a:t>
            </a:r>
            <a:r>
              <a:rPr lang="en-US" dirty="0" err="1">
                <a:solidFill>
                  <a:srgbClr val="000000"/>
                </a:solidFill>
                <a:ea typeface="Times New Roman" panose="02020603050405020304" pitchFamily="18" charset="0"/>
              </a:rPr>
              <a:t>quase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qualquer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direito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ativo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empacotado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num</a:t>
            </a:r>
            <a:r>
              <a:rPr lang="en-US" dirty="0">
                <a:solidFill>
                  <a:srgbClr val="000000"/>
                </a:solidFill>
                <a:ea typeface="Times New Roman" panose="02020603050405020304" pitchFamily="18" charset="0"/>
              </a:rPr>
              <a:t> token de </a:t>
            </a:r>
            <a:r>
              <a:rPr lang="en-US" dirty="0" err="1">
                <a:solidFill>
                  <a:srgbClr val="000000"/>
                </a:solidFill>
                <a:ea typeface="Times New Roman" panose="02020603050405020304" pitchFamily="18" charset="0"/>
              </a:rPr>
              <a:t>acordo</a:t>
            </a:r>
            <a:r>
              <a:rPr lang="en-US" dirty="0">
                <a:solidFill>
                  <a:srgbClr val="000000"/>
                </a:solidFill>
                <a:ea typeface="Times New Roman" panose="02020603050405020304" pitchFamily="18" charset="0"/>
              </a:rPr>
              <a:t> com o Token Container Model. Liechtenstein, </a:t>
            </a:r>
            <a:r>
              <a:rPr lang="en-US" dirty="0" err="1">
                <a:solidFill>
                  <a:srgbClr val="000000"/>
                </a:solidFill>
                <a:ea typeface="Times New Roman" panose="02020603050405020304" pitchFamily="18" charset="0"/>
              </a:rPr>
              <a:t>portanto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reconhece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que</a:t>
            </a:r>
            <a:r>
              <a:rPr lang="en-US" dirty="0">
                <a:solidFill>
                  <a:srgbClr val="000000"/>
                </a:solidFill>
                <a:ea typeface="Times New Roman" panose="02020603050405020304" pitchFamily="18" charset="0"/>
              </a:rPr>
              <a:t> – </a:t>
            </a:r>
            <a:r>
              <a:rPr lang="en-US" dirty="0" err="1">
                <a:solidFill>
                  <a:srgbClr val="000000"/>
                </a:solidFill>
                <a:ea typeface="Times New Roman" panose="02020603050405020304" pitchFamily="18" charset="0"/>
              </a:rPr>
              <a:t>impulsionado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pela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transformação</a:t>
            </a:r>
            <a:r>
              <a:rPr lang="en-US" dirty="0">
                <a:solidFill>
                  <a:srgbClr val="000000"/>
                </a:solidFill>
                <a:ea typeface="Times New Roman" panose="02020603050405020304" pitchFamily="18" charset="0"/>
              </a:rPr>
              <a:t> digital – o </a:t>
            </a:r>
            <a:r>
              <a:rPr lang="en-US" dirty="0" err="1">
                <a:solidFill>
                  <a:srgbClr val="000000"/>
                </a:solidFill>
                <a:ea typeface="Times New Roman" panose="02020603050405020304" pitchFamily="18" charset="0"/>
              </a:rPr>
              <a:t>mundo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físico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como</a:t>
            </a:r>
            <a:r>
              <a:rPr lang="en-US" dirty="0">
                <a:solidFill>
                  <a:srgbClr val="000000"/>
                </a:solidFill>
                <a:ea typeface="Times New Roman" panose="02020603050405020304" pitchFamily="18" charset="0"/>
              </a:rPr>
              <a:t> o </a:t>
            </a:r>
            <a:r>
              <a:rPr lang="en-US" dirty="0" err="1">
                <a:solidFill>
                  <a:srgbClr val="000000"/>
                </a:solidFill>
                <a:ea typeface="Times New Roman" panose="02020603050405020304" pitchFamily="18" charset="0"/>
              </a:rPr>
              <a:t>conhecemos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há</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centenas</a:t>
            </a:r>
            <a:r>
              <a:rPr lang="en-US" dirty="0">
                <a:solidFill>
                  <a:srgbClr val="000000"/>
                </a:solidFill>
                <a:ea typeface="Times New Roman" panose="02020603050405020304" pitchFamily="18" charset="0"/>
              </a:rPr>
              <a:t> de </a:t>
            </a:r>
            <a:r>
              <a:rPr lang="en-US" dirty="0" err="1">
                <a:solidFill>
                  <a:srgbClr val="000000"/>
                </a:solidFill>
                <a:ea typeface="Times New Roman" panose="02020603050405020304" pitchFamily="18" charset="0"/>
              </a:rPr>
              <a:t>anos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cedo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mais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tarde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será</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aumentado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um </a:t>
            </a:r>
            <a:r>
              <a:rPr lang="en-US" dirty="0" err="1">
                <a:solidFill>
                  <a:srgbClr val="000000"/>
                </a:solidFill>
                <a:ea typeface="Times New Roman" panose="02020603050405020304" pitchFamily="18" charset="0"/>
              </a:rPr>
              <a:t>mundo</a:t>
            </a:r>
            <a:r>
              <a:rPr lang="en-US" dirty="0">
                <a:solidFill>
                  <a:srgbClr val="000000"/>
                </a:solidFill>
                <a:ea typeface="Times New Roman" panose="02020603050405020304" pitchFamily="18" charset="0"/>
              </a:rPr>
              <a:t> digital. </a:t>
            </a:r>
            <a:r>
              <a:rPr lang="en-US" dirty="0" err="1">
                <a:solidFill>
                  <a:srgbClr val="000000"/>
                </a:solidFill>
                <a:ea typeface="Times New Roman" panose="02020603050405020304" pitchFamily="18" charset="0"/>
              </a:rPr>
              <a:t>Frequentemente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usamos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documentos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papel</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fechar</a:t>
            </a:r>
            <a:r>
              <a:rPr lang="en-US" dirty="0">
                <a:solidFill>
                  <a:srgbClr val="000000"/>
                </a:solidFill>
                <a:ea typeface="Times New Roman" panose="02020603050405020304" pitchFamily="18" charset="0"/>
              </a:rPr>
              <a:t> um </a:t>
            </a:r>
            <a:r>
              <a:rPr lang="en-US" dirty="0" err="1">
                <a:solidFill>
                  <a:srgbClr val="000000"/>
                </a:solidFill>
                <a:ea typeface="Times New Roman" panose="02020603050405020304" pitchFamily="18" charset="0"/>
              </a:rPr>
              <a:t>contrato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ou</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comprovar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provas</a:t>
            </a:r>
            <a:r>
              <a:rPr lang="en-US" dirty="0">
                <a:solidFill>
                  <a:srgbClr val="000000"/>
                </a:solidFill>
                <a:ea typeface="Times New Roman" panose="02020603050405020304" pitchFamily="18" charset="0"/>
              </a:rPr>
              <a:t>. Este </a:t>
            </a:r>
            <a:r>
              <a:rPr lang="en-US" dirty="0" err="1">
                <a:solidFill>
                  <a:srgbClr val="000000"/>
                </a:solidFill>
                <a:ea typeface="Times New Roman" panose="02020603050405020304" pitchFamily="18" charset="0"/>
              </a:rPr>
              <a:t>contrato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então</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cria</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direitos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para</a:t>
            </a:r>
            <a:r>
              <a:rPr lang="en-US" dirty="0">
                <a:solidFill>
                  <a:srgbClr val="000000"/>
                </a:solidFill>
                <a:ea typeface="Times New Roman" panose="02020603050405020304" pitchFamily="18" charset="0"/>
              </a:rPr>
              <a:t> as </a:t>
            </a:r>
            <a:r>
              <a:rPr lang="en-US" dirty="0" err="1">
                <a:solidFill>
                  <a:srgbClr val="000000"/>
                </a:solidFill>
                <a:ea typeface="Times New Roman" panose="02020603050405020304" pitchFamily="18" charset="0"/>
              </a:rPr>
              <a:t>partes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envolvidas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notários</a:t>
            </a:r>
            <a:r>
              <a:rPr lang="en-US" dirty="0">
                <a:solidFill>
                  <a:srgbClr val="000000"/>
                </a:solidFill>
                <a:ea typeface="Times New Roman" panose="02020603050405020304" pitchFamily="18" charset="0"/>
              </a:rPr>
              <a:t> são </a:t>
            </a:r>
            <a:r>
              <a:rPr lang="en-US" dirty="0" err="1">
                <a:solidFill>
                  <a:srgbClr val="000000"/>
                </a:solidFill>
                <a:ea typeface="Times New Roman" panose="02020603050405020304" pitchFamily="18" charset="0"/>
              </a:rPr>
              <a:t>responsáveis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por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imprimir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ler</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verificar</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identidades</a:t>
            </a:r>
            <a:r>
              <a:rPr lang="en-US" dirty="0">
                <a:solidFill>
                  <a:srgbClr val="000000"/>
                </a:solidFill>
                <a:ea typeface="Times New Roman" panose="02020603050405020304" pitchFamily="18" charset="0"/>
              </a:rPr>
              <a:t> e </a:t>
            </a:r>
            <a:r>
              <a:rPr lang="en-US" dirty="0" err="1">
                <a:solidFill>
                  <a:srgbClr val="000000"/>
                </a:solidFill>
                <a:ea typeface="Times New Roman" panose="02020603050405020304" pitchFamily="18" charset="0"/>
              </a:rPr>
              <a:t>documentos</a:t>
            </a:r>
            <a:r>
              <a:rPr lang="en-US" dirty="0">
                <a:solidFill>
                  <a:srgbClr val="000000"/>
                </a:solidFill>
                <a:ea typeface="Times New Roman" panose="02020603050405020304" pitchFamily="18" charset="0"/>
              </a:rPr>
              <a:t> — </a:t>
            </a:r>
            <a:r>
              <a:rPr lang="en-US" dirty="0" err="1">
                <a:solidFill>
                  <a:srgbClr val="000000"/>
                </a:solidFill>
                <a:ea typeface="Times New Roman" panose="02020603050405020304" pitchFamily="18" charset="0"/>
              </a:rPr>
              <a:t>principalmente</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todos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processos</a:t>
            </a:r>
            <a:r>
              <a:rPr lang="en-US" dirty="0">
                <a:solidFill>
                  <a:srgbClr val="000000"/>
                </a:solidFill>
                <a:ea typeface="Times New Roman" panose="02020603050405020304" pitchFamily="18" charset="0"/>
              </a:rPr>
              <a:t> são </a:t>
            </a:r>
            <a:r>
              <a:rPr lang="en-US" dirty="0" err="1">
                <a:solidFill>
                  <a:srgbClr val="000000"/>
                </a:solidFill>
                <a:ea typeface="Times New Roman" panose="02020603050405020304" pitchFamily="18" charset="0"/>
              </a:rPr>
              <a:t>conduzidos</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em</a:t>
            </a:r>
            <a:r>
              <a:rPr lang="en-US" dirty="0">
                <a:solidFill>
                  <a:srgbClr val="000000"/>
                </a:solidFill>
                <a:ea typeface="Times New Roman" panose="02020603050405020304" pitchFamily="18" charset="0"/>
              </a:rPr>
              <a:t> </a:t>
            </a:r>
            <a:r>
              <a:rPr lang="en-US" dirty="0" err="1">
                <a:solidFill>
                  <a:srgbClr val="000000"/>
                </a:solidFill>
                <a:ea typeface="Times New Roman" panose="02020603050405020304" pitchFamily="18" charset="0"/>
              </a:rPr>
              <a:t>papel</a:t>
            </a:r>
            <a:r>
              <a:rPr lang="en-US" dirty="0">
                <a:solidFill>
                  <a:srgbClr val="000000"/>
                </a:solidFill>
                <a:ea typeface="Times New Roman" panose="02020603050405020304" pitchFamily="18" charset="0"/>
              </a:rPr>
              <a:t>.</a:t>
            </a:r>
          </a:p>
        </p:txBody>
      </p:sp>
      <p:pic>
        <p:nvPicPr>
          <p:cNvPr id="5" name="Picture 4">
            <a:extLst>
              <a:ext uri="{FF2B5EF4-FFF2-40B4-BE49-F238E27FC236}">
                <a16:creationId xmlns:a16="http://schemas.microsoft.com/office/drawing/2014/main" id="{E6989371-2F68-D83A-3486-96629E663271}"/>
              </a:ext>
            </a:extLst>
          </p:cNvPr>
          <p:cNvPicPr>
            <a:picLocks noChangeAspect="1"/>
          </p:cNvPicPr>
          <p:nvPr/>
        </p:nvPicPr>
        <p:blipFill>
          <a:blip r:embed="rId2"/>
          <a:srcRect/>
          <a:stretch/>
        </p:blipFill>
        <p:spPr>
          <a:xfrm>
            <a:off x="471487" y="4407640"/>
            <a:ext cx="6616700" cy="2717800"/>
          </a:xfrm>
          <a:prstGeom prst="rect">
            <a:avLst/>
          </a:prstGeom>
        </p:spPr>
      </p:pic>
    </p:spTree>
    <p:extLst>
      <p:ext uri="{BB962C8B-B14F-4D97-AF65-F5344CB8AC3E}">
        <p14:creationId xmlns:p14="http://schemas.microsoft.com/office/powerpoint/2010/main" val="1057213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0A7BEF-A785-CCA4-1FAA-84A24021208F}"/>
              </a:ext>
            </a:extLst>
          </p:cNvPr>
          <p:cNvSpPr/>
          <p:nvPr/>
        </p:nvSpPr>
        <p:spPr>
          <a:xfrm flipV="1">
            <a:off x="511317" y="-2"/>
            <a:ext cx="3194309" cy="1014066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492683"/>
            <a:ext cx="2693750" cy="9918700"/>
          </a:xfrm>
        </p:spPr>
        <p:txBody>
          <a:bodyPr/>
          <a:lstStyle/>
          <a:p>
            <a:pPr algn="just"/>
            <a:r>
              <a:rPr lang="en-US" dirty="0">
                <a:ea typeface="Times New Roman" panose="02020603050405020304" pitchFamily="18" charset="0"/>
              </a:rPr>
              <a:t>O Liechtenstein </a:t>
            </a:r>
            <a:r>
              <a:rPr lang="en-US" dirty="0" err="1">
                <a:ea typeface="Times New Roman" panose="02020603050405020304" pitchFamily="18" charset="0"/>
              </a:rPr>
              <a:t>Blockchain</a:t>
            </a:r>
            <a:r>
              <a:rPr lang="en-US" dirty="0">
                <a:ea typeface="Times New Roman" panose="02020603050405020304" pitchFamily="18" charset="0"/>
              </a:rPr>
              <a:t> Act agora </a:t>
            </a:r>
            <a:r>
              <a:rPr lang="en-US" dirty="0" err="1">
                <a:ea typeface="Times New Roman" panose="02020603050405020304" pitchFamily="18" charset="0"/>
              </a:rPr>
              <a:t>reconhece</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tais</a:t>
            </a:r>
            <a:r>
              <a:rPr lang="en-US" dirty="0">
                <a:ea typeface="Times New Roman" panose="02020603050405020304" pitchFamily="18" charset="0"/>
              </a:rPr>
              <a:t> </a:t>
            </a:r>
            <a:r>
              <a:rPr lang="en-US" dirty="0" err="1">
                <a:ea typeface="Times New Roman" panose="02020603050405020304" pitchFamily="18" charset="0"/>
              </a:rPr>
              <a:t>direitos</a:t>
            </a:r>
            <a:r>
              <a:rPr lang="en-US" dirty="0">
                <a:ea typeface="Times New Roman" panose="02020603050405020304" pitchFamily="18" charset="0"/>
              </a:rPr>
              <a:t> e </a:t>
            </a:r>
            <a:r>
              <a:rPr lang="en-US" dirty="0" err="1">
                <a:ea typeface="Times New Roman" panose="02020603050405020304" pitchFamily="18" charset="0"/>
              </a:rPr>
              <a:t>ativos</a:t>
            </a:r>
            <a:r>
              <a:rPr lang="en-US" dirty="0">
                <a:ea typeface="Times New Roman" panose="02020603050405020304" pitchFamily="18" charset="0"/>
              </a:rPr>
              <a:t> </a:t>
            </a:r>
            <a:r>
              <a:rPr lang="en-US" dirty="0" err="1">
                <a:ea typeface="Times New Roman" panose="02020603050405020304" pitchFamily="18" charset="0"/>
              </a:rPr>
              <a:t>baseados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papel</a:t>
            </a:r>
            <a:r>
              <a:rPr lang="en-US" dirty="0">
                <a:ea typeface="Times New Roman" panose="02020603050405020304" pitchFamily="18" charset="0"/>
              </a:rPr>
              <a:t> (</a:t>
            </a:r>
            <a:r>
              <a:rPr lang="en-US" dirty="0" err="1">
                <a:ea typeface="Times New Roman" panose="02020603050405020304" pitchFamily="18" charset="0"/>
              </a:rPr>
              <a:t>sim</a:t>
            </a:r>
            <a:r>
              <a:rPr lang="en-US" dirty="0">
                <a:ea typeface="Times New Roman" panose="02020603050405020304" pitchFamily="18" charset="0"/>
              </a:rPr>
              <a:t>, </a:t>
            </a:r>
            <a:r>
              <a:rPr lang="en-US" dirty="0" err="1">
                <a:ea typeface="Times New Roman" panose="02020603050405020304" pitchFamily="18" charset="0"/>
              </a:rPr>
              <a:t>eles</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escritos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um </a:t>
            </a:r>
            <a:r>
              <a:rPr lang="en-US" dirty="0" err="1">
                <a:ea typeface="Times New Roman" panose="02020603050405020304" pitchFamily="18" charset="0"/>
              </a:rPr>
              <a:t>documento</a:t>
            </a:r>
            <a:r>
              <a:rPr lang="en-US" dirty="0">
                <a:ea typeface="Times New Roman" panose="02020603050405020304" pitchFamily="18" charset="0"/>
              </a:rPr>
              <a:t> PDF e </a:t>
            </a:r>
            <a:r>
              <a:rPr lang="en-US" dirty="0" err="1">
                <a:ea typeface="Times New Roman" panose="02020603050405020304" pitchFamily="18" charset="0"/>
              </a:rPr>
              <a:t>assinados</a:t>
            </a:r>
            <a:r>
              <a:rPr lang="en-US" dirty="0">
                <a:ea typeface="Times New Roman" panose="02020603050405020304" pitchFamily="18" charset="0"/>
              </a:rPr>
              <a:t> </a:t>
            </a:r>
            <a:r>
              <a:rPr lang="en-US" dirty="0" err="1">
                <a:ea typeface="Times New Roman" panose="02020603050405020304" pitchFamily="18" charset="0"/>
              </a:rPr>
              <a:t>digitalmente</a:t>
            </a:r>
            <a:r>
              <a:rPr lang="en-US" dirty="0">
                <a:ea typeface="Times New Roman" panose="02020603050405020304" pitchFamily="18" charset="0"/>
              </a:rPr>
              <a:t>) </a:t>
            </a:r>
            <a:r>
              <a:rPr lang="en-US" dirty="0" err="1">
                <a:ea typeface="Times New Roman" panose="02020603050405020304" pitchFamily="18" charset="0"/>
              </a:rPr>
              <a:t>podem</a:t>
            </a:r>
            <a:r>
              <a:rPr lang="en-US" dirty="0">
                <a:ea typeface="Times New Roman" panose="02020603050405020304" pitchFamily="18" charset="0"/>
              </a:rPr>
              <a:t> e </a:t>
            </a:r>
            <a:r>
              <a:rPr lang="en-US" dirty="0" err="1">
                <a:ea typeface="Times New Roman" panose="02020603050405020304" pitchFamily="18" charset="0"/>
              </a:rPr>
              <a:t>serão</a:t>
            </a:r>
            <a:r>
              <a:rPr lang="en-US" dirty="0">
                <a:ea typeface="Times New Roman" panose="02020603050405020304" pitchFamily="18" charset="0"/>
              </a:rPr>
              <a:t> </a:t>
            </a:r>
            <a:r>
              <a:rPr lang="en-US" dirty="0" err="1">
                <a:ea typeface="Times New Roman" panose="02020603050405020304" pitchFamily="18" charset="0"/>
              </a:rPr>
              <a:t>trazidos</a:t>
            </a:r>
            <a:r>
              <a:rPr lang="en-US" dirty="0">
                <a:ea typeface="Times New Roman" panose="02020603050405020304" pitchFamily="18" charset="0"/>
              </a:rPr>
              <a:t> </a:t>
            </a:r>
            <a:r>
              <a:rPr lang="en-US" dirty="0" err="1">
                <a:ea typeface="Times New Roman" panose="02020603050405020304" pitchFamily="18" charset="0"/>
              </a:rPr>
              <a:t>para</a:t>
            </a:r>
            <a:r>
              <a:rPr lang="en-US" dirty="0">
                <a:ea typeface="Times New Roman" panose="02020603050405020304" pitchFamily="18" charset="0"/>
              </a:rPr>
              <a:t> o </a:t>
            </a:r>
            <a:r>
              <a:rPr lang="en-US" dirty="0" err="1">
                <a:ea typeface="Times New Roman" panose="02020603050405020304" pitchFamily="18" charset="0"/>
              </a:rPr>
              <a:t>mundo</a:t>
            </a:r>
            <a:r>
              <a:rPr lang="en-US" dirty="0">
                <a:ea typeface="Times New Roman" panose="02020603050405020304" pitchFamily="18" charset="0"/>
              </a:rPr>
              <a:t> digital e </a:t>
            </a:r>
            <a:r>
              <a:rPr lang="en-US" dirty="0" err="1">
                <a:ea typeface="Times New Roman" panose="02020603050405020304" pitchFamily="18" charset="0"/>
              </a:rPr>
              <a:t>tornar</a:t>
            </a:r>
            <a:r>
              <a:rPr lang="en-US" dirty="0">
                <a:ea typeface="Times New Roman" panose="02020603050405020304" pitchFamily="18" charset="0"/>
              </a:rPr>
              <a:t>-se-</a:t>
            </a:r>
            <a:r>
              <a:rPr lang="en-US" dirty="0" err="1">
                <a:ea typeface="Times New Roman" panose="02020603050405020304" pitchFamily="18" charset="0"/>
              </a:rPr>
              <a:t>ão</a:t>
            </a:r>
            <a:r>
              <a:rPr lang="en-US" dirty="0">
                <a:ea typeface="Times New Roman" panose="02020603050405020304" pitchFamily="18" charset="0"/>
              </a:rPr>
              <a:t> </a:t>
            </a:r>
            <a:r>
              <a:rPr lang="en-US" dirty="0" err="1">
                <a:ea typeface="Times New Roman" panose="02020603050405020304" pitchFamily="18" charset="0"/>
              </a:rPr>
              <a:t>negociáveis</a:t>
            </a:r>
            <a:r>
              <a:rPr lang="en-US" dirty="0">
                <a:ea typeface="Times New Roman" panose="02020603050405020304" pitchFamily="18" charset="0"/>
              </a:rPr>
              <a:t> </a:t>
            </a:r>
            <a:r>
              <a:rPr lang="en-US" dirty="0" err="1">
                <a:ea typeface="Times New Roman" panose="02020603050405020304" pitchFamily="18" charset="0"/>
              </a:rPr>
              <a:t>facilmente</a:t>
            </a:r>
            <a:r>
              <a:rPr lang="en-US" dirty="0">
                <a:ea typeface="Times New Roman" panose="02020603050405020304" pitchFamily="18" charset="0"/>
              </a:rPr>
              <a:t>: </a:t>
            </a:r>
            <a:r>
              <a:rPr lang="en-US" dirty="0" err="1">
                <a:ea typeface="Times New Roman" panose="02020603050405020304" pitchFamily="18" charset="0"/>
              </a:rPr>
              <a:t>na</a:t>
            </a:r>
            <a:r>
              <a:rPr lang="en-US" dirty="0">
                <a:ea typeface="Times New Roman" panose="02020603050405020304" pitchFamily="18" charset="0"/>
              </a:rPr>
              <a:t> forma de tokens. Se </a:t>
            </a:r>
            <a:r>
              <a:rPr lang="en-US" dirty="0" err="1">
                <a:ea typeface="Times New Roman" panose="02020603050405020304" pitchFamily="18" charset="0"/>
              </a:rPr>
              <a:t>milhares</a:t>
            </a:r>
            <a:r>
              <a:rPr lang="en-US" dirty="0">
                <a:ea typeface="Times New Roman" panose="02020603050405020304" pitchFamily="18" charset="0"/>
              </a:rPr>
              <a:t> de </a:t>
            </a:r>
            <a:r>
              <a:rPr lang="en-US" dirty="0" err="1">
                <a:ea typeface="Times New Roman" panose="02020603050405020304" pitchFamily="18" charset="0"/>
              </a:rPr>
              <a:t>direitos</a:t>
            </a:r>
            <a:r>
              <a:rPr lang="en-US" dirty="0">
                <a:ea typeface="Times New Roman" panose="02020603050405020304" pitchFamily="18" charset="0"/>
              </a:rPr>
              <a:t> e </a:t>
            </a:r>
            <a:r>
              <a:rPr lang="en-US" dirty="0" err="1">
                <a:ea typeface="Times New Roman" panose="02020603050405020304" pitchFamily="18" charset="0"/>
              </a:rPr>
              <a:t>ativos</a:t>
            </a:r>
            <a:r>
              <a:rPr lang="en-US" dirty="0">
                <a:ea typeface="Times New Roman" panose="02020603050405020304" pitchFamily="18" charset="0"/>
              </a:rPr>
              <a:t> </a:t>
            </a:r>
            <a:r>
              <a:rPr lang="en-US" dirty="0" err="1">
                <a:ea typeface="Times New Roman" panose="02020603050405020304" pitchFamily="18" charset="0"/>
              </a:rPr>
              <a:t>serão</a:t>
            </a:r>
            <a:r>
              <a:rPr lang="en-US" dirty="0">
                <a:ea typeface="Times New Roman" panose="02020603050405020304" pitchFamily="18" charset="0"/>
              </a:rPr>
              <a:t> </a:t>
            </a:r>
            <a:r>
              <a:rPr lang="en-US" dirty="0" err="1">
                <a:ea typeface="Times New Roman" panose="02020603050405020304" pitchFamily="18" charset="0"/>
              </a:rPr>
              <a:t>representados</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tokens </a:t>
            </a:r>
            <a:r>
              <a:rPr lang="en-US" dirty="0" err="1">
                <a:ea typeface="Times New Roman" panose="02020603050405020304" pitchFamily="18" charset="0"/>
              </a:rPr>
              <a:t>digitais</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alguns</a:t>
            </a:r>
            <a:r>
              <a:rPr lang="en-US" dirty="0">
                <a:ea typeface="Times New Roman" panose="02020603050405020304" pitchFamily="18" charset="0"/>
              </a:rPr>
              <a:t> </a:t>
            </a:r>
            <a:r>
              <a:rPr lang="en-US" dirty="0" err="1">
                <a:ea typeface="Times New Roman" panose="02020603050405020304" pitchFamily="18" charset="0"/>
              </a:rPr>
              <a:t>anos</a:t>
            </a:r>
            <a:r>
              <a:rPr lang="en-US" dirty="0">
                <a:ea typeface="Times New Roman" panose="02020603050405020304" pitchFamily="18" charset="0"/>
              </a:rPr>
              <a:t>, de </a:t>
            </a:r>
            <a:r>
              <a:rPr lang="en-US" dirty="0" err="1">
                <a:ea typeface="Times New Roman" panose="02020603050405020304" pitchFamily="18" charset="0"/>
              </a:rPr>
              <a:t>repente</a:t>
            </a:r>
            <a:r>
              <a:rPr lang="en-US" dirty="0">
                <a:ea typeface="Times New Roman" panose="02020603050405020304" pitchFamily="18" charset="0"/>
              </a:rPr>
              <a:t> </a:t>
            </a:r>
            <a:r>
              <a:rPr lang="en-US" dirty="0" err="1">
                <a:ea typeface="Times New Roman" panose="02020603050405020304" pitchFamily="18" charset="0"/>
              </a:rPr>
              <a:t>temos</a:t>
            </a:r>
            <a:r>
              <a:rPr lang="en-US" dirty="0">
                <a:ea typeface="Times New Roman" panose="02020603050405020304" pitchFamily="18" charset="0"/>
              </a:rPr>
              <a:t> </a:t>
            </a:r>
            <a:r>
              <a:rPr lang="en-US" dirty="0" err="1">
                <a:ea typeface="Times New Roman" panose="02020603050405020304" pitchFamily="18" charset="0"/>
              </a:rPr>
              <a:t>dois</a:t>
            </a:r>
            <a:r>
              <a:rPr lang="en-US" dirty="0">
                <a:ea typeface="Times New Roman" panose="02020603050405020304" pitchFamily="18" charset="0"/>
              </a:rPr>
              <a:t> </a:t>
            </a:r>
            <a:r>
              <a:rPr lang="en-US" dirty="0" err="1">
                <a:ea typeface="Times New Roman" panose="02020603050405020304" pitchFamily="18" charset="0"/>
              </a:rPr>
              <a:t>mundos</a:t>
            </a:r>
            <a:r>
              <a:rPr lang="en-US" dirty="0">
                <a:ea typeface="Times New Roman" panose="02020603050405020304" pitchFamily="18" charset="0"/>
              </a:rPr>
              <a:t>: (1) o </a:t>
            </a:r>
            <a:r>
              <a:rPr lang="en-US" dirty="0" err="1">
                <a:ea typeface="Times New Roman" panose="02020603050405020304" pitchFamily="18" charset="0"/>
              </a:rPr>
              <a:t>mundo</a:t>
            </a:r>
            <a:r>
              <a:rPr lang="en-US" dirty="0">
                <a:ea typeface="Times New Roman" panose="02020603050405020304" pitchFamily="18" charset="0"/>
              </a:rPr>
              <a:t> </a:t>
            </a:r>
            <a:r>
              <a:rPr lang="en-US" dirty="0" err="1">
                <a:ea typeface="Times New Roman" panose="02020603050405020304" pitchFamily="18" charset="0"/>
              </a:rPr>
              <a:t>físico</a:t>
            </a:r>
            <a:r>
              <a:rPr lang="en-US" dirty="0">
                <a:ea typeface="Times New Roman" panose="02020603050405020304" pitchFamily="18" charset="0"/>
              </a:rPr>
              <a:t> </a:t>
            </a:r>
            <a:r>
              <a:rPr lang="en-US" dirty="0" err="1">
                <a:ea typeface="Times New Roman" panose="02020603050405020304" pitchFamily="18" charset="0"/>
              </a:rPr>
              <a:t>como</a:t>
            </a:r>
            <a:r>
              <a:rPr lang="en-US" dirty="0">
                <a:ea typeface="Times New Roman" panose="02020603050405020304" pitchFamily="18" charset="0"/>
              </a:rPr>
              <a:t> o </a:t>
            </a:r>
            <a:r>
              <a:rPr lang="en-US" dirty="0" err="1">
                <a:ea typeface="Times New Roman" panose="02020603050405020304" pitchFamily="18" charset="0"/>
              </a:rPr>
              <a:t>conhecemos</a:t>
            </a:r>
            <a:r>
              <a:rPr lang="en-US" dirty="0">
                <a:ea typeface="Times New Roman" panose="02020603050405020304" pitchFamily="18" charset="0"/>
              </a:rPr>
              <a:t> e (2) o novo </a:t>
            </a:r>
            <a:r>
              <a:rPr lang="en-US" dirty="0" err="1">
                <a:ea typeface="Times New Roman" panose="02020603050405020304" pitchFamily="18" charset="0"/>
              </a:rPr>
              <a:t>mundo</a:t>
            </a:r>
            <a:r>
              <a:rPr lang="en-US" dirty="0">
                <a:ea typeface="Times New Roman" panose="02020603050405020304" pitchFamily="18" charset="0"/>
              </a:rPr>
              <a:t> digital,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inclui</a:t>
            </a:r>
            <a:r>
              <a:rPr lang="en-US" dirty="0">
                <a:ea typeface="Times New Roman" panose="02020603050405020304" pitchFamily="18" charset="0"/>
              </a:rPr>
              <a:t> um </a:t>
            </a:r>
            <a:r>
              <a:rPr lang="en-US" dirty="0" err="1">
                <a:ea typeface="Times New Roman" panose="02020603050405020304" pitchFamily="18" charset="0"/>
              </a:rPr>
              <a:t>subconjunto</a:t>
            </a:r>
            <a:r>
              <a:rPr lang="en-US" dirty="0">
                <a:ea typeface="Times New Roman" panose="02020603050405020304" pitchFamily="18" charset="0"/>
              </a:rPr>
              <a:t> dos </a:t>
            </a:r>
            <a:r>
              <a:rPr lang="en-US" dirty="0" err="1">
                <a:ea typeface="Times New Roman" panose="02020603050405020304" pitchFamily="18" charset="0"/>
              </a:rPr>
              <a:t>direitos</a:t>
            </a:r>
            <a:r>
              <a:rPr lang="en-US" dirty="0">
                <a:ea typeface="Times New Roman" panose="02020603050405020304" pitchFamily="18" charset="0"/>
              </a:rPr>
              <a:t> e bens do </a:t>
            </a:r>
            <a:r>
              <a:rPr lang="en-US" dirty="0" err="1">
                <a:ea typeface="Times New Roman" panose="02020603050405020304" pitchFamily="18" charset="0"/>
              </a:rPr>
              <a:t>mundo</a:t>
            </a:r>
            <a:r>
              <a:rPr lang="en-US" dirty="0">
                <a:ea typeface="Times New Roman" panose="02020603050405020304" pitchFamily="18" charset="0"/>
              </a:rPr>
              <a:t> </a:t>
            </a:r>
            <a:r>
              <a:rPr lang="en-US" dirty="0" err="1">
                <a:ea typeface="Times New Roman" panose="02020603050405020304" pitchFamily="18" charset="0"/>
              </a:rPr>
              <a:t>físico</a:t>
            </a:r>
            <a:r>
              <a:rPr lang="en-US" dirty="0">
                <a:ea typeface="Times New Roman" panose="02020603050405020304" pitchFamily="18" charset="0"/>
              </a:rPr>
              <a:t>. Para </a:t>
            </a:r>
            <a:r>
              <a:rPr lang="en-US" dirty="0" err="1">
                <a:ea typeface="Times New Roman" panose="02020603050405020304" pitchFamily="18" charset="0"/>
              </a:rPr>
              <a:t>tornar</a:t>
            </a:r>
            <a:r>
              <a:rPr lang="en-US" dirty="0">
                <a:ea typeface="Times New Roman" panose="02020603050405020304" pitchFamily="18" charset="0"/>
              </a:rPr>
              <a:t>-se </a:t>
            </a:r>
            <a:r>
              <a:rPr lang="en-US" dirty="0" err="1">
                <a:ea typeface="Times New Roman" panose="02020603050405020304" pitchFamily="18" charset="0"/>
              </a:rPr>
              <a:t>prático</a:t>
            </a:r>
            <a:r>
              <a:rPr lang="en-US" dirty="0">
                <a:ea typeface="Times New Roman" panose="02020603050405020304" pitchFamily="18" charset="0"/>
              </a:rPr>
              <a:t>: Mas </a:t>
            </a:r>
            <a:r>
              <a:rPr lang="en-US" dirty="0" err="1">
                <a:ea typeface="Times New Roman" panose="02020603050405020304" pitchFamily="18" charset="0"/>
              </a:rPr>
              <a:t>quem</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realmente</a:t>
            </a:r>
            <a:r>
              <a:rPr lang="en-US" dirty="0">
                <a:ea typeface="Times New Roman" panose="02020603050405020304" pitchFamily="18" charset="0"/>
              </a:rPr>
              <a:t> o </a:t>
            </a:r>
            <a:r>
              <a:rPr lang="en-US" dirty="0" err="1">
                <a:ea typeface="Times New Roman" panose="02020603050405020304" pitchFamily="18" charset="0"/>
              </a:rPr>
              <a:t>dono</a:t>
            </a:r>
            <a:r>
              <a:rPr lang="en-US" dirty="0">
                <a:ea typeface="Times New Roman" panose="02020603050405020304" pitchFamily="18" charset="0"/>
              </a:rPr>
              <a:t> da </a:t>
            </a:r>
            <a:r>
              <a:rPr lang="en-US" dirty="0" err="1">
                <a:ea typeface="Times New Roman" panose="02020603050405020304" pitchFamily="18" charset="0"/>
              </a:rPr>
              <a:t>minha</a:t>
            </a:r>
            <a:r>
              <a:rPr lang="en-US" dirty="0">
                <a:ea typeface="Times New Roman" panose="02020603050405020304" pitchFamily="18" charset="0"/>
              </a:rPr>
              <a:t> casa? A </a:t>
            </a:r>
            <a:r>
              <a:rPr lang="en-US" dirty="0" err="1">
                <a:ea typeface="Times New Roman" panose="02020603050405020304" pitchFamily="18" charset="0"/>
              </a:rPr>
              <a:t>pessoa</a:t>
            </a:r>
            <a:r>
              <a:rPr lang="en-US" dirty="0">
                <a:ea typeface="Times New Roman" panose="02020603050405020304" pitchFamily="18" charset="0"/>
              </a:rPr>
              <a:t> no </a:t>
            </a:r>
            <a:r>
              <a:rPr lang="en-US" dirty="0" err="1">
                <a:ea typeface="Times New Roman" panose="02020603050405020304" pitchFamily="18" charset="0"/>
              </a:rPr>
              <a:t>registo</a:t>
            </a:r>
            <a:r>
              <a:rPr lang="en-US" dirty="0">
                <a:ea typeface="Times New Roman" panose="02020603050405020304" pitchFamily="18" charset="0"/>
              </a:rPr>
              <a:t> </a:t>
            </a:r>
            <a:r>
              <a:rPr lang="en-US" dirty="0" err="1">
                <a:ea typeface="Times New Roman" panose="02020603050405020304" pitchFamily="18" charset="0"/>
              </a:rPr>
              <a:t>imobiliário</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 </a:t>
            </a:r>
            <a:r>
              <a:rPr lang="en-US" dirty="0" err="1">
                <a:ea typeface="Times New Roman" panose="02020603050405020304" pitchFamily="18" charset="0"/>
              </a:rPr>
              <a:t>pessoa</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possui</a:t>
            </a:r>
            <a:r>
              <a:rPr lang="en-US" dirty="0">
                <a:ea typeface="Times New Roman" panose="02020603050405020304" pitchFamily="18" charset="0"/>
              </a:rPr>
              <a:t> o token? E se o token </a:t>
            </a:r>
            <a:r>
              <a:rPr lang="en-US" dirty="0" err="1">
                <a:ea typeface="Times New Roman" panose="02020603050405020304" pitchFamily="18" charset="0"/>
              </a:rPr>
              <a:t>estiver</a:t>
            </a:r>
            <a:r>
              <a:rPr lang="en-US" dirty="0">
                <a:ea typeface="Times New Roman" panose="02020603050405020304" pitchFamily="18" charset="0"/>
              </a:rPr>
              <a:t> a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roubado</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perdido</a:t>
            </a:r>
            <a:r>
              <a:rPr lang="en-US" dirty="0">
                <a:ea typeface="Times New Roman" panose="02020603050405020304" pitchFamily="18" charset="0"/>
              </a:rPr>
              <a:t>?</a:t>
            </a:r>
          </a:p>
          <a:p>
            <a:pPr algn="just"/>
            <a:r>
              <a:rPr lang="en-US" dirty="0">
                <a:effectLst/>
                <a:ea typeface="Times New Roman" panose="02020603050405020304" pitchFamily="18" charset="0"/>
              </a:rPr>
              <a:t> </a:t>
            </a:r>
            <a:endParaRPr lang="x-none" dirty="0">
              <a:effectLst/>
              <a:ea typeface="Times New Roman" panose="02020603050405020304" pitchFamily="18" charset="0"/>
            </a:endParaRPr>
          </a:p>
          <a:p>
            <a:pPr algn="just"/>
            <a:r>
              <a:rPr lang="en-US" dirty="0">
                <a:ea typeface="Times New Roman" panose="02020603050405020304" pitchFamily="18" charset="0"/>
              </a:rPr>
              <a:t>O Liechtenstein </a:t>
            </a:r>
            <a:r>
              <a:rPr lang="en-US" dirty="0" err="1">
                <a:ea typeface="Times New Roman" panose="02020603050405020304" pitchFamily="18" charset="0"/>
              </a:rPr>
              <a:t>Blockchain</a:t>
            </a:r>
            <a:r>
              <a:rPr lang="en-US" dirty="0">
                <a:ea typeface="Times New Roman" panose="02020603050405020304" pitchFamily="18" charset="0"/>
              </a:rPr>
              <a:t> Act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integra</a:t>
            </a:r>
            <a:r>
              <a:rPr lang="en-US" dirty="0">
                <a:ea typeface="Times New Roman" panose="02020603050405020304" pitchFamily="18" charset="0"/>
              </a:rPr>
              <a:t> o facto de </a:t>
            </a:r>
            <a:r>
              <a:rPr lang="en-US" dirty="0" err="1">
                <a:ea typeface="Times New Roman" panose="02020603050405020304" pitchFamily="18" charset="0"/>
              </a:rPr>
              <a:t>que</a:t>
            </a:r>
            <a:r>
              <a:rPr lang="en-US" dirty="0">
                <a:ea typeface="Times New Roman" panose="02020603050405020304" pitchFamily="18" charset="0"/>
              </a:rPr>
              <a:t> o </a:t>
            </a:r>
            <a:r>
              <a:rPr lang="en-US" dirty="0" err="1">
                <a:ea typeface="Times New Roman" panose="02020603050405020304" pitchFamily="18" charset="0"/>
              </a:rPr>
              <a:t>mundo</a:t>
            </a:r>
            <a:r>
              <a:rPr lang="en-US" dirty="0">
                <a:ea typeface="Times New Roman" panose="02020603050405020304" pitchFamily="18" charset="0"/>
              </a:rPr>
              <a:t> </a:t>
            </a:r>
            <a:r>
              <a:rPr lang="en-US" dirty="0" err="1">
                <a:ea typeface="Times New Roman" panose="02020603050405020304" pitchFamily="18" charset="0"/>
              </a:rPr>
              <a:t>físico</a:t>
            </a:r>
            <a:r>
              <a:rPr lang="en-US" dirty="0">
                <a:ea typeface="Times New Roman" panose="02020603050405020304" pitchFamily="18" charset="0"/>
              </a:rPr>
              <a:t> </a:t>
            </a:r>
            <a:r>
              <a:rPr lang="en-US" dirty="0" err="1">
                <a:ea typeface="Times New Roman" panose="02020603050405020304" pitchFamily="18" charset="0"/>
              </a:rPr>
              <a:t>precisa</a:t>
            </a:r>
            <a:r>
              <a:rPr lang="en-US" dirty="0">
                <a:ea typeface="Times New Roman" panose="02020603050405020304" pitchFamily="18" charset="0"/>
              </a:rPr>
              <a:t> de </a:t>
            </a:r>
            <a:r>
              <a:rPr lang="en-US" dirty="0" err="1">
                <a:ea typeface="Times New Roman" panose="02020603050405020304" pitchFamily="18" charset="0"/>
              </a:rPr>
              <a:t>estar</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perfeita</a:t>
            </a:r>
            <a:r>
              <a:rPr lang="en-US" dirty="0">
                <a:ea typeface="Times New Roman" panose="02020603050405020304" pitchFamily="18" charset="0"/>
              </a:rPr>
              <a:t> </a:t>
            </a:r>
            <a:r>
              <a:rPr lang="en-US" dirty="0" err="1">
                <a:ea typeface="Times New Roman" panose="02020603050405020304" pitchFamily="18" charset="0"/>
              </a:rPr>
              <a:t>sincronia</a:t>
            </a:r>
            <a:r>
              <a:rPr lang="en-US" dirty="0">
                <a:ea typeface="Times New Roman" panose="02020603050405020304" pitchFamily="18" charset="0"/>
              </a:rPr>
              <a:t> com o </a:t>
            </a:r>
            <a:r>
              <a:rPr lang="en-US" dirty="0" err="1">
                <a:ea typeface="Times New Roman" panose="02020603050405020304" pitchFamily="18" charset="0"/>
              </a:rPr>
              <a:t>mundo</a:t>
            </a:r>
            <a:r>
              <a:rPr lang="en-US" dirty="0">
                <a:ea typeface="Times New Roman" panose="02020603050405020304" pitchFamily="18" charset="0"/>
              </a:rPr>
              <a:t> digital dos tokens. </a:t>
            </a:r>
            <a:r>
              <a:rPr lang="en-US" dirty="0" err="1">
                <a:ea typeface="Times New Roman" panose="02020603050405020304" pitchFamily="18" charset="0"/>
              </a:rPr>
              <a:t>Isso</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muito</a:t>
            </a:r>
            <a:r>
              <a:rPr lang="en-US" dirty="0">
                <a:ea typeface="Times New Roman" panose="02020603050405020304" pitchFamily="18" charset="0"/>
              </a:rPr>
              <a:t> </a:t>
            </a:r>
            <a:r>
              <a:rPr lang="en-US" dirty="0" err="1">
                <a:ea typeface="Times New Roman" panose="02020603050405020304" pitchFamily="18" charset="0"/>
              </a:rPr>
              <a:t>importante</a:t>
            </a:r>
            <a:r>
              <a:rPr lang="en-US" dirty="0">
                <a:ea typeface="Times New Roman" panose="02020603050405020304" pitchFamily="18" charset="0"/>
              </a:rPr>
              <a:t> </a:t>
            </a:r>
            <a:r>
              <a:rPr lang="en-US" dirty="0" err="1">
                <a:ea typeface="Times New Roman" panose="02020603050405020304" pitchFamily="18" charset="0"/>
              </a:rPr>
              <a:t>porque</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tokens </a:t>
            </a:r>
            <a:r>
              <a:rPr lang="en-US" dirty="0" err="1">
                <a:ea typeface="Times New Roman" panose="02020603050405020304" pitchFamily="18" charset="0"/>
              </a:rPr>
              <a:t>podem</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perdidos</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roubados</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esta</a:t>
            </a:r>
            <a:r>
              <a:rPr lang="en-US" dirty="0">
                <a:ea typeface="Times New Roman" panose="02020603050405020304" pitchFamily="18" charset="0"/>
              </a:rPr>
              <a:t> </a:t>
            </a:r>
            <a:r>
              <a:rPr lang="en-US" dirty="0" err="1">
                <a:ea typeface="Times New Roman" panose="02020603050405020304" pitchFamily="18" charset="0"/>
              </a:rPr>
              <a:t>razão</a:t>
            </a:r>
            <a:r>
              <a:rPr lang="en-US" dirty="0">
                <a:ea typeface="Times New Roman" panose="02020603050405020304" pitchFamily="18" charset="0"/>
              </a:rPr>
              <a:t>, Liechtenstein </a:t>
            </a:r>
            <a:r>
              <a:rPr lang="en-US" dirty="0" err="1">
                <a:ea typeface="Times New Roman" panose="02020603050405020304" pitchFamily="18" charset="0"/>
              </a:rPr>
              <a:t>alterou</a:t>
            </a:r>
            <a:r>
              <a:rPr lang="en-US" dirty="0">
                <a:ea typeface="Times New Roman" panose="02020603050405020304" pitchFamily="18" charset="0"/>
              </a:rPr>
              <a:t> a lei civil, o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a:t>
            </a:r>
            <a:r>
              <a:rPr lang="en-US" dirty="0" err="1">
                <a:ea typeface="Times New Roman" panose="02020603050405020304" pitchFamily="18" charset="0"/>
              </a:rPr>
              <a:t>verdadeiramente</a:t>
            </a:r>
            <a:r>
              <a:rPr lang="en-US" dirty="0">
                <a:ea typeface="Times New Roman" panose="02020603050405020304" pitchFamily="18" charset="0"/>
              </a:rPr>
              <a:t> </a:t>
            </a:r>
            <a:r>
              <a:rPr lang="en-US" dirty="0" err="1">
                <a:ea typeface="Times New Roman" panose="02020603050405020304" pitchFamily="18" charset="0"/>
              </a:rPr>
              <a:t>fascinante</a:t>
            </a:r>
            <a:r>
              <a:rPr lang="en-US" dirty="0">
                <a:ea typeface="Times New Roman" panose="02020603050405020304" pitchFamily="18" charset="0"/>
              </a:rPr>
              <a:t>. A </a:t>
            </a:r>
            <a:r>
              <a:rPr lang="en-US" dirty="0" err="1">
                <a:ea typeface="Times New Roman" panose="02020603050405020304" pitchFamily="18" charset="0"/>
              </a:rPr>
              <a:t>propósito</a:t>
            </a:r>
            <a:r>
              <a:rPr lang="en-US" dirty="0">
                <a:ea typeface="Times New Roman" panose="02020603050405020304" pitchFamily="18" charset="0"/>
              </a:rPr>
              <a:t>, </a:t>
            </a:r>
            <a:r>
              <a:rPr lang="en-US" dirty="0" err="1">
                <a:ea typeface="Times New Roman" panose="02020603050405020304" pitchFamily="18" charset="0"/>
              </a:rPr>
              <a:t>esse</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um facto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torna</a:t>
            </a:r>
            <a:r>
              <a:rPr lang="en-US" dirty="0">
                <a:ea typeface="Times New Roman" panose="02020603050405020304" pitchFamily="18" charset="0"/>
              </a:rPr>
              <a:t> o Liechtenstein </a:t>
            </a:r>
            <a:r>
              <a:rPr lang="en-US" dirty="0" err="1">
                <a:ea typeface="Times New Roman" panose="02020603050405020304" pitchFamily="18" charset="0"/>
              </a:rPr>
              <a:t>Blockchain</a:t>
            </a:r>
            <a:r>
              <a:rPr lang="en-US" dirty="0">
                <a:ea typeface="Times New Roman" panose="02020603050405020304" pitchFamily="18" charset="0"/>
              </a:rPr>
              <a:t> Act </a:t>
            </a:r>
            <a:r>
              <a:rPr lang="en-US" dirty="0" err="1">
                <a:ea typeface="Times New Roman" panose="02020603050405020304" pitchFamily="18" charset="0"/>
              </a:rPr>
              <a:t>realmente</a:t>
            </a:r>
            <a:r>
              <a:rPr lang="en-US" dirty="0">
                <a:ea typeface="Times New Roman" panose="02020603050405020304" pitchFamily="18" charset="0"/>
              </a:rPr>
              <a:t> </a:t>
            </a:r>
            <a:r>
              <a:rPr lang="en-US" dirty="0" err="1">
                <a:ea typeface="Times New Roman" panose="02020603050405020304" pitchFamily="18" charset="0"/>
              </a:rPr>
              <a:t>notável</a:t>
            </a:r>
            <a:r>
              <a:rPr lang="en-US" dirty="0">
                <a:ea typeface="Times New Roman" panose="02020603050405020304" pitchFamily="18" charset="0"/>
              </a:rPr>
              <a:t> e, </a:t>
            </a:r>
            <a:r>
              <a:rPr lang="en-US" dirty="0" err="1">
                <a:ea typeface="Times New Roman" panose="02020603050405020304" pitchFamily="18" charset="0"/>
              </a:rPr>
              <a:t>na</a:t>
            </a:r>
            <a:r>
              <a:rPr lang="en-US" dirty="0">
                <a:ea typeface="Times New Roman" panose="02020603050405020304" pitchFamily="18" charset="0"/>
              </a:rPr>
              <a:t> </a:t>
            </a:r>
            <a:r>
              <a:rPr lang="en-US" dirty="0" err="1">
                <a:ea typeface="Times New Roman" panose="02020603050405020304" pitchFamily="18" charset="0"/>
              </a:rPr>
              <a:t>nossa</a:t>
            </a:r>
            <a:r>
              <a:rPr lang="en-US" dirty="0">
                <a:ea typeface="Times New Roman" panose="02020603050405020304" pitchFamily="18" charset="0"/>
              </a:rPr>
              <a:t> </a:t>
            </a:r>
            <a:r>
              <a:rPr lang="en-US" dirty="0" err="1">
                <a:ea typeface="Times New Roman" panose="02020603050405020304" pitchFamily="18" charset="0"/>
              </a:rPr>
              <a:t>opinião</a:t>
            </a:r>
            <a:r>
              <a:rPr lang="en-US" dirty="0">
                <a:ea typeface="Times New Roman" panose="02020603050405020304" pitchFamily="18" charset="0"/>
              </a:rPr>
              <a:t>, a </a:t>
            </a:r>
            <a:r>
              <a:rPr lang="en-US" dirty="0" err="1">
                <a:ea typeface="Times New Roman" panose="02020603050405020304" pitchFamily="18" charset="0"/>
              </a:rPr>
              <a:t>melhor</a:t>
            </a:r>
            <a:r>
              <a:rPr lang="en-US" dirty="0">
                <a:ea typeface="Times New Roman" panose="02020603050405020304" pitchFamily="18" charset="0"/>
              </a:rPr>
              <a:t> </a:t>
            </a:r>
            <a:r>
              <a:rPr lang="en-US" dirty="0" err="1">
                <a:ea typeface="Times New Roman" panose="02020603050405020304" pitchFamily="18" charset="0"/>
              </a:rPr>
              <a:t>estrutura</a:t>
            </a:r>
            <a:r>
              <a:rPr lang="en-US" dirty="0">
                <a:ea typeface="Times New Roman" panose="02020603050405020304" pitchFamily="18" charset="0"/>
              </a:rPr>
              <a:t> da </a:t>
            </a:r>
            <a:r>
              <a:rPr lang="en-US" dirty="0" err="1">
                <a:ea typeface="Times New Roman" panose="02020603050405020304" pitchFamily="18" charset="0"/>
              </a:rPr>
              <a:t>categoria</a:t>
            </a:r>
            <a:r>
              <a:rPr lang="en-US" dirty="0">
                <a:ea typeface="Times New Roman" panose="02020603050405020304" pitchFamily="18" charset="0"/>
              </a:rPr>
              <a:t>.</a:t>
            </a:r>
          </a:p>
          <a:p>
            <a:pPr algn="just"/>
            <a:endParaRPr lang="en-US" b="1" dirty="0">
              <a:solidFill>
                <a:srgbClr val="F79037"/>
              </a:solidFill>
              <a:ea typeface="Times New Roman" panose="02020603050405020304" pitchFamily="18" charset="0"/>
            </a:endParaRPr>
          </a:p>
          <a:p>
            <a:pPr algn="just"/>
            <a:r>
              <a:rPr lang="en-US" b="1" dirty="0">
                <a:solidFill>
                  <a:srgbClr val="F79037"/>
                </a:solidFill>
                <a:ea typeface="Times New Roman" panose="02020603050405020304" pitchFamily="18" charset="0"/>
              </a:rPr>
              <a:t>O </a:t>
            </a:r>
            <a:r>
              <a:rPr lang="en-US" b="1" dirty="0" err="1">
                <a:solidFill>
                  <a:srgbClr val="F79037"/>
                </a:solidFill>
                <a:ea typeface="Times New Roman" panose="02020603050405020304" pitchFamily="18" charset="0"/>
              </a:rPr>
              <a:t>modelo</a:t>
            </a:r>
            <a:r>
              <a:rPr lang="en-US" b="1" dirty="0">
                <a:solidFill>
                  <a:srgbClr val="F79037"/>
                </a:solidFill>
                <a:ea typeface="Times New Roman" panose="02020603050405020304" pitchFamily="18" charset="0"/>
              </a:rPr>
              <a:t> de </a:t>
            </a:r>
            <a:r>
              <a:rPr lang="en-US" b="1" dirty="0" err="1">
                <a:solidFill>
                  <a:srgbClr val="F79037"/>
                </a:solidFill>
                <a:ea typeface="Times New Roman" panose="02020603050405020304" pitchFamily="18" charset="0"/>
              </a:rPr>
              <a:t>contentor</a:t>
            </a:r>
            <a:r>
              <a:rPr lang="en-US" b="1" dirty="0">
                <a:solidFill>
                  <a:srgbClr val="F79037"/>
                </a:solidFill>
                <a:ea typeface="Times New Roman" panose="02020603050405020304" pitchFamily="18" charset="0"/>
              </a:rPr>
              <a:t> de token</a:t>
            </a:r>
          </a:p>
          <a:p>
            <a:pPr algn="just"/>
            <a:r>
              <a:rPr lang="en-US" dirty="0">
                <a:ea typeface="Times New Roman" panose="02020603050405020304" pitchFamily="18" charset="0"/>
              </a:rPr>
              <a:t>Um dos </a:t>
            </a:r>
            <a:r>
              <a:rPr lang="en-US" dirty="0" err="1">
                <a:ea typeface="Times New Roman" panose="02020603050405020304" pitchFamily="18" charset="0"/>
              </a:rPr>
              <a:t>blocos</a:t>
            </a:r>
            <a:r>
              <a:rPr lang="en-US" dirty="0">
                <a:ea typeface="Times New Roman" panose="02020603050405020304" pitchFamily="18" charset="0"/>
              </a:rPr>
              <a:t> de </a:t>
            </a:r>
            <a:r>
              <a:rPr lang="en-US" dirty="0" err="1">
                <a:ea typeface="Times New Roman" panose="02020603050405020304" pitchFamily="18" charset="0"/>
              </a:rPr>
              <a:t>construção</a:t>
            </a:r>
            <a:r>
              <a:rPr lang="en-US" dirty="0">
                <a:ea typeface="Times New Roman" panose="02020603050405020304" pitchFamily="18" charset="0"/>
              </a:rPr>
              <a:t> do Liechtenstein </a:t>
            </a:r>
            <a:r>
              <a:rPr lang="en-US" dirty="0" err="1">
                <a:ea typeface="Times New Roman" panose="02020603050405020304" pitchFamily="18" charset="0"/>
              </a:rPr>
              <a:t>Blockchain</a:t>
            </a:r>
            <a:r>
              <a:rPr lang="en-US" dirty="0">
                <a:ea typeface="Times New Roman" panose="02020603050405020304" pitchFamily="18" charset="0"/>
              </a:rPr>
              <a:t> Act </a:t>
            </a:r>
            <a:r>
              <a:rPr lang="en-US" dirty="0" err="1">
                <a:ea typeface="Times New Roman" panose="02020603050405020304" pitchFamily="18" charset="0"/>
              </a:rPr>
              <a:t>é</a:t>
            </a:r>
            <a:r>
              <a:rPr lang="en-US" dirty="0">
                <a:ea typeface="Times New Roman" panose="02020603050405020304" pitchFamily="18" charset="0"/>
              </a:rPr>
              <a:t> o </a:t>
            </a:r>
            <a:r>
              <a:rPr lang="en-US" dirty="0" err="1">
                <a:ea typeface="Times New Roman" panose="02020603050405020304" pitchFamily="18" charset="0"/>
              </a:rPr>
              <a:t>chamado</a:t>
            </a:r>
            <a:r>
              <a:rPr lang="en-US" dirty="0">
                <a:ea typeface="Times New Roman" panose="02020603050405020304" pitchFamily="18" charset="0"/>
              </a:rPr>
              <a:t> Token Container Model (TCM). Com </a:t>
            </a:r>
            <a:r>
              <a:rPr lang="en-US" dirty="0" err="1">
                <a:ea typeface="Times New Roman" panose="02020603050405020304" pitchFamily="18" charset="0"/>
              </a:rPr>
              <a:t>essa</a:t>
            </a:r>
            <a:r>
              <a:rPr lang="en-US" dirty="0">
                <a:ea typeface="Times New Roman" panose="02020603050405020304" pitchFamily="18" charset="0"/>
              </a:rPr>
              <a:t> </a:t>
            </a:r>
            <a:r>
              <a:rPr lang="en-US" dirty="0" err="1">
                <a:ea typeface="Times New Roman" panose="02020603050405020304" pitchFamily="18" charset="0"/>
              </a:rPr>
              <a:t>estrutura</a:t>
            </a:r>
            <a:r>
              <a:rPr lang="en-US" dirty="0">
                <a:ea typeface="Times New Roman" panose="02020603050405020304" pitchFamily="18" charset="0"/>
              </a:rPr>
              <a:t>, um token serve </a:t>
            </a:r>
            <a:r>
              <a:rPr lang="en-US" dirty="0" err="1">
                <a:ea typeface="Times New Roman" panose="02020603050405020304" pitchFamily="18" charset="0"/>
              </a:rPr>
              <a:t>como</a:t>
            </a:r>
            <a:r>
              <a:rPr lang="en-US" dirty="0">
                <a:ea typeface="Times New Roman" panose="02020603050405020304" pitchFamily="18" charset="0"/>
              </a:rPr>
              <a:t> um </a:t>
            </a:r>
            <a:r>
              <a:rPr lang="en-US" dirty="0" err="1">
                <a:ea typeface="Times New Roman" panose="02020603050405020304" pitchFamily="18" charset="0"/>
              </a:rPr>
              <a:t>contentor</a:t>
            </a:r>
            <a:r>
              <a:rPr lang="en-US" dirty="0">
                <a:ea typeface="Times New Roman" panose="02020603050405020304" pitchFamily="18" charset="0"/>
              </a:rPr>
              <a:t> com a </a:t>
            </a:r>
            <a:r>
              <a:rPr lang="en-US" dirty="0" err="1">
                <a:ea typeface="Times New Roman" panose="02020603050405020304" pitchFamily="18" charset="0"/>
              </a:rPr>
              <a:t>capacidade</a:t>
            </a:r>
            <a:r>
              <a:rPr lang="en-US" dirty="0">
                <a:ea typeface="Times New Roman" panose="02020603050405020304" pitchFamily="18" charset="0"/>
              </a:rPr>
              <a:t> de </a:t>
            </a:r>
            <a:r>
              <a:rPr lang="en-US" dirty="0" err="1">
                <a:ea typeface="Times New Roman" panose="02020603050405020304" pitchFamily="18" charset="0"/>
              </a:rPr>
              <a:t>manter</a:t>
            </a:r>
            <a:r>
              <a:rPr lang="en-US" dirty="0">
                <a:ea typeface="Times New Roman" panose="02020603050405020304" pitchFamily="18" charset="0"/>
              </a:rPr>
              <a:t> </a:t>
            </a:r>
            <a:r>
              <a:rPr lang="en-US" dirty="0" err="1">
                <a:ea typeface="Times New Roman" panose="02020603050405020304" pitchFamily="18" charset="0"/>
              </a:rPr>
              <a:t>direitos</a:t>
            </a:r>
            <a:r>
              <a:rPr lang="en-US" dirty="0">
                <a:ea typeface="Times New Roman" panose="02020603050405020304" pitchFamily="18" charset="0"/>
              </a:rPr>
              <a:t> de </a:t>
            </a:r>
            <a:r>
              <a:rPr lang="en-US" dirty="0" err="1">
                <a:ea typeface="Times New Roman" panose="02020603050405020304" pitchFamily="18" charset="0"/>
              </a:rPr>
              <a:t>todos</a:t>
            </a:r>
            <a:r>
              <a:rPr lang="en-US" dirty="0">
                <a:ea typeface="Times New Roman" panose="02020603050405020304" pitchFamily="18" charset="0"/>
              </a:rPr>
              <a:t> </a:t>
            </a:r>
            <a:r>
              <a:rPr lang="en-US" dirty="0" err="1">
                <a:ea typeface="Times New Roman" panose="02020603050405020304" pitchFamily="18" charset="0"/>
              </a:rPr>
              <a:t>os</a:t>
            </a:r>
            <a:r>
              <a:rPr lang="en-US" dirty="0">
                <a:ea typeface="Times New Roman" panose="02020603050405020304" pitchFamily="18" charset="0"/>
              </a:rPr>
              <a:t> </a:t>
            </a:r>
            <a:r>
              <a:rPr lang="en-US" dirty="0" err="1">
                <a:ea typeface="Times New Roman" panose="02020603050405020304" pitchFamily="18" charset="0"/>
              </a:rPr>
              <a:t>tipos</a:t>
            </a:r>
            <a:r>
              <a:rPr lang="en-US" dirty="0">
                <a:ea typeface="Times New Roman" panose="02020603050405020304" pitchFamily="18" charset="0"/>
              </a:rPr>
              <a:t>. O </a:t>
            </a:r>
            <a:r>
              <a:rPr lang="en-US" dirty="0" err="1">
                <a:ea typeface="Times New Roman" panose="02020603050405020304" pitchFamily="18" charset="0"/>
              </a:rPr>
              <a:t>contentor</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ser</a:t>
            </a:r>
            <a:r>
              <a:rPr lang="en-US" dirty="0">
                <a:ea typeface="Times New Roman" panose="02020603050405020304" pitchFamily="18" charset="0"/>
              </a:rPr>
              <a:t> “</a:t>
            </a:r>
            <a:r>
              <a:rPr lang="en-US" dirty="0" err="1">
                <a:ea typeface="Times New Roman" panose="02020603050405020304" pitchFamily="18" charset="0"/>
              </a:rPr>
              <a:t>carregado</a:t>
            </a:r>
            <a:r>
              <a:rPr lang="en-US" dirty="0">
                <a:ea typeface="Times New Roman" panose="02020603050405020304" pitchFamily="18" charset="0"/>
              </a:rPr>
              <a:t>” com um </a:t>
            </a:r>
            <a:r>
              <a:rPr lang="en-US" dirty="0" err="1">
                <a:ea typeface="Times New Roman" panose="02020603050405020304" pitchFamily="18" charset="0"/>
              </a:rPr>
              <a:t>direito</a:t>
            </a:r>
            <a:r>
              <a:rPr lang="en-US" dirty="0">
                <a:ea typeface="Times New Roman" panose="02020603050405020304" pitchFamily="18" charset="0"/>
              </a:rPr>
              <a:t> </a:t>
            </a:r>
            <a:r>
              <a:rPr lang="en-US" dirty="0" err="1">
                <a:ea typeface="Times New Roman" panose="02020603050405020304" pitchFamily="18" charset="0"/>
              </a:rPr>
              <a:t>que</a:t>
            </a:r>
            <a:r>
              <a:rPr lang="en-US" dirty="0">
                <a:ea typeface="Times New Roman" panose="02020603050405020304" pitchFamily="18" charset="0"/>
              </a:rPr>
              <a:t> </a:t>
            </a:r>
            <a:r>
              <a:rPr lang="en-US" dirty="0" err="1">
                <a:ea typeface="Times New Roman" panose="02020603050405020304" pitchFamily="18" charset="0"/>
              </a:rPr>
              <a:t>representa</a:t>
            </a:r>
            <a:r>
              <a:rPr lang="en-US" dirty="0">
                <a:ea typeface="Times New Roman" panose="02020603050405020304" pitchFamily="18" charset="0"/>
              </a:rPr>
              <a:t> um </a:t>
            </a:r>
            <a:r>
              <a:rPr lang="en-US" dirty="0" err="1">
                <a:ea typeface="Times New Roman" panose="02020603050405020304" pitchFamily="18" charset="0"/>
              </a:rPr>
              <a:t>ativo</a:t>
            </a:r>
            <a:r>
              <a:rPr lang="en-US" dirty="0">
                <a:ea typeface="Times New Roman" panose="02020603050405020304" pitchFamily="18" charset="0"/>
              </a:rPr>
              <a:t> real, </a:t>
            </a:r>
            <a:r>
              <a:rPr lang="en-US" dirty="0" err="1">
                <a:ea typeface="Times New Roman" panose="02020603050405020304" pitchFamily="18" charset="0"/>
              </a:rPr>
              <a:t>como</a:t>
            </a:r>
            <a:r>
              <a:rPr lang="en-US" dirty="0">
                <a:ea typeface="Times New Roman" panose="02020603050405020304" pitchFamily="18" charset="0"/>
              </a:rPr>
              <a:t> </a:t>
            </a:r>
            <a:r>
              <a:rPr lang="en-US" dirty="0" err="1">
                <a:ea typeface="Times New Roman" panose="02020603050405020304" pitchFamily="18" charset="0"/>
              </a:rPr>
              <a:t>imóveis</a:t>
            </a:r>
            <a:r>
              <a:rPr lang="en-US" dirty="0">
                <a:ea typeface="Times New Roman" panose="02020603050405020304" pitchFamily="18" charset="0"/>
              </a:rPr>
              <a:t>, </a:t>
            </a:r>
            <a:r>
              <a:rPr lang="en-US" dirty="0" err="1">
                <a:ea typeface="Times New Roman" panose="02020603050405020304" pitchFamily="18" charset="0"/>
              </a:rPr>
              <a:t>ações</a:t>
            </a:r>
            <a:r>
              <a:rPr lang="en-US" dirty="0">
                <a:ea typeface="Times New Roman" panose="02020603050405020304" pitchFamily="18" charset="0"/>
              </a:rPr>
              <a:t>, </a:t>
            </a:r>
            <a:r>
              <a:rPr lang="en-US" dirty="0" err="1">
                <a:ea typeface="Times New Roman" panose="02020603050405020304" pitchFamily="18" charset="0"/>
              </a:rPr>
              <a:t>títulos</a:t>
            </a:r>
            <a:r>
              <a:rPr lang="en-US" dirty="0">
                <a:ea typeface="Times New Roman" panose="02020603050405020304" pitchFamily="18" charset="0"/>
              </a:rPr>
              <a:t>, </a:t>
            </a:r>
            <a:r>
              <a:rPr lang="en-US" dirty="0" err="1">
                <a:ea typeface="Times New Roman" panose="02020603050405020304" pitchFamily="18" charset="0"/>
              </a:rPr>
              <a:t>ouro</a:t>
            </a:r>
            <a:r>
              <a:rPr lang="en-US" dirty="0">
                <a:ea typeface="Times New Roman" panose="02020603050405020304" pitchFamily="18" charset="0"/>
              </a:rPr>
              <a:t>, </a:t>
            </a:r>
            <a:r>
              <a:rPr lang="en-US" dirty="0" err="1">
                <a:ea typeface="Times New Roman" panose="02020603050405020304" pitchFamily="18" charset="0"/>
              </a:rPr>
              <a:t>direitos</a:t>
            </a:r>
            <a:r>
              <a:rPr lang="en-US" dirty="0">
                <a:ea typeface="Times New Roman" panose="02020603050405020304" pitchFamily="18" charset="0"/>
              </a:rPr>
              <a:t> de </a:t>
            </a:r>
            <a:r>
              <a:rPr lang="en-US" dirty="0" err="1">
                <a:ea typeface="Times New Roman" panose="02020603050405020304" pitchFamily="18" charset="0"/>
              </a:rPr>
              <a:t>acesso</a:t>
            </a:r>
            <a:r>
              <a:rPr lang="en-US" dirty="0">
                <a:ea typeface="Times New Roman" panose="02020603050405020304" pitchFamily="18" charset="0"/>
              </a:rPr>
              <a:t>, </a:t>
            </a:r>
            <a:r>
              <a:rPr lang="en-US" dirty="0" err="1">
                <a:ea typeface="Times New Roman" panose="02020603050405020304" pitchFamily="18" charset="0"/>
              </a:rPr>
              <a:t>dinheiro</a:t>
            </a:r>
            <a:r>
              <a:rPr lang="en-US" dirty="0">
                <a:ea typeface="Times New Roman" panose="02020603050405020304" pitchFamily="18" charset="0"/>
              </a:rPr>
              <a:t>. Mas o </a:t>
            </a:r>
            <a:r>
              <a:rPr lang="en-US" dirty="0" err="1">
                <a:ea typeface="Times New Roman" panose="02020603050405020304" pitchFamily="18" charset="0"/>
              </a:rPr>
              <a:t>recipiente</a:t>
            </a:r>
            <a:r>
              <a:rPr lang="en-US" dirty="0">
                <a:ea typeface="Times New Roman" panose="02020603050405020304" pitchFamily="18" charset="0"/>
              </a:rPr>
              <a:t> </a:t>
            </a:r>
            <a:r>
              <a:rPr lang="en-US" dirty="0" err="1">
                <a:ea typeface="Times New Roman" panose="02020603050405020304" pitchFamily="18" charset="0"/>
              </a:rPr>
              <a:t>também</a:t>
            </a:r>
            <a:r>
              <a:rPr lang="en-US" dirty="0">
                <a:ea typeface="Times New Roman" panose="02020603050405020304" pitchFamily="18" charset="0"/>
              </a:rPr>
              <a:t>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estar</a:t>
            </a:r>
            <a:r>
              <a:rPr lang="en-US" dirty="0">
                <a:ea typeface="Times New Roman" panose="02020603050405020304" pitchFamily="18" charset="0"/>
              </a:rPr>
              <a:t> </a:t>
            </a:r>
            <a:r>
              <a:rPr lang="en-US" dirty="0" err="1">
                <a:ea typeface="Times New Roman" panose="02020603050405020304" pitchFamily="18" charset="0"/>
              </a:rPr>
              <a:t>vazio</a:t>
            </a:r>
            <a:r>
              <a:rPr lang="en-US" dirty="0">
                <a:ea typeface="Times New Roman" panose="02020603050405020304" pitchFamily="18" charset="0"/>
              </a:rPr>
              <a:t>. O </a:t>
            </a:r>
            <a:r>
              <a:rPr lang="en-US" dirty="0" err="1">
                <a:ea typeface="Times New Roman" panose="02020603050405020304" pitchFamily="18" charset="0"/>
              </a:rPr>
              <a:t>último</a:t>
            </a:r>
            <a:r>
              <a:rPr lang="en-US" dirty="0">
                <a:ea typeface="Times New Roman" panose="02020603050405020304" pitchFamily="18" charset="0"/>
              </a:rPr>
              <a:t> </a:t>
            </a:r>
            <a:r>
              <a:rPr lang="en-US" dirty="0" err="1">
                <a:ea typeface="Times New Roman" panose="02020603050405020304" pitchFamily="18" charset="0"/>
              </a:rPr>
              <a:t>caso</a:t>
            </a:r>
            <a:r>
              <a:rPr lang="en-US" dirty="0">
                <a:ea typeface="Times New Roman" panose="02020603050405020304" pitchFamily="18" charset="0"/>
              </a:rPr>
              <a:t> se </a:t>
            </a:r>
            <a:r>
              <a:rPr lang="en-US" dirty="0" err="1">
                <a:ea typeface="Times New Roman" panose="02020603050405020304" pitchFamily="18" charset="0"/>
              </a:rPr>
              <a:t>aplica</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ao</a:t>
            </a:r>
            <a:r>
              <a:rPr lang="en-US" dirty="0">
                <a:ea typeface="Times New Roman" panose="02020603050405020304" pitchFamily="18" charset="0"/>
              </a:rPr>
              <a:t> </a:t>
            </a:r>
            <a:r>
              <a:rPr lang="en-US" dirty="0" err="1">
                <a:ea typeface="Times New Roman" panose="02020603050405020304" pitchFamily="18" charset="0"/>
              </a:rPr>
              <a:t>código</a:t>
            </a:r>
            <a:r>
              <a:rPr lang="en-US" dirty="0">
                <a:ea typeface="Times New Roman" panose="02020603050405020304" pitchFamily="18" charset="0"/>
              </a:rPr>
              <a:t> digital - o </a:t>
            </a:r>
            <a:r>
              <a:rPr lang="en-US" dirty="0" err="1">
                <a:ea typeface="Times New Roman" panose="02020603050405020304" pitchFamily="18" charset="0"/>
              </a:rPr>
              <a:t>exemplo</a:t>
            </a:r>
            <a:r>
              <a:rPr lang="en-US" dirty="0">
                <a:ea typeface="Times New Roman" panose="02020603050405020304" pitchFamily="18" charset="0"/>
              </a:rPr>
              <a:t> </a:t>
            </a:r>
            <a:r>
              <a:rPr lang="en-US" dirty="0" err="1">
                <a:ea typeface="Times New Roman" panose="02020603050405020304" pitchFamily="18" charset="0"/>
              </a:rPr>
              <a:t>mais</a:t>
            </a:r>
            <a:r>
              <a:rPr lang="en-US" dirty="0">
                <a:ea typeface="Times New Roman" panose="02020603050405020304" pitchFamily="18" charset="0"/>
              </a:rPr>
              <a:t> </a:t>
            </a:r>
            <a:r>
              <a:rPr lang="en-US" dirty="0" err="1">
                <a:ea typeface="Times New Roman" panose="02020603050405020304" pitchFamily="18" charset="0"/>
              </a:rPr>
              <a:t>notável</a:t>
            </a:r>
            <a:r>
              <a:rPr lang="en-US" dirty="0">
                <a:ea typeface="Times New Roman" panose="02020603050405020304" pitchFamily="18" charset="0"/>
              </a:rPr>
              <a:t> </a:t>
            </a:r>
            <a:r>
              <a:rPr lang="en-US" dirty="0" err="1">
                <a:ea typeface="Times New Roman" panose="02020603050405020304" pitchFamily="18" charset="0"/>
              </a:rPr>
              <a:t>é</a:t>
            </a:r>
            <a:r>
              <a:rPr lang="en-US" dirty="0">
                <a:ea typeface="Times New Roman" panose="02020603050405020304" pitchFamily="18" charset="0"/>
              </a:rPr>
              <a:t> o </a:t>
            </a:r>
            <a:r>
              <a:rPr lang="en-US" dirty="0" err="1">
                <a:ea typeface="Times New Roman" panose="02020603050405020304" pitchFamily="18" charset="0"/>
              </a:rPr>
              <a:t>Bitcoin</a:t>
            </a:r>
            <a:r>
              <a:rPr lang="en-US" dirty="0">
                <a:ea typeface="Times New Roman" panose="02020603050405020304" pitchFamily="18" charset="0"/>
              </a:rPr>
              <a:t>.</a:t>
            </a:r>
          </a:p>
          <a:p>
            <a:pPr algn="just"/>
            <a:endParaRPr lang="en-US" dirty="0">
              <a:ea typeface="Times New Roman" panose="02020603050405020304" pitchFamily="18" charset="0"/>
            </a:endParaRPr>
          </a:p>
          <a:p>
            <a:pPr algn="just"/>
            <a:r>
              <a:rPr lang="en-US" dirty="0" err="1">
                <a:ea typeface="Times New Roman" panose="02020603050405020304" pitchFamily="18" charset="0"/>
              </a:rPr>
              <a:t>Essa</a:t>
            </a:r>
            <a:r>
              <a:rPr lang="en-US" dirty="0">
                <a:ea typeface="Times New Roman" panose="02020603050405020304" pitchFamily="18" charset="0"/>
              </a:rPr>
              <a:t> </a:t>
            </a:r>
            <a:r>
              <a:rPr lang="en-US" dirty="0" err="1">
                <a:ea typeface="Times New Roman" panose="02020603050405020304" pitchFamily="18" charset="0"/>
              </a:rPr>
              <a:t>abordagem</a:t>
            </a:r>
            <a:r>
              <a:rPr lang="en-US" dirty="0">
                <a:ea typeface="Times New Roman" panose="02020603050405020304" pitchFamily="18" charset="0"/>
              </a:rPr>
              <a:t> de </a:t>
            </a:r>
            <a:r>
              <a:rPr lang="en-US" dirty="0" err="1">
                <a:ea typeface="Times New Roman" panose="02020603050405020304" pitchFamily="18" charset="0"/>
              </a:rPr>
              <a:t>carregar</a:t>
            </a:r>
            <a:r>
              <a:rPr lang="en-US" dirty="0">
                <a:ea typeface="Times New Roman" panose="02020603050405020304" pitchFamily="18" charset="0"/>
              </a:rPr>
              <a:t> um </a:t>
            </a:r>
            <a:r>
              <a:rPr lang="en-US" dirty="0" err="1">
                <a:ea typeface="Times New Roman" panose="02020603050405020304" pitchFamily="18" charset="0"/>
              </a:rPr>
              <a:t>direito</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ativo</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um </a:t>
            </a:r>
            <a:r>
              <a:rPr lang="en-US" dirty="0" err="1">
                <a:ea typeface="Times New Roman" panose="02020603050405020304" pitchFamily="18" charset="0"/>
              </a:rPr>
              <a:t>contentor</a:t>
            </a:r>
            <a:r>
              <a:rPr lang="en-US" dirty="0">
                <a:ea typeface="Times New Roman" panose="02020603050405020304" pitchFamily="18" charset="0"/>
              </a:rPr>
              <a:t> (</a:t>
            </a:r>
            <a:r>
              <a:rPr lang="en-US" dirty="0" err="1">
                <a:ea typeface="Times New Roman" panose="02020603050405020304" pitchFamily="18" charset="0"/>
              </a:rPr>
              <a:t>ou</a:t>
            </a:r>
            <a:r>
              <a:rPr lang="en-US" dirty="0">
                <a:ea typeface="Times New Roman" panose="02020603050405020304" pitchFamily="18" charset="0"/>
              </a:rPr>
              <a:t> </a:t>
            </a:r>
            <a:r>
              <a:rPr lang="en-US" dirty="0" err="1">
                <a:ea typeface="Times New Roman" panose="02020603050405020304" pitchFamily="18" charset="0"/>
              </a:rPr>
              <a:t>seja</a:t>
            </a:r>
            <a:r>
              <a:rPr lang="en-US" dirty="0">
                <a:ea typeface="Times New Roman" panose="02020603050405020304" pitchFamily="18" charset="0"/>
              </a:rPr>
              <a:t>, </a:t>
            </a:r>
            <a:r>
              <a:rPr lang="en-US" dirty="0" err="1">
                <a:ea typeface="Times New Roman" panose="02020603050405020304" pitchFamily="18" charset="0"/>
              </a:rPr>
              <a:t>num</a:t>
            </a:r>
            <a:r>
              <a:rPr lang="en-US" dirty="0">
                <a:ea typeface="Times New Roman" panose="02020603050405020304" pitchFamily="18" charset="0"/>
              </a:rPr>
              <a:t> token) </a:t>
            </a:r>
            <a:r>
              <a:rPr lang="en-US" dirty="0" err="1">
                <a:ea typeface="Times New Roman" panose="02020603050405020304" pitchFamily="18" charset="0"/>
              </a:rPr>
              <a:t>pode</a:t>
            </a:r>
            <a:r>
              <a:rPr lang="en-US" dirty="0">
                <a:ea typeface="Times New Roman" panose="02020603050405020304" pitchFamily="18" charset="0"/>
              </a:rPr>
              <a:t> </a:t>
            </a:r>
            <a:r>
              <a:rPr lang="en-US" dirty="0" err="1">
                <a:ea typeface="Times New Roman" panose="02020603050405020304" pitchFamily="18" charset="0"/>
              </a:rPr>
              <a:t>parecer</a:t>
            </a:r>
            <a:r>
              <a:rPr lang="en-US" dirty="0">
                <a:ea typeface="Times New Roman" panose="02020603050405020304" pitchFamily="18" charset="0"/>
              </a:rPr>
              <a:t> trivial, mas </a:t>
            </a:r>
            <a:r>
              <a:rPr lang="en-US" dirty="0" err="1">
                <a:ea typeface="Times New Roman" panose="02020603050405020304" pitchFamily="18" charset="0"/>
              </a:rPr>
              <a:t>permite</a:t>
            </a:r>
            <a:r>
              <a:rPr lang="en-US" dirty="0">
                <a:ea typeface="Times New Roman" panose="02020603050405020304" pitchFamily="18" charset="0"/>
              </a:rPr>
              <a:t> </a:t>
            </a:r>
            <a:r>
              <a:rPr lang="en-US" dirty="0" err="1">
                <a:ea typeface="Times New Roman" panose="02020603050405020304" pitchFamily="18" charset="0"/>
              </a:rPr>
              <a:t>uma</a:t>
            </a:r>
            <a:r>
              <a:rPr lang="en-US" dirty="0">
                <a:ea typeface="Times New Roman" panose="02020603050405020304" pitchFamily="18" charset="0"/>
              </a:rPr>
              <a:t> </a:t>
            </a:r>
            <a:r>
              <a:rPr lang="en-US" dirty="0" err="1">
                <a:ea typeface="Times New Roman" panose="02020603050405020304" pitchFamily="18" charset="0"/>
              </a:rPr>
              <a:t>separação</a:t>
            </a:r>
            <a:r>
              <a:rPr lang="en-US" dirty="0">
                <a:ea typeface="Times New Roman" panose="02020603050405020304" pitchFamily="18" charset="0"/>
              </a:rPr>
              <a:t> de (1) o </a:t>
            </a:r>
            <a:r>
              <a:rPr lang="en-US" dirty="0" err="1">
                <a:ea typeface="Times New Roman" panose="02020603050405020304" pitchFamily="18" charset="0"/>
              </a:rPr>
              <a:t>direito</a:t>
            </a:r>
            <a:r>
              <a:rPr lang="en-US" dirty="0">
                <a:ea typeface="Times New Roman" panose="02020603050405020304" pitchFamily="18" charset="0"/>
              </a:rPr>
              <a:t> e o </a:t>
            </a:r>
            <a:r>
              <a:rPr lang="en-US" dirty="0" err="1">
                <a:ea typeface="Times New Roman" panose="02020603050405020304" pitchFamily="18" charset="0"/>
              </a:rPr>
              <a:t>ativo</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um </a:t>
            </a:r>
            <a:r>
              <a:rPr lang="en-US" dirty="0" err="1">
                <a:ea typeface="Times New Roman" panose="02020603050405020304" pitchFamily="18" charset="0"/>
              </a:rPr>
              <a:t>lado</a:t>
            </a:r>
            <a:r>
              <a:rPr lang="en-US" dirty="0">
                <a:ea typeface="Times New Roman" panose="02020603050405020304" pitchFamily="18" charset="0"/>
              </a:rPr>
              <a:t> e (2) o token </a:t>
            </a:r>
            <a:r>
              <a:rPr lang="en-US" dirty="0" err="1">
                <a:ea typeface="Times New Roman" panose="02020603050405020304" pitchFamily="18" charset="0"/>
              </a:rPr>
              <a:t>tecnicamente</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execução</a:t>
            </a:r>
            <a:r>
              <a:rPr lang="en-US" dirty="0">
                <a:ea typeface="Times New Roman" panose="02020603050405020304" pitchFamily="18" charset="0"/>
              </a:rPr>
              <a:t>" </a:t>
            </a:r>
            <a:r>
              <a:rPr lang="en-US" dirty="0" err="1">
                <a:ea typeface="Times New Roman" panose="02020603050405020304" pitchFamily="18" charset="0"/>
              </a:rPr>
              <a:t>por</a:t>
            </a:r>
            <a:r>
              <a:rPr lang="en-US" dirty="0">
                <a:ea typeface="Times New Roman" panose="02020603050405020304" pitchFamily="18" charset="0"/>
              </a:rPr>
              <a:t> outro </a:t>
            </a:r>
            <a:r>
              <a:rPr lang="en-US" dirty="0" err="1">
                <a:ea typeface="Times New Roman" panose="02020603050405020304" pitchFamily="18" charset="0"/>
              </a:rPr>
              <a:t>sistema</a:t>
            </a:r>
            <a:r>
              <a:rPr lang="en-US" dirty="0">
                <a:ea typeface="Times New Roman" panose="02020603050405020304" pitchFamily="18" charset="0"/>
              </a:rPr>
              <a:t> </a:t>
            </a:r>
            <a:r>
              <a:rPr lang="en-US" dirty="0" err="1">
                <a:ea typeface="Times New Roman" panose="02020603050405020304" pitchFamily="18" charset="0"/>
              </a:rPr>
              <a:t>baseado</a:t>
            </a:r>
            <a:r>
              <a:rPr lang="en-US" dirty="0">
                <a:ea typeface="Times New Roman" panose="02020603050405020304" pitchFamily="18" charset="0"/>
              </a:rPr>
              <a:t> </a:t>
            </a:r>
            <a:r>
              <a:rPr lang="en-US" dirty="0" err="1">
                <a:ea typeface="Times New Roman" panose="02020603050405020304" pitchFamily="18" charset="0"/>
              </a:rPr>
              <a:t>em</a:t>
            </a:r>
            <a:r>
              <a:rPr lang="en-US" dirty="0">
                <a:ea typeface="Times New Roman" panose="02020603050405020304" pitchFamily="18" charset="0"/>
              </a:rPr>
              <a:t> </a:t>
            </a:r>
            <a:r>
              <a:rPr lang="en-US" dirty="0" err="1">
                <a:ea typeface="Times New Roman" panose="02020603050405020304" pitchFamily="18" charset="0"/>
              </a:rPr>
              <a:t>blockchain</a:t>
            </a:r>
            <a:r>
              <a:rPr lang="en-US" dirty="0">
                <a:ea typeface="Times New Roman" panose="02020603050405020304" pitchFamily="18" charset="0"/>
              </a:rPr>
              <a:t> de </a:t>
            </a:r>
            <a:r>
              <a:rPr lang="en-US" dirty="0" err="1">
                <a:ea typeface="Times New Roman" panose="02020603050405020304" pitchFamily="18" charset="0"/>
              </a:rPr>
              <a:t>mão</a:t>
            </a:r>
            <a:r>
              <a:rPr lang="en-US" dirty="0">
                <a:ea typeface="Times New Roman" panose="02020603050405020304" pitchFamily="18" charset="0"/>
              </a:rPr>
              <a:t> do outro </a:t>
            </a:r>
            <a:r>
              <a:rPr lang="en-US" dirty="0" err="1">
                <a:ea typeface="Times New Roman" panose="02020603050405020304" pitchFamily="18" charset="0"/>
              </a:rPr>
              <a:t>lado</a:t>
            </a:r>
            <a:r>
              <a:rPr lang="en-US" dirty="0">
                <a:ea typeface="Times New Roman" panose="02020603050405020304" pitchFamily="18" charset="0"/>
              </a:rPr>
              <a:t>. </a:t>
            </a:r>
            <a:r>
              <a:rPr lang="en-US" dirty="0" err="1">
                <a:ea typeface="Times New Roman" panose="02020603050405020304" pitchFamily="18" charset="0"/>
              </a:rPr>
              <a:t>Desta</a:t>
            </a:r>
            <a:r>
              <a:rPr lang="en-US" dirty="0">
                <a:ea typeface="Times New Roman" panose="02020603050405020304" pitchFamily="18" charset="0"/>
              </a:rPr>
              <a:t> forma, Liechtenstein </a:t>
            </a:r>
            <a:r>
              <a:rPr lang="en-US" dirty="0" err="1">
                <a:ea typeface="Times New Roman" panose="02020603050405020304" pitchFamily="18" charset="0"/>
              </a:rPr>
              <a:t>diferencia</a:t>
            </a:r>
            <a:r>
              <a:rPr lang="en-US" dirty="0">
                <a:ea typeface="Times New Roman" panose="02020603050405020304" pitchFamily="18" charset="0"/>
              </a:rPr>
              <a:t> entre (1) </a:t>
            </a:r>
            <a:r>
              <a:rPr lang="en-US" dirty="0" err="1">
                <a:ea typeface="Times New Roman" panose="02020603050405020304" pitchFamily="18" charset="0"/>
              </a:rPr>
              <a:t>direito</a:t>
            </a:r>
            <a:r>
              <a:rPr lang="en-US" dirty="0">
                <a:ea typeface="Times New Roman" panose="02020603050405020304" pitchFamily="18" charset="0"/>
              </a:rPr>
              <a:t> e (2) </a:t>
            </a:r>
            <a:r>
              <a:rPr lang="en-US" dirty="0" err="1">
                <a:ea typeface="Times New Roman" panose="02020603050405020304" pitchFamily="18" charset="0"/>
              </a:rPr>
              <a:t>tecnologia</a:t>
            </a:r>
            <a:r>
              <a:rPr lang="en-US" dirty="0">
                <a:ea typeface="Times New Roman" panose="02020603050405020304" pitchFamily="18" charset="0"/>
              </a:rPr>
              <a:t>.</a:t>
            </a:r>
            <a:endParaRPr lang="en-US" dirty="0">
              <a:effectLst/>
              <a:ea typeface="Times New Roman" panose="02020603050405020304" pitchFamily="18" charset="0"/>
            </a:endParaRPr>
          </a:p>
          <a:p>
            <a:pPr algn="just"/>
            <a:endParaRPr lang="x-none" dirty="0">
              <a:effectLst/>
              <a:ea typeface="Times New Roman" panose="02020603050405020304" pitchFamily="18" charset="0"/>
            </a:endParaRPr>
          </a:p>
          <a:p>
            <a:pPr algn="just"/>
            <a:r>
              <a:rPr lang="en-US" b="1" dirty="0">
                <a:effectLst/>
                <a:ea typeface="Times New Roman" panose="02020603050405020304" pitchFamily="18" charset="0"/>
              </a:rPr>
              <a:t> </a:t>
            </a:r>
            <a:endParaRPr lang="x-none" dirty="0">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99</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264472682"/>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6566</TotalTime>
  <Words>7419</Words>
  <Application>Microsoft Macintosh PowerPoint</Application>
  <PresentationFormat>Personalizados</PresentationFormat>
  <Paragraphs>320</Paragraphs>
  <Slides>26</Slides>
  <Notes>0</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26</vt:i4>
      </vt:variant>
    </vt:vector>
  </HeadingPairs>
  <TitlesOfParts>
    <vt:vector size="34" baseType="lpstr">
      <vt:lpstr>Arial</vt:lpstr>
      <vt:lpstr>Calibri</vt:lpstr>
      <vt:lpstr>Century Schoolbook</vt:lpstr>
      <vt:lpstr>Montserrat</vt:lpstr>
      <vt:lpstr>Poppins</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Fábio Duarte</cp:lastModifiedBy>
  <cp:revision>464</cp:revision>
  <dcterms:created xsi:type="dcterms:W3CDTF">2021-06-15T11:45:52Z</dcterms:created>
  <dcterms:modified xsi:type="dcterms:W3CDTF">2023-06-22T11:37:25Z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